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5" r:id="rId2"/>
    <p:sldMasterId id="2147483682" r:id="rId3"/>
    <p:sldMasterId id="2147483692" r:id="rId4"/>
  </p:sldMasterIdLst>
  <p:notesMasterIdLst>
    <p:notesMasterId r:id="rId58"/>
  </p:notesMasterIdLst>
  <p:handoutMasterIdLst>
    <p:handoutMasterId r:id="rId59"/>
  </p:handoutMasterIdLst>
  <p:sldIdLst>
    <p:sldId id="279" r:id="rId5"/>
    <p:sldId id="338" r:id="rId6"/>
    <p:sldId id="280" r:id="rId7"/>
    <p:sldId id="281" r:id="rId8"/>
    <p:sldId id="282" r:id="rId9"/>
    <p:sldId id="284" r:id="rId10"/>
    <p:sldId id="339" r:id="rId11"/>
    <p:sldId id="287" r:id="rId12"/>
    <p:sldId id="295" r:id="rId13"/>
    <p:sldId id="300" r:id="rId14"/>
    <p:sldId id="301" r:id="rId15"/>
    <p:sldId id="340" r:id="rId16"/>
    <p:sldId id="303" r:id="rId17"/>
    <p:sldId id="304" r:id="rId18"/>
    <p:sldId id="305" r:id="rId19"/>
    <p:sldId id="341" r:id="rId20"/>
    <p:sldId id="290" r:id="rId21"/>
    <p:sldId id="291" r:id="rId22"/>
    <p:sldId id="292" r:id="rId23"/>
    <p:sldId id="294" r:id="rId24"/>
    <p:sldId id="335" r:id="rId25"/>
    <p:sldId id="336" r:id="rId26"/>
    <p:sldId id="286" r:id="rId27"/>
    <p:sldId id="285" r:id="rId28"/>
    <p:sldId id="337" r:id="rId29"/>
    <p:sldId id="342" r:id="rId30"/>
    <p:sldId id="344" r:id="rId31"/>
    <p:sldId id="306" r:id="rId32"/>
    <p:sldId id="309" r:id="rId33"/>
    <p:sldId id="310" r:id="rId34"/>
    <p:sldId id="311" r:id="rId35"/>
    <p:sldId id="312" r:id="rId36"/>
    <p:sldId id="313" r:id="rId37"/>
    <p:sldId id="314" r:id="rId38"/>
    <p:sldId id="343" r:id="rId39"/>
    <p:sldId id="315" r:id="rId40"/>
    <p:sldId id="316" r:id="rId41"/>
    <p:sldId id="317" r:id="rId42"/>
    <p:sldId id="318" r:id="rId43"/>
    <p:sldId id="319" r:id="rId44"/>
    <p:sldId id="320" r:id="rId45"/>
    <p:sldId id="321" r:id="rId46"/>
    <p:sldId id="322" r:id="rId47"/>
    <p:sldId id="324" r:id="rId48"/>
    <p:sldId id="325" r:id="rId49"/>
    <p:sldId id="326" r:id="rId50"/>
    <p:sldId id="327" r:id="rId51"/>
    <p:sldId id="328" r:id="rId52"/>
    <p:sldId id="329" r:id="rId53"/>
    <p:sldId id="330" r:id="rId54"/>
    <p:sldId id="331" r:id="rId55"/>
    <p:sldId id="332" r:id="rId56"/>
    <p:sldId id="333"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orient="horz" pos="1207" userDrawn="1">
          <p15:clr>
            <a:srgbClr val="A4A3A4"/>
          </p15:clr>
        </p15:guide>
        <p15:guide id="3" orient="horz" pos="3884" userDrawn="1">
          <p15:clr>
            <a:srgbClr val="A4A3A4"/>
          </p15:clr>
        </p15:guide>
        <p15:guide id="4" orient="horz" pos="144" userDrawn="1">
          <p15:clr>
            <a:srgbClr val="A4A3A4"/>
          </p15:clr>
        </p15:guide>
        <p15:guide id="5" pos="2880" userDrawn="1">
          <p15:clr>
            <a:srgbClr val="A4A3A4"/>
          </p15:clr>
        </p15:guide>
        <p15:guide id="6" pos="719" userDrawn="1">
          <p15:clr>
            <a:srgbClr val="A4A3A4"/>
          </p15:clr>
        </p15:guide>
        <p15:guide id="7" pos="5041" userDrawn="1">
          <p15:clr>
            <a:srgbClr val="A4A3A4"/>
          </p15:clr>
        </p15:guide>
        <p15:guide id="8" pos="4608" userDrawn="1">
          <p15:clr>
            <a:srgbClr val="A4A3A4"/>
          </p15:clr>
        </p15:guide>
        <p15:guide id="9" pos="3744" userDrawn="1">
          <p15:clr>
            <a:srgbClr val="A4A3A4"/>
          </p15:clr>
        </p15:guide>
        <p15:guide id="10" pos="415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301B821-A1FF-4177-AEE7-76D212191A0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5013" autoAdjust="0"/>
  </p:normalViewPr>
  <p:slideViewPr>
    <p:cSldViewPr>
      <p:cViewPr varScale="1">
        <p:scale>
          <a:sx n="92" d="100"/>
          <a:sy n="92" d="100"/>
        </p:scale>
        <p:origin x="1374" y="84"/>
      </p:cViewPr>
      <p:guideLst>
        <p:guide orient="horz" pos="2160"/>
        <p:guide orient="horz" pos="1207"/>
        <p:guide orient="horz" pos="3884"/>
        <p:guide orient="horz" pos="144"/>
        <p:guide pos="2880"/>
        <p:guide pos="719"/>
        <p:guide pos="5041"/>
        <p:guide pos="4608"/>
        <p:guide pos="3744"/>
        <p:guide pos="4150"/>
      </p:guideLst>
    </p:cSldViewPr>
  </p:slideViewPr>
  <p:notesTextViewPr>
    <p:cViewPr>
      <p:scale>
        <a:sx n="1" d="1"/>
        <a:sy n="1" d="1"/>
      </p:scale>
      <p:origin x="0" y="0"/>
    </p:cViewPr>
  </p:notesTextViewPr>
  <p:notesViewPr>
    <p:cSldViewPr>
      <p:cViewPr varScale="1">
        <p:scale>
          <a:sx n="84" d="100"/>
          <a:sy n="84" d="100"/>
        </p:scale>
        <p:origin x="1002" y="6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1.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2.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presProps" Target="presProps.xml"/><Relationship Id="rId4" Type="http://schemas.openxmlformats.org/officeDocument/2006/relationships/slideMaster" Target="slideMasters/slideMaster3.xml"/><Relationship Id="rId9"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latinLnBrk="0">
              <a:defRPr lang="zh-CN" sz="1200"/>
            </a:lvl1pPr>
          </a:lstStyle>
          <a:p>
            <a:endParaRPr lang="zh-CN"/>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latinLnBrk="0">
              <a:defRPr lang="zh-CN" sz="1200"/>
            </a:lvl1pPr>
          </a:lstStyle>
          <a:p>
            <a:fld id="{7C6ACB66-EAB9-4D45-9F9C-28EA120D791D}" type="datetimeFigureOut">
              <a:rPr lang="en-US" altLang="zh-CN"/>
              <a:t>8/20/2014</a:t>
            </a:fld>
            <a:endParaRPr lang="zh-CN"/>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latinLnBrk="0">
              <a:defRPr lang="zh-CN" sz="1200"/>
            </a:lvl1pPr>
          </a:lstStyle>
          <a:p>
            <a:endParaRPr lang="zh-CN"/>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latinLnBrk="0">
              <a:defRPr lang="zh-CN" sz="1200"/>
            </a:lvl1pPr>
          </a:lstStyle>
          <a:p>
            <a:fld id="{92837A6B-DAA4-4C2D-AEAB-4E9E70095794}" type="slidenum">
              <a:rPr lang="zh-CN"/>
              <a:t>‹#›</a:t>
            </a:fld>
            <a:endParaRPr lang="zh-CN"/>
          </a:p>
        </p:txBody>
      </p:sp>
    </p:spTree>
    <p:extLst>
      <p:ext uri="{BB962C8B-B14F-4D97-AF65-F5344CB8AC3E}">
        <p14:creationId xmlns:p14="http://schemas.microsoft.com/office/powerpoint/2010/main" val="29215455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latinLnBrk="0">
              <a:defRPr lang="zh-CN" sz="1200"/>
            </a:lvl1pPr>
          </a:lstStyle>
          <a:p>
            <a:endParaRPr lang="zh-CN"/>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latinLnBrk="0">
              <a:defRPr lang="zh-CN" sz="1200"/>
            </a:lvl1pPr>
          </a:lstStyle>
          <a:p>
            <a:fld id="{F879D970-AC71-40CF-8717-2E4EAB5207AF}" type="datetimeFigureOut">
              <a:t>2014/8/20</a:t>
            </a:fld>
            <a:endParaRPr lang="zh-CN"/>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t>单击此处编辑母版文本样式</a:t>
            </a:r>
          </a:p>
          <a:p>
            <a:pPr lvl="1"/>
            <a:r>
              <a:rPr lang="zh-CN"/>
              <a:t>第二级</a:t>
            </a:r>
          </a:p>
          <a:p>
            <a:pPr lvl="2"/>
            <a:r>
              <a:rPr lang="zh-CN"/>
              <a:t>第三级</a:t>
            </a:r>
          </a:p>
          <a:p>
            <a:pPr lvl="3"/>
            <a:r>
              <a:rPr lang="zh-CN"/>
              <a:t>第四级</a:t>
            </a:r>
          </a:p>
          <a:p>
            <a:pPr lvl="4"/>
            <a:r>
              <a:rPr lang="zh-CN"/>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latinLnBrk="0">
              <a:defRPr lang="zh-CN" sz="1200"/>
            </a:lvl1pPr>
          </a:lstStyle>
          <a:p>
            <a:endParaRPr lang="zh-CN"/>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latinLnBrk="0">
              <a:defRPr lang="zh-CN" sz="1200"/>
            </a:lvl1pPr>
          </a:lstStyle>
          <a:p>
            <a:fld id="{03266150-FA26-45B5-BF0B-186B42A09DC9}" type="slidenum">
              <a:t>‹#›</a:t>
            </a:fld>
            <a:endParaRPr lang="zh-CN"/>
          </a:p>
        </p:txBody>
      </p:sp>
    </p:spTree>
    <p:extLst>
      <p:ext uri="{BB962C8B-B14F-4D97-AF65-F5344CB8AC3E}">
        <p14:creationId xmlns:p14="http://schemas.microsoft.com/office/powerpoint/2010/main" val="145946745"/>
      </p:ext>
    </p:extLst>
  </p:cSld>
  <p:clrMap bg1="lt1" tx1="dk1" bg2="lt2" tx2="dk2" accent1="accent1" accent2="accent2" accent3="accent3" accent4="accent4" accent5="accent5" accent6="accent6" hlink="hlink" folHlink="folHlink"/>
  <p:notesStyle>
    <a:lvl1pPr marL="0" algn="l" defTabSz="914400" rtl="0" eaLnBrk="1" latinLnBrk="0" hangingPunct="1">
      <a:defRPr lang="zh-CN" sz="1200" kern="1200">
        <a:solidFill>
          <a:schemeClr val="tx2"/>
        </a:solidFill>
        <a:latin typeface="+mn-lt"/>
        <a:ea typeface="+mn-ea"/>
        <a:cs typeface="+mn-cs"/>
      </a:defRPr>
    </a:lvl1pPr>
    <a:lvl2pPr marL="457200" algn="l" defTabSz="914400" rtl="0" eaLnBrk="1" latinLnBrk="0" hangingPunct="1">
      <a:defRPr lang="zh-CN" sz="1200" kern="1200">
        <a:solidFill>
          <a:schemeClr val="tx2"/>
        </a:solidFill>
        <a:latin typeface="+mn-lt"/>
        <a:ea typeface="+mn-ea"/>
        <a:cs typeface="+mn-cs"/>
      </a:defRPr>
    </a:lvl2pPr>
    <a:lvl3pPr marL="914400" algn="l" defTabSz="914400" rtl="0" eaLnBrk="1" latinLnBrk="0" hangingPunct="1">
      <a:defRPr lang="zh-CN" sz="1200" kern="1200">
        <a:solidFill>
          <a:schemeClr val="tx2"/>
        </a:solidFill>
        <a:latin typeface="+mn-lt"/>
        <a:ea typeface="+mn-ea"/>
        <a:cs typeface="+mn-cs"/>
      </a:defRPr>
    </a:lvl3pPr>
    <a:lvl4pPr marL="1371600" algn="l" defTabSz="914400" rtl="0" eaLnBrk="1" latinLnBrk="0" hangingPunct="1">
      <a:defRPr lang="zh-CN" sz="1200" kern="1200">
        <a:solidFill>
          <a:schemeClr val="tx2"/>
        </a:solidFill>
        <a:latin typeface="+mn-lt"/>
        <a:ea typeface="+mn-ea"/>
        <a:cs typeface="+mn-cs"/>
      </a:defRPr>
    </a:lvl4pPr>
    <a:lvl5pPr marL="1828800" algn="l" defTabSz="914400" rtl="0" eaLnBrk="1" latinLnBrk="0" hangingPunct="1">
      <a:defRPr lang="zh-CN" sz="1200" kern="1200">
        <a:solidFill>
          <a:schemeClr val="tx2"/>
        </a:solidFill>
        <a:latin typeface="+mn-lt"/>
        <a:ea typeface="+mn-ea"/>
        <a:cs typeface="+mn-cs"/>
      </a:defRPr>
    </a:lvl5pPr>
    <a:lvl6pPr marL="2286000" algn="l" defTabSz="914400" rtl="0" eaLnBrk="1" latinLnBrk="0" hangingPunct="1">
      <a:defRPr lang="zh-CN" sz="1200" kern="1200">
        <a:solidFill>
          <a:schemeClr val="tx1"/>
        </a:solidFill>
        <a:latin typeface="+mn-lt"/>
        <a:ea typeface="+mn-ea"/>
        <a:cs typeface="+mn-cs"/>
      </a:defRPr>
    </a:lvl6pPr>
    <a:lvl7pPr marL="2743200" algn="l" defTabSz="914400" rtl="0" eaLnBrk="1" latinLnBrk="0" hangingPunct="1">
      <a:defRPr lang="zh-CN" sz="1200" kern="1200">
        <a:solidFill>
          <a:schemeClr val="tx1"/>
        </a:solidFill>
        <a:latin typeface="+mn-lt"/>
        <a:ea typeface="+mn-ea"/>
        <a:cs typeface="+mn-cs"/>
      </a:defRPr>
    </a:lvl7pPr>
    <a:lvl8pPr marL="3200400" algn="l" defTabSz="914400" rtl="0" eaLnBrk="1" latinLnBrk="0" hangingPunct="1">
      <a:defRPr lang="zh-CN" sz="1200" kern="1200">
        <a:solidFill>
          <a:schemeClr val="tx1"/>
        </a:solidFill>
        <a:latin typeface="+mn-lt"/>
        <a:ea typeface="+mn-ea"/>
        <a:cs typeface="+mn-cs"/>
      </a:defRPr>
    </a:lvl8pPr>
    <a:lvl9pPr marL="3657600" algn="l" defTabSz="914400" rtl="0" eaLnBrk="1" latinLnBrk="0" hangingPunct="1">
      <a:defRPr lang="zh-CN"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9"/>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91" indent="0" algn="ctr">
              <a:buNone/>
              <a:defRPr>
                <a:solidFill>
                  <a:schemeClr val="tx1">
                    <a:tint val="75000"/>
                  </a:schemeClr>
                </a:solidFill>
              </a:defRPr>
            </a:lvl2pPr>
            <a:lvl3pPr marL="685983" indent="0" algn="ctr">
              <a:buNone/>
              <a:defRPr>
                <a:solidFill>
                  <a:schemeClr val="tx1">
                    <a:tint val="75000"/>
                  </a:schemeClr>
                </a:solidFill>
              </a:defRPr>
            </a:lvl3pPr>
            <a:lvl4pPr marL="1028974" indent="0" algn="ctr">
              <a:buNone/>
              <a:defRPr>
                <a:solidFill>
                  <a:schemeClr val="tx1">
                    <a:tint val="75000"/>
                  </a:schemeClr>
                </a:solidFill>
              </a:defRPr>
            </a:lvl4pPr>
            <a:lvl5pPr marL="1371966" indent="0" algn="ctr">
              <a:buNone/>
              <a:defRPr>
                <a:solidFill>
                  <a:schemeClr val="tx1">
                    <a:tint val="75000"/>
                  </a:schemeClr>
                </a:solidFill>
              </a:defRPr>
            </a:lvl5pPr>
            <a:lvl6pPr marL="1714957" indent="0" algn="ctr">
              <a:buNone/>
              <a:defRPr>
                <a:solidFill>
                  <a:schemeClr val="tx1">
                    <a:tint val="75000"/>
                  </a:schemeClr>
                </a:solidFill>
              </a:defRPr>
            </a:lvl6pPr>
            <a:lvl7pPr marL="2057949" indent="0" algn="ctr">
              <a:buNone/>
              <a:defRPr>
                <a:solidFill>
                  <a:schemeClr val="tx1">
                    <a:tint val="75000"/>
                  </a:schemeClr>
                </a:solidFill>
              </a:defRPr>
            </a:lvl7pPr>
            <a:lvl8pPr marL="2400940" indent="0" algn="ctr">
              <a:buNone/>
              <a:defRPr>
                <a:solidFill>
                  <a:schemeClr val="tx1">
                    <a:tint val="75000"/>
                  </a:schemeClr>
                </a:solidFill>
              </a:defRPr>
            </a:lvl8pPr>
            <a:lvl9pPr marL="2743932"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2014/8/20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1168982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p>
        </p:txBody>
      </p:sp>
      <p:sp>
        <p:nvSpPr>
          <p:cNvPr id="3" name="内容占位符 2"/>
          <p:cNvSpPr>
            <a:spLocks noGrp="1"/>
          </p:cNvSpPr>
          <p:nvPr>
            <p:ph idx="1"/>
          </p:nvPr>
        </p:nvSpPr>
        <p:spPr/>
        <p:txBody>
          <a:bodyPr/>
          <a:lstStyle>
            <a:lvl5pPr latinLnBrk="0">
              <a:defRPr lang="zh-CN"/>
            </a:lvl5pPr>
            <a:lvl6pPr latinLnBrk="0">
              <a:defRPr lang="zh-CN"/>
            </a:lvl6pPr>
            <a:lvl7pPr latinLnBrk="0">
              <a:defRPr lang="zh-CN"/>
            </a:lvl7pPr>
            <a:lvl8pPr latinLnBrk="0">
              <a:defRPr lang="zh-CN" baseline="0"/>
            </a:lvl8pPr>
            <a:lvl9pPr latinLnBrk="0">
              <a:defRPr lang="zh-CN" baseline="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p>
        </p:txBody>
      </p:sp>
    </p:spTree>
    <p:extLst>
      <p:ext uri="{BB962C8B-B14F-4D97-AF65-F5344CB8AC3E}">
        <p14:creationId xmlns:p14="http://schemas.microsoft.com/office/powerpoint/2010/main" val="2928486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142069" y="1905000"/>
            <a:ext cx="6859035" cy="2667000"/>
          </a:xfrm>
        </p:spPr>
        <p:txBody>
          <a:bodyPr anchor="b">
            <a:noAutofit/>
          </a:bodyPr>
          <a:lstStyle>
            <a:lvl1pPr algn="l" latinLnBrk="0">
              <a:defRPr lang="zh-CN" sz="3601" b="0" cap="none" baseline="0"/>
            </a:lvl1pPr>
          </a:lstStyle>
          <a:p>
            <a:r>
              <a:rPr lang="zh-CN" altLang="en-US" smtClean="0"/>
              <a:t>单击此处编辑母版标题样式</a:t>
            </a:r>
            <a:endParaRPr lang="zh-CN"/>
          </a:p>
        </p:txBody>
      </p:sp>
      <p:sp>
        <p:nvSpPr>
          <p:cNvPr id="3" name="文本占位符 2"/>
          <p:cNvSpPr>
            <a:spLocks noGrp="1"/>
          </p:cNvSpPr>
          <p:nvPr>
            <p:ph type="body" idx="1"/>
          </p:nvPr>
        </p:nvSpPr>
        <p:spPr>
          <a:xfrm>
            <a:off x="1142108" y="5029200"/>
            <a:ext cx="6173809" cy="1143000"/>
          </a:xfrm>
        </p:spPr>
        <p:txBody>
          <a:bodyPr anchor="t">
            <a:normAutofit/>
          </a:bodyPr>
          <a:lstStyle>
            <a:lvl1pPr marL="0" indent="0" latinLnBrk="0">
              <a:spcBef>
                <a:spcPts val="0"/>
              </a:spcBef>
              <a:buNone/>
              <a:defRPr lang="zh-CN" sz="1800">
                <a:solidFill>
                  <a:schemeClr val="tx1"/>
                </a:solidFill>
              </a:defRPr>
            </a:lvl1pPr>
            <a:lvl2pPr marL="342991" indent="0" latinLnBrk="0">
              <a:buNone/>
              <a:defRPr lang="zh-CN" sz="1350">
                <a:solidFill>
                  <a:schemeClr val="tx1">
                    <a:tint val="75000"/>
                  </a:schemeClr>
                </a:solidFill>
              </a:defRPr>
            </a:lvl2pPr>
            <a:lvl3pPr marL="685983" indent="0" latinLnBrk="0">
              <a:buNone/>
              <a:defRPr lang="zh-CN" sz="1200">
                <a:solidFill>
                  <a:schemeClr val="tx1">
                    <a:tint val="75000"/>
                  </a:schemeClr>
                </a:solidFill>
              </a:defRPr>
            </a:lvl3pPr>
            <a:lvl4pPr marL="1028974" indent="0" latinLnBrk="0">
              <a:buNone/>
              <a:defRPr lang="zh-CN" sz="1050">
                <a:solidFill>
                  <a:schemeClr val="tx1">
                    <a:tint val="75000"/>
                  </a:schemeClr>
                </a:solidFill>
              </a:defRPr>
            </a:lvl4pPr>
            <a:lvl5pPr marL="1371966" indent="0" latinLnBrk="0">
              <a:buNone/>
              <a:defRPr lang="zh-CN" sz="1050">
                <a:solidFill>
                  <a:schemeClr val="tx1">
                    <a:tint val="75000"/>
                  </a:schemeClr>
                </a:solidFill>
              </a:defRPr>
            </a:lvl5pPr>
            <a:lvl6pPr marL="1714957" indent="0" latinLnBrk="0">
              <a:buNone/>
              <a:defRPr lang="zh-CN" sz="1050">
                <a:solidFill>
                  <a:schemeClr val="tx1">
                    <a:tint val="75000"/>
                  </a:schemeClr>
                </a:solidFill>
              </a:defRPr>
            </a:lvl6pPr>
            <a:lvl7pPr marL="2057949" indent="0" latinLnBrk="0">
              <a:buNone/>
              <a:defRPr lang="zh-CN" sz="1050">
                <a:solidFill>
                  <a:schemeClr val="tx1">
                    <a:tint val="75000"/>
                  </a:schemeClr>
                </a:solidFill>
              </a:defRPr>
            </a:lvl7pPr>
            <a:lvl8pPr marL="2400940" indent="0" latinLnBrk="0">
              <a:buNone/>
              <a:defRPr lang="zh-CN" sz="1050">
                <a:solidFill>
                  <a:schemeClr val="tx1">
                    <a:tint val="75000"/>
                  </a:schemeClr>
                </a:solidFill>
              </a:defRPr>
            </a:lvl8pPr>
            <a:lvl9pPr marL="2743932" indent="0" latinLnBrk="0">
              <a:buNone/>
              <a:defRPr lang="zh-CN" sz="1050">
                <a:solidFill>
                  <a:schemeClr val="tx1">
                    <a:tint val="75000"/>
                  </a:schemeClr>
                </a:solidFill>
              </a:defRPr>
            </a:lvl9pPr>
          </a:lstStyle>
          <a:p>
            <a:pPr lvl="0"/>
            <a:r>
              <a:rPr lang="zh-CN" altLang="en-US" smtClean="0"/>
              <a:t>单击此处编辑母版文本样式</a:t>
            </a:r>
          </a:p>
        </p:txBody>
      </p:sp>
    </p:spTree>
    <p:extLst>
      <p:ext uri="{BB962C8B-B14F-4D97-AF65-F5344CB8AC3E}">
        <p14:creationId xmlns:p14="http://schemas.microsoft.com/office/powerpoint/2010/main" val="1802357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p>
        </p:txBody>
      </p:sp>
    </p:spTree>
    <p:extLst>
      <p:ext uri="{BB962C8B-B14F-4D97-AF65-F5344CB8AC3E}">
        <p14:creationId xmlns:p14="http://schemas.microsoft.com/office/powerpoint/2010/main" val="967941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vertTitleAndTx">
  <p:cSld name="垂直排列标题与文本">
    <p:spTree>
      <p:nvGrpSpPr>
        <p:cNvPr id="1" name=""/>
        <p:cNvGrpSpPr/>
        <p:nvPr/>
      </p:nvGrpSpPr>
      <p:grpSpPr>
        <a:xfrm>
          <a:off x="0" y="0"/>
          <a:ext cx="0" cy="0"/>
          <a:chOff x="0" y="0"/>
          <a:chExt cx="0" cy="0"/>
        </a:xfrm>
      </p:grpSpPr>
      <p:sp>
        <p:nvSpPr>
          <p:cNvPr id="3" name="竖排文字占位符 2"/>
          <p:cNvSpPr>
            <a:spLocks noGrp="1"/>
          </p:cNvSpPr>
          <p:nvPr>
            <p:ph type="body" orient="vert" idx="1"/>
          </p:nvPr>
        </p:nvSpPr>
        <p:spPr>
          <a:xfrm>
            <a:off x="1142108" y="685800"/>
            <a:ext cx="5597089" cy="54864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p>
        </p:txBody>
      </p:sp>
      <p:sp>
        <p:nvSpPr>
          <p:cNvPr id="2" name="竖排标题 1"/>
          <p:cNvSpPr>
            <a:spLocks noGrp="1"/>
          </p:cNvSpPr>
          <p:nvPr>
            <p:ph type="title" orient="vert"/>
          </p:nvPr>
        </p:nvSpPr>
        <p:spPr>
          <a:xfrm>
            <a:off x="7170868" y="685800"/>
            <a:ext cx="971804" cy="5486400"/>
          </a:xfrm>
        </p:spPr>
        <p:txBody>
          <a:bodyPr vert="eaVert"/>
          <a:lstStyle/>
          <a:p>
            <a:r>
              <a:rPr lang="zh-CN" altLang="en-US" smtClean="0"/>
              <a:t>单击此处编辑母版标题样式</a:t>
            </a:r>
            <a:endParaRPr lang="zh-CN"/>
          </a:p>
        </p:txBody>
      </p:sp>
    </p:spTree>
    <p:extLst>
      <p:ext uri="{BB962C8B-B14F-4D97-AF65-F5344CB8AC3E}">
        <p14:creationId xmlns:p14="http://schemas.microsoft.com/office/powerpoint/2010/main" val="3081493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rot="5400000">
            <a:off x="7764464" y="1174750"/>
            <a:ext cx="2286000" cy="381000"/>
          </a:xfrm>
          <a:prstGeom prst="rect">
            <a:avLst/>
          </a:prstGeom>
        </p:spPr>
        <p:txBody>
          <a:bodyPr/>
          <a:lstStyle/>
          <a:p>
            <a:fld id="{530820CF-B880-4189-942D-D702A7CBA730}" type="datetimeFigureOut">
              <a:rPr lang="zh-CN" altLang="en-US" smtClean="0"/>
              <a:t>2014/8/20</a:t>
            </a:fld>
            <a:endParaRPr lang="zh-CN" altLang="en-US"/>
          </a:p>
        </p:txBody>
      </p:sp>
      <p:sp>
        <p:nvSpPr>
          <p:cNvPr id="5" name="页脚占位符 4"/>
          <p:cNvSpPr>
            <a:spLocks noGrp="1"/>
          </p:cNvSpPr>
          <p:nvPr>
            <p:ph type="ftr" sz="quarter" idx="11"/>
          </p:nvPr>
        </p:nvSpPr>
        <p:spPr>
          <a:xfrm rot="5400000">
            <a:off x="7077076" y="4181481"/>
            <a:ext cx="3657600" cy="384175"/>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422221217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标题和内容">
    <p:spTree>
      <p:nvGrpSpPr>
        <p:cNvPr id="1" name=""/>
        <p:cNvGrpSpPr/>
        <p:nvPr/>
      </p:nvGrpSpPr>
      <p:grpSpPr>
        <a:xfrm>
          <a:off x="0" y="0"/>
          <a:ext cx="0" cy="0"/>
          <a:chOff x="0" y="0"/>
          <a:chExt cx="0" cy="0"/>
        </a:xfrm>
      </p:grpSpPr>
      <p:pic>
        <p:nvPicPr>
          <p:cNvPr id="4" name="Picture 2" descr="http://pic17.nipic.com/20110914/7807978_105643065000_2.jpg"/>
          <p:cNvPicPr>
            <a:picLocks noChangeAspect="1" noChangeArrowheads="1"/>
          </p:cNvPicPr>
          <p:nvPr userDrawn="1"/>
        </p:nvPicPr>
        <p:blipFill rotWithShape="1">
          <a:blip r:embed="rId2">
            <a:duotone>
              <a:prstClr val="black"/>
              <a:srgbClr val="D9C3A5">
                <a:tint val="50000"/>
                <a:satMod val="180000"/>
              </a:srgbClr>
            </a:duotone>
            <a:extLst/>
          </a:blip>
          <a:srcRect t="47291" b="8126"/>
          <a:stretch/>
        </p:blipFill>
        <p:spPr bwMode="auto">
          <a:xfrm>
            <a:off x="0" y="3267580"/>
            <a:ext cx="9128272" cy="3617804"/>
          </a:xfrm>
          <a:prstGeom prst="rect">
            <a:avLst/>
          </a:prstGeom>
          <a:noFill/>
          <a:extLst/>
        </p:spPr>
      </p:pic>
      <p:sp>
        <p:nvSpPr>
          <p:cNvPr id="5" name="矩形 4"/>
          <p:cNvSpPr/>
          <p:nvPr userDrawn="1"/>
        </p:nvSpPr>
        <p:spPr>
          <a:xfrm>
            <a:off x="0" y="7"/>
            <a:ext cx="9144000" cy="3267075"/>
          </a:xfrm>
          <a:prstGeom prst="rect">
            <a:avLst/>
          </a:prstGeom>
          <a:solidFill>
            <a:srgbClr val="F79646"/>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sz="760"/>
          </a:p>
        </p:txBody>
      </p:sp>
      <p:grpSp>
        <p:nvGrpSpPr>
          <p:cNvPr id="6" name="组合 8"/>
          <p:cNvGrpSpPr>
            <a:grpSpLocks/>
          </p:cNvGrpSpPr>
          <p:nvPr userDrawn="1"/>
        </p:nvGrpSpPr>
        <p:grpSpPr bwMode="auto">
          <a:xfrm>
            <a:off x="3653076" y="2283766"/>
            <a:ext cx="1837852" cy="1865314"/>
            <a:chOff x="6897738" y="2060848"/>
            <a:chExt cx="2448272" cy="2448272"/>
          </a:xfrm>
        </p:grpSpPr>
        <p:sp>
          <p:nvSpPr>
            <p:cNvPr id="7" name="空心弧 6"/>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schemeClr val="tx1"/>
                </a:solidFill>
                <a:latin typeface="微软雅黑" pitchFamily="34" charset="-122"/>
                <a:ea typeface="微软雅黑" pitchFamily="34" charset="-122"/>
              </a:endParaRPr>
            </a:p>
          </p:txBody>
        </p:sp>
        <p:sp>
          <p:nvSpPr>
            <p:cNvPr id="8" name="空心弧 7"/>
            <p:cNvSpPr/>
            <p:nvPr/>
          </p:nvSpPr>
          <p:spPr>
            <a:xfrm rot="15949199">
              <a:off x="6897738" y="2060849"/>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schemeClr val="tx1"/>
                </a:solidFill>
                <a:latin typeface="微软雅黑" pitchFamily="34" charset="-122"/>
                <a:ea typeface="微软雅黑" pitchFamily="34" charset="-122"/>
              </a:endParaRPr>
            </a:p>
          </p:txBody>
        </p:sp>
      </p:grpSp>
      <p:sp>
        <p:nvSpPr>
          <p:cNvPr id="9" name="TextBox 11"/>
          <p:cNvSpPr txBox="1"/>
          <p:nvPr userDrawn="1"/>
        </p:nvSpPr>
        <p:spPr>
          <a:xfrm>
            <a:off x="4027211" y="2794842"/>
            <a:ext cx="1018383" cy="300210"/>
          </a:xfrm>
          <a:prstGeom prst="rect">
            <a:avLst/>
          </a:prstGeom>
          <a:noFill/>
        </p:spPr>
        <p:txBody>
          <a:bodyPr>
            <a:spAutoFit/>
          </a:bodyPr>
          <a:lstStyle/>
          <a:p>
            <a:pPr algn="ctr" fontAlgn="auto">
              <a:spcBef>
                <a:spcPts val="0"/>
              </a:spcBef>
              <a:spcAft>
                <a:spcPts val="0"/>
              </a:spcAft>
              <a:defRPr/>
            </a:pPr>
            <a:r>
              <a:rPr lang="en-US" altLang="zh-CN" sz="1351" b="1" dirty="0">
                <a:solidFill>
                  <a:schemeClr val="bg1"/>
                </a:solidFill>
                <a:latin typeface="微软雅黑" pitchFamily="34" charset="-122"/>
                <a:ea typeface="微软雅黑" pitchFamily="34" charset="-122"/>
              </a:rPr>
              <a:t>Part</a:t>
            </a:r>
            <a:endParaRPr lang="zh-CN" altLang="en-US" sz="1351" b="1" dirty="0">
              <a:solidFill>
                <a:schemeClr val="bg1"/>
              </a:solidFill>
              <a:latin typeface="微软雅黑" pitchFamily="34" charset="-122"/>
              <a:ea typeface="微软雅黑" pitchFamily="34" charset="-122"/>
            </a:endParaRPr>
          </a:p>
        </p:txBody>
      </p:sp>
      <p:sp>
        <p:nvSpPr>
          <p:cNvPr id="11" name="日期占位符 3"/>
          <p:cNvSpPr>
            <a:spLocks noGrp="1"/>
          </p:cNvSpPr>
          <p:nvPr>
            <p:ph type="dt" sz="half" idx="10"/>
          </p:nvPr>
        </p:nvSpPr>
        <p:spPr>
          <a:xfrm>
            <a:off x="628650" y="6356355"/>
            <a:ext cx="2057400" cy="365125"/>
          </a:xfrm>
          <a:prstGeom prst="rect">
            <a:avLst/>
          </a:prstGeom>
        </p:spPr>
        <p:txBody>
          <a:bodyPr/>
          <a:lstStyle>
            <a:lvl1pPr>
              <a:defRPr/>
            </a:lvl1pPr>
          </a:lstStyle>
          <a:p>
            <a:pPr>
              <a:defRPr/>
            </a:pPr>
            <a:fld id="{253623F3-1890-47F5-BE4A-931DD64FE4E6}" type="datetimeFigureOut">
              <a:rPr lang="zh-CN" altLang="en-US"/>
              <a:pPr>
                <a:defRPr/>
              </a:pPr>
              <a:t>2014/8/20</a:t>
            </a:fld>
            <a:endParaRPr lang="zh-CN" altLang="en-US"/>
          </a:p>
        </p:txBody>
      </p:sp>
      <p:sp>
        <p:nvSpPr>
          <p:cNvPr id="12" name="页脚占位符 4"/>
          <p:cNvSpPr>
            <a:spLocks noGrp="1"/>
          </p:cNvSpPr>
          <p:nvPr>
            <p:ph type="ftr" sz="quarter" idx="11"/>
          </p:nvPr>
        </p:nvSpPr>
        <p:spPr>
          <a:xfrm>
            <a:off x="3028950" y="6356355"/>
            <a:ext cx="3086100" cy="365125"/>
          </a:xfrm>
          <a:prstGeom prst="rect">
            <a:avLst/>
          </a:prstGeom>
        </p:spPr>
        <p:txBody>
          <a:bodyPr/>
          <a:lstStyle>
            <a:lvl1pPr>
              <a:defRPr/>
            </a:lvl1pPr>
          </a:lstStyle>
          <a:p>
            <a:pPr>
              <a:defRPr/>
            </a:pPr>
            <a:endParaRPr lang="zh-CN" altLang="en-US" dirty="0"/>
          </a:p>
        </p:txBody>
      </p:sp>
      <p:pic>
        <p:nvPicPr>
          <p:cNvPr id="15" name="Picture 6" descr="fudan_red"/>
          <p:cNvPicPr>
            <a:picLocks noChangeAspect="1" noChangeArrowheads="1"/>
          </p:cNvPicPr>
          <p:nvPr userDrawn="1"/>
        </p:nvPicPr>
        <p:blipFill>
          <a:blip r:embed="rId3">
            <a:lum contrast="-86000"/>
            <a:extLst>
              <a:ext uri="{28A0092B-C50C-407E-A947-70E740481C1C}">
                <a14:useLocalDpi xmlns:a14="http://schemas.microsoft.com/office/drawing/2010/main" val="0"/>
              </a:ext>
            </a:extLst>
          </a:blip>
          <a:srcRect/>
          <a:stretch>
            <a:fillRect/>
          </a:stretch>
        </p:blipFill>
        <p:spPr bwMode="auto">
          <a:xfrm>
            <a:off x="8172400" y="260648"/>
            <a:ext cx="775796"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025548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grpSp>
        <p:nvGrpSpPr>
          <p:cNvPr id="2" name="组合 1"/>
          <p:cNvGrpSpPr/>
          <p:nvPr userDrawn="1"/>
        </p:nvGrpSpPr>
        <p:grpSpPr>
          <a:xfrm>
            <a:off x="1" y="7"/>
            <a:ext cx="5150274" cy="533397"/>
            <a:chOff x="1" y="3"/>
            <a:chExt cx="5150274" cy="836613"/>
          </a:xfrm>
        </p:grpSpPr>
        <p:sp>
          <p:nvSpPr>
            <p:cNvPr id="4" name="矩形 3"/>
            <p:cNvSpPr/>
            <p:nvPr userDrawn="1"/>
          </p:nvSpPr>
          <p:spPr>
            <a:xfrm>
              <a:off x="1" y="3"/>
              <a:ext cx="1276849" cy="836613"/>
            </a:xfrm>
            <a:prstGeom prst="rect">
              <a:avLst/>
            </a:prstGeom>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altLang="zh-CN" sz="1182" b="1" dirty="0">
                  <a:latin typeface="微软雅黑" pitchFamily="34" charset="-122"/>
                  <a:ea typeface="微软雅黑" pitchFamily="34" charset="-122"/>
                </a:rPr>
                <a:t>Part 1</a:t>
              </a:r>
              <a:endParaRPr lang="zh-CN" altLang="en-US" sz="1182" b="1" dirty="0">
                <a:latin typeface="微软雅黑" pitchFamily="34" charset="-122"/>
                <a:ea typeface="微软雅黑" pitchFamily="34" charset="-122"/>
              </a:endParaRPr>
            </a:p>
          </p:txBody>
        </p:sp>
        <p:sp>
          <p:nvSpPr>
            <p:cNvPr id="5" name="矩形 4"/>
            <p:cNvSpPr/>
            <p:nvPr userDrawn="1"/>
          </p:nvSpPr>
          <p:spPr>
            <a:xfrm>
              <a:off x="1291143" y="3"/>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845" dirty="0">
                  <a:latin typeface="微软雅黑" pitchFamily="34" charset="-122"/>
                  <a:ea typeface="微软雅黑" pitchFamily="34" charset="-122"/>
                </a:rPr>
                <a:t>Part 2</a:t>
              </a:r>
              <a:endParaRPr lang="zh-CN" altLang="en-US" sz="845" dirty="0">
                <a:latin typeface="微软雅黑" pitchFamily="34" charset="-122"/>
                <a:ea typeface="微软雅黑" pitchFamily="34" charset="-122"/>
              </a:endParaRPr>
            </a:p>
          </p:txBody>
        </p:sp>
        <p:sp>
          <p:nvSpPr>
            <p:cNvPr id="6" name="矩形 5"/>
            <p:cNvSpPr/>
            <p:nvPr userDrawn="1"/>
          </p:nvSpPr>
          <p:spPr>
            <a:xfrm>
              <a:off x="2582284" y="3"/>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845" dirty="0">
                  <a:latin typeface="微软雅黑" pitchFamily="34" charset="-122"/>
                  <a:ea typeface="微软雅黑" pitchFamily="34" charset="-122"/>
                </a:rPr>
                <a:t>Part 3</a:t>
              </a:r>
              <a:endParaRPr lang="zh-CN" altLang="en-US" sz="845" dirty="0">
                <a:latin typeface="微软雅黑" pitchFamily="34" charset="-122"/>
                <a:ea typeface="微软雅黑" pitchFamily="34" charset="-122"/>
              </a:endParaRPr>
            </a:p>
          </p:txBody>
        </p:sp>
        <p:sp>
          <p:nvSpPr>
            <p:cNvPr id="7" name="矩形 6"/>
            <p:cNvSpPr/>
            <p:nvPr userDrawn="1"/>
          </p:nvSpPr>
          <p:spPr>
            <a:xfrm>
              <a:off x="3873426" y="3"/>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845" dirty="0">
                  <a:latin typeface="微软雅黑" pitchFamily="34" charset="-122"/>
                  <a:ea typeface="微软雅黑" pitchFamily="34" charset="-122"/>
                </a:rPr>
                <a:t>Part 4</a:t>
              </a:r>
              <a:endParaRPr lang="zh-CN" altLang="en-US" sz="845" dirty="0">
                <a:latin typeface="微软雅黑" pitchFamily="34" charset="-122"/>
                <a:ea typeface="微软雅黑" pitchFamily="34" charset="-122"/>
              </a:endParaRPr>
            </a:p>
          </p:txBody>
        </p:sp>
      </p:grpSp>
      <p:cxnSp>
        <p:nvCxnSpPr>
          <p:cNvPr id="11" name="直接连接符 10"/>
          <p:cNvCxnSpPr/>
          <p:nvPr userDrawn="1"/>
        </p:nvCxnSpPr>
        <p:spPr>
          <a:xfrm flipH="1">
            <a:off x="5328941" y="533400"/>
            <a:ext cx="3750743" cy="0"/>
          </a:xfrm>
          <a:prstGeom prst="line">
            <a:avLst/>
          </a:prstGeom>
          <a:ln/>
        </p:spPr>
        <p:style>
          <a:lnRef idx="1">
            <a:schemeClr val="accent6"/>
          </a:lnRef>
          <a:fillRef idx="0">
            <a:schemeClr val="accent6"/>
          </a:fillRef>
          <a:effectRef idx="0">
            <a:schemeClr val="accent6"/>
          </a:effectRef>
          <a:fontRef idx="minor">
            <a:schemeClr val="tx1"/>
          </a:fontRef>
        </p:style>
      </p:cxnSp>
      <p:sp>
        <p:nvSpPr>
          <p:cNvPr id="12" name="日期占位符 3"/>
          <p:cNvSpPr>
            <a:spLocks noGrp="1"/>
          </p:cNvSpPr>
          <p:nvPr>
            <p:ph type="dt" sz="half" idx="10"/>
          </p:nvPr>
        </p:nvSpPr>
        <p:spPr>
          <a:xfrm>
            <a:off x="628650" y="6356355"/>
            <a:ext cx="2057400" cy="365125"/>
          </a:xfrm>
          <a:prstGeom prst="rect">
            <a:avLst/>
          </a:prstGeom>
        </p:spPr>
        <p:txBody>
          <a:bodyPr/>
          <a:lstStyle>
            <a:lvl1pPr>
              <a:defRPr/>
            </a:lvl1pPr>
          </a:lstStyle>
          <a:p>
            <a:pPr>
              <a:defRPr/>
            </a:pPr>
            <a:fld id="{D6ACCF68-5F52-4592-8AA5-17E520A92E96}" type="datetimeFigureOut">
              <a:rPr lang="zh-CN" altLang="en-US"/>
              <a:pPr>
                <a:defRPr/>
              </a:pPr>
              <a:t>2014/8/20</a:t>
            </a:fld>
            <a:endParaRPr lang="zh-CN" altLang="en-US"/>
          </a:p>
        </p:txBody>
      </p:sp>
      <p:sp>
        <p:nvSpPr>
          <p:cNvPr id="13" name="页脚占位符 4"/>
          <p:cNvSpPr>
            <a:spLocks noGrp="1"/>
          </p:cNvSpPr>
          <p:nvPr>
            <p:ph type="ftr" sz="quarter" idx="11"/>
          </p:nvPr>
        </p:nvSpPr>
        <p:spPr>
          <a:xfrm>
            <a:off x="3028950" y="6356355"/>
            <a:ext cx="3086100" cy="365125"/>
          </a:xfrm>
          <a:prstGeom prst="rect">
            <a:avLst/>
          </a:prstGeom>
        </p:spPr>
        <p:txBody>
          <a:bodyPr/>
          <a:lstStyle>
            <a:lvl1pPr>
              <a:defRPr/>
            </a:lvl1pPr>
          </a:lstStyle>
          <a:p>
            <a:pPr>
              <a:defRPr/>
            </a:pPr>
            <a:endParaRPr lang="zh-CN" altLang="en-US"/>
          </a:p>
        </p:txBody>
      </p:sp>
      <p:sp>
        <p:nvSpPr>
          <p:cNvPr id="14" name="灯片编号占位符 5"/>
          <p:cNvSpPr>
            <a:spLocks noGrp="1"/>
          </p:cNvSpPr>
          <p:nvPr>
            <p:ph type="sldNum" sz="quarter" idx="12"/>
          </p:nvPr>
        </p:nvSpPr>
        <p:spPr/>
        <p:txBody>
          <a:bodyPr/>
          <a:lstStyle>
            <a:lvl1pPr>
              <a:defRPr/>
            </a:lvl1pPr>
          </a:lstStyle>
          <a:p>
            <a:fld id="{085E2DB5-D087-4205-B280-AC0301FEB782}" type="slidenum">
              <a:rPr lang="zh-CN" altLang="en-US"/>
              <a:pPr/>
              <a:t>‹#›</a:t>
            </a:fld>
            <a:endParaRPr lang="en-US" altLang="zh-CN"/>
          </a:p>
        </p:txBody>
      </p:sp>
      <p:sp>
        <p:nvSpPr>
          <p:cNvPr id="25" name="直接连接符 15"/>
          <p:cNvSpPr>
            <a:spLocks noChangeShapeType="1"/>
          </p:cNvSpPr>
          <p:nvPr userDrawn="1"/>
        </p:nvSpPr>
        <p:spPr bwMode="auto">
          <a:xfrm>
            <a:off x="8840272" y="-27384"/>
            <a:ext cx="0" cy="6858000"/>
          </a:xfrm>
          <a:prstGeom prst="line">
            <a:avLst/>
          </a:prstGeom>
          <a:noFill/>
          <a:ln w="38100">
            <a:solidFill>
              <a:srgbClr val="F6D3AA">
                <a:alpha val="85881"/>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350" smtClean="0">
              <a:solidFill>
                <a:srgbClr val="000000"/>
              </a:solidFill>
              <a:latin typeface="Arial" pitchFamily="34" charset="0"/>
            </a:endParaRPr>
          </a:p>
        </p:txBody>
      </p:sp>
      <p:sp>
        <p:nvSpPr>
          <p:cNvPr id="26" name="直接连接符 6"/>
          <p:cNvSpPr>
            <a:spLocks noChangeShapeType="1"/>
          </p:cNvSpPr>
          <p:nvPr userDrawn="1"/>
        </p:nvSpPr>
        <p:spPr bwMode="auto">
          <a:xfrm>
            <a:off x="-20304" y="27384"/>
            <a:ext cx="0" cy="6858000"/>
          </a:xfrm>
          <a:prstGeom prst="line">
            <a:avLst/>
          </a:prstGeom>
          <a:noFill/>
          <a:ln w="57150" cmpd="thickThin">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350" smtClean="0">
              <a:solidFill>
                <a:srgbClr val="000000"/>
              </a:solidFill>
              <a:latin typeface="Arial" pitchFamily="34" charset="0"/>
            </a:endParaRPr>
          </a:p>
        </p:txBody>
      </p:sp>
      <p:sp>
        <p:nvSpPr>
          <p:cNvPr id="27" name="直接连接符 8"/>
          <p:cNvSpPr>
            <a:spLocks noChangeShapeType="1"/>
          </p:cNvSpPr>
          <p:nvPr userDrawn="1"/>
        </p:nvSpPr>
        <p:spPr bwMode="auto">
          <a:xfrm>
            <a:off x="9011789" y="-27384"/>
            <a:ext cx="0" cy="6858000"/>
          </a:xfrm>
          <a:prstGeom prst="line">
            <a:avLst/>
          </a:prstGeom>
          <a:ln>
            <a:headEnd/>
            <a:tailEnd/>
          </a:ln>
          <a:extLst/>
        </p:spPr>
        <p:style>
          <a:lnRef idx="2">
            <a:schemeClr val="accent6"/>
          </a:lnRef>
          <a:fillRef idx="0">
            <a:schemeClr val="accent6"/>
          </a:fillRef>
          <a:effectRef idx="1">
            <a:schemeClr val="accent6"/>
          </a:effectRef>
          <a:fontRef idx="minor">
            <a:schemeClr val="tx1"/>
          </a:fontRef>
        </p:style>
        <p:txBody>
          <a:bodyPr/>
          <a:lstStyle/>
          <a:p>
            <a:pPr eaLnBrk="0" fontAlgn="base" hangingPunct="0">
              <a:spcBef>
                <a:spcPct val="0"/>
              </a:spcBef>
              <a:spcAft>
                <a:spcPct val="0"/>
              </a:spcAft>
            </a:pPr>
            <a:endParaRPr lang="zh-CN" altLang="en-US" sz="1350" smtClean="0">
              <a:solidFill>
                <a:srgbClr val="000000"/>
              </a:solidFill>
              <a:latin typeface="Arial" pitchFamily="34" charset="0"/>
            </a:endParaRPr>
          </a:p>
        </p:txBody>
      </p:sp>
      <p:sp>
        <p:nvSpPr>
          <p:cNvPr id="28" name="矩形 9"/>
          <p:cNvSpPr>
            <a:spLocks noChangeArrowheads="1"/>
          </p:cNvSpPr>
          <p:nvPr userDrawn="1"/>
        </p:nvSpPr>
        <p:spPr bwMode="auto">
          <a:xfrm>
            <a:off x="8724293" y="-27384"/>
            <a:ext cx="228689" cy="6858000"/>
          </a:xfrm>
          <a:prstGeom prst="rect">
            <a:avLst/>
          </a:prstGeom>
          <a:solidFill>
            <a:srgbClr val="F6D3AA">
              <a:alpha val="87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350" smtClean="0">
              <a:solidFill>
                <a:srgbClr val="FFFFFF"/>
              </a:solidFill>
              <a:latin typeface="Book Antiqua" panose="02040602050305030304" pitchFamily="18" charset="0"/>
            </a:endParaRPr>
          </a:p>
        </p:txBody>
      </p:sp>
      <p:sp>
        <p:nvSpPr>
          <p:cNvPr id="29" name="直接连接符 10"/>
          <p:cNvSpPr>
            <a:spLocks noChangeShapeType="1"/>
          </p:cNvSpPr>
          <p:nvPr userDrawn="1"/>
        </p:nvSpPr>
        <p:spPr bwMode="auto">
          <a:xfrm>
            <a:off x="8894168" y="-27384"/>
            <a:ext cx="0" cy="6858000"/>
          </a:xfrm>
          <a:prstGeom prst="line">
            <a:avLst/>
          </a:prstGeom>
          <a:ln>
            <a:headEnd/>
            <a:tailEnd/>
          </a:ln>
          <a:extLst/>
        </p:spPr>
        <p:style>
          <a:lnRef idx="1">
            <a:schemeClr val="accent6"/>
          </a:lnRef>
          <a:fillRef idx="0">
            <a:schemeClr val="accent6"/>
          </a:fillRef>
          <a:effectRef idx="0">
            <a:schemeClr val="accent6"/>
          </a:effectRef>
          <a:fontRef idx="minor">
            <a:schemeClr val="tx1"/>
          </a:fontRef>
        </p:style>
        <p:txBody>
          <a:bodyPr/>
          <a:lstStyle/>
          <a:p>
            <a:pPr eaLnBrk="0" fontAlgn="base" hangingPunct="0">
              <a:spcBef>
                <a:spcPct val="0"/>
              </a:spcBef>
              <a:spcAft>
                <a:spcPct val="0"/>
              </a:spcAft>
            </a:pPr>
            <a:endParaRPr lang="zh-CN" altLang="en-US" sz="1350" smtClean="0">
              <a:solidFill>
                <a:srgbClr val="000000"/>
              </a:solidFill>
              <a:latin typeface="Arial" pitchFamily="34" charset="0"/>
            </a:endParaRPr>
          </a:p>
        </p:txBody>
      </p:sp>
    </p:spTree>
    <p:extLst>
      <p:ext uri="{BB962C8B-B14F-4D97-AF65-F5344CB8AC3E}">
        <p14:creationId xmlns:p14="http://schemas.microsoft.com/office/powerpoint/2010/main" val="30587877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pic>
        <p:nvPicPr>
          <p:cNvPr id="4" name="Picture 2" descr="http://pic17.nipic.com/20110914/7807978_105643065000_2.jpg"/>
          <p:cNvPicPr>
            <a:picLocks noChangeAspect="1" noChangeArrowheads="1"/>
          </p:cNvPicPr>
          <p:nvPr userDrawn="1"/>
        </p:nvPicPr>
        <p:blipFill rotWithShape="1">
          <a:blip r:embed="rId2">
            <a:duotone>
              <a:prstClr val="black"/>
              <a:srgbClr val="D9C3A5">
                <a:tint val="50000"/>
                <a:satMod val="180000"/>
              </a:srgbClr>
            </a:duotone>
            <a:extLst/>
          </a:blip>
          <a:srcRect t="47291" b="8126"/>
          <a:stretch/>
        </p:blipFill>
        <p:spPr bwMode="auto">
          <a:xfrm>
            <a:off x="0" y="3267580"/>
            <a:ext cx="9128272" cy="3617804"/>
          </a:xfrm>
          <a:prstGeom prst="rect">
            <a:avLst/>
          </a:prstGeom>
          <a:noFill/>
          <a:extLst/>
        </p:spPr>
      </p:pic>
      <p:sp>
        <p:nvSpPr>
          <p:cNvPr id="5" name="矩形 4"/>
          <p:cNvSpPr/>
          <p:nvPr userDrawn="1"/>
        </p:nvSpPr>
        <p:spPr>
          <a:xfrm>
            <a:off x="0" y="7"/>
            <a:ext cx="9144000" cy="3267075"/>
          </a:xfrm>
          <a:prstGeom prst="rect">
            <a:avLst/>
          </a:prstGeom>
          <a:solidFill>
            <a:srgbClr val="F79646"/>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sz="760"/>
          </a:p>
        </p:txBody>
      </p:sp>
      <p:grpSp>
        <p:nvGrpSpPr>
          <p:cNvPr id="6" name="组合 8"/>
          <p:cNvGrpSpPr>
            <a:grpSpLocks/>
          </p:cNvGrpSpPr>
          <p:nvPr userDrawn="1"/>
        </p:nvGrpSpPr>
        <p:grpSpPr bwMode="auto">
          <a:xfrm>
            <a:off x="3653076" y="2283766"/>
            <a:ext cx="1837852" cy="1865314"/>
            <a:chOff x="6897738" y="2060848"/>
            <a:chExt cx="2448272" cy="2448272"/>
          </a:xfrm>
        </p:grpSpPr>
        <p:sp>
          <p:nvSpPr>
            <p:cNvPr id="7" name="空心弧 6"/>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schemeClr val="tx1"/>
                </a:solidFill>
                <a:latin typeface="微软雅黑" pitchFamily="34" charset="-122"/>
                <a:ea typeface="微软雅黑" pitchFamily="34" charset="-122"/>
              </a:endParaRPr>
            </a:p>
          </p:txBody>
        </p:sp>
        <p:sp>
          <p:nvSpPr>
            <p:cNvPr id="8" name="空心弧 7"/>
            <p:cNvSpPr/>
            <p:nvPr/>
          </p:nvSpPr>
          <p:spPr>
            <a:xfrm rot="15949199">
              <a:off x="6897738" y="2060849"/>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schemeClr val="tx1"/>
                </a:solidFill>
                <a:latin typeface="微软雅黑" pitchFamily="34" charset="-122"/>
                <a:ea typeface="微软雅黑" pitchFamily="34" charset="-122"/>
              </a:endParaRPr>
            </a:p>
          </p:txBody>
        </p:sp>
      </p:grpSp>
      <p:sp>
        <p:nvSpPr>
          <p:cNvPr id="9" name="TextBox 11"/>
          <p:cNvSpPr txBox="1"/>
          <p:nvPr userDrawn="1"/>
        </p:nvSpPr>
        <p:spPr>
          <a:xfrm>
            <a:off x="4027211" y="2794842"/>
            <a:ext cx="1018383" cy="300210"/>
          </a:xfrm>
          <a:prstGeom prst="rect">
            <a:avLst/>
          </a:prstGeom>
          <a:noFill/>
        </p:spPr>
        <p:txBody>
          <a:bodyPr>
            <a:spAutoFit/>
          </a:bodyPr>
          <a:lstStyle/>
          <a:p>
            <a:pPr algn="ctr" fontAlgn="auto">
              <a:spcBef>
                <a:spcPts val="0"/>
              </a:spcBef>
              <a:spcAft>
                <a:spcPts val="0"/>
              </a:spcAft>
              <a:defRPr/>
            </a:pPr>
            <a:r>
              <a:rPr lang="en-US" altLang="zh-CN" sz="1351" b="1" dirty="0">
                <a:solidFill>
                  <a:schemeClr val="bg1"/>
                </a:solidFill>
                <a:latin typeface="微软雅黑" pitchFamily="34" charset="-122"/>
                <a:ea typeface="微软雅黑" pitchFamily="34" charset="-122"/>
              </a:rPr>
              <a:t>Part</a:t>
            </a:r>
            <a:endParaRPr lang="zh-CN" altLang="en-US" sz="1351" b="1" dirty="0">
              <a:solidFill>
                <a:schemeClr val="bg1"/>
              </a:solidFill>
              <a:latin typeface="微软雅黑" pitchFamily="34" charset="-122"/>
              <a:ea typeface="微软雅黑" pitchFamily="34" charset="-122"/>
            </a:endParaRPr>
          </a:p>
        </p:txBody>
      </p:sp>
      <p:sp>
        <p:nvSpPr>
          <p:cNvPr id="11" name="日期占位符 3"/>
          <p:cNvSpPr>
            <a:spLocks noGrp="1"/>
          </p:cNvSpPr>
          <p:nvPr>
            <p:ph type="dt" sz="half" idx="10"/>
          </p:nvPr>
        </p:nvSpPr>
        <p:spPr>
          <a:xfrm>
            <a:off x="628650" y="6356355"/>
            <a:ext cx="2057400" cy="365125"/>
          </a:xfrm>
          <a:prstGeom prst="rect">
            <a:avLst/>
          </a:prstGeom>
        </p:spPr>
        <p:txBody>
          <a:bodyPr/>
          <a:lstStyle>
            <a:lvl1pPr>
              <a:defRPr/>
            </a:lvl1pPr>
          </a:lstStyle>
          <a:p>
            <a:pPr>
              <a:defRPr/>
            </a:pPr>
            <a:fld id="{253623F3-1890-47F5-BE4A-931DD64FE4E6}" type="datetimeFigureOut">
              <a:rPr lang="zh-CN" altLang="en-US"/>
              <a:pPr>
                <a:defRPr/>
              </a:pPr>
              <a:t>2014/8/20</a:t>
            </a:fld>
            <a:endParaRPr lang="zh-CN" altLang="en-US"/>
          </a:p>
        </p:txBody>
      </p:sp>
      <p:sp>
        <p:nvSpPr>
          <p:cNvPr id="12" name="页脚占位符 4"/>
          <p:cNvSpPr>
            <a:spLocks noGrp="1"/>
          </p:cNvSpPr>
          <p:nvPr>
            <p:ph type="ftr" sz="quarter" idx="11"/>
          </p:nvPr>
        </p:nvSpPr>
        <p:spPr>
          <a:xfrm>
            <a:off x="3028950" y="6356355"/>
            <a:ext cx="3086100" cy="365125"/>
          </a:xfrm>
          <a:prstGeom prst="rect">
            <a:avLst/>
          </a:prstGeom>
        </p:spPr>
        <p:txBody>
          <a:bodyPr/>
          <a:lstStyle>
            <a:lvl1pPr>
              <a:defRPr/>
            </a:lvl1pPr>
          </a:lstStyle>
          <a:p>
            <a:pPr>
              <a:defRPr/>
            </a:pPr>
            <a:endParaRPr lang="zh-CN" altLang="en-US" dirty="0"/>
          </a:p>
        </p:txBody>
      </p:sp>
      <p:pic>
        <p:nvPicPr>
          <p:cNvPr id="15" name="Picture 6" descr="fudan_red"/>
          <p:cNvPicPr>
            <a:picLocks noChangeAspect="1" noChangeArrowheads="1"/>
          </p:cNvPicPr>
          <p:nvPr userDrawn="1"/>
        </p:nvPicPr>
        <p:blipFill>
          <a:blip r:embed="rId3">
            <a:lum contrast="-86000"/>
            <a:extLst>
              <a:ext uri="{28A0092B-C50C-407E-A947-70E740481C1C}">
                <a14:useLocalDpi xmlns:a14="http://schemas.microsoft.com/office/drawing/2010/main" val="0"/>
              </a:ext>
            </a:extLst>
          </a:blip>
          <a:srcRect/>
          <a:stretch>
            <a:fillRect/>
          </a:stretch>
        </p:blipFill>
        <p:spPr bwMode="auto">
          <a:xfrm>
            <a:off x="8172400" y="260648"/>
            <a:ext cx="775796"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009775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节标题">
    <p:spTree>
      <p:nvGrpSpPr>
        <p:cNvPr id="1" name=""/>
        <p:cNvGrpSpPr/>
        <p:nvPr/>
      </p:nvGrpSpPr>
      <p:grpSpPr>
        <a:xfrm>
          <a:off x="0" y="0"/>
          <a:ext cx="0" cy="0"/>
          <a:chOff x="0" y="0"/>
          <a:chExt cx="0" cy="0"/>
        </a:xfrm>
      </p:grpSpPr>
      <p:grpSp>
        <p:nvGrpSpPr>
          <p:cNvPr id="2" name="组合 1"/>
          <p:cNvGrpSpPr/>
          <p:nvPr userDrawn="1"/>
        </p:nvGrpSpPr>
        <p:grpSpPr>
          <a:xfrm>
            <a:off x="14965" y="7"/>
            <a:ext cx="5135310" cy="533397"/>
            <a:chOff x="14965" y="3"/>
            <a:chExt cx="5135310" cy="836613"/>
          </a:xfrm>
        </p:grpSpPr>
        <p:sp>
          <p:nvSpPr>
            <p:cNvPr id="4" name="矩形 3"/>
            <p:cNvSpPr/>
            <p:nvPr userDrawn="1"/>
          </p:nvSpPr>
          <p:spPr>
            <a:xfrm>
              <a:off x="1291813" y="3"/>
              <a:ext cx="1276849" cy="836613"/>
            </a:xfrm>
            <a:prstGeom prst="rect">
              <a:avLst/>
            </a:prstGeom>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altLang="zh-CN" sz="1182" b="1" dirty="0">
                  <a:latin typeface="微软雅黑" pitchFamily="34" charset="-122"/>
                  <a:ea typeface="微软雅黑" pitchFamily="34" charset="-122"/>
                </a:rPr>
                <a:t>Part </a:t>
              </a:r>
              <a:r>
                <a:rPr lang="en-US" altLang="zh-CN" sz="1182" b="1" dirty="0" smtClean="0">
                  <a:latin typeface="微软雅黑" pitchFamily="34" charset="-122"/>
                  <a:ea typeface="微软雅黑" pitchFamily="34" charset="-122"/>
                </a:rPr>
                <a:t>2</a:t>
              </a:r>
              <a:endParaRPr lang="zh-CN" altLang="en-US" sz="1182" b="1" dirty="0">
                <a:latin typeface="微软雅黑" pitchFamily="34" charset="-122"/>
                <a:ea typeface="微软雅黑" pitchFamily="34" charset="-122"/>
              </a:endParaRPr>
            </a:p>
          </p:txBody>
        </p:sp>
        <p:sp>
          <p:nvSpPr>
            <p:cNvPr id="5" name="矩形 4"/>
            <p:cNvSpPr/>
            <p:nvPr userDrawn="1"/>
          </p:nvSpPr>
          <p:spPr>
            <a:xfrm>
              <a:off x="14965" y="27387"/>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845" dirty="0">
                  <a:latin typeface="微软雅黑" pitchFamily="34" charset="-122"/>
                  <a:ea typeface="微软雅黑" pitchFamily="34" charset="-122"/>
                </a:rPr>
                <a:t>Part </a:t>
              </a:r>
              <a:r>
                <a:rPr lang="en-US" altLang="zh-CN" sz="845" dirty="0" smtClean="0">
                  <a:latin typeface="微软雅黑" pitchFamily="34" charset="-122"/>
                  <a:ea typeface="微软雅黑" pitchFamily="34" charset="-122"/>
                </a:rPr>
                <a:t>1</a:t>
              </a:r>
              <a:endParaRPr lang="zh-CN" altLang="en-US" sz="845" dirty="0">
                <a:latin typeface="微软雅黑" pitchFamily="34" charset="-122"/>
                <a:ea typeface="微软雅黑" pitchFamily="34" charset="-122"/>
              </a:endParaRPr>
            </a:p>
          </p:txBody>
        </p:sp>
        <p:sp>
          <p:nvSpPr>
            <p:cNvPr id="6" name="矩形 5"/>
            <p:cNvSpPr/>
            <p:nvPr userDrawn="1"/>
          </p:nvSpPr>
          <p:spPr>
            <a:xfrm>
              <a:off x="2582284" y="3"/>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845" dirty="0">
                  <a:latin typeface="微软雅黑" pitchFamily="34" charset="-122"/>
                  <a:ea typeface="微软雅黑" pitchFamily="34" charset="-122"/>
                </a:rPr>
                <a:t>Part 3</a:t>
              </a:r>
              <a:endParaRPr lang="zh-CN" altLang="en-US" sz="845" dirty="0">
                <a:latin typeface="微软雅黑" pitchFamily="34" charset="-122"/>
                <a:ea typeface="微软雅黑" pitchFamily="34" charset="-122"/>
              </a:endParaRPr>
            </a:p>
          </p:txBody>
        </p:sp>
        <p:sp>
          <p:nvSpPr>
            <p:cNvPr id="7" name="矩形 6"/>
            <p:cNvSpPr/>
            <p:nvPr userDrawn="1"/>
          </p:nvSpPr>
          <p:spPr>
            <a:xfrm>
              <a:off x="3873426" y="3"/>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845" dirty="0">
                  <a:latin typeface="微软雅黑" pitchFamily="34" charset="-122"/>
                  <a:ea typeface="微软雅黑" pitchFamily="34" charset="-122"/>
                </a:rPr>
                <a:t>Part 4</a:t>
              </a:r>
              <a:endParaRPr lang="zh-CN" altLang="en-US" sz="845" dirty="0">
                <a:latin typeface="微软雅黑" pitchFamily="34" charset="-122"/>
                <a:ea typeface="微软雅黑" pitchFamily="34" charset="-122"/>
              </a:endParaRPr>
            </a:p>
          </p:txBody>
        </p:sp>
      </p:grpSp>
      <p:cxnSp>
        <p:nvCxnSpPr>
          <p:cNvPr id="11" name="直接连接符 10"/>
          <p:cNvCxnSpPr/>
          <p:nvPr userDrawn="1"/>
        </p:nvCxnSpPr>
        <p:spPr>
          <a:xfrm flipH="1">
            <a:off x="5328941" y="533400"/>
            <a:ext cx="3750743" cy="0"/>
          </a:xfrm>
          <a:prstGeom prst="line">
            <a:avLst/>
          </a:prstGeom>
          <a:ln/>
        </p:spPr>
        <p:style>
          <a:lnRef idx="1">
            <a:schemeClr val="accent6"/>
          </a:lnRef>
          <a:fillRef idx="0">
            <a:schemeClr val="accent6"/>
          </a:fillRef>
          <a:effectRef idx="0">
            <a:schemeClr val="accent6"/>
          </a:effectRef>
          <a:fontRef idx="minor">
            <a:schemeClr val="tx1"/>
          </a:fontRef>
        </p:style>
      </p:cxnSp>
      <p:sp>
        <p:nvSpPr>
          <p:cNvPr id="12" name="日期占位符 3"/>
          <p:cNvSpPr>
            <a:spLocks noGrp="1"/>
          </p:cNvSpPr>
          <p:nvPr>
            <p:ph type="dt" sz="half" idx="10"/>
          </p:nvPr>
        </p:nvSpPr>
        <p:spPr>
          <a:xfrm>
            <a:off x="628650" y="6356355"/>
            <a:ext cx="2057400" cy="365125"/>
          </a:xfrm>
          <a:prstGeom prst="rect">
            <a:avLst/>
          </a:prstGeom>
        </p:spPr>
        <p:txBody>
          <a:bodyPr/>
          <a:lstStyle>
            <a:lvl1pPr>
              <a:defRPr/>
            </a:lvl1pPr>
          </a:lstStyle>
          <a:p>
            <a:pPr>
              <a:defRPr/>
            </a:pPr>
            <a:fld id="{D6ACCF68-5F52-4592-8AA5-17E520A92E96}" type="datetimeFigureOut">
              <a:rPr lang="zh-CN" altLang="en-US"/>
              <a:pPr>
                <a:defRPr/>
              </a:pPr>
              <a:t>2014/8/20</a:t>
            </a:fld>
            <a:endParaRPr lang="zh-CN" altLang="en-US"/>
          </a:p>
        </p:txBody>
      </p:sp>
      <p:sp>
        <p:nvSpPr>
          <p:cNvPr id="13" name="页脚占位符 4"/>
          <p:cNvSpPr>
            <a:spLocks noGrp="1"/>
          </p:cNvSpPr>
          <p:nvPr>
            <p:ph type="ftr" sz="quarter" idx="11"/>
          </p:nvPr>
        </p:nvSpPr>
        <p:spPr>
          <a:xfrm>
            <a:off x="3028950" y="6356355"/>
            <a:ext cx="3086100" cy="365125"/>
          </a:xfrm>
          <a:prstGeom prst="rect">
            <a:avLst/>
          </a:prstGeom>
        </p:spPr>
        <p:txBody>
          <a:bodyPr/>
          <a:lstStyle>
            <a:lvl1pPr>
              <a:defRPr/>
            </a:lvl1pPr>
          </a:lstStyle>
          <a:p>
            <a:pPr>
              <a:defRPr/>
            </a:pPr>
            <a:endParaRPr lang="zh-CN" altLang="en-US"/>
          </a:p>
        </p:txBody>
      </p:sp>
      <p:sp>
        <p:nvSpPr>
          <p:cNvPr id="14" name="灯片编号占位符 5"/>
          <p:cNvSpPr>
            <a:spLocks noGrp="1"/>
          </p:cNvSpPr>
          <p:nvPr>
            <p:ph type="sldNum" sz="quarter" idx="12"/>
          </p:nvPr>
        </p:nvSpPr>
        <p:spPr/>
        <p:txBody>
          <a:bodyPr/>
          <a:lstStyle>
            <a:lvl1pPr>
              <a:defRPr/>
            </a:lvl1pPr>
          </a:lstStyle>
          <a:p>
            <a:fld id="{085E2DB5-D087-4205-B280-AC0301FEB782}" type="slidenum">
              <a:rPr lang="zh-CN" altLang="en-US"/>
              <a:pPr/>
              <a:t>‹#›</a:t>
            </a:fld>
            <a:endParaRPr lang="en-US" altLang="zh-CN"/>
          </a:p>
        </p:txBody>
      </p:sp>
      <p:sp>
        <p:nvSpPr>
          <p:cNvPr id="25" name="直接连接符 15"/>
          <p:cNvSpPr>
            <a:spLocks noChangeShapeType="1"/>
          </p:cNvSpPr>
          <p:nvPr userDrawn="1"/>
        </p:nvSpPr>
        <p:spPr bwMode="auto">
          <a:xfrm>
            <a:off x="8840272" y="-27384"/>
            <a:ext cx="0" cy="6858000"/>
          </a:xfrm>
          <a:prstGeom prst="line">
            <a:avLst/>
          </a:prstGeom>
          <a:noFill/>
          <a:ln w="38100">
            <a:solidFill>
              <a:srgbClr val="F6D3AA">
                <a:alpha val="85881"/>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350" smtClean="0">
              <a:solidFill>
                <a:srgbClr val="000000"/>
              </a:solidFill>
              <a:latin typeface="Arial" pitchFamily="34" charset="0"/>
            </a:endParaRPr>
          </a:p>
        </p:txBody>
      </p:sp>
      <p:sp>
        <p:nvSpPr>
          <p:cNvPr id="26" name="直接连接符 6"/>
          <p:cNvSpPr>
            <a:spLocks noChangeShapeType="1"/>
          </p:cNvSpPr>
          <p:nvPr userDrawn="1"/>
        </p:nvSpPr>
        <p:spPr bwMode="auto">
          <a:xfrm>
            <a:off x="-20304" y="27384"/>
            <a:ext cx="0" cy="6858000"/>
          </a:xfrm>
          <a:prstGeom prst="line">
            <a:avLst/>
          </a:prstGeom>
          <a:noFill/>
          <a:ln w="57150" cmpd="thickThin">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350" smtClean="0">
              <a:solidFill>
                <a:srgbClr val="000000"/>
              </a:solidFill>
              <a:latin typeface="Arial" pitchFamily="34" charset="0"/>
            </a:endParaRPr>
          </a:p>
        </p:txBody>
      </p:sp>
      <p:sp>
        <p:nvSpPr>
          <p:cNvPr id="27" name="直接连接符 8"/>
          <p:cNvSpPr>
            <a:spLocks noChangeShapeType="1"/>
          </p:cNvSpPr>
          <p:nvPr userDrawn="1"/>
        </p:nvSpPr>
        <p:spPr bwMode="auto">
          <a:xfrm>
            <a:off x="9011789" y="-27384"/>
            <a:ext cx="0" cy="6858000"/>
          </a:xfrm>
          <a:prstGeom prst="line">
            <a:avLst/>
          </a:prstGeom>
          <a:ln>
            <a:headEnd/>
            <a:tailEnd/>
          </a:ln>
          <a:extLst/>
        </p:spPr>
        <p:style>
          <a:lnRef idx="2">
            <a:schemeClr val="accent6"/>
          </a:lnRef>
          <a:fillRef idx="0">
            <a:schemeClr val="accent6"/>
          </a:fillRef>
          <a:effectRef idx="1">
            <a:schemeClr val="accent6"/>
          </a:effectRef>
          <a:fontRef idx="minor">
            <a:schemeClr val="tx1"/>
          </a:fontRef>
        </p:style>
        <p:txBody>
          <a:bodyPr/>
          <a:lstStyle/>
          <a:p>
            <a:pPr eaLnBrk="0" fontAlgn="base" hangingPunct="0">
              <a:spcBef>
                <a:spcPct val="0"/>
              </a:spcBef>
              <a:spcAft>
                <a:spcPct val="0"/>
              </a:spcAft>
            </a:pPr>
            <a:endParaRPr lang="zh-CN" altLang="en-US" sz="1350" smtClean="0">
              <a:solidFill>
                <a:srgbClr val="000000"/>
              </a:solidFill>
              <a:latin typeface="Arial" pitchFamily="34" charset="0"/>
            </a:endParaRPr>
          </a:p>
        </p:txBody>
      </p:sp>
      <p:sp>
        <p:nvSpPr>
          <p:cNvPr id="28" name="矩形 9"/>
          <p:cNvSpPr>
            <a:spLocks noChangeArrowheads="1"/>
          </p:cNvSpPr>
          <p:nvPr userDrawn="1"/>
        </p:nvSpPr>
        <p:spPr bwMode="auto">
          <a:xfrm>
            <a:off x="8724293" y="-27384"/>
            <a:ext cx="228689" cy="6858000"/>
          </a:xfrm>
          <a:prstGeom prst="rect">
            <a:avLst/>
          </a:prstGeom>
          <a:solidFill>
            <a:srgbClr val="F6D3AA">
              <a:alpha val="87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350" smtClean="0">
              <a:solidFill>
                <a:srgbClr val="FFFFFF"/>
              </a:solidFill>
              <a:latin typeface="Book Antiqua" panose="02040602050305030304" pitchFamily="18" charset="0"/>
            </a:endParaRPr>
          </a:p>
        </p:txBody>
      </p:sp>
      <p:sp>
        <p:nvSpPr>
          <p:cNvPr id="29" name="直接连接符 10"/>
          <p:cNvSpPr>
            <a:spLocks noChangeShapeType="1"/>
          </p:cNvSpPr>
          <p:nvPr userDrawn="1"/>
        </p:nvSpPr>
        <p:spPr bwMode="auto">
          <a:xfrm>
            <a:off x="8894168" y="-27384"/>
            <a:ext cx="0" cy="6858000"/>
          </a:xfrm>
          <a:prstGeom prst="line">
            <a:avLst/>
          </a:prstGeom>
          <a:ln>
            <a:headEnd/>
            <a:tailEnd/>
          </a:ln>
          <a:extLst/>
        </p:spPr>
        <p:style>
          <a:lnRef idx="1">
            <a:schemeClr val="accent6"/>
          </a:lnRef>
          <a:fillRef idx="0">
            <a:schemeClr val="accent6"/>
          </a:fillRef>
          <a:effectRef idx="0">
            <a:schemeClr val="accent6"/>
          </a:effectRef>
          <a:fontRef idx="minor">
            <a:schemeClr val="tx1"/>
          </a:fontRef>
        </p:style>
        <p:txBody>
          <a:bodyPr/>
          <a:lstStyle/>
          <a:p>
            <a:pPr eaLnBrk="0" fontAlgn="base" hangingPunct="0">
              <a:spcBef>
                <a:spcPct val="0"/>
              </a:spcBef>
              <a:spcAft>
                <a:spcPct val="0"/>
              </a:spcAft>
            </a:pPr>
            <a:endParaRPr lang="zh-CN" altLang="en-US" sz="1350" smtClean="0">
              <a:solidFill>
                <a:srgbClr val="000000"/>
              </a:solidFill>
              <a:latin typeface="Arial" pitchFamily="34" charset="0"/>
            </a:endParaRPr>
          </a:p>
        </p:txBody>
      </p:sp>
    </p:spTree>
    <p:extLst>
      <p:ext uri="{BB962C8B-B14F-4D97-AF65-F5344CB8AC3E}">
        <p14:creationId xmlns:p14="http://schemas.microsoft.com/office/powerpoint/2010/main" val="92249839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pic>
        <p:nvPicPr>
          <p:cNvPr id="4" name="Picture 2" descr="http://pic17.nipic.com/20110914/7807978_105643065000_2.jpg"/>
          <p:cNvPicPr>
            <a:picLocks noChangeAspect="1" noChangeArrowheads="1"/>
          </p:cNvPicPr>
          <p:nvPr userDrawn="1"/>
        </p:nvPicPr>
        <p:blipFill rotWithShape="1">
          <a:blip r:embed="rId2">
            <a:duotone>
              <a:prstClr val="black"/>
              <a:srgbClr val="D9C3A5">
                <a:tint val="50000"/>
                <a:satMod val="180000"/>
              </a:srgbClr>
            </a:duotone>
            <a:extLst/>
          </a:blip>
          <a:srcRect t="47291" b="8126"/>
          <a:stretch/>
        </p:blipFill>
        <p:spPr bwMode="auto">
          <a:xfrm>
            <a:off x="0" y="3267580"/>
            <a:ext cx="9128272" cy="3617804"/>
          </a:xfrm>
          <a:prstGeom prst="rect">
            <a:avLst/>
          </a:prstGeom>
          <a:noFill/>
          <a:extLst/>
        </p:spPr>
      </p:pic>
      <p:sp>
        <p:nvSpPr>
          <p:cNvPr id="5" name="矩形 4"/>
          <p:cNvSpPr/>
          <p:nvPr userDrawn="1"/>
        </p:nvSpPr>
        <p:spPr>
          <a:xfrm>
            <a:off x="0" y="7"/>
            <a:ext cx="9144000" cy="3267075"/>
          </a:xfrm>
          <a:prstGeom prst="rect">
            <a:avLst/>
          </a:prstGeom>
          <a:solidFill>
            <a:srgbClr val="F79646"/>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sz="760"/>
          </a:p>
        </p:txBody>
      </p:sp>
      <p:grpSp>
        <p:nvGrpSpPr>
          <p:cNvPr id="6" name="组合 8"/>
          <p:cNvGrpSpPr>
            <a:grpSpLocks/>
          </p:cNvGrpSpPr>
          <p:nvPr userDrawn="1"/>
        </p:nvGrpSpPr>
        <p:grpSpPr bwMode="auto">
          <a:xfrm>
            <a:off x="3653076" y="2283766"/>
            <a:ext cx="1837852" cy="1865314"/>
            <a:chOff x="6897738" y="2060848"/>
            <a:chExt cx="2448272" cy="2448272"/>
          </a:xfrm>
        </p:grpSpPr>
        <p:sp>
          <p:nvSpPr>
            <p:cNvPr id="7" name="空心弧 6"/>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schemeClr val="tx1"/>
                </a:solidFill>
                <a:latin typeface="微软雅黑" pitchFamily="34" charset="-122"/>
                <a:ea typeface="微软雅黑" pitchFamily="34" charset="-122"/>
              </a:endParaRPr>
            </a:p>
          </p:txBody>
        </p:sp>
        <p:sp>
          <p:nvSpPr>
            <p:cNvPr id="8" name="空心弧 7"/>
            <p:cNvSpPr/>
            <p:nvPr/>
          </p:nvSpPr>
          <p:spPr>
            <a:xfrm rot="15949199">
              <a:off x="6897738" y="2060849"/>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schemeClr val="tx1"/>
                </a:solidFill>
                <a:latin typeface="微软雅黑" pitchFamily="34" charset="-122"/>
                <a:ea typeface="微软雅黑" pitchFamily="34" charset="-122"/>
              </a:endParaRPr>
            </a:p>
          </p:txBody>
        </p:sp>
      </p:grpSp>
      <p:sp>
        <p:nvSpPr>
          <p:cNvPr id="9" name="TextBox 11"/>
          <p:cNvSpPr txBox="1"/>
          <p:nvPr userDrawn="1"/>
        </p:nvSpPr>
        <p:spPr>
          <a:xfrm>
            <a:off x="4027211" y="2794842"/>
            <a:ext cx="1018383" cy="300210"/>
          </a:xfrm>
          <a:prstGeom prst="rect">
            <a:avLst/>
          </a:prstGeom>
          <a:noFill/>
        </p:spPr>
        <p:txBody>
          <a:bodyPr>
            <a:spAutoFit/>
          </a:bodyPr>
          <a:lstStyle/>
          <a:p>
            <a:pPr algn="ctr" fontAlgn="auto">
              <a:spcBef>
                <a:spcPts val="0"/>
              </a:spcBef>
              <a:spcAft>
                <a:spcPts val="0"/>
              </a:spcAft>
              <a:defRPr/>
            </a:pPr>
            <a:r>
              <a:rPr lang="en-US" altLang="zh-CN" sz="1351" b="1" dirty="0">
                <a:solidFill>
                  <a:schemeClr val="bg1"/>
                </a:solidFill>
                <a:latin typeface="微软雅黑" pitchFamily="34" charset="-122"/>
                <a:ea typeface="微软雅黑" pitchFamily="34" charset="-122"/>
              </a:rPr>
              <a:t>Part</a:t>
            </a:r>
            <a:endParaRPr lang="zh-CN" altLang="en-US" sz="1351" b="1" dirty="0">
              <a:solidFill>
                <a:schemeClr val="bg1"/>
              </a:solidFill>
              <a:latin typeface="微软雅黑" pitchFamily="34" charset="-122"/>
              <a:ea typeface="微软雅黑" pitchFamily="34" charset="-122"/>
            </a:endParaRPr>
          </a:p>
        </p:txBody>
      </p:sp>
      <p:sp>
        <p:nvSpPr>
          <p:cNvPr id="11" name="日期占位符 3"/>
          <p:cNvSpPr>
            <a:spLocks noGrp="1"/>
          </p:cNvSpPr>
          <p:nvPr>
            <p:ph type="dt" sz="half" idx="10"/>
          </p:nvPr>
        </p:nvSpPr>
        <p:spPr>
          <a:xfrm>
            <a:off x="628650" y="6356355"/>
            <a:ext cx="2057400" cy="365125"/>
          </a:xfrm>
          <a:prstGeom prst="rect">
            <a:avLst/>
          </a:prstGeom>
        </p:spPr>
        <p:txBody>
          <a:bodyPr/>
          <a:lstStyle>
            <a:lvl1pPr>
              <a:defRPr/>
            </a:lvl1pPr>
          </a:lstStyle>
          <a:p>
            <a:pPr>
              <a:defRPr/>
            </a:pPr>
            <a:fld id="{253623F3-1890-47F5-BE4A-931DD64FE4E6}" type="datetimeFigureOut">
              <a:rPr lang="zh-CN" altLang="en-US"/>
              <a:pPr>
                <a:defRPr/>
              </a:pPr>
              <a:t>2014/8/20</a:t>
            </a:fld>
            <a:endParaRPr lang="zh-CN" altLang="en-US"/>
          </a:p>
        </p:txBody>
      </p:sp>
      <p:sp>
        <p:nvSpPr>
          <p:cNvPr id="12" name="页脚占位符 4"/>
          <p:cNvSpPr>
            <a:spLocks noGrp="1"/>
          </p:cNvSpPr>
          <p:nvPr>
            <p:ph type="ftr" sz="quarter" idx="11"/>
          </p:nvPr>
        </p:nvSpPr>
        <p:spPr>
          <a:xfrm>
            <a:off x="3028950" y="6356355"/>
            <a:ext cx="3086100" cy="365125"/>
          </a:xfrm>
          <a:prstGeom prst="rect">
            <a:avLst/>
          </a:prstGeom>
        </p:spPr>
        <p:txBody>
          <a:bodyPr/>
          <a:lstStyle>
            <a:lvl1pPr>
              <a:defRPr/>
            </a:lvl1pPr>
          </a:lstStyle>
          <a:p>
            <a:pPr>
              <a:defRPr/>
            </a:pPr>
            <a:endParaRPr lang="zh-CN" altLang="en-US" dirty="0"/>
          </a:p>
        </p:txBody>
      </p:sp>
      <p:pic>
        <p:nvPicPr>
          <p:cNvPr id="15" name="Picture 6" descr="fudan_red"/>
          <p:cNvPicPr>
            <a:picLocks noChangeAspect="1" noChangeArrowheads="1"/>
          </p:cNvPicPr>
          <p:nvPr userDrawn="1"/>
        </p:nvPicPr>
        <p:blipFill>
          <a:blip r:embed="rId3">
            <a:lum contrast="-86000"/>
            <a:extLst>
              <a:ext uri="{28A0092B-C50C-407E-A947-70E740481C1C}">
                <a14:useLocalDpi xmlns:a14="http://schemas.microsoft.com/office/drawing/2010/main" val="0"/>
              </a:ext>
            </a:extLst>
          </a:blip>
          <a:srcRect/>
          <a:stretch>
            <a:fillRect/>
          </a:stretch>
        </p:blipFill>
        <p:spPr bwMode="auto">
          <a:xfrm>
            <a:off x="8172400" y="260648"/>
            <a:ext cx="775796"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87947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节标题">
    <p:spTree>
      <p:nvGrpSpPr>
        <p:cNvPr id="1" name=""/>
        <p:cNvGrpSpPr/>
        <p:nvPr/>
      </p:nvGrpSpPr>
      <p:grpSpPr>
        <a:xfrm>
          <a:off x="0" y="0"/>
          <a:ext cx="0" cy="0"/>
          <a:chOff x="0" y="0"/>
          <a:chExt cx="0" cy="0"/>
        </a:xfrm>
      </p:grpSpPr>
      <p:grpSp>
        <p:nvGrpSpPr>
          <p:cNvPr id="2" name="组合 1"/>
          <p:cNvGrpSpPr/>
          <p:nvPr userDrawn="1"/>
        </p:nvGrpSpPr>
        <p:grpSpPr>
          <a:xfrm>
            <a:off x="12183" y="-27383"/>
            <a:ext cx="5138092" cy="560783"/>
            <a:chOff x="12183" y="-27384"/>
            <a:chExt cx="5138092" cy="836613"/>
          </a:xfrm>
        </p:grpSpPr>
        <p:sp>
          <p:nvSpPr>
            <p:cNvPr id="4" name="矩形 3"/>
            <p:cNvSpPr/>
            <p:nvPr userDrawn="1"/>
          </p:nvSpPr>
          <p:spPr>
            <a:xfrm>
              <a:off x="2582207" y="-27384"/>
              <a:ext cx="1276849" cy="836613"/>
            </a:xfrm>
            <a:prstGeom prst="rect">
              <a:avLst/>
            </a:prstGeom>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altLang="zh-CN" sz="1182" b="1" dirty="0">
                  <a:latin typeface="微软雅黑" pitchFamily="34" charset="-122"/>
                  <a:ea typeface="微软雅黑" pitchFamily="34" charset="-122"/>
                </a:rPr>
                <a:t>Part </a:t>
              </a:r>
              <a:r>
                <a:rPr lang="en-US" altLang="zh-CN" sz="1182" b="1" dirty="0" smtClean="0">
                  <a:latin typeface="微软雅黑" pitchFamily="34" charset="-122"/>
                  <a:ea typeface="微软雅黑" pitchFamily="34" charset="-122"/>
                </a:rPr>
                <a:t>3</a:t>
              </a:r>
              <a:endParaRPr lang="zh-CN" altLang="en-US" sz="1182" b="1" dirty="0">
                <a:latin typeface="微软雅黑" pitchFamily="34" charset="-122"/>
                <a:ea typeface="微软雅黑" pitchFamily="34" charset="-122"/>
              </a:endParaRPr>
            </a:p>
          </p:txBody>
        </p:sp>
        <p:sp>
          <p:nvSpPr>
            <p:cNvPr id="5" name="矩形 4"/>
            <p:cNvSpPr/>
            <p:nvPr userDrawn="1"/>
          </p:nvSpPr>
          <p:spPr>
            <a:xfrm>
              <a:off x="1291143" y="3"/>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845" dirty="0">
                  <a:latin typeface="微软雅黑" pitchFamily="34" charset="-122"/>
                  <a:ea typeface="微软雅黑" pitchFamily="34" charset="-122"/>
                </a:rPr>
                <a:t>Part 2</a:t>
              </a:r>
              <a:endParaRPr lang="zh-CN" altLang="en-US" sz="845" dirty="0">
                <a:latin typeface="微软雅黑" pitchFamily="34" charset="-122"/>
                <a:ea typeface="微软雅黑" pitchFamily="34" charset="-122"/>
              </a:endParaRPr>
            </a:p>
          </p:txBody>
        </p:sp>
        <p:sp>
          <p:nvSpPr>
            <p:cNvPr id="6" name="矩形 5"/>
            <p:cNvSpPr/>
            <p:nvPr userDrawn="1"/>
          </p:nvSpPr>
          <p:spPr>
            <a:xfrm>
              <a:off x="12183" y="-15875"/>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845" dirty="0">
                  <a:latin typeface="微软雅黑" pitchFamily="34" charset="-122"/>
                  <a:ea typeface="微软雅黑" pitchFamily="34" charset="-122"/>
                </a:rPr>
                <a:t>Part </a:t>
              </a:r>
              <a:r>
                <a:rPr lang="en-US" altLang="zh-CN" sz="845" dirty="0" smtClean="0">
                  <a:latin typeface="微软雅黑" pitchFamily="34" charset="-122"/>
                  <a:ea typeface="微软雅黑" pitchFamily="34" charset="-122"/>
                </a:rPr>
                <a:t>1</a:t>
              </a:r>
              <a:endParaRPr lang="zh-CN" altLang="en-US" sz="845" dirty="0">
                <a:latin typeface="微软雅黑" pitchFamily="34" charset="-122"/>
                <a:ea typeface="微软雅黑" pitchFamily="34" charset="-122"/>
              </a:endParaRPr>
            </a:p>
          </p:txBody>
        </p:sp>
        <p:sp>
          <p:nvSpPr>
            <p:cNvPr id="7" name="矩形 6"/>
            <p:cNvSpPr/>
            <p:nvPr userDrawn="1"/>
          </p:nvSpPr>
          <p:spPr>
            <a:xfrm>
              <a:off x="3873426" y="3"/>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845" dirty="0">
                  <a:latin typeface="微软雅黑" pitchFamily="34" charset="-122"/>
                  <a:ea typeface="微软雅黑" pitchFamily="34" charset="-122"/>
                </a:rPr>
                <a:t>Part 4</a:t>
              </a:r>
              <a:endParaRPr lang="zh-CN" altLang="en-US" sz="845" dirty="0">
                <a:latin typeface="微软雅黑" pitchFamily="34" charset="-122"/>
                <a:ea typeface="微软雅黑" pitchFamily="34" charset="-122"/>
              </a:endParaRPr>
            </a:p>
          </p:txBody>
        </p:sp>
      </p:grpSp>
      <p:cxnSp>
        <p:nvCxnSpPr>
          <p:cNvPr id="11" name="直接连接符 10"/>
          <p:cNvCxnSpPr/>
          <p:nvPr userDrawn="1"/>
        </p:nvCxnSpPr>
        <p:spPr>
          <a:xfrm flipH="1">
            <a:off x="5328941" y="533400"/>
            <a:ext cx="3750743" cy="0"/>
          </a:xfrm>
          <a:prstGeom prst="line">
            <a:avLst/>
          </a:prstGeom>
          <a:ln/>
        </p:spPr>
        <p:style>
          <a:lnRef idx="1">
            <a:schemeClr val="accent6"/>
          </a:lnRef>
          <a:fillRef idx="0">
            <a:schemeClr val="accent6"/>
          </a:fillRef>
          <a:effectRef idx="0">
            <a:schemeClr val="accent6"/>
          </a:effectRef>
          <a:fontRef idx="minor">
            <a:schemeClr val="tx1"/>
          </a:fontRef>
        </p:style>
      </p:cxnSp>
      <p:sp>
        <p:nvSpPr>
          <p:cNvPr id="12" name="日期占位符 3"/>
          <p:cNvSpPr>
            <a:spLocks noGrp="1"/>
          </p:cNvSpPr>
          <p:nvPr>
            <p:ph type="dt" sz="half" idx="10"/>
          </p:nvPr>
        </p:nvSpPr>
        <p:spPr>
          <a:xfrm>
            <a:off x="628650" y="6356355"/>
            <a:ext cx="2057400" cy="365125"/>
          </a:xfrm>
          <a:prstGeom prst="rect">
            <a:avLst/>
          </a:prstGeom>
        </p:spPr>
        <p:txBody>
          <a:bodyPr/>
          <a:lstStyle>
            <a:lvl1pPr>
              <a:defRPr/>
            </a:lvl1pPr>
          </a:lstStyle>
          <a:p>
            <a:pPr>
              <a:defRPr/>
            </a:pPr>
            <a:fld id="{D6ACCF68-5F52-4592-8AA5-17E520A92E96}" type="datetimeFigureOut">
              <a:rPr lang="zh-CN" altLang="en-US"/>
              <a:pPr>
                <a:defRPr/>
              </a:pPr>
              <a:t>2014/8/20</a:t>
            </a:fld>
            <a:endParaRPr lang="zh-CN" altLang="en-US"/>
          </a:p>
        </p:txBody>
      </p:sp>
      <p:sp>
        <p:nvSpPr>
          <p:cNvPr id="13" name="页脚占位符 4"/>
          <p:cNvSpPr>
            <a:spLocks noGrp="1"/>
          </p:cNvSpPr>
          <p:nvPr>
            <p:ph type="ftr" sz="quarter" idx="11"/>
          </p:nvPr>
        </p:nvSpPr>
        <p:spPr>
          <a:xfrm>
            <a:off x="3028950" y="6356355"/>
            <a:ext cx="3086100" cy="365125"/>
          </a:xfrm>
          <a:prstGeom prst="rect">
            <a:avLst/>
          </a:prstGeom>
        </p:spPr>
        <p:txBody>
          <a:bodyPr/>
          <a:lstStyle>
            <a:lvl1pPr>
              <a:defRPr/>
            </a:lvl1pPr>
          </a:lstStyle>
          <a:p>
            <a:pPr>
              <a:defRPr/>
            </a:pPr>
            <a:endParaRPr lang="zh-CN" altLang="en-US"/>
          </a:p>
        </p:txBody>
      </p:sp>
      <p:sp>
        <p:nvSpPr>
          <p:cNvPr id="14" name="灯片编号占位符 5"/>
          <p:cNvSpPr>
            <a:spLocks noGrp="1"/>
          </p:cNvSpPr>
          <p:nvPr>
            <p:ph type="sldNum" sz="quarter" idx="12"/>
          </p:nvPr>
        </p:nvSpPr>
        <p:spPr/>
        <p:txBody>
          <a:bodyPr/>
          <a:lstStyle>
            <a:lvl1pPr>
              <a:defRPr/>
            </a:lvl1pPr>
          </a:lstStyle>
          <a:p>
            <a:fld id="{085E2DB5-D087-4205-B280-AC0301FEB782}" type="slidenum">
              <a:rPr lang="zh-CN" altLang="en-US"/>
              <a:pPr/>
              <a:t>‹#›</a:t>
            </a:fld>
            <a:endParaRPr lang="en-US" altLang="zh-CN"/>
          </a:p>
        </p:txBody>
      </p:sp>
      <p:sp>
        <p:nvSpPr>
          <p:cNvPr id="25" name="直接连接符 15"/>
          <p:cNvSpPr>
            <a:spLocks noChangeShapeType="1"/>
          </p:cNvSpPr>
          <p:nvPr userDrawn="1"/>
        </p:nvSpPr>
        <p:spPr bwMode="auto">
          <a:xfrm>
            <a:off x="8840272" y="-27384"/>
            <a:ext cx="0" cy="6858000"/>
          </a:xfrm>
          <a:prstGeom prst="line">
            <a:avLst/>
          </a:prstGeom>
          <a:noFill/>
          <a:ln w="38100">
            <a:solidFill>
              <a:srgbClr val="F6D3AA">
                <a:alpha val="85881"/>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350" smtClean="0">
              <a:solidFill>
                <a:srgbClr val="000000"/>
              </a:solidFill>
              <a:latin typeface="Arial" pitchFamily="34" charset="0"/>
            </a:endParaRPr>
          </a:p>
        </p:txBody>
      </p:sp>
      <p:sp>
        <p:nvSpPr>
          <p:cNvPr id="26" name="直接连接符 6"/>
          <p:cNvSpPr>
            <a:spLocks noChangeShapeType="1"/>
          </p:cNvSpPr>
          <p:nvPr userDrawn="1"/>
        </p:nvSpPr>
        <p:spPr bwMode="auto">
          <a:xfrm>
            <a:off x="-20304" y="27384"/>
            <a:ext cx="0" cy="6858000"/>
          </a:xfrm>
          <a:prstGeom prst="line">
            <a:avLst/>
          </a:prstGeom>
          <a:noFill/>
          <a:ln w="57150" cmpd="thickThin">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350" smtClean="0">
              <a:solidFill>
                <a:srgbClr val="000000"/>
              </a:solidFill>
              <a:latin typeface="Arial" pitchFamily="34" charset="0"/>
            </a:endParaRPr>
          </a:p>
        </p:txBody>
      </p:sp>
      <p:sp>
        <p:nvSpPr>
          <p:cNvPr id="27" name="直接连接符 8"/>
          <p:cNvSpPr>
            <a:spLocks noChangeShapeType="1"/>
          </p:cNvSpPr>
          <p:nvPr userDrawn="1"/>
        </p:nvSpPr>
        <p:spPr bwMode="auto">
          <a:xfrm>
            <a:off x="9011789" y="-27384"/>
            <a:ext cx="0" cy="6858000"/>
          </a:xfrm>
          <a:prstGeom prst="line">
            <a:avLst/>
          </a:prstGeom>
          <a:ln>
            <a:headEnd/>
            <a:tailEnd/>
          </a:ln>
          <a:extLst/>
        </p:spPr>
        <p:style>
          <a:lnRef idx="2">
            <a:schemeClr val="accent6"/>
          </a:lnRef>
          <a:fillRef idx="0">
            <a:schemeClr val="accent6"/>
          </a:fillRef>
          <a:effectRef idx="1">
            <a:schemeClr val="accent6"/>
          </a:effectRef>
          <a:fontRef idx="minor">
            <a:schemeClr val="tx1"/>
          </a:fontRef>
        </p:style>
        <p:txBody>
          <a:bodyPr/>
          <a:lstStyle/>
          <a:p>
            <a:pPr eaLnBrk="0" fontAlgn="base" hangingPunct="0">
              <a:spcBef>
                <a:spcPct val="0"/>
              </a:spcBef>
              <a:spcAft>
                <a:spcPct val="0"/>
              </a:spcAft>
            </a:pPr>
            <a:endParaRPr lang="zh-CN" altLang="en-US" sz="1350" smtClean="0">
              <a:solidFill>
                <a:srgbClr val="000000"/>
              </a:solidFill>
              <a:latin typeface="Arial" pitchFamily="34" charset="0"/>
            </a:endParaRPr>
          </a:p>
        </p:txBody>
      </p:sp>
      <p:sp>
        <p:nvSpPr>
          <p:cNvPr id="28" name="矩形 9"/>
          <p:cNvSpPr>
            <a:spLocks noChangeArrowheads="1"/>
          </p:cNvSpPr>
          <p:nvPr userDrawn="1"/>
        </p:nvSpPr>
        <p:spPr bwMode="auto">
          <a:xfrm>
            <a:off x="8724293" y="-27384"/>
            <a:ext cx="228689" cy="6858000"/>
          </a:xfrm>
          <a:prstGeom prst="rect">
            <a:avLst/>
          </a:prstGeom>
          <a:solidFill>
            <a:srgbClr val="F6D3AA">
              <a:alpha val="87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350" smtClean="0">
              <a:solidFill>
                <a:srgbClr val="FFFFFF"/>
              </a:solidFill>
              <a:latin typeface="Book Antiqua" panose="02040602050305030304" pitchFamily="18" charset="0"/>
            </a:endParaRPr>
          </a:p>
        </p:txBody>
      </p:sp>
      <p:sp>
        <p:nvSpPr>
          <p:cNvPr id="29" name="直接连接符 10"/>
          <p:cNvSpPr>
            <a:spLocks noChangeShapeType="1"/>
          </p:cNvSpPr>
          <p:nvPr userDrawn="1"/>
        </p:nvSpPr>
        <p:spPr bwMode="auto">
          <a:xfrm>
            <a:off x="8894168" y="-27384"/>
            <a:ext cx="0" cy="6858000"/>
          </a:xfrm>
          <a:prstGeom prst="line">
            <a:avLst/>
          </a:prstGeom>
          <a:ln>
            <a:headEnd/>
            <a:tailEnd/>
          </a:ln>
          <a:extLst/>
        </p:spPr>
        <p:style>
          <a:lnRef idx="1">
            <a:schemeClr val="accent6"/>
          </a:lnRef>
          <a:fillRef idx="0">
            <a:schemeClr val="accent6"/>
          </a:fillRef>
          <a:effectRef idx="0">
            <a:schemeClr val="accent6"/>
          </a:effectRef>
          <a:fontRef idx="minor">
            <a:schemeClr val="tx1"/>
          </a:fontRef>
        </p:style>
        <p:txBody>
          <a:bodyPr/>
          <a:lstStyle/>
          <a:p>
            <a:pPr eaLnBrk="0" fontAlgn="base" hangingPunct="0">
              <a:spcBef>
                <a:spcPct val="0"/>
              </a:spcBef>
              <a:spcAft>
                <a:spcPct val="0"/>
              </a:spcAft>
            </a:pPr>
            <a:endParaRPr lang="zh-CN" altLang="en-US" sz="1350" smtClean="0">
              <a:solidFill>
                <a:srgbClr val="000000"/>
              </a:solidFill>
              <a:latin typeface="Arial" pitchFamily="34" charset="0"/>
            </a:endParaRPr>
          </a:p>
        </p:txBody>
      </p:sp>
    </p:spTree>
    <p:extLst>
      <p:ext uri="{BB962C8B-B14F-4D97-AF65-F5344CB8AC3E}">
        <p14:creationId xmlns:p14="http://schemas.microsoft.com/office/powerpoint/2010/main" val="181515876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标题和内容">
    <p:spTree>
      <p:nvGrpSpPr>
        <p:cNvPr id="1" name=""/>
        <p:cNvGrpSpPr/>
        <p:nvPr/>
      </p:nvGrpSpPr>
      <p:grpSpPr>
        <a:xfrm>
          <a:off x="0" y="0"/>
          <a:ext cx="0" cy="0"/>
          <a:chOff x="0" y="0"/>
          <a:chExt cx="0" cy="0"/>
        </a:xfrm>
      </p:grpSpPr>
      <p:pic>
        <p:nvPicPr>
          <p:cNvPr id="4" name="Picture 2" descr="http://pic17.nipic.com/20110914/7807978_105643065000_2.jpg"/>
          <p:cNvPicPr>
            <a:picLocks noChangeAspect="1" noChangeArrowheads="1"/>
          </p:cNvPicPr>
          <p:nvPr userDrawn="1"/>
        </p:nvPicPr>
        <p:blipFill rotWithShape="1">
          <a:blip r:embed="rId2">
            <a:duotone>
              <a:prstClr val="black"/>
              <a:srgbClr val="D9C3A5">
                <a:tint val="50000"/>
                <a:satMod val="180000"/>
              </a:srgbClr>
            </a:duotone>
            <a:extLst/>
          </a:blip>
          <a:srcRect t="47291" b="8126"/>
          <a:stretch/>
        </p:blipFill>
        <p:spPr bwMode="auto">
          <a:xfrm>
            <a:off x="0" y="3267580"/>
            <a:ext cx="9128272" cy="3617804"/>
          </a:xfrm>
          <a:prstGeom prst="rect">
            <a:avLst/>
          </a:prstGeom>
          <a:noFill/>
          <a:extLst/>
        </p:spPr>
      </p:pic>
      <p:sp>
        <p:nvSpPr>
          <p:cNvPr id="5" name="矩形 4"/>
          <p:cNvSpPr/>
          <p:nvPr userDrawn="1"/>
        </p:nvSpPr>
        <p:spPr>
          <a:xfrm>
            <a:off x="0" y="7"/>
            <a:ext cx="9144000" cy="3267075"/>
          </a:xfrm>
          <a:prstGeom prst="rect">
            <a:avLst/>
          </a:prstGeom>
          <a:solidFill>
            <a:srgbClr val="F79646"/>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sz="760"/>
          </a:p>
        </p:txBody>
      </p:sp>
      <p:grpSp>
        <p:nvGrpSpPr>
          <p:cNvPr id="6" name="组合 8"/>
          <p:cNvGrpSpPr>
            <a:grpSpLocks/>
          </p:cNvGrpSpPr>
          <p:nvPr userDrawn="1"/>
        </p:nvGrpSpPr>
        <p:grpSpPr bwMode="auto">
          <a:xfrm>
            <a:off x="3653076" y="2283766"/>
            <a:ext cx="1837852" cy="1865314"/>
            <a:chOff x="6897738" y="2060848"/>
            <a:chExt cx="2448272" cy="2448272"/>
          </a:xfrm>
        </p:grpSpPr>
        <p:sp>
          <p:nvSpPr>
            <p:cNvPr id="7" name="空心弧 6"/>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schemeClr val="tx1"/>
                </a:solidFill>
                <a:latin typeface="微软雅黑" pitchFamily="34" charset="-122"/>
                <a:ea typeface="微软雅黑" pitchFamily="34" charset="-122"/>
              </a:endParaRPr>
            </a:p>
          </p:txBody>
        </p:sp>
        <p:sp>
          <p:nvSpPr>
            <p:cNvPr id="8" name="空心弧 7"/>
            <p:cNvSpPr/>
            <p:nvPr/>
          </p:nvSpPr>
          <p:spPr>
            <a:xfrm rot="15949199">
              <a:off x="6897738" y="2060849"/>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schemeClr val="tx1"/>
                </a:solidFill>
                <a:latin typeface="微软雅黑" pitchFamily="34" charset="-122"/>
                <a:ea typeface="微软雅黑" pitchFamily="34" charset="-122"/>
              </a:endParaRPr>
            </a:p>
          </p:txBody>
        </p:sp>
      </p:grpSp>
      <p:sp>
        <p:nvSpPr>
          <p:cNvPr id="9" name="TextBox 11"/>
          <p:cNvSpPr txBox="1"/>
          <p:nvPr userDrawn="1"/>
        </p:nvSpPr>
        <p:spPr>
          <a:xfrm>
            <a:off x="4027211" y="2794842"/>
            <a:ext cx="1018383" cy="300210"/>
          </a:xfrm>
          <a:prstGeom prst="rect">
            <a:avLst/>
          </a:prstGeom>
          <a:noFill/>
        </p:spPr>
        <p:txBody>
          <a:bodyPr>
            <a:spAutoFit/>
          </a:bodyPr>
          <a:lstStyle/>
          <a:p>
            <a:pPr algn="ctr" fontAlgn="auto">
              <a:spcBef>
                <a:spcPts val="0"/>
              </a:spcBef>
              <a:spcAft>
                <a:spcPts val="0"/>
              </a:spcAft>
              <a:defRPr/>
            </a:pPr>
            <a:r>
              <a:rPr lang="en-US" altLang="zh-CN" sz="1351" b="1" dirty="0">
                <a:solidFill>
                  <a:schemeClr val="bg1"/>
                </a:solidFill>
                <a:latin typeface="微软雅黑" pitchFamily="34" charset="-122"/>
                <a:ea typeface="微软雅黑" pitchFamily="34" charset="-122"/>
              </a:rPr>
              <a:t>Part</a:t>
            </a:r>
            <a:endParaRPr lang="zh-CN" altLang="en-US" sz="1351" b="1" dirty="0">
              <a:solidFill>
                <a:schemeClr val="bg1"/>
              </a:solidFill>
              <a:latin typeface="微软雅黑" pitchFamily="34" charset="-122"/>
              <a:ea typeface="微软雅黑" pitchFamily="34" charset="-122"/>
            </a:endParaRPr>
          </a:p>
        </p:txBody>
      </p:sp>
      <p:sp>
        <p:nvSpPr>
          <p:cNvPr id="11" name="日期占位符 3"/>
          <p:cNvSpPr>
            <a:spLocks noGrp="1"/>
          </p:cNvSpPr>
          <p:nvPr>
            <p:ph type="dt" sz="half" idx="10"/>
          </p:nvPr>
        </p:nvSpPr>
        <p:spPr>
          <a:xfrm>
            <a:off x="628650" y="6356355"/>
            <a:ext cx="2057400" cy="365125"/>
          </a:xfrm>
          <a:prstGeom prst="rect">
            <a:avLst/>
          </a:prstGeom>
        </p:spPr>
        <p:txBody>
          <a:bodyPr/>
          <a:lstStyle>
            <a:lvl1pPr>
              <a:defRPr/>
            </a:lvl1pPr>
          </a:lstStyle>
          <a:p>
            <a:pPr>
              <a:defRPr/>
            </a:pPr>
            <a:fld id="{253623F3-1890-47F5-BE4A-931DD64FE4E6}" type="datetimeFigureOut">
              <a:rPr lang="zh-CN" altLang="en-US"/>
              <a:pPr>
                <a:defRPr/>
              </a:pPr>
              <a:t>2014/8/20</a:t>
            </a:fld>
            <a:endParaRPr lang="zh-CN" altLang="en-US"/>
          </a:p>
        </p:txBody>
      </p:sp>
      <p:sp>
        <p:nvSpPr>
          <p:cNvPr id="12" name="页脚占位符 4"/>
          <p:cNvSpPr>
            <a:spLocks noGrp="1"/>
          </p:cNvSpPr>
          <p:nvPr>
            <p:ph type="ftr" sz="quarter" idx="11"/>
          </p:nvPr>
        </p:nvSpPr>
        <p:spPr>
          <a:xfrm>
            <a:off x="3028950" y="6356355"/>
            <a:ext cx="3086100" cy="365125"/>
          </a:xfrm>
          <a:prstGeom prst="rect">
            <a:avLst/>
          </a:prstGeom>
        </p:spPr>
        <p:txBody>
          <a:bodyPr/>
          <a:lstStyle>
            <a:lvl1pPr>
              <a:defRPr/>
            </a:lvl1pPr>
          </a:lstStyle>
          <a:p>
            <a:pPr>
              <a:defRPr/>
            </a:pPr>
            <a:endParaRPr lang="zh-CN" altLang="en-US" dirty="0"/>
          </a:p>
        </p:txBody>
      </p:sp>
      <p:pic>
        <p:nvPicPr>
          <p:cNvPr id="15" name="Picture 6" descr="fudan_red"/>
          <p:cNvPicPr>
            <a:picLocks noChangeAspect="1" noChangeArrowheads="1"/>
          </p:cNvPicPr>
          <p:nvPr userDrawn="1"/>
        </p:nvPicPr>
        <p:blipFill>
          <a:blip r:embed="rId3">
            <a:lum contrast="-86000"/>
            <a:extLst>
              <a:ext uri="{28A0092B-C50C-407E-A947-70E740481C1C}">
                <a14:useLocalDpi xmlns:a14="http://schemas.microsoft.com/office/drawing/2010/main" val="0"/>
              </a:ext>
            </a:extLst>
          </a:blip>
          <a:srcRect/>
          <a:stretch>
            <a:fillRect/>
          </a:stretch>
        </p:blipFill>
        <p:spPr bwMode="auto">
          <a:xfrm>
            <a:off x="8172400" y="260648"/>
            <a:ext cx="775796"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7291102"/>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节标题">
    <p:spTree>
      <p:nvGrpSpPr>
        <p:cNvPr id="1" name=""/>
        <p:cNvGrpSpPr/>
        <p:nvPr/>
      </p:nvGrpSpPr>
      <p:grpSpPr>
        <a:xfrm>
          <a:off x="0" y="0"/>
          <a:ext cx="0" cy="0"/>
          <a:chOff x="0" y="0"/>
          <a:chExt cx="0" cy="0"/>
        </a:xfrm>
      </p:grpSpPr>
      <p:grpSp>
        <p:nvGrpSpPr>
          <p:cNvPr id="2" name="组合 1"/>
          <p:cNvGrpSpPr/>
          <p:nvPr userDrawn="1"/>
        </p:nvGrpSpPr>
        <p:grpSpPr>
          <a:xfrm>
            <a:off x="-502" y="7"/>
            <a:ext cx="5166801" cy="533397"/>
            <a:chOff x="-502" y="3"/>
            <a:chExt cx="5166801" cy="836712"/>
          </a:xfrm>
        </p:grpSpPr>
        <p:sp>
          <p:nvSpPr>
            <p:cNvPr id="4" name="矩形 3"/>
            <p:cNvSpPr/>
            <p:nvPr userDrawn="1"/>
          </p:nvSpPr>
          <p:spPr>
            <a:xfrm>
              <a:off x="3889450" y="102"/>
              <a:ext cx="1276849" cy="836613"/>
            </a:xfrm>
            <a:prstGeom prst="rect">
              <a:avLst/>
            </a:prstGeom>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altLang="zh-CN" sz="1182" b="1" dirty="0">
                  <a:latin typeface="微软雅黑" pitchFamily="34" charset="-122"/>
                  <a:ea typeface="微软雅黑" pitchFamily="34" charset="-122"/>
                </a:rPr>
                <a:t>Part </a:t>
              </a:r>
              <a:r>
                <a:rPr lang="en-US" altLang="zh-CN" sz="1182" b="1" dirty="0" smtClean="0">
                  <a:latin typeface="微软雅黑" pitchFamily="34" charset="-122"/>
                  <a:ea typeface="微软雅黑" pitchFamily="34" charset="-122"/>
                </a:rPr>
                <a:t>4</a:t>
              </a:r>
              <a:endParaRPr lang="zh-CN" altLang="en-US" sz="1182" b="1" dirty="0">
                <a:latin typeface="微软雅黑" pitchFamily="34" charset="-122"/>
                <a:ea typeface="微软雅黑" pitchFamily="34" charset="-122"/>
              </a:endParaRPr>
            </a:p>
          </p:txBody>
        </p:sp>
        <p:sp>
          <p:nvSpPr>
            <p:cNvPr id="5" name="矩形 4"/>
            <p:cNvSpPr/>
            <p:nvPr userDrawn="1"/>
          </p:nvSpPr>
          <p:spPr>
            <a:xfrm>
              <a:off x="1291143" y="3"/>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845" dirty="0">
                  <a:latin typeface="微软雅黑" pitchFamily="34" charset="-122"/>
                  <a:ea typeface="微软雅黑" pitchFamily="34" charset="-122"/>
                </a:rPr>
                <a:t>Part 2</a:t>
              </a:r>
              <a:endParaRPr lang="zh-CN" altLang="en-US" sz="845" dirty="0">
                <a:latin typeface="微软雅黑" pitchFamily="34" charset="-122"/>
                <a:ea typeface="微软雅黑" pitchFamily="34" charset="-122"/>
              </a:endParaRPr>
            </a:p>
          </p:txBody>
        </p:sp>
        <p:sp>
          <p:nvSpPr>
            <p:cNvPr id="6" name="矩形 5"/>
            <p:cNvSpPr/>
            <p:nvPr userDrawn="1"/>
          </p:nvSpPr>
          <p:spPr>
            <a:xfrm>
              <a:off x="2582284" y="3"/>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845" dirty="0">
                  <a:latin typeface="微软雅黑" pitchFamily="34" charset="-122"/>
                  <a:ea typeface="微软雅黑" pitchFamily="34" charset="-122"/>
                </a:rPr>
                <a:t>Part 3</a:t>
              </a:r>
              <a:endParaRPr lang="zh-CN" altLang="en-US" sz="845" dirty="0">
                <a:latin typeface="微软雅黑" pitchFamily="34" charset="-122"/>
                <a:ea typeface="微软雅黑" pitchFamily="34" charset="-122"/>
              </a:endParaRPr>
            </a:p>
          </p:txBody>
        </p:sp>
        <p:sp>
          <p:nvSpPr>
            <p:cNvPr id="7" name="矩形 6"/>
            <p:cNvSpPr/>
            <p:nvPr userDrawn="1"/>
          </p:nvSpPr>
          <p:spPr>
            <a:xfrm>
              <a:off x="-502" y="3"/>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845" dirty="0" smtClean="0">
                  <a:latin typeface="微软雅黑" pitchFamily="34" charset="-122"/>
                  <a:ea typeface="微软雅黑" pitchFamily="34" charset="-122"/>
                </a:rPr>
                <a:t>Part</a:t>
              </a:r>
              <a:r>
                <a:rPr lang="en-US" altLang="zh-CN" sz="845" baseline="0" dirty="0" smtClean="0">
                  <a:latin typeface="微软雅黑" pitchFamily="34" charset="-122"/>
                  <a:ea typeface="微软雅黑" pitchFamily="34" charset="-122"/>
                </a:rPr>
                <a:t> 1</a:t>
              </a:r>
              <a:endParaRPr lang="zh-CN" altLang="en-US" sz="845" dirty="0">
                <a:latin typeface="微软雅黑" pitchFamily="34" charset="-122"/>
                <a:ea typeface="微软雅黑" pitchFamily="34" charset="-122"/>
              </a:endParaRPr>
            </a:p>
          </p:txBody>
        </p:sp>
      </p:grpSp>
      <p:cxnSp>
        <p:nvCxnSpPr>
          <p:cNvPr id="11" name="直接连接符 10"/>
          <p:cNvCxnSpPr/>
          <p:nvPr userDrawn="1"/>
        </p:nvCxnSpPr>
        <p:spPr>
          <a:xfrm flipH="1">
            <a:off x="5328941" y="533400"/>
            <a:ext cx="3750743" cy="0"/>
          </a:xfrm>
          <a:prstGeom prst="line">
            <a:avLst/>
          </a:prstGeom>
          <a:ln/>
        </p:spPr>
        <p:style>
          <a:lnRef idx="1">
            <a:schemeClr val="accent6"/>
          </a:lnRef>
          <a:fillRef idx="0">
            <a:schemeClr val="accent6"/>
          </a:fillRef>
          <a:effectRef idx="0">
            <a:schemeClr val="accent6"/>
          </a:effectRef>
          <a:fontRef idx="minor">
            <a:schemeClr val="tx1"/>
          </a:fontRef>
        </p:style>
      </p:cxnSp>
      <p:sp>
        <p:nvSpPr>
          <p:cNvPr id="12" name="日期占位符 3"/>
          <p:cNvSpPr>
            <a:spLocks noGrp="1"/>
          </p:cNvSpPr>
          <p:nvPr>
            <p:ph type="dt" sz="half" idx="10"/>
          </p:nvPr>
        </p:nvSpPr>
        <p:spPr>
          <a:xfrm>
            <a:off x="628650" y="6356355"/>
            <a:ext cx="2057400" cy="365125"/>
          </a:xfrm>
          <a:prstGeom prst="rect">
            <a:avLst/>
          </a:prstGeom>
        </p:spPr>
        <p:txBody>
          <a:bodyPr/>
          <a:lstStyle>
            <a:lvl1pPr>
              <a:defRPr/>
            </a:lvl1pPr>
          </a:lstStyle>
          <a:p>
            <a:pPr>
              <a:defRPr/>
            </a:pPr>
            <a:fld id="{D6ACCF68-5F52-4592-8AA5-17E520A92E96}" type="datetimeFigureOut">
              <a:rPr lang="zh-CN" altLang="en-US"/>
              <a:pPr>
                <a:defRPr/>
              </a:pPr>
              <a:t>2014/8/20</a:t>
            </a:fld>
            <a:endParaRPr lang="zh-CN" altLang="en-US"/>
          </a:p>
        </p:txBody>
      </p:sp>
      <p:sp>
        <p:nvSpPr>
          <p:cNvPr id="13" name="页脚占位符 4"/>
          <p:cNvSpPr>
            <a:spLocks noGrp="1"/>
          </p:cNvSpPr>
          <p:nvPr>
            <p:ph type="ftr" sz="quarter" idx="11"/>
          </p:nvPr>
        </p:nvSpPr>
        <p:spPr>
          <a:xfrm>
            <a:off x="3028950" y="6356355"/>
            <a:ext cx="3086100" cy="365125"/>
          </a:xfrm>
          <a:prstGeom prst="rect">
            <a:avLst/>
          </a:prstGeom>
        </p:spPr>
        <p:txBody>
          <a:bodyPr/>
          <a:lstStyle>
            <a:lvl1pPr>
              <a:defRPr/>
            </a:lvl1pPr>
          </a:lstStyle>
          <a:p>
            <a:pPr>
              <a:defRPr/>
            </a:pPr>
            <a:endParaRPr lang="zh-CN" altLang="en-US"/>
          </a:p>
        </p:txBody>
      </p:sp>
      <p:sp>
        <p:nvSpPr>
          <p:cNvPr id="14" name="灯片编号占位符 5"/>
          <p:cNvSpPr>
            <a:spLocks noGrp="1"/>
          </p:cNvSpPr>
          <p:nvPr>
            <p:ph type="sldNum" sz="quarter" idx="12"/>
          </p:nvPr>
        </p:nvSpPr>
        <p:spPr/>
        <p:txBody>
          <a:bodyPr/>
          <a:lstStyle>
            <a:lvl1pPr>
              <a:defRPr/>
            </a:lvl1pPr>
          </a:lstStyle>
          <a:p>
            <a:fld id="{085E2DB5-D087-4205-B280-AC0301FEB782}" type="slidenum">
              <a:rPr lang="zh-CN" altLang="en-US"/>
              <a:pPr/>
              <a:t>‹#›</a:t>
            </a:fld>
            <a:endParaRPr lang="en-US" altLang="zh-CN"/>
          </a:p>
        </p:txBody>
      </p:sp>
      <p:sp>
        <p:nvSpPr>
          <p:cNvPr id="25" name="直接连接符 15"/>
          <p:cNvSpPr>
            <a:spLocks noChangeShapeType="1"/>
          </p:cNvSpPr>
          <p:nvPr userDrawn="1"/>
        </p:nvSpPr>
        <p:spPr bwMode="auto">
          <a:xfrm>
            <a:off x="8840272" y="-27384"/>
            <a:ext cx="0" cy="6858000"/>
          </a:xfrm>
          <a:prstGeom prst="line">
            <a:avLst/>
          </a:prstGeom>
          <a:noFill/>
          <a:ln w="38100">
            <a:solidFill>
              <a:srgbClr val="F6D3AA">
                <a:alpha val="85881"/>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350" smtClean="0">
              <a:solidFill>
                <a:srgbClr val="000000"/>
              </a:solidFill>
              <a:latin typeface="Arial" pitchFamily="34" charset="0"/>
            </a:endParaRPr>
          </a:p>
        </p:txBody>
      </p:sp>
      <p:sp>
        <p:nvSpPr>
          <p:cNvPr id="26" name="直接连接符 6"/>
          <p:cNvSpPr>
            <a:spLocks noChangeShapeType="1"/>
          </p:cNvSpPr>
          <p:nvPr userDrawn="1"/>
        </p:nvSpPr>
        <p:spPr bwMode="auto">
          <a:xfrm>
            <a:off x="-20304" y="27384"/>
            <a:ext cx="0" cy="6858000"/>
          </a:xfrm>
          <a:prstGeom prst="line">
            <a:avLst/>
          </a:prstGeom>
          <a:noFill/>
          <a:ln w="57150" cmpd="thickThin">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350" smtClean="0">
              <a:solidFill>
                <a:srgbClr val="000000"/>
              </a:solidFill>
              <a:latin typeface="Arial" pitchFamily="34" charset="0"/>
            </a:endParaRPr>
          </a:p>
        </p:txBody>
      </p:sp>
      <p:sp>
        <p:nvSpPr>
          <p:cNvPr id="27" name="直接连接符 8"/>
          <p:cNvSpPr>
            <a:spLocks noChangeShapeType="1"/>
          </p:cNvSpPr>
          <p:nvPr userDrawn="1"/>
        </p:nvSpPr>
        <p:spPr bwMode="auto">
          <a:xfrm>
            <a:off x="9011789" y="-27384"/>
            <a:ext cx="0" cy="6858000"/>
          </a:xfrm>
          <a:prstGeom prst="line">
            <a:avLst/>
          </a:prstGeom>
          <a:ln>
            <a:headEnd/>
            <a:tailEnd/>
          </a:ln>
          <a:extLst/>
        </p:spPr>
        <p:style>
          <a:lnRef idx="2">
            <a:schemeClr val="accent6"/>
          </a:lnRef>
          <a:fillRef idx="0">
            <a:schemeClr val="accent6"/>
          </a:fillRef>
          <a:effectRef idx="1">
            <a:schemeClr val="accent6"/>
          </a:effectRef>
          <a:fontRef idx="minor">
            <a:schemeClr val="tx1"/>
          </a:fontRef>
        </p:style>
        <p:txBody>
          <a:bodyPr/>
          <a:lstStyle/>
          <a:p>
            <a:pPr eaLnBrk="0" fontAlgn="base" hangingPunct="0">
              <a:spcBef>
                <a:spcPct val="0"/>
              </a:spcBef>
              <a:spcAft>
                <a:spcPct val="0"/>
              </a:spcAft>
            </a:pPr>
            <a:endParaRPr lang="zh-CN" altLang="en-US" sz="1350" smtClean="0">
              <a:solidFill>
                <a:srgbClr val="000000"/>
              </a:solidFill>
              <a:latin typeface="Arial" pitchFamily="34" charset="0"/>
            </a:endParaRPr>
          </a:p>
        </p:txBody>
      </p:sp>
      <p:sp>
        <p:nvSpPr>
          <p:cNvPr id="28" name="矩形 9"/>
          <p:cNvSpPr>
            <a:spLocks noChangeArrowheads="1"/>
          </p:cNvSpPr>
          <p:nvPr userDrawn="1"/>
        </p:nvSpPr>
        <p:spPr bwMode="auto">
          <a:xfrm>
            <a:off x="8724293" y="-27384"/>
            <a:ext cx="228689" cy="6858000"/>
          </a:xfrm>
          <a:prstGeom prst="rect">
            <a:avLst/>
          </a:prstGeom>
          <a:solidFill>
            <a:srgbClr val="F6D3AA">
              <a:alpha val="87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350" smtClean="0">
              <a:solidFill>
                <a:srgbClr val="FFFFFF"/>
              </a:solidFill>
              <a:latin typeface="Book Antiqua" panose="02040602050305030304" pitchFamily="18" charset="0"/>
            </a:endParaRPr>
          </a:p>
        </p:txBody>
      </p:sp>
      <p:sp>
        <p:nvSpPr>
          <p:cNvPr id="29" name="直接连接符 10"/>
          <p:cNvSpPr>
            <a:spLocks noChangeShapeType="1"/>
          </p:cNvSpPr>
          <p:nvPr userDrawn="1"/>
        </p:nvSpPr>
        <p:spPr bwMode="auto">
          <a:xfrm>
            <a:off x="8894168" y="-27384"/>
            <a:ext cx="0" cy="6858000"/>
          </a:xfrm>
          <a:prstGeom prst="line">
            <a:avLst/>
          </a:prstGeom>
          <a:ln>
            <a:headEnd/>
            <a:tailEnd/>
          </a:ln>
          <a:extLst/>
        </p:spPr>
        <p:style>
          <a:lnRef idx="1">
            <a:schemeClr val="accent6"/>
          </a:lnRef>
          <a:fillRef idx="0">
            <a:schemeClr val="accent6"/>
          </a:fillRef>
          <a:effectRef idx="0">
            <a:schemeClr val="accent6"/>
          </a:effectRef>
          <a:fontRef idx="minor">
            <a:schemeClr val="tx1"/>
          </a:fontRef>
        </p:style>
        <p:txBody>
          <a:bodyPr/>
          <a:lstStyle/>
          <a:p>
            <a:pPr eaLnBrk="0" fontAlgn="base" hangingPunct="0">
              <a:spcBef>
                <a:spcPct val="0"/>
              </a:spcBef>
              <a:spcAft>
                <a:spcPct val="0"/>
              </a:spcAft>
            </a:pPr>
            <a:endParaRPr lang="zh-CN" altLang="en-US" sz="1350" smtClean="0">
              <a:solidFill>
                <a:srgbClr val="000000"/>
              </a:solidFill>
              <a:latin typeface="Arial" pitchFamily="34" charset="0"/>
            </a:endParaRPr>
          </a:p>
        </p:txBody>
      </p:sp>
    </p:spTree>
    <p:extLst>
      <p:ext uri="{BB962C8B-B14F-4D97-AF65-F5344CB8AC3E}">
        <p14:creationId xmlns:p14="http://schemas.microsoft.com/office/powerpoint/2010/main" val="518989258"/>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rot="5400000">
            <a:off x="7764463" y="1174750"/>
            <a:ext cx="2286000" cy="381000"/>
          </a:xfrm>
          <a:prstGeom prst="rect">
            <a:avLst/>
          </a:prstGeom>
        </p:spPr>
        <p:txBody>
          <a:bodyPr/>
          <a:lstStyle/>
          <a:p>
            <a:pPr fontAlgn="base">
              <a:spcBef>
                <a:spcPct val="0"/>
              </a:spcBef>
              <a:spcAft>
                <a:spcPct val="0"/>
              </a:spcAft>
              <a:defRPr/>
            </a:pPr>
            <a:endParaRPr lang="en-US">
              <a:solidFill>
                <a:srgbClr val="5A6378"/>
              </a:solidFill>
              <a:latin typeface="Arial" pitchFamily="34" charset="0"/>
            </a:endParaRPr>
          </a:p>
        </p:txBody>
      </p:sp>
      <p:sp>
        <p:nvSpPr>
          <p:cNvPr id="5" name="页脚占位符 4"/>
          <p:cNvSpPr>
            <a:spLocks noGrp="1"/>
          </p:cNvSpPr>
          <p:nvPr>
            <p:ph type="ftr" sz="quarter" idx="11"/>
          </p:nvPr>
        </p:nvSpPr>
        <p:spPr>
          <a:xfrm rot="5400000">
            <a:off x="7077076" y="4181480"/>
            <a:ext cx="3657600" cy="384175"/>
          </a:xfrm>
          <a:prstGeom prst="rect">
            <a:avLst/>
          </a:prstGeom>
        </p:spPr>
        <p:txBody>
          <a:bodyPr/>
          <a:lstStyle/>
          <a:p>
            <a:pPr fontAlgn="base">
              <a:spcBef>
                <a:spcPct val="0"/>
              </a:spcBef>
              <a:spcAft>
                <a:spcPct val="0"/>
              </a:spcAft>
              <a:defRPr/>
            </a:pPr>
            <a:endParaRPr lang="en-US" dirty="0">
              <a:solidFill>
                <a:srgbClr val="5A6378"/>
              </a:solidFill>
              <a:latin typeface="Arial" pitchFamily="34" charset="0"/>
            </a:endParaRPr>
          </a:p>
        </p:txBody>
      </p:sp>
      <p:sp>
        <p:nvSpPr>
          <p:cNvPr id="6" name="灯片编号占位符 5"/>
          <p:cNvSpPr>
            <a:spLocks noGrp="1"/>
          </p:cNvSpPr>
          <p:nvPr>
            <p:ph type="sldNum" sz="quarter" idx="12"/>
          </p:nvPr>
        </p:nvSpPr>
        <p:spPr/>
        <p:txBody>
          <a:bodyPr/>
          <a:lstStyle/>
          <a:p>
            <a:pPr fontAlgn="base">
              <a:spcBef>
                <a:spcPct val="0"/>
              </a:spcBef>
              <a:spcAft>
                <a:spcPct val="0"/>
              </a:spcAft>
            </a:pPr>
            <a:fld id="{31E5527C-20C1-44F9-A40C-DEBB0D6623E7}" type="slidenum">
              <a:rPr lang="en-US" altLang="zh-CN" smtClean="0">
                <a:latin typeface="Arial" pitchFamily="34" charset="0"/>
              </a:rPr>
              <a:pPr fontAlgn="base">
                <a:spcBef>
                  <a:spcPct val="0"/>
                </a:spcBef>
                <a:spcAft>
                  <a:spcPct val="0"/>
                </a:spcAft>
              </a:pPr>
              <a:t>‹#›</a:t>
            </a:fld>
            <a:endParaRPr lang="en-US" altLang="zh-CN" smtClean="0">
              <a:latin typeface="Arial" pitchFamily="34" charset="0"/>
            </a:endParaRPr>
          </a:p>
        </p:txBody>
      </p:sp>
    </p:spTree>
    <p:extLst>
      <p:ext uri="{BB962C8B-B14F-4D97-AF65-F5344CB8AC3E}">
        <p14:creationId xmlns:p14="http://schemas.microsoft.com/office/powerpoint/2010/main" val="2246925186"/>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a:prstGeom prst="rect">
            <a:avLst/>
          </a:prstGeo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1800"/>
            </a:lvl1pPr>
            <a:lvl2pPr marL="342889" indent="0" algn="ctr">
              <a:buNone/>
              <a:defRPr sz="1500"/>
            </a:lvl2pPr>
            <a:lvl3pPr marL="685777" indent="0" algn="ctr">
              <a:buNone/>
              <a:defRPr sz="1350"/>
            </a:lvl3pPr>
            <a:lvl4pPr marL="1028666" indent="0" algn="ctr">
              <a:buNone/>
              <a:defRPr sz="1200"/>
            </a:lvl4pPr>
            <a:lvl5pPr marL="1371554" indent="0" algn="ctr">
              <a:buNone/>
              <a:defRPr sz="1200"/>
            </a:lvl5pPr>
            <a:lvl6pPr marL="1714443" indent="0" algn="ctr">
              <a:buNone/>
              <a:defRPr sz="1200"/>
            </a:lvl6pPr>
            <a:lvl7pPr marL="2057331" indent="0" algn="ctr">
              <a:buNone/>
              <a:defRPr sz="1200"/>
            </a:lvl7pPr>
            <a:lvl8pPr marL="2400220" indent="0" algn="ctr">
              <a:buNone/>
              <a:defRPr sz="1200"/>
            </a:lvl8pPr>
            <a:lvl9pPr marL="2743109"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a:xfrm>
            <a:off x="628650" y="6356354"/>
            <a:ext cx="2057400" cy="365125"/>
          </a:xfrm>
          <a:prstGeom prst="rect">
            <a:avLst/>
          </a:prstGeom>
        </p:spPr>
        <p:txBody>
          <a:bodyPr/>
          <a:lstStyle/>
          <a:p>
            <a:pPr fontAlgn="base">
              <a:spcBef>
                <a:spcPct val="0"/>
              </a:spcBef>
              <a:spcAft>
                <a:spcPct val="0"/>
              </a:spcAft>
              <a:defRPr/>
            </a:pPr>
            <a:endParaRPr lang="en-US">
              <a:solidFill>
                <a:srgbClr val="5A6378"/>
              </a:solidFill>
              <a:latin typeface="Arial" pitchFamily="34" charset="0"/>
            </a:endParaRPr>
          </a:p>
        </p:txBody>
      </p:sp>
      <p:sp>
        <p:nvSpPr>
          <p:cNvPr id="5" name="Footer Placeholder 4"/>
          <p:cNvSpPr>
            <a:spLocks noGrp="1"/>
          </p:cNvSpPr>
          <p:nvPr>
            <p:ph type="ftr" sz="quarter" idx="11"/>
          </p:nvPr>
        </p:nvSpPr>
        <p:spPr>
          <a:xfrm>
            <a:off x="3028950" y="6356354"/>
            <a:ext cx="3086100" cy="365125"/>
          </a:xfrm>
          <a:prstGeom prst="rect">
            <a:avLst/>
          </a:prstGeom>
        </p:spPr>
        <p:txBody>
          <a:bodyPr/>
          <a:lstStyle/>
          <a:p>
            <a:pPr fontAlgn="base">
              <a:spcBef>
                <a:spcPct val="0"/>
              </a:spcBef>
              <a:spcAft>
                <a:spcPct val="0"/>
              </a:spcAft>
              <a:defRPr/>
            </a:pPr>
            <a:endParaRPr lang="en-US" dirty="0">
              <a:solidFill>
                <a:srgbClr val="5A6378"/>
              </a:solidFill>
              <a:latin typeface="Arial" pitchFamily="34" charset="0"/>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fld id="{31E5527C-20C1-44F9-A40C-DEBB0D6623E7}" type="slidenum">
              <a:rPr lang="en-US" altLang="zh-CN" smtClean="0">
                <a:latin typeface="Arial" pitchFamily="34" charset="0"/>
              </a:rPr>
              <a:pPr fontAlgn="base">
                <a:spcBef>
                  <a:spcPct val="0"/>
                </a:spcBef>
                <a:spcAft>
                  <a:spcPct val="0"/>
                </a:spcAft>
              </a:pPr>
              <a:t>‹#›</a:t>
            </a:fld>
            <a:endParaRPr lang="en-US" altLang="zh-CN" smtClean="0">
              <a:latin typeface="Arial" pitchFamily="34" charset="0"/>
            </a:endParaRPr>
          </a:p>
        </p:txBody>
      </p:sp>
    </p:spTree>
    <p:extLst>
      <p:ext uri="{BB962C8B-B14F-4D97-AF65-F5344CB8AC3E}">
        <p14:creationId xmlns:p14="http://schemas.microsoft.com/office/powerpoint/2010/main" val="116786139"/>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_标题和内容">
    <p:spTree>
      <p:nvGrpSpPr>
        <p:cNvPr id="1" name=""/>
        <p:cNvGrpSpPr/>
        <p:nvPr/>
      </p:nvGrpSpPr>
      <p:grpSpPr>
        <a:xfrm>
          <a:off x="0" y="0"/>
          <a:ext cx="0" cy="0"/>
          <a:chOff x="0" y="0"/>
          <a:chExt cx="0" cy="0"/>
        </a:xfrm>
      </p:grpSpPr>
      <p:pic>
        <p:nvPicPr>
          <p:cNvPr id="4" name="Picture 2" descr="http://pic17.nipic.com/20110914/7807978_105643065000_2.jpg"/>
          <p:cNvPicPr>
            <a:picLocks noChangeAspect="1" noChangeArrowheads="1"/>
          </p:cNvPicPr>
          <p:nvPr/>
        </p:nvPicPr>
        <p:blipFill rotWithShape="1">
          <a:blip r:embed="rId2">
            <a:duotone>
              <a:prstClr val="black"/>
              <a:srgbClr val="D9C3A5">
                <a:tint val="50000"/>
                <a:satMod val="180000"/>
              </a:srgbClr>
            </a:duotone>
            <a:extLst/>
          </a:blip>
          <a:srcRect t="47291" b="8126"/>
          <a:stretch/>
        </p:blipFill>
        <p:spPr bwMode="auto">
          <a:xfrm>
            <a:off x="2" y="3267580"/>
            <a:ext cx="9128271" cy="3617804"/>
          </a:xfrm>
          <a:prstGeom prst="rect">
            <a:avLst/>
          </a:prstGeom>
          <a:noFill/>
          <a:extLst/>
        </p:spPr>
      </p:pic>
      <p:sp>
        <p:nvSpPr>
          <p:cNvPr id="5" name="矩形 4"/>
          <p:cNvSpPr/>
          <p:nvPr/>
        </p:nvSpPr>
        <p:spPr>
          <a:xfrm>
            <a:off x="0" y="6"/>
            <a:ext cx="9144000" cy="3267075"/>
          </a:xfrm>
          <a:prstGeom prst="rect">
            <a:avLst/>
          </a:prstGeom>
          <a:solidFill>
            <a:srgbClr val="F79646"/>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sz="1014"/>
          </a:p>
        </p:txBody>
      </p:sp>
      <p:grpSp>
        <p:nvGrpSpPr>
          <p:cNvPr id="6" name="组合 8"/>
          <p:cNvGrpSpPr>
            <a:grpSpLocks/>
          </p:cNvGrpSpPr>
          <p:nvPr/>
        </p:nvGrpSpPr>
        <p:grpSpPr bwMode="auto">
          <a:xfrm>
            <a:off x="3653076" y="2046294"/>
            <a:ext cx="1837852" cy="2447925"/>
            <a:chOff x="6897738" y="2060848"/>
            <a:chExt cx="2448272" cy="2448272"/>
          </a:xfrm>
        </p:grpSpPr>
        <p:sp>
          <p:nvSpPr>
            <p:cNvPr id="7" name="空心弧 6"/>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schemeClr val="tx1"/>
                </a:solidFill>
                <a:latin typeface="微软雅黑" pitchFamily="34" charset="-122"/>
                <a:ea typeface="微软雅黑" pitchFamily="34" charset="-122"/>
              </a:endParaRPr>
            </a:p>
          </p:txBody>
        </p:sp>
        <p:sp>
          <p:nvSpPr>
            <p:cNvPr id="8" name="空心弧 7"/>
            <p:cNvSpPr/>
            <p:nvPr/>
          </p:nvSpPr>
          <p:spPr>
            <a:xfrm rot="15949199">
              <a:off x="6897738" y="2060849"/>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schemeClr val="tx1"/>
                </a:solidFill>
                <a:latin typeface="微软雅黑" pitchFamily="34" charset="-122"/>
                <a:ea typeface="微软雅黑" pitchFamily="34" charset="-122"/>
              </a:endParaRPr>
            </a:p>
          </p:txBody>
        </p:sp>
      </p:grpSp>
      <p:sp>
        <p:nvSpPr>
          <p:cNvPr id="9" name="TextBox 11"/>
          <p:cNvSpPr txBox="1"/>
          <p:nvPr/>
        </p:nvSpPr>
        <p:spPr>
          <a:xfrm>
            <a:off x="4047326" y="2628903"/>
            <a:ext cx="1018383" cy="369332"/>
          </a:xfrm>
          <a:prstGeom prst="rect">
            <a:avLst/>
          </a:prstGeom>
          <a:noFill/>
        </p:spPr>
        <p:txBody>
          <a:bodyPr>
            <a:spAutoFit/>
          </a:bodyPr>
          <a:lstStyle/>
          <a:p>
            <a:pPr algn="ctr" fontAlgn="auto">
              <a:spcBef>
                <a:spcPts val="0"/>
              </a:spcBef>
              <a:spcAft>
                <a:spcPts val="0"/>
              </a:spcAft>
              <a:defRPr/>
            </a:pPr>
            <a:r>
              <a:rPr lang="en-US" altLang="zh-CN" sz="1800" b="1" dirty="0">
                <a:solidFill>
                  <a:schemeClr val="bg1"/>
                </a:solidFill>
                <a:latin typeface="微软雅黑" pitchFamily="34" charset="-122"/>
                <a:ea typeface="微软雅黑" pitchFamily="34" charset="-122"/>
              </a:rPr>
              <a:t>Part</a:t>
            </a:r>
            <a:endParaRPr lang="zh-CN" altLang="en-US" sz="1800" b="1" dirty="0">
              <a:solidFill>
                <a:schemeClr val="bg1"/>
              </a:solidFill>
              <a:latin typeface="微软雅黑" pitchFamily="34" charset="-122"/>
              <a:ea typeface="微软雅黑" pitchFamily="34" charset="-122"/>
            </a:endParaRPr>
          </a:p>
        </p:txBody>
      </p:sp>
      <p:sp>
        <p:nvSpPr>
          <p:cNvPr id="11" name="日期占位符 3"/>
          <p:cNvSpPr>
            <a:spLocks noGrp="1"/>
          </p:cNvSpPr>
          <p:nvPr>
            <p:ph type="dt" sz="half" idx="10"/>
          </p:nvPr>
        </p:nvSpPr>
        <p:spPr>
          <a:xfrm>
            <a:off x="628650" y="6356354"/>
            <a:ext cx="2057400" cy="365125"/>
          </a:xfrm>
          <a:prstGeom prst="rect">
            <a:avLst/>
          </a:prstGeom>
        </p:spPr>
        <p:txBody>
          <a:bodyPr/>
          <a:lstStyle>
            <a:lvl1pPr>
              <a:defRPr/>
            </a:lvl1pPr>
          </a:lstStyle>
          <a:p>
            <a:pPr fontAlgn="base">
              <a:spcBef>
                <a:spcPct val="0"/>
              </a:spcBef>
              <a:spcAft>
                <a:spcPct val="0"/>
              </a:spcAft>
              <a:defRPr/>
            </a:pPr>
            <a:endParaRPr lang="en-US">
              <a:solidFill>
                <a:srgbClr val="5A6378"/>
              </a:solidFill>
              <a:latin typeface="Arial" pitchFamily="34" charset="0"/>
            </a:endParaRPr>
          </a:p>
        </p:txBody>
      </p:sp>
      <p:sp>
        <p:nvSpPr>
          <p:cNvPr id="12" name="页脚占位符 4"/>
          <p:cNvSpPr>
            <a:spLocks noGrp="1"/>
          </p:cNvSpPr>
          <p:nvPr>
            <p:ph type="ftr" sz="quarter" idx="11"/>
          </p:nvPr>
        </p:nvSpPr>
        <p:spPr>
          <a:xfrm>
            <a:off x="3028950" y="6356354"/>
            <a:ext cx="3086100" cy="365125"/>
          </a:xfrm>
          <a:prstGeom prst="rect">
            <a:avLst/>
          </a:prstGeom>
        </p:spPr>
        <p:txBody>
          <a:bodyPr/>
          <a:lstStyle>
            <a:lvl1pPr>
              <a:defRPr/>
            </a:lvl1pPr>
          </a:lstStyle>
          <a:p>
            <a:pPr fontAlgn="base">
              <a:spcBef>
                <a:spcPct val="0"/>
              </a:spcBef>
              <a:spcAft>
                <a:spcPct val="0"/>
              </a:spcAft>
              <a:defRPr/>
            </a:pPr>
            <a:endParaRPr lang="en-US" dirty="0">
              <a:solidFill>
                <a:srgbClr val="5A6378"/>
              </a:solidFill>
              <a:latin typeface="Arial" pitchFamily="34" charset="0"/>
            </a:endParaRPr>
          </a:p>
        </p:txBody>
      </p:sp>
      <p:pic>
        <p:nvPicPr>
          <p:cNvPr id="15" name="Picture 6" descr="fudan_red"/>
          <p:cNvPicPr>
            <a:picLocks noChangeAspect="1" noChangeArrowheads="1"/>
          </p:cNvPicPr>
          <p:nvPr/>
        </p:nvPicPr>
        <p:blipFill>
          <a:blip r:embed="rId3">
            <a:lum contrast="-86000"/>
            <a:extLst>
              <a:ext uri="{28A0092B-C50C-407E-A947-70E740481C1C}">
                <a14:useLocalDpi xmlns:a14="http://schemas.microsoft.com/office/drawing/2010/main" val="0"/>
              </a:ext>
            </a:extLst>
          </a:blip>
          <a:srcRect/>
          <a:stretch>
            <a:fillRect/>
          </a:stretch>
        </p:blipFill>
        <p:spPr bwMode="auto">
          <a:xfrm>
            <a:off x="7921681" y="260648"/>
            <a:ext cx="1026516"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3874546"/>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节标题">
    <p:spTree>
      <p:nvGrpSpPr>
        <p:cNvPr id="1" name=""/>
        <p:cNvGrpSpPr/>
        <p:nvPr/>
      </p:nvGrpSpPr>
      <p:grpSpPr>
        <a:xfrm>
          <a:off x="0" y="0"/>
          <a:ext cx="0" cy="0"/>
          <a:chOff x="0" y="0"/>
          <a:chExt cx="0" cy="0"/>
        </a:xfrm>
      </p:grpSpPr>
      <p:sp>
        <p:nvSpPr>
          <p:cNvPr id="4" name="矩形 3"/>
          <p:cNvSpPr/>
          <p:nvPr/>
        </p:nvSpPr>
        <p:spPr>
          <a:xfrm>
            <a:off x="2" y="6"/>
            <a:ext cx="1276849" cy="836613"/>
          </a:xfrm>
          <a:prstGeom prst="rect">
            <a:avLst/>
          </a:prstGeom>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altLang="zh-CN" sz="1575" b="1" dirty="0">
                <a:latin typeface="微软雅黑" pitchFamily="34" charset="-122"/>
                <a:ea typeface="微软雅黑" pitchFamily="34" charset="-122"/>
              </a:rPr>
              <a:t>Part 1</a:t>
            </a:r>
            <a:endParaRPr lang="zh-CN" altLang="en-US" sz="1575" b="1" dirty="0">
              <a:latin typeface="微软雅黑" pitchFamily="34" charset="-122"/>
              <a:ea typeface="微软雅黑" pitchFamily="34" charset="-122"/>
            </a:endParaRPr>
          </a:p>
        </p:txBody>
      </p:sp>
      <p:sp>
        <p:nvSpPr>
          <p:cNvPr id="5" name="矩形 4"/>
          <p:cNvSpPr/>
          <p:nvPr/>
        </p:nvSpPr>
        <p:spPr>
          <a:xfrm>
            <a:off x="1291144" y="6"/>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126" dirty="0">
                <a:latin typeface="微软雅黑" pitchFamily="34" charset="-122"/>
                <a:ea typeface="微软雅黑" pitchFamily="34" charset="-122"/>
              </a:rPr>
              <a:t>Part 2</a:t>
            </a:r>
            <a:endParaRPr lang="zh-CN" altLang="en-US" sz="1126" dirty="0">
              <a:latin typeface="微软雅黑" pitchFamily="34" charset="-122"/>
              <a:ea typeface="微软雅黑" pitchFamily="34" charset="-122"/>
            </a:endParaRPr>
          </a:p>
        </p:txBody>
      </p:sp>
      <p:sp>
        <p:nvSpPr>
          <p:cNvPr id="6" name="矩形 5"/>
          <p:cNvSpPr/>
          <p:nvPr/>
        </p:nvSpPr>
        <p:spPr>
          <a:xfrm>
            <a:off x="2582285" y="6"/>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126" dirty="0">
                <a:latin typeface="微软雅黑" pitchFamily="34" charset="-122"/>
                <a:ea typeface="微软雅黑" pitchFamily="34" charset="-122"/>
              </a:rPr>
              <a:t>Part 3</a:t>
            </a:r>
            <a:endParaRPr lang="zh-CN" altLang="en-US" sz="1126" dirty="0">
              <a:latin typeface="微软雅黑" pitchFamily="34" charset="-122"/>
              <a:ea typeface="微软雅黑" pitchFamily="34" charset="-122"/>
            </a:endParaRPr>
          </a:p>
        </p:txBody>
      </p:sp>
      <p:sp>
        <p:nvSpPr>
          <p:cNvPr id="7" name="矩形 6"/>
          <p:cNvSpPr/>
          <p:nvPr/>
        </p:nvSpPr>
        <p:spPr>
          <a:xfrm>
            <a:off x="3873427" y="6"/>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126" dirty="0">
                <a:latin typeface="微软雅黑" pitchFamily="34" charset="-122"/>
                <a:ea typeface="微软雅黑" pitchFamily="34" charset="-122"/>
              </a:rPr>
              <a:t>Part 4</a:t>
            </a:r>
            <a:endParaRPr lang="zh-CN" altLang="en-US" sz="1126" dirty="0">
              <a:latin typeface="微软雅黑" pitchFamily="34" charset="-122"/>
              <a:ea typeface="微软雅黑" pitchFamily="34" charset="-122"/>
            </a:endParaRPr>
          </a:p>
        </p:txBody>
      </p:sp>
      <p:cxnSp>
        <p:nvCxnSpPr>
          <p:cNvPr id="11" name="直接连接符 10"/>
          <p:cNvCxnSpPr/>
          <p:nvPr/>
        </p:nvCxnSpPr>
        <p:spPr>
          <a:xfrm flipH="1">
            <a:off x="5328939" y="533400"/>
            <a:ext cx="3750744" cy="0"/>
          </a:xfrm>
          <a:prstGeom prst="line">
            <a:avLst/>
          </a:prstGeom>
          <a:ln/>
        </p:spPr>
        <p:style>
          <a:lnRef idx="1">
            <a:schemeClr val="accent6"/>
          </a:lnRef>
          <a:fillRef idx="0">
            <a:schemeClr val="accent6"/>
          </a:fillRef>
          <a:effectRef idx="0">
            <a:schemeClr val="accent6"/>
          </a:effectRef>
          <a:fontRef idx="minor">
            <a:schemeClr val="tx1"/>
          </a:fontRef>
        </p:style>
      </p:cxnSp>
      <p:sp>
        <p:nvSpPr>
          <p:cNvPr id="12" name="日期占位符 3"/>
          <p:cNvSpPr>
            <a:spLocks noGrp="1"/>
          </p:cNvSpPr>
          <p:nvPr>
            <p:ph type="dt" sz="half" idx="10"/>
          </p:nvPr>
        </p:nvSpPr>
        <p:spPr>
          <a:xfrm>
            <a:off x="628650" y="6356354"/>
            <a:ext cx="2057400" cy="365125"/>
          </a:xfrm>
          <a:prstGeom prst="rect">
            <a:avLst/>
          </a:prstGeom>
        </p:spPr>
        <p:txBody>
          <a:bodyPr/>
          <a:lstStyle>
            <a:lvl1pPr>
              <a:defRPr/>
            </a:lvl1pPr>
          </a:lstStyle>
          <a:p>
            <a:pPr fontAlgn="base">
              <a:spcBef>
                <a:spcPct val="0"/>
              </a:spcBef>
              <a:spcAft>
                <a:spcPct val="0"/>
              </a:spcAft>
              <a:defRPr/>
            </a:pPr>
            <a:endParaRPr lang="en-US">
              <a:solidFill>
                <a:srgbClr val="5A6378"/>
              </a:solidFill>
              <a:latin typeface="Arial" pitchFamily="34" charset="0"/>
            </a:endParaRPr>
          </a:p>
        </p:txBody>
      </p:sp>
      <p:sp>
        <p:nvSpPr>
          <p:cNvPr id="13" name="页脚占位符 4"/>
          <p:cNvSpPr>
            <a:spLocks noGrp="1"/>
          </p:cNvSpPr>
          <p:nvPr>
            <p:ph type="ftr" sz="quarter" idx="11"/>
          </p:nvPr>
        </p:nvSpPr>
        <p:spPr>
          <a:xfrm>
            <a:off x="3028950" y="6356354"/>
            <a:ext cx="3086100" cy="365125"/>
          </a:xfrm>
          <a:prstGeom prst="rect">
            <a:avLst/>
          </a:prstGeom>
        </p:spPr>
        <p:txBody>
          <a:bodyPr/>
          <a:lstStyle>
            <a:lvl1pPr>
              <a:defRPr/>
            </a:lvl1pPr>
          </a:lstStyle>
          <a:p>
            <a:pPr fontAlgn="base">
              <a:spcBef>
                <a:spcPct val="0"/>
              </a:spcBef>
              <a:spcAft>
                <a:spcPct val="0"/>
              </a:spcAft>
              <a:defRPr/>
            </a:pPr>
            <a:endParaRPr lang="en-US" dirty="0">
              <a:solidFill>
                <a:srgbClr val="5A6378"/>
              </a:solidFill>
              <a:latin typeface="Arial" pitchFamily="34" charset="0"/>
            </a:endParaRPr>
          </a:p>
        </p:txBody>
      </p:sp>
      <p:sp>
        <p:nvSpPr>
          <p:cNvPr id="14" name="灯片编号占位符 5"/>
          <p:cNvSpPr>
            <a:spLocks noGrp="1"/>
          </p:cNvSpPr>
          <p:nvPr>
            <p:ph type="sldNum" sz="quarter" idx="12"/>
          </p:nvPr>
        </p:nvSpPr>
        <p:spPr/>
        <p:txBody>
          <a:bodyPr/>
          <a:lstStyle>
            <a:lvl1pPr>
              <a:defRPr/>
            </a:lvl1pPr>
          </a:lstStyle>
          <a:p>
            <a:pPr fontAlgn="base">
              <a:spcBef>
                <a:spcPct val="0"/>
              </a:spcBef>
              <a:spcAft>
                <a:spcPct val="0"/>
              </a:spcAft>
            </a:pPr>
            <a:fld id="{31E5527C-20C1-44F9-A40C-DEBB0D6623E7}" type="slidenum">
              <a:rPr lang="en-US" altLang="zh-CN" smtClean="0">
                <a:latin typeface="Arial" pitchFamily="34" charset="0"/>
              </a:rPr>
              <a:pPr fontAlgn="base">
                <a:spcBef>
                  <a:spcPct val="0"/>
                </a:spcBef>
                <a:spcAft>
                  <a:spcPct val="0"/>
                </a:spcAft>
              </a:pPr>
              <a:t>‹#›</a:t>
            </a:fld>
            <a:endParaRPr lang="en-US" altLang="zh-CN" smtClean="0">
              <a:latin typeface="Arial" pitchFamily="34" charset="0"/>
            </a:endParaRPr>
          </a:p>
        </p:txBody>
      </p:sp>
      <p:sp>
        <p:nvSpPr>
          <p:cNvPr id="25" name="直接连接符 15"/>
          <p:cNvSpPr>
            <a:spLocks noChangeShapeType="1"/>
          </p:cNvSpPr>
          <p:nvPr/>
        </p:nvSpPr>
        <p:spPr bwMode="auto">
          <a:xfrm>
            <a:off x="8840271" y="-27384"/>
            <a:ext cx="0" cy="6858000"/>
          </a:xfrm>
          <a:prstGeom prst="line">
            <a:avLst/>
          </a:prstGeom>
          <a:noFill/>
          <a:ln w="38100">
            <a:solidFill>
              <a:srgbClr val="F6D3AA">
                <a:alpha val="85881"/>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350" smtClean="0">
              <a:solidFill>
                <a:srgbClr val="000000"/>
              </a:solidFill>
              <a:latin typeface="Arial" pitchFamily="34" charset="0"/>
            </a:endParaRPr>
          </a:p>
        </p:txBody>
      </p:sp>
      <p:sp>
        <p:nvSpPr>
          <p:cNvPr id="26" name="直接连接符 6"/>
          <p:cNvSpPr>
            <a:spLocks noChangeShapeType="1"/>
          </p:cNvSpPr>
          <p:nvPr/>
        </p:nvSpPr>
        <p:spPr bwMode="auto">
          <a:xfrm>
            <a:off x="-20304" y="27384"/>
            <a:ext cx="0" cy="6858000"/>
          </a:xfrm>
          <a:prstGeom prst="line">
            <a:avLst/>
          </a:prstGeom>
          <a:noFill/>
          <a:ln w="57150" cmpd="thickThin">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350" smtClean="0">
              <a:solidFill>
                <a:srgbClr val="000000"/>
              </a:solidFill>
              <a:latin typeface="Arial" pitchFamily="34" charset="0"/>
            </a:endParaRPr>
          </a:p>
        </p:txBody>
      </p:sp>
      <p:sp>
        <p:nvSpPr>
          <p:cNvPr id="27" name="直接连接符 8"/>
          <p:cNvSpPr>
            <a:spLocks noChangeShapeType="1"/>
          </p:cNvSpPr>
          <p:nvPr/>
        </p:nvSpPr>
        <p:spPr bwMode="auto">
          <a:xfrm>
            <a:off x="9011789" y="-27384"/>
            <a:ext cx="0" cy="6858000"/>
          </a:xfrm>
          <a:prstGeom prst="line">
            <a:avLst/>
          </a:prstGeom>
          <a:ln>
            <a:headEnd/>
            <a:tailEnd/>
          </a:ln>
          <a:extLst/>
        </p:spPr>
        <p:style>
          <a:lnRef idx="2">
            <a:schemeClr val="accent6"/>
          </a:lnRef>
          <a:fillRef idx="0">
            <a:schemeClr val="accent6"/>
          </a:fillRef>
          <a:effectRef idx="1">
            <a:schemeClr val="accent6"/>
          </a:effectRef>
          <a:fontRef idx="minor">
            <a:schemeClr val="tx1"/>
          </a:fontRef>
        </p:style>
        <p:txBody>
          <a:bodyPr/>
          <a:lstStyle/>
          <a:p>
            <a:pPr eaLnBrk="0" fontAlgn="base" hangingPunct="0">
              <a:spcBef>
                <a:spcPct val="0"/>
              </a:spcBef>
              <a:spcAft>
                <a:spcPct val="0"/>
              </a:spcAft>
            </a:pPr>
            <a:endParaRPr lang="zh-CN" altLang="en-US" sz="1350" smtClean="0">
              <a:solidFill>
                <a:srgbClr val="000000"/>
              </a:solidFill>
              <a:latin typeface="Arial" pitchFamily="34" charset="0"/>
            </a:endParaRPr>
          </a:p>
        </p:txBody>
      </p:sp>
      <p:sp>
        <p:nvSpPr>
          <p:cNvPr id="28" name="矩形 9"/>
          <p:cNvSpPr>
            <a:spLocks noChangeArrowheads="1"/>
          </p:cNvSpPr>
          <p:nvPr/>
        </p:nvSpPr>
        <p:spPr bwMode="auto">
          <a:xfrm>
            <a:off x="8724290" y="-27384"/>
            <a:ext cx="228690" cy="6858000"/>
          </a:xfrm>
          <a:prstGeom prst="rect">
            <a:avLst/>
          </a:prstGeom>
          <a:solidFill>
            <a:srgbClr val="F6D3AA">
              <a:alpha val="87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350" smtClean="0">
              <a:solidFill>
                <a:srgbClr val="FFFFFF"/>
              </a:solidFill>
              <a:latin typeface="Book Antiqua" panose="02040602050305030304" pitchFamily="18" charset="0"/>
            </a:endParaRPr>
          </a:p>
        </p:txBody>
      </p:sp>
      <p:sp>
        <p:nvSpPr>
          <p:cNvPr id="29" name="直接连接符 10"/>
          <p:cNvSpPr>
            <a:spLocks noChangeShapeType="1"/>
          </p:cNvSpPr>
          <p:nvPr/>
        </p:nvSpPr>
        <p:spPr bwMode="auto">
          <a:xfrm>
            <a:off x="8894168" y="-27384"/>
            <a:ext cx="0" cy="6858000"/>
          </a:xfrm>
          <a:prstGeom prst="line">
            <a:avLst/>
          </a:prstGeom>
          <a:ln>
            <a:headEnd/>
            <a:tailEnd/>
          </a:ln>
          <a:extLst/>
        </p:spPr>
        <p:style>
          <a:lnRef idx="1">
            <a:schemeClr val="accent6"/>
          </a:lnRef>
          <a:fillRef idx="0">
            <a:schemeClr val="accent6"/>
          </a:fillRef>
          <a:effectRef idx="0">
            <a:schemeClr val="accent6"/>
          </a:effectRef>
          <a:fontRef idx="minor">
            <a:schemeClr val="tx1"/>
          </a:fontRef>
        </p:style>
        <p:txBody>
          <a:bodyPr/>
          <a:lstStyle/>
          <a:p>
            <a:pPr eaLnBrk="0" fontAlgn="base" hangingPunct="0">
              <a:spcBef>
                <a:spcPct val="0"/>
              </a:spcBef>
              <a:spcAft>
                <a:spcPct val="0"/>
              </a:spcAft>
            </a:pPr>
            <a:endParaRPr lang="zh-CN" altLang="en-US" sz="1350" smtClean="0">
              <a:solidFill>
                <a:srgbClr val="000000"/>
              </a:solidFill>
              <a:latin typeface="Arial" pitchFamily="34" charset="0"/>
            </a:endParaRPr>
          </a:p>
        </p:txBody>
      </p:sp>
    </p:spTree>
    <p:extLst>
      <p:ext uri="{BB962C8B-B14F-4D97-AF65-F5344CB8AC3E}">
        <p14:creationId xmlns:p14="http://schemas.microsoft.com/office/powerpoint/2010/main" val="629119166"/>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4_标题和内容">
    <p:spTree>
      <p:nvGrpSpPr>
        <p:cNvPr id="1" name=""/>
        <p:cNvGrpSpPr/>
        <p:nvPr/>
      </p:nvGrpSpPr>
      <p:grpSpPr>
        <a:xfrm>
          <a:off x="0" y="0"/>
          <a:ext cx="0" cy="0"/>
          <a:chOff x="0" y="0"/>
          <a:chExt cx="0" cy="0"/>
        </a:xfrm>
      </p:grpSpPr>
      <p:pic>
        <p:nvPicPr>
          <p:cNvPr id="4" name="Picture 2" descr="http://pic17.nipic.com/20110914/7807978_105643065000_2.jpg"/>
          <p:cNvPicPr>
            <a:picLocks noChangeAspect="1" noChangeArrowheads="1"/>
          </p:cNvPicPr>
          <p:nvPr/>
        </p:nvPicPr>
        <p:blipFill rotWithShape="1">
          <a:blip r:embed="rId2">
            <a:duotone>
              <a:prstClr val="black"/>
              <a:srgbClr val="D9C3A5">
                <a:tint val="50000"/>
                <a:satMod val="180000"/>
              </a:srgbClr>
            </a:duotone>
            <a:extLst/>
          </a:blip>
          <a:srcRect t="47291" b="8126"/>
          <a:stretch/>
        </p:blipFill>
        <p:spPr bwMode="auto">
          <a:xfrm>
            <a:off x="2" y="3267580"/>
            <a:ext cx="9128271" cy="3617804"/>
          </a:xfrm>
          <a:prstGeom prst="rect">
            <a:avLst/>
          </a:prstGeom>
          <a:noFill/>
          <a:extLst/>
        </p:spPr>
      </p:pic>
      <p:sp>
        <p:nvSpPr>
          <p:cNvPr id="5" name="矩形 4"/>
          <p:cNvSpPr/>
          <p:nvPr/>
        </p:nvSpPr>
        <p:spPr>
          <a:xfrm>
            <a:off x="0" y="6"/>
            <a:ext cx="9144000" cy="3267075"/>
          </a:xfrm>
          <a:prstGeom prst="rect">
            <a:avLst/>
          </a:prstGeom>
          <a:solidFill>
            <a:srgbClr val="F79646"/>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sz="1014"/>
          </a:p>
        </p:txBody>
      </p:sp>
      <p:grpSp>
        <p:nvGrpSpPr>
          <p:cNvPr id="6" name="组合 8"/>
          <p:cNvGrpSpPr>
            <a:grpSpLocks/>
          </p:cNvGrpSpPr>
          <p:nvPr/>
        </p:nvGrpSpPr>
        <p:grpSpPr bwMode="auto">
          <a:xfrm>
            <a:off x="3653076" y="2046294"/>
            <a:ext cx="1837852" cy="2447925"/>
            <a:chOff x="6897738" y="2060848"/>
            <a:chExt cx="2448272" cy="2448272"/>
          </a:xfrm>
        </p:grpSpPr>
        <p:sp>
          <p:nvSpPr>
            <p:cNvPr id="7" name="空心弧 6"/>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schemeClr val="tx1"/>
                </a:solidFill>
                <a:latin typeface="微软雅黑" pitchFamily="34" charset="-122"/>
                <a:ea typeface="微软雅黑" pitchFamily="34" charset="-122"/>
              </a:endParaRPr>
            </a:p>
          </p:txBody>
        </p:sp>
        <p:sp>
          <p:nvSpPr>
            <p:cNvPr id="8" name="空心弧 7"/>
            <p:cNvSpPr/>
            <p:nvPr/>
          </p:nvSpPr>
          <p:spPr>
            <a:xfrm rot="15949199">
              <a:off x="6897738" y="2060849"/>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schemeClr val="tx1"/>
                </a:solidFill>
                <a:latin typeface="微软雅黑" pitchFamily="34" charset="-122"/>
                <a:ea typeface="微软雅黑" pitchFamily="34" charset="-122"/>
              </a:endParaRPr>
            </a:p>
          </p:txBody>
        </p:sp>
      </p:grpSp>
      <p:sp>
        <p:nvSpPr>
          <p:cNvPr id="9" name="TextBox 11"/>
          <p:cNvSpPr txBox="1"/>
          <p:nvPr/>
        </p:nvSpPr>
        <p:spPr>
          <a:xfrm>
            <a:off x="4047326" y="2628903"/>
            <a:ext cx="1018383" cy="369332"/>
          </a:xfrm>
          <a:prstGeom prst="rect">
            <a:avLst/>
          </a:prstGeom>
          <a:noFill/>
        </p:spPr>
        <p:txBody>
          <a:bodyPr>
            <a:spAutoFit/>
          </a:bodyPr>
          <a:lstStyle/>
          <a:p>
            <a:pPr algn="ctr" fontAlgn="auto">
              <a:spcBef>
                <a:spcPts val="0"/>
              </a:spcBef>
              <a:spcAft>
                <a:spcPts val="0"/>
              </a:spcAft>
              <a:defRPr/>
            </a:pPr>
            <a:r>
              <a:rPr lang="en-US" altLang="zh-CN" sz="1800" b="1" dirty="0">
                <a:solidFill>
                  <a:schemeClr val="bg1"/>
                </a:solidFill>
                <a:latin typeface="微软雅黑" pitchFamily="34" charset="-122"/>
                <a:ea typeface="微软雅黑" pitchFamily="34" charset="-122"/>
              </a:rPr>
              <a:t>Part</a:t>
            </a:r>
            <a:endParaRPr lang="zh-CN" altLang="en-US" sz="1800" b="1" dirty="0">
              <a:solidFill>
                <a:schemeClr val="bg1"/>
              </a:solidFill>
              <a:latin typeface="微软雅黑" pitchFamily="34" charset="-122"/>
              <a:ea typeface="微软雅黑" pitchFamily="34" charset="-122"/>
            </a:endParaRPr>
          </a:p>
        </p:txBody>
      </p:sp>
      <p:sp>
        <p:nvSpPr>
          <p:cNvPr id="11" name="日期占位符 3"/>
          <p:cNvSpPr>
            <a:spLocks noGrp="1"/>
          </p:cNvSpPr>
          <p:nvPr>
            <p:ph type="dt" sz="half" idx="10"/>
          </p:nvPr>
        </p:nvSpPr>
        <p:spPr>
          <a:xfrm>
            <a:off x="628650" y="6356354"/>
            <a:ext cx="2057400" cy="365125"/>
          </a:xfrm>
          <a:prstGeom prst="rect">
            <a:avLst/>
          </a:prstGeom>
        </p:spPr>
        <p:txBody>
          <a:bodyPr/>
          <a:lstStyle>
            <a:lvl1pPr>
              <a:defRPr/>
            </a:lvl1pPr>
          </a:lstStyle>
          <a:p>
            <a:pPr fontAlgn="base">
              <a:spcBef>
                <a:spcPct val="0"/>
              </a:spcBef>
              <a:spcAft>
                <a:spcPct val="0"/>
              </a:spcAft>
              <a:defRPr/>
            </a:pPr>
            <a:endParaRPr lang="en-US">
              <a:solidFill>
                <a:srgbClr val="5A6378"/>
              </a:solidFill>
              <a:latin typeface="Arial" pitchFamily="34" charset="0"/>
            </a:endParaRPr>
          </a:p>
        </p:txBody>
      </p:sp>
      <p:sp>
        <p:nvSpPr>
          <p:cNvPr id="12" name="页脚占位符 4"/>
          <p:cNvSpPr>
            <a:spLocks noGrp="1"/>
          </p:cNvSpPr>
          <p:nvPr>
            <p:ph type="ftr" sz="quarter" idx="11"/>
          </p:nvPr>
        </p:nvSpPr>
        <p:spPr>
          <a:xfrm>
            <a:off x="3028950" y="6356354"/>
            <a:ext cx="3086100" cy="365125"/>
          </a:xfrm>
          <a:prstGeom prst="rect">
            <a:avLst/>
          </a:prstGeom>
        </p:spPr>
        <p:txBody>
          <a:bodyPr/>
          <a:lstStyle>
            <a:lvl1pPr>
              <a:defRPr/>
            </a:lvl1pPr>
          </a:lstStyle>
          <a:p>
            <a:pPr fontAlgn="base">
              <a:spcBef>
                <a:spcPct val="0"/>
              </a:spcBef>
              <a:spcAft>
                <a:spcPct val="0"/>
              </a:spcAft>
              <a:defRPr/>
            </a:pPr>
            <a:endParaRPr lang="en-US" dirty="0">
              <a:solidFill>
                <a:srgbClr val="5A6378"/>
              </a:solidFill>
              <a:latin typeface="Arial" pitchFamily="34" charset="0"/>
            </a:endParaRPr>
          </a:p>
        </p:txBody>
      </p:sp>
      <p:pic>
        <p:nvPicPr>
          <p:cNvPr id="15" name="Picture 6" descr="fudan_red"/>
          <p:cNvPicPr>
            <a:picLocks noChangeAspect="1" noChangeArrowheads="1"/>
          </p:cNvPicPr>
          <p:nvPr/>
        </p:nvPicPr>
        <p:blipFill>
          <a:blip r:embed="rId3">
            <a:lum contrast="-86000"/>
            <a:extLst>
              <a:ext uri="{28A0092B-C50C-407E-A947-70E740481C1C}">
                <a14:useLocalDpi xmlns:a14="http://schemas.microsoft.com/office/drawing/2010/main" val="0"/>
              </a:ext>
            </a:extLst>
          </a:blip>
          <a:srcRect/>
          <a:stretch>
            <a:fillRect/>
          </a:stretch>
        </p:blipFill>
        <p:spPr bwMode="auto">
          <a:xfrm>
            <a:off x="7921681" y="260648"/>
            <a:ext cx="1026516"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5252561"/>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_节标题">
    <p:spTree>
      <p:nvGrpSpPr>
        <p:cNvPr id="1" name=""/>
        <p:cNvGrpSpPr/>
        <p:nvPr/>
      </p:nvGrpSpPr>
      <p:grpSpPr>
        <a:xfrm>
          <a:off x="0" y="0"/>
          <a:ext cx="0" cy="0"/>
          <a:chOff x="0" y="0"/>
          <a:chExt cx="0" cy="0"/>
        </a:xfrm>
      </p:grpSpPr>
      <p:sp>
        <p:nvSpPr>
          <p:cNvPr id="4" name="矩形 3"/>
          <p:cNvSpPr/>
          <p:nvPr/>
        </p:nvSpPr>
        <p:spPr>
          <a:xfrm>
            <a:off x="1291814" y="6"/>
            <a:ext cx="1276849" cy="836613"/>
          </a:xfrm>
          <a:prstGeom prst="rect">
            <a:avLst/>
          </a:prstGeom>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altLang="zh-CN" sz="1575" b="1" dirty="0">
                <a:latin typeface="微软雅黑" pitchFamily="34" charset="-122"/>
                <a:ea typeface="微软雅黑" pitchFamily="34" charset="-122"/>
              </a:rPr>
              <a:t>Part </a:t>
            </a:r>
            <a:r>
              <a:rPr lang="en-US" altLang="zh-CN" sz="1575" b="1" dirty="0" smtClean="0">
                <a:latin typeface="微软雅黑" pitchFamily="34" charset="-122"/>
                <a:ea typeface="微软雅黑" pitchFamily="34" charset="-122"/>
              </a:rPr>
              <a:t>2</a:t>
            </a:r>
            <a:endParaRPr lang="zh-CN" altLang="en-US" sz="1575" b="1" dirty="0">
              <a:latin typeface="微软雅黑" pitchFamily="34" charset="-122"/>
              <a:ea typeface="微软雅黑" pitchFamily="34" charset="-122"/>
            </a:endParaRPr>
          </a:p>
        </p:txBody>
      </p:sp>
      <p:sp>
        <p:nvSpPr>
          <p:cNvPr id="5" name="矩形 4"/>
          <p:cNvSpPr/>
          <p:nvPr/>
        </p:nvSpPr>
        <p:spPr>
          <a:xfrm>
            <a:off x="14966" y="27390"/>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126" dirty="0">
                <a:latin typeface="微软雅黑" pitchFamily="34" charset="-122"/>
                <a:ea typeface="微软雅黑" pitchFamily="34" charset="-122"/>
              </a:rPr>
              <a:t>Part </a:t>
            </a:r>
            <a:r>
              <a:rPr lang="en-US" altLang="zh-CN" sz="1126" dirty="0" smtClean="0">
                <a:latin typeface="微软雅黑" pitchFamily="34" charset="-122"/>
                <a:ea typeface="微软雅黑" pitchFamily="34" charset="-122"/>
              </a:rPr>
              <a:t>1</a:t>
            </a:r>
            <a:endParaRPr lang="zh-CN" altLang="en-US" sz="1126" dirty="0">
              <a:latin typeface="微软雅黑" pitchFamily="34" charset="-122"/>
              <a:ea typeface="微软雅黑" pitchFamily="34" charset="-122"/>
            </a:endParaRPr>
          </a:p>
        </p:txBody>
      </p:sp>
      <p:sp>
        <p:nvSpPr>
          <p:cNvPr id="6" name="矩形 5"/>
          <p:cNvSpPr/>
          <p:nvPr/>
        </p:nvSpPr>
        <p:spPr>
          <a:xfrm>
            <a:off x="2582285" y="6"/>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126" dirty="0">
                <a:latin typeface="微软雅黑" pitchFamily="34" charset="-122"/>
                <a:ea typeface="微软雅黑" pitchFamily="34" charset="-122"/>
              </a:rPr>
              <a:t>Part 3</a:t>
            </a:r>
            <a:endParaRPr lang="zh-CN" altLang="en-US" sz="1126" dirty="0">
              <a:latin typeface="微软雅黑" pitchFamily="34" charset="-122"/>
              <a:ea typeface="微软雅黑" pitchFamily="34" charset="-122"/>
            </a:endParaRPr>
          </a:p>
        </p:txBody>
      </p:sp>
      <p:sp>
        <p:nvSpPr>
          <p:cNvPr id="7" name="矩形 6"/>
          <p:cNvSpPr/>
          <p:nvPr/>
        </p:nvSpPr>
        <p:spPr>
          <a:xfrm>
            <a:off x="3873427" y="6"/>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126" dirty="0">
                <a:latin typeface="微软雅黑" pitchFamily="34" charset="-122"/>
                <a:ea typeface="微软雅黑" pitchFamily="34" charset="-122"/>
              </a:rPr>
              <a:t>Part 4</a:t>
            </a:r>
            <a:endParaRPr lang="zh-CN" altLang="en-US" sz="1126" dirty="0">
              <a:latin typeface="微软雅黑" pitchFamily="34" charset="-122"/>
              <a:ea typeface="微软雅黑" pitchFamily="34" charset="-122"/>
            </a:endParaRPr>
          </a:p>
        </p:txBody>
      </p:sp>
      <p:cxnSp>
        <p:nvCxnSpPr>
          <p:cNvPr id="11" name="直接连接符 10"/>
          <p:cNvCxnSpPr/>
          <p:nvPr/>
        </p:nvCxnSpPr>
        <p:spPr>
          <a:xfrm flipH="1">
            <a:off x="5328939" y="533400"/>
            <a:ext cx="3750744" cy="0"/>
          </a:xfrm>
          <a:prstGeom prst="line">
            <a:avLst/>
          </a:prstGeom>
          <a:ln/>
        </p:spPr>
        <p:style>
          <a:lnRef idx="1">
            <a:schemeClr val="accent6"/>
          </a:lnRef>
          <a:fillRef idx="0">
            <a:schemeClr val="accent6"/>
          </a:fillRef>
          <a:effectRef idx="0">
            <a:schemeClr val="accent6"/>
          </a:effectRef>
          <a:fontRef idx="minor">
            <a:schemeClr val="tx1"/>
          </a:fontRef>
        </p:style>
      </p:cxnSp>
      <p:sp>
        <p:nvSpPr>
          <p:cNvPr id="12" name="日期占位符 3"/>
          <p:cNvSpPr>
            <a:spLocks noGrp="1"/>
          </p:cNvSpPr>
          <p:nvPr>
            <p:ph type="dt" sz="half" idx="10"/>
          </p:nvPr>
        </p:nvSpPr>
        <p:spPr>
          <a:xfrm>
            <a:off x="628650" y="6356354"/>
            <a:ext cx="2057400" cy="365125"/>
          </a:xfrm>
          <a:prstGeom prst="rect">
            <a:avLst/>
          </a:prstGeom>
        </p:spPr>
        <p:txBody>
          <a:bodyPr/>
          <a:lstStyle>
            <a:lvl1pPr>
              <a:defRPr/>
            </a:lvl1pPr>
          </a:lstStyle>
          <a:p>
            <a:pPr fontAlgn="base">
              <a:spcBef>
                <a:spcPct val="0"/>
              </a:spcBef>
              <a:spcAft>
                <a:spcPct val="0"/>
              </a:spcAft>
              <a:defRPr/>
            </a:pPr>
            <a:endParaRPr lang="en-US">
              <a:solidFill>
                <a:srgbClr val="5A6378"/>
              </a:solidFill>
              <a:latin typeface="Arial" pitchFamily="34" charset="0"/>
            </a:endParaRPr>
          </a:p>
        </p:txBody>
      </p:sp>
      <p:sp>
        <p:nvSpPr>
          <p:cNvPr id="13" name="页脚占位符 4"/>
          <p:cNvSpPr>
            <a:spLocks noGrp="1"/>
          </p:cNvSpPr>
          <p:nvPr>
            <p:ph type="ftr" sz="quarter" idx="11"/>
          </p:nvPr>
        </p:nvSpPr>
        <p:spPr>
          <a:xfrm>
            <a:off x="3028950" y="6356354"/>
            <a:ext cx="3086100" cy="365125"/>
          </a:xfrm>
          <a:prstGeom prst="rect">
            <a:avLst/>
          </a:prstGeom>
        </p:spPr>
        <p:txBody>
          <a:bodyPr/>
          <a:lstStyle>
            <a:lvl1pPr>
              <a:defRPr/>
            </a:lvl1pPr>
          </a:lstStyle>
          <a:p>
            <a:pPr fontAlgn="base">
              <a:spcBef>
                <a:spcPct val="0"/>
              </a:spcBef>
              <a:spcAft>
                <a:spcPct val="0"/>
              </a:spcAft>
              <a:defRPr/>
            </a:pPr>
            <a:endParaRPr lang="en-US" dirty="0">
              <a:solidFill>
                <a:srgbClr val="5A6378"/>
              </a:solidFill>
              <a:latin typeface="Arial" pitchFamily="34" charset="0"/>
            </a:endParaRPr>
          </a:p>
        </p:txBody>
      </p:sp>
      <p:sp>
        <p:nvSpPr>
          <p:cNvPr id="14" name="灯片编号占位符 5"/>
          <p:cNvSpPr>
            <a:spLocks noGrp="1"/>
          </p:cNvSpPr>
          <p:nvPr>
            <p:ph type="sldNum" sz="quarter" idx="12"/>
          </p:nvPr>
        </p:nvSpPr>
        <p:spPr/>
        <p:txBody>
          <a:bodyPr/>
          <a:lstStyle>
            <a:lvl1pPr>
              <a:defRPr/>
            </a:lvl1pPr>
          </a:lstStyle>
          <a:p>
            <a:pPr fontAlgn="base">
              <a:spcBef>
                <a:spcPct val="0"/>
              </a:spcBef>
              <a:spcAft>
                <a:spcPct val="0"/>
              </a:spcAft>
            </a:pPr>
            <a:fld id="{31E5527C-20C1-44F9-A40C-DEBB0D6623E7}" type="slidenum">
              <a:rPr lang="en-US" altLang="zh-CN" smtClean="0">
                <a:latin typeface="Arial" pitchFamily="34" charset="0"/>
              </a:rPr>
              <a:pPr fontAlgn="base">
                <a:spcBef>
                  <a:spcPct val="0"/>
                </a:spcBef>
                <a:spcAft>
                  <a:spcPct val="0"/>
                </a:spcAft>
              </a:pPr>
              <a:t>‹#›</a:t>
            </a:fld>
            <a:endParaRPr lang="en-US" altLang="zh-CN" smtClean="0">
              <a:latin typeface="Arial" pitchFamily="34" charset="0"/>
            </a:endParaRPr>
          </a:p>
        </p:txBody>
      </p:sp>
      <p:sp>
        <p:nvSpPr>
          <p:cNvPr id="25" name="直接连接符 15"/>
          <p:cNvSpPr>
            <a:spLocks noChangeShapeType="1"/>
          </p:cNvSpPr>
          <p:nvPr/>
        </p:nvSpPr>
        <p:spPr bwMode="auto">
          <a:xfrm>
            <a:off x="8840271" y="-27384"/>
            <a:ext cx="0" cy="6858000"/>
          </a:xfrm>
          <a:prstGeom prst="line">
            <a:avLst/>
          </a:prstGeom>
          <a:noFill/>
          <a:ln w="38100">
            <a:solidFill>
              <a:srgbClr val="F6D3AA">
                <a:alpha val="85881"/>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350" smtClean="0">
              <a:solidFill>
                <a:srgbClr val="000000"/>
              </a:solidFill>
              <a:latin typeface="Arial" pitchFamily="34" charset="0"/>
            </a:endParaRPr>
          </a:p>
        </p:txBody>
      </p:sp>
      <p:sp>
        <p:nvSpPr>
          <p:cNvPr id="26" name="直接连接符 6"/>
          <p:cNvSpPr>
            <a:spLocks noChangeShapeType="1"/>
          </p:cNvSpPr>
          <p:nvPr/>
        </p:nvSpPr>
        <p:spPr bwMode="auto">
          <a:xfrm>
            <a:off x="-20304" y="27384"/>
            <a:ext cx="0" cy="6858000"/>
          </a:xfrm>
          <a:prstGeom prst="line">
            <a:avLst/>
          </a:prstGeom>
          <a:noFill/>
          <a:ln w="57150" cmpd="thickThin">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350" smtClean="0">
              <a:solidFill>
                <a:srgbClr val="000000"/>
              </a:solidFill>
              <a:latin typeface="Arial" pitchFamily="34" charset="0"/>
            </a:endParaRPr>
          </a:p>
        </p:txBody>
      </p:sp>
      <p:sp>
        <p:nvSpPr>
          <p:cNvPr id="27" name="直接连接符 8"/>
          <p:cNvSpPr>
            <a:spLocks noChangeShapeType="1"/>
          </p:cNvSpPr>
          <p:nvPr/>
        </p:nvSpPr>
        <p:spPr bwMode="auto">
          <a:xfrm>
            <a:off x="9011789" y="-27384"/>
            <a:ext cx="0" cy="6858000"/>
          </a:xfrm>
          <a:prstGeom prst="line">
            <a:avLst/>
          </a:prstGeom>
          <a:ln>
            <a:headEnd/>
            <a:tailEnd/>
          </a:ln>
          <a:extLst/>
        </p:spPr>
        <p:style>
          <a:lnRef idx="2">
            <a:schemeClr val="accent6"/>
          </a:lnRef>
          <a:fillRef idx="0">
            <a:schemeClr val="accent6"/>
          </a:fillRef>
          <a:effectRef idx="1">
            <a:schemeClr val="accent6"/>
          </a:effectRef>
          <a:fontRef idx="minor">
            <a:schemeClr val="tx1"/>
          </a:fontRef>
        </p:style>
        <p:txBody>
          <a:bodyPr/>
          <a:lstStyle/>
          <a:p>
            <a:pPr eaLnBrk="0" fontAlgn="base" hangingPunct="0">
              <a:spcBef>
                <a:spcPct val="0"/>
              </a:spcBef>
              <a:spcAft>
                <a:spcPct val="0"/>
              </a:spcAft>
            </a:pPr>
            <a:endParaRPr lang="zh-CN" altLang="en-US" sz="1350" smtClean="0">
              <a:solidFill>
                <a:srgbClr val="000000"/>
              </a:solidFill>
              <a:latin typeface="Arial" pitchFamily="34" charset="0"/>
            </a:endParaRPr>
          </a:p>
        </p:txBody>
      </p:sp>
      <p:sp>
        <p:nvSpPr>
          <p:cNvPr id="28" name="矩形 9"/>
          <p:cNvSpPr>
            <a:spLocks noChangeArrowheads="1"/>
          </p:cNvSpPr>
          <p:nvPr/>
        </p:nvSpPr>
        <p:spPr bwMode="auto">
          <a:xfrm>
            <a:off x="8724290" y="-27384"/>
            <a:ext cx="228690" cy="6858000"/>
          </a:xfrm>
          <a:prstGeom prst="rect">
            <a:avLst/>
          </a:prstGeom>
          <a:solidFill>
            <a:srgbClr val="F6D3AA">
              <a:alpha val="87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350" smtClean="0">
              <a:solidFill>
                <a:srgbClr val="FFFFFF"/>
              </a:solidFill>
              <a:latin typeface="Book Antiqua" panose="02040602050305030304" pitchFamily="18" charset="0"/>
            </a:endParaRPr>
          </a:p>
        </p:txBody>
      </p:sp>
      <p:sp>
        <p:nvSpPr>
          <p:cNvPr id="29" name="直接连接符 10"/>
          <p:cNvSpPr>
            <a:spLocks noChangeShapeType="1"/>
          </p:cNvSpPr>
          <p:nvPr/>
        </p:nvSpPr>
        <p:spPr bwMode="auto">
          <a:xfrm>
            <a:off x="8894168" y="-27384"/>
            <a:ext cx="0" cy="6858000"/>
          </a:xfrm>
          <a:prstGeom prst="line">
            <a:avLst/>
          </a:prstGeom>
          <a:ln>
            <a:headEnd/>
            <a:tailEnd/>
          </a:ln>
          <a:extLst/>
        </p:spPr>
        <p:style>
          <a:lnRef idx="1">
            <a:schemeClr val="accent6"/>
          </a:lnRef>
          <a:fillRef idx="0">
            <a:schemeClr val="accent6"/>
          </a:fillRef>
          <a:effectRef idx="0">
            <a:schemeClr val="accent6"/>
          </a:effectRef>
          <a:fontRef idx="minor">
            <a:schemeClr val="tx1"/>
          </a:fontRef>
        </p:style>
        <p:txBody>
          <a:bodyPr/>
          <a:lstStyle/>
          <a:p>
            <a:pPr eaLnBrk="0" fontAlgn="base" hangingPunct="0">
              <a:spcBef>
                <a:spcPct val="0"/>
              </a:spcBef>
              <a:spcAft>
                <a:spcPct val="0"/>
              </a:spcAft>
            </a:pPr>
            <a:endParaRPr lang="zh-CN" altLang="en-US" sz="1350" smtClean="0">
              <a:solidFill>
                <a:srgbClr val="000000"/>
              </a:solidFill>
              <a:latin typeface="Arial" pitchFamily="34" charset="0"/>
            </a:endParaRPr>
          </a:p>
        </p:txBody>
      </p:sp>
    </p:spTree>
    <p:extLst>
      <p:ext uri="{BB962C8B-B14F-4D97-AF65-F5344CB8AC3E}">
        <p14:creationId xmlns:p14="http://schemas.microsoft.com/office/powerpoint/2010/main" val="2488753034"/>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5_标题和内容">
    <p:spTree>
      <p:nvGrpSpPr>
        <p:cNvPr id="1" name=""/>
        <p:cNvGrpSpPr/>
        <p:nvPr/>
      </p:nvGrpSpPr>
      <p:grpSpPr>
        <a:xfrm>
          <a:off x="0" y="0"/>
          <a:ext cx="0" cy="0"/>
          <a:chOff x="0" y="0"/>
          <a:chExt cx="0" cy="0"/>
        </a:xfrm>
      </p:grpSpPr>
      <p:pic>
        <p:nvPicPr>
          <p:cNvPr id="4" name="Picture 2" descr="http://pic17.nipic.com/20110914/7807978_105643065000_2.jpg"/>
          <p:cNvPicPr>
            <a:picLocks noChangeAspect="1" noChangeArrowheads="1"/>
          </p:cNvPicPr>
          <p:nvPr/>
        </p:nvPicPr>
        <p:blipFill rotWithShape="1">
          <a:blip r:embed="rId2">
            <a:duotone>
              <a:prstClr val="black"/>
              <a:srgbClr val="D9C3A5">
                <a:tint val="50000"/>
                <a:satMod val="180000"/>
              </a:srgbClr>
            </a:duotone>
            <a:extLst/>
          </a:blip>
          <a:srcRect t="47291" b="8126"/>
          <a:stretch/>
        </p:blipFill>
        <p:spPr bwMode="auto">
          <a:xfrm>
            <a:off x="2" y="3267580"/>
            <a:ext cx="9128271" cy="3617804"/>
          </a:xfrm>
          <a:prstGeom prst="rect">
            <a:avLst/>
          </a:prstGeom>
          <a:noFill/>
          <a:extLst/>
        </p:spPr>
      </p:pic>
      <p:sp>
        <p:nvSpPr>
          <p:cNvPr id="5" name="矩形 4"/>
          <p:cNvSpPr/>
          <p:nvPr/>
        </p:nvSpPr>
        <p:spPr>
          <a:xfrm>
            <a:off x="0" y="6"/>
            <a:ext cx="9144000" cy="3267075"/>
          </a:xfrm>
          <a:prstGeom prst="rect">
            <a:avLst/>
          </a:prstGeom>
          <a:solidFill>
            <a:srgbClr val="F79646"/>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sz="1014"/>
          </a:p>
        </p:txBody>
      </p:sp>
      <p:grpSp>
        <p:nvGrpSpPr>
          <p:cNvPr id="6" name="组合 8"/>
          <p:cNvGrpSpPr>
            <a:grpSpLocks/>
          </p:cNvGrpSpPr>
          <p:nvPr/>
        </p:nvGrpSpPr>
        <p:grpSpPr bwMode="auto">
          <a:xfrm>
            <a:off x="3653076" y="2046294"/>
            <a:ext cx="1837852" cy="2447925"/>
            <a:chOff x="6897738" y="2060848"/>
            <a:chExt cx="2448272" cy="2448272"/>
          </a:xfrm>
        </p:grpSpPr>
        <p:sp>
          <p:nvSpPr>
            <p:cNvPr id="7" name="空心弧 6"/>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schemeClr val="tx1"/>
                </a:solidFill>
                <a:latin typeface="微软雅黑" pitchFamily="34" charset="-122"/>
                <a:ea typeface="微软雅黑" pitchFamily="34" charset="-122"/>
              </a:endParaRPr>
            </a:p>
          </p:txBody>
        </p:sp>
        <p:sp>
          <p:nvSpPr>
            <p:cNvPr id="8" name="空心弧 7"/>
            <p:cNvSpPr/>
            <p:nvPr/>
          </p:nvSpPr>
          <p:spPr>
            <a:xfrm rot="15949199">
              <a:off x="6897738" y="2060849"/>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schemeClr val="tx1"/>
                </a:solidFill>
                <a:latin typeface="微软雅黑" pitchFamily="34" charset="-122"/>
                <a:ea typeface="微软雅黑" pitchFamily="34" charset="-122"/>
              </a:endParaRPr>
            </a:p>
          </p:txBody>
        </p:sp>
      </p:grpSp>
      <p:sp>
        <p:nvSpPr>
          <p:cNvPr id="9" name="TextBox 11"/>
          <p:cNvSpPr txBox="1"/>
          <p:nvPr/>
        </p:nvSpPr>
        <p:spPr>
          <a:xfrm>
            <a:off x="4047326" y="2628903"/>
            <a:ext cx="1018383" cy="369332"/>
          </a:xfrm>
          <a:prstGeom prst="rect">
            <a:avLst/>
          </a:prstGeom>
          <a:noFill/>
        </p:spPr>
        <p:txBody>
          <a:bodyPr>
            <a:spAutoFit/>
          </a:bodyPr>
          <a:lstStyle/>
          <a:p>
            <a:pPr algn="ctr" fontAlgn="auto">
              <a:spcBef>
                <a:spcPts val="0"/>
              </a:spcBef>
              <a:spcAft>
                <a:spcPts val="0"/>
              </a:spcAft>
              <a:defRPr/>
            </a:pPr>
            <a:r>
              <a:rPr lang="en-US" altLang="zh-CN" sz="1800" b="1" dirty="0">
                <a:solidFill>
                  <a:schemeClr val="bg1"/>
                </a:solidFill>
                <a:latin typeface="微软雅黑" pitchFamily="34" charset="-122"/>
                <a:ea typeface="微软雅黑" pitchFamily="34" charset="-122"/>
              </a:rPr>
              <a:t>Part</a:t>
            </a:r>
            <a:endParaRPr lang="zh-CN" altLang="en-US" sz="1800" b="1" dirty="0">
              <a:solidFill>
                <a:schemeClr val="bg1"/>
              </a:solidFill>
              <a:latin typeface="微软雅黑" pitchFamily="34" charset="-122"/>
              <a:ea typeface="微软雅黑" pitchFamily="34" charset="-122"/>
            </a:endParaRPr>
          </a:p>
        </p:txBody>
      </p:sp>
      <p:sp>
        <p:nvSpPr>
          <p:cNvPr id="11" name="日期占位符 3"/>
          <p:cNvSpPr>
            <a:spLocks noGrp="1"/>
          </p:cNvSpPr>
          <p:nvPr>
            <p:ph type="dt" sz="half" idx="10"/>
          </p:nvPr>
        </p:nvSpPr>
        <p:spPr>
          <a:xfrm>
            <a:off x="628650" y="6356354"/>
            <a:ext cx="2057400" cy="365125"/>
          </a:xfrm>
          <a:prstGeom prst="rect">
            <a:avLst/>
          </a:prstGeom>
        </p:spPr>
        <p:txBody>
          <a:bodyPr/>
          <a:lstStyle>
            <a:lvl1pPr>
              <a:defRPr/>
            </a:lvl1pPr>
          </a:lstStyle>
          <a:p>
            <a:pPr fontAlgn="base">
              <a:spcBef>
                <a:spcPct val="0"/>
              </a:spcBef>
              <a:spcAft>
                <a:spcPct val="0"/>
              </a:spcAft>
              <a:defRPr/>
            </a:pPr>
            <a:endParaRPr lang="en-US">
              <a:solidFill>
                <a:srgbClr val="5A6378"/>
              </a:solidFill>
              <a:latin typeface="Arial" pitchFamily="34" charset="0"/>
            </a:endParaRPr>
          </a:p>
        </p:txBody>
      </p:sp>
      <p:sp>
        <p:nvSpPr>
          <p:cNvPr id="12" name="页脚占位符 4"/>
          <p:cNvSpPr>
            <a:spLocks noGrp="1"/>
          </p:cNvSpPr>
          <p:nvPr>
            <p:ph type="ftr" sz="quarter" idx="11"/>
          </p:nvPr>
        </p:nvSpPr>
        <p:spPr>
          <a:xfrm>
            <a:off x="3028950" y="6356354"/>
            <a:ext cx="3086100" cy="365125"/>
          </a:xfrm>
          <a:prstGeom prst="rect">
            <a:avLst/>
          </a:prstGeom>
        </p:spPr>
        <p:txBody>
          <a:bodyPr/>
          <a:lstStyle>
            <a:lvl1pPr>
              <a:defRPr/>
            </a:lvl1pPr>
          </a:lstStyle>
          <a:p>
            <a:pPr fontAlgn="base">
              <a:spcBef>
                <a:spcPct val="0"/>
              </a:spcBef>
              <a:spcAft>
                <a:spcPct val="0"/>
              </a:spcAft>
              <a:defRPr/>
            </a:pPr>
            <a:endParaRPr lang="en-US" dirty="0">
              <a:solidFill>
                <a:srgbClr val="5A6378"/>
              </a:solidFill>
              <a:latin typeface="Arial" pitchFamily="34" charset="0"/>
            </a:endParaRPr>
          </a:p>
        </p:txBody>
      </p:sp>
      <p:pic>
        <p:nvPicPr>
          <p:cNvPr id="15" name="Picture 6" descr="fudan_red"/>
          <p:cNvPicPr>
            <a:picLocks noChangeAspect="1" noChangeArrowheads="1"/>
          </p:cNvPicPr>
          <p:nvPr/>
        </p:nvPicPr>
        <p:blipFill>
          <a:blip r:embed="rId3">
            <a:lum contrast="-86000"/>
            <a:extLst>
              <a:ext uri="{28A0092B-C50C-407E-A947-70E740481C1C}">
                <a14:useLocalDpi xmlns:a14="http://schemas.microsoft.com/office/drawing/2010/main" val="0"/>
              </a:ext>
            </a:extLst>
          </a:blip>
          <a:srcRect/>
          <a:stretch>
            <a:fillRect/>
          </a:stretch>
        </p:blipFill>
        <p:spPr bwMode="auto">
          <a:xfrm>
            <a:off x="7921681" y="260648"/>
            <a:ext cx="1026516"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8983866"/>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3_节标题">
    <p:spTree>
      <p:nvGrpSpPr>
        <p:cNvPr id="1" name=""/>
        <p:cNvGrpSpPr/>
        <p:nvPr/>
      </p:nvGrpSpPr>
      <p:grpSpPr>
        <a:xfrm>
          <a:off x="0" y="0"/>
          <a:ext cx="0" cy="0"/>
          <a:chOff x="0" y="0"/>
          <a:chExt cx="0" cy="0"/>
        </a:xfrm>
      </p:grpSpPr>
      <p:sp>
        <p:nvSpPr>
          <p:cNvPr id="4" name="矩形 3"/>
          <p:cNvSpPr/>
          <p:nvPr/>
        </p:nvSpPr>
        <p:spPr>
          <a:xfrm>
            <a:off x="2582208" y="-27384"/>
            <a:ext cx="1276849" cy="836613"/>
          </a:xfrm>
          <a:prstGeom prst="rect">
            <a:avLst/>
          </a:prstGeom>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altLang="zh-CN" sz="1575" b="1" dirty="0">
                <a:latin typeface="微软雅黑" pitchFamily="34" charset="-122"/>
                <a:ea typeface="微软雅黑" pitchFamily="34" charset="-122"/>
              </a:rPr>
              <a:t>Part </a:t>
            </a:r>
            <a:r>
              <a:rPr lang="en-US" altLang="zh-CN" sz="1575" b="1" dirty="0" smtClean="0">
                <a:latin typeface="微软雅黑" pitchFamily="34" charset="-122"/>
                <a:ea typeface="微软雅黑" pitchFamily="34" charset="-122"/>
              </a:rPr>
              <a:t>3</a:t>
            </a:r>
            <a:endParaRPr lang="zh-CN" altLang="en-US" sz="1575" b="1" dirty="0">
              <a:latin typeface="微软雅黑" pitchFamily="34" charset="-122"/>
              <a:ea typeface="微软雅黑" pitchFamily="34" charset="-122"/>
            </a:endParaRPr>
          </a:p>
        </p:txBody>
      </p:sp>
      <p:sp>
        <p:nvSpPr>
          <p:cNvPr id="5" name="矩形 4"/>
          <p:cNvSpPr/>
          <p:nvPr/>
        </p:nvSpPr>
        <p:spPr>
          <a:xfrm>
            <a:off x="1291144" y="6"/>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126" dirty="0">
                <a:latin typeface="微软雅黑" pitchFamily="34" charset="-122"/>
                <a:ea typeface="微软雅黑" pitchFamily="34" charset="-122"/>
              </a:rPr>
              <a:t>Part 2</a:t>
            </a:r>
            <a:endParaRPr lang="zh-CN" altLang="en-US" sz="1126" dirty="0">
              <a:latin typeface="微软雅黑" pitchFamily="34" charset="-122"/>
              <a:ea typeface="微软雅黑" pitchFamily="34" charset="-122"/>
            </a:endParaRPr>
          </a:p>
        </p:txBody>
      </p:sp>
      <p:sp>
        <p:nvSpPr>
          <p:cNvPr id="6" name="矩形 5"/>
          <p:cNvSpPr/>
          <p:nvPr/>
        </p:nvSpPr>
        <p:spPr>
          <a:xfrm>
            <a:off x="12184" y="-15875"/>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126" dirty="0">
                <a:latin typeface="微软雅黑" pitchFamily="34" charset="-122"/>
                <a:ea typeface="微软雅黑" pitchFamily="34" charset="-122"/>
              </a:rPr>
              <a:t>Part </a:t>
            </a:r>
            <a:r>
              <a:rPr lang="en-US" altLang="zh-CN" sz="1126" dirty="0" smtClean="0">
                <a:latin typeface="微软雅黑" pitchFamily="34" charset="-122"/>
                <a:ea typeface="微软雅黑" pitchFamily="34" charset="-122"/>
              </a:rPr>
              <a:t>1</a:t>
            </a:r>
            <a:endParaRPr lang="zh-CN" altLang="en-US" sz="1126" dirty="0">
              <a:latin typeface="微软雅黑" pitchFamily="34" charset="-122"/>
              <a:ea typeface="微软雅黑" pitchFamily="34" charset="-122"/>
            </a:endParaRPr>
          </a:p>
        </p:txBody>
      </p:sp>
      <p:sp>
        <p:nvSpPr>
          <p:cNvPr id="7" name="矩形 6"/>
          <p:cNvSpPr/>
          <p:nvPr/>
        </p:nvSpPr>
        <p:spPr>
          <a:xfrm>
            <a:off x="3873427" y="6"/>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126" dirty="0">
                <a:latin typeface="微软雅黑" pitchFamily="34" charset="-122"/>
                <a:ea typeface="微软雅黑" pitchFamily="34" charset="-122"/>
              </a:rPr>
              <a:t>Part 4</a:t>
            </a:r>
            <a:endParaRPr lang="zh-CN" altLang="en-US" sz="1126" dirty="0">
              <a:latin typeface="微软雅黑" pitchFamily="34" charset="-122"/>
              <a:ea typeface="微软雅黑" pitchFamily="34" charset="-122"/>
            </a:endParaRPr>
          </a:p>
        </p:txBody>
      </p:sp>
      <p:cxnSp>
        <p:nvCxnSpPr>
          <p:cNvPr id="11" name="直接连接符 10"/>
          <p:cNvCxnSpPr/>
          <p:nvPr/>
        </p:nvCxnSpPr>
        <p:spPr>
          <a:xfrm flipH="1">
            <a:off x="5328939" y="533400"/>
            <a:ext cx="3750744" cy="0"/>
          </a:xfrm>
          <a:prstGeom prst="line">
            <a:avLst/>
          </a:prstGeom>
          <a:ln/>
        </p:spPr>
        <p:style>
          <a:lnRef idx="1">
            <a:schemeClr val="accent6"/>
          </a:lnRef>
          <a:fillRef idx="0">
            <a:schemeClr val="accent6"/>
          </a:fillRef>
          <a:effectRef idx="0">
            <a:schemeClr val="accent6"/>
          </a:effectRef>
          <a:fontRef idx="minor">
            <a:schemeClr val="tx1"/>
          </a:fontRef>
        </p:style>
      </p:cxnSp>
      <p:sp>
        <p:nvSpPr>
          <p:cNvPr id="12" name="日期占位符 3"/>
          <p:cNvSpPr>
            <a:spLocks noGrp="1"/>
          </p:cNvSpPr>
          <p:nvPr>
            <p:ph type="dt" sz="half" idx="10"/>
          </p:nvPr>
        </p:nvSpPr>
        <p:spPr>
          <a:xfrm>
            <a:off x="628650" y="6356354"/>
            <a:ext cx="2057400" cy="365125"/>
          </a:xfrm>
          <a:prstGeom prst="rect">
            <a:avLst/>
          </a:prstGeom>
        </p:spPr>
        <p:txBody>
          <a:bodyPr/>
          <a:lstStyle>
            <a:lvl1pPr>
              <a:defRPr/>
            </a:lvl1pPr>
          </a:lstStyle>
          <a:p>
            <a:pPr fontAlgn="base">
              <a:spcBef>
                <a:spcPct val="0"/>
              </a:spcBef>
              <a:spcAft>
                <a:spcPct val="0"/>
              </a:spcAft>
              <a:defRPr/>
            </a:pPr>
            <a:endParaRPr lang="en-US">
              <a:solidFill>
                <a:srgbClr val="5A6378"/>
              </a:solidFill>
              <a:latin typeface="Arial" pitchFamily="34" charset="0"/>
            </a:endParaRPr>
          </a:p>
        </p:txBody>
      </p:sp>
      <p:sp>
        <p:nvSpPr>
          <p:cNvPr id="13" name="页脚占位符 4"/>
          <p:cNvSpPr>
            <a:spLocks noGrp="1"/>
          </p:cNvSpPr>
          <p:nvPr>
            <p:ph type="ftr" sz="quarter" idx="11"/>
          </p:nvPr>
        </p:nvSpPr>
        <p:spPr>
          <a:xfrm>
            <a:off x="3028950" y="6356354"/>
            <a:ext cx="3086100" cy="365125"/>
          </a:xfrm>
          <a:prstGeom prst="rect">
            <a:avLst/>
          </a:prstGeom>
        </p:spPr>
        <p:txBody>
          <a:bodyPr/>
          <a:lstStyle>
            <a:lvl1pPr>
              <a:defRPr/>
            </a:lvl1pPr>
          </a:lstStyle>
          <a:p>
            <a:pPr fontAlgn="base">
              <a:spcBef>
                <a:spcPct val="0"/>
              </a:spcBef>
              <a:spcAft>
                <a:spcPct val="0"/>
              </a:spcAft>
              <a:defRPr/>
            </a:pPr>
            <a:endParaRPr lang="en-US" dirty="0">
              <a:solidFill>
                <a:srgbClr val="5A6378"/>
              </a:solidFill>
              <a:latin typeface="Arial" pitchFamily="34" charset="0"/>
            </a:endParaRPr>
          </a:p>
        </p:txBody>
      </p:sp>
      <p:sp>
        <p:nvSpPr>
          <p:cNvPr id="14" name="灯片编号占位符 5"/>
          <p:cNvSpPr>
            <a:spLocks noGrp="1"/>
          </p:cNvSpPr>
          <p:nvPr>
            <p:ph type="sldNum" sz="quarter" idx="12"/>
          </p:nvPr>
        </p:nvSpPr>
        <p:spPr/>
        <p:txBody>
          <a:bodyPr/>
          <a:lstStyle>
            <a:lvl1pPr>
              <a:defRPr/>
            </a:lvl1pPr>
          </a:lstStyle>
          <a:p>
            <a:pPr fontAlgn="base">
              <a:spcBef>
                <a:spcPct val="0"/>
              </a:spcBef>
              <a:spcAft>
                <a:spcPct val="0"/>
              </a:spcAft>
            </a:pPr>
            <a:fld id="{31E5527C-20C1-44F9-A40C-DEBB0D6623E7}" type="slidenum">
              <a:rPr lang="en-US" altLang="zh-CN" smtClean="0">
                <a:latin typeface="Arial" pitchFamily="34" charset="0"/>
              </a:rPr>
              <a:pPr fontAlgn="base">
                <a:spcBef>
                  <a:spcPct val="0"/>
                </a:spcBef>
                <a:spcAft>
                  <a:spcPct val="0"/>
                </a:spcAft>
              </a:pPr>
              <a:t>‹#›</a:t>
            </a:fld>
            <a:endParaRPr lang="en-US" altLang="zh-CN" smtClean="0">
              <a:latin typeface="Arial" pitchFamily="34" charset="0"/>
            </a:endParaRPr>
          </a:p>
        </p:txBody>
      </p:sp>
      <p:sp>
        <p:nvSpPr>
          <p:cNvPr id="25" name="直接连接符 15"/>
          <p:cNvSpPr>
            <a:spLocks noChangeShapeType="1"/>
          </p:cNvSpPr>
          <p:nvPr/>
        </p:nvSpPr>
        <p:spPr bwMode="auto">
          <a:xfrm>
            <a:off x="8840271" y="-27384"/>
            <a:ext cx="0" cy="6858000"/>
          </a:xfrm>
          <a:prstGeom prst="line">
            <a:avLst/>
          </a:prstGeom>
          <a:noFill/>
          <a:ln w="38100">
            <a:solidFill>
              <a:srgbClr val="F6D3AA">
                <a:alpha val="85881"/>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350" smtClean="0">
              <a:solidFill>
                <a:srgbClr val="000000"/>
              </a:solidFill>
              <a:latin typeface="Arial" pitchFamily="34" charset="0"/>
            </a:endParaRPr>
          </a:p>
        </p:txBody>
      </p:sp>
      <p:sp>
        <p:nvSpPr>
          <p:cNvPr id="26" name="直接连接符 6"/>
          <p:cNvSpPr>
            <a:spLocks noChangeShapeType="1"/>
          </p:cNvSpPr>
          <p:nvPr/>
        </p:nvSpPr>
        <p:spPr bwMode="auto">
          <a:xfrm>
            <a:off x="-20304" y="27384"/>
            <a:ext cx="0" cy="6858000"/>
          </a:xfrm>
          <a:prstGeom prst="line">
            <a:avLst/>
          </a:prstGeom>
          <a:noFill/>
          <a:ln w="57150" cmpd="thickThin">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350" smtClean="0">
              <a:solidFill>
                <a:srgbClr val="000000"/>
              </a:solidFill>
              <a:latin typeface="Arial" pitchFamily="34" charset="0"/>
            </a:endParaRPr>
          </a:p>
        </p:txBody>
      </p:sp>
      <p:sp>
        <p:nvSpPr>
          <p:cNvPr id="27" name="直接连接符 8"/>
          <p:cNvSpPr>
            <a:spLocks noChangeShapeType="1"/>
          </p:cNvSpPr>
          <p:nvPr/>
        </p:nvSpPr>
        <p:spPr bwMode="auto">
          <a:xfrm>
            <a:off x="9011789" y="-27384"/>
            <a:ext cx="0" cy="6858000"/>
          </a:xfrm>
          <a:prstGeom prst="line">
            <a:avLst/>
          </a:prstGeom>
          <a:ln>
            <a:headEnd/>
            <a:tailEnd/>
          </a:ln>
          <a:extLst/>
        </p:spPr>
        <p:style>
          <a:lnRef idx="2">
            <a:schemeClr val="accent6"/>
          </a:lnRef>
          <a:fillRef idx="0">
            <a:schemeClr val="accent6"/>
          </a:fillRef>
          <a:effectRef idx="1">
            <a:schemeClr val="accent6"/>
          </a:effectRef>
          <a:fontRef idx="minor">
            <a:schemeClr val="tx1"/>
          </a:fontRef>
        </p:style>
        <p:txBody>
          <a:bodyPr/>
          <a:lstStyle/>
          <a:p>
            <a:pPr eaLnBrk="0" fontAlgn="base" hangingPunct="0">
              <a:spcBef>
                <a:spcPct val="0"/>
              </a:spcBef>
              <a:spcAft>
                <a:spcPct val="0"/>
              </a:spcAft>
            </a:pPr>
            <a:endParaRPr lang="zh-CN" altLang="en-US" sz="1350" smtClean="0">
              <a:solidFill>
                <a:srgbClr val="000000"/>
              </a:solidFill>
              <a:latin typeface="Arial" pitchFamily="34" charset="0"/>
            </a:endParaRPr>
          </a:p>
        </p:txBody>
      </p:sp>
      <p:sp>
        <p:nvSpPr>
          <p:cNvPr id="28" name="矩形 9"/>
          <p:cNvSpPr>
            <a:spLocks noChangeArrowheads="1"/>
          </p:cNvSpPr>
          <p:nvPr/>
        </p:nvSpPr>
        <p:spPr bwMode="auto">
          <a:xfrm>
            <a:off x="8724290" y="-27384"/>
            <a:ext cx="228690" cy="6858000"/>
          </a:xfrm>
          <a:prstGeom prst="rect">
            <a:avLst/>
          </a:prstGeom>
          <a:solidFill>
            <a:srgbClr val="F6D3AA">
              <a:alpha val="87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350" smtClean="0">
              <a:solidFill>
                <a:srgbClr val="FFFFFF"/>
              </a:solidFill>
              <a:latin typeface="Book Antiqua" panose="02040602050305030304" pitchFamily="18" charset="0"/>
            </a:endParaRPr>
          </a:p>
        </p:txBody>
      </p:sp>
      <p:sp>
        <p:nvSpPr>
          <p:cNvPr id="29" name="直接连接符 10"/>
          <p:cNvSpPr>
            <a:spLocks noChangeShapeType="1"/>
          </p:cNvSpPr>
          <p:nvPr/>
        </p:nvSpPr>
        <p:spPr bwMode="auto">
          <a:xfrm>
            <a:off x="8894168" y="-27384"/>
            <a:ext cx="0" cy="6858000"/>
          </a:xfrm>
          <a:prstGeom prst="line">
            <a:avLst/>
          </a:prstGeom>
          <a:ln>
            <a:headEnd/>
            <a:tailEnd/>
          </a:ln>
          <a:extLst/>
        </p:spPr>
        <p:style>
          <a:lnRef idx="1">
            <a:schemeClr val="accent6"/>
          </a:lnRef>
          <a:fillRef idx="0">
            <a:schemeClr val="accent6"/>
          </a:fillRef>
          <a:effectRef idx="0">
            <a:schemeClr val="accent6"/>
          </a:effectRef>
          <a:fontRef idx="minor">
            <a:schemeClr val="tx1"/>
          </a:fontRef>
        </p:style>
        <p:txBody>
          <a:bodyPr/>
          <a:lstStyle/>
          <a:p>
            <a:pPr eaLnBrk="0" fontAlgn="base" hangingPunct="0">
              <a:spcBef>
                <a:spcPct val="0"/>
              </a:spcBef>
              <a:spcAft>
                <a:spcPct val="0"/>
              </a:spcAft>
            </a:pPr>
            <a:endParaRPr lang="zh-CN" altLang="en-US" sz="1350" smtClean="0">
              <a:solidFill>
                <a:srgbClr val="000000"/>
              </a:solidFill>
              <a:latin typeface="Arial" pitchFamily="34" charset="0"/>
            </a:endParaRPr>
          </a:p>
        </p:txBody>
      </p:sp>
    </p:spTree>
    <p:extLst>
      <p:ext uri="{BB962C8B-B14F-4D97-AF65-F5344CB8AC3E}">
        <p14:creationId xmlns:p14="http://schemas.microsoft.com/office/powerpoint/2010/main" val="2964134452"/>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6_标题和内容">
    <p:spTree>
      <p:nvGrpSpPr>
        <p:cNvPr id="1" name=""/>
        <p:cNvGrpSpPr/>
        <p:nvPr/>
      </p:nvGrpSpPr>
      <p:grpSpPr>
        <a:xfrm>
          <a:off x="0" y="0"/>
          <a:ext cx="0" cy="0"/>
          <a:chOff x="0" y="0"/>
          <a:chExt cx="0" cy="0"/>
        </a:xfrm>
      </p:grpSpPr>
      <p:pic>
        <p:nvPicPr>
          <p:cNvPr id="4" name="Picture 2" descr="http://pic17.nipic.com/20110914/7807978_105643065000_2.jpg"/>
          <p:cNvPicPr>
            <a:picLocks noChangeAspect="1" noChangeArrowheads="1"/>
          </p:cNvPicPr>
          <p:nvPr/>
        </p:nvPicPr>
        <p:blipFill rotWithShape="1">
          <a:blip r:embed="rId2">
            <a:duotone>
              <a:prstClr val="black"/>
              <a:srgbClr val="D9C3A5">
                <a:tint val="50000"/>
                <a:satMod val="180000"/>
              </a:srgbClr>
            </a:duotone>
            <a:extLst/>
          </a:blip>
          <a:srcRect t="47291" b="8126"/>
          <a:stretch/>
        </p:blipFill>
        <p:spPr bwMode="auto">
          <a:xfrm>
            <a:off x="2" y="3267580"/>
            <a:ext cx="9128271" cy="3617804"/>
          </a:xfrm>
          <a:prstGeom prst="rect">
            <a:avLst/>
          </a:prstGeom>
          <a:noFill/>
          <a:extLst/>
        </p:spPr>
      </p:pic>
      <p:sp>
        <p:nvSpPr>
          <p:cNvPr id="5" name="矩形 4"/>
          <p:cNvSpPr/>
          <p:nvPr/>
        </p:nvSpPr>
        <p:spPr>
          <a:xfrm>
            <a:off x="0" y="6"/>
            <a:ext cx="9144000" cy="3267075"/>
          </a:xfrm>
          <a:prstGeom prst="rect">
            <a:avLst/>
          </a:prstGeom>
          <a:solidFill>
            <a:srgbClr val="F79646"/>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sz="1014"/>
          </a:p>
        </p:txBody>
      </p:sp>
      <p:grpSp>
        <p:nvGrpSpPr>
          <p:cNvPr id="6" name="组合 8"/>
          <p:cNvGrpSpPr>
            <a:grpSpLocks/>
          </p:cNvGrpSpPr>
          <p:nvPr/>
        </p:nvGrpSpPr>
        <p:grpSpPr bwMode="auto">
          <a:xfrm>
            <a:off x="3653076" y="2046294"/>
            <a:ext cx="1837852" cy="2447925"/>
            <a:chOff x="6897738" y="2060848"/>
            <a:chExt cx="2448272" cy="2448272"/>
          </a:xfrm>
        </p:grpSpPr>
        <p:sp>
          <p:nvSpPr>
            <p:cNvPr id="7" name="空心弧 6"/>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schemeClr val="tx1"/>
                </a:solidFill>
                <a:latin typeface="微软雅黑" pitchFamily="34" charset="-122"/>
                <a:ea typeface="微软雅黑" pitchFamily="34" charset="-122"/>
              </a:endParaRPr>
            </a:p>
          </p:txBody>
        </p:sp>
        <p:sp>
          <p:nvSpPr>
            <p:cNvPr id="8" name="空心弧 7"/>
            <p:cNvSpPr/>
            <p:nvPr/>
          </p:nvSpPr>
          <p:spPr>
            <a:xfrm rot="15949199">
              <a:off x="6897738" y="2060849"/>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schemeClr val="tx1"/>
                </a:solidFill>
                <a:latin typeface="微软雅黑" pitchFamily="34" charset="-122"/>
                <a:ea typeface="微软雅黑" pitchFamily="34" charset="-122"/>
              </a:endParaRPr>
            </a:p>
          </p:txBody>
        </p:sp>
      </p:grpSp>
      <p:sp>
        <p:nvSpPr>
          <p:cNvPr id="9" name="TextBox 11"/>
          <p:cNvSpPr txBox="1"/>
          <p:nvPr/>
        </p:nvSpPr>
        <p:spPr>
          <a:xfrm>
            <a:off x="4047326" y="2628903"/>
            <a:ext cx="1018383" cy="369332"/>
          </a:xfrm>
          <a:prstGeom prst="rect">
            <a:avLst/>
          </a:prstGeom>
          <a:noFill/>
        </p:spPr>
        <p:txBody>
          <a:bodyPr>
            <a:spAutoFit/>
          </a:bodyPr>
          <a:lstStyle/>
          <a:p>
            <a:pPr algn="ctr" fontAlgn="auto">
              <a:spcBef>
                <a:spcPts val="0"/>
              </a:spcBef>
              <a:spcAft>
                <a:spcPts val="0"/>
              </a:spcAft>
              <a:defRPr/>
            </a:pPr>
            <a:r>
              <a:rPr lang="en-US" altLang="zh-CN" sz="1800" b="1" dirty="0">
                <a:solidFill>
                  <a:schemeClr val="bg1"/>
                </a:solidFill>
                <a:latin typeface="微软雅黑" pitchFamily="34" charset="-122"/>
                <a:ea typeface="微软雅黑" pitchFamily="34" charset="-122"/>
              </a:rPr>
              <a:t>Part</a:t>
            </a:r>
            <a:endParaRPr lang="zh-CN" altLang="en-US" sz="1800" b="1" dirty="0">
              <a:solidFill>
                <a:schemeClr val="bg1"/>
              </a:solidFill>
              <a:latin typeface="微软雅黑" pitchFamily="34" charset="-122"/>
              <a:ea typeface="微软雅黑" pitchFamily="34" charset="-122"/>
            </a:endParaRPr>
          </a:p>
        </p:txBody>
      </p:sp>
      <p:sp>
        <p:nvSpPr>
          <p:cNvPr id="11" name="日期占位符 3"/>
          <p:cNvSpPr>
            <a:spLocks noGrp="1"/>
          </p:cNvSpPr>
          <p:nvPr>
            <p:ph type="dt" sz="half" idx="10"/>
          </p:nvPr>
        </p:nvSpPr>
        <p:spPr>
          <a:xfrm>
            <a:off x="628650" y="6356354"/>
            <a:ext cx="2057400" cy="365125"/>
          </a:xfrm>
          <a:prstGeom prst="rect">
            <a:avLst/>
          </a:prstGeom>
        </p:spPr>
        <p:txBody>
          <a:bodyPr/>
          <a:lstStyle>
            <a:lvl1pPr>
              <a:defRPr/>
            </a:lvl1pPr>
          </a:lstStyle>
          <a:p>
            <a:pPr fontAlgn="base">
              <a:spcBef>
                <a:spcPct val="0"/>
              </a:spcBef>
              <a:spcAft>
                <a:spcPct val="0"/>
              </a:spcAft>
              <a:defRPr/>
            </a:pPr>
            <a:endParaRPr lang="en-US">
              <a:solidFill>
                <a:srgbClr val="5A6378"/>
              </a:solidFill>
              <a:latin typeface="Arial" pitchFamily="34" charset="0"/>
            </a:endParaRPr>
          </a:p>
        </p:txBody>
      </p:sp>
      <p:sp>
        <p:nvSpPr>
          <p:cNvPr id="12" name="页脚占位符 4"/>
          <p:cNvSpPr>
            <a:spLocks noGrp="1"/>
          </p:cNvSpPr>
          <p:nvPr>
            <p:ph type="ftr" sz="quarter" idx="11"/>
          </p:nvPr>
        </p:nvSpPr>
        <p:spPr>
          <a:xfrm>
            <a:off x="3028950" y="6356354"/>
            <a:ext cx="3086100" cy="365125"/>
          </a:xfrm>
          <a:prstGeom prst="rect">
            <a:avLst/>
          </a:prstGeom>
        </p:spPr>
        <p:txBody>
          <a:bodyPr/>
          <a:lstStyle>
            <a:lvl1pPr>
              <a:defRPr/>
            </a:lvl1pPr>
          </a:lstStyle>
          <a:p>
            <a:pPr fontAlgn="base">
              <a:spcBef>
                <a:spcPct val="0"/>
              </a:spcBef>
              <a:spcAft>
                <a:spcPct val="0"/>
              </a:spcAft>
              <a:defRPr/>
            </a:pPr>
            <a:endParaRPr lang="en-US" dirty="0">
              <a:solidFill>
                <a:srgbClr val="5A6378"/>
              </a:solidFill>
              <a:latin typeface="Arial" pitchFamily="34" charset="0"/>
            </a:endParaRPr>
          </a:p>
        </p:txBody>
      </p:sp>
      <p:pic>
        <p:nvPicPr>
          <p:cNvPr id="15" name="Picture 6" descr="fudan_red"/>
          <p:cNvPicPr>
            <a:picLocks noChangeAspect="1" noChangeArrowheads="1"/>
          </p:cNvPicPr>
          <p:nvPr/>
        </p:nvPicPr>
        <p:blipFill>
          <a:blip r:embed="rId3">
            <a:lum contrast="-86000"/>
            <a:extLst>
              <a:ext uri="{28A0092B-C50C-407E-A947-70E740481C1C}">
                <a14:useLocalDpi xmlns:a14="http://schemas.microsoft.com/office/drawing/2010/main" val="0"/>
              </a:ext>
            </a:extLst>
          </a:blip>
          <a:srcRect/>
          <a:stretch>
            <a:fillRect/>
          </a:stretch>
        </p:blipFill>
        <p:spPr bwMode="auto">
          <a:xfrm>
            <a:off x="7921681" y="260648"/>
            <a:ext cx="1026516"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6785556"/>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4_节标题">
    <p:spTree>
      <p:nvGrpSpPr>
        <p:cNvPr id="1" name=""/>
        <p:cNvGrpSpPr/>
        <p:nvPr/>
      </p:nvGrpSpPr>
      <p:grpSpPr>
        <a:xfrm>
          <a:off x="0" y="0"/>
          <a:ext cx="0" cy="0"/>
          <a:chOff x="0" y="0"/>
          <a:chExt cx="0" cy="0"/>
        </a:xfrm>
      </p:grpSpPr>
      <p:sp>
        <p:nvSpPr>
          <p:cNvPr id="4" name="矩形 3"/>
          <p:cNvSpPr/>
          <p:nvPr/>
        </p:nvSpPr>
        <p:spPr>
          <a:xfrm>
            <a:off x="3889451" y="105"/>
            <a:ext cx="1276849" cy="836613"/>
          </a:xfrm>
          <a:prstGeom prst="rect">
            <a:avLst/>
          </a:prstGeom>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altLang="zh-CN" sz="1575" b="1" dirty="0">
                <a:latin typeface="微软雅黑" pitchFamily="34" charset="-122"/>
                <a:ea typeface="微软雅黑" pitchFamily="34" charset="-122"/>
              </a:rPr>
              <a:t>Part </a:t>
            </a:r>
            <a:r>
              <a:rPr lang="en-US" altLang="zh-CN" sz="1575" b="1" dirty="0" smtClean="0">
                <a:latin typeface="微软雅黑" pitchFamily="34" charset="-122"/>
                <a:ea typeface="微软雅黑" pitchFamily="34" charset="-122"/>
              </a:rPr>
              <a:t>4</a:t>
            </a:r>
            <a:endParaRPr lang="zh-CN" altLang="en-US" sz="1575" b="1" dirty="0">
              <a:latin typeface="微软雅黑" pitchFamily="34" charset="-122"/>
              <a:ea typeface="微软雅黑" pitchFamily="34" charset="-122"/>
            </a:endParaRPr>
          </a:p>
        </p:txBody>
      </p:sp>
      <p:sp>
        <p:nvSpPr>
          <p:cNvPr id="5" name="矩形 4"/>
          <p:cNvSpPr/>
          <p:nvPr/>
        </p:nvSpPr>
        <p:spPr>
          <a:xfrm>
            <a:off x="1291144" y="6"/>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126" dirty="0">
                <a:latin typeface="微软雅黑" pitchFamily="34" charset="-122"/>
                <a:ea typeface="微软雅黑" pitchFamily="34" charset="-122"/>
              </a:rPr>
              <a:t>Part 2</a:t>
            </a:r>
            <a:endParaRPr lang="zh-CN" altLang="en-US" sz="1126" dirty="0">
              <a:latin typeface="微软雅黑" pitchFamily="34" charset="-122"/>
              <a:ea typeface="微软雅黑" pitchFamily="34" charset="-122"/>
            </a:endParaRPr>
          </a:p>
        </p:txBody>
      </p:sp>
      <p:sp>
        <p:nvSpPr>
          <p:cNvPr id="6" name="矩形 5"/>
          <p:cNvSpPr/>
          <p:nvPr/>
        </p:nvSpPr>
        <p:spPr>
          <a:xfrm>
            <a:off x="2582285" y="6"/>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126" dirty="0">
                <a:latin typeface="微软雅黑" pitchFamily="34" charset="-122"/>
                <a:ea typeface="微软雅黑" pitchFamily="34" charset="-122"/>
              </a:rPr>
              <a:t>Part 3</a:t>
            </a:r>
            <a:endParaRPr lang="zh-CN" altLang="en-US" sz="1126" dirty="0">
              <a:latin typeface="微软雅黑" pitchFamily="34" charset="-122"/>
              <a:ea typeface="微软雅黑" pitchFamily="34" charset="-122"/>
            </a:endParaRPr>
          </a:p>
        </p:txBody>
      </p:sp>
      <p:sp>
        <p:nvSpPr>
          <p:cNvPr id="7" name="矩形 6"/>
          <p:cNvSpPr/>
          <p:nvPr/>
        </p:nvSpPr>
        <p:spPr>
          <a:xfrm>
            <a:off x="-502" y="6"/>
            <a:ext cx="1276849"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126" dirty="0" smtClean="0">
                <a:latin typeface="微软雅黑" pitchFamily="34" charset="-122"/>
                <a:ea typeface="微软雅黑" pitchFamily="34" charset="-122"/>
              </a:rPr>
              <a:t>Part</a:t>
            </a:r>
            <a:r>
              <a:rPr lang="en-US" altLang="zh-CN" sz="1126" baseline="0" dirty="0" smtClean="0">
                <a:latin typeface="微软雅黑" pitchFamily="34" charset="-122"/>
                <a:ea typeface="微软雅黑" pitchFamily="34" charset="-122"/>
              </a:rPr>
              <a:t> 1</a:t>
            </a:r>
            <a:endParaRPr lang="zh-CN" altLang="en-US" sz="1126" dirty="0">
              <a:latin typeface="微软雅黑" pitchFamily="34" charset="-122"/>
              <a:ea typeface="微软雅黑" pitchFamily="34" charset="-122"/>
            </a:endParaRPr>
          </a:p>
        </p:txBody>
      </p:sp>
      <p:cxnSp>
        <p:nvCxnSpPr>
          <p:cNvPr id="11" name="直接连接符 10"/>
          <p:cNvCxnSpPr/>
          <p:nvPr/>
        </p:nvCxnSpPr>
        <p:spPr>
          <a:xfrm flipH="1">
            <a:off x="5328939" y="533400"/>
            <a:ext cx="3750744" cy="0"/>
          </a:xfrm>
          <a:prstGeom prst="line">
            <a:avLst/>
          </a:prstGeom>
          <a:ln/>
        </p:spPr>
        <p:style>
          <a:lnRef idx="1">
            <a:schemeClr val="accent6"/>
          </a:lnRef>
          <a:fillRef idx="0">
            <a:schemeClr val="accent6"/>
          </a:fillRef>
          <a:effectRef idx="0">
            <a:schemeClr val="accent6"/>
          </a:effectRef>
          <a:fontRef idx="minor">
            <a:schemeClr val="tx1"/>
          </a:fontRef>
        </p:style>
      </p:cxnSp>
      <p:sp>
        <p:nvSpPr>
          <p:cNvPr id="12" name="日期占位符 3"/>
          <p:cNvSpPr>
            <a:spLocks noGrp="1"/>
          </p:cNvSpPr>
          <p:nvPr>
            <p:ph type="dt" sz="half" idx="10"/>
          </p:nvPr>
        </p:nvSpPr>
        <p:spPr>
          <a:xfrm>
            <a:off x="628650" y="6356354"/>
            <a:ext cx="2057400" cy="365125"/>
          </a:xfrm>
          <a:prstGeom prst="rect">
            <a:avLst/>
          </a:prstGeom>
        </p:spPr>
        <p:txBody>
          <a:bodyPr/>
          <a:lstStyle>
            <a:lvl1pPr>
              <a:defRPr/>
            </a:lvl1pPr>
          </a:lstStyle>
          <a:p>
            <a:pPr fontAlgn="base">
              <a:spcBef>
                <a:spcPct val="0"/>
              </a:spcBef>
              <a:spcAft>
                <a:spcPct val="0"/>
              </a:spcAft>
              <a:defRPr/>
            </a:pPr>
            <a:endParaRPr lang="en-US">
              <a:solidFill>
                <a:srgbClr val="5A6378"/>
              </a:solidFill>
              <a:latin typeface="Arial" pitchFamily="34" charset="0"/>
            </a:endParaRPr>
          </a:p>
        </p:txBody>
      </p:sp>
      <p:sp>
        <p:nvSpPr>
          <p:cNvPr id="13" name="页脚占位符 4"/>
          <p:cNvSpPr>
            <a:spLocks noGrp="1"/>
          </p:cNvSpPr>
          <p:nvPr>
            <p:ph type="ftr" sz="quarter" idx="11"/>
          </p:nvPr>
        </p:nvSpPr>
        <p:spPr>
          <a:xfrm>
            <a:off x="3028950" y="6356354"/>
            <a:ext cx="3086100" cy="365125"/>
          </a:xfrm>
          <a:prstGeom prst="rect">
            <a:avLst/>
          </a:prstGeom>
        </p:spPr>
        <p:txBody>
          <a:bodyPr/>
          <a:lstStyle>
            <a:lvl1pPr>
              <a:defRPr/>
            </a:lvl1pPr>
          </a:lstStyle>
          <a:p>
            <a:pPr fontAlgn="base">
              <a:spcBef>
                <a:spcPct val="0"/>
              </a:spcBef>
              <a:spcAft>
                <a:spcPct val="0"/>
              </a:spcAft>
              <a:defRPr/>
            </a:pPr>
            <a:endParaRPr lang="en-US" dirty="0">
              <a:solidFill>
                <a:srgbClr val="5A6378"/>
              </a:solidFill>
              <a:latin typeface="Arial" pitchFamily="34" charset="0"/>
            </a:endParaRPr>
          </a:p>
        </p:txBody>
      </p:sp>
      <p:sp>
        <p:nvSpPr>
          <p:cNvPr id="14" name="灯片编号占位符 5"/>
          <p:cNvSpPr>
            <a:spLocks noGrp="1"/>
          </p:cNvSpPr>
          <p:nvPr>
            <p:ph type="sldNum" sz="quarter" idx="12"/>
          </p:nvPr>
        </p:nvSpPr>
        <p:spPr/>
        <p:txBody>
          <a:bodyPr/>
          <a:lstStyle>
            <a:lvl1pPr>
              <a:defRPr/>
            </a:lvl1pPr>
          </a:lstStyle>
          <a:p>
            <a:pPr fontAlgn="base">
              <a:spcBef>
                <a:spcPct val="0"/>
              </a:spcBef>
              <a:spcAft>
                <a:spcPct val="0"/>
              </a:spcAft>
            </a:pPr>
            <a:fld id="{31E5527C-20C1-44F9-A40C-DEBB0D6623E7}" type="slidenum">
              <a:rPr lang="en-US" altLang="zh-CN" smtClean="0">
                <a:latin typeface="Arial" pitchFamily="34" charset="0"/>
              </a:rPr>
              <a:pPr fontAlgn="base">
                <a:spcBef>
                  <a:spcPct val="0"/>
                </a:spcBef>
                <a:spcAft>
                  <a:spcPct val="0"/>
                </a:spcAft>
              </a:pPr>
              <a:t>‹#›</a:t>
            </a:fld>
            <a:endParaRPr lang="en-US" altLang="zh-CN" smtClean="0">
              <a:latin typeface="Arial" pitchFamily="34" charset="0"/>
            </a:endParaRPr>
          </a:p>
        </p:txBody>
      </p:sp>
      <p:sp>
        <p:nvSpPr>
          <p:cNvPr id="25" name="直接连接符 15"/>
          <p:cNvSpPr>
            <a:spLocks noChangeShapeType="1"/>
          </p:cNvSpPr>
          <p:nvPr/>
        </p:nvSpPr>
        <p:spPr bwMode="auto">
          <a:xfrm>
            <a:off x="8840271" y="-27384"/>
            <a:ext cx="0" cy="6858000"/>
          </a:xfrm>
          <a:prstGeom prst="line">
            <a:avLst/>
          </a:prstGeom>
          <a:noFill/>
          <a:ln w="38100">
            <a:solidFill>
              <a:srgbClr val="F6D3AA">
                <a:alpha val="85881"/>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350" smtClean="0">
              <a:solidFill>
                <a:srgbClr val="000000"/>
              </a:solidFill>
              <a:latin typeface="Arial" pitchFamily="34" charset="0"/>
            </a:endParaRPr>
          </a:p>
        </p:txBody>
      </p:sp>
      <p:sp>
        <p:nvSpPr>
          <p:cNvPr id="26" name="直接连接符 6"/>
          <p:cNvSpPr>
            <a:spLocks noChangeShapeType="1"/>
          </p:cNvSpPr>
          <p:nvPr/>
        </p:nvSpPr>
        <p:spPr bwMode="auto">
          <a:xfrm>
            <a:off x="-20304" y="27384"/>
            <a:ext cx="0" cy="6858000"/>
          </a:xfrm>
          <a:prstGeom prst="line">
            <a:avLst/>
          </a:prstGeom>
          <a:noFill/>
          <a:ln w="57150" cmpd="thickThin">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350" smtClean="0">
              <a:solidFill>
                <a:srgbClr val="000000"/>
              </a:solidFill>
              <a:latin typeface="Arial" pitchFamily="34" charset="0"/>
            </a:endParaRPr>
          </a:p>
        </p:txBody>
      </p:sp>
      <p:sp>
        <p:nvSpPr>
          <p:cNvPr id="27" name="直接连接符 8"/>
          <p:cNvSpPr>
            <a:spLocks noChangeShapeType="1"/>
          </p:cNvSpPr>
          <p:nvPr/>
        </p:nvSpPr>
        <p:spPr bwMode="auto">
          <a:xfrm>
            <a:off x="9011789" y="-27384"/>
            <a:ext cx="0" cy="6858000"/>
          </a:xfrm>
          <a:prstGeom prst="line">
            <a:avLst/>
          </a:prstGeom>
          <a:ln>
            <a:headEnd/>
            <a:tailEnd/>
          </a:ln>
          <a:extLst/>
        </p:spPr>
        <p:style>
          <a:lnRef idx="2">
            <a:schemeClr val="accent6"/>
          </a:lnRef>
          <a:fillRef idx="0">
            <a:schemeClr val="accent6"/>
          </a:fillRef>
          <a:effectRef idx="1">
            <a:schemeClr val="accent6"/>
          </a:effectRef>
          <a:fontRef idx="minor">
            <a:schemeClr val="tx1"/>
          </a:fontRef>
        </p:style>
        <p:txBody>
          <a:bodyPr/>
          <a:lstStyle/>
          <a:p>
            <a:pPr eaLnBrk="0" fontAlgn="base" hangingPunct="0">
              <a:spcBef>
                <a:spcPct val="0"/>
              </a:spcBef>
              <a:spcAft>
                <a:spcPct val="0"/>
              </a:spcAft>
            </a:pPr>
            <a:endParaRPr lang="zh-CN" altLang="en-US" sz="1350" smtClean="0">
              <a:solidFill>
                <a:srgbClr val="000000"/>
              </a:solidFill>
              <a:latin typeface="Arial" pitchFamily="34" charset="0"/>
            </a:endParaRPr>
          </a:p>
        </p:txBody>
      </p:sp>
      <p:sp>
        <p:nvSpPr>
          <p:cNvPr id="28" name="矩形 9"/>
          <p:cNvSpPr>
            <a:spLocks noChangeArrowheads="1"/>
          </p:cNvSpPr>
          <p:nvPr/>
        </p:nvSpPr>
        <p:spPr bwMode="auto">
          <a:xfrm>
            <a:off x="8724290" y="-27384"/>
            <a:ext cx="228690" cy="6858000"/>
          </a:xfrm>
          <a:prstGeom prst="rect">
            <a:avLst/>
          </a:prstGeom>
          <a:solidFill>
            <a:srgbClr val="F6D3AA">
              <a:alpha val="87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350" smtClean="0">
              <a:solidFill>
                <a:srgbClr val="FFFFFF"/>
              </a:solidFill>
              <a:latin typeface="Book Antiqua" panose="02040602050305030304" pitchFamily="18" charset="0"/>
            </a:endParaRPr>
          </a:p>
        </p:txBody>
      </p:sp>
      <p:sp>
        <p:nvSpPr>
          <p:cNvPr id="29" name="直接连接符 10"/>
          <p:cNvSpPr>
            <a:spLocks noChangeShapeType="1"/>
          </p:cNvSpPr>
          <p:nvPr/>
        </p:nvSpPr>
        <p:spPr bwMode="auto">
          <a:xfrm>
            <a:off x="8894168" y="-27384"/>
            <a:ext cx="0" cy="6858000"/>
          </a:xfrm>
          <a:prstGeom prst="line">
            <a:avLst/>
          </a:prstGeom>
          <a:ln>
            <a:headEnd/>
            <a:tailEnd/>
          </a:ln>
          <a:extLst/>
        </p:spPr>
        <p:style>
          <a:lnRef idx="1">
            <a:schemeClr val="accent6"/>
          </a:lnRef>
          <a:fillRef idx="0">
            <a:schemeClr val="accent6"/>
          </a:fillRef>
          <a:effectRef idx="0">
            <a:schemeClr val="accent6"/>
          </a:effectRef>
          <a:fontRef idx="minor">
            <a:schemeClr val="tx1"/>
          </a:fontRef>
        </p:style>
        <p:txBody>
          <a:bodyPr/>
          <a:lstStyle/>
          <a:p>
            <a:pPr eaLnBrk="0" fontAlgn="base" hangingPunct="0">
              <a:spcBef>
                <a:spcPct val="0"/>
              </a:spcBef>
              <a:spcAft>
                <a:spcPct val="0"/>
              </a:spcAft>
            </a:pPr>
            <a:endParaRPr lang="zh-CN" altLang="en-US" sz="1350" smtClean="0">
              <a:solidFill>
                <a:srgbClr val="000000"/>
              </a:solidFill>
              <a:latin typeface="Arial" pitchFamily="34" charset="0"/>
            </a:endParaRPr>
          </a:p>
        </p:txBody>
      </p:sp>
    </p:spTree>
    <p:extLst>
      <p:ext uri="{BB962C8B-B14F-4D97-AF65-F5344CB8AC3E}">
        <p14:creationId xmlns:p14="http://schemas.microsoft.com/office/powerpoint/2010/main" val="1082282137"/>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7467600" cy="1143000"/>
          </a:xfrm>
          <a:prstGeom prst="rect">
            <a:avLst/>
          </a:prstGeom>
        </p:spPr>
        <p:txBody>
          <a:bodyPr/>
          <a:lstStyle/>
          <a:p>
            <a:r>
              <a:rPr lang="zh-CN" altLang="en-US" smtClean="0"/>
              <a:t>单击此处编辑母版标题样式</a:t>
            </a:r>
            <a:endParaRPr lang="zh-CN"/>
          </a:p>
        </p:txBody>
      </p:sp>
      <p:sp>
        <p:nvSpPr>
          <p:cNvPr id="3" name="内容占位符 2"/>
          <p:cNvSpPr>
            <a:spLocks noGrp="1"/>
          </p:cNvSpPr>
          <p:nvPr>
            <p:ph idx="1"/>
          </p:nvPr>
        </p:nvSpPr>
        <p:spPr>
          <a:xfrm>
            <a:off x="457200" y="1600204"/>
            <a:ext cx="7467600" cy="4873625"/>
          </a:xfrm>
          <a:prstGeom prst="rect">
            <a:avLst/>
          </a:prstGeom>
        </p:spPr>
        <p:txBody>
          <a:bodyPr/>
          <a:lstStyle>
            <a:lvl5pPr latinLnBrk="0">
              <a:defRPr lang="zh-CN"/>
            </a:lvl5pPr>
            <a:lvl6pPr latinLnBrk="0">
              <a:defRPr lang="zh-CN"/>
            </a:lvl6pPr>
            <a:lvl7pPr latinLnBrk="0">
              <a:defRPr lang="zh-CN"/>
            </a:lvl7pPr>
            <a:lvl8pPr latinLnBrk="0">
              <a:defRPr lang="zh-CN" baseline="0"/>
            </a:lvl8pPr>
            <a:lvl9pPr latinLnBrk="0">
              <a:defRPr lang="zh-CN" baseline="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p>
        </p:txBody>
      </p:sp>
    </p:spTree>
    <p:extLst>
      <p:ext uri="{BB962C8B-B14F-4D97-AF65-F5344CB8AC3E}">
        <p14:creationId xmlns:p14="http://schemas.microsoft.com/office/powerpoint/2010/main" val="3290666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142069" y="1905000"/>
            <a:ext cx="6859035" cy="2667000"/>
          </a:xfrm>
          <a:prstGeom prst="rect">
            <a:avLst/>
          </a:prstGeom>
        </p:spPr>
        <p:txBody>
          <a:bodyPr anchor="b">
            <a:noAutofit/>
          </a:bodyPr>
          <a:lstStyle>
            <a:lvl1pPr algn="l" latinLnBrk="0">
              <a:defRPr lang="zh-CN" sz="3601" b="0" cap="none" baseline="0"/>
            </a:lvl1pPr>
          </a:lstStyle>
          <a:p>
            <a:r>
              <a:rPr lang="zh-CN" altLang="en-US" smtClean="0"/>
              <a:t>单击此处编辑母版标题样式</a:t>
            </a:r>
            <a:endParaRPr lang="zh-CN"/>
          </a:p>
        </p:txBody>
      </p:sp>
      <p:sp>
        <p:nvSpPr>
          <p:cNvPr id="3" name="文本占位符 2"/>
          <p:cNvSpPr>
            <a:spLocks noGrp="1"/>
          </p:cNvSpPr>
          <p:nvPr>
            <p:ph type="body" idx="1"/>
          </p:nvPr>
        </p:nvSpPr>
        <p:spPr>
          <a:xfrm>
            <a:off x="1142108" y="5029200"/>
            <a:ext cx="6173809" cy="1143000"/>
          </a:xfrm>
          <a:prstGeom prst="rect">
            <a:avLst/>
          </a:prstGeom>
        </p:spPr>
        <p:txBody>
          <a:bodyPr anchor="t">
            <a:normAutofit/>
          </a:bodyPr>
          <a:lstStyle>
            <a:lvl1pPr marL="0" indent="0" latinLnBrk="0">
              <a:spcBef>
                <a:spcPts val="0"/>
              </a:spcBef>
              <a:buNone/>
              <a:defRPr lang="zh-CN" sz="1800">
                <a:solidFill>
                  <a:schemeClr val="tx1"/>
                </a:solidFill>
              </a:defRPr>
            </a:lvl1pPr>
            <a:lvl2pPr marL="342991" indent="0" latinLnBrk="0">
              <a:buNone/>
              <a:defRPr lang="zh-CN" sz="1350">
                <a:solidFill>
                  <a:schemeClr val="tx1">
                    <a:tint val="75000"/>
                  </a:schemeClr>
                </a:solidFill>
              </a:defRPr>
            </a:lvl2pPr>
            <a:lvl3pPr marL="685983" indent="0" latinLnBrk="0">
              <a:buNone/>
              <a:defRPr lang="zh-CN" sz="1200">
                <a:solidFill>
                  <a:schemeClr val="tx1">
                    <a:tint val="75000"/>
                  </a:schemeClr>
                </a:solidFill>
              </a:defRPr>
            </a:lvl3pPr>
            <a:lvl4pPr marL="1028974" indent="0" latinLnBrk="0">
              <a:buNone/>
              <a:defRPr lang="zh-CN" sz="1050">
                <a:solidFill>
                  <a:schemeClr val="tx1">
                    <a:tint val="75000"/>
                  </a:schemeClr>
                </a:solidFill>
              </a:defRPr>
            </a:lvl4pPr>
            <a:lvl5pPr marL="1371966" indent="0" latinLnBrk="0">
              <a:buNone/>
              <a:defRPr lang="zh-CN" sz="1050">
                <a:solidFill>
                  <a:schemeClr val="tx1">
                    <a:tint val="75000"/>
                  </a:schemeClr>
                </a:solidFill>
              </a:defRPr>
            </a:lvl5pPr>
            <a:lvl6pPr marL="1714957" indent="0" latinLnBrk="0">
              <a:buNone/>
              <a:defRPr lang="zh-CN" sz="1050">
                <a:solidFill>
                  <a:schemeClr val="tx1">
                    <a:tint val="75000"/>
                  </a:schemeClr>
                </a:solidFill>
              </a:defRPr>
            </a:lvl6pPr>
            <a:lvl7pPr marL="2057949" indent="0" latinLnBrk="0">
              <a:buNone/>
              <a:defRPr lang="zh-CN" sz="1050">
                <a:solidFill>
                  <a:schemeClr val="tx1">
                    <a:tint val="75000"/>
                  </a:schemeClr>
                </a:solidFill>
              </a:defRPr>
            </a:lvl7pPr>
            <a:lvl8pPr marL="2400940" indent="0" latinLnBrk="0">
              <a:buNone/>
              <a:defRPr lang="zh-CN" sz="1050">
                <a:solidFill>
                  <a:schemeClr val="tx1">
                    <a:tint val="75000"/>
                  </a:schemeClr>
                </a:solidFill>
              </a:defRPr>
            </a:lvl8pPr>
            <a:lvl9pPr marL="2743932" indent="0" latinLnBrk="0">
              <a:buNone/>
              <a:defRPr lang="zh-CN" sz="1050">
                <a:solidFill>
                  <a:schemeClr val="tx1">
                    <a:tint val="75000"/>
                  </a:schemeClr>
                </a:solidFill>
              </a:defRPr>
            </a:lvl9pPr>
          </a:lstStyle>
          <a:p>
            <a:pPr lvl="0"/>
            <a:r>
              <a:rPr lang="zh-CN" altLang="en-US" smtClean="0"/>
              <a:t>单击此处编辑母版文本样式</a:t>
            </a:r>
          </a:p>
        </p:txBody>
      </p:sp>
    </p:spTree>
    <p:extLst>
      <p:ext uri="{BB962C8B-B14F-4D97-AF65-F5344CB8AC3E}">
        <p14:creationId xmlns:p14="http://schemas.microsoft.com/office/powerpoint/2010/main" val="4131709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blank">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6152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7467600" cy="1143000"/>
          </a:xfrm>
          <a:prstGeom prst="rect">
            <a:avLst/>
          </a:prstGeom>
        </p:spPr>
        <p:txBody>
          <a:bodyPr/>
          <a:lstStyle/>
          <a:p>
            <a:r>
              <a:rPr lang="zh-CN" altLang="en-US" smtClean="0"/>
              <a:t>单击此处编辑母版标题样式</a:t>
            </a:r>
            <a:endParaRPr lang="zh-CN"/>
          </a:p>
        </p:txBody>
      </p:sp>
    </p:spTree>
    <p:extLst>
      <p:ext uri="{BB962C8B-B14F-4D97-AF65-F5344CB8AC3E}">
        <p14:creationId xmlns:p14="http://schemas.microsoft.com/office/powerpoint/2010/main" val="413149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vertTitleAndTx">
  <p:cSld name="垂直排列标题与文本">
    <p:spTree>
      <p:nvGrpSpPr>
        <p:cNvPr id="1" name=""/>
        <p:cNvGrpSpPr/>
        <p:nvPr/>
      </p:nvGrpSpPr>
      <p:grpSpPr>
        <a:xfrm>
          <a:off x="0" y="0"/>
          <a:ext cx="0" cy="0"/>
          <a:chOff x="0" y="0"/>
          <a:chExt cx="0" cy="0"/>
        </a:xfrm>
      </p:grpSpPr>
      <p:sp>
        <p:nvSpPr>
          <p:cNvPr id="3" name="竖排文字占位符 2"/>
          <p:cNvSpPr>
            <a:spLocks noGrp="1"/>
          </p:cNvSpPr>
          <p:nvPr>
            <p:ph type="body" orient="vert" idx="1"/>
          </p:nvPr>
        </p:nvSpPr>
        <p:spPr>
          <a:xfrm>
            <a:off x="1142108" y="685800"/>
            <a:ext cx="5597089" cy="5486400"/>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p>
        </p:txBody>
      </p:sp>
      <p:sp>
        <p:nvSpPr>
          <p:cNvPr id="2" name="竖排标题 1"/>
          <p:cNvSpPr>
            <a:spLocks noGrp="1"/>
          </p:cNvSpPr>
          <p:nvPr>
            <p:ph type="title" orient="vert"/>
          </p:nvPr>
        </p:nvSpPr>
        <p:spPr>
          <a:xfrm>
            <a:off x="7170868" y="685800"/>
            <a:ext cx="971804" cy="5486400"/>
          </a:xfrm>
          <a:prstGeom prst="rect">
            <a:avLst/>
          </a:prstGeom>
        </p:spPr>
        <p:txBody>
          <a:bodyPr vert="eaVert"/>
          <a:lstStyle/>
          <a:p>
            <a:r>
              <a:rPr lang="zh-CN" altLang="en-US" smtClean="0"/>
              <a:t>单击此处编辑母版标题样式</a:t>
            </a:r>
            <a:endParaRPr lang="zh-CN"/>
          </a:p>
        </p:txBody>
      </p:sp>
    </p:spTree>
    <p:extLst>
      <p:ext uri="{BB962C8B-B14F-4D97-AF65-F5344CB8AC3E}">
        <p14:creationId xmlns:p14="http://schemas.microsoft.com/office/powerpoint/2010/main" val="1561415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image" Target="../media/image2.png"/><Relationship Id="rId5" Type="http://schemas.openxmlformats.org/officeDocument/2006/relationships/slideLayout" Target="../slideLayouts/slideLayout10.xml"/><Relationship Id="rId10" Type="http://schemas.openxmlformats.org/officeDocument/2006/relationships/theme" Target="../theme/theme2.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image" Target="../media/image2.png"/><Relationship Id="rId2" Type="http://schemas.openxmlformats.org/officeDocument/2006/relationships/slideLayout" Target="../slideLayouts/slideLayout16.xml"/><Relationship Id="rId16" Type="http://schemas.openxmlformats.org/officeDocument/2006/relationships/theme" Target="../theme/theme3.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 y="3939743"/>
            <a:ext cx="9180512" cy="5285184"/>
          </a:xfrm>
          <a:prstGeom prst="rect">
            <a:avLst/>
          </a:prstGeom>
        </p:spPr>
      </p:pic>
      <p:sp>
        <p:nvSpPr>
          <p:cNvPr id="4" name="矩形 3"/>
          <p:cNvSpPr/>
          <p:nvPr/>
        </p:nvSpPr>
        <p:spPr bwMode="auto">
          <a:xfrm>
            <a:off x="1" y="3933447"/>
            <a:ext cx="9180512" cy="3167965"/>
          </a:xfrm>
          <a:prstGeom prst="rect">
            <a:avLst/>
          </a:prstGeom>
          <a:solidFill>
            <a:schemeClr val="accent3">
              <a:alpha val="20000"/>
            </a:schemeClr>
          </a:solidFill>
          <a:ln>
            <a:noFill/>
            <a:headEnd type="none" w="med" len="med"/>
            <a:tailEnd type="triangle" w="med" len="med"/>
          </a:ln>
          <a:extLst/>
        </p:spPr>
        <p:style>
          <a:lnRef idx="3">
            <a:schemeClr val="lt1"/>
          </a:lnRef>
          <a:fillRef idx="1">
            <a:schemeClr val="accent3"/>
          </a:fillRef>
          <a:effectRef idx="1">
            <a:schemeClr val="accent3"/>
          </a:effectRef>
          <a:fontRef idx="minor">
            <a:schemeClr val="lt1"/>
          </a:fontRef>
        </p:style>
        <p:txBody>
          <a:bodyPr vert="horz" wrap="square" lIns="68598" tIns="34299" rIns="68598" bIns="34299" numCol="1" rtlCol="0" anchor="t" anchorCtr="0" compatLnSpc="1">
            <a:prstTxWarp prst="textNoShape">
              <a:avLst/>
            </a:prstTxWarp>
          </a:bodyPr>
          <a:lstStyle/>
          <a:p>
            <a:pPr marL="0" marR="0" indent="0" algn="l" defTabSz="685983" rtl="0" eaLnBrk="1" fontAlgn="base" latinLnBrk="0" hangingPunct="1">
              <a:lnSpc>
                <a:spcPct val="100000"/>
              </a:lnSpc>
              <a:spcBef>
                <a:spcPct val="0"/>
              </a:spcBef>
              <a:spcAft>
                <a:spcPct val="0"/>
              </a:spcAft>
              <a:buClrTx/>
              <a:buSzTx/>
              <a:buFontTx/>
              <a:buNone/>
              <a:tabLst/>
            </a:pPr>
            <a:endParaRPr kumimoji="0" lang="zh-CN" altLang="en-US" sz="135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026" name="矩形 14"/>
          <p:cNvSpPr>
            <a:spLocks noChangeArrowheads="1"/>
          </p:cNvSpPr>
          <p:nvPr/>
        </p:nvSpPr>
        <p:spPr bwMode="auto">
          <a:xfrm>
            <a:off x="381000" y="0"/>
            <a:ext cx="609600" cy="6858000"/>
          </a:xfrm>
          <a:prstGeom prst="rect">
            <a:avLst/>
          </a:prstGeom>
          <a:solidFill>
            <a:srgbClr val="F6D3AA">
              <a:alpha val="5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350" smtClean="0">
              <a:solidFill>
                <a:srgbClr val="FFFFFF"/>
              </a:solidFill>
              <a:latin typeface="Book Antiqua" panose="02040602050305030304" pitchFamily="18" charset="0"/>
            </a:endParaRPr>
          </a:p>
        </p:txBody>
      </p:sp>
      <p:sp>
        <p:nvSpPr>
          <p:cNvPr id="1027" name="矩形 16"/>
          <p:cNvSpPr>
            <a:spLocks noChangeArrowheads="1"/>
          </p:cNvSpPr>
          <p:nvPr/>
        </p:nvSpPr>
        <p:spPr bwMode="auto">
          <a:xfrm>
            <a:off x="276227" y="0"/>
            <a:ext cx="104775" cy="6858000"/>
          </a:xfrm>
          <a:prstGeom prst="rect">
            <a:avLst/>
          </a:prstGeom>
          <a:solidFill>
            <a:srgbClr val="F9E3CB">
              <a:alpha val="35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350" smtClean="0">
              <a:solidFill>
                <a:srgbClr val="FFFFFF"/>
              </a:solidFill>
              <a:latin typeface="Book Antiqua" panose="02040602050305030304" pitchFamily="18" charset="0"/>
            </a:endParaRPr>
          </a:p>
        </p:txBody>
      </p:sp>
      <p:sp>
        <p:nvSpPr>
          <p:cNvPr id="1028" name="矩形 17"/>
          <p:cNvSpPr>
            <a:spLocks noChangeArrowheads="1"/>
          </p:cNvSpPr>
          <p:nvPr/>
        </p:nvSpPr>
        <p:spPr bwMode="auto">
          <a:xfrm>
            <a:off x="990602" y="0"/>
            <a:ext cx="182563" cy="6858000"/>
          </a:xfrm>
          <a:prstGeom prst="rect">
            <a:avLst/>
          </a:prstGeom>
          <a:solidFill>
            <a:srgbClr val="F9E3CB">
              <a:alpha val="7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350" smtClean="0">
              <a:solidFill>
                <a:srgbClr val="FFFFFF"/>
              </a:solidFill>
              <a:latin typeface="Book Antiqua" panose="02040602050305030304" pitchFamily="18" charset="0"/>
            </a:endParaRPr>
          </a:p>
        </p:txBody>
      </p:sp>
      <p:sp>
        <p:nvSpPr>
          <p:cNvPr id="1029" name="矩形 18"/>
          <p:cNvSpPr>
            <a:spLocks noChangeArrowheads="1"/>
          </p:cNvSpPr>
          <p:nvPr/>
        </p:nvSpPr>
        <p:spPr bwMode="auto">
          <a:xfrm>
            <a:off x="1141414" y="0"/>
            <a:ext cx="230187" cy="6858000"/>
          </a:xfrm>
          <a:prstGeom prst="rect">
            <a:avLst/>
          </a:prstGeom>
          <a:solidFill>
            <a:srgbClr val="FCF1E7">
              <a:alpha val="70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350" smtClean="0">
              <a:solidFill>
                <a:srgbClr val="FFFFFF"/>
              </a:solidFill>
              <a:latin typeface="Book Antiqua" panose="02040602050305030304" pitchFamily="18" charset="0"/>
            </a:endParaRPr>
          </a:p>
        </p:txBody>
      </p:sp>
      <p:sp>
        <p:nvSpPr>
          <p:cNvPr id="1030" name="直接连接符 19"/>
          <p:cNvSpPr>
            <a:spLocks noChangeShapeType="1"/>
          </p:cNvSpPr>
          <p:nvPr/>
        </p:nvSpPr>
        <p:spPr bwMode="auto">
          <a:xfrm>
            <a:off x="106363" y="0"/>
            <a:ext cx="0" cy="6858000"/>
          </a:xfrm>
          <a:prstGeom prst="line">
            <a:avLst/>
          </a:prstGeom>
          <a:noFill/>
          <a:ln w="57150">
            <a:solidFill>
              <a:srgbClr val="F6D3AA">
                <a:alpha val="65881"/>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350" smtClean="0">
              <a:solidFill>
                <a:srgbClr val="000000"/>
              </a:solidFill>
              <a:latin typeface="Arial" pitchFamily="34" charset="0"/>
            </a:endParaRPr>
          </a:p>
        </p:txBody>
      </p:sp>
      <p:sp>
        <p:nvSpPr>
          <p:cNvPr id="1031" name="直接连接符 20"/>
          <p:cNvSpPr>
            <a:spLocks noChangeShapeType="1"/>
          </p:cNvSpPr>
          <p:nvPr/>
        </p:nvSpPr>
        <p:spPr bwMode="auto">
          <a:xfrm>
            <a:off x="914400" y="0"/>
            <a:ext cx="0" cy="6858000"/>
          </a:xfrm>
          <a:prstGeom prst="line">
            <a:avLst/>
          </a:prstGeom>
          <a:noFill/>
          <a:ln w="57150">
            <a:solidFill>
              <a:srgbClr val="FCF1E7">
                <a:alpha val="76862"/>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350" smtClean="0">
              <a:solidFill>
                <a:srgbClr val="000000"/>
              </a:solidFill>
              <a:latin typeface="Arial" pitchFamily="34" charset="0"/>
            </a:endParaRPr>
          </a:p>
        </p:txBody>
      </p:sp>
      <p:sp>
        <p:nvSpPr>
          <p:cNvPr id="1032" name="直接连接符 23"/>
          <p:cNvSpPr>
            <a:spLocks noChangeShapeType="1"/>
          </p:cNvSpPr>
          <p:nvPr/>
        </p:nvSpPr>
        <p:spPr bwMode="auto">
          <a:xfrm>
            <a:off x="854075" y="0"/>
            <a:ext cx="0" cy="6858000"/>
          </a:xfrm>
          <a:prstGeom prst="line">
            <a:avLst/>
          </a:prstGeom>
          <a:noFill/>
          <a:ln w="57150">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350" smtClean="0">
              <a:solidFill>
                <a:srgbClr val="000000"/>
              </a:solidFill>
              <a:latin typeface="Arial" pitchFamily="34" charset="0"/>
            </a:endParaRPr>
          </a:p>
        </p:txBody>
      </p:sp>
      <p:sp>
        <p:nvSpPr>
          <p:cNvPr id="1033" name="直接连接符 24"/>
          <p:cNvSpPr>
            <a:spLocks noChangeShapeType="1"/>
          </p:cNvSpPr>
          <p:nvPr/>
        </p:nvSpPr>
        <p:spPr bwMode="auto">
          <a:xfrm>
            <a:off x="1727200" y="0"/>
            <a:ext cx="0" cy="6858000"/>
          </a:xfrm>
          <a:prstGeom prst="line">
            <a:avLst/>
          </a:prstGeom>
          <a:noFill/>
          <a:ln w="28575">
            <a:solidFill>
              <a:srgbClr val="F6D3AA">
                <a:alpha val="74901"/>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350" smtClean="0">
              <a:solidFill>
                <a:srgbClr val="000000"/>
              </a:solidFill>
              <a:latin typeface="Arial" pitchFamily="34" charset="0"/>
            </a:endParaRPr>
          </a:p>
        </p:txBody>
      </p:sp>
      <p:sp>
        <p:nvSpPr>
          <p:cNvPr id="1034" name="直接连接符 25"/>
          <p:cNvSpPr>
            <a:spLocks noChangeShapeType="1"/>
          </p:cNvSpPr>
          <p:nvPr/>
        </p:nvSpPr>
        <p:spPr bwMode="auto">
          <a:xfrm>
            <a:off x="1066800" y="0"/>
            <a:ext cx="0" cy="6858000"/>
          </a:xfrm>
          <a:prstGeom prst="line">
            <a:avLst/>
          </a:prstGeom>
          <a:noFill/>
          <a:ln w="9525">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350" smtClean="0">
              <a:solidFill>
                <a:srgbClr val="000000"/>
              </a:solidFill>
              <a:latin typeface="Arial" pitchFamily="34" charset="0"/>
            </a:endParaRPr>
          </a:p>
        </p:txBody>
      </p:sp>
      <p:sp>
        <p:nvSpPr>
          <p:cNvPr id="1035" name="直接连接符 26"/>
          <p:cNvSpPr>
            <a:spLocks noChangeShapeType="1"/>
          </p:cNvSpPr>
          <p:nvPr/>
        </p:nvSpPr>
        <p:spPr bwMode="auto">
          <a:xfrm>
            <a:off x="9113838" y="0"/>
            <a:ext cx="0" cy="6858000"/>
          </a:xfrm>
          <a:prstGeom prst="line">
            <a:avLst/>
          </a:prstGeom>
          <a:noFill/>
          <a:ln w="57150" cmpd="thickThin">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350" smtClean="0">
              <a:solidFill>
                <a:srgbClr val="000000"/>
              </a:solidFill>
              <a:latin typeface="Arial" pitchFamily="34" charset="0"/>
            </a:endParaRPr>
          </a:p>
        </p:txBody>
      </p:sp>
      <p:sp>
        <p:nvSpPr>
          <p:cNvPr id="1036" name="矩形 27"/>
          <p:cNvSpPr>
            <a:spLocks noChangeArrowheads="1"/>
          </p:cNvSpPr>
          <p:nvPr/>
        </p:nvSpPr>
        <p:spPr bwMode="auto">
          <a:xfrm>
            <a:off x="1219200" y="0"/>
            <a:ext cx="76200" cy="6858000"/>
          </a:xfrm>
          <a:prstGeom prst="rect">
            <a:avLst/>
          </a:prstGeom>
          <a:solidFill>
            <a:srgbClr val="F6D3AA">
              <a:alpha val="50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350" smtClean="0">
              <a:solidFill>
                <a:srgbClr val="FFFFFF"/>
              </a:solidFill>
              <a:latin typeface="Book Antiqua" panose="02040602050305030304" pitchFamily="18" charset="0"/>
            </a:endParaRPr>
          </a:p>
        </p:txBody>
      </p:sp>
      <p:sp>
        <p:nvSpPr>
          <p:cNvPr id="1037" name="椭圆 28"/>
          <p:cNvSpPr>
            <a:spLocks noChangeArrowheads="1"/>
          </p:cNvSpPr>
          <p:nvPr/>
        </p:nvSpPr>
        <p:spPr bwMode="auto">
          <a:xfrm>
            <a:off x="609600" y="3154362"/>
            <a:ext cx="1570038" cy="157003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350" smtClean="0">
              <a:solidFill>
                <a:srgbClr val="FFFFFF"/>
              </a:solidFill>
              <a:latin typeface="Book Antiqua" panose="02040602050305030304" pitchFamily="18" charset="0"/>
            </a:endParaRPr>
          </a:p>
        </p:txBody>
      </p:sp>
      <p:sp>
        <p:nvSpPr>
          <p:cNvPr id="1038" name="椭圆 29"/>
          <p:cNvSpPr>
            <a:spLocks noChangeArrowheads="1"/>
          </p:cNvSpPr>
          <p:nvPr/>
        </p:nvSpPr>
        <p:spPr bwMode="auto">
          <a:xfrm>
            <a:off x="1309689" y="4731306"/>
            <a:ext cx="777323" cy="77732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350" smtClean="0">
              <a:solidFill>
                <a:srgbClr val="FFFFFF"/>
              </a:solidFill>
              <a:latin typeface="Book Antiqua" panose="02040602050305030304" pitchFamily="18" charset="0"/>
            </a:endParaRPr>
          </a:p>
        </p:txBody>
      </p:sp>
      <p:sp>
        <p:nvSpPr>
          <p:cNvPr id="1039" name="椭圆 30"/>
          <p:cNvSpPr>
            <a:spLocks noChangeArrowheads="1"/>
          </p:cNvSpPr>
          <p:nvPr/>
        </p:nvSpPr>
        <p:spPr bwMode="auto">
          <a:xfrm>
            <a:off x="1090614" y="5471744"/>
            <a:ext cx="167393" cy="16547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350" smtClean="0">
              <a:solidFill>
                <a:srgbClr val="FFFFFF"/>
              </a:solidFill>
              <a:latin typeface="Book Antiqua" panose="02040602050305030304" pitchFamily="18" charset="0"/>
            </a:endParaRPr>
          </a:p>
        </p:txBody>
      </p:sp>
      <p:sp>
        <p:nvSpPr>
          <p:cNvPr id="1040" name="椭圆 31"/>
          <p:cNvSpPr>
            <a:spLocks noChangeArrowheads="1"/>
          </p:cNvSpPr>
          <p:nvPr/>
        </p:nvSpPr>
        <p:spPr bwMode="auto">
          <a:xfrm>
            <a:off x="1663701" y="5729799"/>
            <a:ext cx="332864" cy="33286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350" smtClean="0">
              <a:solidFill>
                <a:srgbClr val="FFFFFF"/>
              </a:solidFill>
              <a:latin typeface="Book Antiqua" panose="02040602050305030304" pitchFamily="18" charset="0"/>
            </a:endParaRPr>
          </a:p>
        </p:txBody>
      </p:sp>
      <p:sp>
        <p:nvSpPr>
          <p:cNvPr id="1041" name="椭圆 32"/>
          <p:cNvSpPr>
            <a:spLocks noChangeArrowheads="1"/>
          </p:cNvSpPr>
          <p:nvPr/>
        </p:nvSpPr>
        <p:spPr bwMode="auto">
          <a:xfrm>
            <a:off x="1905002" y="4418394"/>
            <a:ext cx="442535" cy="44253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350" smtClean="0">
              <a:solidFill>
                <a:srgbClr val="FFFFFF"/>
              </a:solidFill>
              <a:latin typeface="Book Antiqua" panose="02040602050305030304" pitchFamily="18" charset="0"/>
            </a:endParaRPr>
          </a:p>
        </p:txBody>
      </p:sp>
      <p:pic>
        <p:nvPicPr>
          <p:cNvPr id="1042" name="Picture 6" descr="fudan_red"/>
          <p:cNvPicPr>
            <a:picLocks noChangeAspect="1" noChangeArrowheads="1"/>
          </p:cNvPicPr>
          <p:nvPr/>
        </p:nvPicPr>
        <p:blipFill>
          <a:blip r:embed="rId8">
            <a:lum contrast="-86000"/>
            <a:extLst>
              <a:ext uri="{28A0092B-C50C-407E-A947-70E740481C1C}">
                <a14:useLocalDpi xmlns:a14="http://schemas.microsoft.com/office/drawing/2010/main" val="0"/>
              </a:ext>
            </a:extLst>
          </a:blip>
          <a:srcRect/>
          <a:stretch>
            <a:fillRect/>
          </a:stretch>
        </p:blipFill>
        <p:spPr bwMode="auto">
          <a:xfrm>
            <a:off x="685800" y="3262872"/>
            <a:ext cx="1379556" cy="1385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3" name="标题占位符 21"/>
          <p:cNvSpPr>
            <a:spLocks noGrp="1" noChangeArrowheads="1"/>
          </p:cNvSpPr>
          <p:nvPr>
            <p:ph type="title"/>
          </p:nvPr>
        </p:nvSpPr>
        <p:spPr bwMode="auto">
          <a:xfrm>
            <a:off x="457200" y="274638"/>
            <a:ext cx="7467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zh-CN" smtClean="0"/>
              <a:t>单击此处编辑母版标题样式</a:t>
            </a:r>
          </a:p>
        </p:txBody>
      </p:sp>
      <p:sp>
        <p:nvSpPr>
          <p:cNvPr id="1044" name="文本占位符 12"/>
          <p:cNvSpPr>
            <a:spLocks noGrp="1" noChangeArrowheads="1"/>
          </p:cNvSpPr>
          <p:nvPr>
            <p:ph type="body" idx="1"/>
          </p:nvPr>
        </p:nvSpPr>
        <p:spPr bwMode="auto">
          <a:xfrm>
            <a:off x="457200" y="1600204"/>
            <a:ext cx="7467600" cy="487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dirty="0" smtClean="0"/>
              <a:t>单击此处编辑母版文本样式</a:t>
            </a:r>
          </a:p>
          <a:p>
            <a:pPr lvl="1"/>
            <a:r>
              <a:rPr lang="zh-CN" dirty="0" smtClean="0"/>
              <a:t>第二级</a:t>
            </a:r>
          </a:p>
          <a:p>
            <a:pPr lvl="2"/>
            <a:r>
              <a:rPr lang="zh-CN" dirty="0" smtClean="0"/>
              <a:t>第三级</a:t>
            </a:r>
          </a:p>
          <a:p>
            <a:pPr lvl="3"/>
            <a:r>
              <a:rPr lang="zh-CN" dirty="0" smtClean="0"/>
              <a:t>第四级</a:t>
            </a:r>
          </a:p>
          <a:p>
            <a:pPr lvl="4"/>
            <a:r>
              <a:rPr lang="zh-CN" dirty="0" smtClean="0"/>
              <a:t>第五级</a:t>
            </a:r>
          </a:p>
        </p:txBody>
      </p:sp>
      <p:sp>
        <p:nvSpPr>
          <p:cNvPr id="1045" name="日期占位符 27"/>
          <p:cNvSpPr>
            <a:spLocks noGrp="1" noChangeArrowheads="1"/>
          </p:cNvSpPr>
          <p:nvPr>
            <p:ph type="dt" sz="half" idx="2"/>
          </p:nvPr>
        </p:nvSpPr>
        <p:spPr bwMode="auto">
          <a:xfrm rot="5400000">
            <a:off x="7764463" y="1174750"/>
            <a:ext cx="2286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900">
                <a:solidFill>
                  <a:schemeClr val="tx2"/>
                </a:solidFill>
              </a:defRPr>
            </a:lvl1pPr>
          </a:lstStyle>
          <a:p>
            <a:pPr fontAlgn="base">
              <a:spcBef>
                <a:spcPct val="0"/>
              </a:spcBef>
              <a:spcAft>
                <a:spcPct val="0"/>
              </a:spcAft>
              <a:defRPr/>
            </a:pPr>
            <a:endParaRPr lang="en-US">
              <a:solidFill>
                <a:srgbClr val="5A6378"/>
              </a:solidFill>
              <a:latin typeface="Arial" pitchFamily="34" charset="0"/>
            </a:endParaRPr>
          </a:p>
        </p:txBody>
      </p:sp>
      <p:sp>
        <p:nvSpPr>
          <p:cNvPr id="1046" name="页脚占位符 16"/>
          <p:cNvSpPr>
            <a:spLocks noGrp="1" noChangeArrowheads="1"/>
          </p:cNvSpPr>
          <p:nvPr>
            <p:ph type="ftr" sz="quarter" idx="3"/>
          </p:nvPr>
        </p:nvSpPr>
        <p:spPr bwMode="auto">
          <a:xfrm rot="5400000">
            <a:off x="7077076" y="4181478"/>
            <a:ext cx="36576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900">
                <a:solidFill>
                  <a:schemeClr val="tx2"/>
                </a:solidFill>
              </a:defRPr>
            </a:lvl1pPr>
          </a:lstStyle>
          <a:p>
            <a:pPr fontAlgn="base">
              <a:spcBef>
                <a:spcPct val="0"/>
              </a:spcBef>
              <a:spcAft>
                <a:spcPct val="0"/>
              </a:spcAft>
              <a:defRPr/>
            </a:pPr>
            <a:endParaRPr lang="en-US" dirty="0">
              <a:solidFill>
                <a:srgbClr val="5A6378"/>
              </a:solidFill>
              <a:latin typeface="Arial" pitchFamily="34" charset="0"/>
            </a:endParaRPr>
          </a:p>
        </p:txBody>
      </p:sp>
      <p:sp>
        <p:nvSpPr>
          <p:cNvPr id="1047" name="灯片编号占位符 28"/>
          <p:cNvSpPr>
            <a:spLocks noGrp="1" noChangeArrowheads="1"/>
          </p:cNvSpPr>
          <p:nvPr>
            <p:ph type="sldNum" sz="quarter" idx="4"/>
          </p:nvPr>
        </p:nvSpPr>
        <p:spPr bwMode="auto">
          <a:xfrm>
            <a:off x="1325564" y="4819472"/>
            <a:ext cx="738841" cy="627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050" b="1">
                <a:solidFill>
                  <a:srgbClr val="FFFFFF"/>
                </a:solidFill>
              </a:defRPr>
            </a:lvl1pPr>
          </a:lstStyle>
          <a:p>
            <a:pPr fontAlgn="base">
              <a:spcBef>
                <a:spcPct val="0"/>
              </a:spcBef>
              <a:spcAft>
                <a:spcPct val="0"/>
              </a:spcAft>
            </a:pPr>
            <a:fld id="{31E5527C-20C1-44F9-A40C-DEBB0D6623E7}" type="slidenum">
              <a:rPr lang="en-US" altLang="zh-CN" smtClean="0">
                <a:latin typeface="Arial" pitchFamily="34" charset="0"/>
              </a:rPr>
              <a:pPr fontAlgn="base">
                <a:spcBef>
                  <a:spcPct val="0"/>
                </a:spcBef>
                <a:spcAft>
                  <a:spcPct val="0"/>
                </a:spcAft>
              </a:pPr>
              <a:t>‹#›</a:t>
            </a:fld>
            <a:endParaRPr lang="en-US" altLang="zh-CN" smtClean="0">
              <a:latin typeface="Arial" pitchFamily="34" charset="0"/>
            </a:endParaRPr>
          </a:p>
        </p:txBody>
      </p:sp>
    </p:spTree>
    <p:extLst>
      <p:ext uri="{BB962C8B-B14F-4D97-AF65-F5344CB8AC3E}">
        <p14:creationId xmlns:p14="http://schemas.microsoft.com/office/powerpoint/2010/main" val="424852589"/>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80" r:id="rId4"/>
    <p:sldLayoutId id="2147483681" r:id="rId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rtl="0" eaLnBrk="1" fontAlgn="base" hangingPunct="1">
        <a:spcBef>
          <a:spcPct val="0"/>
        </a:spcBef>
        <a:spcAft>
          <a:spcPct val="0"/>
        </a:spcAft>
        <a:defRPr sz="2251" kern="1200">
          <a:solidFill>
            <a:schemeClr val="tx2"/>
          </a:solidFill>
          <a:latin typeface="+mj-lt"/>
          <a:ea typeface="+mj-ea"/>
          <a:cs typeface="+mj-cs"/>
        </a:defRPr>
      </a:lvl1pPr>
      <a:lvl2pPr algn="l" rtl="0" eaLnBrk="1" fontAlgn="base" hangingPunct="1">
        <a:spcBef>
          <a:spcPct val="0"/>
        </a:spcBef>
        <a:spcAft>
          <a:spcPct val="0"/>
        </a:spcAft>
        <a:defRPr sz="2251">
          <a:solidFill>
            <a:schemeClr val="tx2"/>
          </a:solidFill>
          <a:latin typeface="Lucida Sans" panose="020B0602030504020204" pitchFamily="34" charset="0"/>
          <a:ea typeface="黑体" panose="02010609060101010101" pitchFamily="49" charset="-122"/>
        </a:defRPr>
      </a:lvl2pPr>
      <a:lvl3pPr algn="l" rtl="0" eaLnBrk="1" fontAlgn="base" hangingPunct="1">
        <a:spcBef>
          <a:spcPct val="0"/>
        </a:spcBef>
        <a:spcAft>
          <a:spcPct val="0"/>
        </a:spcAft>
        <a:defRPr sz="2251">
          <a:solidFill>
            <a:schemeClr val="tx2"/>
          </a:solidFill>
          <a:latin typeface="Lucida Sans" panose="020B0602030504020204" pitchFamily="34" charset="0"/>
          <a:ea typeface="黑体" panose="02010609060101010101" pitchFamily="49" charset="-122"/>
        </a:defRPr>
      </a:lvl3pPr>
      <a:lvl4pPr algn="l" rtl="0" eaLnBrk="1" fontAlgn="base" hangingPunct="1">
        <a:spcBef>
          <a:spcPct val="0"/>
        </a:spcBef>
        <a:spcAft>
          <a:spcPct val="0"/>
        </a:spcAft>
        <a:defRPr sz="2251">
          <a:solidFill>
            <a:schemeClr val="tx2"/>
          </a:solidFill>
          <a:latin typeface="Lucida Sans" panose="020B0602030504020204" pitchFamily="34" charset="0"/>
          <a:ea typeface="黑体" panose="02010609060101010101" pitchFamily="49" charset="-122"/>
        </a:defRPr>
      </a:lvl4pPr>
      <a:lvl5pPr algn="l" rtl="0" eaLnBrk="1" fontAlgn="base" hangingPunct="1">
        <a:spcBef>
          <a:spcPct val="0"/>
        </a:spcBef>
        <a:spcAft>
          <a:spcPct val="0"/>
        </a:spcAft>
        <a:defRPr sz="2251">
          <a:solidFill>
            <a:schemeClr val="tx2"/>
          </a:solidFill>
          <a:latin typeface="Lucida Sans" panose="020B0602030504020204" pitchFamily="34" charset="0"/>
          <a:ea typeface="黑体" panose="02010609060101010101" pitchFamily="49" charset="-122"/>
        </a:defRPr>
      </a:lvl5pPr>
      <a:lvl6pPr marL="342991" algn="l" rtl="0" eaLnBrk="1" fontAlgn="base" hangingPunct="1">
        <a:spcBef>
          <a:spcPct val="0"/>
        </a:spcBef>
        <a:spcAft>
          <a:spcPct val="0"/>
        </a:spcAft>
        <a:defRPr sz="2251">
          <a:solidFill>
            <a:schemeClr val="tx2"/>
          </a:solidFill>
          <a:latin typeface="Lucida Sans" panose="020B0602030504020204" pitchFamily="34" charset="0"/>
          <a:ea typeface="黑体" panose="02010609060101010101" pitchFamily="49" charset="-122"/>
        </a:defRPr>
      </a:lvl6pPr>
      <a:lvl7pPr marL="685983" algn="l" rtl="0" eaLnBrk="1" fontAlgn="base" hangingPunct="1">
        <a:spcBef>
          <a:spcPct val="0"/>
        </a:spcBef>
        <a:spcAft>
          <a:spcPct val="0"/>
        </a:spcAft>
        <a:defRPr sz="2251">
          <a:solidFill>
            <a:schemeClr val="tx2"/>
          </a:solidFill>
          <a:latin typeface="Lucida Sans" panose="020B0602030504020204" pitchFamily="34" charset="0"/>
          <a:ea typeface="黑体" panose="02010609060101010101" pitchFamily="49" charset="-122"/>
        </a:defRPr>
      </a:lvl7pPr>
      <a:lvl8pPr marL="1028974" algn="l" rtl="0" eaLnBrk="1" fontAlgn="base" hangingPunct="1">
        <a:spcBef>
          <a:spcPct val="0"/>
        </a:spcBef>
        <a:spcAft>
          <a:spcPct val="0"/>
        </a:spcAft>
        <a:defRPr sz="2251">
          <a:solidFill>
            <a:schemeClr val="tx2"/>
          </a:solidFill>
          <a:latin typeface="Lucida Sans" panose="020B0602030504020204" pitchFamily="34" charset="0"/>
          <a:ea typeface="黑体" panose="02010609060101010101" pitchFamily="49" charset="-122"/>
        </a:defRPr>
      </a:lvl8pPr>
      <a:lvl9pPr marL="1371966" algn="l" rtl="0" eaLnBrk="1" fontAlgn="base" hangingPunct="1">
        <a:spcBef>
          <a:spcPct val="0"/>
        </a:spcBef>
        <a:spcAft>
          <a:spcPct val="0"/>
        </a:spcAft>
        <a:defRPr sz="2251">
          <a:solidFill>
            <a:schemeClr val="tx2"/>
          </a:solidFill>
          <a:latin typeface="Lucida Sans" panose="020B0602030504020204" pitchFamily="34" charset="0"/>
          <a:ea typeface="黑体" panose="02010609060101010101" pitchFamily="49" charset="-122"/>
        </a:defRPr>
      </a:lvl9pPr>
    </p:titleStyle>
    <p:bodyStyle>
      <a:lvl1pPr marL="204842" indent="-204842" algn="l" rtl="0" eaLnBrk="1" fontAlgn="base" hangingPunct="1">
        <a:spcBef>
          <a:spcPts val="450"/>
        </a:spcBef>
        <a:spcAft>
          <a:spcPct val="0"/>
        </a:spcAft>
        <a:buClr>
          <a:schemeClr val="accent1"/>
        </a:buClr>
        <a:buSzPct val="70000"/>
        <a:buFont typeface="Wingdings" pitchFamily="2" charset="2"/>
        <a:buChar char=""/>
        <a:defRPr sz="1800" kern="1200">
          <a:solidFill>
            <a:schemeClr val="tx1"/>
          </a:solidFill>
          <a:latin typeface="+mn-lt"/>
          <a:ea typeface="+mn-ea"/>
          <a:cs typeface="+mn-cs"/>
        </a:defRPr>
      </a:lvl1pPr>
      <a:lvl2pPr marL="479950" indent="-204842" algn="l" rtl="0" eaLnBrk="1" fontAlgn="base" hangingPunct="1">
        <a:spcBef>
          <a:spcPct val="20000"/>
        </a:spcBef>
        <a:spcAft>
          <a:spcPct val="0"/>
        </a:spcAft>
        <a:buClr>
          <a:schemeClr val="accent1"/>
        </a:buClr>
        <a:buSzPct val="80000"/>
        <a:buFont typeface="Wingdings 2" pitchFamily="18" charset="2"/>
        <a:buChar char=""/>
        <a:defRPr sz="1575" kern="1200">
          <a:solidFill>
            <a:schemeClr val="tx1"/>
          </a:solidFill>
          <a:latin typeface="+mn-lt"/>
          <a:ea typeface="+mn-ea"/>
          <a:cs typeface="+mn-cs"/>
        </a:defRPr>
      </a:lvl2pPr>
      <a:lvl3pPr marL="685983" indent="-136959" algn="l" rtl="0" eaLnBrk="1" fontAlgn="base" hangingPunct="1">
        <a:spcBef>
          <a:spcPct val="20000"/>
        </a:spcBef>
        <a:spcAft>
          <a:spcPct val="0"/>
        </a:spcAft>
        <a:buClr>
          <a:srgbClr val="E0752F"/>
        </a:buClr>
        <a:buSzPct val="60000"/>
        <a:buFont typeface="Wingdings" pitchFamily="2" charset="2"/>
        <a:buChar char=""/>
        <a:defRPr sz="1800" kern="1200">
          <a:solidFill>
            <a:schemeClr val="tx1"/>
          </a:solidFill>
          <a:latin typeface="+mn-lt"/>
          <a:ea typeface="+mn-ea"/>
          <a:cs typeface="+mn-cs"/>
        </a:defRPr>
      </a:lvl3pPr>
      <a:lvl4pPr marL="890825" indent="-136959" algn="l" rtl="0" eaLnBrk="1" fontAlgn="base" hangingPunct="1">
        <a:spcBef>
          <a:spcPct val="20000"/>
        </a:spcBef>
        <a:spcAft>
          <a:spcPct val="0"/>
        </a:spcAft>
        <a:buClr>
          <a:srgbClr val="FEC3AE"/>
        </a:buClr>
        <a:buSzPct val="60000"/>
        <a:buFont typeface="Wingdings" pitchFamily="2" charset="2"/>
        <a:buChar char=""/>
        <a:defRPr sz="1500" kern="1200">
          <a:solidFill>
            <a:schemeClr val="tx1"/>
          </a:solidFill>
          <a:latin typeface="+mn-lt"/>
          <a:ea typeface="+mn-ea"/>
          <a:cs typeface="+mn-cs"/>
        </a:defRPr>
      </a:lvl4pPr>
      <a:lvl5pPr marL="1096858" indent="-136959" algn="l" rtl="0" eaLnBrk="1" fontAlgn="base" hangingPunct="1">
        <a:spcBef>
          <a:spcPct val="20000"/>
        </a:spcBef>
        <a:spcAft>
          <a:spcPct val="0"/>
        </a:spcAft>
        <a:buClr>
          <a:srgbClr val="BDCAE9"/>
        </a:buClr>
        <a:buSzPct val="68000"/>
        <a:buFont typeface="Wingdings 2" pitchFamily="18" charset="2"/>
        <a:buChar char=""/>
        <a:defRPr sz="1200" kern="1200">
          <a:solidFill>
            <a:schemeClr val="tx1"/>
          </a:solidFill>
          <a:latin typeface="+mn-lt"/>
          <a:ea typeface="+mn-ea"/>
          <a:cs typeface="+mn-cs"/>
        </a:defRPr>
      </a:lvl5pPr>
      <a:lvl6pPr marL="1886453" indent="-171496" algn="l" defTabSz="6859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983" rtl="0" eaLnBrk="1" latinLnBrk="0" hangingPunct="1">
        <a:defRPr sz="1350" kern="1200">
          <a:solidFill>
            <a:schemeClr val="tx1"/>
          </a:solidFill>
          <a:latin typeface="+mn-lt"/>
          <a:ea typeface="+mn-ea"/>
          <a:cs typeface="+mn-cs"/>
        </a:defRPr>
      </a:lvl1pPr>
      <a:lvl2pPr marL="342991" algn="l" defTabSz="685983" rtl="0" eaLnBrk="1" latinLnBrk="0" hangingPunct="1">
        <a:defRPr sz="1350" kern="1200">
          <a:solidFill>
            <a:schemeClr val="tx1"/>
          </a:solidFill>
          <a:latin typeface="+mn-lt"/>
          <a:ea typeface="+mn-ea"/>
          <a:cs typeface="+mn-cs"/>
        </a:defRPr>
      </a:lvl2pPr>
      <a:lvl3pPr marL="685983" algn="l" defTabSz="685983" rtl="0" eaLnBrk="1" latinLnBrk="0" hangingPunct="1">
        <a:defRPr sz="1350" kern="1200">
          <a:solidFill>
            <a:schemeClr val="tx1"/>
          </a:solidFill>
          <a:latin typeface="+mn-lt"/>
          <a:ea typeface="+mn-ea"/>
          <a:cs typeface="+mn-cs"/>
        </a:defRPr>
      </a:lvl3pPr>
      <a:lvl4pPr marL="1028974" algn="l" defTabSz="685983" rtl="0" eaLnBrk="1" latinLnBrk="0" hangingPunct="1">
        <a:defRPr sz="1350" kern="1200">
          <a:solidFill>
            <a:schemeClr val="tx1"/>
          </a:solidFill>
          <a:latin typeface="+mn-lt"/>
          <a:ea typeface="+mn-ea"/>
          <a:cs typeface="+mn-cs"/>
        </a:defRPr>
      </a:lvl4pPr>
      <a:lvl5pPr marL="1371966" algn="l" defTabSz="685983" rtl="0" eaLnBrk="1" latinLnBrk="0" hangingPunct="1">
        <a:defRPr sz="1350" kern="1200">
          <a:solidFill>
            <a:schemeClr val="tx1"/>
          </a:solidFill>
          <a:latin typeface="+mn-lt"/>
          <a:ea typeface="+mn-ea"/>
          <a:cs typeface="+mn-cs"/>
        </a:defRPr>
      </a:lvl5pPr>
      <a:lvl6pPr marL="1714957" algn="l" defTabSz="685983" rtl="0" eaLnBrk="1" latinLnBrk="0" hangingPunct="1">
        <a:defRPr sz="1350" kern="1200">
          <a:solidFill>
            <a:schemeClr val="tx1"/>
          </a:solidFill>
          <a:latin typeface="+mn-lt"/>
          <a:ea typeface="+mn-ea"/>
          <a:cs typeface="+mn-cs"/>
        </a:defRPr>
      </a:lvl6pPr>
      <a:lvl7pPr marL="2057949" algn="l" defTabSz="685983" rtl="0" eaLnBrk="1" latinLnBrk="0" hangingPunct="1">
        <a:defRPr sz="1350" kern="1200">
          <a:solidFill>
            <a:schemeClr val="tx1"/>
          </a:solidFill>
          <a:latin typeface="+mn-lt"/>
          <a:ea typeface="+mn-ea"/>
          <a:cs typeface="+mn-cs"/>
        </a:defRPr>
      </a:lvl7pPr>
      <a:lvl8pPr marL="2400940" algn="l" defTabSz="685983" rtl="0" eaLnBrk="1" latinLnBrk="0" hangingPunct="1">
        <a:defRPr sz="1350" kern="1200">
          <a:solidFill>
            <a:schemeClr val="tx1"/>
          </a:solidFill>
          <a:latin typeface="+mn-lt"/>
          <a:ea typeface="+mn-ea"/>
          <a:cs typeface="+mn-cs"/>
        </a:defRPr>
      </a:lvl8pPr>
      <a:lvl9pPr marL="2743932" algn="l" defTabSz="685983"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1026" name="矩形 14"/>
          <p:cNvSpPr>
            <a:spLocks noChangeArrowheads="1"/>
          </p:cNvSpPr>
          <p:nvPr/>
        </p:nvSpPr>
        <p:spPr bwMode="auto">
          <a:xfrm>
            <a:off x="381000" y="0"/>
            <a:ext cx="609600" cy="6858000"/>
          </a:xfrm>
          <a:prstGeom prst="rect">
            <a:avLst/>
          </a:prstGeom>
          <a:solidFill>
            <a:srgbClr val="F6D3AA">
              <a:alpha val="5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900" smtClean="0">
              <a:solidFill>
                <a:srgbClr val="FFFFFF"/>
              </a:solidFill>
              <a:latin typeface="Book Antiqua" panose="02040602050305030304" pitchFamily="18" charset="0"/>
            </a:endParaRPr>
          </a:p>
        </p:txBody>
      </p:sp>
      <p:sp>
        <p:nvSpPr>
          <p:cNvPr id="1027" name="矩形 16"/>
          <p:cNvSpPr>
            <a:spLocks noChangeArrowheads="1"/>
          </p:cNvSpPr>
          <p:nvPr/>
        </p:nvSpPr>
        <p:spPr bwMode="auto">
          <a:xfrm>
            <a:off x="276227" y="0"/>
            <a:ext cx="104775" cy="6858000"/>
          </a:xfrm>
          <a:prstGeom prst="rect">
            <a:avLst/>
          </a:prstGeom>
          <a:solidFill>
            <a:srgbClr val="F9E3CB">
              <a:alpha val="35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900" smtClean="0">
              <a:solidFill>
                <a:srgbClr val="FFFFFF"/>
              </a:solidFill>
              <a:latin typeface="Book Antiqua" panose="02040602050305030304" pitchFamily="18" charset="0"/>
            </a:endParaRPr>
          </a:p>
        </p:txBody>
      </p:sp>
      <p:sp>
        <p:nvSpPr>
          <p:cNvPr id="1028" name="矩形 17"/>
          <p:cNvSpPr>
            <a:spLocks noChangeArrowheads="1"/>
          </p:cNvSpPr>
          <p:nvPr/>
        </p:nvSpPr>
        <p:spPr bwMode="auto">
          <a:xfrm>
            <a:off x="990602" y="0"/>
            <a:ext cx="182563" cy="6858000"/>
          </a:xfrm>
          <a:prstGeom prst="rect">
            <a:avLst/>
          </a:prstGeom>
          <a:solidFill>
            <a:srgbClr val="F9E3CB">
              <a:alpha val="7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900" smtClean="0">
              <a:solidFill>
                <a:srgbClr val="FFFFFF"/>
              </a:solidFill>
              <a:latin typeface="Book Antiqua" panose="02040602050305030304" pitchFamily="18" charset="0"/>
            </a:endParaRPr>
          </a:p>
        </p:txBody>
      </p:sp>
      <p:sp>
        <p:nvSpPr>
          <p:cNvPr id="1029" name="矩形 18"/>
          <p:cNvSpPr>
            <a:spLocks noChangeArrowheads="1"/>
          </p:cNvSpPr>
          <p:nvPr/>
        </p:nvSpPr>
        <p:spPr bwMode="auto">
          <a:xfrm>
            <a:off x="1141414" y="0"/>
            <a:ext cx="230187" cy="6858000"/>
          </a:xfrm>
          <a:prstGeom prst="rect">
            <a:avLst/>
          </a:prstGeom>
          <a:solidFill>
            <a:srgbClr val="FCF1E7">
              <a:alpha val="70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900" smtClean="0">
              <a:solidFill>
                <a:srgbClr val="FFFFFF"/>
              </a:solidFill>
              <a:latin typeface="Book Antiqua" panose="02040602050305030304" pitchFamily="18" charset="0"/>
            </a:endParaRPr>
          </a:p>
        </p:txBody>
      </p:sp>
      <p:sp>
        <p:nvSpPr>
          <p:cNvPr id="1030" name="直接连接符 19"/>
          <p:cNvSpPr>
            <a:spLocks noChangeShapeType="1"/>
          </p:cNvSpPr>
          <p:nvPr/>
        </p:nvSpPr>
        <p:spPr bwMode="auto">
          <a:xfrm>
            <a:off x="106363" y="0"/>
            <a:ext cx="0" cy="6858000"/>
          </a:xfrm>
          <a:prstGeom prst="line">
            <a:avLst/>
          </a:prstGeom>
          <a:noFill/>
          <a:ln w="57150">
            <a:solidFill>
              <a:srgbClr val="F6D3AA">
                <a:alpha val="65881"/>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900" smtClean="0">
              <a:solidFill>
                <a:srgbClr val="000000"/>
              </a:solidFill>
              <a:latin typeface="Arial" pitchFamily="34" charset="0"/>
            </a:endParaRPr>
          </a:p>
        </p:txBody>
      </p:sp>
      <p:sp>
        <p:nvSpPr>
          <p:cNvPr id="1031" name="直接连接符 20"/>
          <p:cNvSpPr>
            <a:spLocks noChangeShapeType="1"/>
          </p:cNvSpPr>
          <p:nvPr/>
        </p:nvSpPr>
        <p:spPr bwMode="auto">
          <a:xfrm>
            <a:off x="914400" y="0"/>
            <a:ext cx="0" cy="6858000"/>
          </a:xfrm>
          <a:prstGeom prst="line">
            <a:avLst/>
          </a:prstGeom>
          <a:noFill/>
          <a:ln w="57150">
            <a:solidFill>
              <a:srgbClr val="FCF1E7">
                <a:alpha val="76862"/>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900" smtClean="0">
              <a:solidFill>
                <a:srgbClr val="000000"/>
              </a:solidFill>
              <a:latin typeface="Arial" pitchFamily="34" charset="0"/>
            </a:endParaRPr>
          </a:p>
        </p:txBody>
      </p:sp>
      <p:sp>
        <p:nvSpPr>
          <p:cNvPr id="1032" name="直接连接符 23"/>
          <p:cNvSpPr>
            <a:spLocks noChangeShapeType="1"/>
          </p:cNvSpPr>
          <p:nvPr/>
        </p:nvSpPr>
        <p:spPr bwMode="auto">
          <a:xfrm>
            <a:off x="854075" y="0"/>
            <a:ext cx="0" cy="6858000"/>
          </a:xfrm>
          <a:prstGeom prst="line">
            <a:avLst/>
          </a:prstGeom>
          <a:noFill/>
          <a:ln w="57150">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900" smtClean="0">
              <a:solidFill>
                <a:srgbClr val="000000"/>
              </a:solidFill>
              <a:latin typeface="Arial" pitchFamily="34" charset="0"/>
            </a:endParaRPr>
          </a:p>
        </p:txBody>
      </p:sp>
      <p:sp>
        <p:nvSpPr>
          <p:cNvPr id="1033" name="直接连接符 24"/>
          <p:cNvSpPr>
            <a:spLocks noChangeShapeType="1"/>
          </p:cNvSpPr>
          <p:nvPr/>
        </p:nvSpPr>
        <p:spPr bwMode="auto">
          <a:xfrm>
            <a:off x="1727200" y="0"/>
            <a:ext cx="0" cy="6858000"/>
          </a:xfrm>
          <a:prstGeom prst="line">
            <a:avLst/>
          </a:prstGeom>
          <a:noFill/>
          <a:ln w="28575">
            <a:solidFill>
              <a:srgbClr val="F6D3AA">
                <a:alpha val="74901"/>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900" smtClean="0">
              <a:solidFill>
                <a:srgbClr val="000000"/>
              </a:solidFill>
              <a:latin typeface="Arial" pitchFamily="34" charset="0"/>
            </a:endParaRPr>
          </a:p>
        </p:txBody>
      </p:sp>
      <p:sp>
        <p:nvSpPr>
          <p:cNvPr id="1034" name="直接连接符 25"/>
          <p:cNvSpPr>
            <a:spLocks noChangeShapeType="1"/>
          </p:cNvSpPr>
          <p:nvPr/>
        </p:nvSpPr>
        <p:spPr bwMode="auto">
          <a:xfrm>
            <a:off x="1066800" y="0"/>
            <a:ext cx="0" cy="6858000"/>
          </a:xfrm>
          <a:prstGeom prst="line">
            <a:avLst/>
          </a:prstGeom>
          <a:noFill/>
          <a:ln w="9525">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900" smtClean="0">
              <a:solidFill>
                <a:srgbClr val="000000"/>
              </a:solidFill>
              <a:latin typeface="Arial" pitchFamily="34" charset="0"/>
            </a:endParaRPr>
          </a:p>
        </p:txBody>
      </p:sp>
      <p:sp>
        <p:nvSpPr>
          <p:cNvPr id="1035" name="直接连接符 26"/>
          <p:cNvSpPr>
            <a:spLocks noChangeShapeType="1"/>
          </p:cNvSpPr>
          <p:nvPr/>
        </p:nvSpPr>
        <p:spPr bwMode="auto">
          <a:xfrm>
            <a:off x="9113838" y="0"/>
            <a:ext cx="0" cy="6858000"/>
          </a:xfrm>
          <a:prstGeom prst="line">
            <a:avLst/>
          </a:prstGeom>
          <a:noFill/>
          <a:ln w="57150" cmpd="thickThin">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900" smtClean="0">
              <a:solidFill>
                <a:srgbClr val="000000"/>
              </a:solidFill>
              <a:latin typeface="Arial" pitchFamily="34" charset="0"/>
            </a:endParaRPr>
          </a:p>
        </p:txBody>
      </p:sp>
      <p:sp>
        <p:nvSpPr>
          <p:cNvPr id="1036" name="矩形 27"/>
          <p:cNvSpPr>
            <a:spLocks noChangeArrowheads="1"/>
          </p:cNvSpPr>
          <p:nvPr/>
        </p:nvSpPr>
        <p:spPr bwMode="auto">
          <a:xfrm>
            <a:off x="1219200" y="0"/>
            <a:ext cx="76200" cy="6858000"/>
          </a:xfrm>
          <a:prstGeom prst="rect">
            <a:avLst/>
          </a:prstGeom>
          <a:solidFill>
            <a:srgbClr val="F6D3AA">
              <a:alpha val="50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900" smtClean="0">
              <a:solidFill>
                <a:srgbClr val="FFFFFF"/>
              </a:solidFill>
              <a:latin typeface="Book Antiqua" panose="02040602050305030304" pitchFamily="18" charset="0"/>
            </a:endParaRPr>
          </a:p>
        </p:txBody>
      </p:sp>
      <p:sp>
        <p:nvSpPr>
          <p:cNvPr id="1037" name="椭圆 28"/>
          <p:cNvSpPr>
            <a:spLocks noChangeArrowheads="1"/>
          </p:cNvSpPr>
          <p:nvPr/>
        </p:nvSpPr>
        <p:spPr bwMode="auto">
          <a:xfrm>
            <a:off x="304800" y="4365104"/>
            <a:ext cx="702438" cy="70243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900" smtClean="0">
              <a:solidFill>
                <a:srgbClr val="FFFFFF"/>
              </a:solidFill>
              <a:latin typeface="Book Antiqua" panose="02040602050305030304" pitchFamily="18" charset="0"/>
            </a:endParaRPr>
          </a:p>
        </p:txBody>
      </p:sp>
      <p:sp>
        <p:nvSpPr>
          <p:cNvPr id="1038" name="椭圆 29"/>
          <p:cNvSpPr>
            <a:spLocks noChangeArrowheads="1"/>
          </p:cNvSpPr>
          <p:nvPr/>
        </p:nvSpPr>
        <p:spPr bwMode="auto">
          <a:xfrm>
            <a:off x="1004889" y="5503990"/>
            <a:ext cx="347776" cy="34777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900" smtClean="0">
              <a:solidFill>
                <a:srgbClr val="FFFFFF"/>
              </a:solidFill>
              <a:latin typeface="Book Antiqua" panose="02040602050305030304" pitchFamily="18" charset="0"/>
            </a:endParaRPr>
          </a:p>
        </p:txBody>
      </p:sp>
      <p:sp>
        <p:nvSpPr>
          <p:cNvPr id="1039" name="椭圆 30"/>
          <p:cNvSpPr>
            <a:spLocks noChangeArrowheads="1"/>
          </p:cNvSpPr>
          <p:nvPr/>
        </p:nvSpPr>
        <p:spPr bwMode="auto">
          <a:xfrm>
            <a:off x="785814" y="5906331"/>
            <a:ext cx="74891" cy="74031"/>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900" smtClean="0">
              <a:solidFill>
                <a:srgbClr val="FFFFFF"/>
              </a:solidFill>
              <a:latin typeface="Book Antiqua" panose="02040602050305030304" pitchFamily="18" charset="0"/>
            </a:endParaRPr>
          </a:p>
        </p:txBody>
      </p:sp>
      <p:sp>
        <p:nvSpPr>
          <p:cNvPr id="1040" name="椭圆 31"/>
          <p:cNvSpPr>
            <a:spLocks noChangeArrowheads="1"/>
          </p:cNvSpPr>
          <p:nvPr/>
        </p:nvSpPr>
        <p:spPr bwMode="auto">
          <a:xfrm>
            <a:off x="1358901" y="6256880"/>
            <a:ext cx="148924" cy="14892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900" smtClean="0">
              <a:solidFill>
                <a:srgbClr val="FFFFFF"/>
              </a:solidFill>
              <a:latin typeface="Book Antiqua" panose="02040602050305030304" pitchFamily="18" charset="0"/>
            </a:endParaRPr>
          </a:p>
        </p:txBody>
      </p:sp>
      <p:sp>
        <p:nvSpPr>
          <p:cNvPr id="1041" name="椭圆 32"/>
          <p:cNvSpPr>
            <a:spLocks noChangeArrowheads="1"/>
          </p:cNvSpPr>
          <p:nvPr/>
        </p:nvSpPr>
        <p:spPr bwMode="auto">
          <a:xfrm>
            <a:off x="1600204" y="5006082"/>
            <a:ext cx="197991" cy="197991"/>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900" smtClean="0">
              <a:solidFill>
                <a:srgbClr val="FFFFFF"/>
              </a:solidFill>
              <a:latin typeface="Book Antiqua" panose="02040602050305030304" pitchFamily="18" charset="0"/>
            </a:endParaRPr>
          </a:p>
        </p:txBody>
      </p:sp>
      <p:pic>
        <p:nvPicPr>
          <p:cNvPr id="1042" name="Picture 6" descr="fudan_red"/>
          <p:cNvPicPr>
            <a:picLocks noChangeAspect="1" noChangeArrowheads="1"/>
          </p:cNvPicPr>
          <p:nvPr/>
        </p:nvPicPr>
        <p:blipFill>
          <a:blip r:embed="rId11">
            <a:lum contrast="-86000"/>
            <a:extLst>
              <a:ext uri="{28A0092B-C50C-407E-A947-70E740481C1C}">
                <a14:useLocalDpi xmlns:a14="http://schemas.microsoft.com/office/drawing/2010/main" val="0"/>
              </a:ext>
            </a:extLst>
          </a:blip>
          <a:srcRect/>
          <a:stretch>
            <a:fillRect/>
          </a:stretch>
        </p:blipFill>
        <p:spPr bwMode="auto">
          <a:xfrm>
            <a:off x="360346" y="4401194"/>
            <a:ext cx="617216" cy="619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7" name="灯片编号占位符 28"/>
          <p:cNvSpPr>
            <a:spLocks noGrp="1" noChangeArrowheads="1"/>
          </p:cNvSpPr>
          <p:nvPr>
            <p:ph type="sldNum" sz="quarter" idx="4"/>
          </p:nvPr>
        </p:nvSpPr>
        <p:spPr bwMode="auto">
          <a:xfrm>
            <a:off x="1020763" y="5509230"/>
            <a:ext cx="330560" cy="280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788" b="1">
                <a:solidFill>
                  <a:srgbClr val="FFFFFF"/>
                </a:solidFill>
              </a:defRPr>
            </a:lvl1pPr>
          </a:lstStyle>
          <a:p>
            <a:pPr fontAlgn="base">
              <a:spcBef>
                <a:spcPct val="0"/>
              </a:spcBef>
              <a:spcAft>
                <a:spcPct val="0"/>
              </a:spcAft>
            </a:pPr>
            <a:fld id="{31E5527C-20C1-44F9-A40C-DEBB0D6623E7}" type="slidenum">
              <a:rPr lang="en-US" altLang="zh-CN" smtClean="0">
                <a:latin typeface="Arial" pitchFamily="34" charset="0"/>
              </a:rPr>
              <a:pPr fontAlgn="base">
                <a:spcBef>
                  <a:spcPct val="0"/>
                </a:spcBef>
                <a:spcAft>
                  <a:spcPct val="0"/>
                </a:spcAft>
              </a:pPr>
              <a:t>‹#›</a:t>
            </a:fld>
            <a:endParaRPr lang="en-US" altLang="zh-CN" smtClean="0">
              <a:latin typeface="Arial" pitchFamily="34" charset="0"/>
            </a:endParaRPr>
          </a:p>
        </p:txBody>
      </p:sp>
    </p:spTree>
    <p:extLst>
      <p:ext uri="{BB962C8B-B14F-4D97-AF65-F5344CB8AC3E}">
        <p14:creationId xmlns:p14="http://schemas.microsoft.com/office/powerpoint/2010/main" val="3717315514"/>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Lst>
  <p:timing>
    <p:tnLst>
      <p:par>
        <p:cTn id="1" dur="indefinite" restart="never" nodeType="tmRoot"/>
      </p:par>
    </p:tnLst>
  </p:timing>
  <p:txStyles>
    <p:titleStyle>
      <a:lvl1pPr algn="l" rtl="0" eaLnBrk="1" fontAlgn="base" hangingPunct="1">
        <a:spcBef>
          <a:spcPct val="0"/>
        </a:spcBef>
        <a:spcAft>
          <a:spcPct val="0"/>
        </a:spcAft>
        <a:defRPr sz="1688" kern="1200">
          <a:solidFill>
            <a:schemeClr val="tx2"/>
          </a:solidFill>
          <a:latin typeface="+mj-lt"/>
          <a:ea typeface="+mj-ea"/>
          <a:cs typeface="+mj-cs"/>
        </a:defRPr>
      </a:lvl1pPr>
      <a:lvl2pPr algn="l" rtl="0" eaLnBrk="1" fontAlgn="base" hangingPunct="1">
        <a:spcBef>
          <a:spcPct val="0"/>
        </a:spcBef>
        <a:spcAft>
          <a:spcPct val="0"/>
        </a:spcAft>
        <a:defRPr sz="1688">
          <a:solidFill>
            <a:schemeClr val="tx2"/>
          </a:solidFill>
          <a:latin typeface="Lucida Sans" panose="020B0602030504020204" pitchFamily="34" charset="0"/>
          <a:ea typeface="黑体" panose="02010609060101010101" pitchFamily="49" charset="-122"/>
        </a:defRPr>
      </a:lvl2pPr>
      <a:lvl3pPr algn="l" rtl="0" eaLnBrk="1" fontAlgn="base" hangingPunct="1">
        <a:spcBef>
          <a:spcPct val="0"/>
        </a:spcBef>
        <a:spcAft>
          <a:spcPct val="0"/>
        </a:spcAft>
        <a:defRPr sz="1688">
          <a:solidFill>
            <a:schemeClr val="tx2"/>
          </a:solidFill>
          <a:latin typeface="Lucida Sans" panose="020B0602030504020204" pitchFamily="34" charset="0"/>
          <a:ea typeface="黑体" panose="02010609060101010101" pitchFamily="49" charset="-122"/>
        </a:defRPr>
      </a:lvl3pPr>
      <a:lvl4pPr algn="l" rtl="0" eaLnBrk="1" fontAlgn="base" hangingPunct="1">
        <a:spcBef>
          <a:spcPct val="0"/>
        </a:spcBef>
        <a:spcAft>
          <a:spcPct val="0"/>
        </a:spcAft>
        <a:defRPr sz="1688">
          <a:solidFill>
            <a:schemeClr val="tx2"/>
          </a:solidFill>
          <a:latin typeface="Lucida Sans" panose="020B0602030504020204" pitchFamily="34" charset="0"/>
          <a:ea typeface="黑体" panose="02010609060101010101" pitchFamily="49" charset="-122"/>
        </a:defRPr>
      </a:lvl4pPr>
      <a:lvl5pPr algn="l" rtl="0" eaLnBrk="1" fontAlgn="base" hangingPunct="1">
        <a:spcBef>
          <a:spcPct val="0"/>
        </a:spcBef>
        <a:spcAft>
          <a:spcPct val="0"/>
        </a:spcAft>
        <a:defRPr sz="1688">
          <a:solidFill>
            <a:schemeClr val="tx2"/>
          </a:solidFill>
          <a:latin typeface="Lucida Sans" panose="020B0602030504020204" pitchFamily="34" charset="0"/>
          <a:ea typeface="黑体" panose="02010609060101010101" pitchFamily="49" charset="-122"/>
        </a:defRPr>
      </a:lvl5pPr>
      <a:lvl6pPr marL="257244" algn="l" rtl="0" eaLnBrk="1" fontAlgn="base" hangingPunct="1">
        <a:spcBef>
          <a:spcPct val="0"/>
        </a:spcBef>
        <a:spcAft>
          <a:spcPct val="0"/>
        </a:spcAft>
        <a:defRPr sz="1688">
          <a:solidFill>
            <a:schemeClr val="tx2"/>
          </a:solidFill>
          <a:latin typeface="Lucida Sans" panose="020B0602030504020204" pitchFamily="34" charset="0"/>
          <a:ea typeface="黑体" panose="02010609060101010101" pitchFamily="49" charset="-122"/>
        </a:defRPr>
      </a:lvl6pPr>
      <a:lvl7pPr marL="514487" algn="l" rtl="0" eaLnBrk="1" fontAlgn="base" hangingPunct="1">
        <a:spcBef>
          <a:spcPct val="0"/>
        </a:spcBef>
        <a:spcAft>
          <a:spcPct val="0"/>
        </a:spcAft>
        <a:defRPr sz="1688">
          <a:solidFill>
            <a:schemeClr val="tx2"/>
          </a:solidFill>
          <a:latin typeface="Lucida Sans" panose="020B0602030504020204" pitchFamily="34" charset="0"/>
          <a:ea typeface="黑体" panose="02010609060101010101" pitchFamily="49" charset="-122"/>
        </a:defRPr>
      </a:lvl7pPr>
      <a:lvl8pPr marL="771731" algn="l" rtl="0" eaLnBrk="1" fontAlgn="base" hangingPunct="1">
        <a:spcBef>
          <a:spcPct val="0"/>
        </a:spcBef>
        <a:spcAft>
          <a:spcPct val="0"/>
        </a:spcAft>
        <a:defRPr sz="1688">
          <a:solidFill>
            <a:schemeClr val="tx2"/>
          </a:solidFill>
          <a:latin typeface="Lucida Sans" panose="020B0602030504020204" pitchFamily="34" charset="0"/>
          <a:ea typeface="黑体" panose="02010609060101010101" pitchFamily="49" charset="-122"/>
        </a:defRPr>
      </a:lvl8pPr>
      <a:lvl9pPr marL="1028974" algn="l" rtl="0" eaLnBrk="1" fontAlgn="base" hangingPunct="1">
        <a:spcBef>
          <a:spcPct val="0"/>
        </a:spcBef>
        <a:spcAft>
          <a:spcPct val="0"/>
        </a:spcAft>
        <a:defRPr sz="1688">
          <a:solidFill>
            <a:schemeClr val="tx2"/>
          </a:solidFill>
          <a:latin typeface="Lucida Sans" panose="020B0602030504020204" pitchFamily="34" charset="0"/>
          <a:ea typeface="黑体" panose="02010609060101010101" pitchFamily="49" charset="-122"/>
        </a:defRPr>
      </a:lvl9pPr>
    </p:titleStyle>
    <p:bodyStyle>
      <a:lvl1pPr marL="153632" indent="-153632" algn="l" rtl="0" eaLnBrk="1" fontAlgn="base" hangingPunct="1">
        <a:spcBef>
          <a:spcPts val="338"/>
        </a:spcBef>
        <a:spcAft>
          <a:spcPct val="0"/>
        </a:spcAft>
        <a:buClr>
          <a:schemeClr val="accent1"/>
        </a:buClr>
        <a:buSzPct val="70000"/>
        <a:buFont typeface="Wingdings" pitchFamily="2" charset="2"/>
        <a:buChar char=""/>
        <a:defRPr sz="1350" kern="1200">
          <a:solidFill>
            <a:schemeClr val="tx1"/>
          </a:solidFill>
          <a:latin typeface="+mn-lt"/>
          <a:ea typeface="+mn-ea"/>
          <a:cs typeface="+mn-cs"/>
        </a:defRPr>
      </a:lvl1pPr>
      <a:lvl2pPr marL="359962" indent="-153632" algn="l" rtl="0" eaLnBrk="1" fontAlgn="base" hangingPunct="1">
        <a:spcBef>
          <a:spcPct val="20000"/>
        </a:spcBef>
        <a:spcAft>
          <a:spcPct val="0"/>
        </a:spcAft>
        <a:buClr>
          <a:schemeClr val="accent1"/>
        </a:buClr>
        <a:buSzPct val="80000"/>
        <a:buFont typeface="Wingdings 2" pitchFamily="18" charset="2"/>
        <a:buChar char=""/>
        <a:defRPr sz="1182" kern="1200">
          <a:solidFill>
            <a:schemeClr val="tx1"/>
          </a:solidFill>
          <a:latin typeface="+mn-lt"/>
          <a:ea typeface="+mn-ea"/>
          <a:cs typeface="+mn-cs"/>
        </a:defRPr>
      </a:lvl2pPr>
      <a:lvl3pPr marL="514487" indent="-102719" algn="l" rtl="0" eaLnBrk="1" fontAlgn="base" hangingPunct="1">
        <a:spcBef>
          <a:spcPct val="20000"/>
        </a:spcBef>
        <a:spcAft>
          <a:spcPct val="0"/>
        </a:spcAft>
        <a:buClr>
          <a:srgbClr val="E0752F"/>
        </a:buClr>
        <a:buSzPct val="60000"/>
        <a:buFont typeface="Wingdings" pitchFamily="2" charset="2"/>
        <a:buChar char=""/>
        <a:defRPr sz="1350" kern="1200">
          <a:solidFill>
            <a:schemeClr val="tx1"/>
          </a:solidFill>
          <a:latin typeface="+mn-lt"/>
          <a:ea typeface="+mn-ea"/>
          <a:cs typeface="+mn-cs"/>
        </a:defRPr>
      </a:lvl3pPr>
      <a:lvl4pPr marL="668119" indent="-102719" algn="l" rtl="0" eaLnBrk="1" fontAlgn="base" hangingPunct="1">
        <a:spcBef>
          <a:spcPct val="20000"/>
        </a:spcBef>
        <a:spcAft>
          <a:spcPct val="0"/>
        </a:spcAft>
        <a:buClr>
          <a:srgbClr val="FEC3AE"/>
        </a:buClr>
        <a:buSzPct val="60000"/>
        <a:buFont typeface="Wingdings" pitchFamily="2" charset="2"/>
        <a:buChar char=""/>
        <a:defRPr sz="1125" kern="1200">
          <a:solidFill>
            <a:schemeClr val="tx1"/>
          </a:solidFill>
          <a:latin typeface="+mn-lt"/>
          <a:ea typeface="+mn-ea"/>
          <a:cs typeface="+mn-cs"/>
        </a:defRPr>
      </a:lvl4pPr>
      <a:lvl5pPr marL="822644" indent="-102719" algn="l" rtl="0" eaLnBrk="1" fontAlgn="base" hangingPunct="1">
        <a:spcBef>
          <a:spcPct val="20000"/>
        </a:spcBef>
        <a:spcAft>
          <a:spcPct val="0"/>
        </a:spcAft>
        <a:buClr>
          <a:srgbClr val="BDCAE9"/>
        </a:buClr>
        <a:buSzPct val="68000"/>
        <a:buFont typeface="Wingdings 2" pitchFamily="18" charset="2"/>
        <a:buChar char=""/>
        <a:defRPr sz="900" kern="1200">
          <a:solidFill>
            <a:schemeClr val="tx1"/>
          </a:solidFill>
          <a:latin typeface="+mn-lt"/>
          <a:ea typeface="+mn-ea"/>
          <a:cs typeface="+mn-cs"/>
        </a:defRPr>
      </a:lvl5pPr>
      <a:lvl6pPr marL="1414840" indent="-128622" algn="l" defTabSz="51448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2083" indent="-128622" algn="l" defTabSz="51448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9327" indent="-128622" algn="l" defTabSz="51448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6570" indent="-128622" algn="l" defTabSz="51448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zh-CN"/>
      </a:defPPr>
      <a:lvl1pPr marL="0" algn="l" defTabSz="514487" rtl="0" eaLnBrk="1" latinLnBrk="0" hangingPunct="1">
        <a:defRPr sz="1013" kern="1200">
          <a:solidFill>
            <a:schemeClr val="tx1"/>
          </a:solidFill>
          <a:latin typeface="+mn-lt"/>
          <a:ea typeface="+mn-ea"/>
          <a:cs typeface="+mn-cs"/>
        </a:defRPr>
      </a:lvl1pPr>
      <a:lvl2pPr marL="257244" algn="l" defTabSz="514487" rtl="0" eaLnBrk="1" latinLnBrk="0" hangingPunct="1">
        <a:defRPr sz="1013" kern="1200">
          <a:solidFill>
            <a:schemeClr val="tx1"/>
          </a:solidFill>
          <a:latin typeface="+mn-lt"/>
          <a:ea typeface="+mn-ea"/>
          <a:cs typeface="+mn-cs"/>
        </a:defRPr>
      </a:lvl2pPr>
      <a:lvl3pPr marL="514487" algn="l" defTabSz="514487" rtl="0" eaLnBrk="1" latinLnBrk="0" hangingPunct="1">
        <a:defRPr sz="1013" kern="1200">
          <a:solidFill>
            <a:schemeClr val="tx1"/>
          </a:solidFill>
          <a:latin typeface="+mn-lt"/>
          <a:ea typeface="+mn-ea"/>
          <a:cs typeface="+mn-cs"/>
        </a:defRPr>
      </a:lvl3pPr>
      <a:lvl4pPr marL="771731" algn="l" defTabSz="514487" rtl="0" eaLnBrk="1" latinLnBrk="0" hangingPunct="1">
        <a:defRPr sz="1013" kern="1200">
          <a:solidFill>
            <a:schemeClr val="tx1"/>
          </a:solidFill>
          <a:latin typeface="+mn-lt"/>
          <a:ea typeface="+mn-ea"/>
          <a:cs typeface="+mn-cs"/>
        </a:defRPr>
      </a:lvl4pPr>
      <a:lvl5pPr marL="1028974" algn="l" defTabSz="514487" rtl="0" eaLnBrk="1" latinLnBrk="0" hangingPunct="1">
        <a:defRPr sz="1013" kern="1200">
          <a:solidFill>
            <a:schemeClr val="tx1"/>
          </a:solidFill>
          <a:latin typeface="+mn-lt"/>
          <a:ea typeface="+mn-ea"/>
          <a:cs typeface="+mn-cs"/>
        </a:defRPr>
      </a:lvl5pPr>
      <a:lvl6pPr marL="1286218" algn="l" defTabSz="514487" rtl="0" eaLnBrk="1" latinLnBrk="0" hangingPunct="1">
        <a:defRPr sz="1013" kern="1200">
          <a:solidFill>
            <a:schemeClr val="tx1"/>
          </a:solidFill>
          <a:latin typeface="+mn-lt"/>
          <a:ea typeface="+mn-ea"/>
          <a:cs typeface="+mn-cs"/>
        </a:defRPr>
      </a:lvl6pPr>
      <a:lvl7pPr marL="1543461" algn="l" defTabSz="514487" rtl="0" eaLnBrk="1" latinLnBrk="0" hangingPunct="1">
        <a:defRPr sz="1013" kern="1200">
          <a:solidFill>
            <a:schemeClr val="tx1"/>
          </a:solidFill>
          <a:latin typeface="+mn-lt"/>
          <a:ea typeface="+mn-ea"/>
          <a:cs typeface="+mn-cs"/>
        </a:defRPr>
      </a:lvl7pPr>
      <a:lvl8pPr marL="1800705" algn="l" defTabSz="514487" rtl="0" eaLnBrk="1" latinLnBrk="0" hangingPunct="1">
        <a:defRPr sz="1013" kern="1200">
          <a:solidFill>
            <a:schemeClr val="tx1"/>
          </a:solidFill>
          <a:latin typeface="+mn-lt"/>
          <a:ea typeface="+mn-ea"/>
          <a:cs typeface="+mn-cs"/>
        </a:defRPr>
      </a:lvl8pPr>
      <a:lvl9pPr marL="2057949" algn="l" defTabSz="51448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1026" name="矩形 14"/>
          <p:cNvSpPr>
            <a:spLocks noChangeArrowheads="1"/>
          </p:cNvSpPr>
          <p:nvPr/>
        </p:nvSpPr>
        <p:spPr bwMode="auto">
          <a:xfrm>
            <a:off x="381000" y="0"/>
            <a:ext cx="609600" cy="6858000"/>
          </a:xfrm>
          <a:prstGeom prst="rect">
            <a:avLst/>
          </a:prstGeom>
          <a:solidFill>
            <a:srgbClr val="F6D3AA">
              <a:alpha val="5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200" smtClean="0">
              <a:solidFill>
                <a:srgbClr val="FFFFFF"/>
              </a:solidFill>
              <a:latin typeface="Book Antiqua" panose="02040602050305030304" pitchFamily="18" charset="0"/>
            </a:endParaRPr>
          </a:p>
        </p:txBody>
      </p:sp>
      <p:sp>
        <p:nvSpPr>
          <p:cNvPr id="1027" name="矩形 16"/>
          <p:cNvSpPr>
            <a:spLocks noChangeArrowheads="1"/>
          </p:cNvSpPr>
          <p:nvPr/>
        </p:nvSpPr>
        <p:spPr bwMode="auto">
          <a:xfrm>
            <a:off x="276227" y="0"/>
            <a:ext cx="104775" cy="6858000"/>
          </a:xfrm>
          <a:prstGeom prst="rect">
            <a:avLst/>
          </a:prstGeom>
          <a:solidFill>
            <a:srgbClr val="F9E3CB">
              <a:alpha val="35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200" smtClean="0">
              <a:solidFill>
                <a:srgbClr val="FFFFFF"/>
              </a:solidFill>
              <a:latin typeface="Book Antiqua" panose="02040602050305030304" pitchFamily="18" charset="0"/>
            </a:endParaRPr>
          </a:p>
        </p:txBody>
      </p:sp>
      <p:sp>
        <p:nvSpPr>
          <p:cNvPr id="1028" name="矩形 17"/>
          <p:cNvSpPr>
            <a:spLocks noChangeArrowheads="1"/>
          </p:cNvSpPr>
          <p:nvPr/>
        </p:nvSpPr>
        <p:spPr bwMode="auto">
          <a:xfrm>
            <a:off x="990602" y="0"/>
            <a:ext cx="182563" cy="6858000"/>
          </a:xfrm>
          <a:prstGeom prst="rect">
            <a:avLst/>
          </a:prstGeom>
          <a:solidFill>
            <a:srgbClr val="F9E3CB">
              <a:alpha val="7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200" smtClean="0">
              <a:solidFill>
                <a:srgbClr val="FFFFFF"/>
              </a:solidFill>
              <a:latin typeface="Book Antiqua" panose="02040602050305030304" pitchFamily="18" charset="0"/>
            </a:endParaRPr>
          </a:p>
        </p:txBody>
      </p:sp>
      <p:sp>
        <p:nvSpPr>
          <p:cNvPr id="1029" name="矩形 18"/>
          <p:cNvSpPr>
            <a:spLocks noChangeArrowheads="1"/>
          </p:cNvSpPr>
          <p:nvPr/>
        </p:nvSpPr>
        <p:spPr bwMode="auto">
          <a:xfrm>
            <a:off x="1141414" y="0"/>
            <a:ext cx="230187" cy="6858000"/>
          </a:xfrm>
          <a:prstGeom prst="rect">
            <a:avLst/>
          </a:prstGeom>
          <a:solidFill>
            <a:srgbClr val="FCF1E7">
              <a:alpha val="70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200" smtClean="0">
              <a:solidFill>
                <a:srgbClr val="FFFFFF"/>
              </a:solidFill>
              <a:latin typeface="Book Antiqua" panose="02040602050305030304" pitchFamily="18" charset="0"/>
            </a:endParaRPr>
          </a:p>
        </p:txBody>
      </p:sp>
      <p:sp>
        <p:nvSpPr>
          <p:cNvPr id="1030" name="直接连接符 19"/>
          <p:cNvSpPr>
            <a:spLocks noChangeShapeType="1"/>
          </p:cNvSpPr>
          <p:nvPr/>
        </p:nvSpPr>
        <p:spPr bwMode="auto">
          <a:xfrm>
            <a:off x="106363" y="0"/>
            <a:ext cx="0" cy="6858000"/>
          </a:xfrm>
          <a:prstGeom prst="line">
            <a:avLst/>
          </a:prstGeom>
          <a:noFill/>
          <a:ln w="57150">
            <a:solidFill>
              <a:srgbClr val="F6D3AA">
                <a:alpha val="65881"/>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200" smtClean="0">
              <a:solidFill>
                <a:srgbClr val="000000"/>
              </a:solidFill>
              <a:latin typeface="Arial" pitchFamily="34" charset="0"/>
            </a:endParaRPr>
          </a:p>
        </p:txBody>
      </p:sp>
      <p:sp>
        <p:nvSpPr>
          <p:cNvPr id="1031" name="直接连接符 20"/>
          <p:cNvSpPr>
            <a:spLocks noChangeShapeType="1"/>
          </p:cNvSpPr>
          <p:nvPr/>
        </p:nvSpPr>
        <p:spPr bwMode="auto">
          <a:xfrm>
            <a:off x="914400" y="0"/>
            <a:ext cx="0" cy="6858000"/>
          </a:xfrm>
          <a:prstGeom prst="line">
            <a:avLst/>
          </a:prstGeom>
          <a:noFill/>
          <a:ln w="57150">
            <a:solidFill>
              <a:srgbClr val="FCF1E7">
                <a:alpha val="76862"/>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200" smtClean="0">
              <a:solidFill>
                <a:srgbClr val="000000"/>
              </a:solidFill>
              <a:latin typeface="Arial" pitchFamily="34" charset="0"/>
            </a:endParaRPr>
          </a:p>
        </p:txBody>
      </p:sp>
      <p:sp>
        <p:nvSpPr>
          <p:cNvPr id="1032" name="直接连接符 23"/>
          <p:cNvSpPr>
            <a:spLocks noChangeShapeType="1"/>
          </p:cNvSpPr>
          <p:nvPr/>
        </p:nvSpPr>
        <p:spPr bwMode="auto">
          <a:xfrm>
            <a:off x="854075" y="0"/>
            <a:ext cx="0" cy="6858000"/>
          </a:xfrm>
          <a:prstGeom prst="line">
            <a:avLst/>
          </a:prstGeom>
          <a:noFill/>
          <a:ln w="57150">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200" smtClean="0">
              <a:solidFill>
                <a:srgbClr val="000000"/>
              </a:solidFill>
              <a:latin typeface="Arial" pitchFamily="34" charset="0"/>
            </a:endParaRPr>
          </a:p>
        </p:txBody>
      </p:sp>
      <p:sp>
        <p:nvSpPr>
          <p:cNvPr id="1033" name="直接连接符 24"/>
          <p:cNvSpPr>
            <a:spLocks noChangeShapeType="1"/>
          </p:cNvSpPr>
          <p:nvPr/>
        </p:nvSpPr>
        <p:spPr bwMode="auto">
          <a:xfrm>
            <a:off x="1727200" y="0"/>
            <a:ext cx="0" cy="6858000"/>
          </a:xfrm>
          <a:prstGeom prst="line">
            <a:avLst/>
          </a:prstGeom>
          <a:noFill/>
          <a:ln w="28575">
            <a:solidFill>
              <a:srgbClr val="F6D3AA">
                <a:alpha val="74901"/>
              </a:srgbClr>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200" smtClean="0">
              <a:solidFill>
                <a:srgbClr val="000000"/>
              </a:solidFill>
              <a:latin typeface="Arial" pitchFamily="34" charset="0"/>
            </a:endParaRPr>
          </a:p>
        </p:txBody>
      </p:sp>
      <p:sp>
        <p:nvSpPr>
          <p:cNvPr id="1034" name="直接连接符 25"/>
          <p:cNvSpPr>
            <a:spLocks noChangeShapeType="1"/>
          </p:cNvSpPr>
          <p:nvPr/>
        </p:nvSpPr>
        <p:spPr bwMode="auto">
          <a:xfrm>
            <a:off x="1066800" y="0"/>
            <a:ext cx="0" cy="6858000"/>
          </a:xfrm>
          <a:prstGeom prst="line">
            <a:avLst/>
          </a:prstGeom>
          <a:noFill/>
          <a:ln w="9525">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200" smtClean="0">
              <a:solidFill>
                <a:srgbClr val="000000"/>
              </a:solidFill>
              <a:latin typeface="Arial" pitchFamily="34" charset="0"/>
            </a:endParaRPr>
          </a:p>
        </p:txBody>
      </p:sp>
      <p:sp>
        <p:nvSpPr>
          <p:cNvPr id="1035" name="直接连接符 26"/>
          <p:cNvSpPr>
            <a:spLocks noChangeShapeType="1"/>
          </p:cNvSpPr>
          <p:nvPr/>
        </p:nvSpPr>
        <p:spPr bwMode="auto">
          <a:xfrm>
            <a:off x="9113838" y="0"/>
            <a:ext cx="0" cy="6858000"/>
          </a:xfrm>
          <a:prstGeom prst="line">
            <a:avLst/>
          </a:prstGeom>
          <a:noFill/>
          <a:ln w="57150" cmpd="thickThin">
            <a:solidFill>
              <a:srgbClr val="F6D3AA"/>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sz="1200" smtClean="0">
              <a:solidFill>
                <a:srgbClr val="000000"/>
              </a:solidFill>
              <a:latin typeface="Arial" pitchFamily="34" charset="0"/>
            </a:endParaRPr>
          </a:p>
        </p:txBody>
      </p:sp>
      <p:sp>
        <p:nvSpPr>
          <p:cNvPr id="1036" name="矩形 27"/>
          <p:cNvSpPr>
            <a:spLocks noChangeArrowheads="1"/>
          </p:cNvSpPr>
          <p:nvPr/>
        </p:nvSpPr>
        <p:spPr bwMode="auto">
          <a:xfrm>
            <a:off x="1219200" y="0"/>
            <a:ext cx="76200" cy="6858000"/>
          </a:xfrm>
          <a:prstGeom prst="rect">
            <a:avLst/>
          </a:prstGeom>
          <a:solidFill>
            <a:srgbClr val="F6D3AA">
              <a:alpha val="50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200" smtClean="0">
              <a:solidFill>
                <a:srgbClr val="FFFFFF"/>
              </a:solidFill>
              <a:latin typeface="Book Antiqua" panose="02040602050305030304" pitchFamily="18" charset="0"/>
            </a:endParaRPr>
          </a:p>
        </p:txBody>
      </p:sp>
      <p:sp>
        <p:nvSpPr>
          <p:cNvPr id="1037" name="椭圆 28"/>
          <p:cNvSpPr>
            <a:spLocks noChangeArrowheads="1"/>
          </p:cNvSpPr>
          <p:nvPr/>
        </p:nvSpPr>
        <p:spPr bwMode="auto">
          <a:xfrm>
            <a:off x="609600" y="3429000"/>
            <a:ext cx="1295400" cy="12954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200" smtClean="0">
              <a:solidFill>
                <a:srgbClr val="FFFFFF"/>
              </a:solidFill>
              <a:latin typeface="Book Antiqua" panose="02040602050305030304" pitchFamily="18" charset="0"/>
            </a:endParaRPr>
          </a:p>
        </p:txBody>
      </p:sp>
      <p:sp>
        <p:nvSpPr>
          <p:cNvPr id="1038" name="椭圆 29"/>
          <p:cNvSpPr>
            <a:spLocks noChangeArrowheads="1"/>
          </p:cNvSpPr>
          <p:nvPr/>
        </p:nvSpPr>
        <p:spPr bwMode="auto">
          <a:xfrm>
            <a:off x="1309689" y="4867275"/>
            <a:ext cx="641350" cy="64135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200" smtClean="0">
              <a:solidFill>
                <a:srgbClr val="FFFFFF"/>
              </a:solidFill>
              <a:latin typeface="Book Antiqua" panose="02040602050305030304" pitchFamily="18" charset="0"/>
            </a:endParaRPr>
          </a:p>
        </p:txBody>
      </p:sp>
      <p:sp>
        <p:nvSpPr>
          <p:cNvPr id="1039" name="椭圆 30"/>
          <p:cNvSpPr>
            <a:spLocks noChangeArrowheads="1"/>
          </p:cNvSpPr>
          <p:nvPr/>
        </p:nvSpPr>
        <p:spPr bwMode="auto">
          <a:xfrm>
            <a:off x="1090614" y="5500694"/>
            <a:ext cx="138112" cy="13652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200" smtClean="0">
              <a:solidFill>
                <a:srgbClr val="FFFFFF"/>
              </a:solidFill>
              <a:latin typeface="Book Antiqua" panose="02040602050305030304" pitchFamily="18" charset="0"/>
            </a:endParaRPr>
          </a:p>
        </p:txBody>
      </p:sp>
      <p:sp>
        <p:nvSpPr>
          <p:cNvPr id="1040" name="椭圆 31"/>
          <p:cNvSpPr>
            <a:spLocks noChangeArrowheads="1"/>
          </p:cNvSpPr>
          <p:nvPr/>
        </p:nvSpPr>
        <p:spPr bwMode="auto">
          <a:xfrm>
            <a:off x="1663701" y="5788025"/>
            <a:ext cx="274638" cy="27463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200" smtClean="0">
              <a:solidFill>
                <a:srgbClr val="FFFFFF"/>
              </a:solidFill>
              <a:latin typeface="Book Antiqua" panose="02040602050305030304" pitchFamily="18" charset="0"/>
            </a:endParaRPr>
          </a:p>
        </p:txBody>
      </p:sp>
      <p:sp>
        <p:nvSpPr>
          <p:cNvPr id="1041" name="椭圆 32"/>
          <p:cNvSpPr>
            <a:spLocks noChangeArrowheads="1"/>
          </p:cNvSpPr>
          <p:nvPr/>
        </p:nvSpPr>
        <p:spPr bwMode="auto">
          <a:xfrm>
            <a:off x="1905003" y="4495806"/>
            <a:ext cx="365125" cy="36512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en-US" sz="1200" smtClean="0">
              <a:solidFill>
                <a:srgbClr val="FFFFFF"/>
              </a:solidFill>
              <a:latin typeface="Book Antiqua" panose="02040602050305030304" pitchFamily="18" charset="0"/>
            </a:endParaRPr>
          </a:p>
        </p:txBody>
      </p:sp>
      <p:pic>
        <p:nvPicPr>
          <p:cNvPr id="1042" name="Picture 6" descr="fudan_red"/>
          <p:cNvPicPr>
            <a:picLocks noChangeAspect="1" noChangeArrowheads="1"/>
          </p:cNvPicPr>
          <p:nvPr/>
        </p:nvPicPr>
        <p:blipFill>
          <a:blip r:embed="rId17">
            <a:lum contrast="-86000"/>
            <a:extLst>
              <a:ext uri="{28A0092B-C50C-407E-A947-70E740481C1C}">
                <a14:useLocalDpi xmlns:a14="http://schemas.microsoft.com/office/drawing/2010/main" val="0"/>
              </a:ext>
            </a:extLst>
          </a:blip>
          <a:srcRect/>
          <a:stretch>
            <a:fillRect/>
          </a:stretch>
        </p:blipFill>
        <p:spPr bwMode="auto">
          <a:xfrm>
            <a:off x="685801" y="3505200"/>
            <a:ext cx="11382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7" name="灯片编号占位符 28"/>
          <p:cNvSpPr>
            <a:spLocks noGrp="1" noChangeArrowheads="1"/>
          </p:cNvSpPr>
          <p:nvPr>
            <p:ph type="sldNum" sz="quarter" idx="4"/>
          </p:nvPr>
        </p:nvSpPr>
        <p:spPr bwMode="auto">
          <a:xfrm>
            <a:off x="1325564" y="4929194"/>
            <a:ext cx="6096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050" b="1">
                <a:solidFill>
                  <a:srgbClr val="FFFFFF"/>
                </a:solidFill>
              </a:defRPr>
            </a:lvl1pPr>
          </a:lstStyle>
          <a:p>
            <a:pPr fontAlgn="base">
              <a:spcBef>
                <a:spcPct val="0"/>
              </a:spcBef>
              <a:spcAft>
                <a:spcPct val="0"/>
              </a:spcAft>
            </a:pPr>
            <a:fld id="{31E5527C-20C1-44F9-A40C-DEBB0D6623E7}" type="slidenum">
              <a:rPr lang="en-US" altLang="zh-CN" smtClean="0">
                <a:latin typeface="Arial" pitchFamily="34" charset="0"/>
              </a:rPr>
              <a:pPr fontAlgn="base">
                <a:spcBef>
                  <a:spcPct val="0"/>
                </a:spcBef>
                <a:spcAft>
                  <a:spcPct val="0"/>
                </a:spcAft>
              </a:pPr>
              <a:t>‹#›</a:t>
            </a:fld>
            <a:endParaRPr lang="en-US" altLang="zh-CN" smtClean="0">
              <a:latin typeface="Arial" pitchFamily="34" charset="0"/>
            </a:endParaRPr>
          </a:p>
        </p:txBody>
      </p:sp>
    </p:spTree>
    <p:extLst>
      <p:ext uri="{BB962C8B-B14F-4D97-AF65-F5344CB8AC3E}">
        <p14:creationId xmlns:p14="http://schemas.microsoft.com/office/powerpoint/2010/main" val="141820546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rtl="0" eaLnBrk="1" fontAlgn="base" hangingPunct="1">
        <a:spcBef>
          <a:spcPct val="0"/>
        </a:spcBef>
        <a:spcAft>
          <a:spcPct val="0"/>
        </a:spcAft>
        <a:defRPr sz="2250" kern="1200">
          <a:solidFill>
            <a:schemeClr val="tx2"/>
          </a:solidFill>
          <a:latin typeface="+mj-lt"/>
          <a:ea typeface="+mj-ea"/>
          <a:cs typeface="+mj-cs"/>
        </a:defRPr>
      </a:lvl1pPr>
      <a:lvl2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2pPr>
      <a:lvl3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3pPr>
      <a:lvl4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4pPr>
      <a:lvl5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5pPr>
      <a:lvl6pPr marL="342889"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6pPr>
      <a:lvl7pPr marL="685777"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7pPr>
      <a:lvl8pPr marL="1028666"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8pPr>
      <a:lvl9pPr marL="1371554"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9pPr>
    </p:titleStyle>
    <p:bodyStyle>
      <a:lvl1pPr marL="204781" indent="-204781" algn="l" rtl="0" eaLnBrk="1" fontAlgn="base" hangingPunct="1">
        <a:spcBef>
          <a:spcPts val="450"/>
        </a:spcBef>
        <a:spcAft>
          <a:spcPct val="0"/>
        </a:spcAft>
        <a:buClr>
          <a:schemeClr val="accent1"/>
        </a:buClr>
        <a:buSzPct val="70000"/>
        <a:buFont typeface="Wingdings" pitchFamily="2" charset="2"/>
        <a:buChar char=""/>
        <a:defRPr sz="1800" kern="1200">
          <a:solidFill>
            <a:schemeClr val="tx1"/>
          </a:solidFill>
          <a:latin typeface="+mn-lt"/>
          <a:ea typeface="+mn-ea"/>
          <a:cs typeface="+mn-cs"/>
        </a:defRPr>
      </a:lvl1pPr>
      <a:lvl2pPr marL="479806" indent="-204781" algn="l" rtl="0" eaLnBrk="1" fontAlgn="base" hangingPunct="1">
        <a:spcBef>
          <a:spcPct val="20000"/>
        </a:spcBef>
        <a:spcAft>
          <a:spcPct val="0"/>
        </a:spcAft>
        <a:buClr>
          <a:schemeClr val="accent1"/>
        </a:buClr>
        <a:buSzPct val="80000"/>
        <a:buFont typeface="Wingdings 2" pitchFamily="18" charset="2"/>
        <a:buChar char=""/>
        <a:defRPr sz="1575" kern="1200">
          <a:solidFill>
            <a:schemeClr val="tx1"/>
          </a:solidFill>
          <a:latin typeface="+mn-lt"/>
          <a:ea typeface="+mn-ea"/>
          <a:cs typeface="+mn-cs"/>
        </a:defRPr>
      </a:lvl2pPr>
      <a:lvl3pPr marL="685777" indent="-136918" algn="l" rtl="0" eaLnBrk="1" fontAlgn="base" hangingPunct="1">
        <a:spcBef>
          <a:spcPct val="20000"/>
        </a:spcBef>
        <a:spcAft>
          <a:spcPct val="0"/>
        </a:spcAft>
        <a:buClr>
          <a:srgbClr val="E0752F"/>
        </a:buClr>
        <a:buSzPct val="60000"/>
        <a:buFont typeface="Wingdings" pitchFamily="2" charset="2"/>
        <a:buChar char=""/>
        <a:defRPr sz="1800" kern="1200">
          <a:solidFill>
            <a:schemeClr val="tx1"/>
          </a:solidFill>
          <a:latin typeface="+mn-lt"/>
          <a:ea typeface="+mn-ea"/>
          <a:cs typeface="+mn-cs"/>
        </a:defRPr>
      </a:lvl3pPr>
      <a:lvl4pPr marL="890558" indent="-136918" algn="l" rtl="0" eaLnBrk="1" fontAlgn="base" hangingPunct="1">
        <a:spcBef>
          <a:spcPct val="20000"/>
        </a:spcBef>
        <a:spcAft>
          <a:spcPct val="0"/>
        </a:spcAft>
        <a:buClr>
          <a:srgbClr val="FEC3AE"/>
        </a:buClr>
        <a:buSzPct val="60000"/>
        <a:buFont typeface="Wingdings" pitchFamily="2" charset="2"/>
        <a:buChar char=""/>
        <a:defRPr sz="1500" kern="1200">
          <a:solidFill>
            <a:schemeClr val="tx1"/>
          </a:solidFill>
          <a:latin typeface="+mn-lt"/>
          <a:ea typeface="+mn-ea"/>
          <a:cs typeface="+mn-cs"/>
        </a:defRPr>
      </a:lvl4pPr>
      <a:lvl5pPr marL="1096529" indent="-136918" algn="l" rtl="0" eaLnBrk="1" fontAlgn="base" hangingPunct="1">
        <a:spcBef>
          <a:spcPct val="20000"/>
        </a:spcBef>
        <a:spcAft>
          <a:spcPct val="0"/>
        </a:spcAft>
        <a:buClr>
          <a:srgbClr val="BDCAE9"/>
        </a:buClr>
        <a:buSzPct val="68000"/>
        <a:buFont typeface="Wingdings 2" pitchFamily="18" charset="2"/>
        <a:buChar char=""/>
        <a:defRPr sz="1200" kern="1200">
          <a:solidFill>
            <a:schemeClr val="tx1"/>
          </a:solidFill>
          <a:latin typeface="+mn-lt"/>
          <a:ea typeface="+mn-ea"/>
          <a:cs typeface="+mn-cs"/>
        </a:defRPr>
      </a:lvl5pPr>
      <a:lvl6pPr marL="1885887" indent="-171444" algn="l" defTabSz="685777"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75" indent="-171444" algn="l" defTabSz="685777"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64" indent="-171444" algn="l" defTabSz="685777"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53" indent="-171444" algn="l" defTabSz="685777"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777" rtl="0" eaLnBrk="1" latinLnBrk="0" hangingPunct="1">
        <a:defRPr sz="1350" kern="1200">
          <a:solidFill>
            <a:schemeClr val="tx1"/>
          </a:solidFill>
          <a:latin typeface="+mn-lt"/>
          <a:ea typeface="+mn-ea"/>
          <a:cs typeface="+mn-cs"/>
        </a:defRPr>
      </a:lvl1pPr>
      <a:lvl2pPr marL="342889" algn="l" defTabSz="685777" rtl="0" eaLnBrk="1" latinLnBrk="0" hangingPunct="1">
        <a:defRPr sz="1350" kern="1200">
          <a:solidFill>
            <a:schemeClr val="tx1"/>
          </a:solidFill>
          <a:latin typeface="+mn-lt"/>
          <a:ea typeface="+mn-ea"/>
          <a:cs typeface="+mn-cs"/>
        </a:defRPr>
      </a:lvl2pPr>
      <a:lvl3pPr marL="685777" algn="l" defTabSz="685777" rtl="0" eaLnBrk="1" latinLnBrk="0" hangingPunct="1">
        <a:defRPr sz="1350" kern="1200">
          <a:solidFill>
            <a:schemeClr val="tx1"/>
          </a:solidFill>
          <a:latin typeface="+mn-lt"/>
          <a:ea typeface="+mn-ea"/>
          <a:cs typeface="+mn-cs"/>
        </a:defRPr>
      </a:lvl3pPr>
      <a:lvl4pPr marL="1028666" algn="l" defTabSz="685777" rtl="0" eaLnBrk="1" latinLnBrk="0" hangingPunct="1">
        <a:defRPr sz="1350" kern="1200">
          <a:solidFill>
            <a:schemeClr val="tx1"/>
          </a:solidFill>
          <a:latin typeface="+mn-lt"/>
          <a:ea typeface="+mn-ea"/>
          <a:cs typeface="+mn-cs"/>
        </a:defRPr>
      </a:lvl4pPr>
      <a:lvl5pPr marL="1371554" algn="l" defTabSz="685777" rtl="0" eaLnBrk="1" latinLnBrk="0" hangingPunct="1">
        <a:defRPr sz="1350" kern="1200">
          <a:solidFill>
            <a:schemeClr val="tx1"/>
          </a:solidFill>
          <a:latin typeface="+mn-lt"/>
          <a:ea typeface="+mn-ea"/>
          <a:cs typeface="+mn-cs"/>
        </a:defRPr>
      </a:lvl5pPr>
      <a:lvl6pPr marL="1714443" algn="l" defTabSz="685777" rtl="0" eaLnBrk="1" latinLnBrk="0" hangingPunct="1">
        <a:defRPr sz="1350" kern="1200">
          <a:solidFill>
            <a:schemeClr val="tx1"/>
          </a:solidFill>
          <a:latin typeface="+mn-lt"/>
          <a:ea typeface="+mn-ea"/>
          <a:cs typeface="+mn-cs"/>
        </a:defRPr>
      </a:lvl6pPr>
      <a:lvl7pPr marL="2057331" algn="l" defTabSz="685777" rtl="0" eaLnBrk="1" latinLnBrk="0" hangingPunct="1">
        <a:defRPr sz="1350" kern="1200">
          <a:solidFill>
            <a:schemeClr val="tx1"/>
          </a:solidFill>
          <a:latin typeface="+mn-lt"/>
          <a:ea typeface="+mn-ea"/>
          <a:cs typeface="+mn-cs"/>
        </a:defRPr>
      </a:lvl7pPr>
      <a:lvl8pPr marL="2400220" algn="l" defTabSz="685777" rtl="0" eaLnBrk="1" latinLnBrk="0" hangingPunct="1">
        <a:defRPr sz="1350" kern="1200">
          <a:solidFill>
            <a:schemeClr val="tx1"/>
          </a:solidFill>
          <a:latin typeface="+mn-lt"/>
          <a:ea typeface="+mn-ea"/>
          <a:cs typeface="+mn-cs"/>
        </a:defRPr>
      </a:lvl8pPr>
      <a:lvl9pPr marL="2743109" algn="l" defTabSz="685777"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8.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18.xml"/><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0.png"/><Relationship Id="rId1" Type="http://schemas.openxmlformats.org/officeDocument/2006/relationships/slideLayout" Target="../slideLayouts/slideLayout20.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image" Target="../media/image16.png"/><Relationship Id="rId1" Type="http://schemas.openxmlformats.org/officeDocument/2006/relationships/slideLayout" Target="../slideLayouts/slideLayout20.xml"/><Relationship Id="rId6" Type="http://schemas.openxmlformats.org/officeDocument/2006/relationships/image" Target="../media/image12.jp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0.png"/><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4.png"/><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24.xml"/><Relationship Id="rId4" Type="http://schemas.openxmlformats.org/officeDocument/2006/relationships/image" Target="../media/image29.jpg"/></Relationships>
</file>

<file path=ppt/slides/_rels/slide2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4.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4.png"/><Relationship Id="rId1" Type="http://schemas.openxmlformats.org/officeDocument/2006/relationships/slideLayout" Target="../slideLayouts/slideLayout28.xml"/><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8.xml"/></Relationships>
</file>

<file path=ppt/slides/_rels/slide31.xml.rels><?xml version="1.0" encoding="UTF-8" standalone="yes"?>
<Relationships xmlns="http://schemas.openxmlformats.org/package/2006/relationships"><Relationship Id="rId8" Type="http://schemas.openxmlformats.org/officeDocument/2006/relationships/image" Target="../media/image47.png"/><Relationship Id="rId3" Type="http://schemas.microsoft.com/office/2007/relationships/hdphoto" Target="../media/hdphoto2.wdp"/><Relationship Id="rId7" Type="http://schemas.microsoft.com/office/2007/relationships/hdphoto" Target="../media/hdphoto4.wdp"/><Relationship Id="rId2" Type="http://schemas.openxmlformats.org/officeDocument/2006/relationships/image" Target="../media/image44.png"/><Relationship Id="rId1" Type="http://schemas.openxmlformats.org/officeDocument/2006/relationships/slideLayout" Target="../slideLayouts/slideLayout28.xml"/><Relationship Id="rId6" Type="http://schemas.openxmlformats.org/officeDocument/2006/relationships/image" Target="../media/image46.png"/><Relationship Id="rId11" Type="http://schemas.microsoft.com/office/2007/relationships/hdphoto" Target="../media/hdphoto6.wdp"/><Relationship Id="rId5" Type="http://schemas.microsoft.com/office/2007/relationships/hdphoto" Target="../media/hdphoto3.wdp"/><Relationship Id="rId10" Type="http://schemas.openxmlformats.org/officeDocument/2006/relationships/image" Target="../media/image48.png"/><Relationship Id="rId4" Type="http://schemas.openxmlformats.org/officeDocument/2006/relationships/image" Target="../media/image45.png"/><Relationship Id="rId9" Type="http://schemas.microsoft.com/office/2007/relationships/hdphoto" Target="../media/hdphoto5.wdp"/></Relationships>
</file>

<file path=ppt/slides/_rels/slide32.xml.rels><?xml version="1.0" encoding="UTF-8" standalone="yes"?>
<Relationships xmlns="http://schemas.openxmlformats.org/package/2006/relationships"><Relationship Id="rId3" Type="http://schemas.openxmlformats.org/officeDocument/2006/relationships/hyperlink" Target="http://zh.wikipedia.org/wiki/%E6%A9%A1%E7%9A%AE%E7%AD%8B" TargetMode="External"/><Relationship Id="rId2" Type="http://schemas.openxmlformats.org/officeDocument/2006/relationships/hyperlink" Target="http://zh.wikipedia.org/wiki/DNA" TargetMode="External"/><Relationship Id="rId1" Type="http://schemas.openxmlformats.org/officeDocument/2006/relationships/slideLayout" Target="../slideLayouts/slideLayout28.xml"/><Relationship Id="rId4" Type="http://schemas.openxmlformats.org/officeDocument/2006/relationships/image" Target="../media/image49.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4.xml.rels><?xml version="1.0" encoding="UTF-8" standalone="yes"?>
<Relationships xmlns="http://schemas.openxmlformats.org/package/2006/relationships"><Relationship Id="rId8" Type="http://schemas.openxmlformats.org/officeDocument/2006/relationships/image" Target="../media/image53.png"/><Relationship Id="rId3" Type="http://schemas.microsoft.com/office/2007/relationships/hdphoto" Target="../media/hdphoto7.wdp"/><Relationship Id="rId7" Type="http://schemas.microsoft.com/office/2007/relationships/hdphoto" Target="../media/hdphoto9.wdp"/><Relationship Id="rId2" Type="http://schemas.openxmlformats.org/officeDocument/2006/relationships/image" Target="../media/image50.png"/><Relationship Id="rId1" Type="http://schemas.openxmlformats.org/officeDocument/2006/relationships/slideLayout" Target="../slideLayouts/slideLayout28.xml"/><Relationship Id="rId6" Type="http://schemas.openxmlformats.org/officeDocument/2006/relationships/image" Target="../media/image52.png"/><Relationship Id="rId5" Type="http://schemas.microsoft.com/office/2007/relationships/hdphoto" Target="../media/hdphoto8.wdp"/><Relationship Id="rId4" Type="http://schemas.openxmlformats.org/officeDocument/2006/relationships/image" Target="../media/image51.png"/><Relationship Id="rId9" Type="http://schemas.microsoft.com/office/2007/relationships/hdphoto" Target="../media/hdphoto10.wdp"/></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530.png"/><Relationship Id="rId1" Type="http://schemas.openxmlformats.org/officeDocument/2006/relationships/slideLayout" Target="../slideLayouts/slideLayout28.xml"/></Relationships>
</file>

<file path=ppt/slides/_rels/slide37.xml.rels><?xml version="1.0" encoding="UTF-8" standalone="yes"?>
<Relationships xmlns="http://schemas.openxmlformats.org/package/2006/relationships"><Relationship Id="rId2" Type="http://schemas.openxmlformats.org/officeDocument/2006/relationships/image" Target="../media/image540.png"/><Relationship Id="rId1" Type="http://schemas.openxmlformats.org/officeDocument/2006/relationships/slideLayout" Target="../slideLayouts/slideLayout28.xml"/></Relationships>
</file>

<file path=ppt/slides/_rels/slide38.xml.rels><?xml version="1.0" encoding="UTF-8" standalone="yes"?>
<Relationships xmlns="http://schemas.openxmlformats.org/package/2006/relationships"><Relationship Id="rId2" Type="http://schemas.openxmlformats.org/officeDocument/2006/relationships/image" Target="../media/image550.png"/><Relationship Id="rId1" Type="http://schemas.openxmlformats.org/officeDocument/2006/relationships/slideLayout" Target="../slideLayouts/slideLayout28.xml"/></Relationships>
</file>

<file path=ppt/slides/_rels/slide39.xml.rels><?xml version="1.0" encoding="UTF-8" standalone="yes"?>
<Relationships xmlns="http://schemas.openxmlformats.org/package/2006/relationships"><Relationship Id="rId2" Type="http://schemas.openxmlformats.org/officeDocument/2006/relationships/image" Target="../media/image560.png"/><Relationship Id="rId1" Type="http://schemas.openxmlformats.org/officeDocument/2006/relationships/slideLayout" Target="../slideLayouts/slideLayout28.xml"/></Relationships>
</file>

<file path=ppt/slides/_rels/slide40.xml.rels><?xml version="1.0" encoding="UTF-8" standalone="yes"?>
<Relationships xmlns="http://schemas.openxmlformats.org/package/2006/relationships"><Relationship Id="rId2" Type="http://schemas.openxmlformats.org/officeDocument/2006/relationships/image" Target="../media/image570.png"/><Relationship Id="rId1" Type="http://schemas.openxmlformats.org/officeDocument/2006/relationships/slideLayout" Target="../slideLayouts/slideLayout28.xml"/></Relationships>
</file>

<file path=ppt/slides/_rels/slide4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8.xml"/></Relationships>
</file>

<file path=ppt/slides/_rels/slide4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8.xml"/></Relationships>
</file>

<file path=ppt/slides/_rels/slide4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8.xml"/></Relationships>
</file>

<file path=ppt/slides/_rels/slide44.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8.xml"/></Relationships>
</file>

<file path=ppt/slides/_rels/slide4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8.xml"/></Relationships>
</file>

<file path=ppt/slides/_rels/slide46.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8.xml"/></Relationships>
</file>

<file path=ppt/slides/_rels/slide47.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8.xml"/></Relationships>
</file>

<file path=ppt/slides/_rels/slide4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8.xml"/></Relationships>
</file>

<file path=ppt/slides/_rels/slide49.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8.xml"/></Relationships>
</file>

<file path=ppt/slides/_rels/slide50.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8.xml"/></Relationships>
</file>

<file path=ppt/slides/_rels/slide51.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8.xml"/></Relationships>
</file>

<file path=ppt/slides/_rels/slide52.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8.xml"/></Relationships>
</file>

<file path=ppt/slides/_rels/slide53.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387818" y="1672030"/>
            <a:ext cx="7772400" cy="504056"/>
          </a:xfrm>
        </p:spPr>
        <p:txBody>
          <a:bodyPr>
            <a:normAutofit fontScale="90000"/>
          </a:bodyPr>
          <a:lstStyle/>
          <a:p>
            <a:r>
              <a:rPr lang="en-US" altLang="zh-CN" sz="4000" b="1" dirty="0">
                <a:solidFill>
                  <a:schemeClr val="tx1">
                    <a:lumMod val="75000"/>
                    <a:lumOff val="25000"/>
                  </a:schemeClr>
                </a:solidFill>
              </a:rPr>
              <a:t>No.3  Twisted rope</a:t>
            </a:r>
            <a:r>
              <a:rPr lang="en-US" altLang="zh-CN" sz="3100" b="1" dirty="0"/>
              <a:t/>
            </a:r>
            <a:br>
              <a:rPr lang="en-US" altLang="zh-CN" sz="3100" b="1" dirty="0"/>
            </a:br>
            <a:r>
              <a:rPr lang="zh-CN" altLang="zh-CN" sz="2026" b="1" dirty="0"/>
              <a:t/>
            </a:r>
            <a:br>
              <a:rPr lang="zh-CN" altLang="zh-CN" sz="2026" b="1" dirty="0"/>
            </a:br>
            <a:r>
              <a:rPr lang="en-US" altLang="zh-CN" sz="2026" dirty="0"/>
              <a:t/>
            </a:r>
            <a:br>
              <a:rPr lang="en-US" altLang="zh-CN" sz="2026" dirty="0"/>
            </a:br>
            <a:endParaRPr lang="zh-CN" dirty="0"/>
          </a:p>
        </p:txBody>
      </p:sp>
      <p:sp>
        <p:nvSpPr>
          <p:cNvPr id="5" name="副标题 4"/>
          <p:cNvSpPr>
            <a:spLocks noGrp="1"/>
          </p:cNvSpPr>
          <p:nvPr>
            <p:ph type="subTitle" idx="1"/>
          </p:nvPr>
        </p:nvSpPr>
        <p:spPr>
          <a:xfrm>
            <a:off x="1387818" y="1672030"/>
            <a:ext cx="6568558" cy="1752600"/>
          </a:xfrm>
        </p:spPr>
        <p:txBody>
          <a:bodyPr/>
          <a:lstStyle/>
          <a:p>
            <a:pPr algn="l"/>
            <a:r>
              <a:rPr lang="en-US" altLang="zh-CN" sz="2000" dirty="0"/>
              <a:t>Hold a rope and twist one end of it. At some point the rope will </a:t>
            </a:r>
            <a:r>
              <a:rPr lang="zh-CN" altLang="zh-CN" sz="2000" dirty="0"/>
              <a:t/>
            </a:r>
            <a:br>
              <a:rPr lang="zh-CN" altLang="zh-CN" sz="2000" dirty="0"/>
            </a:br>
            <a:r>
              <a:rPr lang="en-US" altLang="zh-CN" sz="2000" dirty="0"/>
              <a:t>form a helix or a loop. Investigate and explain the </a:t>
            </a:r>
            <a:r>
              <a:rPr lang="zh-CN" altLang="zh-CN" sz="2000" dirty="0"/>
              <a:t/>
            </a:r>
            <a:br>
              <a:rPr lang="zh-CN" altLang="zh-CN" sz="2000" dirty="0"/>
            </a:br>
            <a:r>
              <a:rPr lang="en-US" altLang="zh-CN" sz="2000" dirty="0"/>
              <a:t>phenomenon.</a:t>
            </a:r>
            <a:endParaRPr lang="zh-CN" altLang="en-US" sz="2000" dirty="0"/>
          </a:p>
        </p:txBody>
      </p:sp>
      <p:sp>
        <p:nvSpPr>
          <p:cNvPr id="4" name="文本框 3"/>
          <p:cNvSpPr txBox="1"/>
          <p:nvPr/>
        </p:nvSpPr>
        <p:spPr>
          <a:xfrm>
            <a:off x="6837210" y="6001384"/>
            <a:ext cx="2322863" cy="341632"/>
          </a:xfrm>
          <a:prstGeom prst="rect">
            <a:avLst/>
          </a:prstGeom>
          <a:noFill/>
        </p:spPr>
        <p:txBody>
          <a:bodyPr wrap="square" rtlCol="0">
            <a:spAutoFit/>
          </a:bodyPr>
          <a:lstStyle/>
          <a:p>
            <a:pPr>
              <a:lnSpc>
                <a:spcPct val="90000"/>
              </a:lnSpc>
            </a:pPr>
            <a:r>
              <a:rPr lang="zh-CN" altLang="en-US" dirty="0"/>
              <a:t>复旦大学物理系</a:t>
            </a:r>
          </a:p>
        </p:txBody>
      </p:sp>
    </p:spTree>
    <p:extLst>
      <p:ext uri="{BB962C8B-B14F-4D97-AF65-F5344CB8AC3E}">
        <p14:creationId xmlns:p14="http://schemas.microsoft.com/office/powerpoint/2010/main" val="3046260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391980" y="3000695"/>
            <a:ext cx="360040" cy="461665"/>
          </a:xfrm>
          <a:prstGeom prst="rect">
            <a:avLst/>
          </a:prstGeom>
          <a:noFill/>
        </p:spPr>
        <p:txBody>
          <a:bodyPr wrap="square" rtlCol="0">
            <a:spAutoFit/>
          </a:bodyPr>
          <a:lstStyle/>
          <a:p>
            <a:r>
              <a:rPr lang="en-US" altLang="zh-CN" sz="2400" b="1" dirty="0">
                <a:solidFill>
                  <a:schemeClr val="bg1"/>
                </a:solidFill>
                <a:latin typeface="微软雅黑" panose="020B0503020204020204" pitchFamily="34" charset="-122"/>
                <a:ea typeface="微软雅黑" panose="020B0503020204020204" pitchFamily="34" charset="-122"/>
              </a:rPr>
              <a:t>1</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049371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标题 12"/>
          <p:cNvSpPr>
            <a:spLocks noGrp="1"/>
          </p:cNvSpPr>
          <p:nvPr>
            <p:ph type="title" idx="4294967295"/>
          </p:nvPr>
        </p:nvSpPr>
        <p:spPr>
          <a:xfrm>
            <a:off x="981869" y="910140"/>
            <a:ext cx="4895850" cy="441325"/>
          </a:xfrm>
          <a:prstGeom prst="rect">
            <a:avLst/>
          </a:prstGeom>
          <a:solidFill>
            <a:schemeClr val="bg1">
              <a:lumMod val="85000"/>
            </a:schemeClr>
          </a:solidFill>
        </p:spPr>
        <p:txBody>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绳子的性质（一般纤维绳）</a:t>
            </a:r>
          </a:p>
        </p:txBody>
      </p:sp>
      <p:sp>
        <p:nvSpPr>
          <p:cNvPr id="14" name="内容占位符 13"/>
          <p:cNvSpPr>
            <a:spLocks noGrp="1"/>
          </p:cNvSpPr>
          <p:nvPr>
            <p:ph idx="4294967295"/>
          </p:nvPr>
        </p:nvSpPr>
        <p:spPr>
          <a:xfrm>
            <a:off x="983666" y="1604034"/>
            <a:ext cx="6859588" cy="3897313"/>
          </a:xfrm>
          <a:prstGeom prst="rect">
            <a:avLst/>
          </a:prstGeom>
        </p:spPr>
        <p:txBody>
          <a:bodyPr>
            <a:normAutofit fontScale="92500" lnSpcReduction="20000"/>
          </a:bodyPr>
          <a:lstStyle/>
          <a:p>
            <a:pPr marL="0" indent="0">
              <a:buNone/>
            </a:pPr>
            <a:r>
              <a:rPr lang="zh-CN" altLang="zh-CN" sz="2000" dirty="0">
                <a:latin typeface="微软雅黑" panose="020B0503020204020204" pitchFamily="34" charset="-122"/>
                <a:ea typeface="微软雅黑" panose="020B0503020204020204" pitchFamily="34" charset="-122"/>
              </a:rPr>
              <a:t>几乎没有弹性的柔体，内部由许许多多的纤维成</a:t>
            </a:r>
            <a:endParaRPr lang="en-US" altLang="zh-CN" sz="2000" dirty="0">
              <a:latin typeface="微软雅黑" panose="020B0503020204020204" pitchFamily="34" charset="-122"/>
              <a:ea typeface="微软雅黑" panose="020B0503020204020204" pitchFamily="34" charset="-122"/>
            </a:endParaRPr>
          </a:p>
          <a:p>
            <a:pPr marL="0" indent="0">
              <a:buNone/>
            </a:pPr>
            <a:endParaRPr lang="en-US" altLang="zh-CN" sz="2000" dirty="0">
              <a:latin typeface="微软雅黑" panose="020B0503020204020204" pitchFamily="34" charset="-122"/>
              <a:ea typeface="微软雅黑" panose="020B0503020204020204" pitchFamily="34" charset="-122"/>
            </a:endParaRPr>
          </a:p>
          <a:p>
            <a:pPr marL="0" indent="0">
              <a:buNone/>
            </a:pPr>
            <a:endParaRPr lang="en-US" altLang="zh-CN" sz="2000" dirty="0">
              <a:latin typeface="微软雅黑" panose="020B0503020204020204" pitchFamily="34" charset="-122"/>
              <a:ea typeface="微软雅黑" panose="020B0503020204020204" pitchFamily="34" charset="-122"/>
            </a:endParaRPr>
          </a:p>
          <a:p>
            <a:pPr marL="0" indent="0">
              <a:buNone/>
            </a:pPr>
            <a:endParaRPr lang="en-US" altLang="zh-CN" sz="2000" dirty="0">
              <a:latin typeface="微软雅黑" panose="020B0503020204020204" pitchFamily="34" charset="-122"/>
              <a:ea typeface="微软雅黑" panose="020B0503020204020204" pitchFamily="34" charset="-122"/>
            </a:endParaRPr>
          </a:p>
          <a:p>
            <a:pPr marL="0" indent="0">
              <a:buNone/>
            </a:pPr>
            <a:endParaRPr lang="en-US" altLang="zh-CN" sz="2000" dirty="0">
              <a:latin typeface="微软雅黑" panose="020B0503020204020204" pitchFamily="34" charset="-122"/>
              <a:ea typeface="微软雅黑" panose="020B0503020204020204" pitchFamily="34" charset="-122"/>
            </a:endParaRPr>
          </a:p>
          <a:p>
            <a:pPr marL="0" indent="0">
              <a:buNone/>
            </a:pPr>
            <a:endParaRPr lang="en-US" altLang="zh-CN" sz="2000" dirty="0">
              <a:latin typeface="微软雅黑" panose="020B0503020204020204" pitchFamily="34" charset="-122"/>
              <a:ea typeface="微软雅黑" panose="020B0503020204020204" pitchFamily="34" charset="-122"/>
            </a:endParaRPr>
          </a:p>
          <a:p>
            <a:pPr marL="0" indent="0">
              <a:buNone/>
            </a:pPr>
            <a:endParaRPr lang="en-US" altLang="zh-CN" sz="2000" dirty="0">
              <a:latin typeface="微软雅黑" panose="020B0503020204020204" pitchFamily="34" charset="-122"/>
              <a:ea typeface="微软雅黑" panose="020B0503020204020204" pitchFamily="34" charset="-122"/>
            </a:endParaRPr>
          </a:p>
          <a:p>
            <a:pPr marL="0" indent="0">
              <a:buNone/>
            </a:pPr>
            <a:endParaRPr lang="en-US" altLang="zh-CN" sz="2000" dirty="0">
              <a:latin typeface="微软雅黑" panose="020B0503020204020204" pitchFamily="34" charset="-122"/>
              <a:ea typeface="微软雅黑" panose="020B0503020204020204" pitchFamily="34" charset="-122"/>
            </a:endParaRPr>
          </a:p>
          <a:p>
            <a:pPr marL="0" indent="0">
              <a:buNone/>
            </a:pPr>
            <a:endParaRPr lang="en-US" altLang="zh-CN" sz="2000" dirty="0">
              <a:latin typeface="微软雅黑" panose="020B0503020204020204" pitchFamily="34" charset="-122"/>
              <a:ea typeface="微软雅黑" panose="020B0503020204020204" pitchFamily="34" charset="-122"/>
            </a:endParaRPr>
          </a:p>
          <a:p>
            <a:pPr marL="0" indent="0">
              <a:buNone/>
            </a:pPr>
            <a:endParaRPr lang="en-US" altLang="zh-CN" sz="2000" dirty="0">
              <a:latin typeface="微软雅黑" panose="020B0503020204020204" pitchFamily="34" charset="-122"/>
              <a:ea typeface="微软雅黑" panose="020B0503020204020204" pitchFamily="34" charset="-122"/>
            </a:endParaRPr>
          </a:p>
          <a:p>
            <a:pPr marL="0" indent="0">
              <a:buNone/>
            </a:pPr>
            <a:r>
              <a:rPr lang="zh-CN" altLang="zh-CN" sz="2000" dirty="0">
                <a:latin typeface="微软雅黑" panose="020B0503020204020204" pitchFamily="34" charset="-122"/>
                <a:ea typeface="微软雅黑" panose="020B0503020204020204" pitchFamily="34" charset="-122"/>
              </a:rPr>
              <a:t>纤维彼此相互独立，所以绳子不像刚体那样，它容易弯曲，几乎不受力矩</a:t>
            </a:r>
            <a:endParaRPr lang="en-US" altLang="zh-CN" sz="2000" dirty="0">
              <a:latin typeface="微软雅黑" panose="020B0503020204020204" pitchFamily="34" charset="-122"/>
              <a:ea typeface="微软雅黑" panose="020B0503020204020204" pitchFamily="34" charset="-122"/>
            </a:endParaRPr>
          </a:p>
          <a:p>
            <a:pPr marL="0" indent="0">
              <a:buNone/>
            </a:pPr>
            <a:r>
              <a:rPr lang="zh-CN" altLang="zh-CN" sz="2000" dirty="0">
                <a:latin typeface="微软雅黑" panose="020B0503020204020204" pitchFamily="34" charset="-122"/>
                <a:ea typeface="微软雅黑" panose="020B0503020204020204" pitchFamily="34" charset="-122"/>
              </a:rPr>
              <a:t>绳子很难伸长，其杨氏模量比较大</a:t>
            </a:r>
            <a:endParaRPr lang="en-US" altLang="zh-CN" sz="2000" dirty="0">
              <a:latin typeface="微软雅黑" panose="020B0503020204020204" pitchFamily="34" charset="-122"/>
              <a:ea typeface="微软雅黑" panose="020B0503020204020204" pitchFamily="34" charset="-122"/>
            </a:endParaRPr>
          </a:p>
        </p:txBody>
      </p:sp>
      <p:pic>
        <p:nvPicPr>
          <p:cNvPr id="4" name="图片 3"/>
          <p:cNvPicPr/>
          <p:nvPr/>
        </p:nvPicPr>
        <p:blipFill>
          <a:blip r:embed="rId2">
            <a:extLst>
              <a:ext uri="{28A0092B-C50C-407E-A947-70E740481C1C}">
                <a14:useLocalDpi xmlns:a14="http://schemas.microsoft.com/office/drawing/2010/main" val="0"/>
              </a:ext>
            </a:extLst>
          </a:blip>
          <a:srcRect/>
          <a:stretch>
            <a:fillRect/>
          </a:stretch>
        </p:blipFill>
        <p:spPr bwMode="auto">
          <a:xfrm>
            <a:off x="5375190" y="2132858"/>
            <a:ext cx="1796863" cy="1789577"/>
          </a:xfrm>
          <a:prstGeom prst="rect">
            <a:avLst/>
          </a:prstGeom>
          <a:noFill/>
          <a:ln>
            <a:noFill/>
          </a:ln>
        </p:spPr>
      </p:pic>
      <p:pic>
        <p:nvPicPr>
          <p:cNvPr id="5" name="图片 4"/>
          <p:cNvPicPr/>
          <p:nvPr/>
        </p:nvPicPr>
        <p:blipFill rotWithShape="1">
          <a:blip r:embed="rId3">
            <a:extLst>
              <a:ext uri="{28A0092B-C50C-407E-A947-70E740481C1C}">
                <a14:useLocalDpi xmlns:a14="http://schemas.microsoft.com/office/drawing/2010/main" val="0"/>
              </a:ext>
            </a:extLst>
          </a:blip>
          <a:srcRect b="12468"/>
          <a:stretch/>
        </p:blipFill>
        <p:spPr bwMode="auto">
          <a:xfrm>
            <a:off x="7048750" y="548680"/>
            <a:ext cx="1979037" cy="3969732"/>
          </a:xfrm>
          <a:prstGeom prst="rect">
            <a:avLst/>
          </a:prstGeom>
          <a:noFill/>
          <a:ln>
            <a:noFill/>
          </a:ln>
          <a:extLst>
            <a:ext uri="{53640926-AAD7-44D8-BBD7-CCE9431645EC}">
              <a14:shadowObscured xmlns:a14="http://schemas.microsoft.com/office/drawing/2010/main"/>
            </a:ext>
          </a:extLst>
        </p:spPr>
      </p:pic>
      <p:pic>
        <p:nvPicPr>
          <p:cNvPr id="6" name="图片 5"/>
          <p:cNvPicPr/>
          <p:nvPr/>
        </p:nvPicPr>
        <p:blipFill rotWithShape="1">
          <a:blip r:embed="rId4">
            <a:extLst>
              <a:ext uri="{28A0092B-C50C-407E-A947-70E740481C1C}">
                <a14:useLocalDpi xmlns:a14="http://schemas.microsoft.com/office/drawing/2010/main" val="0"/>
              </a:ext>
            </a:extLst>
          </a:blip>
          <a:srcRect l="-1" r="1279" b="12848"/>
          <a:stretch/>
        </p:blipFill>
        <p:spPr bwMode="auto">
          <a:xfrm>
            <a:off x="1215842" y="2464963"/>
            <a:ext cx="4159346" cy="1189803"/>
          </a:xfrm>
          <a:prstGeom prst="rect">
            <a:avLst/>
          </a:prstGeom>
          <a:noFill/>
          <a:ln>
            <a:noFill/>
          </a:ln>
          <a:extLst>
            <a:ext uri="{53640926-AAD7-44D8-BBD7-CCE9431645EC}">
              <a14:shadowObscured xmlns:a14="http://schemas.microsoft.com/office/drawing/2010/main"/>
            </a:ext>
          </a:extLst>
        </p:spPr>
      </p:pic>
      <p:sp>
        <p:nvSpPr>
          <p:cNvPr id="3" name="矩形 2"/>
          <p:cNvSpPr/>
          <p:nvPr/>
        </p:nvSpPr>
        <p:spPr>
          <a:xfrm>
            <a:off x="1079888" y="5639389"/>
            <a:ext cx="7740585" cy="646331"/>
          </a:xfrm>
          <a:prstGeom prst="rect">
            <a:avLst/>
          </a:prstGeom>
        </p:spPr>
        <p:txBody>
          <a:bodyPr wrap="square">
            <a:spAutoFit/>
          </a:bodyPr>
          <a:lstStyle/>
          <a:p>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它是由许许多多更加细的一股一股绳子组成，每股之间通过扭结彼此联系。而更细的一股又是通过扭转得到的：</a:t>
            </a: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28053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C:\Users\Administrator\Desktop\无标题.png"/>
          <p:cNvPicPr>
            <a:picLocks noGrp="1"/>
          </p:cNvPicPr>
          <p:nvPr>
            <p:ph idx="4294967295"/>
          </p:nvPr>
        </p:nvPicPr>
        <p:blipFill rotWithShape="1">
          <a:blip r:embed="rId2">
            <a:extLst>
              <a:ext uri="{28A0092B-C50C-407E-A947-70E740481C1C}">
                <a14:useLocalDpi xmlns:a14="http://schemas.microsoft.com/office/drawing/2010/main" val="0"/>
              </a:ext>
            </a:extLst>
          </a:blip>
          <a:srcRect l="11235" t="1326" r="21853" b="47435"/>
          <a:stretch/>
        </p:blipFill>
        <p:spPr bwMode="auto">
          <a:xfrm>
            <a:off x="5472115" y="1674813"/>
            <a:ext cx="3671887" cy="1566862"/>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6" name="矩形 5"/>
              <p:cNvSpPr/>
              <p:nvPr/>
            </p:nvSpPr>
            <p:spPr>
              <a:xfrm>
                <a:off x="932225" y="1297306"/>
                <a:ext cx="4570809" cy="1938992"/>
              </a:xfrm>
              <a:prstGeom prst="rect">
                <a:avLst/>
              </a:prstGeom>
            </p:spPr>
            <p:txBody>
              <a:bodyPr>
                <a:spAutoFit/>
              </a:bodyPr>
              <a:lstStyle/>
              <a:p>
                <a:pPr algn="just"/>
                <a:r>
                  <a:rPr lang="zh-CN" altLang="en-US" sz="2000" kern="100" dirty="0">
                    <a:latin typeface="微软雅黑" panose="020B0503020204020204" pitchFamily="34" charset="-122"/>
                    <a:ea typeface="微软雅黑" panose="020B0503020204020204" pitchFamily="34" charset="-122"/>
                  </a:rPr>
                  <a:t>          </a:t>
                </a:r>
                <a:endParaRPr lang="en-US" altLang="zh-CN" sz="2000" kern="100" dirty="0">
                  <a:latin typeface="微软雅黑" panose="020B0503020204020204" pitchFamily="34" charset="-122"/>
                  <a:ea typeface="微软雅黑" panose="020B0503020204020204" pitchFamily="34" charset="-122"/>
                </a:endParaRPr>
              </a:p>
              <a:p>
                <a:pPr algn="just"/>
                <a:r>
                  <a:rPr lang="zh-CN" altLang="en-US" sz="2000" kern="100" dirty="0">
                    <a:latin typeface="微软雅黑" panose="020B0503020204020204" pitchFamily="34" charset="-122"/>
                    <a:ea typeface="微软雅黑" panose="020B0503020204020204" pitchFamily="34" charset="-122"/>
                  </a:rPr>
                  <a:t>先考虑轴线不弯曲的情况</a:t>
                </a:r>
                <a:r>
                  <a:rPr lang="en-US" altLang="zh-CN" sz="2000" kern="100" dirty="0">
                    <a:latin typeface="微软雅黑" panose="020B0503020204020204" pitchFamily="34" charset="-122"/>
                    <a:ea typeface="微软雅黑" panose="020B0503020204020204" pitchFamily="34" charset="-122"/>
                  </a:rPr>
                  <a:t>        </a:t>
                </a:r>
              </a:p>
              <a:p>
                <a:pPr algn="just"/>
                <a:r>
                  <a:rPr lang="en-US" altLang="zh-CN" sz="2000" kern="100" dirty="0">
                    <a:latin typeface="微软雅黑" panose="020B0503020204020204" pitchFamily="34" charset="-122"/>
                    <a:ea typeface="微软雅黑" panose="020B0503020204020204" pitchFamily="34" charset="-122"/>
                  </a:rPr>
                  <a:t>        </a:t>
                </a:r>
              </a:p>
              <a:p>
                <a:pPr algn="just"/>
                <a:r>
                  <a:rPr lang="en-US" altLang="zh-CN" sz="2000" kern="100" dirty="0">
                    <a:latin typeface="微软雅黑" panose="020B0503020204020204" pitchFamily="34" charset="-122"/>
                    <a:ea typeface="微软雅黑" panose="020B0503020204020204" pitchFamily="34" charset="-122"/>
                  </a:rPr>
                  <a:t>      </a:t>
                </a:r>
                <a:r>
                  <a:rPr lang="zh-CN" altLang="zh-CN" sz="2000" kern="100" dirty="0">
                    <a:latin typeface="微软雅黑" panose="020B0503020204020204" pitchFamily="34" charset="-122"/>
                    <a:ea typeface="微软雅黑" panose="020B0503020204020204" pitchFamily="34" charset="-122"/>
                  </a:rPr>
                  <a:t>设“绳子”的长度是</a:t>
                </a:r>
                <a:r>
                  <a:rPr lang="en-US" altLang="zh-CN" sz="2000" kern="100" dirty="0">
                    <a:latin typeface="微软雅黑" panose="020B0503020204020204" pitchFamily="34" charset="-122"/>
                    <a:ea typeface="微软雅黑" panose="020B0503020204020204" pitchFamily="34" charset="-122"/>
                  </a:rPr>
                  <a:t>L,</a:t>
                </a:r>
                <a:r>
                  <a:rPr lang="zh-CN" altLang="zh-CN" sz="2000" kern="100" dirty="0">
                    <a:latin typeface="微软雅黑" panose="020B0503020204020204" pitchFamily="34" charset="-122"/>
                    <a:ea typeface="微软雅黑" panose="020B0503020204020204" pitchFamily="34" charset="-122"/>
                  </a:rPr>
                  <a:t>半径是</a:t>
                </a:r>
                <a:r>
                  <a:rPr lang="en-US" altLang="zh-CN" sz="2000" kern="100" dirty="0">
                    <a:latin typeface="微软雅黑" panose="020B0503020204020204" pitchFamily="34" charset="-122"/>
                    <a:ea typeface="微软雅黑" panose="020B0503020204020204" pitchFamily="34" charset="-122"/>
                  </a:rPr>
                  <a:t>r</a:t>
                </a:r>
                <a:r>
                  <a:rPr lang="zh-CN" altLang="zh-CN" sz="2000" kern="100" dirty="0">
                    <a:latin typeface="微软雅黑" panose="020B0503020204020204" pitchFamily="34" charset="-122"/>
                    <a:ea typeface="微软雅黑" panose="020B0503020204020204" pitchFamily="34" charset="-122"/>
                  </a:rPr>
                  <a:t>，</a:t>
                </a:r>
                <a:r>
                  <a:rPr lang="en-US" altLang="zh-CN" sz="2000" kern="100" dirty="0">
                    <a:latin typeface="微软雅黑" panose="020B0503020204020204" pitchFamily="34" charset="-122"/>
                    <a:ea typeface="微软雅黑" panose="020B0503020204020204" pitchFamily="34" charset="-122"/>
                  </a:rPr>
                  <a:t> </a:t>
                </a:r>
                <a:r>
                  <a:rPr lang="zh-CN" altLang="zh-CN" sz="2000" kern="100" dirty="0">
                    <a:latin typeface="微软雅黑" panose="020B0503020204020204" pitchFamily="34" charset="-122"/>
                    <a:ea typeface="微软雅黑" panose="020B0503020204020204" pitchFamily="34" charset="-122"/>
                  </a:rPr>
                  <a:t>其一段相对于另一端被扭转了一个角度</a:t>
                </a:r>
                <a14:m>
                  <m:oMath xmlns:m="http://schemas.openxmlformats.org/officeDocument/2006/math">
                    <m:r>
                      <m:rPr>
                        <m:sty m:val="p"/>
                      </m:rPr>
                      <a:rPr lang="en-US" altLang="zh-CN" sz="2000" kern="100">
                        <a:latin typeface="Cambria Math" panose="02040503050406030204" pitchFamily="18" charset="0"/>
                        <a:ea typeface="宋体" panose="02010600030101010101" pitchFamily="2" charset="-122"/>
                      </a:rPr>
                      <m:t>ϕ</m:t>
                    </m:r>
                    <m:r>
                      <a:rPr lang="zh-CN" altLang="en-US" sz="2000" i="1" kern="100">
                        <a:latin typeface="Cambria Math" panose="02040503050406030204" pitchFamily="18" charset="0"/>
                        <a:ea typeface="宋体" panose="02010600030101010101" pitchFamily="2" charset="-122"/>
                      </a:rPr>
                      <m:t>。</m:t>
                    </m:r>
                  </m:oMath>
                </a14:m>
                <a:endParaRPr lang="zh-CN" altLang="zh-CN" sz="2000" kern="100" dirty="0">
                  <a:latin typeface="微软雅黑" panose="020B0503020204020204" pitchFamily="34" charset="-122"/>
                  <a:ea typeface="微软雅黑" panose="020B0503020204020204" pitchFamily="34" charset="-122"/>
                </a:endParaRPr>
              </a:p>
            </p:txBody>
          </p:sp>
        </mc:Choice>
        <mc:Fallback xmlns="">
          <p:sp>
            <p:nvSpPr>
              <p:cNvPr id="6" name="矩形 5"/>
              <p:cNvSpPr>
                <a:spLocks noRot="1" noChangeAspect="1" noMove="1" noResize="1" noEditPoints="1" noAdjustHandles="1" noChangeArrowheads="1" noChangeShapeType="1" noTextEdit="1"/>
              </p:cNvSpPr>
              <p:nvPr/>
            </p:nvSpPr>
            <p:spPr>
              <a:xfrm>
                <a:off x="932223" y="1297306"/>
                <a:ext cx="4570809" cy="1938992"/>
              </a:xfrm>
              <a:prstGeom prst="rect">
                <a:avLst/>
              </a:prstGeom>
              <a:blipFill rotWithShape="0">
                <a:blip r:embed="rId3"/>
                <a:stretch>
                  <a:fillRect l="-1467" r="-1333" b="-220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 name="矩形 6"/>
              <p:cNvSpPr/>
              <p:nvPr/>
            </p:nvSpPr>
            <p:spPr>
              <a:xfrm>
                <a:off x="971602" y="3449847"/>
                <a:ext cx="7454769" cy="1982146"/>
              </a:xfrm>
              <a:prstGeom prst="rect">
                <a:avLst/>
              </a:prstGeom>
            </p:spPr>
            <p:txBody>
              <a:bodyPr wrap="square">
                <a:spAutoFit/>
              </a:bodyPr>
              <a:lstStyle/>
              <a:p>
                <a:pPr algn="just"/>
                <a:r>
                  <a:rPr lang="zh-CN" altLang="zh-CN" sz="1350" kern="100" dirty="0">
                    <a:latin typeface="Times New Roman" panose="02020603050405020304" pitchFamily="18" charset="0"/>
                    <a:ea typeface="宋体" panose="02010600030101010101" pitchFamily="2" charset="-122"/>
                  </a:rPr>
                  <a:t> </a:t>
                </a:r>
                <a:endParaRPr lang="en-US" altLang="zh-CN" sz="1350" kern="100" dirty="0">
                  <a:latin typeface="Times New Roman" panose="02020603050405020304" pitchFamily="18" charset="0"/>
                  <a:ea typeface="宋体" panose="02010600030101010101" pitchFamily="2" charset="-122"/>
                </a:endParaRPr>
              </a:p>
              <a:p>
                <a:pPr algn="just"/>
                <a:r>
                  <a:rPr lang="zh-CN" altLang="zh-CN" sz="2000" kern="100" dirty="0">
                    <a:latin typeface="微软雅黑" panose="020B0503020204020204" pitchFamily="34" charset="-122"/>
                    <a:ea typeface="微软雅黑" panose="020B0503020204020204" pitchFamily="34" charset="-122"/>
                  </a:rPr>
                  <a:t>其势能为</a:t>
                </a:r>
                <a:r>
                  <a:rPr lang="en-US" altLang="zh-CN" sz="2000" kern="100" dirty="0">
                    <a:latin typeface="微软雅黑" panose="020B0503020204020204" pitchFamily="34" charset="-122"/>
                    <a:ea typeface="微软雅黑" panose="020B0503020204020204" pitchFamily="34" charset="-122"/>
                  </a:rPr>
                  <a:t> </a:t>
                </a:r>
                <a:r>
                  <a:rPr lang="en-US" altLang="zh-CN" sz="3200" kern="100" dirty="0">
                    <a:latin typeface="微软雅黑" panose="020B0503020204020204" pitchFamily="34" charset="-122"/>
                    <a:ea typeface="微软雅黑" panose="020B0503020204020204" pitchFamily="34" charset="-122"/>
                  </a:rPr>
                  <a:t>       </a:t>
                </a:r>
                <a14:m>
                  <m:oMath xmlns:m="http://schemas.openxmlformats.org/officeDocument/2006/math">
                    <m:r>
                      <m:rPr>
                        <m:sty m:val="p"/>
                      </m:rPr>
                      <a:rPr lang="en-US" altLang="zh-CN" sz="2400" kern="100">
                        <a:latin typeface="Cambria Math" panose="02040503050406030204" pitchFamily="18" charset="0"/>
                        <a:ea typeface="宋体" panose="02010600030101010101" pitchFamily="2" charset="-122"/>
                      </a:rPr>
                      <m:t>E</m:t>
                    </m:r>
                    <m:r>
                      <a:rPr lang="en-US" altLang="zh-CN" sz="2400" kern="100">
                        <a:latin typeface="Cambria Math" panose="02040503050406030204" pitchFamily="18" charset="0"/>
                        <a:ea typeface="宋体" panose="02010600030101010101" pitchFamily="2" charset="-122"/>
                      </a:rPr>
                      <m:t>=</m:t>
                    </m:r>
                    <m:nary>
                      <m:naryPr>
                        <m:limLoc m:val="undOvr"/>
                        <m:subHide m:val="on"/>
                        <m:supHide m:val="on"/>
                        <m:ctrlPr>
                          <a:rPr lang="zh-CN" altLang="zh-CN" sz="2400" i="1" kern="100">
                            <a:latin typeface="Cambria Math" panose="02040503050406030204" pitchFamily="18" charset="0"/>
                            <a:ea typeface="Cambria Math" panose="02040503050406030204" pitchFamily="18" charset="0"/>
                          </a:rPr>
                        </m:ctrlPr>
                      </m:naryPr>
                      <m:sub/>
                      <m:sup/>
                      <m:e>
                        <m:r>
                          <a:rPr lang="en-US" altLang="zh-CN" sz="2400" i="1" kern="100">
                            <a:latin typeface="Cambria Math" panose="02040503050406030204" pitchFamily="18" charset="0"/>
                            <a:ea typeface="宋体" panose="02010600030101010101" pitchFamily="2" charset="-122"/>
                          </a:rPr>
                          <m:t>𝜏</m:t>
                        </m:r>
                        <m:r>
                          <a:rPr lang="en-US" altLang="zh-CN" sz="2400" i="1" kern="100">
                            <a:latin typeface="Cambria Math" panose="02040503050406030204" pitchFamily="18" charset="0"/>
                            <a:ea typeface="宋体" panose="02010600030101010101" pitchFamily="2" charset="-122"/>
                          </a:rPr>
                          <m:t>𝑑</m:t>
                        </m:r>
                        <m:r>
                          <a:rPr lang="en-US" altLang="zh-CN" sz="2400" i="1" kern="100">
                            <a:latin typeface="Cambria Math" panose="02040503050406030204" pitchFamily="18" charset="0"/>
                            <a:ea typeface="宋体" panose="02010600030101010101" pitchFamily="2" charset="-122"/>
                          </a:rPr>
                          <m:t>𝜙</m:t>
                        </m:r>
                        <m:r>
                          <a:rPr lang="en-US" altLang="zh-CN" sz="2400" i="1" kern="100">
                            <a:latin typeface="Cambria Math" panose="02040503050406030204" pitchFamily="18" charset="0"/>
                            <a:ea typeface="宋体" panose="02010600030101010101" pitchFamily="2" charset="-122"/>
                          </a:rPr>
                          <m:t>=</m:t>
                        </m:r>
                        <m:f>
                          <m:fPr>
                            <m:ctrlPr>
                              <a:rPr lang="zh-CN" altLang="zh-CN" sz="2400" i="1" kern="100">
                                <a:latin typeface="Cambria Math" panose="02040503050406030204" pitchFamily="18" charset="0"/>
                                <a:ea typeface="Cambria Math" panose="02040503050406030204" pitchFamily="18" charset="0"/>
                              </a:rPr>
                            </m:ctrlPr>
                          </m:fPr>
                          <m:num>
                            <m:r>
                              <a:rPr lang="en-US" altLang="zh-CN" sz="2400" i="1" kern="100">
                                <a:latin typeface="Cambria Math" panose="02040503050406030204" pitchFamily="18" charset="0"/>
                                <a:ea typeface="宋体" panose="02010600030101010101" pitchFamily="2" charset="-122"/>
                              </a:rPr>
                              <m:t>𝜋𝜇</m:t>
                            </m:r>
                            <m:sSup>
                              <m:sSupPr>
                                <m:ctrlPr>
                                  <a:rPr lang="zh-CN" altLang="zh-CN" sz="2400" i="1" kern="100">
                                    <a:latin typeface="Cambria Math" panose="02040503050406030204" pitchFamily="18" charset="0"/>
                                    <a:ea typeface="Cambria Math" panose="02040503050406030204" pitchFamily="18" charset="0"/>
                                  </a:rPr>
                                </m:ctrlPr>
                              </m:sSupPr>
                              <m:e>
                                <m:r>
                                  <a:rPr lang="en-US" altLang="zh-CN" sz="2400" i="1" kern="100">
                                    <a:latin typeface="Cambria Math" panose="02040503050406030204" pitchFamily="18" charset="0"/>
                                    <a:ea typeface="宋体" panose="02010600030101010101" pitchFamily="2" charset="-122"/>
                                  </a:rPr>
                                  <m:t>𝜙</m:t>
                                </m:r>
                              </m:e>
                              <m:sup>
                                <m:r>
                                  <a:rPr lang="en-US" altLang="zh-CN" sz="2400" i="1" kern="100">
                                    <a:latin typeface="Cambria Math" panose="02040503050406030204" pitchFamily="18" charset="0"/>
                                    <a:ea typeface="宋体" panose="02010600030101010101" pitchFamily="2" charset="-122"/>
                                  </a:rPr>
                                  <m:t>2</m:t>
                                </m:r>
                              </m:sup>
                            </m:sSup>
                            <m:sSup>
                              <m:sSupPr>
                                <m:ctrlPr>
                                  <a:rPr lang="zh-CN" altLang="zh-CN" sz="2400" i="1" kern="100">
                                    <a:latin typeface="Cambria Math" panose="02040503050406030204" pitchFamily="18" charset="0"/>
                                    <a:ea typeface="Cambria Math" panose="02040503050406030204" pitchFamily="18" charset="0"/>
                                  </a:rPr>
                                </m:ctrlPr>
                              </m:sSupPr>
                              <m:e>
                                <m:r>
                                  <a:rPr lang="en-US" altLang="zh-CN" sz="2400" i="1" kern="100">
                                    <a:latin typeface="Cambria Math" panose="02040503050406030204" pitchFamily="18" charset="0"/>
                                    <a:ea typeface="宋体" panose="02010600030101010101" pitchFamily="2" charset="-122"/>
                                  </a:rPr>
                                  <m:t>𝑟</m:t>
                                </m:r>
                              </m:e>
                              <m:sup>
                                <m:r>
                                  <a:rPr lang="en-US" altLang="zh-CN" sz="2400" i="1" kern="100">
                                    <a:latin typeface="Cambria Math" panose="02040503050406030204" pitchFamily="18" charset="0"/>
                                    <a:ea typeface="宋体" panose="02010600030101010101" pitchFamily="2" charset="-122"/>
                                  </a:rPr>
                                  <m:t>4</m:t>
                                </m:r>
                              </m:sup>
                            </m:sSup>
                          </m:num>
                          <m:den>
                            <m:r>
                              <a:rPr lang="en-US" altLang="zh-CN" sz="2400" i="1" kern="100">
                                <a:latin typeface="Cambria Math" panose="02040503050406030204" pitchFamily="18" charset="0"/>
                                <a:ea typeface="宋体" panose="02010600030101010101" pitchFamily="2" charset="-122"/>
                              </a:rPr>
                              <m:t>4</m:t>
                            </m:r>
                            <m:r>
                              <a:rPr lang="en-US" altLang="zh-CN" sz="2400" i="1" kern="100">
                                <a:latin typeface="Cambria Math" panose="02040503050406030204" pitchFamily="18" charset="0"/>
                                <a:ea typeface="宋体" panose="02010600030101010101" pitchFamily="2" charset="-122"/>
                              </a:rPr>
                              <m:t>𝐿</m:t>
                            </m:r>
                          </m:den>
                        </m:f>
                      </m:e>
                    </m:nary>
                  </m:oMath>
                </a14:m>
                <a:endParaRPr lang="en-US" altLang="zh-CN" sz="3200" kern="100" dirty="0">
                  <a:latin typeface="Times New Roman" panose="02020603050405020304" pitchFamily="18" charset="0"/>
                  <a:ea typeface="宋体" panose="02010600030101010101" pitchFamily="2" charset="-122"/>
                </a:endParaRPr>
              </a:p>
              <a:p>
                <a:pPr algn="just"/>
                <a:endParaRPr lang="en-US" altLang="zh-CN" sz="3200" kern="100" dirty="0">
                  <a:latin typeface="微软雅黑" panose="020B0503020204020204" pitchFamily="34" charset="-122"/>
                  <a:ea typeface="微软雅黑" panose="020B0503020204020204" pitchFamily="34" charset="-122"/>
                </a:endParaRPr>
              </a:p>
              <a:p>
                <a:pPr algn="just"/>
                <a:r>
                  <a:rPr lang="zh-CN" altLang="en-US" sz="2000" kern="100" dirty="0">
                    <a:latin typeface="微软雅黑" panose="020B0503020204020204" pitchFamily="34" charset="-122"/>
                    <a:ea typeface="微软雅黑" panose="020B0503020204020204" pitchFamily="34" charset="-122"/>
                  </a:rPr>
                  <a:t>（</a:t>
                </a:r>
                <a:r>
                  <a:rPr lang="zh-CN" altLang="zh-CN" sz="2000" kern="100" dirty="0">
                    <a:latin typeface="微软雅黑" panose="020B0503020204020204" pitchFamily="34" charset="-122"/>
                    <a:ea typeface="微软雅黑" panose="020B0503020204020204" pitchFamily="34" charset="-122"/>
                  </a:rPr>
                  <a:t>这是扭杆的能量，可以看出随着扭转的圈数的增多，其势能是以平方次增长的。</a:t>
                </a:r>
                <a:r>
                  <a:rPr lang="zh-CN" altLang="en-US" sz="2000" kern="100" dirty="0">
                    <a:latin typeface="微软雅黑" panose="020B0503020204020204" pitchFamily="34" charset="-122"/>
                    <a:ea typeface="微软雅黑" panose="020B0503020204020204" pitchFamily="34" charset="-122"/>
                  </a:rPr>
                  <a:t>）</a:t>
                </a:r>
                <a:endParaRPr lang="zh-CN" altLang="zh-CN" sz="2000" kern="100" dirty="0">
                  <a:latin typeface="微软雅黑" panose="020B0503020204020204" pitchFamily="34" charset="-122"/>
                  <a:ea typeface="微软雅黑" panose="020B0503020204020204" pitchFamily="34" charset="-122"/>
                </a:endParaRPr>
              </a:p>
            </p:txBody>
          </p:sp>
        </mc:Choice>
        <mc:Fallback xmlns="">
          <p:sp>
            <p:nvSpPr>
              <p:cNvPr id="7" name="矩形 6"/>
              <p:cNvSpPr>
                <a:spLocks noRot="1" noChangeAspect="1" noMove="1" noResize="1" noEditPoints="1" noAdjustHandles="1" noChangeArrowheads="1" noChangeShapeType="1" noTextEdit="1"/>
              </p:cNvSpPr>
              <p:nvPr/>
            </p:nvSpPr>
            <p:spPr>
              <a:xfrm>
                <a:off x="971600" y="3449847"/>
                <a:ext cx="7454769" cy="1982146"/>
              </a:xfrm>
              <a:prstGeom prst="rect">
                <a:avLst/>
              </a:prstGeom>
              <a:blipFill rotWithShape="0">
                <a:blip r:embed="rId4"/>
                <a:stretch>
                  <a:fillRect l="-818" r="-899" b="-4615"/>
                </a:stretch>
              </a:blipFill>
            </p:spPr>
            <p:txBody>
              <a:bodyPr/>
              <a:lstStyle/>
              <a:p>
                <a:r>
                  <a:rPr lang="zh-CN" altLang="en-US">
                    <a:noFill/>
                  </a:rPr>
                  <a:t> </a:t>
                </a:r>
              </a:p>
            </p:txBody>
          </p:sp>
        </mc:Fallback>
      </mc:AlternateContent>
      <p:sp>
        <p:nvSpPr>
          <p:cNvPr id="8" name="标题 12"/>
          <p:cNvSpPr txBox="1">
            <a:spLocks/>
          </p:cNvSpPr>
          <p:nvPr/>
        </p:nvSpPr>
        <p:spPr>
          <a:xfrm>
            <a:off x="971600" y="969919"/>
            <a:ext cx="3600400" cy="441226"/>
          </a:xfrm>
          <a:prstGeom prst="rect">
            <a:avLst/>
          </a:prstGeom>
          <a:solidFill>
            <a:schemeClr val="bg1">
              <a:lumMod val="85000"/>
            </a:schemeClr>
          </a:solidFill>
        </p:spPr>
        <p:txBody>
          <a:bodyPr/>
          <a:lstStyle>
            <a:lvl1pPr algn="l" rtl="0" eaLnBrk="1" fontAlgn="base" hangingPunct="1">
              <a:spcBef>
                <a:spcPct val="0"/>
              </a:spcBef>
              <a:spcAft>
                <a:spcPct val="0"/>
              </a:spcAft>
              <a:defRPr sz="2250" kern="1200">
                <a:solidFill>
                  <a:schemeClr val="tx2"/>
                </a:solidFill>
                <a:latin typeface="+mj-lt"/>
                <a:ea typeface="+mj-ea"/>
                <a:cs typeface="+mj-cs"/>
              </a:defRPr>
            </a:lvl1pPr>
            <a:lvl2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2pPr>
            <a:lvl3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3pPr>
            <a:lvl4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4pPr>
            <a:lvl5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5pPr>
            <a:lvl6pPr marL="342889"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6pPr>
            <a:lvl7pPr marL="685777"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7pPr>
            <a:lvl8pPr marL="1028666"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8pPr>
            <a:lvl9pPr marL="1371554"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9pPr>
          </a:lstStyle>
          <a:p>
            <a:r>
              <a:rPr lang="zh-CN" altLang="zh-CN" sz="2400" b="1" dirty="0">
                <a:solidFill>
                  <a:schemeClr val="tx1">
                    <a:lumMod val="75000"/>
                    <a:lumOff val="25000"/>
                  </a:schemeClr>
                </a:solidFill>
                <a:latin typeface="微软雅黑" panose="020B0503020204020204" pitchFamily="34" charset="-122"/>
                <a:ea typeface="微软雅黑" panose="020B0503020204020204" pitchFamily="34" charset="-122"/>
              </a:rPr>
              <a:t>均匀的弹性</a:t>
            </a: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绳</a:t>
            </a:r>
          </a:p>
        </p:txBody>
      </p:sp>
    </p:spTree>
    <p:extLst>
      <p:ext uri="{BB962C8B-B14F-4D97-AF65-F5344CB8AC3E}">
        <p14:creationId xmlns:p14="http://schemas.microsoft.com/office/powerpoint/2010/main" val="108983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C:\Users\Administrator\Desktop\无标题2.png"/>
          <p:cNvPicPr>
            <a:picLocks noGrp="1"/>
          </p:cNvPicPr>
          <p:nvPr>
            <p:ph idx="4294967295"/>
          </p:nvPr>
        </p:nvPicPr>
        <p:blipFill rotWithShape="1">
          <a:blip r:embed="rId2">
            <a:extLst>
              <a:ext uri="{28A0092B-C50C-407E-A947-70E740481C1C}">
                <a14:useLocalDpi xmlns:a14="http://schemas.microsoft.com/office/drawing/2010/main" val="0"/>
              </a:ext>
            </a:extLst>
          </a:blip>
          <a:srcRect r="51734"/>
          <a:stretch/>
        </p:blipFill>
        <p:spPr bwMode="auto">
          <a:xfrm>
            <a:off x="5857083" y="1668516"/>
            <a:ext cx="2916237" cy="2335213"/>
          </a:xfrm>
          <a:prstGeom prst="rect">
            <a:avLst/>
          </a:prstGeom>
          <a:noFill/>
          <a:ln>
            <a:noFill/>
          </a:ln>
          <a:extLst>
            <a:ext uri="{53640926-AAD7-44D8-BBD7-CCE9431645EC}">
              <a14:shadowObscured xmlns:a14="http://schemas.microsoft.com/office/drawing/2010/main"/>
            </a:ext>
          </a:extLst>
        </p:spPr>
      </p:pic>
      <p:pic>
        <p:nvPicPr>
          <p:cNvPr id="8" name="图片 7"/>
          <p:cNvPicPr/>
          <p:nvPr/>
        </p:nvPicPr>
        <p:blipFill>
          <a:blip r:embed="rId3">
            <a:extLst>
              <a:ext uri="{28A0092B-C50C-407E-A947-70E740481C1C}">
                <a14:useLocalDpi xmlns:a14="http://schemas.microsoft.com/office/drawing/2010/main" val="0"/>
              </a:ext>
            </a:extLst>
          </a:blip>
          <a:srcRect/>
          <a:stretch>
            <a:fillRect/>
          </a:stretch>
        </p:blipFill>
        <p:spPr bwMode="auto">
          <a:xfrm>
            <a:off x="5572758" y="4437113"/>
            <a:ext cx="3005418" cy="2194279"/>
          </a:xfrm>
          <a:prstGeom prst="rect">
            <a:avLst/>
          </a:prstGeom>
          <a:noFill/>
          <a:ln>
            <a:noFill/>
          </a:ln>
        </p:spPr>
      </p:pic>
      <p:sp>
        <p:nvSpPr>
          <p:cNvPr id="3" name="矩形 2"/>
          <p:cNvSpPr/>
          <p:nvPr/>
        </p:nvSpPr>
        <p:spPr>
          <a:xfrm>
            <a:off x="1141415" y="4808871"/>
            <a:ext cx="4031873" cy="369332"/>
          </a:xfrm>
          <a:prstGeom prst="rect">
            <a:avLst/>
          </a:prstGeom>
        </p:spPr>
        <p:txBody>
          <a:bodyPr wrap="none">
            <a:spAutoFit/>
          </a:bodyPr>
          <a:lstStyle/>
          <a:p>
            <a:pPr>
              <a:lnSpc>
                <a:spcPct val="90000"/>
              </a:lnSpc>
            </a:pPr>
            <a:r>
              <a:rPr lang="zh-CN" altLang="en-US" sz="2000" dirty="0">
                <a:latin typeface="微软雅黑" panose="020B0503020204020204" pitchFamily="34" charset="-122"/>
                <a:ea typeface="微软雅黑" panose="020B0503020204020204" pitchFamily="34" charset="-122"/>
              </a:rPr>
              <a:t>弯曲绳与不弯曲绳之间的关系图解</a:t>
            </a:r>
          </a:p>
        </p:txBody>
      </p:sp>
      <p:sp>
        <p:nvSpPr>
          <p:cNvPr id="9" name="矩形 8"/>
          <p:cNvSpPr/>
          <p:nvPr/>
        </p:nvSpPr>
        <p:spPr>
          <a:xfrm>
            <a:off x="1122970" y="5611589"/>
            <a:ext cx="4449788" cy="415627"/>
          </a:xfrm>
          <a:prstGeom prst="rect">
            <a:avLst/>
          </a:prstGeom>
        </p:spPr>
        <p:txBody>
          <a:bodyPr wrap="square">
            <a:spAutoFit/>
          </a:bodyPr>
          <a:lstStyle/>
          <a:p>
            <a:r>
              <a:rPr lang="zh-CN" altLang="en-US" sz="2000" dirty="0">
                <a:solidFill>
                  <a:srgbClr val="C00000"/>
                </a:solidFill>
                <a:latin typeface="微软雅黑" panose="020B0503020204020204" pitchFamily="34" charset="-122"/>
                <a:ea typeface="微软雅黑" panose="020B0503020204020204" pitchFamily="34" charset="-122"/>
              </a:rPr>
              <a:t>结论：  </a:t>
            </a:r>
            <a:r>
              <a:rPr lang="zh-CN" altLang="zh-CN" sz="2000" dirty="0">
                <a:solidFill>
                  <a:srgbClr val="C00000"/>
                </a:solidFill>
                <a:latin typeface="微软雅黑" panose="020B0503020204020204" pitchFamily="34" charset="-122"/>
                <a:ea typeface="微软雅黑" panose="020B0503020204020204" pitchFamily="34" charset="-122"/>
              </a:rPr>
              <a:t>两端固定的情况下拓扑等价</a:t>
            </a:r>
            <a:endParaRPr lang="zh-CN" altLang="en-US" sz="2000" dirty="0">
              <a:solidFill>
                <a:srgbClr val="C00000"/>
              </a:solidFill>
              <a:latin typeface="微软雅黑" panose="020B0503020204020204" pitchFamily="34" charset="-122"/>
              <a:ea typeface="微软雅黑" panose="020B0503020204020204" pitchFamily="34" charset="-122"/>
            </a:endParaRPr>
          </a:p>
        </p:txBody>
      </p:sp>
      <mc:AlternateContent xmlns:mc="http://schemas.openxmlformats.org/markup-compatibility/2006" xmlns:a14="http://schemas.microsoft.com/office/drawing/2010/main">
        <mc:Choice Requires="a14">
          <p:sp>
            <p:nvSpPr>
              <p:cNvPr id="2" name="文本框 1"/>
              <p:cNvSpPr txBox="1"/>
              <p:nvPr/>
            </p:nvSpPr>
            <p:spPr>
              <a:xfrm>
                <a:off x="971600" y="980728"/>
                <a:ext cx="4972000" cy="3373424"/>
              </a:xfrm>
              <a:prstGeom prst="rect">
                <a:avLst/>
              </a:prstGeom>
              <a:noFill/>
            </p:spPr>
            <p:txBody>
              <a:bodyPr wrap="square" rtlCol="0">
                <a:spAutoFit/>
              </a:bodyPr>
              <a:lstStyle/>
              <a:p>
                <a:pPr/>
                <a:r>
                  <a:rPr lang="en-US" altLang="zh-CN" sz="2000" dirty="0">
                    <a:latin typeface="微软雅黑" panose="020B0503020204020204" pitchFamily="34" charset="-122"/>
                    <a:ea typeface="微软雅黑" panose="020B0503020204020204" pitchFamily="34" charset="-122"/>
                  </a:rPr>
                  <a:t> y</a:t>
                </a:r>
                <a:r>
                  <a:rPr lang="zh-CN" altLang="zh-CN" sz="2000" dirty="0">
                    <a:latin typeface="微软雅黑" panose="020B0503020204020204" pitchFamily="34" charset="-122"/>
                    <a:ea typeface="微软雅黑" panose="020B0503020204020204" pitchFamily="34" charset="-122"/>
                  </a:rPr>
                  <a:t>是所考虑点距离中轴的竖直距离，</a:t>
                </a:r>
                <a:r>
                  <a:rPr lang="en-US" altLang="zh-CN" sz="2000" dirty="0">
                    <a:latin typeface="微软雅黑" panose="020B0503020204020204" pitchFamily="34" charset="-122"/>
                    <a:ea typeface="微软雅黑" panose="020B0503020204020204" pitchFamily="34" charset="-122"/>
                  </a:rPr>
                  <a:t>R</a:t>
                </a:r>
                <a:r>
                  <a:rPr lang="zh-CN" altLang="zh-CN" sz="2000" dirty="0">
                    <a:latin typeface="微软雅黑" panose="020B0503020204020204" pitchFamily="34" charset="-122"/>
                    <a:ea typeface="微软雅黑" panose="020B0503020204020204" pitchFamily="34" charset="-122"/>
                  </a:rPr>
                  <a:t>是曲率半径。</a:t>
                </a:r>
                <a:r>
                  <a:rPr lang="zh-CN" altLang="zh-CN" dirty="0"/>
                  <a:t/>
                </a:r>
                <a:br>
                  <a:rPr lang="zh-CN" altLang="zh-CN" dirty="0"/>
                </a:br>
                <a:r>
                  <a:rPr lang="en-US" altLang="zh-CN" dirty="0"/>
                  <a:t/>
                </a:r>
                <a:br>
                  <a:rPr lang="en-US" altLang="zh-CN" dirty="0"/>
                </a:br>
                <a:r>
                  <a:rPr lang="en-US" altLang="zh-CN" dirty="0"/>
                  <a:t/>
                </a:r>
                <a:br>
                  <a:rPr lang="en-US" altLang="zh-CN" dirty="0"/>
                </a:br>
                <a14:m>
                  <m:oMathPara xmlns:m="http://schemas.openxmlformats.org/officeDocument/2006/math">
                    <m:oMathParaPr>
                      <m:jc m:val="center"/>
                    </m:oMathParaPr>
                    <m:oMath xmlns:m="http://schemas.openxmlformats.org/officeDocument/2006/math">
                      <m:r>
                        <m:rPr>
                          <m:sty m:val="p"/>
                        </m:rPr>
                        <a:rPr lang="en-US" altLang="zh-CN">
                          <a:latin typeface="Cambria Math" panose="02040503050406030204" pitchFamily="18" charset="0"/>
                        </a:rPr>
                        <m:t>E</m:t>
                      </m:r>
                      <m:r>
                        <a:rPr lang="en-US" altLang="zh-CN">
                          <a:latin typeface="Cambria Math" panose="02040503050406030204" pitchFamily="18" charset="0"/>
                        </a:rPr>
                        <m:t>=</m:t>
                      </m:r>
                      <m:nary>
                        <m:naryPr>
                          <m:chr m:val="∬"/>
                          <m:limLoc m:val="undOvr"/>
                          <m:subHide m:val="on"/>
                          <m:supHide m:val="on"/>
                          <m:ctrlPr>
                            <a:rPr lang="zh-CN" altLang="zh-CN" i="1">
                              <a:latin typeface="Cambria Math" panose="02040503050406030204" pitchFamily="18" charset="0"/>
                            </a:rPr>
                          </m:ctrlPr>
                        </m:naryPr>
                        <m:sub/>
                        <m:sup/>
                        <m:e>
                          <m:f>
                            <m:fPr>
                              <m:ctrlPr>
                                <a:rPr lang="zh-CN" altLang="zh-CN" i="1">
                                  <a:latin typeface="Cambria Math" panose="02040503050406030204" pitchFamily="18" charset="0"/>
                                </a:rPr>
                              </m:ctrlPr>
                            </m:fPr>
                            <m:num>
                              <m:r>
                                <a:rPr lang="en-US" altLang="zh-CN" i="1">
                                  <a:latin typeface="Cambria Math" panose="02040503050406030204" pitchFamily="18" charset="0"/>
                                </a:rPr>
                                <m:t>𝑌</m:t>
                              </m:r>
                              <m:sSup>
                                <m:sSupPr>
                                  <m:ctrlPr>
                                    <a:rPr lang="zh-CN" altLang="zh-CN" i="1">
                                      <a:latin typeface="Cambria Math" panose="02040503050406030204" pitchFamily="18" charset="0"/>
                                    </a:rPr>
                                  </m:ctrlPr>
                                </m:sSupPr>
                                <m:e>
                                  <m:r>
                                    <a:rPr lang="en-US" altLang="zh-CN" i="1">
                                      <a:latin typeface="Cambria Math" panose="02040503050406030204" pitchFamily="18" charset="0"/>
                                    </a:rPr>
                                    <m:t>𝑦</m:t>
                                  </m:r>
                                </m:e>
                                <m:sup>
                                  <m:r>
                                    <a:rPr lang="en-US" altLang="zh-CN" i="1">
                                      <a:latin typeface="Cambria Math" panose="02040503050406030204" pitchFamily="18" charset="0"/>
                                    </a:rPr>
                                    <m:t>2</m:t>
                                  </m:r>
                                </m:sup>
                              </m:sSup>
                              <m:r>
                                <a:rPr lang="en-US" altLang="zh-CN" i="1">
                                  <a:latin typeface="Cambria Math" panose="02040503050406030204" pitchFamily="18" charset="0"/>
                                </a:rPr>
                                <m:t>𝜃</m:t>
                              </m:r>
                            </m:num>
                            <m:den>
                              <m:r>
                                <a:rPr lang="en-US" altLang="zh-CN" i="1">
                                  <a:latin typeface="Cambria Math" panose="02040503050406030204" pitchFamily="18" charset="0"/>
                                </a:rPr>
                                <m:t>𝐿</m:t>
                              </m:r>
                            </m:den>
                          </m:f>
                          <m:r>
                            <a:rPr lang="en-US" altLang="zh-CN" i="1">
                              <a:latin typeface="Cambria Math" panose="02040503050406030204" pitchFamily="18" charset="0"/>
                            </a:rPr>
                            <m:t>𝑑𝐴𝑑</m:t>
                          </m:r>
                          <m:r>
                            <a:rPr lang="en-US" altLang="zh-CN" i="1">
                              <a:latin typeface="Cambria Math" panose="02040503050406030204" pitchFamily="18" charset="0"/>
                            </a:rPr>
                            <m:t>𝜃</m:t>
                          </m:r>
                          <m:nary>
                            <m:naryPr>
                              <m:limLoc m:val="undOvr"/>
                              <m:subHide m:val="on"/>
                              <m:supHide m:val="on"/>
                              <m:ctrlPr>
                                <a:rPr lang="zh-CN" altLang="zh-CN" i="1">
                                  <a:latin typeface="Cambria Math" panose="02040503050406030204" pitchFamily="18" charset="0"/>
                                </a:rPr>
                              </m:ctrlPr>
                            </m:naryPr>
                            <m:sub/>
                            <m:sup/>
                            <m:e>
                              <m:f>
                                <m:fPr>
                                  <m:ctrlPr>
                                    <a:rPr lang="zh-CN" altLang="zh-CN" i="1">
                                      <a:latin typeface="Cambria Math" panose="02040503050406030204" pitchFamily="18" charset="0"/>
                                    </a:rPr>
                                  </m:ctrlPr>
                                </m:fPr>
                                <m:num>
                                  <m:r>
                                    <a:rPr lang="en-US" altLang="zh-CN" i="1">
                                      <a:latin typeface="Cambria Math" panose="02040503050406030204" pitchFamily="18" charset="0"/>
                                    </a:rPr>
                                    <m:t>𝑌</m:t>
                                  </m:r>
                                  <m:sSup>
                                    <m:sSupPr>
                                      <m:ctrlPr>
                                        <a:rPr lang="zh-CN" altLang="zh-CN" i="1">
                                          <a:latin typeface="Cambria Math" panose="02040503050406030204" pitchFamily="18" charset="0"/>
                                        </a:rPr>
                                      </m:ctrlPr>
                                    </m:sSupPr>
                                    <m:e>
                                      <m:r>
                                        <a:rPr lang="en-US" altLang="zh-CN" i="1">
                                          <a:latin typeface="Cambria Math" panose="02040503050406030204" pitchFamily="18" charset="0"/>
                                        </a:rPr>
                                        <m:t>𝑦</m:t>
                                      </m:r>
                                    </m:e>
                                    <m:sup>
                                      <m:r>
                                        <a:rPr lang="en-US" altLang="zh-CN" i="1">
                                          <a:latin typeface="Cambria Math" panose="02040503050406030204" pitchFamily="18" charset="0"/>
                                        </a:rPr>
                                        <m:t>2</m:t>
                                      </m:r>
                                    </m:sup>
                                  </m:sSup>
                                  <m:sSup>
                                    <m:sSupPr>
                                      <m:ctrlPr>
                                        <a:rPr lang="zh-CN" altLang="zh-CN" i="1">
                                          <a:latin typeface="Cambria Math" panose="02040503050406030204" pitchFamily="18" charset="0"/>
                                        </a:rPr>
                                      </m:ctrlPr>
                                    </m:sSupPr>
                                    <m:e>
                                      <m:r>
                                        <a:rPr lang="en-US" altLang="zh-CN" i="1">
                                          <a:latin typeface="Cambria Math" panose="02040503050406030204" pitchFamily="18" charset="0"/>
                                        </a:rPr>
                                        <m:t>𝜃</m:t>
                                      </m:r>
                                    </m:e>
                                    <m:sup>
                                      <m:r>
                                        <a:rPr lang="en-US" altLang="zh-CN" i="1">
                                          <a:latin typeface="Cambria Math" panose="02040503050406030204" pitchFamily="18" charset="0"/>
                                        </a:rPr>
                                        <m:t>2</m:t>
                                      </m:r>
                                    </m:sup>
                                  </m:sSup>
                                </m:num>
                                <m:den>
                                  <m:r>
                                    <a:rPr lang="en-US" altLang="zh-CN" i="1">
                                      <a:latin typeface="Cambria Math" panose="02040503050406030204" pitchFamily="18" charset="0"/>
                                    </a:rPr>
                                    <m:t>2</m:t>
                                  </m:r>
                                  <m:r>
                                    <a:rPr lang="en-US" altLang="zh-CN" i="1">
                                      <a:latin typeface="Cambria Math" panose="02040503050406030204" pitchFamily="18" charset="0"/>
                                    </a:rPr>
                                    <m:t>𝐿</m:t>
                                  </m:r>
                                </m:den>
                              </m:f>
                              <m:r>
                                <a:rPr lang="en-US" altLang="zh-CN" i="1">
                                  <a:latin typeface="Cambria Math" panose="02040503050406030204" pitchFamily="18" charset="0"/>
                                </a:rPr>
                                <m:t>𝑑𝐴</m:t>
                              </m:r>
                            </m:e>
                          </m:nary>
                          <m:r>
                            <a:rPr lang="en-US" altLang="zh-CN" i="1">
                              <a:latin typeface="Cambria Math" panose="02040503050406030204" pitchFamily="18" charset="0"/>
                            </a:rPr>
                            <m:t>=</m:t>
                          </m:r>
                          <m:r>
                            <a:rPr lang="en-US" altLang="zh-CN" i="1">
                              <a:latin typeface="Cambria Math" panose="02040503050406030204" pitchFamily="18" charset="0"/>
                            </a:rPr>
                            <m:t>𝐼</m:t>
                          </m:r>
                          <m:f>
                            <m:fPr>
                              <m:ctrlPr>
                                <a:rPr lang="zh-CN" altLang="zh-CN" i="1">
                                  <a:latin typeface="Cambria Math" panose="02040503050406030204" pitchFamily="18" charset="0"/>
                                </a:rPr>
                              </m:ctrlPr>
                            </m:fPr>
                            <m:num>
                              <m:r>
                                <a:rPr lang="en-US" altLang="zh-CN" i="1">
                                  <a:latin typeface="Cambria Math" panose="02040503050406030204" pitchFamily="18" charset="0"/>
                                </a:rPr>
                                <m:t>𝑌</m:t>
                              </m:r>
                              <m:sSup>
                                <m:sSupPr>
                                  <m:ctrlPr>
                                    <a:rPr lang="zh-CN" altLang="zh-CN" i="1">
                                      <a:latin typeface="Cambria Math" panose="02040503050406030204" pitchFamily="18" charset="0"/>
                                    </a:rPr>
                                  </m:ctrlPr>
                                </m:sSupPr>
                                <m:e>
                                  <m:r>
                                    <a:rPr lang="en-US" altLang="zh-CN" i="1">
                                      <a:latin typeface="Cambria Math" panose="02040503050406030204" pitchFamily="18" charset="0"/>
                                    </a:rPr>
                                    <m:t>𝜃</m:t>
                                  </m:r>
                                </m:e>
                                <m:sup>
                                  <m:r>
                                    <a:rPr lang="en-US" altLang="zh-CN" i="1">
                                      <a:latin typeface="Cambria Math" panose="02040503050406030204" pitchFamily="18" charset="0"/>
                                    </a:rPr>
                                    <m:t>2</m:t>
                                  </m:r>
                                </m:sup>
                              </m:sSup>
                            </m:num>
                            <m:den>
                              <m:r>
                                <a:rPr lang="en-US" altLang="zh-CN" i="1">
                                  <a:latin typeface="Cambria Math" panose="02040503050406030204" pitchFamily="18" charset="0"/>
                                </a:rPr>
                                <m:t>2</m:t>
                              </m:r>
                              <m:r>
                                <a:rPr lang="en-US" altLang="zh-CN" i="1">
                                  <a:latin typeface="Cambria Math" panose="02040503050406030204" pitchFamily="18" charset="0"/>
                                </a:rPr>
                                <m:t>𝐿</m:t>
                              </m:r>
                            </m:den>
                          </m:f>
                        </m:e>
                      </m:nary>
                    </m:oMath>
                  </m:oMathPara>
                </a14:m>
                <a:r>
                  <a:rPr lang="zh-CN" altLang="zh-CN" dirty="0"/>
                  <a:t/>
                </a:r>
                <a:br>
                  <a:rPr lang="zh-CN" altLang="zh-CN" dirty="0"/>
                </a:br>
                <a:r>
                  <a:rPr lang="zh-CN" altLang="zh-CN" dirty="0"/>
                  <a:t/>
                </a:r>
                <a:br>
                  <a:rPr lang="zh-CN" altLang="zh-CN" dirty="0"/>
                </a:br>
                <a:r>
                  <a:rPr lang="zh-CN" altLang="zh-CN" sz="1400" dirty="0"/>
                  <a:t/>
                </a:r>
                <a:br>
                  <a:rPr lang="zh-CN" altLang="zh-CN" sz="1400" dirty="0"/>
                </a:br>
                <a:r>
                  <a:rPr lang="zh-CN" altLang="zh-CN" sz="1400" dirty="0"/>
                  <a:t/>
                </a:r>
                <a:br>
                  <a:rPr lang="zh-CN" altLang="zh-CN" sz="1400" dirty="0"/>
                </a:br>
                <a:r>
                  <a:rPr lang="zh-CN" altLang="zh-CN" dirty="0"/>
                  <a:t/>
                </a:r>
                <a:br>
                  <a:rPr lang="zh-CN" altLang="zh-CN" dirty="0"/>
                </a:br>
                <a:endParaRPr lang="zh-CN" altLang="en-US" dirty="0"/>
              </a:p>
            </p:txBody>
          </p:sp>
        </mc:Choice>
        <mc:Fallback xmlns="">
          <p:sp>
            <p:nvSpPr>
              <p:cNvPr id="2" name="文本框 1"/>
              <p:cNvSpPr txBox="1">
                <a:spLocks noRot="1" noChangeAspect="1" noMove="1" noResize="1" noEditPoints="1" noAdjustHandles="1" noChangeArrowheads="1" noChangeShapeType="1" noTextEdit="1"/>
              </p:cNvSpPr>
              <p:nvPr/>
            </p:nvSpPr>
            <p:spPr>
              <a:xfrm>
                <a:off x="971600" y="980728"/>
                <a:ext cx="4972000" cy="3373424"/>
              </a:xfrm>
              <a:prstGeom prst="rect">
                <a:avLst/>
              </a:prstGeom>
              <a:blipFill rotWithShape="0">
                <a:blip r:embed="rId4"/>
                <a:stretch>
                  <a:fillRect l="-1225" t="-108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 name="文本框 5"/>
              <p:cNvSpPr txBox="1"/>
              <p:nvPr/>
            </p:nvSpPr>
            <p:spPr>
              <a:xfrm>
                <a:off x="3352963" y="3382199"/>
                <a:ext cx="1800200" cy="120212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altLang="zh-CN">
                          <a:latin typeface="Cambria Math" panose="02040503050406030204" pitchFamily="18" charset="0"/>
                        </a:rPr>
                        <m:t>E</m:t>
                      </m:r>
                      <m:r>
                        <a:rPr lang="en-US" altLang="zh-CN">
                          <a:latin typeface="Cambria Math" panose="02040503050406030204" pitchFamily="18" charset="0"/>
                        </a:rPr>
                        <m:t>=</m:t>
                      </m:r>
                      <m:f>
                        <m:fPr>
                          <m:ctrlPr>
                            <a:rPr lang="zh-CN" altLang="zh-CN" i="1">
                              <a:latin typeface="Cambria Math" panose="02040503050406030204" pitchFamily="18" charset="0"/>
                            </a:rPr>
                          </m:ctrlPr>
                        </m:fPr>
                        <m:num>
                          <m:r>
                            <a:rPr lang="en-US" altLang="zh-CN" i="1">
                              <a:latin typeface="Cambria Math" panose="02040503050406030204" pitchFamily="18" charset="0"/>
                            </a:rPr>
                            <m:t>𝑌</m:t>
                          </m:r>
                          <m:sSup>
                            <m:sSupPr>
                              <m:ctrlPr>
                                <a:rPr lang="zh-CN" altLang="zh-CN" i="1">
                                  <a:latin typeface="Cambria Math" panose="02040503050406030204" pitchFamily="18" charset="0"/>
                                </a:rPr>
                              </m:ctrlPr>
                            </m:sSupPr>
                            <m:e>
                              <m:r>
                                <a:rPr lang="en-US" altLang="zh-CN" i="1">
                                  <a:latin typeface="Cambria Math" panose="02040503050406030204" pitchFamily="18" charset="0"/>
                                </a:rPr>
                                <m:t>𝜃</m:t>
                              </m:r>
                            </m:e>
                            <m:sup>
                              <m:r>
                                <a:rPr lang="en-US" altLang="zh-CN" i="1">
                                  <a:latin typeface="Cambria Math" panose="02040503050406030204" pitchFamily="18" charset="0"/>
                                </a:rPr>
                                <m:t>2</m:t>
                              </m:r>
                            </m:sup>
                          </m:sSup>
                          <m:sSup>
                            <m:sSupPr>
                              <m:ctrlPr>
                                <a:rPr lang="zh-CN" altLang="zh-CN" i="1">
                                  <a:latin typeface="Cambria Math" panose="02040503050406030204" pitchFamily="18" charset="0"/>
                                </a:rPr>
                              </m:ctrlPr>
                            </m:sSupPr>
                            <m:e>
                              <m:r>
                                <a:rPr lang="en-US" altLang="zh-CN" i="1">
                                  <a:latin typeface="Cambria Math" panose="02040503050406030204" pitchFamily="18" charset="0"/>
                                </a:rPr>
                                <m:t>𝑟</m:t>
                              </m:r>
                            </m:e>
                            <m:sup>
                              <m:r>
                                <a:rPr lang="en-US" altLang="zh-CN" i="1">
                                  <a:latin typeface="Cambria Math" panose="02040503050406030204" pitchFamily="18" charset="0"/>
                                </a:rPr>
                                <m:t>4</m:t>
                              </m:r>
                            </m:sup>
                          </m:sSup>
                          <m:r>
                            <a:rPr lang="en-US" altLang="zh-CN" i="1">
                              <a:latin typeface="Cambria Math" panose="02040503050406030204" pitchFamily="18" charset="0"/>
                            </a:rPr>
                            <m:t>𝜋</m:t>
                          </m:r>
                        </m:num>
                        <m:den>
                          <m:r>
                            <a:rPr lang="en-US" altLang="zh-CN" i="1">
                              <a:latin typeface="Cambria Math" panose="02040503050406030204" pitchFamily="18" charset="0"/>
                            </a:rPr>
                            <m:t>8</m:t>
                          </m:r>
                          <m:r>
                            <a:rPr lang="en-US" altLang="zh-CN" i="1">
                              <a:latin typeface="Cambria Math" panose="02040503050406030204" pitchFamily="18" charset="0"/>
                            </a:rPr>
                            <m:t>𝐿</m:t>
                          </m:r>
                        </m:den>
                      </m:f>
                    </m:oMath>
                  </m:oMathPara>
                </a14:m>
                <a:r>
                  <a:rPr lang="zh-CN" altLang="zh-CN" dirty="0"/>
                  <a:t/>
                </a:r>
                <a:br>
                  <a:rPr lang="zh-CN" altLang="zh-CN" dirty="0"/>
                </a:br>
                <a:r>
                  <a:rPr lang="en-US" altLang="zh-CN" dirty="0"/>
                  <a:t/>
                </a:r>
                <a:br>
                  <a:rPr lang="en-US" altLang="zh-CN" dirty="0"/>
                </a:br>
                <a:endParaRPr lang="zh-CN" altLang="en-US" dirty="0"/>
              </a:p>
            </p:txBody>
          </p:sp>
        </mc:Choice>
        <mc:Fallback xmlns="">
          <p:sp>
            <p:nvSpPr>
              <p:cNvPr id="6" name="文本框 5"/>
              <p:cNvSpPr txBox="1">
                <a:spLocks noRot="1" noChangeAspect="1" noMove="1" noResize="1" noEditPoints="1" noAdjustHandles="1" noChangeArrowheads="1" noChangeShapeType="1" noTextEdit="1"/>
              </p:cNvSpPr>
              <p:nvPr/>
            </p:nvSpPr>
            <p:spPr>
              <a:xfrm>
                <a:off x="3352963" y="3382199"/>
                <a:ext cx="1800200" cy="1202124"/>
              </a:xfrm>
              <a:prstGeom prst="rect">
                <a:avLst/>
              </a:prstGeom>
              <a:blipFill rotWithShape="0">
                <a:blip r:embed="rId5"/>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95846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971600" y="1988840"/>
            <a:ext cx="7200800" cy="2146742"/>
          </a:xfrm>
          <a:prstGeom prst="rect">
            <a:avLst/>
          </a:prstGeom>
        </p:spPr>
        <p:txBody>
          <a:bodyPr wrap="square">
            <a:spAutoFit/>
          </a:bodyPr>
          <a:lstStyle/>
          <a:p>
            <a:r>
              <a:rPr lang="zh-CN" altLang="zh-CN" sz="2000" dirty="0">
                <a:latin typeface="微软雅黑" panose="020B0503020204020204" pitchFamily="34" charset="-122"/>
                <a:ea typeface="微软雅黑" panose="020B0503020204020204" pitchFamily="34" charset="-122"/>
              </a:rPr>
              <a:t>从上面的能量</a:t>
            </a:r>
            <a:r>
              <a:rPr lang="zh-CN" altLang="en-US" sz="2000" dirty="0">
                <a:latin typeface="微软雅黑" panose="020B0503020204020204" pitchFamily="34" charset="-122"/>
                <a:ea typeface="微软雅黑" panose="020B0503020204020204" pitchFamily="34" charset="-122"/>
              </a:rPr>
              <a:t>方程看出</a:t>
            </a:r>
            <a:endParaRPr lang="en-US" altLang="zh-CN" sz="2000" dirty="0">
              <a:latin typeface="微软雅黑" panose="020B0503020204020204" pitchFamily="34" charset="-122"/>
              <a:ea typeface="微软雅黑" panose="020B0503020204020204" pitchFamily="34" charset="-122"/>
            </a:endParaRPr>
          </a:p>
          <a:p>
            <a:r>
              <a:rPr lang="en-US" altLang="zh-CN" sz="2000" dirty="0">
                <a:latin typeface="微软雅黑" panose="020B0503020204020204" pitchFamily="34" charset="-122"/>
                <a:ea typeface="微软雅黑" panose="020B0503020204020204" pitchFamily="34" charset="-122"/>
              </a:rPr>
              <a:t>     </a:t>
            </a:r>
          </a:p>
          <a:p>
            <a:r>
              <a:rPr lang="en-US" altLang="zh-CN" sz="2000" dirty="0">
                <a:latin typeface="微软雅黑" panose="020B0503020204020204" pitchFamily="34" charset="-122"/>
                <a:ea typeface="微软雅黑" panose="020B0503020204020204" pitchFamily="34" charset="-122"/>
              </a:rPr>
              <a:t>        </a:t>
            </a:r>
            <a:r>
              <a:rPr lang="zh-CN" altLang="zh-CN" sz="2000" dirty="0">
                <a:latin typeface="微软雅黑" panose="020B0503020204020204" pitchFamily="34" charset="-122"/>
                <a:ea typeface="微软雅黑" panose="020B0503020204020204" pitchFamily="34" charset="-122"/>
              </a:rPr>
              <a:t>随着扭转的角度的增加，其扭转能量随着角度平方次增长，故在扭转一定角度的时候，绳子可以通过弯曲来减少扭转的角度从而减少物体本身的势能达到势能的极小值。这是绳子扭曲的一个基本的框架。</a:t>
            </a:r>
            <a:r>
              <a:rPr lang="zh-CN" altLang="zh-CN" sz="1350" dirty="0"/>
              <a:t/>
            </a:r>
            <a:br>
              <a:rPr lang="zh-CN" altLang="zh-CN" sz="1350" dirty="0"/>
            </a:br>
            <a:endParaRPr lang="zh-CN" altLang="en-US" sz="1350" dirty="0"/>
          </a:p>
        </p:txBody>
      </p:sp>
      <p:sp>
        <p:nvSpPr>
          <p:cNvPr id="3" name="文本占位符 2"/>
          <p:cNvSpPr txBox="1">
            <a:spLocks/>
          </p:cNvSpPr>
          <p:nvPr/>
        </p:nvSpPr>
        <p:spPr>
          <a:xfrm>
            <a:off x="657772" y="4293098"/>
            <a:ext cx="7344816" cy="951819"/>
          </a:xfrm>
          <a:prstGeom prst="rect">
            <a:avLst/>
          </a:prstGeom>
        </p:spPr>
        <p:txBody>
          <a:bodyPr>
            <a:noAutofit/>
          </a:bodyPr>
          <a:lstStyle>
            <a:lvl1pPr marL="274320" indent="-274320" algn="l" defTabSz="914400" rtl="0" eaLnBrk="1" latinLnBrk="0" hangingPunct="1">
              <a:lnSpc>
                <a:spcPct val="90000"/>
              </a:lnSpc>
              <a:spcBef>
                <a:spcPts val="1800"/>
              </a:spcBef>
              <a:buSzPct val="90000"/>
              <a:buFont typeface="Wingdings" pitchFamily="2" charset="2"/>
              <a:buChar char="§"/>
              <a:defRPr lang="zh-CN" sz="2400" kern="1200">
                <a:solidFill>
                  <a:schemeClr val="tx1"/>
                </a:solidFill>
                <a:latin typeface="微软雅黑" panose="020B0503020204020204" pitchFamily="34" charset="-122"/>
                <a:ea typeface="微软雅黑" panose="020B0503020204020204" pitchFamily="34" charset="-122"/>
                <a:cs typeface="+mn-cs"/>
              </a:defRPr>
            </a:lvl1pPr>
            <a:lvl2pPr marL="682625" indent="-274320" algn="l" defTabSz="914400" rtl="0" eaLnBrk="1" latinLnBrk="0" hangingPunct="1">
              <a:lnSpc>
                <a:spcPct val="90000"/>
              </a:lnSpc>
              <a:spcBef>
                <a:spcPts val="600"/>
              </a:spcBef>
              <a:buSzPct val="90000"/>
              <a:buFont typeface="Wingdings" pitchFamily="2" charset="2"/>
              <a:buChar char="§"/>
              <a:defRPr lang="zh-CN" sz="2000" kern="1200">
                <a:solidFill>
                  <a:schemeClr val="tx1"/>
                </a:solidFill>
                <a:latin typeface="微软雅黑" panose="020B0503020204020204" pitchFamily="34" charset="-122"/>
                <a:ea typeface="微软雅黑" panose="020B0503020204020204" pitchFamily="34" charset="-122"/>
                <a:cs typeface="+mn-cs"/>
              </a:defRPr>
            </a:lvl2pPr>
            <a:lvl3pPr marL="1097280" indent="-274320" algn="l" defTabSz="914400" rtl="0" eaLnBrk="1" latinLnBrk="0" hangingPunct="1">
              <a:lnSpc>
                <a:spcPct val="90000"/>
              </a:lnSpc>
              <a:spcBef>
                <a:spcPts val="600"/>
              </a:spcBef>
              <a:buSzPct val="90000"/>
              <a:buFont typeface="Wingdings" pitchFamily="2" charset="2"/>
              <a:buChar char="§"/>
              <a:defRPr lang="zh-CN" sz="1800" kern="1200">
                <a:solidFill>
                  <a:schemeClr val="tx1"/>
                </a:solidFill>
                <a:latin typeface="微软雅黑" panose="020B0503020204020204" pitchFamily="34" charset="-122"/>
                <a:ea typeface="微软雅黑" panose="020B0503020204020204" pitchFamily="34" charset="-122"/>
                <a:cs typeface="+mn-cs"/>
              </a:defRPr>
            </a:lvl3pPr>
            <a:lvl4pPr marL="1508760" indent="-274320" algn="l" defTabSz="914400" rtl="0" eaLnBrk="1" latinLnBrk="0" hangingPunct="1">
              <a:lnSpc>
                <a:spcPct val="90000"/>
              </a:lnSpc>
              <a:spcBef>
                <a:spcPts val="600"/>
              </a:spcBef>
              <a:buSzPct val="90000"/>
              <a:buFont typeface="Wingdings" pitchFamily="2" charset="2"/>
              <a:buChar char="§"/>
              <a:defRPr lang="zh-CN" sz="1600" kern="1200">
                <a:solidFill>
                  <a:schemeClr val="tx1"/>
                </a:solidFill>
                <a:latin typeface="微软雅黑" panose="020B0503020204020204" pitchFamily="34" charset="-122"/>
                <a:ea typeface="微软雅黑" panose="020B0503020204020204" pitchFamily="34" charset="-122"/>
                <a:cs typeface="+mn-cs"/>
              </a:defRPr>
            </a:lvl4pPr>
            <a:lvl5pPr marL="1920240" indent="-274320" algn="l" defTabSz="914400" rtl="0" eaLnBrk="1" latinLnBrk="0" hangingPunct="1">
              <a:lnSpc>
                <a:spcPct val="90000"/>
              </a:lnSpc>
              <a:spcBef>
                <a:spcPts val="600"/>
              </a:spcBef>
              <a:buSzPct val="90000"/>
              <a:buFont typeface="Wingdings" pitchFamily="2" charset="2"/>
              <a:buChar char="§"/>
              <a:defRPr lang="zh-CN" sz="1600" kern="1200">
                <a:solidFill>
                  <a:schemeClr val="tx1"/>
                </a:solidFill>
                <a:latin typeface="微软雅黑" panose="020B0503020204020204" pitchFamily="34" charset="-122"/>
                <a:ea typeface="微软雅黑" panose="020B0503020204020204" pitchFamily="34" charset="-122"/>
                <a:cs typeface="+mn-cs"/>
              </a:defRPr>
            </a:lvl5pPr>
            <a:lvl6pPr marL="2331720" indent="-274320" algn="l" defTabSz="914400" rtl="0" eaLnBrk="1" latinLnBrk="0" hangingPunct="1">
              <a:lnSpc>
                <a:spcPct val="90000"/>
              </a:lnSpc>
              <a:spcBef>
                <a:spcPts val="600"/>
              </a:spcBef>
              <a:buSzPct val="90000"/>
              <a:buFont typeface="Wingdings" pitchFamily="2" charset="2"/>
              <a:buChar char="§"/>
              <a:defRPr lang="zh-CN" sz="1600" kern="1200">
                <a:solidFill>
                  <a:schemeClr val="tx1"/>
                </a:solidFill>
                <a:latin typeface="+mn-lt"/>
                <a:ea typeface="+mn-ea"/>
                <a:cs typeface="+mn-cs"/>
              </a:defRPr>
            </a:lvl6pPr>
            <a:lvl7pPr marL="2743200" indent="-274320" algn="l" defTabSz="914400" rtl="0" eaLnBrk="1" latinLnBrk="0" hangingPunct="1">
              <a:lnSpc>
                <a:spcPct val="90000"/>
              </a:lnSpc>
              <a:spcBef>
                <a:spcPts val="600"/>
              </a:spcBef>
              <a:buSzPct val="90000"/>
              <a:buFont typeface="Wingdings" pitchFamily="2" charset="2"/>
              <a:buChar char="§"/>
              <a:defRPr lang="zh-CN" sz="1600" kern="1200">
                <a:solidFill>
                  <a:schemeClr val="tx1"/>
                </a:solidFill>
                <a:latin typeface="+mn-lt"/>
                <a:ea typeface="+mn-ea"/>
                <a:cs typeface="+mn-cs"/>
              </a:defRPr>
            </a:lvl7pPr>
            <a:lvl8pPr marL="3154680" indent="-274320" algn="l" defTabSz="914400" rtl="0" eaLnBrk="1" latinLnBrk="0" hangingPunct="1">
              <a:lnSpc>
                <a:spcPct val="90000"/>
              </a:lnSpc>
              <a:spcBef>
                <a:spcPts val="600"/>
              </a:spcBef>
              <a:buSzPct val="90000"/>
              <a:buFont typeface="Wingdings" pitchFamily="2" charset="2"/>
              <a:buChar char="§"/>
              <a:defRPr lang="zh-CN" sz="1600" kern="1200">
                <a:solidFill>
                  <a:schemeClr val="tx1"/>
                </a:solidFill>
                <a:latin typeface="+mn-lt"/>
                <a:ea typeface="+mn-ea"/>
                <a:cs typeface="+mn-cs"/>
              </a:defRPr>
            </a:lvl8pPr>
            <a:lvl9pPr marL="3566160" indent="-274320" algn="l" defTabSz="914400" rtl="0" eaLnBrk="1" latinLnBrk="0" hangingPunct="1">
              <a:lnSpc>
                <a:spcPct val="90000"/>
              </a:lnSpc>
              <a:spcBef>
                <a:spcPts val="600"/>
              </a:spcBef>
              <a:buSzPct val="90000"/>
              <a:buFont typeface="Wingdings" pitchFamily="2" charset="2"/>
              <a:buChar char="§"/>
              <a:defRPr lang="zh-CN" sz="1600" kern="1200">
                <a:solidFill>
                  <a:schemeClr val="tx1"/>
                </a:solidFill>
                <a:latin typeface="+mn-lt"/>
                <a:ea typeface="+mn-ea"/>
                <a:cs typeface="+mn-cs"/>
              </a:defRPr>
            </a:lvl9pPr>
          </a:lstStyle>
          <a:p>
            <a:r>
              <a:rPr lang="zh-CN" altLang="en-US" sz="2000" dirty="0"/>
              <a:t>当然以上仅仅是粗略的模型，在计算能量的情况下分开独立计算并最后相加</a:t>
            </a:r>
            <a:r>
              <a:rPr lang="en-US" altLang="zh-CN" sz="2000" dirty="0"/>
              <a:t>[2]</a:t>
            </a:r>
            <a:r>
              <a:rPr lang="zh-CN" altLang="en-US" sz="2000" dirty="0"/>
              <a:t>，事实上这被称为</a:t>
            </a:r>
            <a:r>
              <a:rPr lang="en-US" altLang="zh-CN" sz="2000" b="1" dirty="0"/>
              <a:t>Kirchhoff Knots</a:t>
            </a:r>
            <a:r>
              <a:rPr lang="zh-CN" altLang="en-US" sz="2000" dirty="0"/>
              <a:t>的假设，我们可以粗略的看出扭转跟蜷曲的关系，另外以弧坐标作为参数描述各个量也是在中心线不可伸长的前提假设下完成的。</a:t>
            </a:r>
            <a:r>
              <a:rPr lang="en-US" altLang="zh-CN" sz="2000" baseline="30000" dirty="0"/>
              <a:t>3</a:t>
            </a:r>
            <a:endParaRPr lang="zh-CN" altLang="en-US" sz="2000" baseline="30000" dirty="0"/>
          </a:p>
          <a:p>
            <a:endParaRPr lang="zh-CN" altLang="en-US" sz="1800" dirty="0">
              <a:latin typeface="黑体" panose="02010609060101010101" pitchFamily="49" charset="-122"/>
              <a:ea typeface="黑体" panose="02010609060101010101" pitchFamily="49" charset="-122"/>
            </a:endParaRPr>
          </a:p>
        </p:txBody>
      </p:sp>
      <p:sp>
        <p:nvSpPr>
          <p:cNvPr id="4" name="标题 12"/>
          <p:cNvSpPr txBox="1">
            <a:spLocks/>
          </p:cNvSpPr>
          <p:nvPr/>
        </p:nvSpPr>
        <p:spPr>
          <a:xfrm>
            <a:off x="971600" y="969919"/>
            <a:ext cx="3600400" cy="441226"/>
          </a:xfrm>
          <a:prstGeom prst="rect">
            <a:avLst/>
          </a:prstGeom>
          <a:solidFill>
            <a:schemeClr val="bg1">
              <a:lumMod val="85000"/>
            </a:schemeClr>
          </a:solidFill>
        </p:spPr>
        <p:txBody>
          <a:bodyPr/>
          <a:lstStyle>
            <a:lvl1pPr algn="l" rtl="0" eaLnBrk="1" fontAlgn="base" hangingPunct="1">
              <a:spcBef>
                <a:spcPct val="0"/>
              </a:spcBef>
              <a:spcAft>
                <a:spcPct val="0"/>
              </a:spcAft>
              <a:defRPr sz="2250" kern="1200">
                <a:solidFill>
                  <a:schemeClr val="tx2"/>
                </a:solidFill>
                <a:latin typeface="+mj-lt"/>
                <a:ea typeface="+mj-ea"/>
                <a:cs typeface="+mj-cs"/>
              </a:defRPr>
            </a:lvl1pPr>
            <a:lvl2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2pPr>
            <a:lvl3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3pPr>
            <a:lvl4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4pPr>
            <a:lvl5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5pPr>
            <a:lvl6pPr marL="342889"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6pPr>
            <a:lvl7pPr marL="685777"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7pPr>
            <a:lvl8pPr marL="1028666"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8pPr>
            <a:lvl9pPr marL="1371554"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9pPr>
          </a:lstStyle>
          <a:p>
            <a:r>
              <a:rPr lang="zh-CN" altLang="zh-CN" sz="2400" b="1" dirty="0">
                <a:solidFill>
                  <a:schemeClr val="tx1">
                    <a:lumMod val="75000"/>
                    <a:lumOff val="25000"/>
                  </a:schemeClr>
                </a:solidFill>
                <a:latin typeface="微软雅黑" panose="020B0503020204020204" pitchFamily="34" charset="-122"/>
                <a:ea typeface="微软雅黑" panose="020B0503020204020204" pitchFamily="34" charset="-122"/>
              </a:rPr>
              <a:t>均匀的弹性</a:t>
            </a: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绳</a:t>
            </a:r>
          </a:p>
        </p:txBody>
      </p:sp>
    </p:spTree>
    <p:extLst>
      <p:ext uri="{BB962C8B-B14F-4D97-AF65-F5344CB8AC3E}">
        <p14:creationId xmlns:p14="http://schemas.microsoft.com/office/powerpoint/2010/main" val="1260587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319972" y="2905780"/>
            <a:ext cx="504056" cy="523220"/>
          </a:xfrm>
          <a:prstGeom prst="rect">
            <a:avLst/>
          </a:prstGeom>
          <a:noFill/>
        </p:spPr>
        <p:txBody>
          <a:bodyPr wrap="square" rtlCol="0">
            <a:spAutoFit/>
          </a:bodyPr>
          <a:lstStyle/>
          <a:p>
            <a:r>
              <a:rPr lang="en-US" altLang="zh-CN" sz="2800" b="1" dirty="0">
                <a:solidFill>
                  <a:schemeClr val="bg1"/>
                </a:solidFill>
                <a:latin typeface="微软雅黑" panose="020B0503020204020204" pitchFamily="34" charset="-122"/>
                <a:ea typeface="微软雅黑" panose="020B0503020204020204" pitchFamily="34" charset="-122"/>
              </a:rPr>
              <a:t>2</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694633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000928" y="1478318"/>
            <a:ext cx="7171472" cy="400110"/>
          </a:xfrm>
          <a:prstGeom prst="rect">
            <a:avLst/>
          </a:prstGeom>
        </p:spPr>
        <p:txBody>
          <a:bodyPr wrap="square">
            <a:spAutoFit/>
          </a:bodyPr>
          <a:lstStyle/>
          <a:p>
            <a:pPr indent="200078"/>
            <a:r>
              <a:rPr lang="zh-CN" altLang="zh-CN" sz="2000" kern="100" dirty="0">
                <a:latin typeface="微软雅黑" panose="020B0503020204020204" pitchFamily="34" charset="-122"/>
                <a:ea typeface="微软雅黑" panose="020B0503020204020204" pitchFamily="34" charset="-122"/>
              </a:rPr>
              <a:t>为了更加好更加清楚地半定量分析，引入几个拓扑学量</a:t>
            </a:r>
            <a:r>
              <a:rPr lang="en-US" altLang="zh-CN" sz="2000" kern="100" baseline="30000" dirty="0">
                <a:latin typeface="微软雅黑" panose="020B0503020204020204" pitchFamily="34" charset="-122"/>
                <a:ea typeface="微软雅黑" panose="020B0503020204020204" pitchFamily="34" charset="-122"/>
              </a:rPr>
              <a:t>1</a:t>
            </a:r>
            <a:r>
              <a:rPr lang="zh-CN" altLang="zh-CN" sz="2000" kern="100" dirty="0">
                <a:latin typeface="微软雅黑" panose="020B0503020204020204" pitchFamily="34" charset="-122"/>
                <a:ea typeface="微软雅黑" panose="020B0503020204020204" pitchFamily="34" charset="-122"/>
              </a:rPr>
              <a:t>。</a:t>
            </a:r>
          </a:p>
        </p:txBody>
      </p:sp>
      <p:sp>
        <p:nvSpPr>
          <p:cNvPr id="9" name="矩形 8"/>
          <p:cNvSpPr/>
          <p:nvPr/>
        </p:nvSpPr>
        <p:spPr>
          <a:xfrm>
            <a:off x="1022053" y="2195003"/>
            <a:ext cx="8785566" cy="2678682"/>
          </a:xfrm>
          <a:prstGeom prst="rect">
            <a:avLst/>
          </a:prstGeom>
        </p:spPr>
        <p:txBody>
          <a:bodyPr wrap="square">
            <a:spAutoFit/>
          </a:bodyPr>
          <a:lstStyle/>
          <a:p>
            <a:pPr marL="428739" indent="-428739" algn="just">
              <a:buFont typeface="Wingdings" panose="05000000000000000000" pitchFamily="2" charset="2"/>
              <a:buChar char="Ø"/>
            </a:pPr>
            <a:r>
              <a:rPr lang="zh-CN" altLang="zh-CN" sz="2000" kern="100" dirty="0">
                <a:latin typeface="微软雅黑" panose="020B0503020204020204" pitchFamily="34" charset="-122"/>
                <a:ea typeface="微软雅黑" panose="020B0503020204020204" pitchFamily="34" charset="-122"/>
              </a:rPr>
              <a:t>扭转数（</a:t>
            </a:r>
            <a:r>
              <a:rPr lang="en-US" altLang="zh-CN" sz="2000" kern="100" dirty="0">
                <a:latin typeface="微软雅黑" panose="020B0503020204020204" pitchFamily="34" charset="-122"/>
                <a:ea typeface="微软雅黑" panose="020B0503020204020204" pitchFamily="34" charset="-122"/>
              </a:rPr>
              <a:t>twisting  number</a:t>
            </a:r>
            <a:r>
              <a:rPr lang="zh-CN" altLang="zh-CN" sz="2000" kern="100" dirty="0">
                <a:latin typeface="微软雅黑" panose="020B0503020204020204" pitchFamily="34" charset="-122"/>
                <a:ea typeface="微软雅黑" panose="020B0503020204020204" pitchFamily="34" charset="-122"/>
              </a:rPr>
              <a:t>）</a:t>
            </a:r>
            <a:endParaRPr lang="en-US" altLang="zh-CN" sz="2000" kern="100" dirty="0">
              <a:latin typeface="微软雅黑" panose="020B0503020204020204" pitchFamily="34" charset="-122"/>
              <a:ea typeface="微软雅黑" panose="020B0503020204020204" pitchFamily="34" charset="-122"/>
            </a:endParaRPr>
          </a:p>
          <a:p>
            <a:pPr algn="just"/>
            <a:r>
              <a:rPr lang="en-US" altLang="zh-CN" sz="2000" kern="100" dirty="0">
                <a:latin typeface="微软雅黑" panose="020B0503020204020204" pitchFamily="34" charset="-122"/>
                <a:ea typeface="微软雅黑" panose="020B0503020204020204" pitchFamily="34" charset="-122"/>
              </a:rPr>
              <a:t> </a:t>
            </a:r>
          </a:p>
          <a:p>
            <a:pPr marL="428739" indent="-428739" algn="just">
              <a:buFont typeface="Wingdings" panose="05000000000000000000" pitchFamily="2" charset="2"/>
              <a:buChar char="Ø"/>
            </a:pPr>
            <a:r>
              <a:rPr lang="zh-CN" altLang="zh-CN" sz="2000" dirty="0">
                <a:latin typeface="微软雅黑" panose="020B0503020204020204" pitchFamily="34" charset="-122"/>
                <a:ea typeface="微软雅黑" panose="020B0503020204020204" pitchFamily="34" charset="-122"/>
              </a:rPr>
              <a:t>连接数（</a:t>
            </a:r>
            <a:r>
              <a:rPr lang="en-US" altLang="zh-CN" sz="2000" dirty="0">
                <a:latin typeface="微软雅黑" panose="020B0503020204020204" pitchFamily="34" charset="-122"/>
                <a:ea typeface="微软雅黑" panose="020B0503020204020204" pitchFamily="34" charset="-122"/>
              </a:rPr>
              <a:t>Linking  number</a:t>
            </a:r>
            <a:r>
              <a:rPr lang="zh-CN" altLang="zh-CN"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marL="428739" indent="-428739" algn="just">
              <a:buFont typeface="Wingdings" panose="05000000000000000000" pitchFamily="2" charset="2"/>
              <a:buChar char="Ø"/>
            </a:pPr>
            <a:endParaRPr lang="en-US" altLang="zh-CN" sz="2000" dirty="0">
              <a:latin typeface="微软雅黑" panose="020B0503020204020204" pitchFamily="34" charset="-122"/>
              <a:ea typeface="微软雅黑" panose="020B0503020204020204" pitchFamily="34" charset="-122"/>
            </a:endParaRPr>
          </a:p>
          <a:p>
            <a:pPr algn="just"/>
            <a:endParaRPr lang="zh-CN" altLang="zh-CN" sz="2000" dirty="0">
              <a:latin typeface="微软雅黑" panose="020B0503020204020204" pitchFamily="34" charset="-122"/>
              <a:ea typeface="微软雅黑" panose="020B0503020204020204" pitchFamily="34" charset="-122"/>
            </a:endParaRPr>
          </a:p>
          <a:p>
            <a:pPr marL="428739" indent="-428739" algn="just">
              <a:buFont typeface="Wingdings" panose="05000000000000000000" pitchFamily="2" charset="2"/>
              <a:buChar char="Ø"/>
            </a:pPr>
            <a:r>
              <a:rPr lang="zh-CN" altLang="zh-CN" sz="2000" dirty="0">
                <a:latin typeface="微软雅黑" panose="020B0503020204020204" pitchFamily="34" charset="-122"/>
                <a:ea typeface="微软雅黑" panose="020B0503020204020204" pitchFamily="34" charset="-122"/>
              </a:rPr>
              <a:t>缠绕数（</a:t>
            </a:r>
            <a:r>
              <a:rPr lang="en-US" altLang="zh-CN" sz="2000" dirty="0">
                <a:latin typeface="微软雅黑" panose="020B0503020204020204" pitchFamily="34" charset="-122"/>
                <a:ea typeface="微软雅黑" panose="020B0503020204020204" pitchFamily="34" charset="-122"/>
              </a:rPr>
              <a:t>writhing number</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algn="just"/>
            <a:endParaRPr lang="en-US" altLang="zh-CN" sz="2101" dirty="0">
              <a:latin typeface="+mn-ea"/>
            </a:endParaRPr>
          </a:p>
          <a:p>
            <a:pPr algn="just"/>
            <a:endParaRPr lang="zh-CN" altLang="zh-CN" sz="2101" dirty="0">
              <a:latin typeface="+mn-ea"/>
            </a:endParaRPr>
          </a:p>
        </p:txBody>
      </p:sp>
      <mc:AlternateContent xmlns:mc="http://schemas.openxmlformats.org/markup-compatibility/2006" xmlns:a14="http://schemas.microsoft.com/office/drawing/2010/main">
        <mc:Choice Requires="a14">
          <p:sp>
            <p:nvSpPr>
              <p:cNvPr id="6" name="矩形 5"/>
              <p:cNvSpPr/>
              <p:nvPr/>
            </p:nvSpPr>
            <p:spPr>
              <a:xfrm>
                <a:off x="4892057" y="2272989"/>
                <a:ext cx="2668227" cy="71526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zh-CN" altLang="zh-CN" i="1">
                              <a:latin typeface="Cambria Math" panose="02040503050406030204" pitchFamily="18" charset="0"/>
                            </a:rPr>
                          </m:ctrlPr>
                        </m:sSubPr>
                        <m:e>
                          <m:r>
                            <a:rPr lang="en-US" altLang="zh-CN" i="1">
                              <a:latin typeface="Cambria Math" panose="02040503050406030204" pitchFamily="18" charset="0"/>
                            </a:rPr>
                            <m:t>𝑇</m:t>
                          </m:r>
                        </m:e>
                        <m:sub>
                          <m:r>
                            <a:rPr lang="en-US" altLang="zh-CN" i="1">
                              <a:latin typeface="Cambria Math" panose="02040503050406030204" pitchFamily="18" charset="0"/>
                            </a:rPr>
                            <m:t>𝑤</m:t>
                          </m:r>
                        </m:sub>
                      </m:sSub>
                      <m:r>
                        <a:rPr lang="en-US" altLang="zh-CN" i="1">
                          <a:latin typeface="Cambria Math" panose="02040503050406030204" pitchFamily="18" charset="0"/>
                        </a:rPr>
                        <m:t>=</m:t>
                      </m:r>
                      <m:f>
                        <m:fPr>
                          <m:ctrlPr>
                            <a:rPr lang="zh-CN" altLang="zh-CN" i="1">
                              <a:latin typeface="Cambria Math" panose="02040503050406030204" pitchFamily="18" charset="0"/>
                            </a:rPr>
                          </m:ctrlPr>
                        </m:fPr>
                        <m:num>
                          <m:r>
                            <a:rPr lang="en-US" altLang="zh-CN" i="1">
                              <a:latin typeface="Cambria Math" panose="02040503050406030204" pitchFamily="18" charset="0"/>
                            </a:rPr>
                            <m:t>1</m:t>
                          </m:r>
                        </m:num>
                        <m:den>
                          <m:r>
                            <a:rPr lang="en-US" altLang="zh-CN" i="1">
                              <a:latin typeface="Cambria Math" panose="02040503050406030204" pitchFamily="18" charset="0"/>
                            </a:rPr>
                            <m:t>2</m:t>
                          </m:r>
                          <m:r>
                            <a:rPr lang="en-US" altLang="zh-CN" i="1">
                              <a:latin typeface="Cambria Math" panose="02040503050406030204" pitchFamily="18" charset="0"/>
                            </a:rPr>
                            <m:t>𝜋</m:t>
                          </m:r>
                        </m:den>
                      </m:f>
                      <m:nary>
                        <m:naryPr>
                          <m:limLoc m:val="subSup"/>
                          <m:ctrlPr>
                            <a:rPr lang="zh-CN" altLang="zh-CN" i="1">
                              <a:latin typeface="Cambria Math" panose="02040503050406030204" pitchFamily="18" charset="0"/>
                            </a:rPr>
                          </m:ctrlPr>
                        </m:naryPr>
                        <m:sub>
                          <m:r>
                            <a:rPr lang="en-US" altLang="zh-CN" i="1">
                              <a:latin typeface="Cambria Math" panose="02040503050406030204" pitchFamily="18" charset="0"/>
                            </a:rPr>
                            <m:t>0</m:t>
                          </m:r>
                        </m:sub>
                        <m:sup>
                          <m:r>
                            <a:rPr lang="en-US" altLang="zh-CN" i="1">
                              <a:latin typeface="Cambria Math" panose="02040503050406030204" pitchFamily="18" charset="0"/>
                            </a:rPr>
                            <m:t>𝐿</m:t>
                          </m:r>
                        </m:sup>
                        <m:e>
                          <m:sSub>
                            <m:sSubPr>
                              <m:ctrlPr>
                                <a:rPr lang="zh-CN" altLang="zh-CN" i="1">
                                  <a:latin typeface="Cambria Math" panose="02040503050406030204" pitchFamily="18" charset="0"/>
                                </a:rPr>
                              </m:ctrlPr>
                            </m:sSubPr>
                            <m:e>
                              <m:r>
                                <a:rPr lang="en-US" altLang="zh-CN" i="1">
                                  <a:latin typeface="Cambria Math" panose="02040503050406030204" pitchFamily="18" charset="0"/>
                                </a:rPr>
                                <m:t>𝜔</m:t>
                              </m:r>
                            </m:e>
                            <m:sub>
                              <m:r>
                                <a:rPr lang="en-US" altLang="zh-CN" i="1">
                                  <a:latin typeface="Cambria Math" panose="02040503050406030204" pitchFamily="18" charset="0"/>
                                </a:rPr>
                                <m:t>3</m:t>
                              </m:r>
                            </m:sub>
                          </m:sSub>
                          <m:r>
                            <a:rPr lang="en-US" altLang="zh-CN" i="1">
                              <a:latin typeface="Cambria Math" panose="02040503050406030204" pitchFamily="18" charset="0"/>
                            </a:rPr>
                            <m:t>𝑑𝑠</m:t>
                          </m:r>
                          <m:r>
                            <a:rPr lang="en-US" altLang="zh-CN" i="1">
                              <a:latin typeface="Cambria Math" panose="02040503050406030204" pitchFamily="18" charset="0"/>
                            </a:rPr>
                            <m:t>=</m:t>
                          </m:r>
                          <m:f>
                            <m:fPr>
                              <m:ctrlPr>
                                <a:rPr lang="zh-CN" altLang="zh-CN" i="1">
                                  <a:latin typeface="Cambria Math" panose="02040503050406030204" pitchFamily="18" charset="0"/>
                                </a:rPr>
                              </m:ctrlPr>
                            </m:fPr>
                            <m:num>
                              <m:r>
                                <a:rPr lang="en-US" altLang="zh-CN" i="1">
                                  <a:latin typeface="Cambria Math" panose="02040503050406030204" pitchFamily="18" charset="0"/>
                                </a:rPr>
                                <m:t>𝐿</m:t>
                              </m:r>
                              <m:sSub>
                                <m:sSubPr>
                                  <m:ctrlPr>
                                    <a:rPr lang="zh-CN" altLang="zh-CN" i="1">
                                      <a:latin typeface="Cambria Math" panose="02040503050406030204" pitchFamily="18" charset="0"/>
                                    </a:rPr>
                                  </m:ctrlPr>
                                </m:sSubPr>
                                <m:e>
                                  <m:r>
                                    <a:rPr lang="en-US" altLang="zh-CN" i="1">
                                      <a:latin typeface="Cambria Math" panose="02040503050406030204" pitchFamily="18" charset="0"/>
                                    </a:rPr>
                                    <m:t>𝜔</m:t>
                                  </m:r>
                                </m:e>
                                <m:sub>
                                  <m:r>
                                    <a:rPr lang="en-US" altLang="zh-CN" i="1">
                                      <a:latin typeface="Cambria Math" panose="02040503050406030204" pitchFamily="18" charset="0"/>
                                    </a:rPr>
                                    <m:t>3</m:t>
                                  </m:r>
                                </m:sub>
                              </m:sSub>
                            </m:num>
                            <m:den>
                              <m:r>
                                <a:rPr lang="en-US" altLang="zh-CN" i="1">
                                  <a:latin typeface="Cambria Math" panose="02040503050406030204" pitchFamily="18" charset="0"/>
                                </a:rPr>
                                <m:t>2</m:t>
                              </m:r>
                              <m:r>
                                <a:rPr lang="en-US" altLang="zh-CN" i="1">
                                  <a:latin typeface="Cambria Math" panose="02040503050406030204" pitchFamily="18" charset="0"/>
                                </a:rPr>
                                <m:t>𝜋</m:t>
                              </m:r>
                            </m:den>
                          </m:f>
                        </m:e>
                      </m:nary>
                    </m:oMath>
                  </m:oMathPara>
                </a14:m>
                <a:endParaRPr lang="zh-CN" altLang="en-US" dirty="0"/>
              </a:p>
            </p:txBody>
          </p:sp>
        </mc:Choice>
        <mc:Fallback xmlns="">
          <p:sp>
            <p:nvSpPr>
              <p:cNvPr id="6" name="矩形 5"/>
              <p:cNvSpPr>
                <a:spLocks noRot="1" noChangeAspect="1" noMove="1" noResize="1" noEditPoints="1" noAdjustHandles="1" noChangeArrowheads="1" noChangeShapeType="1" noTextEdit="1"/>
              </p:cNvSpPr>
              <p:nvPr/>
            </p:nvSpPr>
            <p:spPr>
              <a:xfrm>
                <a:off x="4892055" y="2272989"/>
                <a:ext cx="2668227" cy="715260"/>
              </a:xfrm>
              <a:prstGeom prst="rect">
                <a:avLst/>
              </a:prstGeom>
              <a:blipFill rotWithShape="0">
                <a:blip r:embed="rId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 name="矩形 9"/>
              <p:cNvSpPr/>
              <p:nvPr/>
            </p:nvSpPr>
            <p:spPr>
              <a:xfrm>
                <a:off x="2051720" y="3187390"/>
                <a:ext cx="7303762" cy="693908"/>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zh-CN" altLang="zh-CN" i="1">
                              <a:latin typeface="Cambria Math" panose="02040503050406030204" pitchFamily="18" charset="0"/>
                            </a:rPr>
                          </m:ctrlPr>
                        </m:sSubPr>
                        <m:e>
                          <m:r>
                            <a:rPr lang="en-US" altLang="zh-CN" i="1">
                              <a:latin typeface="Cambria Math" panose="02040503050406030204" pitchFamily="18" charset="0"/>
                            </a:rPr>
                            <m:t>𝐿</m:t>
                          </m:r>
                        </m:e>
                        <m:sub>
                          <m:r>
                            <a:rPr lang="en-US" altLang="zh-CN" i="1">
                              <a:latin typeface="Cambria Math" panose="02040503050406030204" pitchFamily="18" charset="0"/>
                            </a:rPr>
                            <m:t>𝑘</m:t>
                          </m:r>
                        </m:sub>
                      </m:sSub>
                      <m:r>
                        <a:rPr lang="en-US" altLang="zh-CN" i="1">
                          <a:latin typeface="Cambria Math" panose="02040503050406030204" pitchFamily="18" charset="0"/>
                        </a:rPr>
                        <m:t>=</m:t>
                      </m:r>
                      <m:r>
                        <a:rPr lang="en-US" altLang="zh-CN" i="1">
                          <a:latin typeface="Cambria Math" panose="02040503050406030204" pitchFamily="18" charset="0"/>
                        </a:rPr>
                        <m:t>𝐺</m:t>
                      </m:r>
                      <m:d>
                        <m:dPr>
                          <m:ctrlPr>
                            <a:rPr lang="zh-CN" altLang="zh-CN" i="1">
                              <a:latin typeface="Cambria Math" panose="02040503050406030204" pitchFamily="18" charset="0"/>
                            </a:rPr>
                          </m:ctrlPr>
                        </m:dPr>
                        <m:e>
                          <m:sSub>
                            <m:sSubPr>
                              <m:ctrlPr>
                                <a:rPr lang="zh-CN" altLang="zh-CN" i="1">
                                  <a:latin typeface="Cambria Math" panose="02040503050406030204" pitchFamily="18" charset="0"/>
                                </a:rPr>
                              </m:ctrlPr>
                            </m:sSubPr>
                            <m:e>
                              <m:r>
                                <a:rPr lang="en-US" altLang="zh-CN" i="1">
                                  <a:latin typeface="Cambria Math" panose="02040503050406030204" pitchFamily="18" charset="0"/>
                                </a:rPr>
                                <m:t>𝑟</m:t>
                              </m:r>
                            </m:e>
                            <m:sub>
                              <m:r>
                                <a:rPr lang="en-US" altLang="zh-CN" i="1">
                                  <a:latin typeface="Cambria Math" panose="02040503050406030204" pitchFamily="18" charset="0"/>
                                </a:rPr>
                                <m:t>1</m:t>
                              </m:r>
                            </m:sub>
                          </m:sSub>
                          <m:r>
                            <a:rPr lang="en-US" altLang="zh-CN" i="1">
                              <a:latin typeface="Cambria Math" panose="02040503050406030204" pitchFamily="18" charset="0"/>
                            </a:rPr>
                            <m:t>,</m:t>
                          </m:r>
                          <m:sSub>
                            <m:sSubPr>
                              <m:ctrlPr>
                                <a:rPr lang="zh-CN" altLang="zh-CN" i="1">
                                  <a:latin typeface="Cambria Math" panose="02040503050406030204" pitchFamily="18" charset="0"/>
                                </a:rPr>
                              </m:ctrlPr>
                            </m:sSubPr>
                            <m:e>
                              <m:r>
                                <a:rPr lang="en-US" altLang="zh-CN" i="1">
                                  <a:latin typeface="Cambria Math" panose="02040503050406030204" pitchFamily="18" charset="0"/>
                                </a:rPr>
                                <m:t>𝑟</m:t>
                              </m:r>
                            </m:e>
                            <m:sub>
                              <m:r>
                                <a:rPr lang="en-US" altLang="zh-CN" i="1">
                                  <a:latin typeface="Cambria Math" panose="02040503050406030204" pitchFamily="18" charset="0"/>
                                </a:rPr>
                                <m:t>2</m:t>
                              </m:r>
                            </m:sub>
                          </m:sSub>
                        </m:e>
                      </m:d>
                      <m:r>
                        <a:rPr lang="en-US" altLang="zh-CN" i="1">
                          <a:latin typeface="Cambria Math" panose="02040503050406030204" pitchFamily="18" charset="0"/>
                        </a:rPr>
                        <m:t>=</m:t>
                      </m:r>
                      <m:f>
                        <m:fPr>
                          <m:ctrlPr>
                            <a:rPr lang="zh-CN" altLang="zh-CN" i="1">
                              <a:latin typeface="Cambria Math" panose="02040503050406030204" pitchFamily="18" charset="0"/>
                            </a:rPr>
                          </m:ctrlPr>
                        </m:fPr>
                        <m:num>
                          <m:r>
                            <a:rPr lang="en-US" altLang="zh-CN" i="1">
                              <a:latin typeface="Cambria Math" panose="02040503050406030204" pitchFamily="18" charset="0"/>
                            </a:rPr>
                            <m:t>1</m:t>
                          </m:r>
                        </m:num>
                        <m:den>
                          <m:r>
                            <a:rPr lang="en-US" altLang="zh-CN" i="1">
                              <a:latin typeface="Cambria Math" panose="02040503050406030204" pitchFamily="18" charset="0"/>
                            </a:rPr>
                            <m:t>4</m:t>
                          </m:r>
                          <m:r>
                            <a:rPr lang="en-US" altLang="zh-CN" i="1">
                              <a:latin typeface="Cambria Math" panose="02040503050406030204" pitchFamily="18" charset="0"/>
                            </a:rPr>
                            <m:t>𝜋</m:t>
                          </m:r>
                        </m:den>
                      </m:f>
                      <m:nary>
                        <m:naryPr>
                          <m:limLoc m:val="subSup"/>
                          <m:ctrlPr>
                            <a:rPr lang="zh-CN" altLang="zh-CN" i="1">
                              <a:latin typeface="Cambria Math" panose="02040503050406030204" pitchFamily="18" charset="0"/>
                            </a:rPr>
                          </m:ctrlPr>
                        </m:naryPr>
                        <m:sub>
                          <m:r>
                            <a:rPr lang="en-US" altLang="zh-CN" i="1">
                              <a:latin typeface="Cambria Math" panose="02040503050406030204" pitchFamily="18" charset="0"/>
                            </a:rPr>
                            <m:t>𝐶</m:t>
                          </m:r>
                          <m:r>
                            <a:rPr lang="en-US" altLang="zh-CN" i="1">
                              <a:latin typeface="Cambria Math" panose="02040503050406030204" pitchFamily="18" charset="0"/>
                            </a:rPr>
                            <m:t>1</m:t>
                          </m:r>
                        </m:sub>
                        <m:sup>
                          <m:r>
                            <a:rPr lang="en-US" altLang="zh-CN" i="1">
                              <a:latin typeface="Cambria Math" panose="02040503050406030204" pitchFamily="18" charset="0"/>
                            </a:rPr>
                            <m:t> </m:t>
                          </m:r>
                        </m:sup>
                        <m:e>
                          <m:nary>
                            <m:naryPr>
                              <m:limLoc m:val="subSup"/>
                              <m:ctrlPr>
                                <a:rPr lang="zh-CN" altLang="zh-CN" i="1">
                                  <a:latin typeface="Cambria Math" panose="02040503050406030204" pitchFamily="18" charset="0"/>
                                </a:rPr>
                              </m:ctrlPr>
                            </m:naryPr>
                            <m:sub>
                              <m:r>
                                <a:rPr lang="en-US" altLang="zh-CN" i="1">
                                  <a:latin typeface="Cambria Math" panose="02040503050406030204" pitchFamily="18" charset="0"/>
                                </a:rPr>
                                <m:t>𝐶</m:t>
                              </m:r>
                              <m:r>
                                <a:rPr lang="en-US" altLang="zh-CN" i="1">
                                  <a:latin typeface="Cambria Math" panose="02040503050406030204" pitchFamily="18" charset="0"/>
                                </a:rPr>
                                <m:t>2</m:t>
                              </m:r>
                            </m:sub>
                            <m:sup>
                              <m:r>
                                <a:rPr lang="en-US" altLang="zh-CN" i="1">
                                  <a:latin typeface="Cambria Math" panose="02040503050406030204" pitchFamily="18" charset="0"/>
                                </a:rPr>
                                <m:t> </m:t>
                              </m:r>
                            </m:sup>
                            <m:e>
                              <m:f>
                                <m:fPr>
                                  <m:ctrlPr>
                                    <a:rPr lang="zh-CN" altLang="zh-CN" i="1">
                                      <a:latin typeface="Cambria Math" panose="02040503050406030204" pitchFamily="18" charset="0"/>
                                    </a:rPr>
                                  </m:ctrlPr>
                                </m:fPr>
                                <m:num>
                                  <m:r>
                                    <a:rPr lang="en-US" altLang="zh-CN" i="1">
                                      <a:latin typeface="Cambria Math" panose="02040503050406030204" pitchFamily="18" charset="0"/>
                                    </a:rPr>
                                    <m:t>(</m:t>
                                  </m:r>
                                  <m:sSub>
                                    <m:sSubPr>
                                      <m:ctrlPr>
                                        <a:rPr lang="zh-CN" altLang="zh-CN" i="1">
                                          <a:latin typeface="Cambria Math" panose="02040503050406030204" pitchFamily="18" charset="0"/>
                                        </a:rPr>
                                      </m:ctrlPr>
                                    </m:sSubPr>
                                    <m:e>
                                      <m:r>
                                        <a:rPr lang="en-US" altLang="zh-CN" i="1">
                                          <a:latin typeface="Cambria Math" panose="02040503050406030204" pitchFamily="18" charset="0"/>
                                        </a:rPr>
                                        <m:t>𝑇</m:t>
                                      </m:r>
                                    </m:e>
                                    <m:sub>
                                      <m:r>
                                        <a:rPr lang="en-US" altLang="zh-CN" i="1">
                                          <a:latin typeface="Cambria Math" panose="02040503050406030204" pitchFamily="18" charset="0"/>
                                        </a:rPr>
                                        <m:t>1</m:t>
                                      </m:r>
                                    </m:sub>
                                  </m:sSub>
                                  <m:d>
                                    <m:dPr>
                                      <m:ctrlPr>
                                        <a:rPr lang="zh-CN" altLang="zh-CN" i="1">
                                          <a:latin typeface="Cambria Math" panose="02040503050406030204" pitchFamily="18" charset="0"/>
                                        </a:rPr>
                                      </m:ctrlPr>
                                    </m:dPr>
                                    <m:e>
                                      <m:sSub>
                                        <m:sSubPr>
                                          <m:ctrlPr>
                                            <a:rPr lang="zh-CN" altLang="zh-CN" i="1">
                                              <a:latin typeface="Cambria Math" panose="02040503050406030204" pitchFamily="18" charset="0"/>
                                            </a:rPr>
                                          </m:ctrlPr>
                                        </m:sSubPr>
                                        <m:e>
                                          <m:r>
                                            <a:rPr lang="en-US" altLang="zh-CN" i="1">
                                              <a:latin typeface="Cambria Math" panose="02040503050406030204" pitchFamily="18" charset="0"/>
                                            </a:rPr>
                                            <m:t>𝑠</m:t>
                                          </m:r>
                                        </m:e>
                                        <m:sub>
                                          <m:r>
                                            <a:rPr lang="en-US" altLang="zh-CN" i="1">
                                              <a:latin typeface="Cambria Math" panose="02040503050406030204" pitchFamily="18" charset="0"/>
                                            </a:rPr>
                                            <m:t>1</m:t>
                                          </m:r>
                                        </m:sub>
                                      </m:sSub>
                                    </m:e>
                                  </m:d>
                                  <m:r>
                                    <a:rPr lang="en-US" altLang="zh-CN" i="1">
                                      <a:latin typeface="Cambria Math" panose="02040503050406030204" pitchFamily="18" charset="0"/>
                                    </a:rPr>
                                    <m:t>×</m:t>
                                  </m:r>
                                  <m:sSub>
                                    <m:sSubPr>
                                      <m:ctrlPr>
                                        <a:rPr lang="zh-CN" altLang="zh-CN" i="1">
                                          <a:latin typeface="Cambria Math" panose="02040503050406030204" pitchFamily="18" charset="0"/>
                                        </a:rPr>
                                      </m:ctrlPr>
                                    </m:sSubPr>
                                    <m:e>
                                      <m:r>
                                        <a:rPr lang="en-US" altLang="zh-CN" i="1">
                                          <a:latin typeface="Cambria Math" panose="02040503050406030204" pitchFamily="18" charset="0"/>
                                        </a:rPr>
                                        <m:t>𝑇</m:t>
                                      </m:r>
                                    </m:e>
                                    <m:sub>
                                      <m:r>
                                        <a:rPr lang="en-US" altLang="zh-CN" i="1">
                                          <a:latin typeface="Cambria Math" panose="02040503050406030204" pitchFamily="18" charset="0"/>
                                        </a:rPr>
                                        <m:t>2</m:t>
                                      </m:r>
                                    </m:sub>
                                  </m:sSub>
                                  <m:d>
                                    <m:dPr>
                                      <m:ctrlPr>
                                        <a:rPr lang="zh-CN" altLang="zh-CN" i="1">
                                          <a:latin typeface="Cambria Math" panose="02040503050406030204" pitchFamily="18" charset="0"/>
                                        </a:rPr>
                                      </m:ctrlPr>
                                    </m:dPr>
                                    <m:e>
                                      <m:sSub>
                                        <m:sSubPr>
                                          <m:ctrlPr>
                                            <a:rPr lang="zh-CN" altLang="zh-CN" i="1">
                                              <a:latin typeface="Cambria Math" panose="02040503050406030204" pitchFamily="18" charset="0"/>
                                            </a:rPr>
                                          </m:ctrlPr>
                                        </m:sSubPr>
                                        <m:e>
                                          <m:r>
                                            <a:rPr lang="en-US" altLang="zh-CN" i="1">
                                              <a:latin typeface="Cambria Math" panose="02040503050406030204" pitchFamily="18" charset="0"/>
                                            </a:rPr>
                                            <m:t>𝑠</m:t>
                                          </m:r>
                                        </m:e>
                                        <m:sub>
                                          <m:r>
                                            <a:rPr lang="en-US" altLang="zh-CN" i="1">
                                              <a:latin typeface="Cambria Math" panose="02040503050406030204" pitchFamily="18" charset="0"/>
                                            </a:rPr>
                                            <m:t>2</m:t>
                                          </m:r>
                                        </m:sub>
                                      </m:sSub>
                                    </m:e>
                                  </m:d>
                                  <m:r>
                                    <a:rPr lang="en-US" altLang="zh-CN" i="1">
                                      <a:latin typeface="Cambria Math" panose="02040503050406030204" pitchFamily="18" charset="0"/>
                                    </a:rPr>
                                    <m:t>)∙(</m:t>
                                  </m:r>
                                  <m:sSub>
                                    <m:sSubPr>
                                      <m:ctrlPr>
                                        <a:rPr lang="zh-CN" altLang="zh-CN" i="1">
                                          <a:latin typeface="Cambria Math" panose="02040503050406030204" pitchFamily="18" charset="0"/>
                                        </a:rPr>
                                      </m:ctrlPr>
                                    </m:sSubPr>
                                    <m:e>
                                      <m:r>
                                        <a:rPr lang="en-US" altLang="zh-CN" i="1">
                                          <a:latin typeface="Cambria Math" panose="02040503050406030204" pitchFamily="18" charset="0"/>
                                        </a:rPr>
                                        <m:t>𝑟</m:t>
                                      </m:r>
                                    </m:e>
                                    <m:sub>
                                      <m:r>
                                        <a:rPr lang="en-US" altLang="zh-CN" i="1">
                                          <a:latin typeface="Cambria Math" panose="02040503050406030204" pitchFamily="18" charset="0"/>
                                        </a:rPr>
                                        <m:t>1</m:t>
                                      </m:r>
                                    </m:sub>
                                  </m:sSub>
                                  <m:d>
                                    <m:dPr>
                                      <m:ctrlPr>
                                        <a:rPr lang="zh-CN" altLang="zh-CN" i="1">
                                          <a:latin typeface="Cambria Math" panose="02040503050406030204" pitchFamily="18" charset="0"/>
                                        </a:rPr>
                                      </m:ctrlPr>
                                    </m:dPr>
                                    <m:e>
                                      <m:sSub>
                                        <m:sSubPr>
                                          <m:ctrlPr>
                                            <a:rPr lang="zh-CN" altLang="zh-CN" i="1">
                                              <a:latin typeface="Cambria Math" panose="02040503050406030204" pitchFamily="18" charset="0"/>
                                            </a:rPr>
                                          </m:ctrlPr>
                                        </m:sSubPr>
                                        <m:e>
                                          <m:r>
                                            <a:rPr lang="en-US" altLang="zh-CN" i="1">
                                              <a:latin typeface="Cambria Math" panose="02040503050406030204" pitchFamily="18" charset="0"/>
                                            </a:rPr>
                                            <m:t>𝑠</m:t>
                                          </m:r>
                                        </m:e>
                                        <m:sub>
                                          <m:r>
                                            <a:rPr lang="en-US" altLang="zh-CN" i="1">
                                              <a:latin typeface="Cambria Math" panose="02040503050406030204" pitchFamily="18" charset="0"/>
                                            </a:rPr>
                                            <m:t>1</m:t>
                                          </m:r>
                                        </m:sub>
                                      </m:sSub>
                                    </m:e>
                                  </m:d>
                                  <m:r>
                                    <a:rPr lang="en-US" altLang="zh-CN" i="1">
                                      <a:latin typeface="Cambria Math" panose="02040503050406030204" pitchFamily="18" charset="0"/>
                                    </a:rPr>
                                    <m:t>−</m:t>
                                  </m:r>
                                  <m:sSub>
                                    <m:sSubPr>
                                      <m:ctrlPr>
                                        <a:rPr lang="zh-CN" altLang="zh-CN" i="1">
                                          <a:latin typeface="Cambria Math" panose="02040503050406030204" pitchFamily="18" charset="0"/>
                                        </a:rPr>
                                      </m:ctrlPr>
                                    </m:sSubPr>
                                    <m:e>
                                      <m:r>
                                        <a:rPr lang="en-US" altLang="zh-CN" i="1">
                                          <a:latin typeface="Cambria Math" panose="02040503050406030204" pitchFamily="18" charset="0"/>
                                        </a:rPr>
                                        <m:t>𝑟</m:t>
                                      </m:r>
                                    </m:e>
                                    <m:sub>
                                      <m:r>
                                        <a:rPr lang="en-US" altLang="zh-CN" i="1">
                                          <a:latin typeface="Cambria Math" panose="02040503050406030204" pitchFamily="18" charset="0"/>
                                        </a:rPr>
                                        <m:t>2</m:t>
                                      </m:r>
                                    </m:sub>
                                  </m:sSub>
                                  <m:r>
                                    <a:rPr lang="en-US" altLang="zh-CN" i="1">
                                      <a:latin typeface="Cambria Math" panose="02040503050406030204" pitchFamily="18" charset="0"/>
                                    </a:rPr>
                                    <m:t>(</m:t>
                                  </m:r>
                                  <m:sSub>
                                    <m:sSubPr>
                                      <m:ctrlPr>
                                        <a:rPr lang="zh-CN" altLang="zh-CN" i="1">
                                          <a:latin typeface="Cambria Math" panose="02040503050406030204" pitchFamily="18" charset="0"/>
                                        </a:rPr>
                                      </m:ctrlPr>
                                    </m:sSubPr>
                                    <m:e>
                                      <m:r>
                                        <a:rPr lang="en-US" altLang="zh-CN" i="1">
                                          <a:latin typeface="Cambria Math" panose="02040503050406030204" pitchFamily="18" charset="0"/>
                                        </a:rPr>
                                        <m:t>𝑠</m:t>
                                      </m:r>
                                    </m:e>
                                    <m:sub>
                                      <m:r>
                                        <a:rPr lang="en-US" altLang="zh-CN" i="1">
                                          <a:latin typeface="Cambria Math" panose="02040503050406030204" pitchFamily="18" charset="0"/>
                                        </a:rPr>
                                        <m:t>2</m:t>
                                      </m:r>
                                    </m:sub>
                                  </m:sSub>
                                  <m:r>
                                    <a:rPr lang="en-US" altLang="zh-CN" i="1">
                                      <a:latin typeface="Cambria Math" panose="02040503050406030204" pitchFamily="18" charset="0"/>
                                    </a:rPr>
                                    <m:t>))</m:t>
                                  </m:r>
                                </m:num>
                                <m:den>
                                  <m:sSup>
                                    <m:sSupPr>
                                      <m:ctrlPr>
                                        <a:rPr lang="zh-CN" altLang="zh-CN" i="1">
                                          <a:latin typeface="Cambria Math" panose="02040503050406030204" pitchFamily="18" charset="0"/>
                                        </a:rPr>
                                      </m:ctrlPr>
                                    </m:sSupPr>
                                    <m:e>
                                      <m:d>
                                        <m:dPr>
                                          <m:begChr m:val="|"/>
                                          <m:endChr m:val="|"/>
                                          <m:ctrlPr>
                                            <a:rPr lang="zh-CN" altLang="zh-CN" i="1">
                                              <a:latin typeface="Cambria Math" panose="02040503050406030204" pitchFamily="18" charset="0"/>
                                            </a:rPr>
                                          </m:ctrlPr>
                                        </m:dPr>
                                        <m:e>
                                          <m:sSub>
                                            <m:sSubPr>
                                              <m:ctrlPr>
                                                <a:rPr lang="zh-CN" altLang="zh-CN" i="1">
                                                  <a:latin typeface="Cambria Math" panose="02040503050406030204" pitchFamily="18" charset="0"/>
                                                </a:rPr>
                                              </m:ctrlPr>
                                            </m:sSubPr>
                                            <m:e>
                                              <m:r>
                                                <a:rPr lang="en-US" altLang="zh-CN" i="1">
                                                  <a:latin typeface="Cambria Math" panose="02040503050406030204" pitchFamily="18" charset="0"/>
                                                </a:rPr>
                                                <m:t>𝑟</m:t>
                                              </m:r>
                                            </m:e>
                                            <m:sub>
                                              <m:r>
                                                <a:rPr lang="en-US" altLang="zh-CN" i="1">
                                                  <a:latin typeface="Cambria Math" panose="02040503050406030204" pitchFamily="18" charset="0"/>
                                                </a:rPr>
                                                <m:t>1</m:t>
                                              </m:r>
                                            </m:sub>
                                          </m:sSub>
                                          <m:d>
                                            <m:dPr>
                                              <m:ctrlPr>
                                                <a:rPr lang="zh-CN" altLang="zh-CN" i="1">
                                                  <a:latin typeface="Cambria Math" panose="02040503050406030204" pitchFamily="18" charset="0"/>
                                                </a:rPr>
                                              </m:ctrlPr>
                                            </m:dPr>
                                            <m:e>
                                              <m:sSub>
                                                <m:sSubPr>
                                                  <m:ctrlPr>
                                                    <a:rPr lang="zh-CN" altLang="zh-CN" i="1">
                                                      <a:latin typeface="Cambria Math" panose="02040503050406030204" pitchFamily="18" charset="0"/>
                                                    </a:rPr>
                                                  </m:ctrlPr>
                                                </m:sSubPr>
                                                <m:e>
                                                  <m:r>
                                                    <a:rPr lang="en-US" altLang="zh-CN" i="1">
                                                      <a:latin typeface="Cambria Math" panose="02040503050406030204" pitchFamily="18" charset="0"/>
                                                    </a:rPr>
                                                    <m:t>𝑠</m:t>
                                                  </m:r>
                                                </m:e>
                                                <m:sub>
                                                  <m:r>
                                                    <a:rPr lang="en-US" altLang="zh-CN" i="1">
                                                      <a:latin typeface="Cambria Math" panose="02040503050406030204" pitchFamily="18" charset="0"/>
                                                    </a:rPr>
                                                    <m:t>1</m:t>
                                                  </m:r>
                                                </m:sub>
                                              </m:sSub>
                                            </m:e>
                                          </m:d>
                                          <m:r>
                                            <a:rPr lang="en-US" altLang="zh-CN" i="1">
                                              <a:latin typeface="Cambria Math" panose="02040503050406030204" pitchFamily="18" charset="0"/>
                                            </a:rPr>
                                            <m:t>−</m:t>
                                          </m:r>
                                          <m:sSub>
                                            <m:sSubPr>
                                              <m:ctrlPr>
                                                <a:rPr lang="zh-CN" altLang="zh-CN" i="1">
                                                  <a:latin typeface="Cambria Math" panose="02040503050406030204" pitchFamily="18" charset="0"/>
                                                </a:rPr>
                                              </m:ctrlPr>
                                            </m:sSubPr>
                                            <m:e>
                                              <m:r>
                                                <a:rPr lang="en-US" altLang="zh-CN" i="1">
                                                  <a:latin typeface="Cambria Math" panose="02040503050406030204" pitchFamily="18" charset="0"/>
                                                </a:rPr>
                                                <m:t>𝑟</m:t>
                                              </m:r>
                                            </m:e>
                                            <m:sub>
                                              <m:r>
                                                <a:rPr lang="en-US" altLang="zh-CN" i="1">
                                                  <a:latin typeface="Cambria Math" panose="02040503050406030204" pitchFamily="18" charset="0"/>
                                                </a:rPr>
                                                <m:t>2</m:t>
                                              </m:r>
                                            </m:sub>
                                          </m:sSub>
                                          <m:r>
                                            <a:rPr lang="en-US" altLang="zh-CN" i="1">
                                              <a:latin typeface="Cambria Math" panose="02040503050406030204" pitchFamily="18" charset="0"/>
                                            </a:rPr>
                                            <m:t>(</m:t>
                                          </m:r>
                                          <m:sSub>
                                            <m:sSubPr>
                                              <m:ctrlPr>
                                                <a:rPr lang="zh-CN" altLang="zh-CN" i="1">
                                                  <a:latin typeface="Cambria Math" panose="02040503050406030204" pitchFamily="18" charset="0"/>
                                                </a:rPr>
                                              </m:ctrlPr>
                                            </m:sSubPr>
                                            <m:e>
                                              <m:r>
                                                <a:rPr lang="en-US" altLang="zh-CN" i="1">
                                                  <a:latin typeface="Cambria Math" panose="02040503050406030204" pitchFamily="18" charset="0"/>
                                                </a:rPr>
                                                <m:t>𝑠</m:t>
                                              </m:r>
                                            </m:e>
                                            <m:sub>
                                              <m:r>
                                                <a:rPr lang="en-US" altLang="zh-CN" i="1">
                                                  <a:latin typeface="Cambria Math" panose="02040503050406030204" pitchFamily="18" charset="0"/>
                                                </a:rPr>
                                                <m:t>2</m:t>
                                              </m:r>
                                            </m:sub>
                                          </m:sSub>
                                          <m:r>
                                            <a:rPr lang="en-US" altLang="zh-CN" i="1">
                                              <a:latin typeface="Cambria Math" panose="02040503050406030204" pitchFamily="18" charset="0"/>
                                            </a:rPr>
                                            <m:t>)</m:t>
                                          </m:r>
                                        </m:e>
                                      </m:d>
                                    </m:e>
                                    <m:sup>
                                      <m:r>
                                        <a:rPr lang="en-US" altLang="zh-CN" i="1">
                                          <a:latin typeface="Cambria Math" panose="02040503050406030204" pitchFamily="18" charset="0"/>
                                        </a:rPr>
                                        <m:t>3</m:t>
                                      </m:r>
                                    </m:sup>
                                  </m:sSup>
                                </m:den>
                              </m:f>
                              <m:r>
                                <a:rPr lang="en-US" altLang="zh-CN" i="1">
                                  <a:latin typeface="Cambria Math" panose="02040503050406030204" pitchFamily="18" charset="0"/>
                                </a:rPr>
                                <m:t>𝑑</m:t>
                              </m:r>
                              <m:sSub>
                                <m:sSubPr>
                                  <m:ctrlPr>
                                    <a:rPr lang="zh-CN" altLang="zh-CN" i="1">
                                      <a:latin typeface="Cambria Math" panose="02040503050406030204" pitchFamily="18" charset="0"/>
                                    </a:rPr>
                                  </m:ctrlPr>
                                </m:sSubPr>
                                <m:e>
                                  <m:r>
                                    <a:rPr lang="en-US" altLang="zh-CN" i="1">
                                      <a:latin typeface="Cambria Math" panose="02040503050406030204" pitchFamily="18" charset="0"/>
                                    </a:rPr>
                                    <m:t>𝑠</m:t>
                                  </m:r>
                                </m:e>
                                <m:sub>
                                  <m:r>
                                    <a:rPr lang="en-US" altLang="zh-CN" i="1">
                                      <a:latin typeface="Cambria Math" panose="02040503050406030204" pitchFamily="18" charset="0"/>
                                    </a:rPr>
                                    <m:t>1</m:t>
                                  </m:r>
                                </m:sub>
                              </m:sSub>
                              <m:r>
                                <a:rPr lang="en-US" altLang="zh-CN" i="1">
                                  <a:latin typeface="Cambria Math" panose="02040503050406030204" pitchFamily="18" charset="0"/>
                                </a:rPr>
                                <m:t>𝑑</m:t>
                              </m:r>
                              <m:sSub>
                                <m:sSubPr>
                                  <m:ctrlPr>
                                    <a:rPr lang="zh-CN" altLang="zh-CN" i="1">
                                      <a:latin typeface="Cambria Math" panose="02040503050406030204" pitchFamily="18" charset="0"/>
                                    </a:rPr>
                                  </m:ctrlPr>
                                </m:sSubPr>
                                <m:e>
                                  <m:r>
                                    <a:rPr lang="en-US" altLang="zh-CN" i="1">
                                      <a:latin typeface="Cambria Math" panose="02040503050406030204" pitchFamily="18" charset="0"/>
                                    </a:rPr>
                                    <m:t>𝑠</m:t>
                                  </m:r>
                                </m:e>
                                <m:sub>
                                  <m:r>
                                    <a:rPr lang="en-US" altLang="zh-CN" i="1">
                                      <a:latin typeface="Cambria Math" panose="02040503050406030204" pitchFamily="18" charset="0"/>
                                    </a:rPr>
                                    <m:t>2</m:t>
                                  </m:r>
                                </m:sub>
                              </m:sSub>
                            </m:e>
                          </m:nary>
                        </m:e>
                      </m:nary>
                    </m:oMath>
                  </m:oMathPara>
                </a14:m>
                <a:endParaRPr lang="zh-CN" altLang="en-US" dirty="0"/>
              </a:p>
            </p:txBody>
          </p:sp>
        </mc:Choice>
        <mc:Fallback xmlns="">
          <p:sp>
            <p:nvSpPr>
              <p:cNvPr id="10" name="矩形 9"/>
              <p:cNvSpPr>
                <a:spLocks noRot="1" noChangeAspect="1" noMove="1" noResize="1" noEditPoints="1" noAdjustHandles="1" noChangeArrowheads="1" noChangeShapeType="1" noTextEdit="1"/>
              </p:cNvSpPr>
              <p:nvPr/>
            </p:nvSpPr>
            <p:spPr>
              <a:xfrm>
                <a:off x="2051720" y="3187390"/>
                <a:ext cx="7303762" cy="693908"/>
              </a:xfrm>
              <a:prstGeom prst="rect">
                <a:avLst/>
              </a:prstGeom>
              <a:blipFill rotWithShape="0">
                <a:blip r:embed="rId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 name="矩形 12"/>
              <p:cNvSpPr/>
              <p:nvPr/>
            </p:nvSpPr>
            <p:spPr>
              <a:xfrm>
                <a:off x="4633488" y="4355418"/>
                <a:ext cx="159268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zh-CN" altLang="zh-CN" i="1">
                              <a:latin typeface="Cambria Math" panose="02040503050406030204" pitchFamily="18" charset="0"/>
                            </a:rPr>
                          </m:ctrlPr>
                        </m:sSubPr>
                        <m:e>
                          <m:r>
                            <a:rPr lang="en-US" altLang="zh-CN" i="1">
                              <a:latin typeface="Cambria Math" panose="02040503050406030204" pitchFamily="18" charset="0"/>
                            </a:rPr>
                            <m:t>𝑊</m:t>
                          </m:r>
                        </m:e>
                        <m:sub>
                          <m:r>
                            <a:rPr lang="en-US" altLang="zh-CN" i="1">
                              <a:latin typeface="Cambria Math" panose="02040503050406030204" pitchFamily="18" charset="0"/>
                            </a:rPr>
                            <m:t>𝑟</m:t>
                          </m:r>
                        </m:sub>
                      </m:sSub>
                      <m:r>
                        <a:rPr lang="en-US" altLang="zh-CN" i="1">
                          <a:latin typeface="Cambria Math" panose="02040503050406030204" pitchFamily="18" charset="0"/>
                        </a:rPr>
                        <m:t>=</m:t>
                      </m:r>
                      <m:sSub>
                        <m:sSubPr>
                          <m:ctrlPr>
                            <a:rPr lang="zh-CN" altLang="zh-CN" i="1">
                              <a:latin typeface="Cambria Math" panose="02040503050406030204" pitchFamily="18" charset="0"/>
                            </a:rPr>
                          </m:ctrlPr>
                        </m:sSubPr>
                        <m:e>
                          <m:r>
                            <a:rPr lang="en-US" altLang="zh-CN" i="1">
                              <a:latin typeface="Cambria Math" panose="02040503050406030204" pitchFamily="18" charset="0"/>
                            </a:rPr>
                            <m:t>𝐿</m:t>
                          </m:r>
                        </m:e>
                        <m:sub>
                          <m:r>
                            <a:rPr lang="en-US" altLang="zh-CN" i="1">
                              <a:latin typeface="Cambria Math" panose="02040503050406030204" pitchFamily="18" charset="0"/>
                            </a:rPr>
                            <m:t>𝑘</m:t>
                          </m:r>
                        </m:sub>
                      </m:sSub>
                      <m:r>
                        <a:rPr lang="en-US" altLang="zh-CN" i="1">
                          <a:latin typeface="Cambria Math" panose="02040503050406030204" pitchFamily="18" charset="0"/>
                        </a:rPr>
                        <m:t>−</m:t>
                      </m:r>
                      <m:sSub>
                        <m:sSubPr>
                          <m:ctrlPr>
                            <a:rPr lang="zh-CN" altLang="zh-CN" i="1">
                              <a:latin typeface="Cambria Math" panose="02040503050406030204" pitchFamily="18" charset="0"/>
                            </a:rPr>
                          </m:ctrlPr>
                        </m:sSubPr>
                        <m:e>
                          <m:r>
                            <a:rPr lang="en-US" altLang="zh-CN" i="1">
                              <a:latin typeface="Cambria Math" panose="02040503050406030204" pitchFamily="18" charset="0"/>
                            </a:rPr>
                            <m:t>𝑇</m:t>
                          </m:r>
                        </m:e>
                        <m:sub>
                          <m:r>
                            <a:rPr lang="en-US" altLang="zh-CN" i="1">
                              <a:latin typeface="Cambria Math" panose="02040503050406030204" pitchFamily="18" charset="0"/>
                            </a:rPr>
                            <m:t>𝑤</m:t>
                          </m:r>
                        </m:sub>
                      </m:sSub>
                    </m:oMath>
                  </m:oMathPara>
                </a14:m>
                <a:endParaRPr lang="zh-CN" altLang="en-US" dirty="0"/>
              </a:p>
            </p:txBody>
          </p:sp>
        </mc:Choice>
        <mc:Fallback xmlns="">
          <p:sp>
            <p:nvSpPr>
              <p:cNvPr id="13" name="矩形 12"/>
              <p:cNvSpPr>
                <a:spLocks noRot="1" noChangeAspect="1" noMove="1" noResize="1" noEditPoints="1" noAdjustHandles="1" noChangeArrowheads="1" noChangeShapeType="1" noTextEdit="1"/>
              </p:cNvSpPr>
              <p:nvPr/>
            </p:nvSpPr>
            <p:spPr>
              <a:xfrm>
                <a:off x="4633488" y="4355418"/>
                <a:ext cx="1592680" cy="369332"/>
              </a:xfrm>
              <a:prstGeom prst="rect">
                <a:avLst/>
              </a:prstGeom>
              <a:blipFill rotWithShape="0">
                <a:blip r:embed="rId4"/>
                <a:stretch>
                  <a:fillRect/>
                </a:stretch>
              </a:blipFill>
            </p:spPr>
            <p:txBody>
              <a:bodyPr/>
              <a:lstStyle/>
              <a:p>
                <a:r>
                  <a:rPr lang="zh-CN" altLang="en-US">
                    <a:noFill/>
                  </a:rPr>
                  <a:t> </a:t>
                </a:r>
              </a:p>
            </p:txBody>
          </p:sp>
        </mc:Fallback>
      </mc:AlternateContent>
      <p:sp>
        <p:nvSpPr>
          <p:cNvPr id="14" name="矩形 13"/>
          <p:cNvSpPr/>
          <p:nvPr/>
        </p:nvSpPr>
        <p:spPr>
          <a:xfrm>
            <a:off x="971600" y="5198872"/>
            <a:ext cx="9885672" cy="415627"/>
          </a:xfrm>
          <a:prstGeom prst="rect">
            <a:avLst/>
          </a:prstGeom>
        </p:spPr>
        <p:txBody>
          <a:bodyPr wrap="square">
            <a:spAutoFit/>
          </a:bodyPr>
          <a:lstStyle/>
          <a:p>
            <a:r>
              <a:rPr lang="zh-CN" altLang="zh-CN" sz="2000" dirty="0">
                <a:latin typeface="微软雅黑" panose="020B0503020204020204" pitchFamily="34" charset="-122"/>
                <a:ea typeface="微软雅黑" panose="020B0503020204020204" pitchFamily="34" charset="-122"/>
              </a:rPr>
              <a:t>两端固定，连接数</a:t>
            </a:r>
            <a:r>
              <a:rPr lang="en-US" altLang="zh-CN" sz="2000" dirty="0" err="1">
                <a:latin typeface="微软雅黑" panose="020B0503020204020204" pitchFamily="34" charset="-122"/>
                <a:ea typeface="微软雅黑" panose="020B0503020204020204" pitchFamily="34" charset="-122"/>
              </a:rPr>
              <a:t>Lk</a:t>
            </a:r>
            <a:r>
              <a:rPr lang="zh-CN" altLang="zh-CN" sz="2000" dirty="0">
                <a:latin typeface="微软雅黑" panose="020B0503020204020204" pitchFamily="34" charset="-122"/>
                <a:ea typeface="微软雅黑" panose="020B0503020204020204" pitchFamily="34" charset="-122"/>
              </a:rPr>
              <a:t>是个定值</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缠绕数</a:t>
            </a:r>
            <a:r>
              <a:rPr lang="en-US" altLang="zh-CN" sz="2000" dirty="0" err="1">
                <a:latin typeface="微软雅黑" panose="020B0503020204020204" pitchFamily="34" charset="-122"/>
                <a:ea typeface="微软雅黑" panose="020B0503020204020204" pitchFamily="34" charset="-122"/>
              </a:rPr>
              <a:t>Wr</a:t>
            </a:r>
            <a:r>
              <a:rPr lang="zh-CN" altLang="zh-CN" sz="2000" dirty="0">
                <a:latin typeface="微软雅黑" panose="020B0503020204020204" pitchFamily="34" charset="-122"/>
                <a:ea typeface="微软雅黑" panose="020B0503020204020204" pitchFamily="34" charset="-122"/>
              </a:rPr>
              <a:t>和扭转数</a:t>
            </a:r>
            <a:r>
              <a:rPr lang="en-US" altLang="zh-CN" sz="2000" dirty="0">
                <a:latin typeface="微软雅黑" panose="020B0503020204020204" pitchFamily="34" charset="-122"/>
                <a:ea typeface="微软雅黑" panose="020B0503020204020204" pitchFamily="34" charset="-122"/>
              </a:rPr>
              <a:t>Tw</a:t>
            </a:r>
            <a:r>
              <a:rPr lang="zh-CN" altLang="zh-CN" sz="2000" dirty="0">
                <a:latin typeface="微软雅黑" panose="020B0503020204020204" pitchFamily="34" charset="-122"/>
                <a:ea typeface="微软雅黑" panose="020B0503020204020204" pitchFamily="34" charset="-122"/>
              </a:rPr>
              <a:t>均发生改变</a:t>
            </a:r>
            <a:endParaRPr lang="zh-CN" altLang="en-US" sz="2000" dirty="0">
              <a:latin typeface="微软雅黑" panose="020B0503020204020204" pitchFamily="34" charset="-122"/>
              <a:ea typeface="微软雅黑" panose="020B0503020204020204" pitchFamily="34" charset="-122"/>
            </a:endParaRPr>
          </a:p>
        </p:txBody>
      </p:sp>
      <p:sp>
        <p:nvSpPr>
          <p:cNvPr id="11" name="标题 12"/>
          <p:cNvSpPr txBox="1">
            <a:spLocks/>
          </p:cNvSpPr>
          <p:nvPr/>
        </p:nvSpPr>
        <p:spPr>
          <a:xfrm>
            <a:off x="971600" y="899542"/>
            <a:ext cx="3600400" cy="441226"/>
          </a:xfrm>
          <a:prstGeom prst="rect">
            <a:avLst/>
          </a:prstGeom>
          <a:solidFill>
            <a:schemeClr val="bg1">
              <a:lumMod val="85000"/>
            </a:schemeClr>
          </a:solidFill>
        </p:spPr>
        <p:txBody>
          <a:bodyPr/>
          <a:lstStyle>
            <a:lvl1pPr algn="l" rtl="0" eaLnBrk="1" fontAlgn="base" hangingPunct="1">
              <a:spcBef>
                <a:spcPct val="0"/>
              </a:spcBef>
              <a:spcAft>
                <a:spcPct val="0"/>
              </a:spcAft>
              <a:defRPr sz="2250" kern="1200">
                <a:solidFill>
                  <a:schemeClr val="tx2"/>
                </a:solidFill>
                <a:latin typeface="+mj-lt"/>
                <a:ea typeface="+mj-ea"/>
                <a:cs typeface="+mj-cs"/>
              </a:defRPr>
            </a:lvl1pPr>
            <a:lvl2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2pPr>
            <a:lvl3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3pPr>
            <a:lvl4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4pPr>
            <a:lvl5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5pPr>
            <a:lvl6pPr marL="342889"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6pPr>
            <a:lvl7pPr marL="685777"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7pPr>
            <a:lvl8pPr marL="1028666"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8pPr>
            <a:lvl9pPr marL="1371554"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9p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实验公式推导</a:t>
            </a:r>
          </a:p>
        </p:txBody>
      </p:sp>
    </p:spTree>
    <p:extLst>
      <p:ext uri="{BB962C8B-B14F-4D97-AF65-F5344CB8AC3E}">
        <p14:creationId xmlns:p14="http://schemas.microsoft.com/office/powerpoint/2010/main" val="3924685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内容占位符 3"/>
              <p:cNvSpPr>
                <a:spLocks noGrp="1"/>
              </p:cNvSpPr>
              <p:nvPr>
                <p:ph sz="half" idx="4294967295"/>
              </p:nvPr>
            </p:nvSpPr>
            <p:spPr>
              <a:xfrm>
                <a:off x="959970" y="1399309"/>
                <a:ext cx="8102600" cy="5126037"/>
              </a:xfrm>
              <a:prstGeom prst="rect">
                <a:avLst/>
              </a:prstGeom>
            </p:spPr>
            <p:txBody>
              <a:bodyPr>
                <a:normAutofit/>
              </a:bodyPr>
              <a:lstStyle/>
              <a:p>
                <a:pPr marL="0" indent="0">
                  <a:buNone/>
                </a:pPr>
                <a:r>
                  <a:rPr lang="zh-CN" altLang="zh-CN" sz="2000" kern="100" dirty="0">
                    <a:latin typeface="微软雅黑" panose="020B0503020204020204" pitchFamily="34" charset="-122"/>
                    <a:ea typeface="微软雅黑" panose="020B0503020204020204" pitchFamily="34" charset="-122"/>
                  </a:rPr>
                  <a:t>讨论以圆截面的可固定端点的绳子，将能量分为三部分</a:t>
                </a:r>
                <a:r>
                  <a:rPr lang="en-US" altLang="zh-CN" sz="2000" kern="100" dirty="0">
                    <a:latin typeface="微软雅黑" panose="020B0503020204020204" pitchFamily="34" charset="-122"/>
                    <a:ea typeface="微软雅黑" panose="020B0503020204020204" pitchFamily="34" charset="-122"/>
                  </a:rPr>
                  <a:t>;</a:t>
                </a:r>
              </a:p>
              <a:p>
                <a:pPr marL="0" indent="0">
                  <a:buNone/>
                </a:pPr>
                <a14:m>
                  <m:oMathPara xmlns:m="http://schemas.openxmlformats.org/officeDocument/2006/math">
                    <m:oMathParaPr>
                      <m:jc m:val="centerGroup"/>
                    </m:oMathParaPr>
                    <m:oMath xmlns:m="http://schemas.openxmlformats.org/officeDocument/2006/math">
                      <m:r>
                        <m:rPr>
                          <m:sty m:val="p"/>
                        </m:rPr>
                        <a:rPr lang="en-US" altLang="zh-CN" sz="2000" kern="100">
                          <a:latin typeface="Cambria Math" panose="02040503050406030204" pitchFamily="18" charset="0"/>
                          <a:ea typeface="宋体" panose="02010600030101010101" pitchFamily="2" charset="-122"/>
                        </a:rPr>
                        <m:t>E</m:t>
                      </m:r>
                      <m:r>
                        <a:rPr lang="en-US" altLang="zh-CN" sz="2000" kern="100">
                          <a:latin typeface="Cambria Math" panose="02040503050406030204" pitchFamily="18" charset="0"/>
                          <a:ea typeface="宋体" panose="02010600030101010101" pitchFamily="2" charset="-122"/>
                        </a:rPr>
                        <m:t>=</m:t>
                      </m:r>
                      <m:sSub>
                        <m:sSubPr>
                          <m:ctrlPr>
                            <a:rPr lang="zh-CN" altLang="zh-CN" sz="2000" i="1" kern="100">
                              <a:latin typeface="Cambria Math" panose="02040503050406030204" pitchFamily="18" charset="0"/>
                              <a:ea typeface="宋体" panose="02010600030101010101" pitchFamily="2" charset="-122"/>
                            </a:rPr>
                          </m:ctrlPr>
                        </m:sSubPr>
                        <m:e>
                          <m:r>
                            <a:rPr lang="en-US" altLang="zh-CN" sz="2000" kern="100">
                              <a:latin typeface="Cambria Math" panose="02040503050406030204" pitchFamily="18" charset="0"/>
                              <a:ea typeface="宋体" panose="02010600030101010101" pitchFamily="2" charset="-122"/>
                            </a:rPr>
                            <m:t>𝐸</m:t>
                          </m:r>
                        </m:e>
                        <m:sub>
                          <m:r>
                            <a:rPr lang="en-US" altLang="zh-CN" sz="2000" kern="100">
                              <a:latin typeface="Cambria Math" panose="02040503050406030204" pitchFamily="18" charset="0"/>
                              <a:ea typeface="宋体" panose="02010600030101010101" pitchFamily="2" charset="-122"/>
                            </a:rPr>
                            <m:t>𝑒</m:t>
                          </m:r>
                        </m:sub>
                      </m:sSub>
                      <m:r>
                        <a:rPr lang="en-US" altLang="zh-CN" sz="2000" kern="100">
                          <a:latin typeface="Cambria Math" panose="02040503050406030204" pitchFamily="18" charset="0"/>
                          <a:ea typeface="宋体" panose="02010600030101010101" pitchFamily="2" charset="-122"/>
                        </a:rPr>
                        <m:t>+</m:t>
                      </m:r>
                      <m:sSub>
                        <m:sSubPr>
                          <m:ctrlPr>
                            <a:rPr lang="zh-CN" altLang="zh-CN" sz="2000" i="1" kern="100">
                              <a:latin typeface="Cambria Math" panose="02040503050406030204" pitchFamily="18" charset="0"/>
                              <a:ea typeface="宋体" panose="02010600030101010101" pitchFamily="2" charset="-122"/>
                            </a:rPr>
                          </m:ctrlPr>
                        </m:sSubPr>
                        <m:e>
                          <m:r>
                            <a:rPr lang="en-US" altLang="zh-CN" sz="2000" kern="100">
                              <a:latin typeface="Cambria Math" panose="02040503050406030204" pitchFamily="18" charset="0"/>
                              <a:ea typeface="宋体" panose="02010600030101010101" pitchFamily="2" charset="-122"/>
                            </a:rPr>
                            <m:t>𝐸</m:t>
                          </m:r>
                        </m:e>
                        <m:sub>
                          <m:r>
                            <a:rPr lang="en-US" altLang="zh-CN" sz="2000" kern="100">
                              <a:latin typeface="Cambria Math" panose="02040503050406030204" pitchFamily="18" charset="0"/>
                              <a:ea typeface="宋体" panose="02010600030101010101" pitchFamily="2" charset="-122"/>
                            </a:rPr>
                            <m:t>𝑡</m:t>
                          </m:r>
                        </m:sub>
                      </m:sSub>
                      <m:r>
                        <a:rPr lang="en-US" altLang="zh-CN" sz="2000" kern="100">
                          <a:latin typeface="Cambria Math" panose="02040503050406030204" pitchFamily="18" charset="0"/>
                          <a:ea typeface="宋体" panose="02010600030101010101" pitchFamily="2" charset="-122"/>
                        </a:rPr>
                        <m:t>+</m:t>
                      </m:r>
                      <m:sSub>
                        <m:sSubPr>
                          <m:ctrlPr>
                            <a:rPr lang="zh-CN" altLang="zh-CN" sz="2000" i="1" kern="100">
                              <a:latin typeface="Cambria Math" panose="02040503050406030204" pitchFamily="18" charset="0"/>
                              <a:ea typeface="宋体" panose="02010600030101010101" pitchFamily="2" charset="-122"/>
                            </a:rPr>
                          </m:ctrlPr>
                        </m:sSubPr>
                        <m:e>
                          <m:r>
                            <a:rPr lang="en-US" altLang="zh-CN" sz="2000" kern="100">
                              <a:latin typeface="Cambria Math" panose="02040503050406030204" pitchFamily="18" charset="0"/>
                              <a:ea typeface="宋体" panose="02010600030101010101" pitchFamily="2" charset="-122"/>
                            </a:rPr>
                            <m:t>𝐸</m:t>
                          </m:r>
                        </m:e>
                        <m:sub>
                          <m:r>
                            <a:rPr lang="en-US" altLang="zh-CN" sz="2000" kern="100">
                              <a:latin typeface="Cambria Math" panose="02040503050406030204" pitchFamily="18" charset="0"/>
                              <a:ea typeface="宋体" panose="02010600030101010101" pitchFamily="2" charset="-122"/>
                            </a:rPr>
                            <m:t>𝑐</m:t>
                          </m:r>
                        </m:sub>
                      </m:sSub>
                    </m:oMath>
                  </m:oMathPara>
                </a14:m>
                <a:endParaRPr lang="zh-CN" altLang="zh-CN" sz="2000" kern="100" dirty="0">
                  <a:latin typeface="微软雅黑" panose="020B0503020204020204" pitchFamily="34" charset="-122"/>
                  <a:ea typeface="微软雅黑" panose="020B0503020204020204" pitchFamily="34" charset="-122"/>
                </a:endParaRPr>
              </a:p>
              <a:p>
                <a:pPr marL="0" indent="0">
                  <a:buNone/>
                </a:pPr>
                <a:r>
                  <a:rPr lang="en-US" altLang="zh-CN" sz="2000" kern="100" dirty="0" err="1">
                    <a:latin typeface="微软雅黑" panose="020B0503020204020204" pitchFamily="34" charset="-122"/>
                    <a:ea typeface="微软雅黑" panose="020B0503020204020204" pitchFamily="34" charset="-122"/>
                  </a:rPr>
                  <a:t>Ee</a:t>
                </a:r>
                <a:r>
                  <a:rPr lang="en-US" altLang="zh-CN" sz="2000" kern="100" dirty="0">
                    <a:latin typeface="微软雅黑" panose="020B0503020204020204" pitchFamily="34" charset="-122"/>
                    <a:ea typeface="微软雅黑" panose="020B0503020204020204" pitchFamily="34" charset="-122"/>
                  </a:rPr>
                  <a:t> : </a:t>
                </a:r>
                <a:r>
                  <a:rPr lang="zh-CN" altLang="zh-CN" sz="2000" kern="100" dirty="0">
                    <a:latin typeface="微软雅黑" panose="020B0503020204020204" pitchFamily="34" charset="-122"/>
                    <a:ea typeface="微软雅黑" panose="020B0503020204020204" pitchFamily="34" charset="-122"/>
                  </a:rPr>
                  <a:t>端部给的势能（</a:t>
                </a:r>
                <a:r>
                  <a:rPr lang="en-US" altLang="zh-CN" sz="2000" kern="100" dirty="0">
                    <a:latin typeface="微软雅黑" panose="020B0503020204020204" pitchFamily="34" charset="-122"/>
                    <a:ea typeface="微软雅黑" panose="020B0503020204020204" pitchFamily="34" charset="-122"/>
                  </a:rPr>
                  <a:t>Environmental energy</a:t>
                </a:r>
                <a:r>
                  <a:rPr lang="zh-CN" altLang="zh-CN" sz="2000" kern="100" dirty="0">
                    <a:latin typeface="微软雅黑" panose="020B0503020204020204" pitchFamily="34" charset="-122"/>
                    <a:ea typeface="微软雅黑" panose="020B0503020204020204" pitchFamily="34" charset="-122"/>
                  </a:rPr>
                  <a:t>）</a:t>
                </a:r>
                <a:endParaRPr lang="en-US" altLang="zh-CN" sz="2000" kern="100" dirty="0">
                  <a:latin typeface="微软雅黑" panose="020B0503020204020204" pitchFamily="34" charset="-122"/>
                  <a:ea typeface="微软雅黑" panose="020B0503020204020204" pitchFamily="34" charset="-122"/>
                </a:endParaRPr>
              </a:p>
              <a:p>
                <a:pPr marL="0" indent="0">
                  <a:buNone/>
                </a:pPr>
                <a:endParaRPr lang="en-US" altLang="zh-CN" sz="2000" kern="100" dirty="0">
                  <a:latin typeface="微软雅黑" panose="020B0503020204020204" pitchFamily="34" charset="-122"/>
                  <a:ea typeface="微软雅黑" panose="020B0503020204020204" pitchFamily="34" charset="-122"/>
                </a:endParaRPr>
              </a:p>
              <a:p>
                <a:pPr marL="0" indent="0">
                  <a:buNone/>
                </a:pPr>
                <a:r>
                  <a:rPr lang="en-US" altLang="zh-CN" sz="2000" kern="100" dirty="0">
                    <a:latin typeface="微软雅黑" panose="020B0503020204020204" pitchFamily="34" charset="-122"/>
                    <a:ea typeface="微软雅黑" panose="020B0503020204020204" pitchFamily="34" charset="-122"/>
                  </a:rPr>
                  <a:t>Et</a:t>
                </a:r>
                <a:r>
                  <a:rPr lang="zh-CN" altLang="zh-CN" sz="2000" kern="100" dirty="0">
                    <a:latin typeface="微软雅黑" panose="020B0503020204020204" pitchFamily="34" charset="-122"/>
                    <a:ea typeface="微软雅黑" panose="020B0503020204020204" pitchFamily="34" charset="-122"/>
                  </a:rPr>
                  <a:t>为扭转势能（</a:t>
                </a:r>
                <a:r>
                  <a:rPr lang="en-US" altLang="zh-CN" sz="2000" kern="100" dirty="0">
                    <a:latin typeface="微软雅黑" panose="020B0503020204020204" pitchFamily="34" charset="-122"/>
                    <a:ea typeface="微软雅黑" panose="020B0503020204020204" pitchFamily="34" charset="-122"/>
                  </a:rPr>
                  <a:t>twisting energy</a:t>
                </a:r>
                <a:r>
                  <a:rPr lang="zh-CN" altLang="zh-CN" sz="2000" kern="100" dirty="0">
                    <a:latin typeface="微软雅黑" panose="020B0503020204020204" pitchFamily="34" charset="-122"/>
                    <a:ea typeface="微软雅黑" panose="020B0503020204020204" pitchFamily="34" charset="-122"/>
                  </a:rPr>
                  <a:t>）与扭转数</a:t>
                </a:r>
                <a:r>
                  <a:rPr lang="en-US" altLang="zh-CN" sz="2000" kern="100" dirty="0">
                    <a:latin typeface="微软雅黑" panose="020B0503020204020204" pitchFamily="34" charset="-122"/>
                    <a:ea typeface="微软雅黑" panose="020B0503020204020204" pitchFamily="34" charset="-122"/>
                  </a:rPr>
                  <a:t>Tw</a:t>
                </a:r>
                <a:r>
                  <a:rPr lang="zh-CN" altLang="zh-CN" sz="2000" kern="100" dirty="0">
                    <a:latin typeface="微软雅黑" panose="020B0503020204020204" pitchFamily="34" charset="-122"/>
                    <a:ea typeface="微软雅黑" panose="020B0503020204020204" pitchFamily="34" charset="-122"/>
                  </a:rPr>
                  <a:t>有关</a:t>
                </a:r>
                <a:endParaRPr lang="en-US" altLang="zh-CN" sz="2000" kern="100" dirty="0">
                  <a:latin typeface="微软雅黑" panose="020B0503020204020204" pitchFamily="34" charset="-122"/>
                  <a:ea typeface="微软雅黑" panose="020B0503020204020204" pitchFamily="34" charset="-122"/>
                </a:endParaRPr>
              </a:p>
              <a:p>
                <a:pPr marL="0" indent="0">
                  <a:buNone/>
                </a:pPr>
                <a:endParaRPr lang="en-US" altLang="zh-CN" sz="2000" kern="100" dirty="0">
                  <a:latin typeface="微软雅黑" panose="020B0503020204020204" pitchFamily="34" charset="-122"/>
                  <a:ea typeface="微软雅黑" panose="020B0503020204020204" pitchFamily="34" charset="-122"/>
                </a:endParaRPr>
              </a:p>
              <a:p>
                <a:pPr marL="0" indent="0">
                  <a:buNone/>
                </a:pPr>
                <a:endParaRPr lang="en-US" altLang="zh-CN" sz="2000" kern="100" dirty="0">
                  <a:latin typeface="微软雅黑" panose="020B0503020204020204" pitchFamily="34" charset="-122"/>
                  <a:ea typeface="微软雅黑" panose="020B0503020204020204" pitchFamily="34" charset="-122"/>
                </a:endParaRPr>
              </a:p>
              <a:p>
                <a:pPr marL="0" indent="0">
                  <a:buNone/>
                </a:pPr>
                <a:r>
                  <a:rPr lang="en-US" altLang="zh-CN" sz="2000" kern="100" dirty="0" err="1">
                    <a:latin typeface="微软雅黑" panose="020B0503020204020204" pitchFamily="34" charset="-122"/>
                    <a:ea typeface="微软雅黑" panose="020B0503020204020204" pitchFamily="34" charset="-122"/>
                  </a:rPr>
                  <a:t>Ew</a:t>
                </a:r>
                <a:r>
                  <a:rPr lang="zh-CN" altLang="zh-CN" sz="2000" kern="100" dirty="0">
                    <a:latin typeface="微软雅黑" panose="020B0503020204020204" pitchFamily="34" charset="-122"/>
                    <a:ea typeface="微软雅黑" panose="020B0503020204020204" pitchFamily="34" charset="-122"/>
                  </a:rPr>
                  <a:t>为缠绕能（</a:t>
                </a:r>
                <a:r>
                  <a:rPr lang="en-US" altLang="zh-CN" sz="2000" kern="100" dirty="0">
                    <a:latin typeface="微软雅黑" panose="020B0503020204020204" pitchFamily="34" charset="-122"/>
                    <a:ea typeface="微软雅黑" panose="020B0503020204020204" pitchFamily="34" charset="-122"/>
                  </a:rPr>
                  <a:t>writhing energy</a:t>
                </a:r>
                <a:r>
                  <a:rPr lang="zh-CN" altLang="zh-CN" sz="2000" kern="100" dirty="0">
                    <a:latin typeface="微软雅黑" panose="020B0503020204020204" pitchFamily="34" charset="-122"/>
                    <a:ea typeface="微软雅黑" panose="020B0503020204020204" pitchFamily="34" charset="-122"/>
                  </a:rPr>
                  <a:t>）与缠绕数</a:t>
                </a:r>
                <a:r>
                  <a:rPr lang="en-US" altLang="zh-CN" sz="2000" kern="100" dirty="0" err="1">
                    <a:latin typeface="微软雅黑" panose="020B0503020204020204" pitchFamily="34" charset="-122"/>
                    <a:ea typeface="微软雅黑" panose="020B0503020204020204" pitchFamily="34" charset="-122"/>
                  </a:rPr>
                  <a:t>Wr</a:t>
                </a:r>
                <a:r>
                  <a:rPr lang="zh-CN" altLang="zh-CN" sz="2000" kern="100" dirty="0">
                    <a:latin typeface="微软雅黑" panose="020B0503020204020204" pitchFamily="34" charset="-122"/>
                    <a:ea typeface="微软雅黑" panose="020B0503020204020204" pitchFamily="34" charset="-122"/>
                  </a:rPr>
                  <a:t>有关。</a:t>
                </a:r>
              </a:p>
              <a:p>
                <a:pPr marL="0" indent="0">
                  <a:buNone/>
                </a:pPr>
                <a:endParaRPr lang="zh-CN" altLang="zh-CN" sz="2000" kern="100" dirty="0">
                  <a:latin typeface="微软雅黑" panose="020B0503020204020204" pitchFamily="34" charset="-122"/>
                  <a:ea typeface="微软雅黑" panose="020B0503020204020204" pitchFamily="34" charset="-122"/>
                </a:endParaRPr>
              </a:p>
              <a:p>
                <a:endParaRPr lang="zh-CN" altLang="en-US" dirty="0"/>
              </a:p>
            </p:txBody>
          </p:sp>
        </mc:Choice>
        <mc:Fallback xmlns="">
          <p:sp>
            <p:nvSpPr>
              <p:cNvPr id="4" name="内容占位符 3"/>
              <p:cNvSpPr>
                <a:spLocks noGrp="1" noRot="1" noChangeAspect="1" noMove="1" noResize="1" noEditPoints="1" noAdjustHandles="1" noChangeArrowheads="1" noChangeShapeType="1" noTextEdit="1"/>
              </p:cNvSpPr>
              <p:nvPr>
                <p:ph sz="half" idx="4294967295"/>
              </p:nvPr>
            </p:nvSpPr>
            <p:spPr>
              <a:xfrm>
                <a:off x="959970" y="1399307"/>
                <a:ext cx="8102600" cy="5126037"/>
              </a:xfrm>
              <a:prstGeom prst="rect">
                <a:avLst/>
              </a:prstGeom>
              <a:blipFill rotWithShape="0">
                <a:blip r:embed="rId2"/>
                <a:stretch>
                  <a:fillRect l="-752" t="-71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 name="矩形 1"/>
              <p:cNvSpPr/>
              <p:nvPr/>
            </p:nvSpPr>
            <p:spPr>
              <a:xfrm>
                <a:off x="2790326" y="3345933"/>
                <a:ext cx="3563348" cy="71526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zh-CN" altLang="zh-CN" i="1" kern="100">
                              <a:latin typeface="Cambria Math" panose="02040503050406030204" pitchFamily="18" charset="0"/>
                              <a:ea typeface="宋体" panose="02010600030101010101" pitchFamily="2" charset="-122"/>
                            </a:rPr>
                          </m:ctrlPr>
                        </m:sSubPr>
                        <m:e>
                          <m:r>
                            <a:rPr lang="en-US" altLang="zh-CN" kern="100">
                              <a:latin typeface="Cambria Math" panose="02040503050406030204" pitchFamily="18" charset="0"/>
                              <a:ea typeface="宋体" panose="02010600030101010101" pitchFamily="2" charset="-122"/>
                            </a:rPr>
                            <m:t>𝐸</m:t>
                          </m:r>
                        </m:e>
                        <m:sub>
                          <m:r>
                            <a:rPr lang="en-US" altLang="zh-CN" kern="100">
                              <a:latin typeface="Cambria Math" panose="02040503050406030204" pitchFamily="18" charset="0"/>
                              <a:ea typeface="宋体" panose="02010600030101010101" pitchFamily="2" charset="-122"/>
                            </a:rPr>
                            <m:t>𝑡</m:t>
                          </m:r>
                        </m:sub>
                      </m:sSub>
                      <m:r>
                        <a:rPr lang="en-US" altLang="zh-CN" kern="100">
                          <a:latin typeface="Cambria Math" panose="02040503050406030204" pitchFamily="18" charset="0"/>
                          <a:ea typeface="宋体" panose="02010600030101010101" pitchFamily="2" charset="-122"/>
                        </a:rPr>
                        <m:t>=</m:t>
                      </m:r>
                      <m:nary>
                        <m:naryPr>
                          <m:limLoc m:val="subSup"/>
                          <m:ctrlPr>
                            <a:rPr lang="zh-CN" altLang="zh-CN" i="1" kern="100">
                              <a:latin typeface="Cambria Math" panose="02040503050406030204" pitchFamily="18" charset="0"/>
                              <a:ea typeface="宋体" panose="02010600030101010101" pitchFamily="2" charset="-122"/>
                            </a:rPr>
                          </m:ctrlPr>
                        </m:naryPr>
                        <m:sub>
                          <m:r>
                            <a:rPr lang="en-US" altLang="zh-CN" kern="100">
                              <a:latin typeface="Cambria Math" panose="02040503050406030204" pitchFamily="18" charset="0"/>
                              <a:ea typeface="宋体" panose="02010600030101010101" pitchFamily="2" charset="-122"/>
                            </a:rPr>
                            <m:t>0</m:t>
                          </m:r>
                        </m:sub>
                        <m:sup>
                          <m:r>
                            <a:rPr lang="en-US" altLang="zh-CN" kern="100">
                              <a:latin typeface="Cambria Math" panose="02040503050406030204" pitchFamily="18" charset="0"/>
                              <a:ea typeface="宋体" panose="02010600030101010101" pitchFamily="2" charset="-122"/>
                            </a:rPr>
                            <m:t>𝐿</m:t>
                          </m:r>
                        </m:sup>
                        <m:e>
                          <m:f>
                            <m:fPr>
                              <m:ctrlPr>
                                <a:rPr lang="zh-CN" altLang="zh-CN" i="1" kern="100">
                                  <a:latin typeface="Cambria Math" panose="02040503050406030204" pitchFamily="18" charset="0"/>
                                  <a:ea typeface="宋体" panose="02010600030101010101" pitchFamily="2" charset="-122"/>
                                </a:rPr>
                              </m:ctrlPr>
                            </m:fPr>
                            <m:num>
                              <m:r>
                                <a:rPr lang="en-US" altLang="zh-CN" kern="100">
                                  <a:latin typeface="Cambria Math" panose="02040503050406030204" pitchFamily="18" charset="0"/>
                                  <a:ea typeface="宋体" panose="02010600030101010101" pitchFamily="2" charset="-122"/>
                                </a:rPr>
                                <m:t>𝜋𝜇</m:t>
                              </m:r>
                              <m:sSup>
                                <m:sSupPr>
                                  <m:ctrlPr>
                                    <a:rPr lang="zh-CN" altLang="zh-CN" i="1" kern="100">
                                      <a:latin typeface="Cambria Math" panose="02040503050406030204" pitchFamily="18" charset="0"/>
                                      <a:ea typeface="宋体" panose="02010600030101010101" pitchFamily="2" charset="-122"/>
                                    </a:rPr>
                                  </m:ctrlPr>
                                </m:sSupPr>
                                <m:e>
                                  <m:r>
                                    <a:rPr lang="en-US" altLang="zh-CN" kern="100">
                                      <a:latin typeface="Cambria Math" panose="02040503050406030204" pitchFamily="18" charset="0"/>
                                      <a:ea typeface="宋体" panose="02010600030101010101" pitchFamily="2" charset="-122"/>
                                    </a:rPr>
                                    <m:t>𝑟</m:t>
                                  </m:r>
                                </m:e>
                                <m:sup>
                                  <m:r>
                                    <a:rPr lang="en-US" altLang="zh-CN" kern="100">
                                      <a:latin typeface="Cambria Math" panose="02040503050406030204" pitchFamily="18" charset="0"/>
                                      <a:ea typeface="宋体" panose="02010600030101010101" pitchFamily="2" charset="-122"/>
                                    </a:rPr>
                                    <m:t>4</m:t>
                                  </m:r>
                                </m:sup>
                              </m:sSup>
                            </m:num>
                            <m:den>
                              <m:r>
                                <a:rPr lang="en-US" altLang="zh-CN" kern="100">
                                  <a:latin typeface="Cambria Math" panose="02040503050406030204" pitchFamily="18" charset="0"/>
                                  <a:ea typeface="宋体" panose="02010600030101010101" pitchFamily="2" charset="-122"/>
                                </a:rPr>
                                <m:t>4</m:t>
                              </m:r>
                            </m:den>
                          </m:f>
                        </m:e>
                      </m:nary>
                      <m:sSup>
                        <m:sSupPr>
                          <m:ctrlPr>
                            <a:rPr lang="zh-CN" altLang="zh-CN" i="1" kern="100">
                              <a:latin typeface="Cambria Math" panose="02040503050406030204" pitchFamily="18" charset="0"/>
                              <a:ea typeface="宋体" panose="02010600030101010101" pitchFamily="2" charset="-122"/>
                            </a:rPr>
                          </m:ctrlPr>
                        </m:sSupPr>
                        <m:e>
                          <m:sSub>
                            <m:sSubPr>
                              <m:ctrlPr>
                                <a:rPr lang="zh-CN" altLang="zh-CN" i="1" kern="100">
                                  <a:latin typeface="Cambria Math" panose="02040503050406030204" pitchFamily="18" charset="0"/>
                                  <a:ea typeface="宋体" panose="02010600030101010101" pitchFamily="2" charset="-122"/>
                                </a:rPr>
                              </m:ctrlPr>
                            </m:sSubPr>
                            <m:e>
                              <m:r>
                                <a:rPr lang="en-US" altLang="zh-CN" kern="100">
                                  <a:latin typeface="Cambria Math" panose="02040503050406030204" pitchFamily="18" charset="0"/>
                                  <a:ea typeface="宋体" panose="02010600030101010101" pitchFamily="2" charset="-122"/>
                                </a:rPr>
                                <m:t>𝑤</m:t>
                              </m:r>
                            </m:e>
                            <m:sub>
                              <m:r>
                                <a:rPr lang="en-US" altLang="zh-CN" kern="100">
                                  <a:latin typeface="Cambria Math" panose="02040503050406030204" pitchFamily="18" charset="0"/>
                                  <a:ea typeface="宋体" panose="02010600030101010101" pitchFamily="2" charset="-122"/>
                                </a:rPr>
                                <m:t>3</m:t>
                              </m:r>
                            </m:sub>
                          </m:sSub>
                        </m:e>
                        <m:sup>
                          <m:r>
                            <a:rPr lang="en-US" altLang="zh-CN" kern="100">
                              <a:latin typeface="Cambria Math" panose="02040503050406030204" pitchFamily="18" charset="0"/>
                              <a:ea typeface="宋体" panose="02010600030101010101" pitchFamily="2" charset="-122"/>
                            </a:rPr>
                            <m:t>2</m:t>
                          </m:r>
                        </m:sup>
                      </m:sSup>
                      <m:r>
                        <a:rPr lang="en-US" altLang="zh-CN" kern="100">
                          <a:latin typeface="Cambria Math" panose="02040503050406030204" pitchFamily="18" charset="0"/>
                          <a:ea typeface="宋体" panose="02010600030101010101" pitchFamily="2" charset="-122"/>
                        </a:rPr>
                        <m:t>𝑑𝑠</m:t>
                      </m:r>
                      <m:r>
                        <a:rPr lang="en-US" altLang="zh-CN" kern="100">
                          <a:latin typeface="Cambria Math" panose="02040503050406030204" pitchFamily="18" charset="0"/>
                          <a:ea typeface="宋体" panose="02010600030101010101" pitchFamily="2" charset="-122"/>
                        </a:rPr>
                        <m:t>=</m:t>
                      </m:r>
                      <m:f>
                        <m:fPr>
                          <m:ctrlPr>
                            <a:rPr lang="zh-CN" altLang="zh-CN" i="1" kern="100">
                              <a:latin typeface="Cambria Math" panose="02040503050406030204" pitchFamily="18" charset="0"/>
                              <a:ea typeface="宋体" panose="02010600030101010101" pitchFamily="2" charset="-122"/>
                            </a:rPr>
                          </m:ctrlPr>
                        </m:fPr>
                        <m:num>
                          <m:sSup>
                            <m:sSupPr>
                              <m:ctrlPr>
                                <a:rPr lang="zh-CN" altLang="zh-CN" i="1" kern="100">
                                  <a:latin typeface="Cambria Math" panose="02040503050406030204" pitchFamily="18" charset="0"/>
                                  <a:ea typeface="宋体" panose="02010600030101010101" pitchFamily="2" charset="-122"/>
                                </a:rPr>
                              </m:ctrlPr>
                            </m:sSupPr>
                            <m:e>
                              <m:r>
                                <a:rPr lang="en-US" altLang="zh-CN" kern="100">
                                  <a:latin typeface="Cambria Math" panose="02040503050406030204" pitchFamily="18" charset="0"/>
                                  <a:ea typeface="宋体" panose="02010600030101010101" pitchFamily="2" charset="-122"/>
                                </a:rPr>
                                <m:t>𝜋</m:t>
                              </m:r>
                            </m:e>
                            <m:sup>
                              <m:r>
                                <a:rPr lang="en-US" altLang="zh-CN" kern="100">
                                  <a:latin typeface="Cambria Math" panose="02040503050406030204" pitchFamily="18" charset="0"/>
                                  <a:ea typeface="宋体" panose="02010600030101010101" pitchFamily="2" charset="-122"/>
                                </a:rPr>
                                <m:t>3</m:t>
                              </m:r>
                            </m:sup>
                          </m:sSup>
                          <m:r>
                            <a:rPr lang="en-US" altLang="zh-CN" kern="100">
                              <a:latin typeface="Cambria Math" panose="02040503050406030204" pitchFamily="18" charset="0"/>
                              <a:ea typeface="宋体" panose="02010600030101010101" pitchFamily="2" charset="-122"/>
                            </a:rPr>
                            <m:t>𝜇</m:t>
                          </m:r>
                          <m:sSup>
                            <m:sSupPr>
                              <m:ctrlPr>
                                <a:rPr lang="zh-CN" altLang="zh-CN" i="1" kern="100">
                                  <a:latin typeface="Cambria Math" panose="02040503050406030204" pitchFamily="18" charset="0"/>
                                  <a:ea typeface="宋体" panose="02010600030101010101" pitchFamily="2" charset="-122"/>
                                </a:rPr>
                              </m:ctrlPr>
                            </m:sSupPr>
                            <m:e>
                              <m:r>
                                <a:rPr lang="en-US" altLang="zh-CN" kern="100">
                                  <a:latin typeface="Cambria Math" panose="02040503050406030204" pitchFamily="18" charset="0"/>
                                  <a:ea typeface="宋体" panose="02010600030101010101" pitchFamily="2" charset="-122"/>
                                </a:rPr>
                                <m:t>𝑟</m:t>
                              </m:r>
                            </m:e>
                            <m:sup>
                              <m:r>
                                <a:rPr lang="en-US" altLang="zh-CN" kern="100">
                                  <a:latin typeface="Cambria Math" panose="02040503050406030204" pitchFamily="18" charset="0"/>
                                  <a:ea typeface="宋体" panose="02010600030101010101" pitchFamily="2" charset="-122"/>
                                </a:rPr>
                                <m:t>4</m:t>
                              </m:r>
                            </m:sup>
                          </m:sSup>
                        </m:num>
                        <m:den>
                          <m:r>
                            <a:rPr lang="en-US" altLang="zh-CN" kern="100">
                              <a:latin typeface="Cambria Math" panose="02040503050406030204" pitchFamily="18" charset="0"/>
                              <a:ea typeface="宋体" panose="02010600030101010101" pitchFamily="2" charset="-122"/>
                            </a:rPr>
                            <m:t>𝐿</m:t>
                          </m:r>
                        </m:den>
                      </m:f>
                      <m:sSup>
                        <m:sSupPr>
                          <m:ctrlPr>
                            <a:rPr lang="zh-CN" altLang="zh-CN" i="1" kern="100">
                              <a:latin typeface="Cambria Math" panose="02040503050406030204" pitchFamily="18" charset="0"/>
                              <a:ea typeface="宋体" panose="02010600030101010101" pitchFamily="2" charset="-122"/>
                            </a:rPr>
                          </m:ctrlPr>
                        </m:sSupPr>
                        <m:e>
                          <m:sSub>
                            <m:sSubPr>
                              <m:ctrlPr>
                                <a:rPr lang="zh-CN" altLang="zh-CN" i="1" kern="100">
                                  <a:latin typeface="Cambria Math" panose="02040503050406030204" pitchFamily="18" charset="0"/>
                                  <a:ea typeface="宋体" panose="02010600030101010101" pitchFamily="2" charset="-122"/>
                                </a:rPr>
                              </m:ctrlPr>
                            </m:sSubPr>
                            <m:e>
                              <m:r>
                                <a:rPr lang="en-US" altLang="zh-CN" kern="100">
                                  <a:latin typeface="Cambria Math" panose="02040503050406030204" pitchFamily="18" charset="0"/>
                                  <a:ea typeface="宋体" panose="02010600030101010101" pitchFamily="2" charset="-122"/>
                                </a:rPr>
                                <m:t>𝑇</m:t>
                              </m:r>
                            </m:e>
                            <m:sub>
                              <m:r>
                                <a:rPr lang="en-US" altLang="zh-CN" kern="100">
                                  <a:latin typeface="Cambria Math" panose="02040503050406030204" pitchFamily="18" charset="0"/>
                                  <a:ea typeface="宋体" panose="02010600030101010101" pitchFamily="2" charset="-122"/>
                                </a:rPr>
                                <m:t>𝑤</m:t>
                              </m:r>
                            </m:sub>
                          </m:sSub>
                        </m:e>
                        <m:sup>
                          <m:r>
                            <a:rPr lang="en-US" altLang="zh-CN" kern="100">
                              <a:latin typeface="Cambria Math" panose="02040503050406030204" pitchFamily="18" charset="0"/>
                              <a:ea typeface="宋体" panose="02010600030101010101" pitchFamily="2" charset="-122"/>
                            </a:rPr>
                            <m:t>2</m:t>
                          </m:r>
                        </m:sup>
                      </m:sSup>
                    </m:oMath>
                  </m:oMathPara>
                </a14:m>
                <a:endParaRPr lang="zh-CN" altLang="en-US" dirty="0"/>
              </a:p>
            </p:txBody>
          </p:sp>
        </mc:Choice>
        <mc:Fallback xmlns="">
          <p:sp>
            <p:nvSpPr>
              <p:cNvPr id="2" name="矩形 1"/>
              <p:cNvSpPr>
                <a:spLocks noRot="1" noChangeAspect="1" noMove="1" noResize="1" noEditPoints="1" noAdjustHandles="1" noChangeArrowheads="1" noChangeShapeType="1" noTextEdit="1"/>
              </p:cNvSpPr>
              <p:nvPr/>
            </p:nvSpPr>
            <p:spPr>
              <a:xfrm>
                <a:off x="2790326" y="3345933"/>
                <a:ext cx="3563348" cy="715260"/>
              </a:xfrm>
              <a:prstGeom prst="rect">
                <a:avLst/>
              </a:prstGeom>
              <a:blipFill rotWithShape="0">
                <a:blip r:embed="rId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 name="矩形 2"/>
              <p:cNvSpPr/>
              <p:nvPr/>
            </p:nvSpPr>
            <p:spPr>
              <a:xfrm>
                <a:off x="1259632" y="4578008"/>
                <a:ext cx="5940922" cy="71526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zh-CN" altLang="zh-CN" i="1" kern="100">
                              <a:latin typeface="Cambria Math" panose="02040503050406030204" pitchFamily="18" charset="0"/>
                              <a:ea typeface="宋体" panose="02010600030101010101" pitchFamily="2" charset="-122"/>
                            </a:rPr>
                          </m:ctrlPr>
                        </m:sSubPr>
                        <m:e>
                          <m:r>
                            <a:rPr lang="en-US" altLang="zh-CN" kern="100">
                              <a:latin typeface="Cambria Math" panose="02040503050406030204" pitchFamily="18" charset="0"/>
                              <a:ea typeface="宋体" panose="02010600030101010101" pitchFamily="2" charset="-122"/>
                            </a:rPr>
                            <m:t>𝐸</m:t>
                          </m:r>
                        </m:e>
                        <m:sub>
                          <m:r>
                            <a:rPr lang="en-US" altLang="zh-CN" kern="100">
                              <a:latin typeface="Cambria Math" panose="02040503050406030204" pitchFamily="18" charset="0"/>
                              <a:ea typeface="宋体" panose="02010600030101010101" pitchFamily="2" charset="-122"/>
                            </a:rPr>
                            <m:t>𝑤</m:t>
                          </m:r>
                        </m:sub>
                      </m:sSub>
                      <m:r>
                        <a:rPr lang="en-US" altLang="zh-CN" kern="100">
                          <a:latin typeface="Cambria Math" panose="02040503050406030204" pitchFamily="18" charset="0"/>
                          <a:ea typeface="宋体" panose="02010600030101010101" pitchFamily="2" charset="-122"/>
                        </a:rPr>
                        <m:t>=</m:t>
                      </m:r>
                      <m:nary>
                        <m:naryPr>
                          <m:limLoc m:val="subSup"/>
                          <m:ctrlPr>
                            <a:rPr lang="zh-CN" altLang="zh-CN" i="1" kern="100">
                              <a:latin typeface="Cambria Math" panose="02040503050406030204" pitchFamily="18" charset="0"/>
                              <a:ea typeface="宋体" panose="02010600030101010101" pitchFamily="2" charset="-122"/>
                            </a:rPr>
                          </m:ctrlPr>
                        </m:naryPr>
                        <m:sub>
                          <m:r>
                            <a:rPr lang="en-US" altLang="zh-CN" kern="100">
                              <a:latin typeface="Cambria Math" panose="02040503050406030204" pitchFamily="18" charset="0"/>
                              <a:ea typeface="宋体" panose="02010600030101010101" pitchFamily="2" charset="-122"/>
                            </a:rPr>
                            <m:t>0</m:t>
                          </m:r>
                        </m:sub>
                        <m:sup>
                          <m:r>
                            <a:rPr lang="en-US" altLang="zh-CN" kern="100">
                              <a:latin typeface="Cambria Math" panose="02040503050406030204" pitchFamily="18" charset="0"/>
                              <a:ea typeface="宋体" panose="02010600030101010101" pitchFamily="2" charset="-122"/>
                            </a:rPr>
                            <m:t>𝐿</m:t>
                          </m:r>
                        </m:sup>
                        <m:e>
                          <m:f>
                            <m:fPr>
                              <m:ctrlPr>
                                <a:rPr lang="zh-CN" altLang="zh-CN" i="1" kern="100">
                                  <a:latin typeface="Cambria Math" panose="02040503050406030204" pitchFamily="18" charset="0"/>
                                  <a:ea typeface="宋体" panose="02010600030101010101" pitchFamily="2" charset="-122"/>
                                </a:rPr>
                              </m:ctrlPr>
                            </m:fPr>
                            <m:num>
                              <m:sSup>
                                <m:sSupPr>
                                  <m:ctrlPr>
                                    <a:rPr lang="zh-CN" altLang="zh-CN" i="1" kern="100">
                                      <a:latin typeface="Cambria Math" panose="02040503050406030204" pitchFamily="18" charset="0"/>
                                      <a:ea typeface="宋体" panose="02010600030101010101" pitchFamily="2" charset="-122"/>
                                    </a:rPr>
                                  </m:ctrlPr>
                                </m:sSupPr>
                                <m:e>
                                  <m:r>
                                    <m:rPr>
                                      <m:sty m:val="p"/>
                                    </m:rPr>
                                    <a:rPr lang="el-GR" altLang="zh-CN" i="1" kern="100">
                                      <a:latin typeface="Cambria Math" panose="02040503050406030204" pitchFamily="18" charset="0"/>
                                      <a:ea typeface="Cambria Math" panose="02040503050406030204" pitchFamily="18" charset="0"/>
                                    </a:rPr>
                                    <m:t>π</m:t>
                                  </m:r>
                                  <m:r>
                                    <a:rPr lang="en-US" altLang="zh-CN" kern="100">
                                      <a:latin typeface="Cambria Math" panose="02040503050406030204" pitchFamily="18" charset="0"/>
                                      <a:ea typeface="宋体" panose="02010600030101010101" pitchFamily="2" charset="-122"/>
                                    </a:rPr>
                                    <m:t>𝑟</m:t>
                                  </m:r>
                                </m:e>
                                <m:sup>
                                  <m:r>
                                    <a:rPr lang="en-US" altLang="zh-CN" kern="100">
                                      <a:latin typeface="Cambria Math" panose="02040503050406030204" pitchFamily="18" charset="0"/>
                                      <a:ea typeface="宋体" panose="02010600030101010101" pitchFamily="2" charset="-122"/>
                                    </a:rPr>
                                    <m:t>4</m:t>
                                  </m:r>
                                </m:sup>
                              </m:sSup>
                              <m:r>
                                <a:rPr lang="en-US" altLang="zh-CN" kern="100">
                                  <a:latin typeface="Cambria Math" panose="02040503050406030204" pitchFamily="18" charset="0"/>
                                  <a:ea typeface="宋体" panose="02010600030101010101" pitchFamily="2" charset="-122"/>
                                </a:rPr>
                                <m:t>𝑌</m:t>
                              </m:r>
                              <m:sSup>
                                <m:sSupPr>
                                  <m:ctrlPr>
                                    <a:rPr lang="zh-CN" altLang="zh-CN" i="1" kern="100">
                                      <a:latin typeface="Cambria Math" panose="02040503050406030204" pitchFamily="18" charset="0"/>
                                      <a:ea typeface="宋体" panose="02010600030101010101" pitchFamily="2" charset="-122"/>
                                    </a:rPr>
                                  </m:ctrlPr>
                                </m:sSupPr>
                                <m:e>
                                  <m:r>
                                    <a:rPr lang="en-US" altLang="zh-CN" kern="100">
                                      <a:latin typeface="Cambria Math" panose="02040503050406030204" pitchFamily="18" charset="0"/>
                                      <a:ea typeface="宋体" panose="02010600030101010101" pitchFamily="2" charset="-122"/>
                                    </a:rPr>
                                    <m:t>𝜙</m:t>
                                  </m:r>
                                </m:e>
                                <m:sup>
                                  <m:r>
                                    <a:rPr lang="en-US" altLang="zh-CN" kern="100">
                                      <a:latin typeface="Cambria Math" panose="02040503050406030204" pitchFamily="18" charset="0"/>
                                      <a:ea typeface="宋体" panose="02010600030101010101" pitchFamily="2" charset="-122"/>
                                    </a:rPr>
                                    <m:t>2</m:t>
                                  </m:r>
                                </m:sup>
                              </m:sSup>
                            </m:num>
                            <m:den>
                              <m:r>
                                <a:rPr lang="en-US" altLang="zh-CN" kern="100">
                                  <a:latin typeface="Cambria Math" panose="02040503050406030204" pitchFamily="18" charset="0"/>
                                  <a:ea typeface="宋体" panose="02010600030101010101" pitchFamily="2" charset="-122"/>
                                </a:rPr>
                                <m:t>8</m:t>
                              </m:r>
                              <m:r>
                                <a:rPr lang="en-US" altLang="zh-CN" kern="100">
                                  <a:latin typeface="Cambria Math" panose="02040503050406030204" pitchFamily="18" charset="0"/>
                                  <a:ea typeface="宋体" panose="02010600030101010101" pitchFamily="2" charset="-122"/>
                                </a:rPr>
                                <m:t>𝐿</m:t>
                              </m:r>
                            </m:den>
                          </m:f>
                        </m:e>
                      </m:nary>
                      <m:r>
                        <a:rPr lang="en-US" altLang="zh-CN" kern="100">
                          <a:latin typeface="Cambria Math" panose="02040503050406030204" pitchFamily="18" charset="0"/>
                          <a:ea typeface="宋体" panose="02010600030101010101" pitchFamily="2" charset="-122"/>
                        </a:rPr>
                        <m:t>𝑑𝑠</m:t>
                      </m:r>
                      <m:r>
                        <a:rPr lang="en-US" altLang="zh-CN" kern="100">
                          <a:latin typeface="Cambria Math" panose="02040503050406030204" pitchFamily="18" charset="0"/>
                          <a:ea typeface="宋体" panose="02010600030101010101" pitchFamily="2" charset="-122"/>
                        </a:rPr>
                        <m:t>=</m:t>
                      </m:r>
                      <m:nary>
                        <m:naryPr>
                          <m:limLoc m:val="subSup"/>
                          <m:ctrlPr>
                            <a:rPr lang="zh-CN" altLang="zh-CN" i="1" kern="100">
                              <a:latin typeface="Cambria Math" panose="02040503050406030204" pitchFamily="18" charset="0"/>
                              <a:ea typeface="宋体" panose="02010600030101010101" pitchFamily="2" charset="-122"/>
                            </a:rPr>
                          </m:ctrlPr>
                        </m:naryPr>
                        <m:sub>
                          <m:r>
                            <a:rPr lang="en-US" altLang="zh-CN" kern="100">
                              <a:latin typeface="Cambria Math" panose="02040503050406030204" pitchFamily="18" charset="0"/>
                              <a:ea typeface="宋体" panose="02010600030101010101" pitchFamily="2" charset="-122"/>
                            </a:rPr>
                            <m:t>0</m:t>
                          </m:r>
                        </m:sub>
                        <m:sup>
                          <m:r>
                            <a:rPr lang="en-US" altLang="zh-CN" kern="100">
                              <a:latin typeface="Cambria Math" panose="02040503050406030204" pitchFamily="18" charset="0"/>
                              <a:ea typeface="宋体" panose="02010600030101010101" pitchFamily="2" charset="-122"/>
                            </a:rPr>
                            <m:t>𝐿</m:t>
                          </m:r>
                        </m:sup>
                        <m:e>
                          <m:f>
                            <m:fPr>
                              <m:ctrlPr>
                                <a:rPr lang="zh-CN" altLang="zh-CN" i="1" kern="100">
                                  <a:latin typeface="Cambria Math" panose="02040503050406030204" pitchFamily="18" charset="0"/>
                                  <a:ea typeface="宋体" panose="02010600030101010101" pitchFamily="2" charset="-122"/>
                                </a:rPr>
                              </m:ctrlPr>
                            </m:fPr>
                            <m:num>
                              <m:sSup>
                                <m:sSupPr>
                                  <m:ctrlPr>
                                    <a:rPr lang="zh-CN" altLang="zh-CN" i="1" kern="100">
                                      <a:latin typeface="Cambria Math" panose="02040503050406030204" pitchFamily="18" charset="0"/>
                                      <a:ea typeface="宋体" panose="02010600030101010101" pitchFamily="2" charset="-122"/>
                                    </a:rPr>
                                  </m:ctrlPr>
                                </m:sSupPr>
                                <m:e>
                                  <m:r>
                                    <m:rPr>
                                      <m:sty m:val="p"/>
                                    </m:rPr>
                                    <a:rPr lang="el-GR" altLang="zh-CN" i="1" kern="100">
                                      <a:latin typeface="Cambria Math" panose="02040503050406030204" pitchFamily="18" charset="0"/>
                                      <a:ea typeface="Cambria Math" panose="02040503050406030204" pitchFamily="18" charset="0"/>
                                    </a:rPr>
                                    <m:t>π</m:t>
                                  </m:r>
                                  <m:r>
                                    <a:rPr lang="en-US" altLang="zh-CN" kern="100">
                                      <a:latin typeface="Cambria Math" panose="02040503050406030204" pitchFamily="18" charset="0"/>
                                      <a:ea typeface="宋体" panose="02010600030101010101" pitchFamily="2" charset="-122"/>
                                    </a:rPr>
                                    <m:t>𝑟</m:t>
                                  </m:r>
                                </m:e>
                                <m:sup>
                                  <m:r>
                                    <a:rPr lang="en-US" altLang="zh-CN" kern="100">
                                      <a:latin typeface="Cambria Math" panose="02040503050406030204" pitchFamily="18" charset="0"/>
                                      <a:ea typeface="宋体" panose="02010600030101010101" pitchFamily="2" charset="-122"/>
                                    </a:rPr>
                                    <m:t>4</m:t>
                                  </m:r>
                                </m:sup>
                              </m:sSup>
                              <m:r>
                                <a:rPr lang="en-US" altLang="zh-CN" kern="100">
                                  <a:latin typeface="Cambria Math" panose="02040503050406030204" pitchFamily="18" charset="0"/>
                                  <a:ea typeface="宋体" panose="02010600030101010101" pitchFamily="2" charset="-122"/>
                                </a:rPr>
                                <m:t>𝑌</m:t>
                              </m:r>
                            </m:num>
                            <m:den>
                              <m:r>
                                <a:rPr lang="en-US" altLang="zh-CN" kern="100">
                                  <a:latin typeface="Cambria Math" panose="02040503050406030204" pitchFamily="18" charset="0"/>
                                  <a:ea typeface="宋体" panose="02010600030101010101" pitchFamily="2" charset="-122"/>
                                </a:rPr>
                                <m:t>8</m:t>
                              </m:r>
                              <m:sSup>
                                <m:sSupPr>
                                  <m:ctrlPr>
                                    <a:rPr lang="zh-CN" altLang="zh-CN" i="1" kern="100">
                                      <a:latin typeface="Cambria Math" panose="02040503050406030204" pitchFamily="18" charset="0"/>
                                      <a:ea typeface="宋体" panose="02010600030101010101" pitchFamily="2" charset="-122"/>
                                    </a:rPr>
                                  </m:ctrlPr>
                                </m:sSupPr>
                                <m:e>
                                  <m:r>
                                    <a:rPr lang="en-US" altLang="zh-CN" kern="100">
                                      <a:latin typeface="Cambria Math" panose="02040503050406030204" pitchFamily="18" charset="0"/>
                                      <a:ea typeface="宋体" panose="02010600030101010101" pitchFamily="2" charset="-122"/>
                                    </a:rPr>
                                    <m:t>𝑅</m:t>
                                  </m:r>
                                </m:e>
                                <m:sup>
                                  <m:r>
                                    <a:rPr lang="en-US" altLang="zh-CN" kern="100">
                                      <a:latin typeface="Cambria Math" panose="02040503050406030204" pitchFamily="18" charset="0"/>
                                      <a:ea typeface="宋体" panose="02010600030101010101" pitchFamily="2" charset="-122"/>
                                    </a:rPr>
                                    <m:t>2</m:t>
                                  </m:r>
                                </m:sup>
                              </m:sSup>
                            </m:den>
                          </m:f>
                          <m:r>
                            <a:rPr lang="en-US" altLang="zh-CN" kern="100">
                              <a:latin typeface="Cambria Math" panose="02040503050406030204" pitchFamily="18" charset="0"/>
                              <a:ea typeface="宋体" panose="02010600030101010101" pitchFamily="2" charset="-122"/>
                            </a:rPr>
                            <m:t>𝑑𝑠</m:t>
                          </m:r>
                          <m:r>
                            <a:rPr lang="en-US" altLang="zh-CN" kern="100">
                              <a:latin typeface="Cambria Math" panose="02040503050406030204" pitchFamily="18" charset="0"/>
                              <a:ea typeface="宋体" panose="02010600030101010101" pitchFamily="2" charset="-122"/>
                            </a:rPr>
                            <m:t>=</m:t>
                          </m:r>
                        </m:e>
                      </m:nary>
                      <m:f>
                        <m:fPr>
                          <m:ctrlPr>
                            <a:rPr lang="zh-CN" altLang="zh-CN" i="1" kern="100">
                              <a:latin typeface="Cambria Math" panose="02040503050406030204" pitchFamily="18" charset="0"/>
                              <a:ea typeface="宋体" panose="02010600030101010101" pitchFamily="2" charset="-122"/>
                            </a:rPr>
                          </m:ctrlPr>
                        </m:fPr>
                        <m:num>
                          <m:sSup>
                            <m:sSupPr>
                              <m:ctrlPr>
                                <a:rPr lang="zh-CN" altLang="zh-CN" i="1" kern="100">
                                  <a:latin typeface="Cambria Math" panose="02040503050406030204" pitchFamily="18" charset="0"/>
                                  <a:ea typeface="宋体" panose="02010600030101010101" pitchFamily="2" charset="-122"/>
                                </a:rPr>
                              </m:ctrlPr>
                            </m:sSupPr>
                            <m:e>
                              <m:r>
                                <m:rPr>
                                  <m:sty m:val="p"/>
                                </m:rPr>
                                <a:rPr lang="el-GR" altLang="zh-CN" i="1" kern="100">
                                  <a:latin typeface="Cambria Math" panose="02040503050406030204" pitchFamily="18" charset="0"/>
                                  <a:ea typeface="Cambria Math" panose="02040503050406030204" pitchFamily="18" charset="0"/>
                                </a:rPr>
                                <m:t>π</m:t>
                              </m:r>
                              <m:r>
                                <a:rPr lang="en-US" altLang="zh-CN" kern="100">
                                  <a:latin typeface="Cambria Math" panose="02040503050406030204" pitchFamily="18" charset="0"/>
                                  <a:ea typeface="宋体" panose="02010600030101010101" pitchFamily="2" charset="-122"/>
                                </a:rPr>
                                <m:t>𝑟</m:t>
                              </m:r>
                            </m:e>
                            <m:sup>
                              <m:r>
                                <a:rPr lang="en-US" altLang="zh-CN" kern="100">
                                  <a:latin typeface="Cambria Math" panose="02040503050406030204" pitchFamily="18" charset="0"/>
                                  <a:ea typeface="宋体" panose="02010600030101010101" pitchFamily="2" charset="-122"/>
                                </a:rPr>
                                <m:t>4</m:t>
                              </m:r>
                            </m:sup>
                          </m:sSup>
                          <m:r>
                            <a:rPr lang="en-US" altLang="zh-CN" kern="100">
                              <a:latin typeface="Cambria Math" panose="02040503050406030204" pitchFamily="18" charset="0"/>
                              <a:ea typeface="宋体" panose="02010600030101010101" pitchFamily="2" charset="-122"/>
                            </a:rPr>
                            <m:t>𝑌</m:t>
                          </m:r>
                        </m:num>
                        <m:den>
                          <m:r>
                            <a:rPr lang="en-US" altLang="zh-CN" kern="100">
                              <a:latin typeface="Cambria Math" panose="02040503050406030204" pitchFamily="18" charset="0"/>
                              <a:ea typeface="宋体" panose="02010600030101010101" pitchFamily="2" charset="-122"/>
                            </a:rPr>
                            <m:t>8</m:t>
                          </m:r>
                          <m:sSup>
                            <m:sSupPr>
                              <m:ctrlPr>
                                <a:rPr lang="zh-CN" altLang="zh-CN" i="1" kern="100">
                                  <a:latin typeface="Cambria Math" panose="02040503050406030204" pitchFamily="18" charset="0"/>
                                  <a:ea typeface="宋体" panose="02010600030101010101" pitchFamily="2" charset="-122"/>
                                </a:rPr>
                              </m:ctrlPr>
                            </m:sSupPr>
                            <m:e>
                              <m:r>
                                <a:rPr lang="en-US" altLang="zh-CN" kern="100">
                                  <a:latin typeface="Cambria Math" panose="02040503050406030204" pitchFamily="18" charset="0"/>
                                  <a:ea typeface="宋体" panose="02010600030101010101" pitchFamily="2" charset="-122"/>
                                </a:rPr>
                                <m:t>𝑅</m:t>
                              </m:r>
                            </m:e>
                            <m:sup>
                              <m:r>
                                <a:rPr lang="en-US" altLang="zh-CN" kern="100">
                                  <a:latin typeface="Cambria Math" panose="02040503050406030204" pitchFamily="18" charset="0"/>
                                  <a:ea typeface="宋体" panose="02010600030101010101" pitchFamily="2" charset="-122"/>
                                </a:rPr>
                                <m:t>2</m:t>
                              </m:r>
                            </m:sup>
                          </m:sSup>
                        </m:den>
                      </m:f>
                      <m:r>
                        <a:rPr lang="en-US" altLang="zh-CN" kern="100">
                          <a:latin typeface="Cambria Math" panose="02040503050406030204" pitchFamily="18" charset="0"/>
                          <a:ea typeface="宋体" panose="02010600030101010101" pitchFamily="2" charset="-122"/>
                        </a:rPr>
                        <m:t>𝐿</m:t>
                      </m:r>
                      <m:r>
                        <a:rPr lang="en-US" altLang="zh-CN" kern="100">
                          <a:latin typeface="Cambria Math" panose="02040503050406030204" pitchFamily="18" charset="0"/>
                          <a:ea typeface="宋体" panose="02010600030101010101" pitchFamily="2" charset="-122"/>
                        </a:rPr>
                        <m:t>=</m:t>
                      </m:r>
                      <m:f>
                        <m:fPr>
                          <m:ctrlPr>
                            <a:rPr lang="zh-CN" altLang="zh-CN" i="1" kern="100">
                              <a:latin typeface="Cambria Math" panose="02040503050406030204" pitchFamily="18" charset="0"/>
                              <a:ea typeface="宋体" panose="02010600030101010101" pitchFamily="2" charset="-122"/>
                            </a:rPr>
                          </m:ctrlPr>
                        </m:fPr>
                        <m:num>
                          <m:sSup>
                            <m:sSupPr>
                              <m:ctrlPr>
                                <a:rPr lang="zh-CN" altLang="zh-CN" i="1" kern="100">
                                  <a:latin typeface="Cambria Math" panose="02040503050406030204" pitchFamily="18" charset="0"/>
                                  <a:ea typeface="宋体" panose="02010600030101010101" pitchFamily="2" charset="-122"/>
                                </a:rPr>
                              </m:ctrlPr>
                            </m:sSupPr>
                            <m:e>
                              <m:r>
                                <a:rPr lang="en-US" altLang="zh-CN" kern="100">
                                  <a:latin typeface="Cambria Math" panose="02040503050406030204" pitchFamily="18" charset="0"/>
                                  <a:ea typeface="宋体" panose="02010600030101010101" pitchFamily="2" charset="-122"/>
                                </a:rPr>
                                <m:t>𝑟</m:t>
                              </m:r>
                            </m:e>
                            <m:sup>
                              <m:r>
                                <a:rPr lang="en-US" altLang="zh-CN" kern="100">
                                  <a:latin typeface="Cambria Math" panose="02040503050406030204" pitchFamily="18" charset="0"/>
                                  <a:ea typeface="宋体" panose="02010600030101010101" pitchFamily="2" charset="-122"/>
                                </a:rPr>
                                <m:t>4</m:t>
                              </m:r>
                            </m:sup>
                          </m:sSup>
                          <m:r>
                            <a:rPr lang="en-US" altLang="zh-CN" kern="100">
                              <a:latin typeface="Cambria Math" panose="02040503050406030204" pitchFamily="18" charset="0"/>
                              <a:ea typeface="宋体" panose="02010600030101010101" pitchFamily="2" charset="-122"/>
                            </a:rPr>
                            <m:t>𝑌</m:t>
                          </m:r>
                          <m:sSup>
                            <m:sSupPr>
                              <m:ctrlPr>
                                <a:rPr lang="zh-CN" altLang="zh-CN" i="1" kern="100">
                                  <a:latin typeface="Cambria Math" panose="02040503050406030204" pitchFamily="18" charset="0"/>
                                  <a:ea typeface="宋体" panose="02010600030101010101" pitchFamily="2" charset="-122"/>
                                </a:rPr>
                              </m:ctrlPr>
                            </m:sSupPr>
                            <m:e>
                              <m:r>
                                <a:rPr lang="en-US" altLang="zh-CN" kern="100">
                                  <a:latin typeface="Cambria Math" panose="02040503050406030204" pitchFamily="18" charset="0"/>
                                  <a:ea typeface="宋体" panose="02010600030101010101" pitchFamily="2" charset="-122"/>
                                </a:rPr>
                                <m:t>𝜋</m:t>
                              </m:r>
                            </m:e>
                            <m:sup>
                              <m:r>
                                <a:rPr lang="en-US" altLang="zh-CN" kern="100">
                                  <a:latin typeface="Cambria Math" panose="02040503050406030204" pitchFamily="18" charset="0"/>
                                  <a:ea typeface="宋体" panose="02010600030101010101" pitchFamily="2" charset="-122"/>
                                </a:rPr>
                                <m:t>3</m:t>
                              </m:r>
                            </m:sup>
                          </m:sSup>
                        </m:num>
                        <m:den>
                          <m:r>
                            <a:rPr lang="en-US" altLang="zh-CN" kern="100">
                              <a:latin typeface="Cambria Math" panose="02040503050406030204" pitchFamily="18" charset="0"/>
                              <a:ea typeface="宋体" panose="02010600030101010101" pitchFamily="2" charset="-122"/>
                            </a:rPr>
                            <m:t>2</m:t>
                          </m:r>
                          <m:r>
                            <m:rPr>
                              <m:sty m:val="p"/>
                            </m:rPr>
                            <a:rPr lang="en-US" altLang="zh-CN" kern="100">
                              <a:latin typeface="Cambria Math" panose="02040503050406030204" pitchFamily="18" charset="0"/>
                              <a:ea typeface="宋体" panose="02010600030101010101" pitchFamily="2" charset="-122"/>
                            </a:rPr>
                            <m:t>L</m:t>
                          </m:r>
                        </m:den>
                      </m:f>
                      <m:sSup>
                        <m:sSupPr>
                          <m:ctrlPr>
                            <a:rPr lang="zh-CN" altLang="zh-CN" i="1" kern="100">
                              <a:latin typeface="Cambria Math" panose="02040503050406030204" pitchFamily="18" charset="0"/>
                              <a:ea typeface="宋体" panose="02010600030101010101" pitchFamily="2" charset="-122"/>
                            </a:rPr>
                          </m:ctrlPr>
                        </m:sSupPr>
                        <m:e>
                          <m:sSub>
                            <m:sSubPr>
                              <m:ctrlPr>
                                <a:rPr lang="zh-CN" altLang="zh-CN" i="1" kern="100">
                                  <a:latin typeface="Cambria Math" panose="02040503050406030204" pitchFamily="18" charset="0"/>
                                  <a:ea typeface="宋体" panose="02010600030101010101" pitchFamily="2" charset="-122"/>
                                </a:rPr>
                              </m:ctrlPr>
                            </m:sSubPr>
                            <m:e>
                              <m:r>
                                <a:rPr lang="en-US" altLang="zh-CN" kern="100">
                                  <a:latin typeface="Cambria Math" panose="02040503050406030204" pitchFamily="18" charset="0"/>
                                  <a:ea typeface="宋体" panose="02010600030101010101" pitchFamily="2" charset="-122"/>
                                </a:rPr>
                                <m:t>𝑊</m:t>
                              </m:r>
                            </m:e>
                            <m:sub>
                              <m:r>
                                <a:rPr lang="en-US" altLang="zh-CN" kern="100">
                                  <a:latin typeface="Cambria Math" panose="02040503050406030204" pitchFamily="18" charset="0"/>
                                  <a:ea typeface="宋体" panose="02010600030101010101" pitchFamily="2" charset="-122"/>
                                </a:rPr>
                                <m:t>𝑟</m:t>
                              </m:r>
                            </m:sub>
                          </m:sSub>
                        </m:e>
                        <m:sup>
                          <m:r>
                            <a:rPr lang="en-US" altLang="zh-CN" kern="100">
                              <a:latin typeface="Cambria Math" panose="02040503050406030204" pitchFamily="18" charset="0"/>
                              <a:ea typeface="宋体" panose="02010600030101010101" pitchFamily="2" charset="-122"/>
                            </a:rPr>
                            <m:t>2</m:t>
                          </m:r>
                        </m:sup>
                      </m:sSup>
                    </m:oMath>
                  </m:oMathPara>
                </a14:m>
                <a:endParaRPr lang="zh-CN" altLang="en-US" dirty="0"/>
              </a:p>
            </p:txBody>
          </p:sp>
        </mc:Choice>
        <mc:Fallback xmlns="">
          <p:sp>
            <p:nvSpPr>
              <p:cNvPr id="3" name="矩形 2"/>
              <p:cNvSpPr>
                <a:spLocks noRot="1" noChangeAspect="1" noMove="1" noResize="1" noEditPoints="1" noAdjustHandles="1" noChangeArrowheads="1" noChangeShapeType="1" noTextEdit="1"/>
              </p:cNvSpPr>
              <p:nvPr/>
            </p:nvSpPr>
            <p:spPr>
              <a:xfrm>
                <a:off x="1259632" y="4578008"/>
                <a:ext cx="5940922" cy="715260"/>
              </a:xfrm>
              <a:prstGeom prst="rect">
                <a:avLst/>
              </a:prstGeom>
              <a:blipFill rotWithShape="0">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 name="矩形 4"/>
              <p:cNvSpPr/>
              <p:nvPr/>
            </p:nvSpPr>
            <p:spPr>
              <a:xfrm>
                <a:off x="3437845" y="2532244"/>
                <a:ext cx="2268313" cy="41562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zh-CN" altLang="zh-CN" sz="2101" i="1" kern="100">
                              <a:latin typeface="Cambria Math" panose="02040503050406030204" pitchFamily="18" charset="0"/>
                              <a:ea typeface="宋体" panose="02010600030101010101" pitchFamily="2" charset="-122"/>
                            </a:rPr>
                          </m:ctrlPr>
                        </m:sSubPr>
                        <m:e>
                          <m:r>
                            <a:rPr lang="en-US" altLang="zh-CN" sz="2101" kern="100">
                              <a:latin typeface="Cambria Math" panose="02040503050406030204" pitchFamily="18" charset="0"/>
                              <a:ea typeface="宋体" panose="02010600030101010101" pitchFamily="2" charset="-122"/>
                            </a:rPr>
                            <m:t>𝐸</m:t>
                          </m:r>
                        </m:e>
                        <m:sub>
                          <m:r>
                            <a:rPr lang="en-US" altLang="zh-CN" sz="2101" kern="100">
                              <a:latin typeface="Cambria Math" panose="02040503050406030204" pitchFamily="18" charset="0"/>
                              <a:ea typeface="宋体" panose="02010600030101010101" pitchFamily="2" charset="-122"/>
                            </a:rPr>
                            <m:t>𝑒</m:t>
                          </m:r>
                        </m:sub>
                      </m:sSub>
                      <m:r>
                        <a:rPr lang="en-US" altLang="zh-CN" sz="2101" kern="100">
                          <a:latin typeface="Cambria Math" panose="02040503050406030204" pitchFamily="18" charset="0"/>
                          <a:ea typeface="宋体" panose="02010600030101010101" pitchFamily="2" charset="-122"/>
                        </a:rPr>
                        <m:t>=−</m:t>
                      </m:r>
                      <m:r>
                        <a:rPr lang="en-US" altLang="zh-CN" sz="2101" kern="100">
                          <a:latin typeface="Cambria Math" panose="02040503050406030204" pitchFamily="18" charset="0"/>
                          <a:ea typeface="宋体" panose="02010600030101010101" pitchFamily="2" charset="-122"/>
                        </a:rPr>
                        <m:t>𝑚𝑔</m:t>
                      </m:r>
                      <m:r>
                        <a:rPr lang="en-US" altLang="zh-CN" sz="2101" kern="100">
                          <a:latin typeface="Cambria Math" panose="02040503050406030204" pitchFamily="18" charset="0"/>
                          <a:ea typeface="宋体" panose="02010600030101010101" pitchFamily="2" charset="-122"/>
                        </a:rPr>
                        <m:t>(</m:t>
                      </m:r>
                      <m:r>
                        <a:rPr lang="en-US" altLang="zh-CN" sz="2101" kern="100">
                          <a:latin typeface="Cambria Math" panose="02040503050406030204" pitchFamily="18" charset="0"/>
                          <a:ea typeface="宋体" panose="02010600030101010101" pitchFamily="2" charset="-122"/>
                        </a:rPr>
                        <m:t>𝑙</m:t>
                      </m:r>
                      <m:r>
                        <a:rPr lang="en-US" altLang="zh-CN" sz="2101" kern="100">
                          <a:latin typeface="Cambria Math" panose="02040503050406030204" pitchFamily="18" charset="0"/>
                          <a:ea typeface="宋体" panose="02010600030101010101" pitchFamily="2" charset="-122"/>
                        </a:rPr>
                        <m:t>+</m:t>
                      </m:r>
                      <m:r>
                        <m:rPr>
                          <m:sty m:val="p"/>
                        </m:rPr>
                        <a:rPr lang="en-US" altLang="zh-CN" sz="2101" kern="100">
                          <a:latin typeface="Cambria Math" panose="02040503050406030204" pitchFamily="18" charset="0"/>
                          <a:ea typeface="宋体" panose="02010600030101010101" pitchFamily="2" charset="-122"/>
                        </a:rPr>
                        <m:t>h</m:t>
                      </m:r>
                      <m:r>
                        <a:rPr lang="en-US" altLang="zh-CN" sz="2101" kern="100">
                          <a:latin typeface="Cambria Math" panose="02040503050406030204" pitchFamily="18" charset="0"/>
                          <a:ea typeface="宋体" panose="02010600030101010101" pitchFamily="2" charset="-122"/>
                        </a:rPr>
                        <m:t>)</m:t>
                      </m:r>
                    </m:oMath>
                  </m:oMathPara>
                </a14:m>
                <a:endParaRPr lang="zh-CN" altLang="zh-CN" sz="2101" kern="100" dirty="0">
                  <a:latin typeface="Times New Roman" panose="02020603050405020304" pitchFamily="18" charset="0"/>
                  <a:ea typeface="宋体" panose="02010600030101010101" pitchFamily="2" charset="-122"/>
                </a:endParaRPr>
              </a:p>
            </p:txBody>
          </p:sp>
        </mc:Choice>
        <mc:Fallback xmlns="">
          <p:sp>
            <p:nvSpPr>
              <p:cNvPr id="5" name="矩形 4"/>
              <p:cNvSpPr>
                <a:spLocks noRot="1" noChangeAspect="1" noMove="1" noResize="1" noEditPoints="1" noAdjustHandles="1" noChangeArrowheads="1" noChangeShapeType="1" noTextEdit="1"/>
              </p:cNvSpPr>
              <p:nvPr/>
            </p:nvSpPr>
            <p:spPr>
              <a:xfrm>
                <a:off x="3437843" y="2532242"/>
                <a:ext cx="2268313" cy="415627"/>
              </a:xfrm>
              <a:prstGeom prst="rect">
                <a:avLst/>
              </a:prstGeom>
              <a:blipFill rotWithShape="0">
                <a:blip r:embed="rId5"/>
                <a:stretch>
                  <a:fillRect b="-17391"/>
                </a:stretch>
              </a:blipFill>
            </p:spPr>
            <p:txBody>
              <a:bodyPr/>
              <a:lstStyle/>
              <a:p>
                <a:r>
                  <a:rPr lang="zh-CN" altLang="en-US">
                    <a:noFill/>
                  </a:rPr>
                  <a:t> </a:t>
                </a:r>
              </a:p>
            </p:txBody>
          </p:sp>
        </mc:Fallback>
      </mc:AlternateContent>
      <p:pic>
        <p:nvPicPr>
          <p:cNvPr id="6" name="图片 5"/>
          <p:cNvPicPr>
            <a:picLocks noChangeAspect="1"/>
          </p:cNvPicPr>
          <p:nvPr/>
        </p:nvPicPr>
        <p:blipFill rotWithShape="1">
          <a:blip r:embed="rId6">
            <a:extLst>
              <a:ext uri="{28A0092B-C50C-407E-A947-70E740481C1C}">
                <a14:useLocalDpi xmlns:a14="http://schemas.microsoft.com/office/drawing/2010/main" val="0"/>
              </a:ext>
            </a:extLst>
          </a:blip>
          <a:srcRect l="41602" t="30406" r="25857" b="36004"/>
          <a:stretch/>
        </p:blipFill>
        <p:spPr>
          <a:xfrm>
            <a:off x="7017443" y="1803405"/>
            <a:ext cx="1970290" cy="1525385"/>
          </a:xfrm>
          <a:prstGeom prst="rect">
            <a:avLst/>
          </a:prstGeom>
        </p:spPr>
      </p:pic>
      <p:pic>
        <p:nvPicPr>
          <p:cNvPr id="7" name="图片 6" descr="C:\Users\Administrator\Desktop\绳子照片\IMG20140428009.jpg"/>
          <p:cNvPicPr/>
          <p:nvPr/>
        </p:nvPicPr>
        <p:blipFill rotWithShape="1">
          <a:blip r:embed="rId7" cstate="print">
            <a:extLst>
              <a:ext uri="{28A0092B-C50C-407E-A947-70E740481C1C}">
                <a14:useLocalDpi xmlns:a14="http://schemas.microsoft.com/office/drawing/2010/main" val="0"/>
              </a:ext>
            </a:extLst>
          </a:blip>
          <a:srcRect l="32708" t="-1592" r="28099" b="-1"/>
          <a:stretch/>
        </p:blipFill>
        <p:spPr bwMode="auto">
          <a:xfrm>
            <a:off x="7455076" y="3613278"/>
            <a:ext cx="1226438" cy="262757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427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矩形 4"/>
              <p:cNvSpPr/>
              <p:nvPr/>
            </p:nvSpPr>
            <p:spPr>
              <a:xfrm>
                <a:off x="827586" y="1124746"/>
                <a:ext cx="9021351" cy="3418243"/>
              </a:xfrm>
              <a:prstGeom prst="rect">
                <a:avLst/>
              </a:prstGeom>
            </p:spPr>
            <p:txBody>
              <a:bodyPr wrap="square">
                <a:spAutoFit/>
              </a:bodyPr>
              <a:lstStyle/>
              <a:p>
                <a:pPr marL="197696" algn="just"/>
                <a:r>
                  <a:rPr lang="zh-CN" altLang="en-US" sz="2000" kern="100" dirty="0">
                    <a:latin typeface="微软雅黑" panose="020B0503020204020204" pitchFamily="34" charset="-122"/>
                    <a:ea typeface="微软雅黑" panose="020B0503020204020204" pitchFamily="34" charset="-122"/>
                  </a:rPr>
                  <a:t>由变分原理可推出</a:t>
                </a:r>
                <a:endParaRPr lang="zh-CN" altLang="zh-CN" sz="2000" kern="100" dirty="0">
                  <a:latin typeface="微软雅黑" panose="020B0503020204020204" pitchFamily="34" charset="-122"/>
                  <a:ea typeface="微软雅黑" panose="020B0503020204020204" pitchFamily="34" charset="-122"/>
                </a:endParaRPr>
              </a:p>
              <a:p>
                <a:pPr/>
                <a14:m>
                  <m:oMathPara xmlns:m="http://schemas.openxmlformats.org/officeDocument/2006/math">
                    <m:oMathParaPr>
                      <m:jc m:val="centerGroup"/>
                    </m:oMathParaPr>
                    <m:oMath xmlns:m="http://schemas.openxmlformats.org/officeDocument/2006/math">
                      <m:d>
                        <m:dPr>
                          <m:begChr m:val="{"/>
                          <m:endChr m:val=""/>
                          <m:ctrlPr>
                            <a:rPr lang="zh-CN" altLang="zh-CN" sz="1600" i="1">
                              <a:latin typeface="Cambria Math" panose="02040503050406030204" pitchFamily="18" charset="0"/>
                              <a:ea typeface="Cambria Math" panose="02040503050406030204" pitchFamily="18" charset="0"/>
                            </a:rPr>
                          </m:ctrlPr>
                        </m:dPr>
                        <m:e>
                          <m:eqArr>
                            <m:eqArrPr>
                              <m:ctrlPr>
                                <a:rPr lang="zh-CN" altLang="zh-CN" sz="1600" i="1">
                                  <a:latin typeface="Cambria Math" panose="02040503050406030204" pitchFamily="18" charset="0"/>
                                  <a:ea typeface="Cambria Math" panose="02040503050406030204" pitchFamily="18" charset="0"/>
                                </a:rPr>
                              </m:ctrlPr>
                            </m:eqArrPr>
                            <m:e>
                              <m:d>
                                <m:dPr>
                                  <m:begChr m:val="（"/>
                                  <m:endChr m:val="）"/>
                                  <m:ctrlPr>
                                    <a:rPr lang="zh-CN" altLang="zh-CN" sz="1600" i="1">
                                      <a:latin typeface="Cambria Math" panose="02040503050406030204" pitchFamily="18" charset="0"/>
                                      <a:ea typeface="Cambria Math" panose="02040503050406030204" pitchFamily="18" charset="0"/>
                                      <a:cs typeface="MS Mincho" panose="02020609040205080304" pitchFamily="49" charset="-128"/>
                                    </a:rPr>
                                  </m:ctrlPr>
                                </m:dPr>
                                <m:e>
                                  <m:r>
                                    <a:rPr lang="en-US" altLang="zh-CN" sz="1600" i="1" kern="100">
                                      <a:latin typeface="Cambria Math" panose="02040503050406030204" pitchFamily="18" charset="0"/>
                                      <a:ea typeface="宋体" panose="02010600030101010101" pitchFamily="2" charset="-122"/>
                                      <a:cs typeface="MS Mincho" panose="02020609040205080304" pitchFamily="49" charset="-128"/>
                                    </a:rPr>
                                    <m:t>−</m:t>
                                  </m:r>
                                  <m:d>
                                    <m:dPr>
                                      <m:ctrlPr>
                                        <a:rPr lang="zh-CN" altLang="zh-CN" sz="1600" i="1">
                                          <a:latin typeface="Cambria Math" panose="02040503050406030204" pitchFamily="18" charset="0"/>
                                          <a:ea typeface="Cambria Math" panose="02040503050406030204" pitchFamily="18" charset="0"/>
                                        </a:rPr>
                                      </m:ctrlPr>
                                    </m:dPr>
                                    <m:e>
                                      <m:sSub>
                                        <m:sSubPr>
                                          <m:ctrlPr>
                                            <a:rPr lang="zh-CN" altLang="zh-CN" sz="1600" i="1">
                                              <a:latin typeface="Cambria Math" panose="02040503050406030204" pitchFamily="18" charset="0"/>
                                              <a:ea typeface="Cambria Math" panose="02040503050406030204" pitchFamily="18" charset="0"/>
                                            </a:rPr>
                                          </m:ctrlPr>
                                        </m:sSubPr>
                                        <m:e>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𝐿</m:t>
                                          </m:r>
                                        </m:e>
                                        <m:sub>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𝑘</m:t>
                                          </m:r>
                                        </m:sub>
                                      </m:sSub>
                                      <m:r>
                                        <a:rPr lang="en-US" altLang="zh-CN" sz="1600" i="1" kern="100">
                                          <a:latin typeface="Cambria Math" panose="02040503050406030204" pitchFamily="18" charset="0"/>
                                          <a:ea typeface="宋体" panose="02010600030101010101" pitchFamily="2" charset="-122"/>
                                          <a:cs typeface="MS Mincho" panose="02020609040205080304" pitchFamily="49" charset="-128"/>
                                        </a:rPr>
                                        <m:t>−</m:t>
                                      </m:r>
                                      <m:sSub>
                                        <m:sSubPr>
                                          <m:ctrlPr>
                                            <a:rPr lang="zh-CN" altLang="zh-CN" sz="1600" i="1">
                                              <a:latin typeface="Cambria Math" panose="02040503050406030204" pitchFamily="18" charset="0"/>
                                              <a:ea typeface="Cambria Math" panose="02040503050406030204" pitchFamily="18" charset="0"/>
                                            </a:rPr>
                                          </m:ctrlPr>
                                        </m:sSubPr>
                                        <m:e>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𝑊</m:t>
                                          </m:r>
                                        </m:e>
                                        <m:sub>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𝑟</m:t>
                                          </m:r>
                                        </m:sub>
                                      </m:sSub>
                                    </m:e>
                                  </m:d>
                                  <m:f>
                                    <m:fPr>
                                      <m:ctrlPr>
                                        <a:rPr lang="zh-CN" altLang="zh-CN" sz="1600" i="1">
                                          <a:latin typeface="Cambria Math" panose="02040503050406030204" pitchFamily="18" charset="0"/>
                                          <a:ea typeface="Cambria Math" panose="02040503050406030204" pitchFamily="18" charset="0"/>
                                        </a:rPr>
                                      </m:ctrlPr>
                                    </m:fPr>
                                    <m:num>
                                      <m:sSup>
                                        <m:sSupPr>
                                          <m:ctrlPr>
                                            <a:rPr lang="zh-CN" altLang="zh-CN" sz="1600" i="1">
                                              <a:latin typeface="Cambria Math" panose="02040503050406030204" pitchFamily="18" charset="0"/>
                                              <a:ea typeface="Cambria Math" panose="02040503050406030204" pitchFamily="18" charset="0"/>
                                            </a:rPr>
                                          </m:ctrlPr>
                                        </m:sSupPr>
                                        <m:e>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𝜋</m:t>
                                          </m:r>
                                        </m:e>
                                        <m:sup>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3</m:t>
                                          </m:r>
                                        </m:sup>
                                      </m:sSup>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𝜇</m:t>
                                      </m:r>
                                      <m:sSup>
                                        <m:sSupPr>
                                          <m:ctrlPr>
                                            <a:rPr lang="zh-CN" altLang="zh-CN" sz="1600" i="1">
                                              <a:latin typeface="Cambria Math" panose="02040503050406030204" pitchFamily="18" charset="0"/>
                                              <a:ea typeface="Cambria Math" panose="02040503050406030204" pitchFamily="18" charset="0"/>
                                            </a:rPr>
                                          </m:ctrlPr>
                                        </m:sSupPr>
                                        <m:e>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𝑟</m:t>
                                          </m:r>
                                        </m:e>
                                        <m:sup>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4</m:t>
                                          </m:r>
                                        </m:sup>
                                      </m:sSup>
                                    </m:num>
                                    <m:den>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𝐿</m:t>
                                      </m:r>
                                    </m:den>
                                  </m:f>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m:t>
                                  </m:r>
                                  <m:f>
                                    <m:fPr>
                                      <m:ctrlPr>
                                        <a:rPr lang="zh-CN" altLang="zh-CN" sz="1600" i="1">
                                          <a:latin typeface="Cambria Math" panose="02040503050406030204" pitchFamily="18" charset="0"/>
                                          <a:ea typeface="Cambria Math" panose="02040503050406030204" pitchFamily="18" charset="0"/>
                                        </a:rPr>
                                      </m:ctrlPr>
                                    </m:fPr>
                                    <m:num>
                                      <m:sSup>
                                        <m:sSupPr>
                                          <m:ctrlPr>
                                            <a:rPr lang="zh-CN" altLang="zh-CN" sz="1600" i="1">
                                              <a:latin typeface="Cambria Math" panose="02040503050406030204" pitchFamily="18" charset="0"/>
                                              <a:ea typeface="Cambria Math" panose="02040503050406030204" pitchFamily="18" charset="0"/>
                                            </a:rPr>
                                          </m:ctrlPr>
                                        </m:sSupPr>
                                        <m:e>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𝜋</m:t>
                                          </m:r>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𝑟</m:t>
                                          </m:r>
                                        </m:e>
                                        <m:sup>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4</m:t>
                                          </m:r>
                                        </m:sup>
                                      </m:sSup>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𝑌</m:t>
                                      </m:r>
                                      <m:sSup>
                                        <m:sSupPr>
                                          <m:ctrlPr>
                                            <a:rPr lang="zh-CN" altLang="zh-CN" sz="1600" i="1">
                                              <a:latin typeface="Cambria Math" panose="02040503050406030204" pitchFamily="18" charset="0"/>
                                              <a:ea typeface="Cambria Math" panose="02040503050406030204" pitchFamily="18" charset="0"/>
                                            </a:rPr>
                                          </m:ctrlPr>
                                        </m:sSupPr>
                                        <m:e>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𝜋</m:t>
                                          </m:r>
                                        </m:e>
                                        <m:sup>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2</m:t>
                                          </m:r>
                                        </m:sup>
                                      </m:sSup>
                                    </m:num>
                                    <m:den>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4</m:t>
                                      </m:r>
                                      <m:f>
                                        <m:fPr>
                                          <m:ctrlPr>
                                            <a:rPr lang="zh-CN" altLang="zh-CN" sz="1600" i="1">
                                              <a:latin typeface="Cambria Math" panose="02040503050406030204" pitchFamily="18" charset="0"/>
                                              <a:ea typeface="Cambria Math" panose="02040503050406030204" pitchFamily="18" charset="0"/>
                                            </a:rPr>
                                          </m:ctrlPr>
                                        </m:fPr>
                                        <m:num>
                                          <m:sSup>
                                            <m:sSupPr>
                                              <m:ctrlPr>
                                                <a:rPr lang="zh-CN" altLang="zh-CN" sz="1600" i="1">
                                                  <a:latin typeface="Cambria Math" panose="02040503050406030204" pitchFamily="18" charset="0"/>
                                                  <a:ea typeface="Cambria Math" panose="02040503050406030204" pitchFamily="18" charset="0"/>
                                                </a:rPr>
                                              </m:ctrlPr>
                                            </m:sSupPr>
                                            <m:e>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𝑅</m:t>
                                              </m:r>
                                            </m:e>
                                            <m:sup>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2</m:t>
                                              </m:r>
                                            </m:sup>
                                          </m:sSup>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m:t>
                                          </m:r>
                                          <m:sSup>
                                            <m:sSupPr>
                                              <m:ctrlPr>
                                                <a:rPr lang="zh-CN" altLang="zh-CN" sz="1600" i="1">
                                                  <a:latin typeface="Cambria Math" panose="02040503050406030204" pitchFamily="18" charset="0"/>
                                                  <a:ea typeface="Cambria Math" panose="02040503050406030204" pitchFamily="18" charset="0"/>
                                                </a:rPr>
                                              </m:ctrlPr>
                                            </m:sSupPr>
                                            <m:e>
                                              <m:f>
                                                <m:fPr>
                                                  <m:ctrlPr>
                                                    <a:rPr lang="zh-CN" altLang="zh-CN" sz="1600" i="1">
                                                      <a:latin typeface="Cambria Math" panose="02040503050406030204" pitchFamily="18" charset="0"/>
                                                      <a:ea typeface="Cambria Math" panose="02040503050406030204" pitchFamily="18" charset="0"/>
                                                    </a:rPr>
                                                  </m:ctrlPr>
                                                </m:fPr>
                                                <m:num>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h</m:t>
                                                  </m:r>
                                                </m:num>
                                                <m:den>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2</m:t>
                                                  </m:r>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𝜋</m:t>
                                                  </m:r>
                                                </m:den>
                                              </m:f>
                                            </m:e>
                                            <m:sup>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2</m:t>
                                              </m:r>
                                            </m:sup>
                                          </m:sSup>
                                        </m:num>
                                        <m:den>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𝑅</m:t>
                                          </m:r>
                                        </m:den>
                                      </m:f>
                                    </m:den>
                                  </m:f>
                                  <m:sSub>
                                    <m:sSubPr>
                                      <m:ctrlPr>
                                        <a:rPr lang="zh-CN" altLang="zh-CN" sz="1600" i="1">
                                          <a:latin typeface="Cambria Math" panose="02040503050406030204" pitchFamily="18" charset="0"/>
                                          <a:ea typeface="Cambria Math" panose="02040503050406030204" pitchFamily="18" charset="0"/>
                                        </a:rPr>
                                      </m:ctrlPr>
                                    </m:sSubPr>
                                    <m:e>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𝑊</m:t>
                                      </m:r>
                                    </m:e>
                                    <m:sub>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𝑟</m:t>
                                      </m:r>
                                    </m:sub>
                                  </m:sSub>
                                </m:e>
                              </m:d>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=0</m:t>
                              </m:r>
                            </m:e>
                            <m:e>
                              <m:d>
                                <m:dPr>
                                  <m:begChr m:val="（"/>
                                  <m:endChr m:val="）"/>
                                  <m:ctrlPr>
                                    <a:rPr lang="zh-CN" altLang="zh-CN" sz="1600" i="1">
                                      <a:latin typeface="Cambria Math" panose="02040503050406030204" pitchFamily="18" charset="0"/>
                                      <a:ea typeface="Cambria Math" panose="02040503050406030204" pitchFamily="18" charset="0"/>
                                    </a:rPr>
                                  </m:ctrlPr>
                                </m:dPr>
                                <m:e>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m:t>
                                  </m:r>
                                  <m:f>
                                    <m:fPr>
                                      <m:ctrlPr>
                                        <a:rPr lang="zh-CN" altLang="zh-CN" sz="1600" i="1">
                                          <a:latin typeface="Cambria Math" panose="02040503050406030204" pitchFamily="18" charset="0"/>
                                          <a:ea typeface="Cambria Math" panose="02040503050406030204" pitchFamily="18" charset="0"/>
                                        </a:rPr>
                                      </m:ctrlPr>
                                    </m:fPr>
                                    <m:num>
                                      <m:sSup>
                                        <m:sSupPr>
                                          <m:ctrlPr>
                                            <a:rPr lang="zh-CN" altLang="zh-CN" sz="1600" i="1">
                                              <a:latin typeface="Cambria Math" panose="02040503050406030204" pitchFamily="18" charset="0"/>
                                              <a:ea typeface="Cambria Math" panose="02040503050406030204" pitchFamily="18" charset="0"/>
                                            </a:rPr>
                                          </m:ctrlPr>
                                        </m:sSupPr>
                                        <m:e>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𝜋</m:t>
                                          </m:r>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𝑟</m:t>
                                          </m:r>
                                        </m:e>
                                        <m:sup>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4</m:t>
                                          </m:r>
                                        </m:sup>
                                      </m:sSup>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𝑌</m:t>
                                      </m:r>
                                      <m:sSup>
                                        <m:sSupPr>
                                          <m:ctrlPr>
                                            <a:rPr lang="zh-CN" altLang="zh-CN" sz="1600" i="1">
                                              <a:latin typeface="Cambria Math" panose="02040503050406030204" pitchFamily="18" charset="0"/>
                                              <a:ea typeface="Cambria Math" panose="02040503050406030204" pitchFamily="18" charset="0"/>
                                            </a:rPr>
                                          </m:ctrlPr>
                                        </m:sSupPr>
                                        <m:e>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𝜋</m:t>
                                          </m:r>
                                        </m:e>
                                        <m:sup>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2</m:t>
                                          </m:r>
                                        </m:sup>
                                      </m:sSup>
                                      <m:sSup>
                                        <m:sSupPr>
                                          <m:ctrlPr>
                                            <a:rPr lang="zh-CN" altLang="zh-CN" sz="1600" i="1">
                                              <a:latin typeface="Cambria Math" panose="02040503050406030204" pitchFamily="18" charset="0"/>
                                              <a:ea typeface="Cambria Math" panose="02040503050406030204" pitchFamily="18" charset="0"/>
                                            </a:rPr>
                                          </m:ctrlPr>
                                        </m:sSupPr>
                                        <m:e>
                                          <m:sSub>
                                            <m:sSubPr>
                                              <m:ctrlPr>
                                                <a:rPr lang="zh-CN" altLang="zh-CN" sz="1600" i="1">
                                                  <a:latin typeface="Cambria Math" panose="02040503050406030204" pitchFamily="18" charset="0"/>
                                                  <a:ea typeface="Cambria Math" panose="02040503050406030204" pitchFamily="18" charset="0"/>
                                                </a:rPr>
                                              </m:ctrlPr>
                                            </m:sSubPr>
                                            <m:e>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𝑊</m:t>
                                              </m:r>
                                            </m:e>
                                            <m:sub>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𝑟</m:t>
                                              </m:r>
                                            </m:sub>
                                          </m:sSub>
                                        </m:e>
                                        <m:sup>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2</m:t>
                                          </m:r>
                                        </m:sup>
                                      </m:sSup>
                                    </m:num>
                                    <m:den>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4</m:t>
                                      </m:r>
                                      <m:sSup>
                                        <m:sSupPr>
                                          <m:ctrlPr>
                                            <a:rPr lang="zh-CN" altLang="zh-CN" sz="1600" i="1">
                                              <a:latin typeface="Cambria Math" panose="02040503050406030204" pitchFamily="18" charset="0"/>
                                              <a:ea typeface="Cambria Math" panose="02040503050406030204" pitchFamily="18" charset="0"/>
                                            </a:rPr>
                                          </m:ctrlPr>
                                        </m:sSupPr>
                                        <m:e>
                                          <m:d>
                                            <m:dPr>
                                              <m:ctrlPr>
                                                <a:rPr lang="zh-CN" altLang="zh-CN" sz="1600" i="1">
                                                  <a:latin typeface="Cambria Math" panose="02040503050406030204" pitchFamily="18" charset="0"/>
                                                  <a:ea typeface="Cambria Math" panose="02040503050406030204" pitchFamily="18" charset="0"/>
                                                </a:rPr>
                                              </m:ctrlPr>
                                            </m:dPr>
                                            <m:e>
                                              <m:f>
                                                <m:fPr>
                                                  <m:ctrlPr>
                                                    <a:rPr lang="zh-CN" altLang="zh-CN" sz="1600" i="1">
                                                      <a:latin typeface="Cambria Math" panose="02040503050406030204" pitchFamily="18" charset="0"/>
                                                      <a:ea typeface="Cambria Math" panose="02040503050406030204" pitchFamily="18" charset="0"/>
                                                    </a:rPr>
                                                  </m:ctrlPr>
                                                </m:fPr>
                                                <m:num>
                                                  <m:sSup>
                                                    <m:sSupPr>
                                                      <m:ctrlPr>
                                                        <a:rPr lang="zh-CN" altLang="zh-CN" sz="1600" i="1">
                                                          <a:latin typeface="Cambria Math" panose="02040503050406030204" pitchFamily="18" charset="0"/>
                                                          <a:ea typeface="Cambria Math" panose="02040503050406030204" pitchFamily="18" charset="0"/>
                                                        </a:rPr>
                                                      </m:ctrlPr>
                                                    </m:sSupPr>
                                                    <m:e>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𝑅</m:t>
                                                      </m:r>
                                                    </m:e>
                                                    <m:sup>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2</m:t>
                                                      </m:r>
                                                    </m:sup>
                                                  </m:sSup>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m:t>
                                                  </m:r>
                                                  <m:sSup>
                                                    <m:sSupPr>
                                                      <m:ctrlPr>
                                                        <a:rPr lang="zh-CN" altLang="zh-CN" sz="1600" i="1">
                                                          <a:latin typeface="Cambria Math" panose="02040503050406030204" pitchFamily="18" charset="0"/>
                                                          <a:ea typeface="Cambria Math" panose="02040503050406030204" pitchFamily="18" charset="0"/>
                                                        </a:rPr>
                                                      </m:ctrlPr>
                                                    </m:sSupPr>
                                                    <m:e>
                                                      <m:f>
                                                        <m:fPr>
                                                          <m:ctrlPr>
                                                            <a:rPr lang="zh-CN" altLang="zh-CN" sz="1600" i="1">
                                                              <a:latin typeface="Cambria Math" panose="02040503050406030204" pitchFamily="18" charset="0"/>
                                                              <a:ea typeface="Cambria Math" panose="02040503050406030204" pitchFamily="18" charset="0"/>
                                                            </a:rPr>
                                                          </m:ctrlPr>
                                                        </m:fPr>
                                                        <m:num>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h</m:t>
                                                          </m:r>
                                                        </m:num>
                                                        <m:den>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2</m:t>
                                                          </m:r>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𝜋</m:t>
                                                          </m:r>
                                                        </m:den>
                                                      </m:f>
                                                    </m:e>
                                                    <m:sup>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2</m:t>
                                                      </m:r>
                                                    </m:sup>
                                                  </m:sSup>
                                                </m:num>
                                                <m:den>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𝑅</m:t>
                                                  </m:r>
                                                </m:den>
                                              </m:f>
                                            </m:e>
                                          </m:d>
                                        </m:e>
                                        <m:sup>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2</m:t>
                                          </m:r>
                                        </m:sup>
                                      </m:sSup>
                                    </m:den>
                                  </m:f>
                                  <m:d>
                                    <m:dPr>
                                      <m:ctrlPr>
                                        <a:rPr lang="zh-CN" altLang="zh-CN" sz="1600" i="1">
                                          <a:latin typeface="Cambria Math" panose="02040503050406030204" pitchFamily="18" charset="0"/>
                                          <a:ea typeface="Cambria Math" panose="02040503050406030204" pitchFamily="18" charset="0"/>
                                        </a:rPr>
                                      </m:ctrlPr>
                                    </m:dPr>
                                    <m:e>
                                      <m:sSup>
                                        <m:sSupPr>
                                          <m:ctrlPr>
                                            <a:rPr lang="zh-CN" altLang="zh-CN" sz="1600" i="1">
                                              <a:latin typeface="Cambria Math" panose="02040503050406030204" pitchFamily="18" charset="0"/>
                                              <a:ea typeface="Cambria Math" panose="02040503050406030204" pitchFamily="18" charset="0"/>
                                            </a:rPr>
                                          </m:ctrlPr>
                                        </m:sSupPr>
                                        <m:e>
                                          <m:f>
                                            <m:fPr>
                                              <m:ctrlPr>
                                                <a:rPr lang="zh-CN" altLang="zh-CN" sz="1600" i="1">
                                                  <a:latin typeface="Cambria Math" panose="02040503050406030204" pitchFamily="18" charset="0"/>
                                                  <a:ea typeface="Cambria Math" panose="02040503050406030204" pitchFamily="18" charset="0"/>
                                                </a:rPr>
                                              </m:ctrlPr>
                                            </m:fPr>
                                            <m:num>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h</m:t>
                                              </m:r>
                                            </m:num>
                                            <m:den>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2</m:t>
                                              </m:r>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𝜋</m:t>
                                              </m:r>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𝑅</m:t>
                                              </m:r>
                                            </m:den>
                                          </m:f>
                                        </m:e>
                                        <m:sup>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2</m:t>
                                          </m:r>
                                        </m:sup>
                                      </m:sSup>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−1</m:t>
                                      </m:r>
                                    </m:e>
                                  </m:d>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+2</m:t>
                                  </m:r>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𝜋</m:t>
                                  </m:r>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𝑚𝑔</m:t>
                                  </m:r>
                                  <m:f>
                                    <m:fPr>
                                      <m:ctrlPr>
                                        <a:rPr lang="zh-CN" altLang="zh-CN" sz="1600" i="1">
                                          <a:latin typeface="Cambria Math" panose="02040503050406030204" pitchFamily="18" charset="0"/>
                                          <a:ea typeface="Cambria Math" panose="02040503050406030204" pitchFamily="18" charset="0"/>
                                        </a:rPr>
                                      </m:ctrlPr>
                                    </m:fPr>
                                    <m:num>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1</m:t>
                                      </m:r>
                                    </m:num>
                                    <m:den>
                                      <m:rad>
                                        <m:radPr>
                                          <m:degHide m:val="on"/>
                                          <m:ctrlPr>
                                            <a:rPr lang="zh-CN" altLang="zh-CN" sz="1600" i="1">
                                              <a:latin typeface="Cambria Math" panose="02040503050406030204" pitchFamily="18" charset="0"/>
                                              <a:ea typeface="Cambria Math" panose="02040503050406030204" pitchFamily="18" charset="0"/>
                                            </a:rPr>
                                          </m:ctrlPr>
                                        </m:radPr>
                                        <m:deg/>
                                        <m:e>
                                          <m:sSup>
                                            <m:sSupPr>
                                              <m:ctrlPr>
                                                <a:rPr lang="zh-CN" altLang="zh-CN" sz="1600" i="1">
                                                  <a:latin typeface="Cambria Math" panose="02040503050406030204" pitchFamily="18" charset="0"/>
                                                  <a:ea typeface="Cambria Math" panose="02040503050406030204" pitchFamily="18" charset="0"/>
                                                </a:rPr>
                                              </m:ctrlPr>
                                            </m:sSupPr>
                                            <m:e>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𝑅</m:t>
                                              </m:r>
                                            </m:e>
                                            <m:sup>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2</m:t>
                                              </m:r>
                                            </m:sup>
                                          </m:sSup>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m:t>
                                          </m:r>
                                          <m:sSup>
                                            <m:sSupPr>
                                              <m:ctrlPr>
                                                <a:rPr lang="zh-CN" altLang="zh-CN" sz="1600" i="1">
                                                  <a:latin typeface="Cambria Math" panose="02040503050406030204" pitchFamily="18" charset="0"/>
                                                  <a:ea typeface="Cambria Math" panose="02040503050406030204" pitchFamily="18" charset="0"/>
                                                </a:rPr>
                                              </m:ctrlPr>
                                            </m:sSupPr>
                                            <m:e>
                                              <m:f>
                                                <m:fPr>
                                                  <m:ctrlPr>
                                                    <a:rPr lang="zh-CN" altLang="zh-CN" sz="1600" i="1">
                                                      <a:latin typeface="Cambria Math" panose="02040503050406030204" pitchFamily="18" charset="0"/>
                                                      <a:ea typeface="Cambria Math" panose="02040503050406030204" pitchFamily="18" charset="0"/>
                                                    </a:rPr>
                                                  </m:ctrlPr>
                                                </m:fPr>
                                                <m:num>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h</m:t>
                                                  </m:r>
                                                </m:num>
                                                <m:den>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2</m:t>
                                                  </m:r>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𝜋</m:t>
                                                  </m:r>
                                                </m:den>
                                              </m:f>
                                            </m:e>
                                            <m:sup>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2</m:t>
                                              </m:r>
                                            </m:sup>
                                          </m:sSup>
                                        </m:e>
                                      </m:rad>
                                    </m:den>
                                  </m:f>
                                </m:e>
                              </m:d>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=0</m:t>
                              </m:r>
                            </m:e>
                            <m:e>
                              <m:d>
                                <m:dPr>
                                  <m:begChr m:val="（"/>
                                  <m:endChr m:val="）"/>
                                  <m:ctrlPr>
                                    <a:rPr lang="zh-CN" altLang="zh-CN" sz="1600" i="1">
                                      <a:latin typeface="Cambria Math" panose="02040503050406030204" pitchFamily="18" charset="0"/>
                                      <a:ea typeface="Cambria Math" panose="02040503050406030204" pitchFamily="18" charset="0"/>
                                    </a:rPr>
                                  </m:ctrlPr>
                                </m:dPr>
                                <m:e>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m:t>
                                  </m:r>
                                  <m:f>
                                    <m:fPr>
                                      <m:ctrlPr>
                                        <a:rPr lang="zh-CN" altLang="zh-CN" sz="1600" i="1">
                                          <a:latin typeface="Cambria Math" panose="02040503050406030204" pitchFamily="18" charset="0"/>
                                          <a:ea typeface="Cambria Math" panose="02040503050406030204" pitchFamily="18" charset="0"/>
                                        </a:rPr>
                                      </m:ctrlPr>
                                    </m:fPr>
                                    <m:num>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𝑅</m:t>
                                      </m:r>
                                      <m:sSup>
                                        <m:sSupPr>
                                          <m:ctrlPr>
                                            <a:rPr lang="zh-CN" altLang="zh-CN" sz="1600" i="1">
                                              <a:latin typeface="Cambria Math" panose="02040503050406030204" pitchFamily="18" charset="0"/>
                                              <a:ea typeface="Cambria Math" panose="02040503050406030204" pitchFamily="18" charset="0"/>
                                            </a:rPr>
                                          </m:ctrlPr>
                                        </m:sSupPr>
                                        <m:e>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𝜋</m:t>
                                          </m:r>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𝑟</m:t>
                                          </m:r>
                                        </m:e>
                                        <m:sup>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4</m:t>
                                          </m:r>
                                        </m:sup>
                                      </m:sSup>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𝑌</m:t>
                                      </m:r>
                                      <m:sSup>
                                        <m:sSupPr>
                                          <m:ctrlPr>
                                            <a:rPr lang="zh-CN" altLang="zh-CN" sz="1600" i="1">
                                              <a:latin typeface="Cambria Math" panose="02040503050406030204" pitchFamily="18" charset="0"/>
                                              <a:ea typeface="Cambria Math" panose="02040503050406030204" pitchFamily="18" charset="0"/>
                                            </a:rPr>
                                          </m:ctrlPr>
                                        </m:sSupPr>
                                        <m:e>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𝜋</m:t>
                                          </m:r>
                                        </m:e>
                                        <m:sup>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2</m:t>
                                          </m:r>
                                        </m:sup>
                                      </m:sSup>
                                      <m:sSup>
                                        <m:sSupPr>
                                          <m:ctrlPr>
                                            <a:rPr lang="zh-CN" altLang="zh-CN" sz="1600" i="1">
                                              <a:latin typeface="Cambria Math" panose="02040503050406030204" pitchFamily="18" charset="0"/>
                                              <a:ea typeface="Cambria Math" panose="02040503050406030204" pitchFamily="18" charset="0"/>
                                            </a:rPr>
                                          </m:ctrlPr>
                                        </m:sSupPr>
                                        <m:e>
                                          <m:sSub>
                                            <m:sSubPr>
                                              <m:ctrlPr>
                                                <a:rPr lang="zh-CN" altLang="zh-CN" sz="1600" i="1">
                                                  <a:latin typeface="Cambria Math" panose="02040503050406030204" pitchFamily="18" charset="0"/>
                                                  <a:ea typeface="Cambria Math" panose="02040503050406030204" pitchFamily="18" charset="0"/>
                                                </a:rPr>
                                              </m:ctrlPr>
                                            </m:sSubPr>
                                            <m:e>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𝑊</m:t>
                                              </m:r>
                                            </m:e>
                                            <m:sub>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𝑟</m:t>
                                              </m:r>
                                            </m:sub>
                                          </m:sSub>
                                        </m:e>
                                        <m:sup>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2</m:t>
                                          </m:r>
                                        </m:sup>
                                      </m:sSup>
                                    </m:num>
                                    <m:den>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4</m:t>
                                      </m:r>
                                      <m:sSup>
                                        <m:sSupPr>
                                          <m:ctrlPr>
                                            <a:rPr lang="zh-CN" altLang="zh-CN" sz="1600" i="1">
                                              <a:latin typeface="Cambria Math" panose="02040503050406030204" pitchFamily="18" charset="0"/>
                                              <a:ea typeface="Cambria Math" panose="02040503050406030204" pitchFamily="18" charset="0"/>
                                            </a:rPr>
                                          </m:ctrlPr>
                                        </m:sSupPr>
                                        <m:e>
                                          <m:d>
                                            <m:dPr>
                                              <m:ctrlPr>
                                                <a:rPr lang="zh-CN" altLang="zh-CN" sz="1600" i="1">
                                                  <a:latin typeface="Cambria Math" panose="02040503050406030204" pitchFamily="18" charset="0"/>
                                                  <a:ea typeface="Cambria Math" panose="02040503050406030204" pitchFamily="18" charset="0"/>
                                                </a:rPr>
                                              </m:ctrlPr>
                                            </m:dPr>
                                            <m:e>
                                              <m:sSup>
                                                <m:sSupPr>
                                                  <m:ctrlPr>
                                                    <a:rPr lang="zh-CN" altLang="zh-CN" sz="1600" i="1">
                                                      <a:latin typeface="Cambria Math" panose="02040503050406030204" pitchFamily="18" charset="0"/>
                                                      <a:ea typeface="Cambria Math" panose="02040503050406030204" pitchFamily="18" charset="0"/>
                                                    </a:rPr>
                                                  </m:ctrlPr>
                                                </m:sSupPr>
                                                <m:e>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𝑅</m:t>
                                                  </m:r>
                                                </m:e>
                                                <m:sup>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2</m:t>
                                                  </m:r>
                                                </m:sup>
                                              </m:sSup>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m:t>
                                              </m:r>
                                              <m:sSup>
                                                <m:sSupPr>
                                                  <m:ctrlPr>
                                                    <a:rPr lang="zh-CN" altLang="zh-CN" sz="1600" i="1">
                                                      <a:latin typeface="Cambria Math" panose="02040503050406030204" pitchFamily="18" charset="0"/>
                                                      <a:ea typeface="Cambria Math" panose="02040503050406030204" pitchFamily="18" charset="0"/>
                                                    </a:rPr>
                                                  </m:ctrlPr>
                                                </m:sSupPr>
                                                <m:e>
                                                  <m:f>
                                                    <m:fPr>
                                                      <m:ctrlPr>
                                                        <a:rPr lang="zh-CN" altLang="zh-CN" sz="1600" i="1">
                                                          <a:latin typeface="Cambria Math" panose="02040503050406030204" pitchFamily="18" charset="0"/>
                                                          <a:ea typeface="Cambria Math" panose="02040503050406030204" pitchFamily="18" charset="0"/>
                                                        </a:rPr>
                                                      </m:ctrlPr>
                                                    </m:fPr>
                                                    <m:num>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h</m:t>
                                                      </m:r>
                                                    </m:num>
                                                    <m:den>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2</m:t>
                                                      </m:r>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𝜋</m:t>
                                                      </m:r>
                                                    </m:den>
                                                  </m:f>
                                                </m:e>
                                                <m:sup>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2</m:t>
                                                  </m:r>
                                                </m:sup>
                                              </m:sSup>
                                            </m:e>
                                          </m:d>
                                        </m:e>
                                        <m:sup>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2</m:t>
                                          </m:r>
                                        </m:sup>
                                      </m:sSup>
                                    </m:den>
                                  </m:f>
                                  <m:f>
                                    <m:fPr>
                                      <m:ctrlPr>
                                        <a:rPr lang="zh-CN" altLang="zh-CN" sz="1600" i="1">
                                          <a:latin typeface="Cambria Math" panose="02040503050406030204" pitchFamily="18" charset="0"/>
                                          <a:ea typeface="Cambria Math" panose="02040503050406030204" pitchFamily="18" charset="0"/>
                                        </a:rPr>
                                      </m:ctrlPr>
                                    </m:fPr>
                                    <m:num>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h</m:t>
                                      </m:r>
                                    </m:num>
                                    <m:den>
                                      <m:sSup>
                                        <m:sSupPr>
                                          <m:ctrlPr>
                                            <a:rPr lang="zh-CN" altLang="zh-CN" sz="1600" i="1">
                                              <a:latin typeface="Cambria Math" panose="02040503050406030204" pitchFamily="18" charset="0"/>
                                              <a:ea typeface="Cambria Math" panose="02040503050406030204" pitchFamily="18" charset="0"/>
                                            </a:rPr>
                                          </m:ctrlPr>
                                        </m:sSupPr>
                                        <m:e>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2</m:t>
                                          </m:r>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𝜋</m:t>
                                          </m:r>
                                        </m:e>
                                        <m:sup>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2</m:t>
                                          </m:r>
                                        </m:sup>
                                      </m:sSup>
                                    </m:den>
                                  </m:f>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+2</m:t>
                                  </m:r>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𝜋</m:t>
                                  </m:r>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𝑚𝑔</m:t>
                                  </m:r>
                                  <m:f>
                                    <m:fPr>
                                      <m:ctrlPr>
                                        <a:rPr lang="zh-CN" altLang="zh-CN" sz="1600" i="1">
                                          <a:latin typeface="Cambria Math" panose="02040503050406030204" pitchFamily="18" charset="0"/>
                                          <a:ea typeface="Cambria Math" panose="02040503050406030204" pitchFamily="18" charset="0"/>
                                        </a:rPr>
                                      </m:ctrlPr>
                                    </m:fPr>
                                    <m:num>
                                      <m:f>
                                        <m:fPr>
                                          <m:ctrlPr>
                                            <a:rPr lang="zh-CN" altLang="zh-CN" sz="1600" i="1">
                                              <a:latin typeface="Cambria Math" panose="02040503050406030204" pitchFamily="18" charset="0"/>
                                              <a:ea typeface="Cambria Math" panose="02040503050406030204" pitchFamily="18" charset="0"/>
                                            </a:rPr>
                                          </m:ctrlPr>
                                        </m:fPr>
                                        <m:num>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h</m:t>
                                          </m:r>
                                        </m:num>
                                        <m:den>
                                          <m:sSup>
                                            <m:sSupPr>
                                              <m:ctrlPr>
                                                <a:rPr lang="zh-CN" altLang="zh-CN" sz="1600" i="1">
                                                  <a:latin typeface="Cambria Math" panose="02040503050406030204" pitchFamily="18" charset="0"/>
                                                  <a:ea typeface="Cambria Math" panose="02040503050406030204" pitchFamily="18" charset="0"/>
                                                </a:rPr>
                                              </m:ctrlPr>
                                            </m:sSupPr>
                                            <m:e>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2</m:t>
                                              </m:r>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𝜋</m:t>
                                              </m:r>
                                            </m:e>
                                            <m:sup>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2</m:t>
                                              </m:r>
                                            </m:sup>
                                          </m:sSup>
                                        </m:den>
                                      </m:f>
                                    </m:num>
                                    <m:den>
                                      <m:rad>
                                        <m:radPr>
                                          <m:degHide m:val="on"/>
                                          <m:ctrlPr>
                                            <a:rPr lang="zh-CN" altLang="zh-CN" sz="1600" i="1">
                                              <a:latin typeface="Cambria Math" panose="02040503050406030204" pitchFamily="18" charset="0"/>
                                              <a:ea typeface="Cambria Math" panose="02040503050406030204" pitchFamily="18" charset="0"/>
                                            </a:rPr>
                                          </m:ctrlPr>
                                        </m:radPr>
                                        <m:deg/>
                                        <m:e>
                                          <m:sSup>
                                            <m:sSupPr>
                                              <m:ctrlPr>
                                                <a:rPr lang="zh-CN" altLang="zh-CN" sz="1600" i="1">
                                                  <a:latin typeface="Cambria Math" panose="02040503050406030204" pitchFamily="18" charset="0"/>
                                                  <a:ea typeface="Cambria Math" panose="02040503050406030204" pitchFamily="18" charset="0"/>
                                                </a:rPr>
                                              </m:ctrlPr>
                                            </m:sSupPr>
                                            <m:e>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𝑅</m:t>
                                              </m:r>
                                            </m:e>
                                            <m:sup>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2</m:t>
                                              </m:r>
                                            </m:sup>
                                          </m:sSup>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m:t>
                                          </m:r>
                                          <m:sSup>
                                            <m:sSupPr>
                                              <m:ctrlPr>
                                                <a:rPr lang="zh-CN" altLang="zh-CN" sz="1600" i="1">
                                                  <a:latin typeface="Cambria Math" panose="02040503050406030204" pitchFamily="18" charset="0"/>
                                                  <a:ea typeface="Cambria Math" panose="02040503050406030204" pitchFamily="18" charset="0"/>
                                                </a:rPr>
                                              </m:ctrlPr>
                                            </m:sSupPr>
                                            <m:e>
                                              <m:f>
                                                <m:fPr>
                                                  <m:ctrlPr>
                                                    <a:rPr lang="zh-CN" altLang="zh-CN" sz="1600" i="1">
                                                      <a:latin typeface="Cambria Math" panose="02040503050406030204" pitchFamily="18" charset="0"/>
                                                      <a:ea typeface="Cambria Math" panose="02040503050406030204" pitchFamily="18" charset="0"/>
                                                    </a:rPr>
                                                  </m:ctrlPr>
                                                </m:fPr>
                                                <m:num>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h</m:t>
                                                  </m:r>
                                                </m:num>
                                                <m:den>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2</m:t>
                                                  </m:r>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𝜋</m:t>
                                                  </m:r>
                                                </m:den>
                                              </m:f>
                                            </m:e>
                                            <m:sup>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2</m:t>
                                              </m:r>
                                            </m:sup>
                                          </m:sSup>
                                        </m:e>
                                      </m:rad>
                                    </m:den>
                                  </m:f>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m:t>
                                  </m:r>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𝑚𝑔</m:t>
                                  </m:r>
                                </m:e>
                              </m:d>
                              <m:r>
                                <a:rPr lang="en-US" altLang="zh-CN" sz="1600" i="1" kern="100">
                                  <a:latin typeface="Cambria Math" panose="02040503050406030204" pitchFamily="18" charset="0"/>
                                  <a:ea typeface="宋体" panose="02010600030101010101" pitchFamily="2" charset="-122"/>
                                  <a:cs typeface="Times New Roman" panose="02020603050405020304" pitchFamily="18" charset="0"/>
                                </a:rPr>
                                <m:t>=0</m:t>
                              </m:r>
                            </m:e>
                          </m:eqArr>
                        </m:e>
                      </m:d>
                    </m:oMath>
                  </m:oMathPara>
                </a14:m>
                <a:endParaRPr lang="zh-CN" altLang="en-US" sz="1350" dirty="0"/>
              </a:p>
            </p:txBody>
          </p:sp>
        </mc:Choice>
        <mc:Fallback xmlns="">
          <p:sp>
            <p:nvSpPr>
              <p:cNvPr id="5" name="矩形 4"/>
              <p:cNvSpPr>
                <a:spLocks noRot="1" noChangeAspect="1" noMove="1" noResize="1" noEditPoints="1" noAdjustHandles="1" noChangeArrowheads="1" noChangeShapeType="1" noTextEdit="1"/>
              </p:cNvSpPr>
              <p:nvPr/>
            </p:nvSpPr>
            <p:spPr>
              <a:xfrm>
                <a:off x="827584" y="1124744"/>
                <a:ext cx="9021351" cy="3418243"/>
              </a:xfrm>
              <a:prstGeom prst="rect">
                <a:avLst/>
              </a:prstGeom>
              <a:blipFill rotWithShape="0">
                <a:blip r:embed="rId2"/>
                <a:stretch>
                  <a:fillRect t="-107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 name="矩形 7"/>
              <p:cNvSpPr/>
              <p:nvPr/>
            </p:nvSpPr>
            <p:spPr>
              <a:xfrm>
                <a:off x="1118593" y="4581130"/>
                <a:ext cx="8319090" cy="1015663"/>
              </a:xfrm>
              <a:prstGeom prst="rect">
                <a:avLst/>
              </a:prstGeom>
            </p:spPr>
            <p:txBody>
              <a:bodyPr wrap="square">
                <a:spAutoFit/>
              </a:bodyPr>
              <a:lstStyle/>
              <a:p>
                <a:pPr algn="just"/>
                <a:r>
                  <a:rPr lang="zh-CN" altLang="zh-CN" sz="2000" kern="100" dirty="0">
                    <a:latin typeface="微软雅黑" panose="020B0503020204020204" pitchFamily="34" charset="-122"/>
                    <a:ea typeface="微软雅黑" panose="020B0503020204020204" pitchFamily="34" charset="-122"/>
                  </a:rPr>
                  <a:t>所以只要</a:t>
                </a:r>
                <a14:m>
                  <m:oMath xmlns:m="http://schemas.openxmlformats.org/officeDocument/2006/math">
                    <m:sSub>
                      <m:sSubPr>
                        <m:ctrlPr>
                          <a:rPr lang="zh-CN" altLang="zh-CN" sz="2000" i="1" kern="100">
                            <a:latin typeface="Cambria Math" panose="02040503050406030204" pitchFamily="18" charset="0"/>
                            <a:ea typeface="Cambria Math" panose="02040503050406030204" pitchFamily="18" charset="0"/>
                          </a:rPr>
                        </m:ctrlPr>
                      </m:sSubPr>
                      <m:e>
                        <m:r>
                          <a:rPr lang="en-US" altLang="zh-CN" sz="2000" i="1" kern="100">
                            <a:latin typeface="Cambria Math" panose="02040503050406030204" pitchFamily="18" charset="0"/>
                            <a:ea typeface="宋体" panose="02010600030101010101" pitchFamily="2" charset="-122"/>
                          </a:rPr>
                          <m:t>𝐿</m:t>
                        </m:r>
                      </m:e>
                      <m:sub>
                        <m:r>
                          <a:rPr lang="en-US" altLang="zh-CN" sz="2000" i="1" kern="100">
                            <a:latin typeface="Cambria Math" panose="02040503050406030204" pitchFamily="18" charset="0"/>
                            <a:ea typeface="宋体" panose="02010600030101010101" pitchFamily="2" charset="-122"/>
                          </a:rPr>
                          <m:t>𝑘</m:t>
                        </m:r>
                      </m:sub>
                    </m:sSub>
                  </m:oMath>
                </a14:m>
                <a:r>
                  <a:rPr lang="zh-CN" altLang="zh-CN" sz="2000" kern="100" dirty="0">
                    <a:latin typeface="微软雅黑" panose="020B0503020204020204" pitchFamily="34" charset="-122"/>
                    <a:ea typeface="微软雅黑" panose="020B0503020204020204" pitchFamily="34" charset="-122"/>
                  </a:rPr>
                  <a:t>一旦确定，其余的三个量自动满足。</a:t>
                </a:r>
              </a:p>
              <a:p>
                <a:pPr algn="just"/>
                <a:r>
                  <a:rPr lang="zh-CN" altLang="zh-CN" sz="2000" kern="100" dirty="0">
                    <a:latin typeface="微软雅黑" panose="020B0503020204020204" pitchFamily="34" charset="-122"/>
                    <a:ea typeface="微软雅黑" panose="020B0503020204020204" pitchFamily="34" charset="-122"/>
                  </a:rPr>
                  <a:t>从这个方程组内解出</a:t>
                </a:r>
                <a:r>
                  <a:rPr lang="en-US" altLang="zh-CN" sz="2000" kern="100" dirty="0" err="1">
                    <a:latin typeface="微软雅黑" panose="020B0503020204020204" pitchFamily="34" charset="-122"/>
                    <a:ea typeface="微软雅黑" panose="020B0503020204020204" pitchFamily="34" charset="-122"/>
                  </a:rPr>
                  <a:t>Wr</a:t>
                </a:r>
                <a:r>
                  <a:rPr lang="zh-CN" altLang="zh-CN" sz="2000" kern="100" dirty="0">
                    <a:latin typeface="微软雅黑" panose="020B0503020204020204" pitchFamily="34" charset="-122"/>
                    <a:ea typeface="微软雅黑" panose="020B0503020204020204" pitchFamily="34" charset="-122"/>
                  </a:rPr>
                  <a:t>和</a:t>
                </a:r>
                <a:r>
                  <a:rPr lang="en-US" altLang="zh-CN" sz="2000" kern="100" dirty="0" err="1">
                    <a:latin typeface="微软雅黑" panose="020B0503020204020204" pitchFamily="34" charset="-122"/>
                    <a:ea typeface="微软雅黑" panose="020B0503020204020204" pitchFamily="34" charset="-122"/>
                  </a:rPr>
                  <a:t>Lk</a:t>
                </a:r>
                <a:r>
                  <a:rPr lang="zh-CN" altLang="zh-CN" sz="2000" kern="100" dirty="0">
                    <a:latin typeface="微软雅黑" panose="020B0503020204020204" pitchFamily="34" charset="-122"/>
                    <a:ea typeface="微软雅黑" panose="020B0503020204020204" pitchFamily="34" charset="-122"/>
                  </a:rPr>
                  <a:t>的关系，代入</a:t>
                </a:r>
                <a:r>
                  <a:rPr lang="en-US" altLang="zh-CN" sz="2000" kern="100" dirty="0">
                    <a:latin typeface="微软雅黑" panose="020B0503020204020204" pitchFamily="34" charset="-122"/>
                    <a:ea typeface="微软雅黑" panose="020B0503020204020204" pitchFamily="34" charset="-122"/>
                  </a:rPr>
                  <a:t>l</a:t>
                </a:r>
                <a:r>
                  <a:rPr lang="zh-CN" altLang="zh-CN" sz="2000" kern="100" dirty="0">
                    <a:latin typeface="微软雅黑" panose="020B0503020204020204" pitchFamily="34" charset="-122"/>
                    <a:ea typeface="微软雅黑" panose="020B0503020204020204" pitchFamily="34" charset="-122"/>
                  </a:rPr>
                  <a:t>和</a:t>
                </a:r>
                <a:r>
                  <a:rPr lang="en-US" altLang="zh-CN" sz="2000" kern="100" dirty="0" err="1">
                    <a:latin typeface="微软雅黑" panose="020B0503020204020204" pitchFamily="34" charset="-122"/>
                    <a:ea typeface="微软雅黑" panose="020B0503020204020204" pitchFamily="34" charset="-122"/>
                  </a:rPr>
                  <a:t>Wr</a:t>
                </a:r>
                <a:r>
                  <a:rPr lang="zh-CN" altLang="zh-CN" sz="2000" kern="100" dirty="0">
                    <a:latin typeface="微软雅黑" panose="020B0503020204020204" pitchFamily="34" charset="-122"/>
                    <a:ea typeface="微软雅黑" panose="020B0503020204020204" pitchFamily="34" charset="-122"/>
                  </a:rPr>
                  <a:t>的关系式可以得到</a:t>
                </a:r>
              </a:p>
              <a:p>
                <a:pPr algn="just"/>
                <a14:m>
                  <m:oMathPara xmlns:m="http://schemas.openxmlformats.org/officeDocument/2006/math">
                    <m:oMathParaPr>
                      <m:jc m:val="centerGroup"/>
                    </m:oMathParaPr>
                    <m:oMath xmlns:m="http://schemas.openxmlformats.org/officeDocument/2006/math">
                      <m:r>
                        <m:rPr>
                          <m:sty m:val="p"/>
                        </m:rPr>
                        <a:rPr lang="en-US" altLang="zh-CN" sz="2000" kern="100">
                          <a:latin typeface="Cambria Math" panose="02040503050406030204" pitchFamily="18" charset="0"/>
                          <a:ea typeface="宋体" panose="02010600030101010101" pitchFamily="2" charset="-122"/>
                        </a:rPr>
                        <m:t>l</m:t>
                      </m:r>
                      <m:r>
                        <a:rPr lang="en-US" altLang="zh-CN" sz="2000" kern="100">
                          <a:latin typeface="Cambria Math" panose="02040503050406030204" pitchFamily="18" charset="0"/>
                          <a:ea typeface="宋体" panose="02010600030101010101" pitchFamily="2" charset="-122"/>
                        </a:rPr>
                        <m:t>=</m:t>
                      </m:r>
                      <m:r>
                        <m:rPr>
                          <m:sty m:val="p"/>
                        </m:rPr>
                        <a:rPr lang="en-US" altLang="zh-CN" sz="2000" kern="100">
                          <a:latin typeface="Cambria Math" panose="02040503050406030204" pitchFamily="18" charset="0"/>
                          <a:ea typeface="宋体" panose="02010600030101010101" pitchFamily="2" charset="-122"/>
                        </a:rPr>
                        <m:t>f</m:t>
                      </m:r>
                      <m:d>
                        <m:dPr>
                          <m:begChr m:val="（"/>
                          <m:endChr m:val="）"/>
                          <m:ctrlPr>
                            <a:rPr lang="zh-CN" altLang="zh-CN" sz="2000" i="1" kern="100">
                              <a:latin typeface="Cambria Math" panose="02040503050406030204" pitchFamily="18" charset="0"/>
                              <a:ea typeface="Cambria Math" panose="02040503050406030204" pitchFamily="18" charset="0"/>
                            </a:rPr>
                          </m:ctrlPr>
                        </m:dPr>
                        <m:e>
                          <m:sSub>
                            <m:sSubPr>
                              <m:ctrlPr>
                                <a:rPr lang="zh-CN" altLang="zh-CN" sz="2000" i="1" kern="100">
                                  <a:latin typeface="Cambria Math" panose="02040503050406030204" pitchFamily="18" charset="0"/>
                                  <a:ea typeface="Cambria Math" panose="02040503050406030204" pitchFamily="18" charset="0"/>
                                </a:rPr>
                              </m:ctrlPr>
                            </m:sSubPr>
                            <m:e>
                              <m:r>
                                <a:rPr lang="en-US" altLang="zh-CN" sz="2000" i="1" kern="100">
                                  <a:latin typeface="Cambria Math" panose="02040503050406030204" pitchFamily="18" charset="0"/>
                                  <a:ea typeface="宋体" panose="02010600030101010101" pitchFamily="2" charset="-122"/>
                                </a:rPr>
                                <m:t>𝐿</m:t>
                              </m:r>
                            </m:e>
                            <m:sub>
                              <m:r>
                                <a:rPr lang="en-US" altLang="zh-CN" sz="2000" i="1" kern="100">
                                  <a:latin typeface="Cambria Math" panose="02040503050406030204" pitchFamily="18" charset="0"/>
                                  <a:ea typeface="宋体" panose="02010600030101010101" pitchFamily="2" charset="-122"/>
                                </a:rPr>
                                <m:t>𝑘</m:t>
                              </m:r>
                            </m:sub>
                          </m:sSub>
                        </m:e>
                      </m:d>
                      <m:r>
                        <a:rPr lang="en-US" altLang="zh-CN" sz="2000" kern="100">
                          <a:latin typeface="Cambria Math" panose="02040503050406030204" pitchFamily="18" charset="0"/>
                          <a:ea typeface="宋体" panose="02010600030101010101" pitchFamily="2" charset="-122"/>
                        </a:rPr>
                        <m:t>=</m:t>
                      </m:r>
                      <m:r>
                        <m:rPr>
                          <m:sty m:val="p"/>
                        </m:rPr>
                        <a:rPr lang="en-US" altLang="zh-CN" sz="2000" kern="100">
                          <a:latin typeface="Cambria Math" panose="02040503050406030204" pitchFamily="18" charset="0"/>
                          <a:ea typeface="宋体" panose="02010600030101010101" pitchFamily="2" charset="-122"/>
                        </a:rPr>
                        <m:t>f</m:t>
                      </m:r>
                      <m:d>
                        <m:dPr>
                          <m:begChr m:val="（"/>
                          <m:endChr m:val="）"/>
                          <m:ctrlPr>
                            <a:rPr lang="zh-CN" altLang="zh-CN" sz="2000" i="1" kern="100">
                              <a:latin typeface="Cambria Math" panose="02040503050406030204" pitchFamily="18" charset="0"/>
                              <a:ea typeface="Cambria Math" panose="02040503050406030204" pitchFamily="18" charset="0"/>
                            </a:rPr>
                          </m:ctrlPr>
                        </m:dPr>
                        <m:e>
                          <m:r>
                            <m:rPr>
                              <m:sty m:val="p"/>
                            </m:rPr>
                            <a:rPr lang="en-US" altLang="zh-CN" sz="2000" kern="100">
                              <a:latin typeface="Cambria Math" panose="02040503050406030204" pitchFamily="18" charset="0"/>
                              <a:ea typeface="宋体" panose="02010600030101010101" pitchFamily="2" charset="-122"/>
                            </a:rPr>
                            <m:t>θ</m:t>
                          </m:r>
                        </m:e>
                      </m:d>
                    </m:oMath>
                  </m:oMathPara>
                </a14:m>
                <a:endParaRPr lang="zh-CN" altLang="zh-CN" sz="1500" kern="100" dirty="0">
                  <a:latin typeface="微软雅黑" panose="020B0503020204020204" pitchFamily="34" charset="-122"/>
                  <a:ea typeface="微软雅黑" panose="020B0503020204020204" pitchFamily="34" charset="-122"/>
                </a:endParaRPr>
              </a:p>
            </p:txBody>
          </p:sp>
        </mc:Choice>
        <mc:Fallback xmlns="">
          <p:sp>
            <p:nvSpPr>
              <p:cNvPr id="8" name="矩形 7"/>
              <p:cNvSpPr>
                <a:spLocks noRot="1" noChangeAspect="1" noMove="1" noResize="1" noEditPoints="1" noAdjustHandles="1" noChangeArrowheads="1" noChangeShapeType="1" noTextEdit="1"/>
              </p:cNvSpPr>
              <p:nvPr/>
            </p:nvSpPr>
            <p:spPr>
              <a:xfrm>
                <a:off x="1118593" y="4581128"/>
                <a:ext cx="8319090" cy="1015663"/>
              </a:xfrm>
              <a:prstGeom prst="rect">
                <a:avLst/>
              </a:prstGeom>
              <a:blipFill rotWithShape="0">
                <a:blip r:embed="rId3"/>
                <a:stretch>
                  <a:fillRect l="-733" t="-2994" b="-599"/>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397836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899592" y="1434584"/>
            <a:ext cx="7724870" cy="400110"/>
          </a:xfrm>
          <a:prstGeom prst="rect">
            <a:avLst/>
          </a:prstGeom>
        </p:spPr>
        <p:txBody>
          <a:bodyPr wrap="square">
            <a:spAutoFit/>
          </a:bodyPr>
          <a:lstStyle/>
          <a:p>
            <a:r>
              <a:rPr lang="zh-CN" altLang="zh-CN" sz="2000" kern="100" dirty="0">
                <a:latin typeface="微软雅黑" panose="020B0503020204020204" pitchFamily="34" charset="-122"/>
                <a:ea typeface="微软雅黑" panose="020B0503020204020204" pitchFamily="34" charset="-122"/>
                <a:cs typeface="Times New Roman" panose="02020603050405020304" pitchFamily="18" charset="0"/>
              </a:rPr>
              <a:t>我们可以利用计算机给出数值解并绘制出图像</a:t>
            </a:r>
            <a:r>
              <a:rPr lang="zh-CN" altLang="zh-CN" kern="100" dirty="0">
                <a:ea typeface="宋体" panose="02010600030101010101" pitchFamily="2" charset="-122"/>
                <a:cs typeface="Times New Roman" panose="02020603050405020304" pitchFamily="18" charset="0"/>
              </a:rPr>
              <a:t>。</a:t>
            </a:r>
            <a:endParaRPr lang="zh-CN" altLang="en-US" dirty="0"/>
          </a:p>
        </p:txBody>
      </p:sp>
      <p:pic>
        <p:nvPicPr>
          <p:cNvPr id="6" name="图片 5" descr="C:\Users\Administrator\Desktop\cupt\能量.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42103" y="2240559"/>
            <a:ext cx="3249539" cy="2036840"/>
          </a:xfrm>
          <a:prstGeom prst="rect">
            <a:avLst/>
          </a:prstGeom>
          <a:noFill/>
          <a:ln>
            <a:noFill/>
          </a:ln>
        </p:spPr>
      </p:pic>
      <p:sp>
        <p:nvSpPr>
          <p:cNvPr id="7" name="矩形 6"/>
          <p:cNvSpPr/>
          <p:nvPr/>
        </p:nvSpPr>
        <p:spPr>
          <a:xfrm>
            <a:off x="899594" y="4658308"/>
            <a:ext cx="4051505" cy="1426031"/>
          </a:xfrm>
          <a:prstGeom prst="rect">
            <a:avLst/>
          </a:prstGeom>
        </p:spPr>
        <p:txBody>
          <a:bodyPr wrap="square">
            <a:spAutoFit/>
          </a:bodyPr>
          <a:lstStyle/>
          <a:p>
            <a:pPr algn="just">
              <a:lnSpc>
                <a:spcPts val="2626"/>
              </a:lnSpc>
            </a:pPr>
            <a:r>
              <a:rPr lang="en-US" altLang="zh-CN" sz="2000" kern="100" dirty="0">
                <a:latin typeface="微软雅黑" panose="020B0503020204020204" pitchFamily="34" charset="-122"/>
                <a:ea typeface="微软雅黑" panose="020B0503020204020204" pitchFamily="34" charset="-122"/>
              </a:rPr>
              <a:t>      </a:t>
            </a:r>
            <a:r>
              <a:rPr lang="zh-CN" altLang="zh-CN" sz="2000" kern="100" dirty="0">
                <a:latin typeface="微软雅黑" panose="020B0503020204020204" pitchFamily="34" charset="-122"/>
                <a:ea typeface="微软雅黑" panose="020B0503020204020204" pitchFamily="34" charset="-122"/>
              </a:rPr>
              <a:t>可以看出在开始的时候，能量最低是在变化的</a:t>
            </a:r>
            <a:r>
              <a:rPr lang="en-US" altLang="zh-CN" sz="2000" kern="100" dirty="0" err="1">
                <a:latin typeface="微软雅黑" panose="020B0503020204020204" pitchFamily="34" charset="-122"/>
                <a:ea typeface="微软雅黑" panose="020B0503020204020204" pitchFamily="34" charset="-122"/>
              </a:rPr>
              <a:t>Wr</a:t>
            </a:r>
            <a:r>
              <a:rPr lang="zh-CN" altLang="zh-CN" sz="2000" kern="100" dirty="0">
                <a:latin typeface="微软雅黑" panose="020B0503020204020204" pitchFamily="34" charset="-122"/>
                <a:ea typeface="微软雅黑" panose="020B0503020204020204" pitchFamily="34" charset="-122"/>
              </a:rPr>
              <a:t>上的，到了某一临界值的时候，将沿着</a:t>
            </a:r>
            <a:r>
              <a:rPr lang="en-US" altLang="zh-CN" sz="2000" kern="100" dirty="0" err="1">
                <a:latin typeface="微软雅黑" panose="020B0503020204020204" pitchFamily="34" charset="-122"/>
                <a:ea typeface="微软雅黑" panose="020B0503020204020204" pitchFamily="34" charset="-122"/>
              </a:rPr>
              <a:t>Wr</a:t>
            </a:r>
            <a:r>
              <a:rPr lang="zh-CN" altLang="zh-CN" sz="2000" kern="100" dirty="0">
                <a:latin typeface="微软雅黑" panose="020B0503020204020204" pitchFamily="34" charset="-122"/>
                <a:ea typeface="微软雅黑" panose="020B0503020204020204" pitchFamily="34" charset="-122"/>
              </a:rPr>
              <a:t>恒等于</a:t>
            </a:r>
            <a:r>
              <a:rPr lang="en-US" altLang="zh-CN" sz="2000" kern="100" dirty="0">
                <a:latin typeface="微软雅黑" panose="020B0503020204020204" pitchFamily="34" charset="-122"/>
                <a:ea typeface="微软雅黑" panose="020B0503020204020204" pitchFamily="34" charset="-122"/>
              </a:rPr>
              <a:t>1</a:t>
            </a:r>
            <a:r>
              <a:rPr lang="zh-CN" altLang="zh-CN" sz="2000" kern="100" dirty="0">
                <a:latin typeface="微软雅黑" panose="020B0503020204020204" pitchFamily="34" charset="-122"/>
                <a:ea typeface="微软雅黑" panose="020B0503020204020204" pitchFamily="34" charset="-122"/>
              </a:rPr>
              <a:t>的线为能量。</a:t>
            </a:r>
          </a:p>
        </p:txBody>
      </p:sp>
      <p:pic>
        <p:nvPicPr>
          <p:cNvPr id="8" name="图片 7"/>
          <p:cNvPicPr/>
          <p:nvPr/>
        </p:nvPicPr>
        <p:blipFill>
          <a:blip r:embed="rId3"/>
          <a:stretch>
            <a:fillRect/>
          </a:stretch>
        </p:blipFill>
        <p:spPr>
          <a:xfrm>
            <a:off x="5796138" y="4333966"/>
            <a:ext cx="2087077" cy="1724021"/>
          </a:xfrm>
          <a:prstGeom prst="rect">
            <a:avLst/>
          </a:prstGeom>
        </p:spPr>
      </p:pic>
    </p:spTree>
    <p:extLst>
      <p:ext uri="{BB962C8B-B14F-4D97-AF65-F5344CB8AC3E}">
        <p14:creationId xmlns:p14="http://schemas.microsoft.com/office/powerpoint/2010/main" val="2192109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355976" y="2905780"/>
            <a:ext cx="288032" cy="523220"/>
          </a:xfrm>
          <a:prstGeom prst="rect">
            <a:avLst/>
          </a:prstGeom>
          <a:noFill/>
        </p:spPr>
        <p:txBody>
          <a:bodyPr wrap="square" rtlCol="0">
            <a:spAutoFit/>
          </a:bodyPr>
          <a:lstStyle/>
          <a:p>
            <a:r>
              <a:rPr lang="en-US" altLang="zh-CN" sz="2800" b="1" dirty="0">
                <a:solidFill>
                  <a:schemeClr val="bg1"/>
                </a:solidFill>
                <a:latin typeface="微软雅黑" panose="020B0503020204020204" pitchFamily="34" charset="-122"/>
                <a:ea typeface="微软雅黑" panose="020B0503020204020204" pitchFamily="34" charset="-122"/>
              </a:rPr>
              <a:t>3</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03583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71600" y="969566"/>
            <a:ext cx="3518912" cy="400110"/>
          </a:xfrm>
          <a:prstGeom prst="rect">
            <a:avLst/>
          </a:prstGeom>
        </p:spPr>
        <p:txBody>
          <a:bodyPr wrap="none">
            <a:spAutoFit/>
          </a:bodyPr>
          <a:lstStyle/>
          <a:p>
            <a:r>
              <a:rPr lang="zh-CN" altLang="zh-CN" sz="2000" kern="100" dirty="0">
                <a:latin typeface="微软雅黑" panose="020B0503020204020204" pitchFamily="34" charset="-122"/>
                <a:ea typeface="微软雅黑" panose="020B0503020204020204" pitchFamily="34" charset="-122"/>
                <a:cs typeface="Times New Roman" panose="02020603050405020304" pitchFamily="18" charset="0"/>
              </a:rPr>
              <a:t>绳子进一步蜷曲，类似于下图</a:t>
            </a:r>
            <a:endParaRPr lang="zh-CN" altLang="en-US" sz="2000" dirty="0">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2858467" y="2373660"/>
            <a:ext cx="79968" cy="623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98" tIns="34299" rIns="68598" bIns="34299" numCol="1" anchor="ctr" anchorCtr="0" compatLnSpc="1">
            <a:prstTxWarp prst="textNoShape">
              <a:avLst/>
            </a:prstTxWarp>
            <a:spAutoFit/>
          </a:bodyPr>
          <a:lstStyle/>
          <a:p>
            <a:endParaRPr lang="zh-CN" altLang="en-US" sz="3601"/>
          </a:p>
        </p:txBody>
      </p:sp>
      <mc:AlternateContent xmlns:mc="http://schemas.openxmlformats.org/markup-compatibility/2006" xmlns:a14="http://schemas.microsoft.com/office/drawing/2010/main">
        <mc:Choice Requires="a14">
          <p:sp>
            <p:nvSpPr>
              <p:cNvPr id="4" name="Rectangle 3"/>
              <p:cNvSpPr>
                <a:spLocks noChangeArrowheads="1"/>
              </p:cNvSpPr>
              <p:nvPr/>
            </p:nvSpPr>
            <p:spPr bwMode="auto">
              <a:xfrm>
                <a:off x="3005420" y="1215071"/>
                <a:ext cx="5726127" cy="3973798"/>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68598" tIns="34299" rIns="68598" bIns="34299" numCol="1" anchor="ctr" anchorCtr="0" compatLnSpc="1">
                <a:prstTxWarp prst="textNoShape">
                  <a:avLst/>
                </a:prstTxWarp>
                <a:spAutoFit/>
              </a:bodyPr>
              <a:lstStyle>
                <a:lvl1pPr indent="2667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zh-CN" altLang="zh-CN" sz="2000" dirty="0">
                    <a:latin typeface="微软雅黑" panose="020B0503020204020204" pitchFamily="34" charset="-122"/>
                    <a:ea typeface="微软雅黑" panose="020B0503020204020204" pitchFamily="34" charset="-122"/>
                    <a:cs typeface="Times New Roman" panose="02020603050405020304" pitchFamily="18" charset="0"/>
                  </a:rPr>
                  <a:t>这个时候绳子的自由度暂定为三个，分别是缠绕数</a:t>
                </a:r>
                <a:r>
                  <a:rPr lang="en-US" altLang="zh-CN" sz="2000" dirty="0" err="1">
                    <a:latin typeface="微软雅黑" panose="020B0503020204020204" pitchFamily="34" charset="-122"/>
                    <a:ea typeface="微软雅黑" panose="020B0503020204020204" pitchFamily="34" charset="-122"/>
                  </a:rPr>
                  <a:t>Wr</a:t>
                </a:r>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，上面圈的曲率半径</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R</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，绳子相互缠绕的螺旋的间距</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h</a:t>
                </a:r>
                <a:endParaRPr lang="en-US" altLang="zh-CN" sz="2000" dirty="0">
                  <a:latin typeface="微软雅黑" panose="020B0503020204020204" pitchFamily="34" charset="-122"/>
                  <a:ea typeface="微软雅黑" panose="020B0503020204020204" pitchFamily="34" charset="-122"/>
                </a:endParaRPr>
              </a:p>
              <a:p>
                <a:pPr indent="200078" defTabSz="685983"/>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与上面相似，能量</a:t>
                </a:r>
                <a:endParaRPr lang="en-US" altLang="zh-CN" sz="2000" dirty="0">
                  <a:latin typeface="微软雅黑" panose="020B0503020204020204" pitchFamily="34" charset="-122"/>
                  <a:ea typeface="微软雅黑" panose="020B0503020204020204" pitchFamily="34" charset="-122"/>
                  <a:cs typeface="Times New Roman" panose="02020603050405020304" pitchFamily="18" charset="0"/>
                </a:endParaRPr>
              </a:p>
              <a:p>
                <a:pPr indent="200078" defTabSz="685983"/>
                <a14:m>
                  <m:oMathPara xmlns:m="http://schemas.openxmlformats.org/officeDocument/2006/math">
                    <m:oMathParaPr>
                      <m:jc m:val="centerGroup"/>
                    </m:oMathParaPr>
                    <m:oMath xmlns:m="http://schemas.openxmlformats.org/officeDocument/2006/math">
                      <m:r>
                        <m:rPr>
                          <m:sty m:val="p"/>
                        </m:rPr>
                        <a:rPr lang="en-US" altLang="zh-CN" sz="2000">
                          <a:latin typeface="Cambria Math" panose="02040503050406030204" pitchFamily="18" charset="0"/>
                        </a:rPr>
                        <m:t>E</m:t>
                      </m:r>
                      <m:r>
                        <a:rPr lang="en-US" altLang="zh-CN" sz="2000">
                          <a:latin typeface="Cambria Math" panose="02040503050406030204" pitchFamily="18" charset="0"/>
                        </a:rPr>
                        <m:t>=</m:t>
                      </m:r>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𝐸</m:t>
                          </m:r>
                        </m:e>
                        <m:sub>
                          <m:r>
                            <a:rPr lang="en-US" altLang="zh-CN" sz="2000" i="1">
                              <a:latin typeface="Cambria Math" panose="02040503050406030204" pitchFamily="18" charset="0"/>
                            </a:rPr>
                            <m:t>𝑒</m:t>
                          </m:r>
                        </m:sub>
                      </m:sSub>
                      <m:r>
                        <a:rPr lang="en-US" altLang="zh-CN" sz="2000" i="1">
                          <a:latin typeface="Cambria Math" panose="02040503050406030204" pitchFamily="18" charset="0"/>
                        </a:rPr>
                        <m:t>+</m:t>
                      </m:r>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𝐸</m:t>
                          </m:r>
                        </m:e>
                        <m:sub>
                          <m:r>
                            <a:rPr lang="en-US" altLang="zh-CN" sz="2000" i="1">
                              <a:latin typeface="Cambria Math" panose="02040503050406030204" pitchFamily="18" charset="0"/>
                            </a:rPr>
                            <m:t>𝑡</m:t>
                          </m:r>
                        </m:sub>
                      </m:sSub>
                      <m:r>
                        <a:rPr lang="en-US" altLang="zh-CN" sz="2000" i="1">
                          <a:latin typeface="Cambria Math" panose="02040503050406030204" pitchFamily="18" charset="0"/>
                        </a:rPr>
                        <m:t>+</m:t>
                      </m:r>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𝐸</m:t>
                          </m:r>
                        </m:e>
                        <m:sub>
                          <m:r>
                            <a:rPr lang="en-US" altLang="zh-CN" sz="2000" i="1">
                              <a:latin typeface="Cambria Math" panose="02040503050406030204" pitchFamily="18" charset="0"/>
                            </a:rPr>
                            <m:t>𝑐</m:t>
                          </m:r>
                        </m:sub>
                      </m:sSub>
                    </m:oMath>
                  </m:oMathPara>
                </a14:m>
                <a:endParaRPr lang="zh-CN" altLang="zh-CN" sz="2000" dirty="0">
                  <a:latin typeface="微软雅黑" panose="020B0503020204020204" pitchFamily="34" charset="-122"/>
                  <a:ea typeface="微软雅黑" panose="020B0503020204020204" pitchFamily="34" charset="-122"/>
                </a:endParaRPr>
              </a:p>
              <a:p>
                <a:pPr indent="200078" defTabSz="685983"/>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其中</a:t>
                </a:r>
                <a14:m>
                  <m:oMath xmlns:m="http://schemas.openxmlformats.org/officeDocument/2006/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𝐸</m:t>
                        </m:r>
                      </m:e>
                      <m:sub>
                        <m:r>
                          <a:rPr lang="en-US" altLang="zh-CN" sz="2000" i="1">
                            <a:latin typeface="Cambria Math" panose="02040503050406030204" pitchFamily="18" charset="0"/>
                          </a:rPr>
                          <m:t>𝑡</m:t>
                        </m:r>
                      </m:sub>
                    </m:sSub>
                  </m:oMath>
                </a14:m>
                <a:r>
                  <a:rPr lang="zh-CN" altLang="en-US" sz="2000" dirty="0">
                    <a:latin typeface="微软雅黑" panose="020B0503020204020204" pitchFamily="34" charset="-122"/>
                    <a:ea typeface="微软雅黑" panose="020B0503020204020204" pitchFamily="34" charset="-122"/>
                  </a:rPr>
                  <a:t>不变</a:t>
                </a:r>
                <a:endParaRPr lang="en-US" altLang="zh-CN" sz="2000" dirty="0">
                  <a:latin typeface="微软雅黑" panose="020B0503020204020204" pitchFamily="34" charset="-122"/>
                  <a:ea typeface="微软雅黑" panose="020B0503020204020204" pitchFamily="34" charset="-122"/>
                </a:endParaRPr>
              </a:p>
              <a:p>
                <a:pPr indent="200078" defTabSz="685983"/>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端点的势能</a:t>
                </a:r>
                <a:endParaRPr lang="zh-CN" altLang="en-US" sz="2000" dirty="0">
                  <a:latin typeface="微软雅黑" panose="020B0503020204020204" pitchFamily="34" charset="-122"/>
                  <a:ea typeface="微软雅黑" panose="020B0503020204020204" pitchFamily="34" charset="-122"/>
                </a:endParaRPr>
              </a:p>
              <a:p>
                <a:pPr/>
                <a14:m>
                  <m:oMathPara xmlns:m="http://schemas.openxmlformats.org/officeDocument/2006/math">
                    <m:oMathParaPr>
                      <m:jc m:val="centerGroup"/>
                    </m:oMathParaPr>
                    <m:oMath xmlns:m="http://schemas.openxmlformats.org/officeDocument/2006/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𝐸</m:t>
                          </m:r>
                        </m:e>
                        <m:sub>
                          <m:r>
                            <a:rPr lang="en-US" altLang="zh-CN" sz="2000" i="1">
                              <a:latin typeface="Cambria Math" panose="02040503050406030204" pitchFamily="18" charset="0"/>
                            </a:rPr>
                            <m:t>𝑒</m:t>
                          </m:r>
                        </m:sub>
                      </m:sSub>
                      <m:r>
                        <a:rPr lang="en-US" altLang="zh-CN" sz="2000" i="1">
                          <a:latin typeface="Cambria Math" panose="02040503050406030204" pitchFamily="18" charset="0"/>
                        </a:rPr>
                        <m:t>=−</m:t>
                      </m:r>
                      <m:r>
                        <a:rPr lang="en-US" altLang="zh-CN" sz="2000" i="1">
                          <a:latin typeface="Cambria Math" panose="02040503050406030204" pitchFamily="18" charset="0"/>
                        </a:rPr>
                        <m:t>𝑚𝑔</m:t>
                      </m:r>
                      <m:d>
                        <m:dPr>
                          <m:begChr m:val="（"/>
                          <m:endChr m:val="）"/>
                          <m:ctrlPr>
                            <a:rPr lang="zh-CN" altLang="zh-CN" sz="2000" i="1">
                              <a:latin typeface="Cambria Math" panose="02040503050406030204" pitchFamily="18" charset="0"/>
                            </a:rPr>
                          </m:ctrlPr>
                        </m:dPr>
                        <m:e>
                          <m:r>
                            <a:rPr lang="en-US" altLang="zh-CN" sz="2000" i="1">
                              <a:latin typeface="Cambria Math" panose="02040503050406030204" pitchFamily="18" charset="0"/>
                            </a:rPr>
                            <m:t>𝐿</m:t>
                          </m:r>
                          <m:r>
                            <a:rPr lang="en-US" altLang="zh-CN" sz="2000" i="1">
                              <a:latin typeface="Cambria Math" panose="02040503050406030204" pitchFamily="18" charset="0"/>
                            </a:rPr>
                            <m:t>−</m:t>
                          </m:r>
                          <m:r>
                            <a:rPr lang="en-US" altLang="zh-CN" sz="2000" i="1">
                              <a:latin typeface="Cambria Math" panose="02040503050406030204" pitchFamily="18" charset="0"/>
                            </a:rPr>
                            <m:t>𝑠</m:t>
                          </m:r>
                        </m:e>
                      </m:d>
                    </m:oMath>
                  </m:oMathPara>
                </a14:m>
                <a:endParaRPr lang="zh-CN" altLang="zh-CN" sz="2000" dirty="0">
                  <a:latin typeface="微软雅黑" panose="020B0503020204020204" pitchFamily="34" charset="-122"/>
                  <a:ea typeface="微软雅黑" panose="020B0503020204020204" pitchFamily="34" charset="-122"/>
                </a:endParaRPr>
              </a:p>
              <a:p>
                <a:pPr indent="200078" defTabSz="685983"/>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其中</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s</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为自缠绕部分长度与顶上成环部分的长度之和</a:t>
                </a:r>
                <a:endParaRPr lang="zh-CN" altLang="en-US" sz="2000" dirty="0">
                  <a:latin typeface="微软雅黑" panose="020B0503020204020204" pitchFamily="34" charset="-122"/>
                  <a:ea typeface="微软雅黑" panose="020B0503020204020204" pitchFamily="34" charset="-122"/>
                </a:endParaRPr>
              </a:p>
              <a:p>
                <a:pPr indent="200078" defTabSz="685983"/>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容易得到</a:t>
                </a:r>
                <a:endParaRPr lang="zh-CN" altLang="en-US" sz="2000" dirty="0">
                  <a:latin typeface="微软雅黑" panose="020B0503020204020204" pitchFamily="34" charset="-122"/>
                  <a:ea typeface="微软雅黑" panose="020B0503020204020204" pitchFamily="34" charset="-122"/>
                </a:endParaRPr>
              </a:p>
              <a:p>
                <a:pPr/>
                <a14:m>
                  <m:oMathPara xmlns:m="http://schemas.openxmlformats.org/officeDocument/2006/math">
                    <m:oMathParaPr>
                      <m:jc m:val="centerGroup"/>
                    </m:oMathParaPr>
                    <m:oMath xmlns:m="http://schemas.openxmlformats.org/officeDocument/2006/math">
                      <m:r>
                        <m:rPr>
                          <m:sty m:val="p"/>
                        </m:rPr>
                        <a:rPr lang="en-US" altLang="zh-CN" sz="2000">
                          <a:latin typeface="Cambria Math" panose="02040503050406030204" pitchFamily="18" charset="0"/>
                        </a:rPr>
                        <m:t>s</m:t>
                      </m:r>
                      <m:r>
                        <a:rPr lang="en-US" altLang="zh-CN" sz="2000">
                          <a:latin typeface="Cambria Math" panose="02040503050406030204" pitchFamily="18" charset="0"/>
                        </a:rPr>
                        <m:t>=2</m:t>
                      </m:r>
                      <m:r>
                        <m:rPr>
                          <m:sty m:val="p"/>
                        </m:rPr>
                        <a:rPr lang="en-US" altLang="zh-CN" sz="2000">
                          <a:latin typeface="Cambria Math" panose="02040503050406030204" pitchFamily="18" charset="0"/>
                        </a:rPr>
                        <m:t>πR</m:t>
                      </m:r>
                      <m:r>
                        <a:rPr lang="en-US" altLang="zh-CN" sz="2000">
                          <a:latin typeface="Cambria Math" panose="02040503050406030204" pitchFamily="18" charset="0"/>
                        </a:rPr>
                        <m:t>+</m:t>
                      </m:r>
                      <m:rad>
                        <m:radPr>
                          <m:degHide m:val="on"/>
                          <m:ctrlPr>
                            <a:rPr lang="zh-CN" altLang="zh-CN" sz="2000" i="1">
                              <a:latin typeface="Cambria Math" panose="02040503050406030204" pitchFamily="18" charset="0"/>
                            </a:rPr>
                          </m:ctrlPr>
                        </m:radPr>
                        <m:deg/>
                        <m:e>
                          <m:sSup>
                            <m:sSupPr>
                              <m:ctrlPr>
                                <a:rPr lang="zh-CN" altLang="zh-CN" sz="2000" i="1">
                                  <a:latin typeface="Cambria Math" panose="02040503050406030204" pitchFamily="18" charset="0"/>
                                </a:rPr>
                              </m:ctrlPr>
                            </m:sSupPr>
                            <m:e>
                              <m:r>
                                <a:rPr lang="en-US" altLang="zh-CN" sz="2000" i="1">
                                  <a:latin typeface="Cambria Math" panose="02040503050406030204" pitchFamily="18" charset="0"/>
                                </a:rPr>
                                <m:t>2</m:t>
                              </m:r>
                              <m:r>
                                <a:rPr lang="en-US" altLang="zh-CN" sz="2000" i="1">
                                  <a:latin typeface="Cambria Math" panose="02040503050406030204" pitchFamily="18" charset="0"/>
                                </a:rPr>
                                <m:t>𝜋</m:t>
                              </m:r>
                              <m:r>
                                <a:rPr lang="en-US" altLang="zh-CN" sz="2000" i="1">
                                  <a:latin typeface="Cambria Math" panose="02040503050406030204" pitchFamily="18" charset="0"/>
                                </a:rPr>
                                <m:t>𝑟</m:t>
                              </m:r>
                            </m:e>
                            <m:sup>
                              <m:r>
                                <a:rPr lang="en-US" altLang="zh-CN" sz="2000" i="1">
                                  <a:latin typeface="Cambria Math" panose="02040503050406030204" pitchFamily="18" charset="0"/>
                                </a:rPr>
                                <m:t>2</m:t>
                              </m:r>
                            </m:sup>
                          </m:sSup>
                          <m:r>
                            <a:rPr lang="en-US" altLang="zh-CN" sz="2000" i="1">
                              <a:latin typeface="Cambria Math" panose="02040503050406030204" pitchFamily="18" charset="0"/>
                            </a:rPr>
                            <m:t>+</m:t>
                          </m:r>
                          <m:sSup>
                            <m:sSupPr>
                              <m:ctrlPr>
                                <a:rPr lang="zh-CN" altLang="zh-CN" sz="2000" i="1">
                                  <a:latin typeface="Cambria Math" panose="02040503050406030204" pitchFamily="18" charset="0"/>
                                </a:rPr>
                              </m:ctrlPr>
                            </m:sSupPr>
                            <m:e>
                              <m:r>
                                <a:rPr lang="en-US" altLang="zh-CN" sz="2000" i="1">
                                  <a:latin typeface="Cambria Math" panose="02040503050406030204" pitchFamily="18" charset="0"/>
                                </a:rPr>
                                <m:t>h</m:t>
                              </m:r>
                            </m:e>
                            <m:sup>
                              <m:r>
                                <a:rPr lang="en-US" altLang="zh-CN" sz="2000" i="1">
                                  <a:latin typeface="Cambria Math" panose="02040503050406030204" pitchFamily="18" charset="0"/>
                                </a:rPr>
                                <m:t>2</m:t>
                              </m:r>
                            </m:sup>
                          </m:sSup>
                        </m:e>
                      </m:rad>
                      <m:r>
                        <a:rPr lang="en-US" altLang="zh-CN" sz="2000" i="1">
                          <a:latin typeface="Cambria Math" panose="02040503050406030204" pitchFamily="18" charset="0"/>
                        </a:rPr>
                        <m:t>×</m:t>
                      </m:r>
                      <m:r>
                        <a:rPr lang="zh-CN" altLang="zh-CN" sz="2000">
                          <a:latin typeface="Cambria Math" panose="02040503050406030204" pitchFamily="18" charset="0"/>
                        </a:rPr>
                        <m:t>（</m:t>
                      </m:r>
                      <m:r>
                        <m:rPr>
                          <m:sty m:val="p"/>
                        </m:rPr>
                        <a:rPr lang="en-US" altLang="zh-CN" sz="2000">
                          <a:latin typeface="Cambria Math" panose="02040503050406030204" pitchFamily="18" charset="0"/>
                        </a:rPr>
                        <m:t>Wr</m:t>
                      </m:r>
                      <m:r>
                        <a:rPr lang="en-US" altLang="zh-CN" sz="2000" i="1">
                          <a:latin typeface="Cambria Math" panose="02040503050406030204" pitchFamily="18" charset="0"/>
                        </a:rPr>
                        <m:t>−</m:t>
                      </m:r>
                      <m:r>
                        <a:rPr lang="en-US" altLang="zh-CN" sz="2000">
                          <a:latin typeface="Cambria Math" panose="02040503050406030204" pitchFamily="18" charset="0"/>
                        </a:rPr>
                        <m:t>1</m:t>
                      </m:r>
                      <m:r>
                        <a:rPr lang="zh-CN" altLang="zh-CN" sz="2000">
                          <a:latin typeface="Cambria Math" panose="02040503050406030204" pitchFamily="18" charset="0"/>
                        </a:rPr>
                        <m:t>）</m:t>
                      </m:r>
                    </m:oMath>
                  </m:oMathPara>
                </a14:m>
                <a:endParaRPr lang="zh-CN" altLang="zh-CN" sz="2000" dirty="0">
                  <a:latin typeface="微软雅黑" panose="020B0503020204020204" pitchFamily="34" charset="-122"/>
                  <a:ea typeface="微软雅黑" panose="020B0503020204020204" pitchFamily="34" charset="-122"/>
                </a:endParaRPr>
              </a:p>
            </p:txBody>
          </p:sp>
        </mc:Choice>
        <mc:Fallback xmlns="">
          <p:sp>
            <p:nvSpPr>
              <p:cNvPr id="4" name="Rectangle 3"/>
              <p:cNvSpPr>
                <a:spLocks noRot="1" noChangeAspect="1" noMove="1" noResize="1" noEditPoints="1" noAdjustHandles="1" noChangeArrowheads="1" noChangeShapeType="1" noTextEdit="1"/>
              </p:cNvSpPr>
              <p:nvPr/>
            </p:nvSpPr>
            <p:spPr bwMode="auto">
              <a:xfrm>
                <a:off x="3005418" y="1215071"/>
                <a:ext cx="5726127" cy="3973798"/>
              </a:xfrm>
              <a:prstGeom prst="rect">
                <a:avLst/>
              </a:prstGeom>
              <a:blipFill rotWithShape="0">
                <a:blip r:embed="rId2"/>
                <a:stretch>
                  <a:fillRect l="-1491" r="-319"/>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pic>
        <p:nvPicPr>
          <p:cNvPr id="6" name="图片 5" descr="C:\Users\Administrator\Desktop\绳子照片\IMG20140428009.jpg"/>
          <p:cNvPicPr/>
          <p:nvPr/>
        </p:nvPicPr>
        <p:blipFill rotWithShape="1">
          <a:blip r:embed="rId3" cstate="print">
            <a:extLst>
              <a:ext uri="{28A0092B-C50C-407E-A947-70E740481C1C}">
                <a14:useLocalDpi xmlns:a14="http://schemas.microsoft.com/office/drawing/2010/main" val="0"/>
              </a:ext>
            </a:extLst>
          </a:blip>
          <a:srcRect l="32708" t="-1592" r="28099" b="-1"/>
          <a:stretch/>
        </p:blipFill>
        <p:spPr bwMode="auto">
          <a:xfrm>
            <a:off x="501678" y="1214179"/>
            <a:ext cx="2488448" cy="4361271"/>
          </a:xfrm>
          <a:prstGeom prst="rect">
            <a:avLst/>
          </a:prstGeom>
          <a:noFill/>
          <a:ln>
            <a:noFill/>
          </a:ln>
          <a:extLst>
            <a:ext uri="{53640926-AAD7-44D8-BBD7-CCE9431645EC}">
              <a14:shadowObscured xmlns:a14="http://schemas.microsoft.com/office/drawing/2010/main"/>
            </a:ext>
          </a:extLst>
        </p:spPr>
      </p:pic>
      <p:sp>
        <p:nvSpPr>
          <p:cNvPr id="5" name="矩形 4"/>
          <p:cNvSpPr/>
          <p:nvPr/>
        </p:nvSpPr>
        <p:spPr>
          <a:xfrm>
            <a:off x="3188578" y="5434374"/>
            <a:ext cx="5510047" cy="400110"/>
          </a:xfrm>
          <a:prstGeom prst="rect">
            <a:avLst/>
          </a:prstGeom>
        </p:spPr>
        <p:txBody>
          <a:bodyPr wrap="square">
            <a:spAutoFit/>
          </a:bodyPr>
          <a:lstStyle/>
          <a:p>
            <a:pPr algn="just"/>
            <a:r>
              <a:rPr lang="zh-CN" altLang="zh-CN" sz="2000" dirty="0">
                <a:latin typeface="微软雅黑" panose="020B0503020204020204" pitchFamily="34" charset="-122"/>
                <a:ea typeface="微软雅黑" panose="020B0503020204020204" pitchFamily="34" charset="-122"/>
                <a:cs typeface="Times New Roman" panose="02020603050405020304" pitchFamily="18" charset="0"/>
              </a:rPr>
              <a:t>除去第一个环后，在相互缠绕的缠绕数为</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Wr-1.</a:t>
            </a:r>
            <a:endParaRPr lang="zh-CN" altLang="zh-CN" sz="2000" dirty="0">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1011118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矩形 1"/>
              <p:cNvSpPr/>
              <p:nvPr/>
            </p:nvSpPr>
            <p:spPr>
              <a:xfrm>
                <a:off x="1043608" y="1932874"/>
                <a:ext cx="9340382" cy="3314369"/>
              </a:xfrm>
              <a:prstGeom prst="rect">
                <a:avLst/>
              </a:prstGeom>
            </p:spPr>
            <p:txBody>
              <a:bodyPr wrap="square">
                <a:spAutoFit/>
              </a:bodyPr>
              <a:lstStyle/>
              <a:p>
                <a:r>
                  <a:rPr lang="zh-CN" altLang="zh-CN" sz="2000" kern="100" dirty="0">
                    <a:latin typeface="微软雅黑" panose="020B0503020204020204" pitchFamily="34" charset="-122"/>
                    <a:ea typeface="微软雅黑" panose="020B0503020204020204" pitchFamily="34" charset="-122"/>
                  </a:rPr>
                  <a:t>与之前讨论相似，对能量进行变分得到一个方程</a:t>
                </a:r>
                <a:endParaRPr lang="en-US" altLang="zh-CN" sz="2000" kern="100" dirty="0">
                  <a:latin typeface="微软雅黑" panose="020B0503020204020204" pitchFamily="34" charset="-122"/>
                  <a:ea typeface="微软雅黑" panose="020B0503020204020204" pitchFamily="34" charset="-122"/>
                </a:endParaRPr>
              </a:p>
              <a:p>
                <a:endParaRPr lang="en-US" altLang="zh-CN" sz="2000" kern="100" dirty="0">
                  <a:latin typeface="微软雅黑" panose="020B0503020204020204" pitchFamily="34" charset="-122"/>
                  <a:ea typeface="微软雅黑" panose="020B0503020204020204" pitchFamily="34" charset="-122"/>
                </a:endParaRPr>
              </a:p>
              <a:p>
                <a:r>
                  <a:rPr lang="en-US" altLang="zh-CN" sz="2000" kern="100" dirty="0">
                    <a:latin typeface="微软雅黑" panose="020B0503020204020204" pitchFamily="34" charset="-122"/>
                    <a:ea typeface="微软雅黑" panose="020B0503020204020204" pitchFamily="34" charset="-122"/>
                  </a:rPr>
                  <a:t>  </a:t>
                </a:r>
                <a14:m>
                  <m:oMath xmlns:m="http://schemas.openxmlformats.org/officeDocument/2006/math">
                    <m:d>
                      <m:dPr>
                        <m:begChr m:val="{"/>
                        <m:endChr m:val=""/>
                        <m:ctrlPr>
                          <a:rPr lang="zh-CN" altLang="zh-CN" sz="1600" i="1" kern="100">
                            <a:latin typeface="Cambria Math" panose="02040503050406030204" pitchFamily="18" charset="0"/>
                            <a:ea typeface="宋体" panose="02010600030101010101" pitchFamily="2" charset="-122"/>
                          </a:rPr>
                        </m:ctrlPr>
                      </m:dPr>
                      <m:e>
                        <m:eqArr>
                          <m:eqArrPr>
                            <m:ctrlPr>
                              <a:rPr lang="zh-CN" altLang="zh-CN" sz="1600" i="1" kern="100">
                                <a:latin typeface="Cambria Math" panose="02040503050406030204" pitchFamily="18" charset="0"/>
                                <a:ea typeface="宋体" panose="02010600030101010101" pitchFamily="2" charset="-122"/>
                              </a:rPr>
                            </m:ctrlPr>
                          </m:eqArrPr>
                          <m:e>
                            <m:r>
                              <a:rPr lang="en-US" altLang="zh-CN" sz="1600" kern="100">
                                <a:latin typeface="Cambria Math" panose="02040503050406030204" pitchFamily="18" charset="0"/>
                                <a:ea typeface="宋体" panose="02010600030101010101" pitchFamily="2" charset="-122"/>
                              </a:rPr>
                              <m:t>−2</m:t>
                            </m:r>
                            <m:d>
                              <m:dPr>
                                <m:ctrlPr>
                                  <a:rPr lang="zh-CN" altLang="zh-CN" sz="1600" i="1" kern="100">
                                    <a:latin typeface="Cambria Math" panose="02040503050406030204" pitchFamily="18" charset="0"/>
                                    <a:ea typeface="宋体" panose="02010600030101010101" pitchFamily="2" charset="-122"/>
                                  </a:rPr>
                                </m:ctrlPr>
                              </m:dPr>
                              <m:e>
                                <m:sSub>
                                  <m:sSubPr>
                                    <m:ctrlPr>
                                      <a:rPr lang="zh-CN" altLang="zh-CN" sz="1600" i="1" kern="100">
                                        <a:latin typeface="Cambria Math" panose="02040503050406030204" pitchFamily="18" charset="0"/>
                                        <a:ea typeface="宋体" panose="02010600030101010101" pitchFamily="2" charset="-122"/>
                                      </a:rPr>
                                    </m:ctrlPr>
                                  </m:sSubPr>
                                  <m:e>
                                    <m:r>
                                      <a:rPr lang="en-US" altLang="zh-CN" sz="1600" kern="100">
                                        <a:latin typeface="Cambria Math" panose="02040503050406030204" pitchFamily="18" charset="0"/>
                                        <a:ea typeface="宋体" panose="02010600030101010101" pitchFamily="2" charset="-122"/>
                                      </a:rPr>
                                      <m:t>𝐿</m:t>
                                    </m:r>
                                  </m:e>
                                  <m:sub>
                                    <m:r>
                                      <a:rPr lang="en-US" altLang="zh-CN" sz="1600" kern="100">
                                        <a:latin typeface="Cambria Math" panose="02040503050406030204" pitchFamily="18" charset="0"/>
                                        <a:ea typeface="宋体" panose="02010600030101010101" pitchFamily="2" charset="-122"/>
                                      </a:rPr>
                                      <m:t>𝑘</m:t>
                                    </m:r>
                                  </m:sub>
                                </m:sSub>
                                <m:r>
                                  <a:rPr lang="en-US" altLang="zh-CN" sz="1600" kern="100">
                                    <a:latin typeface="Cambria Math" panose="02040503050406030204" pitchFamily="18" charset="0"/>
                                    <a:ea typeface="宋体" panose="02010600030101010101" pitchFamily="2" charset="-122"/>
                                  </a:rPr>
                                  <m:t>−</m:t>
                                </m:r>
                                <m:sSub>
                                  <m:sSubPr>
                                    <m:ctrlPr>
                                      <a:rPr lang="zh-CN" altLang="zh-CN" sz="1600" i="1" kern="100">
                                        <a:latin typeface="Cambria Math" panose="02040503050406030204" pitchFamily="18" charset="0"/>
                                        <a:ea typeface="宋体" panose="02010600030101010101" pitchFamily="2" charset="-122"/>
                                      </a:rPr>
                                    </m:ctrlPr>
                                  </m:sSubPr>
                                  <m:e>
                                    <m:r>
                                      <a:rPr lang="en-US" altLang="zh-CN" sz="1600" kern="100">
                                        <a:latin typeface="Cambria Math" panose="02040503050406030204" pitchFamily="18" charset="0"/>
                                        <a:ea typeface="宋体" panose="02010600030101010101" pitchFamily="2" charset="-122"/>
                                      </a:rPr>
                                      <m:t>𝑊</m:t>
                                    </m:r>
                                  </m:e>
                                  <m:sub>
                                    <m:r>
                                      <a:rPr lang="en-US" altLang="zh-CN" sz="1600" kern="100">
                                        <a:latin typeface="Cambria Math" panose="02040503050406030204" pitchFamily="18" charset="0"/>
                                        <a:ea typeface="宋体" panose="02010600030101010101" pitchFamily="2" charset="-122"/>
                                      </a:rPr>
                                      <m:t>𝑟</m:t>
                                    </m:r>
                                  </m:sub>
                                </m:sSub>
                              </m:e>
                            </m:d>
                            <m:f>
                              <m:fPr>
                                <m:ctrlPr>
                                  <a:rPr lang="zh-CN" altLang="zh-CN" sz="1600" i="1" kern="100">
                                    <a:latin typeface="Cambria Math" panose="02040503050406030204" pitchFamily="18" charset="0"/>
                                    <a:ea typeface="宋体" panose="02010600030101010101" pitchFamily="2" charset="-122"/>
                                  </a:rPr>
                                </m:ctrlPr>
                              </m:fPr>
                              <m:num>
                                <m:sSup>
                                  <m:sSupPr>
                                    <m:ctrlPr>
                                      <a:rPr lang="zh-CN" altLang="zh-CN" sz="1600" i="1" kern="100">
                                        <a:latin typeface="Cambria Math" panose="02040503050406030204" pitchFamily="18" charset="0"/>
                                        <a:ea typeface="宋体" panose="02010600030101010101" pitchFamily="2" charset="-122"/>
                                      </a:rPr>
                                    </m:ctrlPr>
                                  </m:sSupPr>
                                  <m:e>
                                    <m:r>
                                      <a:rPr lang="en-US" altLang="zh-CN" sz="1600" kern="100">
                                        <a:latin typeface="Cambria Math" panose="02040503050406030204" pitchFamily="18" charset="0"/>
                                        <a:ea typeface="宋体" panose="02010600030101010101" pitchFamily="2" charset="-122"/>
                                      </a:rPr>
                                      <m:t>𝜋</m:t>
                                    </m:r>
                                  </m:e>
                                  <m:sup>
                                    <m:r>
                                      <a:rPr lang="en-US" altLang="zh-CN" sz="1600" kern="100">
                                        <a:latin typeface="Cambria Math" panose="02040503050406030204" pitchFamily="18" charset="0"/>
                                        <a:ea typeface="宋体" panose="02010600030101010101" pitchFamily="2" charset="-122"/>
                                      </a:rPr>
                                      <m:t>3</m:t>
                                    </m:r>
                                  </m:sup>
                                </m:sSup>
                                <m:r>
                                  <a:rPr lang="en-US" altLang="zh-CN" sz="1600" kern="100">
                                    <a:latin typeface="Cambria Math" panose="02040503050406030204" pitchFamily="18" charset="0"/>
                                    <a:ea typeface="宋体" panose="02010600030101010101" pitchFamily="2" charset="-122"/>
                                  </a:rPr>
                                  <m:t>𝜇</m:t>
                                </m:r>
                                <m:sSup>
                                  <m:sSupPr>
                                    <m:ctrlPr>
                                      <a:rPr lang="zh-CN" altLang="zh-CN" sz="1600" i="1" kern="100">
                                        <a:latin typeface="Cambria Math" panose="02040503050406030204" pitchFamily="18" charset="0"/>
                                        <a:ea typeface="宋体" panose="02010600030101010101" pitchFamily="2" charset="-122"/>
                                      </a:rPr>
                                    </m:ctrlPr>
                                  </m:sSupPr>
                                  <m:e>
                                    <m:r>
                                      <a:rPr lang="en-US" altLang="zh-CN" sz="1600" kern="100">
                                        <a:latin typeface="Cambria Math" panose="02040503050406030204" pitchFamily="18" charset="0"/>
                                        <a:ea typeface="宋体" panose="02010600030101010101" pitchFamily="2" charset="-122"/>
                                      </a:rPr>
                                      <m:t>𝑟</m:t>
                                    </m:r>
                                  </m:e>
                                  <m:sup>
                                    <m:r>
                                      <a:rPr lang="en-US" altLang="zh-CN" sz="1600" kern="100">
                                        <a:latin typeface="Cambria Math" panose="02040503050406030204" pitchFamily="18" charset="0"/>
                                        <a:ea typeface="宋体" panose="02010600030101010101" pitchFamily="2" charset="-122"/>
                                      </a:rPr>
                                      <m:t>4</m:t>
                                    </m:r>
                                  </m:sup>
                                </m:sSup>
                              </m:num>
                              <m:den>
                                <m:r>
                                  <a:rPr lang="en-US" altLang="zh-CN" sz="1600" kern="100">
                                    <a:latin typeface="Cambria Math" panose="02040503050406030204" pitchFamily="18" charset="0"/>
                                    <a:ea typeface="宋体" panose="02010600030101010101" pitchFamily="2" charset="-122"/>
                                  </a:rPr>
                                  <m:t>𝐿</m:t>
                                </m:r>
                              </m:den>
                            </m:f>
                            <m:r>
                              <a:rPr lang="en-US" altLang="zh-CN" sz="1600" kern="100">
                                <a:latin typeface="Cambria Math" panose="02040503050406030204" pitchFamily="18" charset="0"/>
                                <a:ea typeface="宋体" panose="02010600030101010101" pitchFamily="2" charset="-122"/>
                              </a:rPr>
                              <m:t>+</m:t>
                            </m:r>
                            <m:r>
                              <a:rPr lang="en-US" altLang="zh-CN" sz="1600" kern="100">
                                <a:latin typeface="Cambria Math" panose="02040503050406030204" pitchFamily="18" charset="0"/>
                                <a:ea typeface="宋体" panose="02010600030101010101" pitchFamily="2" charset="-122"/>
                              </a:rPr>
                              <m:t>𝑚𝑔</m:t>
                            </m:r>
                            <m:rad>
                              <m:radPr>
                                <m:degHide m:val="on"/>
                                <m:ctrlPr>
                                  <a:rPr lang="zh-CN" altLang="zh-CN" sz="1600" i="1" kern="100">
                                    <a:latin typeface="Cambria Math" panose="02040503050406030204" pitchFamily="18" charset="0"/>
                                    <a:ea typeface="宋体" panose="02010600030101010101" pitchFamily="2" charset="-122"/>
                                  </a:rPr>
                                </m:ctrlPr>
                              </m:radPr>
                              <m:deg/>
                              <m:e>
                                <m:sSup>
                                  <m:sSupPr>
                                    <m:ctrlPr>
                                      <a:rPr lang="zh-CN" altLang="zh-CN" sz="1600" i="1" kern="100">
                                        <a:latin typeface="Cambria Math" panose="02040503050406030204" pitchFamily="18" charset="0"/>
                                        <a:ea typeface="宋体" panose="02010600030101010101" pitchFamily="2" charset="-122"/>
                                      </a:rPr>
                                    </m:ctrlPr>
                                  </m:sSupPr>
                                  <m:e>
                                    <m:r>
                                      <a:rPr lang="en-US" altLang="zh-CN" sz="1600" kern="100">
                                        <a:latin typeface="Cambria Math" panose="02040503050406030204" pitchFamily="18" charset="0"/>
                                        <a:ea typeface="宋体" panose="02010600030101010101" pitchFamily="2" charset="-122"/>
                                      </a:rPr>
                                      <m:t>2</m:t>
                                    </m:r>
                                    <m:r>
                                      <a:rPr lang="en-US" altLang="zh-CN" sz="1600" kern="100">
                                        <a:latin typeface="Cambria Math" panose="02040503050406030204" pitchFamily="18" charset="0"/>
                                        <a:ea typeface="宋体" panose="02010600030101010101" pitchFamily="2" charset="-122"/>
                                      </a:rPr>
                                      <m:t>𝜋</m:t>
                                    </m:r>
                                    <m:r>
                                      <a:rPr lang="en-US" altLang="zh-CN" sz="1600" kern="100">
                                        <a:latin typeface="Cambria Math" panose="02040503050406030204" pitchFamily="18" charset="0"/>
                                        <a:ea typeface="宋体" panose="02010600030101010101" pitchFamily="2" charset="-122"/>
                                      </a:rPr>
                                      <m:t>𝑟</m:t>
                                    </m:r>
                                  </m:e>
                                  <m:sup>
                                    <m:r>
                                      <a:rPr lang="en-US" altLang="zh-CN" sz="1600" kern="100">
                                        <a:latin typeface="Cambria Math" panose="02040503050406030204" pitchFamily="18" charset="0"/>
                                        <a:ea typeface="宋体" panose="02010600030101010101" pitchFamily="2" charset="-122"/>
                                      </a:rPr>
                                      <m:t>2</m:t>
                                    </m:r>
                                  </m:sup>
                                </m:sSup>
                                <m:r>
                                  <a:rPr lang="en-US" altLang="zh-CN" sz="1600" kern="100">
                                    <a:latin typeface="Cambria Math" panose="02040503050406030204" pitchFamily="18" charset="0"/>
                                    <a:ea typeface="宋体" panose="02010600030101010101" pitchFamily="2" charset="-122"/>
                                  </a:rPr>
                                  <m:t>+</m:t>
                                </m:r>
                                <m:sSup>
                                  <m:sSupPr>
                                    <m:ctrlPr>
                                      <a:rPr lang="zh-CN" altLang="zh-CN" sz="1600" i="1" kern="100">
                                        <a:latin typeface="Cambria Math" panose="02040503050406030204" pitchFamily="18" charset="0"/>
                                        <a:ea typeface="宋体" panose="02010600030101010101" pitchFamily="2" charset="-122"/>
                                      </a:rPr>
                                    </m:ctrlPr>
                                  </m:sSupPr>
                                  <m:e>
                                    <m:r>
                                      <a:rPr lang="en-US" altLang="zh-CN" sz="1600" kern="100">
                                        <a:latin typeface="Cambria Math" panose="02040503050406030204" pitchFamily="18" charset="0"/>
                                        <a:ea typeface="宋体" panose="02010600030101010101" pitchFamily="2" charset="-122"/>
                                      </a:rPr>
                                      <m:t>h</m:t>
                                    </m:r>
                                  </m:e>
                                  <m:sup>
                                    <m:r>
                                      <a:rPr lang="en-US" altLang="zh-CN" sz="1600" kern="100">
                                        <a:latin typeface="Cambria Math" panose="02040503050406030204" pitchFamily="18" charset="0"/>
                                        <a:ea typeface="宋体" panose="02010600030101010101" pitchFamily="2" charset="-122"/>
                                      </a:rPr>
                                      <m:t>2</m:t>
                                    </m:r>
                                  </m:sup>
                                </m:sSup>
                              </m:e>
                            </m:rad>
                            <m:r>
                              <a:rPr lang="en-US" altLang="zh-CN" sz="1600" kern="100">
                                <a:latin typeface="Cambria Math" panose="02040503050406030204" pitchFamily="18" charset="0"/>
                                <a:ea typeface="宋体" panose="02010600030101010101" pitchFamily="2" charset="-122"/>
                              </a:rPr>
                              <m:t>+</m:t>
                            </m:r>
                            <m:rad>
                              <m:radPr>
                                <m:degHide m:val="on"/>
                                <m:ctrlPr>
                                  <a:rPr lang="zh-CN" altLang="zh-CN" sz="1600" i="1" kern="100">
                                    <a:latin typeface="Cambria Math" panose="02040503050406030204" pitchFamily="18" charset="0"/>
                                    <a:ea typeface="宋体" panose="02010600030101010101" pitchFamily="2" charset="-122"/>
                                  </a:rPr>
                                </m:ctrlPr>
                              </m:radPr>
                              <m:deg/>
                              <m:e>
                                <m:sSup>
                                  <m:sSupPr>
                                    <m:ctrlPr>
                                      <a:rPr lang="zh-CN" altLang="zh-CN" sz="1600" i="1" kern="100">
                                        <a:latin typeface="Cambria Math" panose="02040503050406030204" pitchFamily="18" charset="0"/>
                                        <a:ea typeface="宋体" panose="02010600030101010101" pitchFamily="2" charset="-122"/>
                                      </a:rPr>
                                    </m:ctrlPr>
                                  </m:sSupPr>
                                  <m:e>
                                    <m:r>
                                      <a:rPr lang="en-US" altLang="zh-CN" sz="1600" kern="100">
                                        <a:latin typeface="Cambria Math" panose="02040503050406030204" pitchFamily="18" charset="0"/>
                                        <a:ea typeface="宋体" panose="02010600030101010101" pitchFamily="2" charset="-122"/>
                                      </a:rPr>
                                      <m:t>2</m:t>
                                    </m:r>
                                    <m:r>
                                      <a:rPr lang="en-US" altLang="zh-CN" sz="1600" kern="100">
                                        <a:latin typeface="Cambria Math" panose="02040503050406030204" pitchFamily="18" charset="0"/>
                                        <a:ea typeface="宋体" panose="02010600030101010101" pitchFamily="2" charset="-122"/>
                                      </a:rPr>
                                      <m:t>𝜋</m:t>
                                    </m:r>
                                    <m:r>
                                      <a:rPr lang="en-US" altLang="zh-CN" sz="1600" kern="100">
                                        <a:latin typeface="Cambria Math" panose="02040503050406030204" pitchFamily="18" charset="0"/>
                                        <a:ea typeface="宋体" panose="02010600030101010101" pitchFamily="2" charset="-122"/>
                                      </a:rPr>
                                      <m:t>𝑟</m:t>
                                    </m:r>
                                  </m:e>
                                  <m:sup>
                                    <m:r>
                                      <a:rPr lang="en-US" altLang="zh-CN" sz="1600" kern="100">
                                        <a:latin typeface="Cambria Math" panose="02040503050406030204" pitchFamily="18" charset="0"/>
                                        <a:ea typeface="宋体" panose="02010600030101010101" pitchFamily="2" charset="-122"/>
                                      </a:rPr>
                                      <m:t>2</m:t>
                                    </m:r>
                                  </m:sup>
                                </m:sSup>
                                <m:r>
                                  <a:rPr lang="en-US" altLang="zh-CN" sz="1600" kern="100">
                                    <a:latin typeface="Cambria Math" panose="02040503050406030204" pitchFamily="18" charset="0"/>
                                    <a:ea typeface="宋体" panose="02010600030101010101" pitchFamily="2" charset="-122"/>
                                  </a:rPr>
                                  <m:t>+</m:t>
                                </m:r>
                                <m:sSup>
                                  <m:sSupPr>
                                    <m:ctrlPr>
                                      <a:rPr lang="zh-CN" altLang="zh-CN" sz="1600" i="1" kern="100">
                                        <a:latin typeface="Cambria Math" panose="02040503050406030204" pitchFamily="18" charset="0"/>
                                        <a:ea typeface="宋体" panose="02010600030101010101" pitchFamily="2" charset="-122"/>
                                      </a:rPr>
                                    </m:ctrlPr>
                                  </m:sSupPr>
                                  <m:e>
                                    <m:r>
                                      <a:rPr lang="en-US" altLang="zh-CN" sz="1600" kern="100">
                                        <a:latin typeface="Cambria Math" panose="02040503050406030204" pitchFamily="18" charset="0"/>
                                        <a:ea typeface="宋体" panose="02010600030101010101" pitchFamily="2" charset="-122"/>
                                      </a:rPr>
                                      <m:t>h</m:t>
                                    </m:r>
                                  </m:e>
                                  <m:sup>
                                    <m:r>
                                      <a:rPr lang="en-US" altLang="zh-CN" sz="1600" kern="100">
                                        <a:latin typeface="Cambria Math" panose="02040503050406030204" pitchFamily="18" charset="0"/>
                                        <a:ea typeface="宋体" panose="02010600030101010101" pitchFamily="2" charset="-122"/>
                                      </a:rPr>
                                      <m:t>2</m:t>
                                    </m:r>
                                  </m:sup>
                                </m:sSup>
                              </m:e>
                            </m:rad>
                            <m:f>
                              <m:fPr>
                                <m:ctrlPr>
                                  <a:rPr lang="zh-CN" altLang="zh-CN" sz="1600" i="1" kern="100">
                                    <a:latin typeface="Cambria Math" panose="02040503050406030204" pitchFamily="18" charset="0"/>
                                    <a:ea typeface="宋体" panose="02010600030101010101" pitchFamily="2" charset="-122"/>
                                  </a:rPr>
                                </m:ctrlPr>
                              </m:fPr>
                              <m:num>
                                <m:sSup>
                                  <m:sSupPr>
                                    <m:ctrlPr>
                                      <a:rPr lang="zh-CN" altLang="zh-CN" sz="1600" i="1" kern="100">
                                        <a:latin typeface="Cambria Math" panose="02040503050406030204" pitchFamily="18" charset="0"/>
                                        <a:ea typeface="宋体" panose="02010600030101010101" pitchFamily="2" charset="-122"/>
                                      </a:rPr>
                                    </m:ctrlPr>
                                  </m:sSupPr>
                                  <m:e>
                                    <m:r>
                                      <a:rPr lang="en-US" altLang="zh-CN" sz="1600" kern="100">
                                        <a:latin typeface="Cambria Math" panose="02040503050406030204" pitchFamily="18" charset="0"/>
                                        <a:ea typeface="宋体" panose="02010600030101010101" pitchFamily="2" charset="-122"/>
                                      </a:rPr>
                                      <m:t>𝜋</m:t>
                                    </m:r>
                                    <m:r>
                                      <a:rPr lang="en-US" altLang="zh-CN" sz="1600" kern="100">
                                        <a:latin typeface="Cambria Math" panose="02040503050406030204" pitchFamily="18" charset="0"/>
                                        <a:ea typeface="宋体" panose="02010600030101010101" pitchFamily="2" charset="-122"/>
                                      </a:rPr>
                                      <m:t>𝑟</m:t>
                                    </m:r>
                                  </m:e>
                                  <m:sup>
                                    <m:r>
                                      <a:rPr lang="en-US" altLang="zh-CN" sz="1600" kern="100">
                                        <a:latin typeface="Cambria Math" panose="02040503050406030204" pitchFamily="18" charset="0"/>
                                        <a:ea typeface="宋体" panose="02010600030101010101" pitchFamily="2" charset="-122"/>
                                      </a:rPr>
                                      <m:t>4</m:t>
                                    </m:r>
                                  </m:sup>
                                </m:sSup>
                                <m:r>
                                  <a:rPr lang="en-US" altLang="zh-CN" sz="1600" kern="100">
                                    <a:latin typeface="Cambria Math" panose="02040503050406030204" pitchFamily="18" charset="0"/>
                                    <a:ea typeface="宋体" panose="02010600030101010101" pitchFamily="2" charset="-122"/>
                                  </a:rPr>
                                  <m:t>𝑌</m:t>
                                </m:r>
                              </m:num>
                              <m:den>
                                <m:r>
                                  <a:rPr lang="en-US" altLang="zh-CN" sz="1600" kern="100">
                                    <a:latin typeface="Cambria Math" panose="02040503050406030204" pitchFamily="18" charset="0"/>
                                    <a:ea typeface="宋体" panose="02010600030101010101" pitchFamily="2" charset="-122"/>
                                  </a:rPr>
                                  <m:t>8</m:t>
                                </m:r>
                                <m:sSup>
                                  <m:sSupPr>
                                    <m:ctrlPr>
                                      <a:rPr lang="zh-CN" altLang="zh-CN" sz="1600" i="1" kern="100">
                                        <a:latin typeface="Cambria Math" panose="02040503050406030204" pitchFamily="18" charset="0"/>
                                        <a:ea typeface="宋体" panose="02010600030101010101" pitchFamily="2" charset="-122"/>
                                      </a:rPr>
                                    </m:ctrlPr>
                                  </m:sSupPr>
                                  <m:e>
                                    <m:r>
                                      <a:rPr lang="en-US" altLang="zh-CN" sz="1600" kern="100">
                                        <a:latin typeface="Cambria Math" panose="02040503050406030204" pitchFamily="18" charset="0"/>
                                        <a:ea typeface="宋体" panose="02010600030101010101" pitchFamily="2" charset="-122"/>
                                      </a:rPr>
                                      <m:t>𝜌</m:t>
                                    </m:r>
                                  </m:e>
                                  <m:sup>
                                    <m:r>
                                      <a:rPr lang="en-US" altLang="zh-CN" sz="1600" kern="100">
                                        <a:latin typeface="Cambria Math" panose="02040503050406030204" pitchFamily="18" charset="0"/>
                                        <a:ea typeface="宋体" panose="02010600030101010101" pitchFamily="2" charset="-122"/>
                                      </a:rPr>
                                      <m:t>2</m:t>
                                    </m:r>
                                  </m:sup>
                                </m:sSup>
                              </m:den>
                            </m:f>
                            <m:r>
                              <a:rPr lang="en-US" altLang="zh-CN" sz="1600" kern="100">
                                <a:latin typeface="Cambria Math" panose="02040503050406030204" pitchFamily="18" charset="0"/>
                                <a:ea typeface="宋体" panose="02010600030101010101" pitchFamily="2" charset="-122"/>
                              </a:rPr>
                              <m:t>=0</m:t>
                            </m:r>
                          </m:e>
                          <m:e>
                            <m:r>
                              <a:rPr lang="en-US" altLang="zh-CN" sz="1600" kern="100">
                                <a:latin typeface="Cambria Math" panose="02040503050406030204" pitchFamily="18" charset="0"/>
                                <a:ea typeface="宋体" panose="02010600030101010101" pitchFamily="2" charset="-122"/>
                              </a:rPr>
                              <m:t>2</m:t>
                            </m:r>
                            <m:r>
                              <a:rPr lang="en-US" altLang="zh-CN" sz="1600" kern="100">
                                <a:latin typeface="Cambria Math" panose="02040503050406030204" pitchFamily="18" charset="0"/>
                                <a:ea typeface="宋体" panose="02010600030101010101" pitchFamily="2" charset="-122"/>
                              </a:rPr>
                              <m:t>𝜋</m:t>
                            </m:r>
                            <m:d>
                              <m:dPr>
                                <m:begChr m:val="（"/>
                                <m:endChr m:val="）"/>
                                <m:ctrlPr>
                                  <a:rPr lang="zh-CN" altLang="zh-CN" sz="1600" i="1" kern="100">
                                    <a:latin typeface="Cambria Math" panose="02040503050406030204" pitchFamily="18" charset="0"/>
                                    <a:ea typeface="宋体" panose="02010600030101010101" pitchFamily="2" charset="-122"/>
                                  </a:rPr>
                                </m:ctrlPr>
                              </m:dPr>
                              <m:e>
                                <m:f>
                                  <m:fPr>
                                    <m:ctrlPr>
                                      <a:rPr lang="zh-CN" altLang="zh-CN" sz="1600" i="1" kern="100">
                                        <a:latin typeface="Cambria Math" panose="02040503050406030204" pitchFamily="18" charset="0"/>
                                        <a:ea typeface="宋体" panose="02010600030101010101" pitchFamily="2" charset="-122"/>
                                      </a:rPr>
                                    </m:ctrlPr>
                                  </m:fPr>
                                  <m:num>
                                    <m:sSup>
                                      <m:sSupPr>
                                        <m:ctrlPr>
                                          <a:rPr lang="zh-CN" altLang="zh-CN" sz="1600" i="1" kern="100">
                                            <a:latin typeface="Cambria Math" panose="02040503050406030204" pitchFamily="18" charset="0"/>
                                            <a:ea typeface="宋体" panose="02010600030101010101" pitchFamily="2" charset="-122"/>
                                          </a:rPr>
                                        </m:ctrlPr>
                                      </m:sSupPr>
                                      <m:e>
                                        <m:r>
                                          <a:rPr lang="en-US" altLang="zh-CN" sz="1600" kern="100">
                                            <a:latin typeface="Cambria Math" panose="02040503050406030204" pitchFamily="18" charset="0"/>
                                            <a:ea typeface="宋体" panose="02010600030101010101" pitchFamily="2" charset="-122"/>
                                          </a:rPr>
                                          <m:t>𝜋</m:t>
                                        </m:r>
                                        <m:r>
                                          <a:rPr lang="en-US" altLang="zh-CN" sz="1600" kern="100">
                                            <a:latin typeface="Cambria Math" panose="02040503050406030204" pitchFamily="18" charset="0"/>
                                            <a:ea typeface="宋体" panose="02010600030101010101" pitchFamily="2" charset="-122"/>
                                          </a:rPr>
                                          <m:t>𝑟</m:t>
                                        </m:r>
                                      </m:e>
                                      <m:sup>
                                        <m:r>
                                          <a:rPr lang="en-US" altLang="zh-CN" sz="1600" kern="100">
                                            <a:latin typeface="Cambria Math" panose="02040503050406030204" pitchFamily="18" charset="0"/>
                                            <a:ea typeface="宋体" panose="02010600030101010101" pitchFamily="2" charset="-122"/>
                                          </a:rPr>
                                          <m:t>4</m:t>
                                        </m:r>
                                      </m:sup>
                                    </m:sSup>
                                    <m:r>
                                      <a:rPr lang="en-US" altLang="zh-CN" sz="1600" kern="100">
                                        <a:latin typeface="Cambria Math" panose="02040503050406030204" pitchFamily="18" charset="0"/>
                                        <a:ea typeface="宋体" panose="02010600030101010101" pitchFamily="2" charset="-122"/>
                                      </a:rPr>
                                      <m:t>𝑌</m:t>
                                    </m:r>
                                  </m:num>
                                  <m:den>
                                    <m:r>
                                      <a:rPr lang="en-US" altLang="zh-CN" sz="1600" kern="100">
                                        <a:latin typeface="Cambria Math" panose="02040503050406030204" pitchFamily="18" charset="0"/>
                                        <a:ea typeface="宋体" panose="02010600030101010101" pitchFamily="2" charset="-122"/>
                                      </a:rPr>
                                      <m:t>8</m:t>
                                    </m:r>
                                    <m:sSup>
                                      <m:sSupPr>
                                        <m:ctrlPr>
                                          <a:rPr lang="zh-CN" altLang="zh-CN" sz="1600" i="1" kern="100">
                                            <a:latin typeface="Cambria Math" panose="02040503050406030204" pitchFamily="18" charset="0"/>
                                            <a:ea typeface="宋体" panose="02010600030101010101" pitchFamily="2" charset="-122"/>
                                          </a:rPr>
                                        </m:ctrlPr>
                                      </m:sSupPr>
                                      <m:e>
                                        <m:r>
                                          <a:rPr lang="en-US" altLang="zh-CN" sz="1600" kern="100">
                                            <a:latin typeface="Cambria Math" panose="02040503050406030204" pitchFamily="18" charset="0"/>
                                            <a:ea typeface="宋体" panose="02010600030101010101" pitchFamily="2" charset="-122"/>
                                          </a:rPr>
                                          <m:t>𝜌</m:t>
                                        </m:r>
                                      </m:e>
                                      <m:sup>
                                        <m:r>
                                          <a:rPr lang="en-US" altLang="zh-CN" sz="1600" kern="100">
                                            <a:latin typeface="Cambria Math" panose="02040503050406030204" pitchFamily="18" charset="0"/>
                                            <a:ea typeface="宋体" panose="02010600030101010101" pitchFamily="2" charset="-122"/>
                                          </a:rPr>
                                          <m:t>2</m:t>
                                        </m:r>
                                      </m:sup>
                                    </m:sSup>
                                  </m:den>
                                </m:f>
                                <m:r>
                                  <a:rPr lang="en-US" altLang="zh-CN" sz="1600" kern="100">
                                    <a:latin typeface="Cambria Math" panose="02040503050406030204" pitchFamily="18" charset="0"/>
                                    <a:ea typeface="宋体" panose="02010600030101010101" pitchFamily="2" charset="-122"/>
                                  </a:rPr>
                                  <m:t>+</m:t>
                                </m:r>
                                <m:r>
                                  <a:rPr lang="en-US" altLang="zh-CN" sz="1600" kern="100">
                                    <a:latin typeface="Cambria Math" panose="02040503050406030204" pitchFamily="18" charset="0"/>
                                    <a:ea typeface="宋体" panose="02010600030101010101" pitchFamily="2" charset="-122"/>
                                  </a:rPr>
                                  <m:t>𝑚𝑔</m:t>
                                </m:r>
                              </m:e>
                            </m:d>
                            <m:r>
                              <a:rPr lang="en-US" altLang="zh-CN" sz="1600" kern="100">
                                <a:latin typeface="Cambria Math" panose="02040503050406030204" pitchFamily="18" charset="0"/>
                                <a:ea typeface="宋体" panose="02010600030101010101" pitchFamily="2" charset="-122"/>
                              </a:rPr>
                              <m:t>−</m:t>
                            </m:r>
                            <m:f>
                              <m:fPr>
                                <m:ctrlPr>
                                  <a:rPr lang="zh-CN" altLang="zh-CN" sz="1600" i="1" kern="100">
                                    <a:latin typeface="Cambria Math" panose="02040503050406030204" pitchFamily="18" charset="0"/>
                                    <a:ea typeface="宋体" panose="02010600030101010101" pitchFamily="2" charset="-122"/>
                                  </a:rPr>
                                </m:ctrlPr>
                              </m:fPr>
                              <m:num>
                                <m:sSup>
                                  <m:sSupPr>
                                    <m:ctrlPr>
                                      <a:rPr lang="zh-CN" altLang="zh-CN" sz="1600" i="1" kern="100">
                                        <a:latin typeface="Cambria Math" panose="02040503050406030204" pitchFamily="18" charset="0"/>
                                        <a:ea typeface="宋体" panose="02010600030101010101" pitchFamily="2" charset="-122"/>
                                      </a:rPr>
                                    </m:ctrlPr>
                                  </m:sSupPr>
                                  <m:e>
                                    <m:r>
                                      <a:rPr lang="en-US" altLang="zh-CN" sz="1600" kern="100">
                                        <a:latin typeface="Cambria Math" panose="02040503050406030204" pitchFamily="18" charset="0"/>
                                        <a:ea typeface="宋体" panose="02010600030101010101" pitchFamily="2" charset="-122"/>
                                      </a:rPr>
                                      <m:t>𝜋</m:t>
                                    </m:r>
                                    <m:r>
                                      <a:rPr lang="en-US" altLang="zh-CN" sz="1600" kern="100">
                                        <a:latin typeface="Cambria Math" panose="02040503050406030204" pitchFamily="18" charset="0"/>
                                        <a:ea typeface="宋体" panose="02010600030101010101" pitchFamily="2" charset="-122"/>
                                      </a:rPr>
                                      <m:t>𝑟</m:t>
                                    </m:r>
                                  </m:e>
                                  <m:sup>
                                    <m:r>
                                      <a:rPr lang="en-US" altLang="zh-CN" sz="1600" kern="100">
                                        <a:latin typeface="Cambria Math" panose="02040503050406030204" pitchFamily="18" charset="0"/>
                                        <a:ea typeface="宋体" panose="02010600030101010101" pitchFamily="2" charset="-122"/>
                                      </a:rPr>
                                      <m:t>4</m:t>
                                    </m:r>
                                  </m:sup>
                                </m:sSup>
                                <m:r>
                                  <a:rPr lang="en-US" altLang="zh-CN" sz="1600" kern="100">
                                    <a:latin typeface="Cambria Math" panose="02040503050406030204" pitchFamily="18" charset="0"/>
                                    <a:ea typeface="宋体" panose="02010600030101010101" pitchFamily="2" charset="-122"/>
                                  </a:rPr>
                                  <m:t>𝑌</m:t>
                                </m:r>
                                <m:sSup>
                                  <m:sSupPr>
                                    <m:ctrlPr>
                                      <a:rPr lang="zh-CN" altLang="zh-CN" sz="1600" i="1" kern="100">
                                        <a:latin typeface="Cambria Math" panose="02040503050406030204" pitchFamily="18" charset="0"/>
                                        <a:ea typeface="宋体" panose="02010600030101010101" pitchFamily="2" charset="-122"/>
                                      </a:rPr>
                                    </m:ctrlPr>
                                  </m:sSupPr>
                                  <m:e>
                                    <m:r>
                                      <a:rPr lang="en-US" altLang="zh-CN" sz="1600" kern="100">
                                        <a:latin typeface="Cambria Math" panose="02040503050406030204" pitchFamily="18" charset="0"/>
                                        <a:ea typeface="宋体" panose="02010600030101010101" pitchFamily="2" charset="-122"/>
                                      </a:rPr>
                                      <m:t>𝜋</m:t>
                                    </m:r>
                                  </m:e>
                                  <m:sup>
                                    <m:r>
                                      <a:rPr lang="en-US" altLang="zh-CN" sz="1600" kern="100">
                                        <a:latin typeface="Cambria Math" panose="02040503050406030204" pitchFamily="18" charset="0"/>
                                        <a:ea typeface="宋体" panose="02010600030101010101" pitchFamily="2" charset="-122"/>
                                      </a:rPr>
                                      <m:t>2</m:t>
                                    </m:r>
                                  </m:sup>
                                </m:sSup>
                              </m:num>
                              <m:den>
                                <m:r>
                                  <a:rPr lang="en-US" altLang="zh-CN" sz="1600" kern="100">
                                    <a:latin typeface="Cambria Math" panose="02040503050406030204" pitchFamily="18" charset="0"/>
                                    <a:ea typeface="宋体" panose="02010600030101010101" pitchFamily="2" charset="-122"/>
                                  </a:rPr>
                                  <m:t>4</m:t>
                                </m:r>
                                <m:r>
                                  <a:rPr lang="en-US" altLang="zh-CN" sz="1600" kern="100">
                                    <a:latin typeface="Cambria Math" panose="02040503050406030204" pitchFamily="18" charset="0"/>
                                    <a:ea typeface="宋体" panose="02010600030101010101" pitchFamily="2" charset="-122"/>
                                  </a:rPr>
                                  <m:t>𝜋</m:t>
                                </m:r>
                                <m:sSup>
                                  <m:sSupPr>
                                    <m:ctrlPr>
                                      <a:rPr lang="zh-CN" altLang="zh-CN" sz="1600" i="1" kern="100">
                                        <a:latin typeface="Cambria Math" panose="02040503050406030204" pitchFamily="18" charset="0"/>
                                        <a:ea typeface="宋体" panose="02010600030101010101" pitchFamily="2" charset="-122"/>
                                      </a:rPr>
                                    </m:ctrlPr>
                                  </m:sSupPr>
                                  <m:e>
                                    <m:r>
                                      <a:rPr lang="en-US" altLang="zh-CN" sz="1600" kern="100">
                                        <a:latin typeface="Cambria Math" panose="02040503050406030204" pitchFamily="18" charset="0"/>
                                        <a:ea typeface="宋体" panose="02010600030101010101" pitchFamily="2" charset="-122"/>
                                      </a:rPr>
                                      <m:t>𝑅</m:t>
                                    </m:r>
                                  </m:e>
                                  <m:sup>
                                    <m:r>
                                      <a:rPr lang="en-US" altLang="zh-CN" sz="1600" kern="100">
                                        <a:latin typeface="Cambria Math" panose="02040503050406030204" pitchFamily="18" charset="0"/>
                                        <a:ea typeface="宋体" panose="02010600030101010101" pitchFamily="2" charset="-122"/>
                                      </a:rPr>
                                      <m:t>2</m:t>
                                    </m:r>
                                  </m:sup>
                                </m:sSup>
                              </m:den>
                            </m:f>
                            <m:r>
                              <a:rPr lang="en-US" altLang="zh-CN" sz="1600" kern="100">
                                <a:latin typeface="Cambria Math" panose="02040503050406030204" pitchFamily="18" charset="0"/>
                                <a:ea typeface="宋体" panose="02010600030101010101" pitchFamily="2" charset="-122"/>
                              </a:rPr>
                              <m:t>=0</m:t>
                            </m:r>
                          </m:e>
                          <m:e>
                            <m:d>
                              <m:dPr>
                                <m:begChr m:val="（"/>
                                <m:endChr m:val="）"/>
                                <m:ctrlPr>
                                  <a:rPr lang="zh-CN" altLang="zh-CN" sz="1600" i="1" kern="100">
                                    <a:latin typeface="Cambria Math" panose="02040503050406030204" pitchFamily="18" charset="0"/>
                                    <a:ea typeface="宋体" panose="02010600030101010101" pitchFamily="2" charset="-122"/>
                                  </a:rPr>
                                </m:ctrlPr>
                              </m:dPr>
                              <m:e>
                                <m:f>
                                  <m:fPr>
                                    <m:ctrlPr>
                                      <a:rPr lang="zh-CN" altLang="zh-CN" sz="1600" i="1" kern="100">
                                        <a:latin typeface="Cambria Math" panose="02040503050406030204" pitchFamily="18" charset="0"/>
                                        <a:ea typeface="宋体" panose="02010600030101010101" pitchFamily="2" charset="-122"/>
                                      </a:rPr>
                                    </m:ctrlPr>
                                  </m:fPr>
                                  <m:num>
                                    <m:sSup>
                                      <m:sSupPr>
                                        <m:ctrlPr>
                                          <a:rPr lang="zh-CN" altLang="zh-CN" sz="1600" i="1" kern="100">
                                            <a:latin typeface="Cambria Math" panose="02040503050406030204" pitchFamily="18" charset="0"/>
                                            <a:ea typeface="宋体" panose="02010600030101010101" pitchFamily="2" charset="-122"/>
                                          </a:rPr>
                                        </m:ctrlPr>
                                      </m:sSupPr>
                                      <m:e>
                                        <m:r>
                                          <a:rPr lang="en-US" altLang="zh-CN" sz="1600" kern="100">
                                            <a:latin typeface="Cambria Math" panose="02040503050406030204" pitchFamily="18" charset="0"/>
                                            <a:ea typeface="宋体" panose="02010600030101010101" pitchFamily="2" charset="-122"/>
                                          </a:rPr>
                                          <m:t>𝜋</m:t>
                                        </m:r>
                                        <m:r>
                                          <a:rPr lang="en-US" altLang="zh-CN" sz="1600" kern="100">
                                            <a:latin typeface="Cambria Math" panose="02040503050406030204" pitchFamily="18" charset="0"/>
                                            <a:ea typeface="宋体" panose="02010600030101010101" pitchFamily="2" charset="-122"/>
                                          </a:rPr>
                                          <m:t>𝑟</m:t>
                                        </m:r>
                                      </m:e>
                                      <m:sup>
                                        <m:r>
                                          <a:rPr lang="en-US" altLang="zh-CN" sz="1600" kern="100">
                                            <a:latin typeface="Cambria Math" panose="02040503050406030204" pitchFamily="18" charset="0"/>
                                            <a:ea typeface="宋体" panose="02010600030101010101" pitchFamily="2" charset="-122"/>
                                          </a:rPr>
                                          <m:t>4</m:t>
                                        </m:r>
                                      </m:sup>
                                    </m:sSup>
                                    <m:r>
                                      <a:rPr lang="en-US" altLang="zh-CN" sz="1600" kern="100">
                                        <a:latin typeface="Cambria Math" panose="02040503050406030204" pitchFamily="18" charset="0"/>
                                        <a:ea typeface="宋体" panose="02010600030101010101" pitchFamily="2" charset="-122"/>
                                      </a:rPr>
                                      <m:t>𝑌</m:t>
                                    </m:r>
                                  </m:num>
                                  <m:den>
                                    <m:r>
                                      <a:rPr lang="en-US" altLang="zh-CN" sz="1600" kern="100">
                                        <a:latin typeface="Cambria Math" panose="02040503050406030204" pitchFamily="18" charset="0"/>
                                        <a:ea typeface="宋体" panose="02010600030101010101" pitchFamily="2" charset="-122"/>
                                      </a:rPr>
                                      <m:t>8</m:t>
                                    </m:r>
                                    <m:sSup>
                                      <m:sSupPr>
                                        <m:ctrlPr>
                                          <a:rPr lang="zh-CN" altLang="zh-CN" sz="1600" i="1" kern="100">
                                            <a:latin typeface="Cambria Math" panose="02040503050406030204" pitchFamily="18" charset="0"/>
                                            <a:ea typeface="宋体" panose="02010600030101010101" pitchFamily="2" charset="-122"/>
                                          </a:rPr>
                                        </m:ctrlPr>
                                      </m:sSupPr>
                                      <m:e>
                                        <m:r>
                                          <a:rPr lang="en-US" altLang="zh-CN" sz="1600" kern="100">
                                            <a:latin typeface="Cambria Math" panose="02040503050406030204" pitchFamily="18" charset="0"/>
                                            <a:ea typeface="宋体" panose="02010600030101010101" pitchFamily="2" charset="-122"/>
                                          </a:rPr>
                                          <m:t>𝜌</m:t>
                                        </m:r>
                                      </m:e>
                                      <m:sup>
                                        <m:r>
                                          <a:rPr lang="en-US" altLang="zh-CN" sz="1600" kern="100">
                                            <a:latin typeface="Cambria Math" panose="02040503050406030204" pitchFamily="18" charset="0"/>
                                            <a:ea typeface="宋体" panose="02010600030101010101" pitchFamily="2" charset="-122"/>
                                          </a:rPr>
                                          <m:t>2</m:t>
                                        </m:r>
                                      </m:sup>
                                    </m:sSup>
                                  </m:den>
                                </m:f>
                                <m:r>
                                  <a:rPr lang="en-US" altLang="zh-CN" sz="1600" kern="100">
                                    <a:latin typeface="Cambria Math" panose="02040503050406030204" pitchFamily="18" charset="0"/>
                                    <a:ea typeface="宋体" panose="02010600030101010101" pitchFamily="2" charset="-122"/>
                                  </a:rPr>
                                  <m:t>+</m:t>
                                </m:r>
                                <m:r>
                                  <a:rPr lang="en-US" altLang="zh-CN" sz="1600" kern="100">
                                    <a:latin typeface="Cambria Math" panose="02040503050406030204" pitchFamily="18" charset="0"/>
                                    <a:ea typeface="宋体" panose="02010600030101010101" pitchFamily="2" charset="-122"/>
                                  </a:rPr>
                                  <m:t>𝑚𝑔</m:t>
                                </m:r>
                              </m:e>
                            </m:d>
                            <m:f>
                              <m:fPr>
                                <m:ctrlPr>
                                  <a:rPr lang="zh-CN" altLang="zh-CN" sz="1600" i="1" kern="100">
                                    <a:latin typeface="Cambria Math" panose="02040503050406030204" pitchFamily="18" charset="0"/>
                                    <a:ea typeface="宋体" panose="02010600030101010101" pitchFamily="2" charset="-122"/>
                                  </a:rPr>
                                </m:ctrlPr>
                              </m:fPr>
                              <m:num>
                                <m:d>
                                  <m:dPr>
                                    <m:begChr m:val="（"/>
                                    <m:endChr m:val="）"/>
                                    <m:ctrlPr>
                                      <a:rPr lang="zh-CN" altLang="zh-CN" sz="1600" i="1" kern="100">
                                        <a:latin typeface="Cambria Math" panose="02040503050406030204" pitchFamily="18" charset="0"/>
                                        <a:ea typeface="宋体" panose="02010600030101010101" pitchFamily="2" charset="-122"/>
                                      </a:rPr>
                                    </m:ctrlPr>
                                  </m:dPr>
                                  <m:e>
                                    <m:r>
                                      <m:rPr>
                                        <m:sty m:val="p"/>
                                      </m:rPr>
                                      <a:rPr lang="en-US" altLang="zh-CN" sz="1600" kern="100">
                                        <a:latin typeface="Cambria Math" panose="02040503050406030204" pitchFamily="18" charset="0"/>
                                        <a:ea typeface="宋体" panose="02010600030101010101" pitchFamily="2" charset="-122"/>
                                      </a:rPr>
                                      <m:t>Wr</m:t>
                                    </m:r>
                                    <m:r>
                                      <a:rPr lang="en-US" altLang="zh-CN" sz="1600" kern="100">
                                        <a:latin typeface="Cambria Math" panose="02040503050406030204" pitchFamily="18" charset="0"/>
                                        <a:ea typeface="宋体" panose="02010600030101010101" pitchFamily="2" charset="-122"/>
                                      </a:rPr>
                                      <m:t>−1</m:t>
                                    </m:r>
                                  </m:e>
                                </m:d>
                                <m:r>
                                  <m:rPr>
                                    <m:sty m:val="p"/>
                                  </m:rPr>
                                  <a:rPr lang="en-US" altLang="zh-CN" sz="1600" kern="100">
                                    <a:latin typeface="Cambria Math" panose="02040503050406030204" pitchFamily="18" charset="0"/>
                                    <a:ea typeface="宋体" panose="02010600030101010101" pitchFamily="2" charset="-122"/>
                                  </a:rPr>
                                  <m:t>h</m:t>
                                </m:r>
                              </m:num>
                              <m:den>
                                <m:rad>
                                  <m:radPr>
                                    <m:degHide m:val="on"/>
                                    <m:ctrlPr>
                                      <a:rPr lang="zh-CN" altLang="zh-CN" sz="1600" i="1" kern="100">
                                        <a:latin typeface="Cambria Math" panose="02040503050406030204" pitchFamily="18" charset="0"/>
                                        <a:ea typeface="宋体" panose="02010600030101010101" pitchFamily="2" charset="-122"/>
                                      </a:rPr>
                                    </m:ctrlPr>
                                  </m:radPr>
                                  <m:deg/>
                                  <m:e>
                                    <m:sSup>
                                      <m:sSupPr>
                                        <m:ctrlPr>
                                          <a:rPr lang="zh-CN" altLang="zh-CN" sz="1600" i="1" kern="100">
                                            <a:latin typeface="Cambria Math" panose="02040503050406030204" pitchFamily="18" charset="0"/>
                                            <a:ea typeface="宋体" panose="02010600030101010101" pitchFamily="2" charset="-122"/>
                                          </a:rPr>
                                        </m:ctrlPr>
                                      </m:sSupPr>
                                      <m:e>
                                        <m:r>
                                          <a:rPr lang="en-US" altLang="zh-CN" sz="1600" kern="100">
                                            <a:latin typeface="Cambria Math" panose="02040503050406030204" pitchFamily="18" charset="0"/>
                                            <a:ea typeface="宋体" panose="02010600030101010101" pitchFamily="2" charset="-122"/>
                                          </a:rPr>
                                          <m:t>2</m:t>
                                        </m:r>
                                        <m:r>
                                          <a:rPr lang="en-US" altLang="zh-CN" sz="1600" kern="100">
                                            <a:latin typeface="Cambria Math" panose="02040503050406030204" pitchFamily="18" charset="0"/>
                                            <a:ea typeface="宋体" panose="02010600030101010101" pitchFamily="2" charset="-122"/>
                                          </a:rPr>
                                          <m:t>𝜋</m:t>
                                        </m:r>
                                        <m:r>
                                          <a:rPr lang="en-US" altLang="zh-CN" sz="1600" kern="100">
                                            <a:latin typeface="Cambria Math" panose="02040503050406030204" pitchFamily="18" charset="0"/>
                                            <a:ea typeface="宋体" panose="02010600030101010101" pitchFamily="2" charset="-122"/>
                                          </a:rPr>
                                          <m:t>𝑟</m:t>
                                        </m:r>
                                      </m:e>
                                      <m:sup>
                                        <m:r>
                                          <a:rPr lang="en-US" altLang="zh-CN" sz="1600" kern="100">
                                            <a:latin typeface="Cambria Math" panose="02040503050406030204" pitchFamily="18" charset="0"/>
                                            <a:ea typeface="宋体" panose="02010600030101010101" pitchFamily="2" charset="-122"/>
                                          </a:rPr>
                                          <m:t>2</m:t>
                                        </m:r>
                                      </m:sup>
                                    </m:sSup>
                                    <m:r>
                                      <a:rPr lang="en-US" altLang="zh-CN" sz="1600" kern="100">
                                        <a:latin typeface="Cambria Math" panose="02040503050406030204" pitchFamily="18" charset="0"/>
                                        <a:ea typeface="宋体" panose="02010600030101010101" pitchFamily="2" charset="-122"/>
                                      </a:rPr>
                                      <m:t>+</m:t>
                                    </m:r>
                                    <m:sSup>
                                      <m:sSupPr>
                                        <m:ctrlPr>
                                          <a:rPr lang="zh-CN" altLang="zh-CN" sz="1600" i="1" kern="100">
                                            <a:latin typeface="Cambria Math" panose="02040503050406030204" pitchFamily="18" charset="0"/>
                                            <a:ea typeface="宋体" panose="02010600030101010101" pitchFamily="2" charset="-122"/>
                                          </a:rPr>
                                        </m:ctrlPr>
                                      </m:sSupPr>
                                      <m:e>
                                        <m:r>
                                          <a:rPr lang="en-US" altLang="zh-CN" sz="1600" kern="100">
                                            <a:latin typeface="Cambria Math" panose="02040503050406030204" pitchFamily="18" charset="0"/>
                                            <a:ea typeface="宋体" panose="02010600030101010101" pitchFamily="2" charset="-122"/>
                                          </a:rPr>
                                          <m:t>h</m:t>
                                        </m:r>
                                      </m:e>
                                      <m:sup>
                                        <m:r>
                                          <a:rPr lang="en-US" altLang="zh-CN" sz="1600" kern="100">
                                            <a:latin typeface="Cambria Math" panose="02040503050406030204" pitchFamily="18" charset="0"/>
                                            <a:ea typeface="宋体" panose="02010600030101010101" pitchFamily="2" charset="-122"/>
                                          </a:rPr>
                                          <m:t>2</m:t>
                                        </m:r>
                                      </m:sup>
                                    </m:sSup>
                                  </m:e>
                                </m:rad>
                              </m:den>
                            </m:f>
                            <m:r>
                              <a:rPr lang="en-US" altLang="zh-CN" sz="1600" kern="100">
                                <a:latin typeface="Cambria Math" panose="02040503050406030204" pitchFamily="18" charset="0"/>
                                <a:ea typeface="宋体" panose="02010600030101010101" pitchFamily="2" charset="-122"/>
                              </a:rPr>
                              <m:t>−4</m:t>
                            </m:r>
                            <m:d>
                              <m:dPr>
                                <m:begChr m:val="（"/>
                                <m:endChr m:val="）"/>
                                <m:ctrlPr>
                                  <a:rPr lang="zh-CN" altLang="zh-CN" sz="1600" i="1" kern="100">
                                    <a:latin typeface="Cambria Math" panose="02040503050406030204" pitchFamily="18" charset="0"/>
                                    <a:ea typeface="宋体" panose="02010600030101010101" pitchFamily="2" charset="-122"/>
                                  </a:rPr>
                                </m:ctrlPr>
                              </m:dPr>
                              <m:e>
                                <m:r>
                                  <a:rPr lang="en-US" altLang="zh-CN" sz="1600" kern="100">
                                    <a:latin typeface="Cambria Math" panose="02040503050406030204" pitchFamily="18" charset="0"/>
                                    <a:ea typeface="宋体" panose="02010600030101010101" pitchFamily="2" charset="-122"/>
                                  </a:rPr>
                                  <m:t>2</m:t>
                                </m:r>
                                <m:r>
                                  <m:rPr>
                                    <m:sty m:val="p"/>
                                  </m:rPr>
                                  <a:rPr lang="en-US" altLang="zh-CN" sz="1600" kern="100">
                                    <a:latin typeface="Cambria Math" panose="02040503050406030204" pitchFamily="18" charset="0"/>
                                    <a:ea typeface="宋体" panose="02010600030101010101" pitchFamily="2" charset="-122"/>
                                  </a:rPr>
                                  <m:t>πR</m:t>
                                </m:r>
                                <m:r>
                                  <a:rPr lang="en-US" altLang="zh-CN" sz="1600" kern="100">
                                    <a:latin typeface="Cambria Math" panose="02040503050406030204" pitchFamily="18" charset="0"/>
                                    <a:ea typeface="宋体" panose="02010600030101010101" pitchFamily="2" charset="-122"/>
                                  </a:rPr>
                                  <m:t>+</m:t>
                                </m:r>
                                <m:rad>
                                  <m:radPr>
                                    <m:degHide m:val="on"/>
                                    <m:ctrlPr>
                                      <a:rPr lang="zh-CN" altLang="zh-CN" sz="1600" i="1" kern="100">
                                        <a:latin typeface="Cambria Math" panose="02040503050406030204" pitchFamily="18" charset="0"/>
                                        <a:ea typeface="宋体" panose="02010600030101010101" pitchFamily="2" charset="-122"/>
                                      </a:rPr>
                                    </m:ctrlPr>
                                  </m:radPr>
                                  <m:deg/>
                                  <m:e>
                                    <m:sSup>
                                      <m:sSupPr>
                                        <m:ctrlPr>
                                          <a:rPr lang="zh-CN" altLang="zh-CN" sz="1600" i="1" kern="100">
                                            <a:latin typeface="Cambria Math" panose="02040503050406030204" pitchFamily="18" charset="0"/>
                                            <a:ea typeface="宋体" panose="02010600030101010101" pitchFamily="2" charset="-122"/>
                                          </a:rPr>
                                        </m:ctrlPr>
                                      </m:sSupPr>
                                      <m:e>
                                        <m:r>
                                          <a:rPr lang="en-US" altLang="zh-CN" sz="1600" kern="100">
                                            <a:latin typeface="Cambria Math" panose="02040503050406030204" pitchFamily="18" charset="0"/>
                                            <a:ea typeface="宋体" panose="02010600030101010101" pitchFamily="2" charset="-122"/>
                                          </a:rPr>
                                          <m:t>2</m:t>
                                        </m:r>
                                        <m:r>
                                          <a:rPr lang="en-US" altLang="zh-CN" sz="1600" kern="100">
                                            <a:latin typeface="Cambria Math" panose="02040503050406030204" pitchFamily="18" charset="0"/>
                                            <a:ea typeface="宋体" panose="02010600030101010101" pitchFamily="2" charset="-122"/>
                                          </a:rPr>
                                          <m:t>𝜋</m:t>
                                        </m:r>
                                        <m:r>
                                          <a:rPr lang="en-US" altLang="zh-CN" sz="1600" kern="100">
                                            <a:latin typeface="Cambria Math" panose="02040503050406030204" pitchFamily="18" charset="0"/>
                                            <a:ea typeface="宋体" panose="02010600030101010101" pitchFamily="2" charset="-122"/>
                                          </a:rPr>
                                          <m:t>𝑟</m:t>
                                        </m:r>
                                      </m:e>
                                      <m:sup>
                                        <m:r>
                                          <a:rPr lang="en-US" altLang="zh-CN" sz="1600" kern="100">
                                            <a:latin typeface="Cambria Math" panose="02040503050406030204" pitchFamily="18" charset="0"/>
                                            <a:ea typeface="宋体" panose="02010600030101010101" pitchFamily="2" charset="-122"/>
                                          </a:rPr>
                                          <m:t>2</m:t>
                                        </m:r>
                                      </m:sup>
                                    </m:sSup>
                                    <m:r>
                                      <a:rPr lang="en-US" altLang="zh-CN" sz="1600" kern="100">
                                        <a:latin typeface="Cambria Math" panose="02040503050406030204" pitchFamily="18" charset="0"/>
                                        <a:ea typeface="宋体" panose="02010600030101010101" pitchFamily="2" charset="-122"/>
                                      </a:rPr>
                                      <m:t>+</m:t>
                                    </m:r>
                                    <m:sSup>
                                      <m:sSupPr>
                                        <m:ctrlPr>
                                          <a:rPr lang="zh-CN" altLang="zh-CN" sz="1600" i="1" kern="100">
                                            <a:latin typeface="Cambria Math" panose="02040503050406030204" pitchFamily="18" charset="0"/>
                                            <a:ea typeface="宋体" panose="02010600030101010101" pitchFamily="2" charset="-122"/>
                                          </a:rPr>
                                        </m:ctrlPr>
                                      </m:sSupPr>
                                      <m:e>
                                        <m:r>
                                          <a:rPr lang="en-US" altLang="zh-CN" sz="1600" kern="100">
                                            <a:latin typeface="Cambria Math" panose="02040503050406030204" pitchFamily="18" charset="0"/>
                                            <a:ea typeface="宋体" panose="02010600030101010101" pitchFamily="2" charset="-122"/>
                                          </a:rPr>
                                          <m:t>h</m:t>
                                        </m:r>
                                      </m:e>
                                      <m:sup>
                                        <m:r>
                                          <a:rPr lang="en-US" altLang="zh-CN" sz="1600" kern="100">
                                            <a:latin typeface="Cambria Math" panose="02040503050406030204" pitchFamily="18" charset="0"/>
                                            <a:ea typeface="宋体" panose="02010600030101010101" pitchFamily="2" charset="-122"/>
                                          </a:rPr>
                                          <m:t>2</m:t>
                                        </m:r>
                                      </m:sup>
                                    </m:sSup>
                                  </m:e>
                                </m:rad>
                                <m:r>
                                  <a:rPr lang="en-US" altLang="zh-CN" sz="1600" kern="100">
                                    <a:latin typeface="Cambria Math" panose="02040503050406030204" pitchFamily="18" charset="0"/>
                                    <a:ea typeface="宋体" panose="02010600030101010101" pitchFamily="2" charset="-122"/>
                                  </a:rPr>
                                  <m:t>×</m:t>
                                </m:r>
                                <m:d>
                                  <m:dPr>
                                    <m:begChr m:val="（"/>
                                    <m:endChr m:val="）"/>
                                    <m:ctrlPr>
                                      <a:rPr lang="zh-CN" altLang="zh-CN" sz="1600" i="1" kern="100">
                                        <a:latin typeface="Cambria Math" panose="02040503050406030204" pitchFamily="18" charset="0"/>
                                        <a:ea typeface="宋体" panose="02010600030101010101" pitchFamily="2" charset="-122"/>
                                      </a:rPr>
                                    </m:ctrlPr>
                                  </m:dPr>
                                  <m:e>
                                    <m:r>
                                      <m:rPr>
                                        <m:sty m:val="p"/>
                                      </m:rPr>
                                      <a:rPr lang="en-US" altLang="zh-CN" sz="1600" kern="100">
                                        <a:latin typeface="Cambria Math" panose="02040503050406030204" pitchFamily="18" charset="0"/>
                                        <a:ea typeface="宋体" panose="02010600030101010101" pitchFamily="2" charset="-122"/>
                                      </a:rPr>
                                      <m:t>Wr</m:t>
                                    </m:r>
                                    <m:r>
                                      <a:rPr lang="en-US" altLang="zh-CN" sz="1600" kern="100">
                                        <a:latin typeface="Cambria Math" panose="02040503050406030204" pitchFamily="18" charset="0"/>
                                        <a:ea typeface="宋体" panose="02010600030101010101" pitchFamily="2" charset="-122"/>
                                      </a:rPr>
                                      <m:t>−1</m:t>
                                    </m:r>
                                  </m:e>
                                </m:d>
                              </m:e>
                            </m:d>
                            <m:f>
                              <m:fPr>
                                <m:ctrlPr>
                                  <a:rPr lang="zh-CN" altLang="zh-CN" sz="1600" i="1" kern="100">
                                    <a:latin typeface="Cambria Math" panose="02040503050406030204" pitchFamily="18" charset="0"/>
                                    <a:ea typeface="宋体" panose="02010600030101010101" pitchFamily="2" charset="-122"/>
                                  </a:rPr>
                                </m:ctrlPr>
                              </m:fPr>
                              <m:num>
                                <m:sSup>
                                  <m:sSupPr>
                                    <m:ctrlPr>
                                      <a:rPr lang="zh-CN" altLang="zh-CN" sz="1600" i="1" kern="100">
                                        <a:latin typeface="Cambria Math" panose="02040503050406030204" pitchFamily="18" charset="0"/>
                                        <a:ea typeface="宋体" panose="02010600030101010101" pitchFamily="2" charset="-122"/>
                                      </a:rPr>
                                    </m:ctrlPr>
                                  </m:sSupPr>
                                  <m:e>
                                    <m:r>
                                      <a:rPr lang="en-US" altLang="zh-CN" sz="1600" kern="100">
                                        <a:latin typeface="Cambria Math" panose="02040503050406030204" pitchFamily="18" charset="0"/>
                                        <a:ea typeface="宋体" panose="02010600030101010101" pitchFamily="2" charset="-122"/>
                                      </a:rPr>
                                      <m:t>𝜋</m:t>
                                    </m:r>
                                    <m:r>
                                      <a:rPr lang="en-US" altLang="zh-CN" sz="1600" kern="100">
                                        <a:latin typeface="Cambria Math" panose="02040503050406030204" pitchFamily="18" charset="0"/>
                                        <a:ea typeface="宋体" panose="02010600030101010101" pitchFamily="2" charset="-122"/>
                                      </a:rPr>
                                      <m:t>𝑟</m:t>
                                    </m:r>
                                  </m:e>
                                  <m:sup>
                                    <m:r>
                                      <a:rPr lang="en-US" altLang="zh-CN" sz="1600" kern="100">
                                        <a:latin typeface="Cambria Math" panose="02040503050406030204" pitchFamily="18" charset="0"/>
                                        <a:ea typeface="宋体" panose="02010600030101010101" pitchFamily="2" charset="-122"/>
                                      </a:rPr>
                                      <m:t>4</m:t>
                                    </m:r>
                                  </m:sup>
                                </m:sSup>
                                <m:r>
                                  <a:rPr lang="en-US" altLang="zh-CN" sz="1600" kern="100">
                                    <a:latin typeface="Cambria Math" panose="02040503050406030204" pitchFamily="18" charset="0"/>
                                    <a:ea typeface="宋体" panose="02010600030101010101" pitchFamily="2" charset="-122"/>
                                  </a:rPr>
                                  <m:t>𝑌</m:t>
                                </m:r>
                              </m:num>
                              <m:den>
                                <m:r>
                                  <a:rPr lang="en-US" altLang="zh-CN" sz="1600" kern="100">
                                    <a:latin typeface="Cambria Math" panose="02040503050406030204" pitchFamily="18" charset="0"/>
                                    <a:ea typeface="宋体" panose="02010600030101010101" pitchFamily="2" charset="-122"/>
                                  </a:rPr>
                                  <m:t>8</m:t>
                                </m:r>
                                <m:sSup>
                                  <m:sSupPr>
                                    <m:ctrlPr>
                                      <a:rPr lang="zh-CN" altLang="zh-CN" sz="1600" i="1" kern="100">
                                        <a:latin typeface="Cambria Math" panose="02040503050406030204" pitchFamily="18" charset="0"/>
                                        <a:ea typeface="宋体" panose="02010600030101010101" pitchFamily="2" charset="-122"/>
                                      </a:rPr>
                                    </m:ctrlPr>
                                  </m:sSupPr>
                                  <m:e>
                                    <m:r>
                                      <a:rPr lang="en-US" altLang="zh-CN" sz="1600" kern="100">
                                        <a:latin typeface="Cambria Math" panose="02040503050406030204" pitchFamily="18" charset="0"/>
                                        <a:ea typeface="宋体" panose="02010600030101010101" pitchFamily="2" charset="-122"/>
                                      </a:rPr>
                                      <m:t>𝜌</m:t>
                                    </m:r>
                                  </m:e>
                                  <m:sup>
                                    <m:r>
                                      <a:rPr lang="en-US" altLang="zh-CN" sz="1600" kern="100">
                                        <a:latin typeface="Cambria Math" panose="02040503050406030204" pitchFamily="18" charset="0"/>
                                        <a:ea typeface="宋体" panose="02010600030101010101" pitchFamily="2" charset="-122"/>
                                      </a:rPr>
                                      <m:t>3</m:t>
                                    </m:r>
                                  </m:sup>
                                </m:sSup>
                                <m:r>
                                  <a:rPr lang="en-US" altLang="zh-CN" sz="1600" kern="100">
                                    <a:latin typeface="Cambria Math" panose="02040503050406030204" pitchFamily="18" charset="0"/>
                                    <a:ea typeface="宋体" panose="02010600030101010101" pitchFamily="2" charset="-122"/>
                                  </a:rPr>
                                  <m:t>𝑟</m:t>
                                </m:r>
                              </m:den>
                            </m:f>
                            <m:f>
                              <m:fPr>
                                <m:ctrlPr>
                                  <a:rPr lang="zh-CN" altLang="zh-CN" sz="1600" i="1" kern="100">
                                    <a:latin typeface="Cambria Math" panose="02040503050406030204" pitchFamily="18" charset="0"/>
                                    <a:ea typeface="宋体" panose="02010600030101010101" pitchFamily="2" charset="-122"/>
                                  </a:rPr>
                                </m:ctrlPr>
                              </m:fPr>
                              <m:num>
                                <m:r>
                                  <a:rPr lang="en-US" altLang="zh-CN" sz="1600" kern="100">
                                    <a:latin typeface="Cambria Math" panose="02040503050406030204" pitchFamily="18" charset="0"/>
                                    <a:ea typeface="宋体" panose="02010600030101010101" pitchFamily="2" charset="-122"/>
                                  </a:rPr>
                                  <m:t>h</m:t>
                                </m:r>
                              </m:num>
                              <m:den>
                                <m:sSup>
                                  <m:sSupPr>
                                    <m:ctrlPr>
                                      <a:rPr lang="zh-CN" altLang="zh-CN" sz="1600" i="1" kern="100">
                                        <a:latin typeface="Cambria Math" panose="02040503050406030204" pitchFamily="18" charset="0"/>
                                        <a:ea typeface="宋体" panose="02010600030101010101" pitchFamily="2" charset="-122"/>
                                      </a:rPr>
                                    </m:ctrlPr>
                                  </m:sSupPr>
                                  <m:e>
                                    <m:r>
                                      <a:rPr lang="en-US" altLang="zh-CN" sz="1600" kern="100">
                                        <a:latin typeface="Cambria Math" panose="02040503050406030204" pitchFamily="18" charset="0"/>
                                        <a:ea typeface="宋体" panose="02010600030101010101" pitchFamily="2" charset="-122"/>
                                      </a:rPr>
                                      <m:t>2</m:t>
                                    </m:r>
                                    <m:r>
                                      <a:rPr lang="en-US" altLang="zh-CN" sz="1600" kern="100">
                                        <a:latin typeface="Cambria Math" panose="02040503050406030204" pitchFamily="18" charset="0"/>
                                        <a:ea typeface="宋体" panose="02010600030101010101" pitchFamily="2" charset="-122"/>
                                      </a:rPr>
                                      <m:t>𝜋</m:t>
                                    </m:r>
                                  </m:e>
                                  <m:sup>
                                    <m:r>
                                      <a:rPr lang="en-US" altLang="zh-CN" sz="1600" kern="100">
                                        <a:latin typeface="Cambria Math" panose="02040503050406030204" pitchFamily="18" charset="0"/>
                                        <a:ea typeface="宋体" panose="02010600030101010101" pitchFamily="2" charset="-122"/>
                                      </a:rPr>
                                      <m:t>2</m:t>
                                    </m:r>
                                  </m:sup>
                                </m:sSup>
                              </m:den>
                            </m:f>
                            <m:r>
                              <a:rPr lang="en-US" altLang="zh-CN" sz="1600" kern="100">
                                <a:latin typeface="Cambria Math" panose="02040503050406030204" pitchFamily="18" charset="0"/>
                                <a:ea typeface="宋体" panose="02010600030101010101" pitchFamily="2" charset="-122"/>
                              </a:rPr>
                              <m:t>=0</m:t>
                            </m:r>
                          </m:e>
                        </m:eqArr>
                      </m:e>
                    </m:d>
                  </m:oMath>
                </a14:m>
                <a:endParaRPr lang="zh-CN" altLang="zh-CN" sz="2000" kern="100" dirty="0">
                  <a:latin typeface="微软雅黑" panose="020B0503020204020204" pitchFamily="34" charset="-122"/>
                  <a:ea typeface="微软雅黑" panose="020B0503020204020204" pitchFamily="34" charset="-122"/>
                </a:endParaRPr>
              </a:p>
              <a:p>
                <a:endParaRPr lang="en-US" altLang="zh-CN" sz="2000" kern="100" dirty="0">
                  <a:latin typeface="微软雅黑" panose="020B0503020204020204" pitchFamily="34" charset="-122"/>
                  <a:ea typeface="微软雅黑" panose="020B0503020204020204" pitchFamily="34" charset="-122"/>
                </a:endParaRPr>
              </a:p>
              <a:p>
                <a:endParaRPr lang="en-US" altLang="zh-CN" sz="2000" kern="100" dirty="0">
                  <a:latin typeface="微软雅黑" panose="020B0503020204020204" pitchFamily="34" charset="-122"/>
                  <a:ea typeface="微软雅黑" panose="020B0503020204020204" pitchFamily="34" charset="-122"/>
                </a:endParaRPr>
              </a:p>
              <a:p>
                <a:endParaRPr lang="en-US" altLang="zh-CN" sz="2000" kern="100" dirty="0">
                  <a:latin typeface="微软雅黑" panose="020B0503020204020204" pitchFamily="34" charset="-122"/>
                  <a:ea typeface="微软雅黑" panose="020B0503020204020204" pitchFamily="34" charset="-122"/>
                </a:endParaRPr>
              </a:p>
              <a:p>
                <a:r>
                  <a:rPr lang="zh-CN" altLang="zh-CN" sz="2000" kern="100" dirty="0">
                    <a:latin typeface="微软雅黑" panose="020B0503020204020204" pitchFamily="34" charset="-122"/>
                    <a:ea typeface="微软雅黑" panose="020B0503020204020204" pitchFamily="34" charset="-122"/>
                  </a:rPr>
                  <a:t>对这个方程组求解可以的到我们想要的理论结果</a:t>
                </a:r>
              </a:p>
            </p:txBody>
          </p:sp>
        </mc:Choice>
        <mc:Fallback xmlns="">
          <p:sp>
            <p:nvSpPr>
              <p:cNvPr id="2" name="矩形 1"/>
              <p:cNvSpPr>
                <a:spLocks noRot="1" noChangeAspect="1" noMove="1" noResize="1" noEditPoints="1" noAdjustHandles="1" noChangeArrowheads="1" noChangeShapeType="1" noTextEdit="1"/>
              </p:cNvSpPr>
              <p:nvPr/>
            </p:nvSpPr>
            <p:spPr>
              <a:xfrm>
                <a:off x="1043608" y="1932872"/>
                <a:ext cx="9340382" cy="3314369"/>
              </a:xfrm>
              <a:prstGeom prst="rect">
                <a:avLst/>
              </a:prstGeom>
              <a:blipFill rotWithShape="0">
                <a:blip r:embed="rId2"/>
                <a:stretch>
                  <a:fillRect l="-653" t="-919" b="-2390"/>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374994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矩形 1"/>
              <p:cNvSpPr/>
              <p:nvPr/>
            </p:nvSpPr>
            <p:spPr>
              <a:xfrm>
                <a:off x="971600" y="1052736"/>
                <a:ext cx="7632848" cy="4337791"/>
              </a:xfrm>
              <a:prstGeom prst="rect">
                <a:avLst/>
              </a:prstGeom>
            </p:spPr>
            <p:txBody>
              <a:bodyPr wrap="square">
                <a:spAutoFit/>
              </a:bodyPr>
              <a:lstStyle/>
              <a:p>
                <a:pPr indent="200078" algn="just"/>
                <a:r>
                  <a:rPr lang="zh-CN" altLang="zh-CN" sz="2000" kern="100" dirty="0">
                    <a:latin typeface="微软雅黑" panose="020B0503020204020204" pitchFamily="34" charset="-122"/>
                    <a:ea typeface="微软雅黑" panose="020B0503020204020204" pitchFamily="34" charset="-122"/>
                  </a:rPr>
                  <a:t>在试验中，当</a:t>
                </a:r>
                <a:r>
                  <a:rPr lang="en-US" altLang="zh-CN" sz="2000" kern="100" dirty="0">
                    <a:solidFill>
                      <a:srgbClr val="C00000"/>
                    </a:solidFill>
                    <a:latin typeface="微软雅黑" panose="020B0503020204020204" pitchFamily="34" charset="-122"/>
                    <a:ea typeface="微软雅黑" panose="020B0503020204020204" pitchFamily="34" charset="-122"/>
                  </a:rPr>
                  <a:t>mg&gt;&gt;</a:t>
                </a:r>
                <a14:m>
                  <m:oMath xmlns:m="http://schemas.openxmlformats.org/officeDocument/2006/math">
                    <m:f>
                      <m:fPr>
                        <m:ctrlPr>
                          <a:rPr lang="zh-CN" altLang="zh-CN" sz="2000" i="1" kern="100">
                            <a:solidFill>
                              <a:srgbClr val="C00000"/>
                            </a:solidFill>
                            <a:latin typeface="Cambria Math" panose="02040503050406030204" pitchFamily="18" charset="0"/>
                            <a:ea typeface="Cambria Math" panose="02040503050406030204" pitchFamily="18" charset="0"/>
                          </a:rPr>
                        </m:ctrlPr>
                      </m:fPr>
                      <m:num>
                        <m:sSup>
                          <m:sSupPr>
                            <m:ctrlPr>
                              <a:rPr lang="zh-CN" altLang="zh-CN" sz="2000" i="1" kern="100">
                                <a:solidFill>
                                  <a:srgbClr val="C00000"/>
                                </a:solidFill>
                                <a:latin typeface="Cambria Math" panose="02040503050406030204" pitchFamily="18" charset="0"/>
                                <a:ea typeface="Cambria Math" panose="02040503050406030204" pitchFamily="18" charset="0"/>
                                <a:cs typeface="宋体" panose="02010600030101010101" pitchFamily="2" charset="-122"/>
                              </a:rPr>
                            </m:ctrlPr>
                          </m:sSupPr>
                          <m:e>
                            <m:r>
                              <a:rPr lang="en-US" altLang="zh-CN" sz="2000" i="1" kern="100">
                                <a:solidFill>
                                  <a:srgbClr val="C00000"/>
                                </a:solidFill>
                                <a:latin typeface="Cambria Math" panose="02040503050406030204" pitchFamily="18" charset="0"/>
                                <a:ea typeface="宋体" panose="02010600030101010101" pitchFamily="2" charset="-122"/>
                              </a:rPr>
                              <m:t>𝜋</m:t>
                            </m:r>
                            <m:r>
                              <a:rPr lang="en-US" altLang="zh-CN" sz="2000" i="1" kern="100">
                                <a:solidFill>
                                  <a:srgbClr val="C00000"/>
                                </a:solidFill>
                                <a:latin typeface="Cambria Math" panose="02040503050406030204" pitchFamily="18" charset="0"/>
                                <a:ea typeface="宋体" panose="02010600030101010101" pitchFamily="2" charset="-122"/>
                              </a:rPr>
                              <m:t>𝑟</m:t>
                            </m:r>
                          </m:e>
                          <m:sup>
                            <m:r>
                              <a:rPr lang="en-US" altLang="zh-CN" sz="2000" i="1" kern="100">
                                <a:solidFill>
                                  <a:srgbClr val="C00000"/>
                                </a:solidFill>
                                <a:latin typeface="Cambria Math" panose="02040503050406030204" pitchFamily="18" charset="0"/>
                                <a:ea typeface="宋体" panose="02010600030101010101" pitchFamily="2" charset="-122"/>
                              </a:rPr>
                              <m:t>4</m:t>
                            </m:r>
                          </m:sup>
                        </m:sSup>
                        <m:r>
                          <a:rPr lang="en-US" altLang="zh-CN" sz="2000" i="1" kern="100">
                            <a:solidFill>
                              <a:srgbClr val="C00000"/>
                            </a:solidFill>
                            <a:latin typeface="Cambria Math" panose="02040503050406030204" pitchFamily="18" charset="0"/>
                            <a:ea typeface="宋体" panose="02010600030101010101" pitchFamily="2" charset="-122"/>
                          </a:rPr>
                          <m:t>𝑌</m:t>
                        </m:r>
                      </m:num>
                      <m:den>
                        <m:r>
                          <a:rPr lang="en-US" altLang="zh-CN" sz="2000" i="1" kern="100">
                            <a:solidFill>
                              <a:srgbClr val="C00000"/>
                            </a:solidFill>
                            <a:latin typeface="Cambria Math" panose="02040503050406030204" pitchFamily="18" charset="0"/>
                            <a:ea typeface="宋体" panose="02010600030101010101" pitchFamily="2" charset="-122"/>
                          </a:rPr>
                          <m:t>8</m:t>
                        </m:r>
                        <m:sSup>
                          <m:sSupPr>
                            <m:ctrlPr>
                              <a:rPr lang="zh-CN" altLang="zh-CN" sz="2000" i="1" kern="100">
                                <a:solidFill>
                                  <a:srgbClr val="C00000"/>
                                </a:solidFill>
                                <a:latin typeface="Cambria Math" panose="02040503050406030204" pitchFamily="18" charset="0"/>
                                <a:ea typeface="Cambria Math" panose="02040503050406030204" pitchFamily="18" charset="0"/>
                              </a:rPr>
                            </m:ctrlPr>
                          </m:sSupPr>
                          <m:e>
                            <m:r>
                              <a:rPr lang="en-US" altLang="zh-CN" sz="2000" i="1" kern="100">
                                <a:solidFill>
                                  <a:srgbClr val="C00000"/>
                                </a:solidFill>
                                <a:latin typeface="Cambria Math" panose="02040503050406030204" pitchFamily="18" charset="0"/>
                                <a:ea typeface="宋体" panose="02010600030101010101" pitchFamily="2" charset="-122"/>
                              </a:rPr>
                              <m:t>𝜌</m:t>
                            </m:r>
                          </m:e>
                          <m:sup>
                            <m:r>
                              <a:rPr lang="en-US" altLang="zh-CN" sz="2000" i="1" kern="100">
                                <a:solidFill>
                                  <a:srgbClr val="C00000"/>
                                </a:solidFill>
                                <a:latin typeface="Cambria Math" panose="02040503050406030204" pitchFamily="18" charset="0"/>
                                <a:ea typeface="宋体" panose="02010600030101010101" pitchFamily="2" charset="-122"/>
                              </a:rPr>
                              <m:t>2</m:t>
                            </m:r>
                          </m:sup>
                        </m:sSup>
                      </m:den>
                    </m:f>
                    <m:r>
                      <a:rPr lang="en-US" altLang="zh-CN" sz="2000" kern="100">
                        <a:solidFill>
                          <a:srgbClr val="C00000"/>
                        </a:solidFill>
                        <a:latin typeface="Cambria Math" panose="02040503050406030204" pitchFamily="18" charset="0"/>
                        <a:ea typeface="宋体" panose="02010600030101010101" pitchFamily="2" charset="-122"/>
                      </a:rPr>
                      <m:t> </m:t>
                    </m:r>
                  </m:oMath>
                </a14:m>
                <a:r>
                  <a:rPr lang="zh-CN" altLang="zh-CN" sz="2000" kern="100" dirty="0">
                    <a:solidFill>
                      <a:srgbClr val="C00000"/>
                    </a:solidFill>
                    <a:latin typeface="微软雅黑" panose="020B0503020204020204" pitchFamily="34" charset="-122"/>
                    <a:ea typeface="微软雅黑" panose="020B0503020204020204" pitchFamily="34" charset="-122"/>
                  </a:rPr>
                  <a:t>，</a:t>
                </a:r>
                <a14:m>
                  <m:oMath xmlns:m="http://schemas.openxmlformats.org/officeDocument/2006/math">
                    <m:rad>
                      <m:radPr>
                        <m:degHide m:val="on"/>
                        <m:ctrlPr>
                          <a:rPr lang="zh-CN" altLang="zh-CN" sz="2000" i="1" kern="100">
                            <a:solidFill>
                              <a:srgbClr val="C00000"/>
                            </a:solidFill>
                            <a:latin typeface="Cambria Math" panose="02040503050406030204" pitchFamily="18" charset="0"/>
                            <a:ea typeface="Cambria Math" panose="02040503050406030204" pitchFamily="18" charset="0"/>
                          </a:rPr>
                        </m:ctrlPr>
                      </m:radPr>
                      <m:deg/>
                      <m:e>
                        <m:sSup>
                          <m:sSupPr>
                            <m:ctrlPr>
                              <a:rPr lang="zh-CN" altLang="zh-CN" sz="2000" i="1" kern="100">
                                <a:solidFill>
                                  <a:srgbClr val="C00000"/>
                                </a:solidFill>
                                <a:latin typeface="Cambria Math" panose="02040503050406030204" pitchFamily="18" charset="0"/>
                                <a:ea typeface="Cambria Math" panose="02040503050406030204" pitchFamily="18" charset="0"/>
                              </a:rPr>
                            </m:ctrlPr>
                          </m:sSupPr>
                          <m:e>
                            <m:r>
                              <a:rPr lang="en-US" altLang="zh-CN" sz="2000" i="1" kern="100">
                                <a:solidFill>
                                  <a:srgbClr val="C00000"/>
                                </a:solidFill>
                                <a:latin typeface="Cambria Math" panose="02040503050406030204" pitchFamily="18" charset="0"/>
                                <a:ea typeface="宋体" panose="02010600030101010101" pitchFamily="2" charset="-122"/>
                              </a:rPr>
                              <m:t>2</m:t>
                            </m:r>
                            <m:r>
                              <a:rPr lang="en-US" altLang="zh-CN" sz="2000" i="1" kern="100">
                                <a:solidFill>
                                  <a:srgbClr val="C00000"/>
                                </a:solidFill>
                                <a:latin typeface="Cambria Math" panose="02040503050406030204" pitchFamily="18" charset="0"/>
                                <a:ea typeface="宋体" panose="02010600030101010101" pitchFamily="2" charset="-122"/>
                              </a:rPr>
                              <m:t>𝜋</m:t>
                            </m:r>
                            <m:r>
                              <a:rPr lang="en-US" altLang="zh-CN" sz="2000" i="1" kern="100">
                                <a:solidFill>
                                  <a:srgbClr val="C00000"/>
                                </a:solidFill>
                                <a:latin typeface="Cambria Math" panose="02040503050406030204" pitchFamily="18" charset="0"/>
                                <a:ea typeface="宋体" panose="02010600030101010101" pitchFamily="2" charset="-122"/>
                              </a:rPr>
                              <m:t>𝑟</m:t>
                            </m:r>
                          </m:e>
                          <m:sup>
                            <m:r>
                              <a:rPr lang="en-US" altLang="zh-CN" sz="2000" i="1" kern="100">
                                <a:solidFill>
                                  <a:srgbClr val="C00000"/>
                                </a:solidFill>
                                <a:latin typeface="Cambria Math" panose="02040503050406030204" pitchFamily="18" charset="0"/>
                                <a:ea typeface="宋体" panose="02010600030101010101" pitchFamily="2" charset="-122"/>
                              </a:rPr>
                              <m:t>2</m:t>
                            </m:r>
                          </m:sup>
                        </m:sSup>
                        <m:r>
                          <a:rPr lang="en-US" altLang="zh-CN" sz="2000" i="1" kern="100">
                            <a:solidFill>
                              <a:srgbClr val="C00000"/>
                            </a:solidFill>
                            <a:latin typeface="Cambria Math" panose="02040503050406030204" pitchFamily="18" charset="0"/>
                            <a:ea typeface="宋体" panose="02010600030101010101" pitchFamily="2" charset="-122"/>
                          </a:rPr>
                          <m:t>+</m:t>
                        </m:r>
                        <m:sSup>
                          <m:sSupPr>
                            <m:ctrlPr>
                              <a:rPr lang="zh-CN" altLang="zh-CN" sz="2000" i="1" kern="100">
                                <a:solidFill>
                                  <a:srgbClr val="C00000"/>
                                </a:solidFill>
                                <a:latin typeface="Cambria Math" panose="02040503050406030204" pitchFamily="18" charset="0"/>
                                <a:ea typeface="Cambria Math" panose="02040503050406030204" pitchFamily="18" charset="0"/>
                              </a:rPr>
                            </m:ctrlPr>
                          </m:sSupPr>
                          <m:e>
                            <m:r>
                              <a:rPr lang="en-US" altLang="zh-CN" sz="2000" i="1" kern="100">
                                <a:solidFill>
                                  <a:srgbClr val="C00000"/>
                                </a:solidFill>
                                <a:latin typeface="Cambria Math" panose="02040503050406030204" pitchFamily="18" charset="0"/>
                                <a:ea typeface="宋体" panose="02010600030101010101" pitchFamily="2" charset="-122"/>
                              </a:rPr>
                              <m:t>h</m:t>
                            </m:r>
                          </m:e>
                          <m:sup>
                            <m:r>
                              <a:rPr lang="en-US" altLang="zh-CN" sz="2000" i="1" kern="100">
                                <a:solidFill>
                                  <a:srgbClr val="C00000"/>
                                </a:solidFill>
                                <a:latin typeface="Cambria Math" panose="02040503050406030204" pitchFamily="18" charset="0"/>
                                <a:ea typeface="宋体" panose="02010600030101010101" pitchFamily="2" charset="-122"/>
                              </a:rPr>
                              <m:t>2</m:t>
                            </m:r>
                          </m:sup>
                        </m:sSup>
                      </m:e>
                    </m:rad>
                    <m:r>
                      <a:rPr lang="en-US" altLang="zh-CN" sz="2000" i="1" kern="100">
                        <a:solidFill>
                          <a:srgbClr val="C00000"/>
                        </a:solidFill>
                        <a:latin typeface="Cambria Math" panose="02040503050406030204" pitchFamily="18" charset="0"/>
                        <a:ea typeface="宋体" panose="02010600030101010101" pitchFamily="2" charset="-122"/>
                      </a:rPr>
                      <m:t>×</m:t>
                    </m:r>
                    <m:d>
                      <m:dPr>
                        <m:begChr m:val="（"/>
                        <m:endChr m:val="）"/>
                        <m:ctrlPr>
                          <a:rPr lang="zh-CN" altLang="zh-CN" sz="2000" i="1" kern="100">
                            <a:solidFill>
                              <a:srgbClr val="C00000"/>
                            </a:solidFill>
                            <a:latin typeface="Cambria Math" panose="02040503050406030204" pitchFamily="18" charset="0"/>
                            <a:ea typeface="Cambria Math" panose="02040503050406030204" pitchFamily="18" charset="0"/>
                          </a:rPr>
                        </m:ctrlPr>
                      </m:dPr>
                      <m:e>
                        <m:r>
                          <m:rPr>
                            <m:sty m:val="p"/>
                          </m:rPr>
                          <a:rPr lang="en-US" altLang="zh-CN" sz="2000" kern="100">
                            <a:solidFill>
                              <a:srgbClr val="C00000"/>
                            </a:solidFill>
                            <a:latin typeface="Cambria Math" panose="02040503050406030204" pitchFamily="18" charset="0"/>
                            <a:ea typeface="宋体" panose="02010600030101010101" pitchFamily="2" charset="-122"/>
                          </a:rPr>
                          <m:t>Wr</m:t>
                        </m:r>
                        <m:r>
                          <a:rPr lang="en-US" altLang="zh-CN" sz="2000" i="1" kern="100">
                            <a:solidFill>
                              <a:srgbClr val="C00000"/>
                            </a:solidFill>
                            <a:latin typeface="Cambria Math" panose="02040503050406030204" pitchFamily="18" charset="0"/>
                            <a:ea typeface="宋体" panose="02010600030101010101" pitchFamily="2" charset="-122"/>
                          </a:rPr>
                          <m:t>−</m:t>
                        </m:r>
                        <m:r>
                          <a:rPr lang="en-US" altLang="zh-CN" sz="2000" kern="100">
                            <a:solidFill>
                              <a:srgbClr val="C00000"/>
                            </a:solidFill>
                            <a:latin typeface="Cambria Math" panose="02040503050406030204" pitchFamily="18" charset="0"/>
                            <a:ea typeface="宋体" panose="02010600030101010101" pitchFamily="2" charset="-122"/>
                          </a:rPr>
                          <m:t>1</m:t>
                        </m:r>
                      </m:e>
                    </m:d>
                    <m:r>
                      <a:rPr lang="en-US" altLang="zh-CN" sz="2000" kern="100">
                        <a:solidFill>
                          <a:srgbClr val="C00000"/>
                        </a:solidFill>
                        <a:latin typeface="Cambria Math" panose="02040503050406030204" pitchFamily="18" charset="0"/>
                        <a:ea typeface="宋体" panose="02010600030101010101" pitchFamily="2" charset="-122"/>
                      </a:rPr>
                      <m:t>≫2</m:t>
                    </m:r>
                    <m:r>
                      <m:rPr>
                        <m:sty m:val="p"/>
                      </m:rPr>
                      <a:rPr lang="en-US" altLang="zh-CN" sz="2000" kern="100">
                        <a:solidFill>
                          <a:srgbClr val="C00000"/>
                        </a:solidFill>
                        <a:latin typeface="Cambria Math" panose="02040503050406030204" pitchFamily="18" charset="0"/>
                        <a:ea typeface="宋体" panose="02010600030101010101" pitchFamily="2" charset="-122"/>
                      </a:rPr>
                      <m:t>πR</m:t>
                    </m:r>
                  </m:oMath>
                </a14:m>
                <a:r>
                  <a:rPr lang="en-US" altLang="zh-CN" sz="2000" kern="100" dirty="0">
                    <a:solidFill>
                      <a:srgbClr val="C00000"/>
                    </a:solidFill>
                    <a:latin typeface="微软雅黑" panose="020B0503020204020204" pitchFamily="34" charset="-122"/>
                    <a:ea typeface="微软雅黑" panose="020B0503020204020204" pitchFamily="34" charset="-122"/>
                  </a:rPr>
                  <a:t> </a:t>
                </a:r>
                <a:endParaRPr lang="en-US" altLang="zh-CN" sz="2000" kern="100" dirty="0">
                  <a:latin typeface="微软雅黑" panose="020B0503020204020204" pitchFamily="34" charset="-122"/>
                  <a:ea typeface="微软雅黑" panose="020B0503020204020204" pitchFamily="34" charset="-122"/>
                </a:endParaRPr>
              </a:p>
              <a:p>
                <a:pPr indent="200078" algn="just"/>
                <a:r>
                  <a:rPr lang="zh-CN" altLang="zh-CN" sz="2000" kern="100" dirty="0">
                    <a:latin typeface="微软雅黑" panose="020B0503020204020204" pitchFamily="34" charset="-122"/>
                    <a:ea typeface="微软雅黑" panose="020B0503020204020204" pitchFamily="34" charset="-122"/>
                  </a:rPr>
                  <a:t>这个时候</a:t>
                </a:r>
                <a:r>
                  <a:rPr lang="en-US" altLang="zh-CN" sz="2000" kern="100" dirty="0">
                    <a:latin typeface="微软雅黑" panose="020B0503020204020204" pitchFamily="34" charset="-122"/>
                    <a:ea typeface="微软雅黑" panose="020B0503020204020204" pitchFamily="34" charset="-122"/>
                  </a:rPr>
                  <a:t>h</a:t>
                </a:r>
                <a:r>
                  <a:rPr lang="zh-CN" altLang="zh-CN" sz="2000" kern="100" dirty="0">
                    <a:latin typeface="微软雅黑" panose="020B0503020204020204" pitchFamily="34" charset="-122"/>
                    <a:ea typeface="微软雅黑" panose="020B0503020204020204" pitchFamily="34" charset="-122"/>
                  </a:rPr>
                  <a:t>和</a:t>
                </a:r>
                <a:r>
                  <a:rPr lang="en-US" altLang="zh-CN" sz="2000" kern="100" dirty="0">
                    <a:latin typeface="微软雅黑" panose="020B0503020204020204" pitchFamily="34" charset="-122"/>
                    <a:ea typeface="微软雅黑" panose="020B0503020204020204" pitchFamily="34" charset="-122"/>
                  </a:rPr>
                  <a:t>R</a:t>
                </a:r>
                <a:r>
                  <a:rPr lang="zh-CN" altLang="zh-CN" sz="2000" kern="100" dirty="0">
                    <a:latin typeface="微软雅黑" panose="020B0503020204020204" pitchFamily="34" charset="-122"/>
                    <a:ea typeface="微软雅黑" panose="020B0503020204020204" pitchFamily="34" charset="-122"/>
                  </a:rPr>
                  <a:t>变化不大，于是在这种情况下由第一个方程可以看出</a:t>
                </a:r>
              </a:p>
              <a:p>
                <a:pPr indent="200078" algn="just"/>
                <a14:m>
                  <m:oMathPara xmlns:m="http://schemas.openxmlformats.org/officeDocument/2006/math">
                    <m:oMathParaPr>
                      <m:jc m:val="centerGroup"/>
                    </m:oMathParaPr>
                    <m:oMath xmlns:m="http://schemas.openxmlformats.org/officeDocument/2006/math">
                      <m:sSub>
                        <m:sSubPr>
                          <m:ctrlPr>
                            <a:rPr lang="zh-CN" altLang="zh-CN" sz="2000" i="1" kern="100">
                              <a:latin typeface="Cambria Math" panose="02040503050406030204" pitchFamily="18" charset="0"/>
                              <a:ea typeface="Cambria Math" panose="02040503050406030204" pitchFamily="18" charset="0"/>
                            </a:rPr>
                          </m:ctrlPr>
                        </m:sSubPr>
                        <m:e>
                          <m:r>
                            <a:rPr lang="en-US" altLang="zh-CN" sz="2000" i="1" kern="100">
                              <a:latin typeface="Cambria Math" panose="02040503050406030204" pitchFamily="18" charset="0"/>
                              <a:ea typeface="宋体" panose="02010600030101010101" pitchFamily="2" charset="-122"/>
                            </a:rPr>
                            <m:t>𝐿</m:t>
                          </m:r>
                        </m:e>
                        <m:sub>
                          <m:r>
                            <a:rPr lang="en-US" altLang="zh-CN" sz="2000" i="1" kern="100">
                              <a:latin typeface="Cambria Math" panose="02040503050406030204" pitchFamily="18" charset="0"/>
                              <a:ea typeface="宋体" panose="02010600030101010101" pitchFamily="2" charset="-122"/>
                            </a:rPr>
                            <m:t>𝑘</m:t>
                          </m:r>
                        </m:sub>
                      </m:sSub>
                      <m:r>
                        <a:rPr lang="en-US" altLang="zh-CN" sz="2000" i="1" kern="100">
                          <a:latin typeface="Cambria Math" panose="02040503050406030204" pitchFamily="18" charset="0"/>
                          <a:ea typeface="宋体" panose="02010600030101010101" pitchFamily="2" charset="-122"/>
                          <a:cs typeface="MS Mincho" panose="02020609040205080304" pitchFamily="49" charset="-128"/>
                        </a:rPr>
                        <m:t>−</m:t>
                      </m:r>
                      <m:sSub>
                        <m:sSubPr>
                          <m:ctrlPr>
                            <a:rPr lang="zh-CN" altLang="zh-CN" sz="2000" i="1" kern="100">
                              <a:latin typeface="Cambria Math" panose="02040503050406030204" pitchFamily="18" charset="0"/>
                              <a:ea typeface="Cambria Math" panose="02040503050406030204" pitchFamily="18" charset="0"/>
                            </a:rPr>
                          </m:ctrlPr>
                        </m:sSubPr>
                        <m:e>
                          <m:r>
                            <a:rPr lang="en-US" altLang="zh-CN" sz="2000" i="1" kern="100">
                              <a:latin typeface="Cambria Math" panose="02040503050406030204" pitchFamily="18" charset="0"/>
                              <a:ea typeface="宋体" panose="02010600030101010101" pitchFamily="2" charset="-122"/>
                            </a:rPr>
                            <m:t>𝑊</m:t>
                          </m:r>
                        </m:e>
                        <m:sub>
                          <m:r>
                            <a:rPr lang="en-US" altLang="zh-CN" sz="2000" i="1" kern="100">
                              <a:latin typeface="Cambria Math" panose="02040503050406030204" pitchFamily="18" charset="0"/>
                              <a:ea typeface="宋体" panose="02010600030101010101" pitchFamily="2" charset="-122"/>
                            </a:rPr>
                            <m:t>𝑟</m:t>
                          </m:r>
                        </m:sub>
                      </m:sSub>
                      <m:r>
                        <a:rPr lang="en-US" altLang="zh-CN" sz="2000" i="1" kern="100">
                          <a:latin typeface="Cambria Math" panose="02040503050406030204" pitchFamily="18" charset="0"/>
                          <a:ea typeface="宋体" panose="02010600030101010101" pitchFamily="2" charset="-122"/>
                        </a:rPr>
                        <m:t>=</m:t>
                      </m:r>
                      <m:r>
                        <a:rPr lang="en-US" altLang="zh-CN" sz="2000" i="1" kern="100">
                          <a:latin typeface="Cambria Math" panose="02040503050406030204" pitchFamily="18" charset="0"/>
                          <a:ea typeface="宋体" panose="02010600030101010101" pitchFamily="2" charset="-122"/>
                        </a:rPr>
                        <m:t>𝐶𝑜𝑛𝑠𝑡</m:t>
                      </m:r>
                    </m:oMath>
                  </m:oMathPara>
                </a14:m>
                <a:endParaRPr lang="zh-CN" altLang="zh-CN" sz="2000" kern="100" dirty="0">
                  <a:latin typeface="微软雅黑" panose="020B0503020204020204" pitchFamily="34" charset="-122"/>
                  <a:ea typeface="微软雅黑" panose="020B0503020204020204" pitchFamily="34" charset="-122"/>
                </a:endParaRPr>
              </a:p>
              <a:p>
                <a:pPr indent="200078" algn="just"/>
                <a:r>
                  <a:rPr lang="en-US" altLang="zh-CN" sz="2000" kern="100" dirty="0">
                    <a:latin typeface="微软雅黑" panose="020B0503020204020204" pitchFamily="34" charset="-122"/>
                    <a:ea typeface="微软雅黑" panose="020B0503020204020204" pitchFamily="34" charset="-122"/>
                  </a:rPr>
                  <a:t>     </a:t>
                </a:r>
                <a:r>
                  <a:rPr lang="zh-CN" altLang="zh-CN" sz="2000" kern="100" dirty="0">
                    <a:latin typeface="微软雅黑" panose="020B0503020204020204" pitchFamily="34" charset="-122"/>
                    <a:ea typeface="微软雅黑" panose="020B0503020204020204" pitchFamily="34" charset="-122"/>
                  </a:rPr>
                  <a:t>所以</a:t>
                </a:r>
                <a:r>
                  <a:rPr lang="en-US" altLang="zh-CN" sz="2000" kern="100" dirty="0">
                    <a:latin typeface="微软雅黑" panose="020B0503020204020204" pitchFamily="34" charset="-122"/>
                    <a:ea typeface="微软雅黑" panose="020B0503020204020204" pitchFamily="34" charset="-122"/>
                  </a:rPr>
                  <a:t>  </a:t>
                </a:r>
                <a14:m>
                  <m:oMath xmlns:m="http://schemas.openxmlformats.org/officeDocument/2006/math">
                    <m:r>
                      <m:rPr>
                        <m:sty m:val="p"/>
                      </m:rPr>
                      <a:rPr lang="en-US" altLang="zh-CN" kern="100">
                        <a:latin typeface="Cambria Math" panose="02040503050406030204" pitchFamily="18" charset="0"/>
                        <a:ea typeface="宋体" panose="02010600030101010101" pitchFamily="2" charset="-122"/>
                      </a:rPr>
                      <m:t>l</m:t>
                    </m:r>
                    <m:r>
                      <a:rPr lang="en-US" altLang="zh-CN" kern="100">
                        <a:latin typeface="Cambria Math" panose="02040503050406030204" pitchFamily="18" charset="0"/>
                        <a:ea typeface="宋体" panose="02010600030101010101" pitchFamily="2" charset="-122"/>
                      </a:rPr>
                      <m:t>=</m:t>
                    </m:r>
                    <m:r>
                      <m:rPr>
                        <m:sty m:val="p"/>
                      </m:rPr>
                      <a:rPr lang="en-US" altLang="zh-CN" kern="100">
                        <a:latin typeface="Cambria Math" panose="02040503050406030204" pitchFamily="18" charset="0"/>
                        <a:ea typeface="宋体" panose="02010600030101010101" pitchFamily="2" charset="-122"/>
                      </a:rPr>
                      <m:t>L</m:t>
                    </m:r>
                    <m:r>
                      <a:rPr lang="en-US" altLang="zh-CN" i="1" kern="100">
                        <a:latin typeface="Cambria Math" panose="02040503050406030204" pitchFamily="18" charset="0"/>
                        <a:ea typeface="宋体" panose="02010600030101010101" pitchFamily="2" charset="-122"/>
                        <a:cs typeface="MS Mincho" panose="02020609040205080304" pitchFamily="49" charset="-128"/>
                      </a:rPr>
                      <m:t>−</m:t>
                    </m:r>
                    <m:r>
                      <a:rPr lang="en-US" altLang="zh-CN" kern="100">
                        <a:latin typeface="Cambria Math" panose="02040503050406030204" pitchFamily="18" charset="0"/>
                        <a:ea typeface="宋体" panose="02010600030101010101" pitchFamily="2" charset="-122"/>
                      </a:rPr>
                      <m:t>2</m:t>
                    </m:r>
                    <m:r>
                      <m:rPr>
                        <m:sty m:val="p"/>
                      </m:rPr>
                      <a:rPr lang="en-US" altLang="zh-CN" kern="100">
                        <a:latin typeface="Cambria Math" panose="02040503050406030204" pitchFamily="18" charset="0"/>
                        <a:ea typeface="宋体" panose="02010600030101010101" pitchFamily="2" charset="-122"/>
                      </a:rPr>
                      <m:t>πR</m:t>
                    </m:r>
                    <m:r>
                      <a:rPr lang="en-US" altLang="zh-CN" i="1" kern="100">
                        <a:latin typeface="Cambria Math" panose="02040503050406030204" pitchFamily="18" charset="0"/>
                        <a:ea typeface="宋体" panose="02010600030101010101" pitchFamily="2" charset="-122"/>
                      </a:rPr>
                      <m:t>−</m:t>
                    </m:r>
                    <m:rad>
                      <m:radPr>
                        <m:degHide m:val="on"/>
                        <m:ctrlPr>
                          <a:rPr lang="zh-CN" altLang="zh-CN" i="1" kern="100">
                            <a:latin typeface="Cambria Math" panose="02040503050406030204" pitchFamily="18" charset="0"/>
                            <a:ea typeface="Cambria Math" panose="02040503050406030204" pitchFamily="18" charset="0"/>
                          </a:rPr>
                        </m:ctrlPr>
                      </m:radPr>
                      <m:deg/>
                      <m:e>
                        <m:sSup>
                          <m:sSupPr>
                            <m:ctrlPr>
                              <a:rPr lang="zh-CN" altLang="zh-CN" i="1" kern="100">
                                <a:latin typeface="Cambria Math" panose="02040503050406030204" pitchFamily="18" charset="0"/>
                                <a:ea typeface="Cambria Math" panose="02040503050406030204" pitchFamily="18" charset="0"/>
                              </a:rPr>
                            </m:ctrlPr>
                          </m:sSupPr>
                          <m:e>
                            <m:r>
                              <a:rPr lang="en-US" altLang="zh-CN" i="1" kern="100">
                                <a:latin typeface="Cambria Math" panose="02040503050406030204" pitchFamily="18" charset="0"/>
                                <a:ea typeface="宋体" panose="02010600030101010101" pitchFamily="2" charset="-122"/>
                              </a:rPr>
                              <m:t>2</m:t>
                            </m:r>
                            <m:r>
                              <a:rPr lang="en-US" altLang="zh-CN" i="1" kern="100">
                                <a:latin typeface="Cambria Math" panose="02040503050406030204" pitchFamily="18" charset="0"/>
                                <a:ea typeface="宋体" panose="02010600030101010101" pitchFamily="2" charset="-122"/>
                              </a:rPr>
                              <m:t>𝜋</m:t>
                            </m:r>
                            <m:r>
                              <a:rPr lang="en-US" altLang="zh-CN" i="1" kern="100">
                                <a:latin typeface="Cambria Math" panose="02040503050406030204" pitchFamily="18" charset="0"/>
                                <a:ea typeface="宋体" panose="02010600030101010101" pitchFamily="2" charset="-122"/>
                              </a:rPr>
                              <m:t>𝑟</m:t>
                            </m:r>
                          </m:e>
                          <m:sup>
                            <m:r>
                              <a:rPr lang="en-US" altLang="zh-CN" i="1" kern="100">
                                <a:latin typeface="Cambria Math" panose="02040503050406030204" pitchFamily="18" charset="0"/>
                                <a:ea typeface="宋体" panose="02010600030101010101" pitchFamily="2" charset="-122"/>
                              </a:rPr>
                              <m:t>2</m:t>
                            </m:r>
                          </m:sup>
                        </m:sSup>
                        <m:r>
                          <a:rPr lang="en-US" altLang="zh-CN" i="1" kern="100">
                            <a:latin typeface="Cambria Math" panose="02040503050406030204" pitchFamily="18" charset="0"/>
                            <a:ea typeface="宋体" panose="02010600030101010101" pitchFamily="2" charset="-122"/>
                          </a:rPr>
                          <m:t>+</m:t>
                        </m:r>
                        <m:sSup>
                          <m:sSupPr>
                            <m:ctrlPr>
                              <a:rPr lang="zh-CN" altLang="zh-CN" i="1" kern="100">
                                <a:latin typeface="Cambria Math" panose="02040503050406030204" pitchFamily="18" charset="0"/>
                                <a:ea typeface="Cambria Math" panose="02040503050406030204" pitchFamily="18" charset="0"/>
                              </a:rPr>
                            </m:ctrlPr>
                          </m:sSupPr>
                          <m:e>
                            <m:r>
                              <a:rPr lang="en-US" altLang="zh-CN" i="1" kern="100">
                                <a:latin typeface="Cambria Math" panose="02040503050406030204" pitchFamily="18" charset="0"/>
                                <a:ea typeface="宋体" panose="02010600030101010101" pitchFamily="2" charset="-122"/>
                              </a:rPr>
                              <m:t>h</m:t>
                            </m:r>
                          </m:e>
                          <m:sup>
                            <m:r>
                              <a:rPr lang="en-US" altLang="zh-CN" i="1" kern="100">
                                <a:latin typeface="Cambria Math" panose="02040503050406030204" pitchFamily="18" charset="0"/>
                                <a:ea typeface="宋体" panose="02010600030101010101" pitchFamily="2" charset="-122"/>
                              </a:rPr>
                              <m:t>2</m:t>
                            </m:r>
                          </m:sup>
                        </m:sSup>
                      </m:e>
                    </m:rad>
                    <m:d>
                      <m:dPr>
                        <m:begChr m:val="（"/>
                        <m:endChr m:val="）"/>
                        <m:ctrlPr>
                          <a:rPr lang="zh-CN" altLang="zh-CN" i="1" kern="100">
                            <a:latin typeface="Cambria Math" panose="02040503050406030204" pitchFamily="18" charset="0"/>
                            <a:ea typeface="Cambria Math" panose="02040503050406030204" pitchFamily="18" charset="0"/>
                          </a:rPr>
                        </m:ctrlPr>
                      </m:dPr>
                      <m:e>
                        <m:sSub>
                          <m:sSubPr>
                            <m:ctrlPr>
                              <a:rPr lang="zh-CN" altLang="zh-CN" i="1" kern="100">
                                <a:latin typeface="Cambria Math" panose="02040503050406030204" pitchFamily="18" charset="0"/>
                                <a:ea typeface="Cambria Math" panose="02040503050406030204" pitchFamily="18" charset="0"/>
                              </a:rPr>
                            </m:ctrlPr>
                          </m:sSubPr>
                          <m:e>
                            <m:r>
                              <a:rPr lang="en-US" altLang="zh-CN" i="1" kern="100">
                                <a:latin typeface="Cambria Math" panose="02040503050406030204" pitchFamily="18" charset="0"/>
                                <a:ea typeface="宋体" panose="02010600030101010101" pitchFamily="2" charset="-122"/>
                              </a:rPr>
                              <m:t>𝐿</m:t>
                            </m:r>
                          </m:e>
                          <m:sub>
                            <m:r>
                              <a:rPr lang="en-US" altLang="zh-CN" i="1" kern="100">
                                <a:latin typeface="Cambria Math" panose="02040503050406030204" pitchFamily="18" charset="0"/>
                                <a:ea typeface="宋体" panose="02010600030101010101" pitchFamily="2" charset="-122"/>
                              </a:rPr>
                              <m:t>𝑘</m:t>
                            </m:r>
                          </m:sub>
                        </m:sSub>
                        <m:r>
                          <a:rPr lang="en-US" altLang="zh-CN" i="1" kern="100">
                            <a:latin typeface="Cambria Math" panose="02040503050406030204" pitchFamily="18" charset="0"/>
                            <a:ea typeface="宋体" panose="02010600030101010101" pitchFamily="2" charset="-122"/>
                          </a:rPr>
                          <m:t>−</m:t>
                        </m:r>
                        <m:f>
                          <m:fPr>
                            <m:ctrlPr>
                              <a:rPr lang="zh-CN" altLang="zh-CN" i="1" kern="100">
                                <a:latin typeface="Cambria Math" panose="02040503050406030204" pitchFamily="18" charset="0"/>
                                <a:ea typeface="Cambria Math" panose="02040503050406030204" pitchFamily="18" charset="0"/>
                              </a:rPr>
                            </m:ctrlPr>
                          </m:fPr>
                          <m:num>
                            <m:r>
                              <a:rPr lang="en-US" altLang="zh-CN" i="1" kern="100">
                                <a:latin typeface="Cambria Math" panose="02040503050406030204" pitchFamily="18" charset="0"/>
                                <a:ea typeface="宋体" panose="02010600030101010101" pitchFamily="2" charset="-122"/>
                              </a:rPr>
                              <m:t>𝑚𝑔</m:t>
                            </m:r>
                            <m:rad>
                              <m:radPr>
                                <m:degHide m:val="on"/>
                                <m:ctrlPr>
                                  <a:rPr lang="zh-CN" altLang="zh-CN" i="1" kern="100">
                                    <a:latin typeface="Cambria Math" panose="02040503050406030204" pitchFamily="18" charset="0"/>
                                    <a:ea typeface="Cambria Math" panose="02040503050406030204" pitchFamily="18" charset="0"/>
                                  </a:rPr>
                                </m:ctrlPr>
                              </m:radPr>
                              <m:deg/>
                              <m:e>
                                <m:sSup>
                                  <m:sSupPr>
                                    <m:ctrlPr>
                                      <a:rPr lang="zh-CN" altLang="zh-CN" i="1" kern="100">
                                        <a:latin typeface="Cambria Math" panose="02040503050406030204" pitchFamily="18" charset="0"/>
                                        <a:ea typeface="Cambria Math" panose="02040503050406030204" pitchFamily="18" charset="0"/>
                                      </a:rPr>
                                    </m:ctrlPr>
                                  </m:sSupPr>
                                  <m:e>
                                    <m:r>
                                      <a:rPr lang="en-US" altLang="zh-CN" i="1" kern="100">
                                        <a:latin typeface="Cambria Math" panose="02040503050406030204" pitchFamily="18" charset="0"/>
                                        <a:ea typeface="宋体" panose="02010600030101010101" pitchFamily="2" charset="-122"/>
                                      </a:rPr>
                                      <m:t>2</m:t>
                                    </m:r>
                                    <m:r>
                                      <a:rPr lang="en-US" altLang="zh-CN" i="1" kern="100">
                                        <a:latin typeface="Cambria Math" panose="02040503050406030204" pitchFamily="18" charset="0"/>
                                        <a:ea typeface="宋体" panose="02010600030101010101" pitchFamily="2" charset="-122"/>
                                      </a:rPr>
                                      <m:t>𝜋</m:t>
                                    </m:r>
                                    <m:r>
                                      <a:rPr lang="en-US" altLang="zh-CN" i="1" kern="100">
                                        <a:latin typeface="Cambria Math" panose="02040503050406030204" pitchFamily="18" charset="0"/>
                                        <a:ea typeface="宋体" panose="02010600030101010101" pitchFamily="2" charset="-122"/>
                                      </a:rPr>
                                      <m:t>𝑟</m:t>
                                    </m:r>
                                  </m:e>
                                  <m:sup>
                                    <m:r>
                                      <a:rPr lang="en-US" altLang="zh-CN" i="1" kern="100">
                                        <a:latin typeface="Cambria Math" panose="02040503050406030204" pitchFamily="18" charset="0"/>
                                        <a:ea typeface="宋体" panose="02010600030101010101" pitchFamily="2" charset="-122"/>
                                      </a:rPr>
                                      <m:t>2</m:t>
                                    </m:r>
                                  </m:sup>
                                </m:sSup>
                                <m:r>
                                  <a:rPr lang="en-US" altLang="zh-CN" i="1" kern="100">
                                    <a:latin typeface="Cambria Math" panose="02040503050406030204" pitchFamily="18" charset="0"/>
                                    <a:ea typeface="宋体" panose="02010600030101010101" pitchFamily="2" charset="-122"/>
                                  </a:rPr>
                                  <m:t>+</m:t>
                                </m:r>
                                <m:sSup>
                                  <m:sSupPr>
                                    <m:ctrlPr>
                                      <a:rPr lang="zh-CN" altLang="zh-CN" i="1" kern="100">
                                        <a:latin typeface="Cambria Math" panose="02040503050406030204" pitchFamily="18" charset="0"/>
                                        <a:ea typeface="Cambria Math" panose="02040503050406030204" pitchFamily="18" charset="0"/>
                                      </a:rPr>
                                    </m:ctrlPr>
                                  </m:sSupPr>
                                  <m:e>
                                    <m:r>
                                      <a:rPr lang="en-US" altLang="zh-CN" i="1" kern="100">
                                        <a:latin typeface="Cambria Math" panose="02040503050406030204" pitchFamily="18" charset="0"/>
                                        <a:ea typeface="宋体" panose="02010600030101010101" pitchFamily="2" charset="-122"/>
                                      </a:rPr>
                                      <m:t>h</m:t>
                                    </m:r>
                                  </m:e>
                                  <m:sup>
                                    <m:r>
                                      <a:rPr lang="en-US" altLang="zh-CN" i="1" kern="100">
                                        <a:latin typeface="Cambria Math" panose="02040503050406030204" pitchFamily="18" charset="0"/>
                                        <a:ea typeface="宋体" panose="02010600030101010101" pitchFamily="2" charset="-122"/>
                                      </a:rPr>
                                      <m:t>2</m:t>
                                    </m:r>
                                  </m:sup>
                                </m:sSup>
                              </m:e>
                            </m:rad>
                            <m:r>
                              <a:rPr lang="en-US" altLang="zh-CN" i="1" kern="100">
                                <a:latin typeface="Cambria Math" panose="02040503050406030204" pitchFamily="18" charset="0"/>
                                <a:ea typeface="宋体" panose="02010600030101010101" pitchFamily="2" charset="-122"/>
                              </a:rPr>
                              <m:t>+</m:t>
                            </m:r>
                            <m:rad>
                              <m:radPr>
                                <m:degHide m:val="on"/>
                                <m:ctrlPr>
                                  <a:rPr lang="zh-CN" altLang="zh-CN" i="1" kern="100">
                                    <a:latin typeface="Cambria Math" panose="02040503050406030204" pitchFamily="18" charset="0"/>
                                    <a:ea typeface="Cambria Math" panose="02040503050406030204" pitchFamily="18" charset="0"/>
                                  </a:rPr>
                                </m:ctrlPr>
                              </m:radPr>
                              <m:deg/>
                              <m:e>
                                <m:sSup>
                                  <m:sSupPr>
                                    <m:ctrlPr>
                                      <a:rPr lang="zh-CN" altLang="zh-CN" i="1" kern="100">
                                        <a:latin typeface="Cambria Math" panose="02040503050406030204" pitchFamily="18" charset="0"/>
                                        <a:ea typeface="Cambria Math" panose="02040503050406030204" pitchFamily="18" charset="0"/>
                                      </a:rPr>
                                    </m:ctrlPr>
                                  </m:sSupPr>
                                  <m:e>
                                    <m:r>
                                      <a:rPr lang="en-US" altLang="zh-CN" i="1" kern="100">
                                        <a:latin typeface="Cambria Math" panose="02040503050406030204" pitchFamily="18" charset="0"/>
                                        <a:ea typeface="宋体" panose="02010600030101010101" pitchFamily="2" charset="-122"/>
                                      </a:rPr>
                                      <m:t>2</m:t>
                                    </m:r>
                                    <m:r>
                                      <a:rPr lang="en-US" altLang="zh-CN" i="1" kern="100">
                                        <a:latin typeface="Cambria Math" panose="02040503050406030204" pitchFamily="18" charset="0"/>
                                        <a:ea typeface="宋体" panose="02010600030101010101" pitchFamily="2" charset="-122"/>
                                      </a:rPr>
                                      <m:t>𝜋</m:t>
                                    </m:r>
                                    <m:r>
                                      <a:rPr lang="en-US" altLang="zh-CN" i="1" kern="100">
                                        <a:latin typeface="Cambria Math" panose="02040503050406030204" pitchFamily="18" charset="0"/>
                                        <a:ea typeface="宋体" panose="02010600030101010101" pitchFamily="2" charset="-122"/>
                                      </a:rPr>
                                      <m:t>𝑟</m:t>
                                    </m:r>
                                  </m:e>
                                  <m:sup>
                                    <m:r>
                                      <a:rPr lang="en-US" altLang="zh-CN" i="1" kern="100">
                                        <a:latin typeface="Cambria Math" panose="02040503050406030204" pitchFamily="18" charset="0"/>
                                        <a:ea typeface="宋体" panose="02010600030101010101" pitchFamily="2" charset="-122"/>
                                      </a:rPr>
                                      <m:t>2</m:t>
                                    </m:r>
                                  </m:sup>
                                </m:sSup>
                                <m:r>
                                  <a:rPr lang="en-US" altLang="zh-CN" i="1" kern="100">
                                    <a:latin typeface="Cambria Math" panose="02040503050406030204" pitchFamily="18" charset="0"/>
                                    <a:ea typeface="宋体" panose="02010600030101010101" pitchFamily="2" charset="-122"/>
                                  </a:rPr>
                                  <m:t>+</m:t>
                                </m:r>
                                <m:sSup>
                                  <m:sSupPr>
                                    <m:ctrlPr>
                                      <a:rPr lang="zh-CN" altLang="zh-CN" i="1" kern="100">
                                        <a:latin typeface="Cambria Math" panose="02040503050406030204" pitchFamily="18" charset="0"/>
                                        <a:ea typeface="Cambria Math" panose="02040503050406030204" pitchFamily="18" charset="0"/>
                                      </a:rPr>
                                    </m:ctrlPr>
                                  </m:sSupPr>
                                  <m:e>
                                    <m:r>
                                      <a:rPr lang="en-US" altLang="zh-CN" i="1" kern="100">
                                        <a:latin typeface="Cambria Math" panose="02040503050406030204" pitchFamily="18" charset="0"/>
                                        <a:ea typeface="宋体" panose="02010600030101010101" pitchFamily="2" charset="-122"/>
                                      </a:rPr>
                                      <m:t>h</m:t>
                                    </m:r>
                                  </m:e>
                                  <m:sup>
                                    <m:r>
                                      <a:rPr lang="en-US" altLang="zh-CN" i="1" kern="100">
                                        <a:latin typeface="Cambria Math" panose="02040503050406030204" pitchFamily="18" charset="0"/>
                                        <a:ea typeface="宋体" panose="02010600030101010101" pitchFamily="2" charset="-122"/>
                                      </a:rPr>
                                      <m:t>2</m:t>
                                    </m:r>
                                  </m:sup>
                                </m:sSup>
                              </m:e>
                            </m:rad>
                            <m:f>
                              <m:fPr>
                                <m:ctrlPr>
                                  <a:rPr lang="zh-CN" altLang="zh-CN" i="1" kern="100">
                                    <a:latin typeface="Cambria Math" panose="02040503050406030204" pitchFamily="18" charset="0"/>
                                    <a:ea typeface="Cambria Math" panose="02040503050406030204" pitchFamily="18" charset="0"/>
                                  </a:rPr>
                                </m:ctrlPr>
                              </m:fPr>
                              <m:num>
                                <m:sSup>
                                  <m:sSupPr>
                                    <m:ctrlPr>
                                      <a:rPr lang="zh-CN" altLang="zh-CN" i="1" kern="100">
                                        <a:latin typeface="Cambria Math" panose="02040503050406030204" pitchFamily="18" charset="0"/>
                                        <a:ea typeface="Cambria Math" panose="02040503050406030204" pitchFamily="18" charset="0"/>
                                        <a:cs typeface="宋体" panose="02010600030101010101" pitchFamily="2" charset="-122"/>
                                      </a:rPr>
                                    </m:ctrlPr>
                                  </m:sSupPr>
                                  <m:e>
                                    <m:r>
                                      <a:rPr lang="en-US" altLang="zh-CN" i="1" kern="100">
                                        <a:latin typeface="Cambria Math" panose="02040503050406030204" pitchFamily="18" charset="0"/>
                                        <a:ea typeface="宋体" panose="02010600030101010101" pitchFamily="2" charset="-122"/>
                                      </a:rPr>
                                      <m:t>𝜋</m:t>
                                    </m:r>
                                    <m:r>
                                      <a:rPr lang="en-US" altLang="zh-CN" i="1" kern="100">
                                        <a:latin typeface="Cambria Math" panose="02040503050406030204" pitchFamily="18" charset="0"/>
                                        <a:ea typeface="宋体" panose="02010600030101010101" pitchFamily="2" charset="-122"/>
                                      </a:rPr>
                                      <m:t>𝑟</m:t>
                                    </m:r>
                                  </m:e>
                                  <m:sup>
                                    <m:r>
                                      <a:rPr lang="en-US" altLang="zh-CN" i="1" kern="100">
                                        <a:latin typeface="Cambria Math" panose="02040503050406030204" pitchFamily="18" charset="0"/>
                                        <a:ea typeface="宋体" panose="02010600030101010101" pitchFamily="2" charset="-122"/>
                                      </a:rPr>
                                      <m:t>4</m:t>
                                    </m:r>
                                  </m:sup>
                                </m:sSup>
                                <m:r>
                                  <a:rPr lang="en-US" altLang="zh-CN" i="1" kern="100">
                                    <a:latin typeface="Cambria Math" panose="02040503050406030204" pitchFamily="18" charset="0"/>
                                    <a:ea typeface="宋体" panose="02010600030101010101" pitchFamily="2" charset="-122"/>
                                  </a:rPr>
                                  <m:t>𝑌</m:t>
                                </m:r>
                              </m:num>
                              <m:den>
                                <m:r>
                                  <a:rPr lang="en-US" altLang="zh-CN" i="1" kern="100">
                                    <a:latin typeface="Cambria Math" panose="02040503050406030204" pitchFamily="18" charset="0"/>
                                    <a:ea typeface="宋体" panose="02010600030101010101" pitchFamily="2" charset="-122"/>
                                  </a:rPr>
                                  <m:t>8</m:t>
                                </m:r>
                                <m:sSup>
                                  <m:sSupPr>
                                    <m:ctrlPr>
                                      <a:rPr lang="zh-CN" altLang="zh-CN" i="1" kern="100">
                                        <a:latin typeface="Cambria Math" panose="02040503050406030204" pitchFamily="18" charset="0"/>
                                        <a:ea typeface="Cambria Math" panose="02040503050406030204" pitchFamily="18" charset="0"/>
                                      </a:rPr>
                                    </m:ctrlPr>
                                  </m:sSupPr>
                                  <m:e>
                                    <m:r>
                                      <a:rPr lang="en-US" altLang="zh-CN" i="1" kern="100">
                                        <a:latin typeface="Cambria Math" panose="02040503050406030204" pitchFamily="18" charset="0"/>
                                        <a:ea typeface="宋体" panose="02010600030101010101" pitchFamily="2" charset="-122"/>
                                      </a:rPr>
                                      <m:t>𝜌</m:t>
                                    </m:r>
                                  </m:e>
                                  <m:sup>
                                    <m:r>
                                      <a:rPr lang="en-US" altLang="zh-CN" i="1" kern="100">
                                        <a:latin typeface="Cambria Math" panose="02040503050406030204" pitchFamily="18" charset="0"/>
                                        <a:ea typeface="宋体" panose="02010600030101010101" pitchFamily="2" charset="-122"/>
                                      </a:rPr>
                                      <m:t>2</m:t>
                                    </m:r>
                                  </m:sup>
                                </m:sSup>
                              </m:den>
                            </m:f>
                          </m:num>
                          <m:den>
                            <m:r>
                              <a:rPr lang="en-US" altLang="zh-CN" i="1" kern="100">
                                <a:latin typeface="Cambria Math" panose="02040503050406030204" pitchFamily="18" charset="0"/>
                                <a:ea typeface="宋体" panose="02010600030101010101" pitchFamily="2" charset="-122"/>
                              </a:rPr>
                              <m:t>2</m:t>
                            </m:r>
                            <m:f>
                              <m:fPr>
                                <m:ctrlPr>
                                  <a:rPr lang="zh-CN" altLang="zh-CN" i="1" kern="100">
                                    <a:latin typeface="Cambria Math" panose="02040503050406030204" pitchFamily="18" charset="0"/>
                                    <a:ea typeface="Cambria Math" panose="02040503050406030204" pitchFamily="18" charset="0"/>
                                  </a:rPr>
                                </m:ctrlPr>
                              </m:fPr>
                              <m:num>
                                <m:sSup>
                                  <m:sSupPr>
                                    <m:ctrlPr>
                                      <a:rPr lang="zh-CN" altLang="zh-CN" i="1" kern="100">
                                        <a:latin typeface="Cambria Math" panose="02040503050406030204" pitchFamily="18" charset="0"/>
                                        <a:ea typeface="Cambria Math" panose="02040503050406030204" pitchFamily="18" charset="0"/>
                                      </a:rPr>
                                    </m:ctrlPr>
                                  </m:sSupPr>
                                  <m:e>
                                    <m:r>
                                      <a:rPr lang="en-US" altLang="zh-CN" i="1" kern="100">
                                        <a:latin typeface="Cambria Math" panose="02040503050406030204" pitchFamily="18" charset="0"/>
                                        <a:ea typeface="宋体" panose="02010600030101010101" pitchFamily="2" charset="-122"/>
                                      </a:rPr>
                                      <m:t>𝜋</m:t>
                                    </m:r>
                                  </m:e>
                                  <m:sup>
                                    <m:r>
                                      <a:rPr lang="en-US" altLang="zh-CN" i="1" kern="100">
                                        <a:latin typeface="Cambria Math" panose="02040503050406030204" pitchFamily="18" charset="0"/>
                                        <a:ea typeface="宋体" panose="02010600030101010101" pitchFamily="2" charset="-122"/>
                                      </a:rPr>
                                      <m:t>3</m:t>
                                    </m:r>
                                  </m:sup>
                                </m:sSup>
                                <m:r>
                                  <a:rPr lang="en-US" altLang="zh-CN" i="1" kern="100">
                                    <a:latin typeface="Cambria Math" panose="02040503050406030204" pitchFamily="18" charset="0"/>
                                    <a:ea typeface="宋体" panose="02010600030101010101" pitchFamily="2" charset="-122"/>
                                  </a:rPr>
                                  <m:t>𝜇</m:t>
                                </m:r>
                                <m:sSup>
                                  <m:sSupPr>
                                    <m:ctrlPr>
                                      <a:rPr lang="zh-CN" altLang="zh-CN" i="1" kern="100">
                                        <a:latin typeface="Cambria Math" panose="02040503050406030204" pitchFamily="18" charset="0"/>
                                        <a:ea typeface="Cambria Math" panose="02040503050406030204" pitchFamily="18" charset="0"/>
                                      </a:rPr>
                                    </m:ctrlPr>
                                  </m:sSupPr>
                                  <m:e>
                                    <m:r>
                                      <a:rPr lang="en-US" altLang="zh-CN" i="1" kern="100">
                                        <a:latin typeface="Cambria Math" panose="02040503050406030204" pitchFamily="18" charset="0"/>
                                        <a:ea typeface="宋体" panose="02010600030101010101" pitchFamily="2" charset="-122"/>
                                      </a:rPr>
                                      <m:t>𝑟</m:t>
                                    </m:r>
                                  </m:e>
                                  <m:sup>
                                    <m:r>
                                      <a:rPr lang="en-US" altLang="zh-CN" i="1" kern="100">
                                        <a:latin typeface="Cambria Math" panose="02040503050406030204" pitchFamily="18" charset="0"/>
                                        <a:ea typeface="宋体" panose="02010600030101010101" pitchFamily="2" charset="-122"/>
                                      </a:rPr>
                                      <m:t>4</m:t>
                                    </m:r>
                                  </m:sup>
                                </m:sSup>
                              </m:num>
                              <m:den>
                                <m:r>
                                  <a:rPr lang="en-US" altLang="zh-CN" i="1" kern="100">
                                    <a:latin typeface="Cambria Math" panose="02040503050406030204" pitchFamily="18" charset="0"/>
                                    <a:ea typeface="宋体" panose="02010600030101010101" pitchFamily="2" charset="-122"/>
                                  </a:rPr>
                                  <m:t>𝐿</m:t>
                                </m:r>
                              </m:den>
                            </m:f>
                          </m:den>
                        </m:f>
                        <m:r>
                          <a:rPr lang="en-US" altLang="zh-CN" i="1" kern="100">
                            <a:latin typeface="Cambria Math" panose="02040503050406030204" pitchFamily="18" charset="0"/>
                            <a:ea typeface="宋体" panose="02010600030101010101" pitchFamily="2" charset="-122"/>
                          </a:rPr>
                          <m:t>−1</m:t>
                        </m:r>
                      </m:e>
                    </m:d>
                  </m:oMath>
                </a14:m>
                <a:endParaRPr lang="zh-CN" altLang="zh-CN" sz="2000" kern="100" dirty="0">
                  <a:latin typeface="微软雅黑" panose="020B0503020204020204" pitchFamily="34" charset="-122"/>
                  <a:ea typeface="微软雅黑" panose="020B0503020204020204" pitchFamily="34" charset="-122"/>
                </a:endParaRPr>
              </a:p>
              <a:p>
                <a:pPr indent="200078" algn="just"/>
                <a:r>
                  <a:rPr lang="zh-CN" altLang="en-US" sz="2000" kern="100" dirty="0">
                    <a:latin typeface="微软雅黑" panose="020B0503020204020204" pitchFamily="34" charset="-122"/>
                    <a:ea typeface="微软雅黑" panose="020B0503020204020204" pitchFamily="34" charset="-122"/>
                  </a:rPr>
                  <a:t>     同时 </a:t>
                </a:r>
                <a:endParaRPr lang="zh-CN" altLang="zh-CN" sz="2000" kern="100" dirty="0">
                  <a:latin typeface="微软雅黑" panose="020B0503020204020204" pitchFamily="34" charset="-122"/>
                  <a:ea typeface="微软雅黑" panose="020B0503020204020204" pitchFamily="34" charset="-122"/>
                </a:endParaRPr>
              </a:p>
              <a:p>
                <a:pPr indent="200078" algn="just"/>
                <a14:m>
                  <m:oMathPara xmlns:m="http://schemas.openxmlformats.org/officeDocument/2006/math">
                    <m:oMathParaPr>
                      <m:jc m:val="centerGroup"/>
                    </m:oMathParaPr>
                    <m:oMath xmlns:m="http://schemas.openxmlformats.org/officeDocument/2006/math">
                      <m:d>
                        <m:dPr>
                          <m:begChr m:val="{"/>
                          <m:endChr m:val=""/>
                          <m:ctrlPr>
                            <a:rPr lang="zh-CN" altLang="zh-CN" sz="1600" i="1" kern="100">
                              <a:latin typeface="Cambria Math" panose="02040503050406030204" pitchFamily="18" charset="0"/>
                              <a:ea typeface="Cambria Math" panose="02040503050406030204" pitchFamily="18" charset="0"/>
                            </a:rPr>
                          </m:ctrlPr>
                        </m:dPr>
                        <m:e>
                          <m:eqArr>
                            <m:eqArrPr>
                              <m:ctrlPr>
                                <a:rPr lang="zh-CN" altLang="zh-CN" sz="1600" i="1" kern="100">
                                  <a:latin typeface="Cambria Math" panose="02040503050406030204" pitchFamily="18" charset="0"/>
                                  <a:ea typeface="Cambria Math" panose="02040503050406030204" pitchFamily="18" charset="0"/>
                                </a:rPr>
                              </m:ctrlPr>
                            </m:eqArrPr>
                            <m:e>
                              <m:r>
                                <a:rPr lang="en-US" altLang="zh-CN" sz="1600" i="1" kern="100">
                                  <a:latin typeface="Cambria Math" panose="02040503050406030204" pitchFamily="18" charset="0"/>
                                  <a:ea typeface="宋体" panose="02010600030101010101" pitchFamily="2" charset="-122"/>
                                </a:rPr>
                                <m:t>2</m:t>
                              </m:r>
                              <m:r>
                                <a:rPr lang="en-US" altLang="zh-CN" sz="1600" i="1" kern="100">
                                  <a:latin typeface="Cambria Math" panose="02040503050406030204" pitchFamily="18" charset="0"/>
                                  <a:ea typeface="宋体" panose="02010600030101010101" pitchFamily="2" charset="-122"/>
                                </a:rPr>
                                <m:t>𝜋</m:t>
                              </m:r>
                              <m:d>
                                <m:dPr>
                                  <m:begChr m:val="（"/>
                                  <m:endChr m:val="）"/>
                                  <m:ctrlPr>
                                    <a:rPr lang="zh-CN" altLang="zh-CN" sz="1600" i="1" kern="100">
                                      <a:latin typeface="Cambria Math" panose="02040503050406030204" pitchFamily="18" charset="0"/>
                                      <a:ea typeface="Cambria Math" panose="02040503050406030204" pitchFamily="18" charset="0"/>
                                    </a:rPr>
                                  </m:ctrlPr>
                                </m:dPr>
                                <m:e>
                                  <m:r>
                                    <a:rPr lang="en-US" altLang="zh-CN" sz="1600" i="1" kern="100">
                                      <a:latin typeface="Cambria Math" panose="02040503050406030204" pitchFamily="18" charset="0"/>
                                      <a:ea typeface="宋体" panose="02010600030101010101" pitchFamily="2" charset="-122"/>
                                    </a:rPr>
                                    <m:t>𝑚𝑔</m:t>
                                  </m:r>
                                </m:e>
                              </m:d>
                              <m:r>
                                <a:rPr lang="en-US" altLang="zh-CN" sz="1600" i="1" kern="100">
                                  <a:latin typeface="Cambria Math" panose="02040503050406030204" pitchFamily="18" charset="0"/>
                                  <a:ea typeface="宋体" panose="02010600030101010101" pitchFamily="2" charset="-122"/>
                                  <a:cs typeface="MS Mincho" panose="02020609040205080304" pitchFamily="49" charset="-128"/>
                                </a:rPr>
                                <m:t>−</m:t>
                              </m:r>
                              <m:f>
                                <m:fPr>
                                  <m:ctrlPr>
                                    <a:rPr lang="zh-CN" altLang="zh-CN" sz="1600" i="1" kern="100">
                                      <a:latin typeface="Cambria Math" panose="02040503050406030204" pitchFamily="18" charset="0"/>
                                      <a:ea typeface="Cambria Math" panose="02040503050406030204" pitchFamily="18" charset="0"/>
                                    </a:rPr>
                                  </m:ctrlPr>
                                </m:fPr>
                                <m:num>
                                  <m:sSup>
                                    <m:sSupPr>
                                      <m:ctrlPr>
                                        <a:rPr lang="zh-CN" altLang="zh-CN" sz="1600" i="1" kern="100">
                                          <a:latin typeface="Cambria Math" panose="02040503050406030204" pitchFamily="18" charset="0"/>
                                          <a:ea typeface="Cambria Math" panose="02040503050406030204" pitchFamily="18" charset="0"/>
                                          <a:cs typeface="宋体" panose="02010600030101010101" pitchFamily="2" charset="-122"/>
                                        </a:rPr>
                                      </m:ctrlPr>
                                    </m:sSupPr>
                                    <m:e>
                                      <m:r>
                                        <a:rPr lang="en-US" altLang="zh-CN" sz="1600" i="1" kern="100">
                                          <a:latin typeface="Cambria Math" panose="02040503050406030204" pitchFamily="18" charset="0"/>
                                          <a:ea typeface="宋体" panose="02010600030101010101" pitchFamily="2" charset="-122"/>
                                        </a:rPr>
                                        <m:t>𝑟</m:t>
                                      </m:r>
                                    </m:e>
                                    <m:sup>
                                      <m:r>
                                        <a:rPr lang="en-US" altLang="zh-CN" sz="1600" i="1" kern="100">
                                          <a:latin typeface="Cambria Math" panose="02040503050406030204" pitchFamily="18" charset="0"/>
                                          <a:ea typeface="宋体" panose="02010600030101010101" pitchFamily="2" charset="-122"/>
                                        </a:rPr>
                                        <m:t>4</m:t>
                                      </m:r>
                                    </m:sup>
                                  </m:sSup>
                                  <m:r>
                                    <a:rPr lang="en-US" altLang="zh-CN" sz="1600" i="1" kern="100">
                                      <a:latin typeface="Cambria Math" panose="02040503050406030204" pitchFamily="18" charset="0"/>
                                      <a:ea typeface="宋体" panose="02010600030101010101" pitchFamily="2" charset="-122"/>
                                    </a:rPr>
                                    <m:t>𝑌</m:t>
                                  </m:r>
                                  <m:sSup>
                                    <m:sSupPr>
                                      <m:ctrlPr>
                                        <a:rPr lang="zh-CN" altLang="zh-CN" sz="1600" i="1" kern="100">
                                          <a:latin typeface="Cambria Math" panose="02040503050406030204" pitchFamily="18" charset="0"/>
                                          <a:ea typeface="Cambria Math" panose="02040503050406030204" pitchFamily="18" charset="0"/>
                                        </a:rPr>
                                      </m:ctrlPr>
                                    </m:sSupPr>
                                    <m:e>
                                      <m:r>
                                        <a:rPr lang="en-US" altLang="zh-CN" sz="1600" i="1" kern="100">
                                          <a:latin typeface="Cambria Math" panose="02040503050406030204" pitchFamily="18" charset="0"/>
                                          <a:ea typeface="宋体" panose="02010600030101010101" pitchFamily="2" charset="-122"/>
                                        </a:rPr>
                                        <m:t>𝜋</m:t>
                                      </m:r>
                                    </m:e>
                                    <m:sup>
                                      <m:r>
                                        <a:rPr lang="en-US" altLang="zh-CN" sz="1600" i="1" kern="100">
                                          <a:latin typeface="Cambria Math" panose="02040503050406030204" pitchFamily="18" charset="0"/>
                                          <a:ea typeface="宋体" panose="02010600030101010101" pitchFamily="2" charset="-122"/>
                                        </a:rPr>
                                        <m:t>2</m:t>
                                      </m:r>
                                    </m:sup>
                                  </m:sSup>
                                </m:num>
                                <m:den>
                                  <m:r>
                                    <a:rPr lang="en-US" altLang="zh-CN" sz="1600" i="1" kern="100">
                                      <a:latin typeface="Cambria Math" panose="02040503050406030204" pitchFamily="18" charset="0"/>
                                      <a:ea typeface="宋体" panose="02010600030101010101" pitchFamily="2" charset="-122"/>
                                    </a:rPr>
                                    <m:t>4</m:t>
                                  </m:r>
                                  <m:sSup>
                                    <m:sSupPr>
                                      <m:ctrlPr>
                                        <a:rPr lang="zh-CN" altLang="zh-CN" sz="1600" i="1" kern="100">
                                          <a:latin typeface="Cambria Math" panose="02040503050406030204" pitchFamily="18" charset="0"/>
                                          <a:ea typeface="Cambria Math" panose="02040503050406030204" pitchFamily="18" charset="0"/>
                                        </a:rPr>
                                      </m:ctrlPr>
                                    </m:sSupPr>
                                    <m:e>
                                      <m:r>
                                        <a:rPr lang="en-US" altLang="zh-CN" sz="1600" i="1" kern="100">
                                          <a:latin typeface="Cambria Math" panose="02040503050406030204" pitchFamily="18" charset="0"/>
                                          <a:ea typeface="宋体" panose="02010600030101010101" pitchFamily="2" charset="-122"/>
                                        </a:rPr>
                                        <m:t>𝑅</m:t>
                                      </m:r>
                                    </m:e>
                                    <m:sup>
                                      <m:r>
                                        <a:rPr lang="en-US" altLang="zh-CN" sz="1600" i="1" kern="100">
                                          <a:latin typeface="Cambria Math" panose="02040503050406030204" pitchFamily="18" charset="0"/>
                                          <a:ea typeface="宋体" panose="02010600030101010101" pitchFamily="2" charset="-122"/>
                                        </a:rPr>
                                        <m:t>2</m:t>
                                      </m:r>
                                    </m:sup>
                                  </m:sSup>
                                </m:den>
                              </m:f>
                              <m:r>
                                <a:rPr lang="en-US" altLang="zh-CN" sz="1600" i="1" kern="100">
                                  <a:latin typeface="Cambria Math" panose="02040503050406030204" pitchFamily="18" charset="0"/>
                                  <a:ea typeface="宋体" panose="02010600030101010101" pitchFamily="2" charset="-122"/>
                                </a:rPr>
                                <m:t>=0</m:t>
                              </m:r>
                            </m:e>
                            <m:e>
                              <m:d>
                                <m:dPr>
                                  <m:begChr m:val="（"/>
                                  <m:endChr m:val="）"/>
                                  <m:ctrlPr>
                                    <a:rPr lang="zh-CN" altLang="zh-CN" sz="1600" i="1" kern="100">
                                      <a:latin typeface="Cambria Math" panose="02040503050406030204" pitchFamily="18" charset="0"/>
                                      <a:ea typeface="Cambria Math" panose="02040503050406030204" pitchFamily="18" charset="0"/>
                                    </a:rPr>
                                  </m:ctrlPr>
                                </m:dPr>
                                <m:e>
                                  <m:r>
                                    <a:rPr lang="en-US" altLang="zh-CN" sz="1600" i="1" kern="100">
                                      <a:latin typeface="Cambria Math" panose="02040503050406030204" pitchFamily="18" charset="0"/>
                                      <a:ea typeface="宋体" panose="02010600030101010101" pitchFamily="2" charset="-122"/>
                                    </a:rPr>
                                    <m:t>𝑚𝑔</m:t>
                                  </m:r>
                                </m:e>
                              </m:d>
                              <m:f>
                                <m:fPr>
                                  <m:ctrlPr>
                                    <a:rPr lang="zh-CN" altLang="zh-CN" sz="1600" i="1" kern="100">
                                      <a:latin typeface="Cambria Math" panose="02040503050406030204" pitchFamily="18" charset="0"/>
                                      <a:ea typeface="Cambria Math" panose="02040503050406030204" pitchFamily="18" charset="0"/>
                                    </a:rPr>
                                  </m:ctrlPr>
                                </m:fPr>
                                <m:num>
                                  <m:r>
                                    <a:rPr lang="en-US" altLang="zh-CN" sz="1600" i="1" kern="100">
                                      <a:latin typeface="Cambria Math" panose="02040503050406030204" pitchFamily="18" charset="0"/>
                                      <a:ea typeface="宋体" panose="02010600030101010101" pitchFamily="2" charset="-122"/>
                                    </a:rPr>
                                    <m:t>1</m:t>
                                  </m:r>
                                </m:num>
                                <m:den>
                                  <m:rad>
                                    <m:radPr>
                                      <m:degHide m:val="on"/>
                                      <m:ctrlPr>
                                        <a:rPr lang="zh-CN" altLang="zh-CN" sz="1600" i="1" kern="100">
                                          <a:latin typeface="Cambria Math" panose="02040503050406030204" pitchFamily="18" charset="0"/>
                                          <a:ea typeface="Cambria Math" panose="02040503050406030204" pitchFamily="18" charset="0"/>
                                        </a:rPr>
                                      </m:ctrlPr>
                                    </m:radPr>
                                    <m:deg/>
                                    <m:e>
                                      <m:sSup>
                                        <m:sSupPr>
                                          <m:ctrlPr>
                                            <a:rPr lang="zh-CN" altLang="zh-CN" sz="1600" i="1" kern="100">
                                              <a:latin typeface="Cambria Math" panose="02040503050406030204" pitchFamily="18" charset="0"/>
                                              <a:ea typeface="Cambria Math" panose="02040503050406030204" pitchFamily="18" charset="0"/>
                                            </a:rPr>
                                          </m:ctrlPr>
                                        </m:sSupPr>
                                        <m:e>
                                          <m:r>
                                            <a:rPr lang="en-US" altLang="zh-CN" sz="1600" i="1" kern="100">
                                              <a:latin typeface="Cambria Math" panose="02040503050406030204" pitchFamily="18" charset="0"/>
                                              <a:ea typeface="宋体" panose="02010600030101010101" pitchFamily="2" charset="-122"/>
                                            </a:rPr>
                                            <m:t>2</m:t>
                                          </m:r>
                                          <m:r>
                                            <a:rPr lang="en-US" altLang="zh-CN" sz="1600" i="1" kern="100">
                                              <a:latin typeface="Cambria Math" panose="02040503050406030204" pitchFamily="18" charset="0"/>
                                              <a:ea typeface="宋体" panose="02010600030101010101" pitchFamily="2" charset="-122"/>
                                            </a:rPr>
                                            <m:t>𝜋</m:t>
                                          </m:r>
                                          <m:r>
                                            <a:rPr lang="en-US" altLang="zh-CN" sz="1600" i="1" kern="100">
                                              <a:latin typeface="Cambria Math" panose="02040503050406030204" pitchFamily="18" charset="0"/>
                                              <a:ea typeface="宋体" panose="02010600030101010101" pitchFamily="2" charset="-122"/>
                                            </a:rPr>
                                            <m:t>𝑟</m:t>
                                          </m:r>
                                        </m:e>
                                        <m:sup>
                                          <m:r>
                                            <a:rPr lang="en-US" altLang="zh-CN" sz="1600" i="1" kern="100">
                                              <a:latin typeface="Cambria Math" panose="02040503050406030204" pitchFamily="18" charset="0"/>
                                              <a:ea typeface="宋体" panose="02010600030101010101" pitchFamily="2" charset="-122"/>
                                            </a:rPr>
                                            <m:t>2</m:t>
                                          </m:r>
                                        </m:sup>
                                      </m:sSup>
                                      <m:r>
                                        <a:rPr lang="en-US" altLang="zh-CN" sz="1600" i="1" kern="100">
                                          <a:latin typeface="Cambria Math" panose="02040503050406030204" pitchFamily="18" charset="0"/>
                                          <a:ea typeface="宋体" panose="02010600030101010101" pitchFamily="2" charset="-122"/>
                                        </a:rPr>
                                        <m:t>+</m:t>
                                      </m:r>
                                      <m:sSup>
                                        <m:sSupPr>
                                          <m:ctrlPr>
                                            <a:rPr lang="zh-CN" altLang="zh-CN" sz="1600" i="1" kern="100">
                                              <a:latin typeface="Cambria Math" panose="02040503050406030204" pitchFamily="18" charset="0"/>
                                              <a:ea typeface="Cambria Math" panose="02040503050406030204" pitchFamily="18" charset="0"/>
                                            </a:rPr>
                                          </m:ctrlPr>
                                        </m:sSupPr>
                                        <m:e>
                                          <m:r>
                                            <a:rPr lang="en-US" altLang="zh-CN" sz="1600" i="1" kern="100">
                                              <a:latin typeface="Cambria Math" panose="02040503050406030204" pitchFamily="18" charset="0"/>
                                              <a:ea typeface="宋体" panose="02010600030101010101" pitchFamily="2" charset="-122"/>
                                            </a:rPr>
                                            <m:t>h</m:t>
                                          </m:r>
                                        </m:e>
                                        <m:sup>
                                          <m:r>
                                            <a:rPr lang="en-US" altLang="zh-CN" sz="1600" i="1" kern="100">
                                              <a:latin typeface="Cambria Math" panose="02040503050406030204" pitchFamily="18" charset="0"/>
                                              <a:ea typeface="宋体" panose="02010600030101010101" pitchFamily="2" charset="-122"/>
                                            </a:rPr>
                                            <m:t>2</m:t>
                                          </m:r>
                                        </m:sup>
                                      </m:sSup>
                                    </m:e>
                                  </m:rad>
                                </m:den>
                              </m:f>
                              <m:r>
                                <a:rPr lang="en-US" altLang="zh-CN" sz="1600" i="1" kern="100">
                                  <a:latin typeface="Cambria Math" panose="02040503050406030204" pitchFamily="18" charset="0"/>
                                  <a:ea typeface="宋体" panose="02010600030101010101" pitchFamily="2" charset="-122"/>
                                  <a:cs typeface="MS Mincho" panose="02020609040205080304" pitchFamily="49" charset="-128"/>
                                </a:rPr>
                                <m:t>−4</m:t>
                              </m:r>
                              <m:d>
                                <m:dPr>
                                  <m:begChr m:val="（"/>
                                  <m:endChr m:val="）"/>
                                  <m:ctrlPr>
                                    <a:rPr lang="zh-CN" altLang="zh-CN" sz="1600" i="1" kern="100">
                                      <a:latin typeface="Cambria Math" panose="02040503050406030204" pitchFamily="18" charset="0"/>
                                      <a:ea typeface="Cambria Math" panose="02040503050406030204" pitchFamily="18" charset="0"/>
                                      <a:cs typeface="MS Mincho" panose="02020609040205080304" pitchFamily="49" charset="-128"/>
                                    </a:rPr>
                                  </m:ctrlPr>
                                </m:dPr>
                                <m:e>
                                  <m:rad>
                                    <m:radPr>
                                      <m:degHide m:val="on"/>
                                      <m:ctrlPr>
                                        <a:rPr lang="zh-CN" altLang="zh-CN" sz="1600" i="1" kern="100">
                                          <a:latin typeface="Cambria Math" panose="02040503050406030204" pitchFamily="18" charset="0"/>
                                          <a:ea typeface="Cambria Math" panose="02040503050406030204" pitchFamily="18" charset="0"/>
                                        </a:rPr>
                                      </m:ctrlPr>
                                    </m:radPr>
                                    <m:deg/>
                                    <m:e>
                                      <m:sSup>
                                        <m:sSupPr>
                                          <m:ctrlPr>
                                            <a:rPr lang="zh-CN" altLang="zh-CN" sz="1600" i="1" kern="100">
                                              <a:latin typeface="Cambria Math" panose="02040503050406030204" pitchFamily="18" charset="0"/>
                                              <a:ea typeface="Cambria Math" panose="02040503050406030204" pitchFamily="18" charset="0"/>
                                            </a:rPr>
                                          </m:ctrlPr>
                                        </m:sSupPr>
                                        <m:e>
                                          <m:r>
                                            <a:rPr lang="en-US" altLang="zh-CN" sz="1600" i="1" kern="100">
                                              <a:latin typeface="Cambria Math" panose="02040503050406030204" pitchFamily="18" charset="0"/>
                                              <a:ea typeface="宋体" panose="02010600030101010101" pitchFamily="2" charset="-122"/>
                                            </a:rPr>
                                            <m:t>2</m:t>
                                          </m:r>
                                          <m:r>
                                            <a:rPr lang="en-US" altLang="zh-CN" sz="1600" i="1" kern="100">
                                              <a:latin typeface="Cambria Math" panose="02040503050406030204" pitchFamily="18" charset="0"/>
                                              <a:ea typeface="宋体" panose="02010600030101010101" pitchFamily="2" charset="-122"/>
                                            </a:rPr>
                                            <m:t>𝜋</m:t>
                                          </m:r>
                                          <m:r>
                                            <a:rPr lang="en-US" altLang="zh-CN" sz="1600" i="1" kern="100">
                                              <a:latin typeface="Cambria Math" panose="02040503050406030204" pitchFamily="18" charset="0"/>
                                              <a:ea typeface="宋体" panose="02010600030101010101" pitchFamily="2" charset="-122"/>
                                            </a:rPr>
                                            <m:t>𝑟</m:t>
                                          </m:r>
                                        </m:e>
                                        <m:sup>
                                          <m:r>
                                            <a:rPr lang="en-US" altLang="zh-CN" sz="1600" i="1" kern="100">
                                              <a:latin typeface="Cambria Math" panose="02040503050406030204" pitchFamily="18" charset="0"/>
                                              <a:ea typeface="宋体" panose="02010600030101010101" pitchFamily="2" charset="-122"/>
                                            </a:rPr>
                                            <m:t>2</m:t>
                                          </m:r>
                                        </m:sup>
                                      </m:sSup>
                                      <m:r>
                                        <a:rPr lang="en-US" altLang="zh-CN" sz="1600" i="1" kern="100">
                                          <a:latin typeface="Cambria Math" panose="02040503050406030204" pitchFamily="18" charset="0"/>
                                          <a:ea typeface="宋体" panose="02010600030101010101" pitchFamily="2" charset="-122"/>
                                        </a:rPr>
                                        <m:t>+</m:t>
                                      </m:r>
                                      <m:sSup>
                                        <m:sSupPr>
                                          <m:ctrlPr>
                                            <a:rPr lang="zh-CN" altLang="zh-CN" sz="1600" i="1" kern="100">
                                              <a:latin typeface="Cambria Math" panose="02040503050406030204" pitchFamily="18" charset="0"/>
                                              <a:ea typeface="Cambria Math" panose="02040503050406030204" pitchFamily="18" charset="0"/>
                                            </a:rPr>
                                          </m:ctrlPr>
                                        </m:sSupPr>
                                        <m:e>
                                          <m:r>
                                            <a:rPr lang="en-US" altLang="zh-CN" sz="1600" i="1" kern="100">
                                              <a:latin typeface="Cambria Math" panose="02040503050406030204" pitchFamily="18" charset="0"/>
                                              <a:ea typeface="宋体" panose="02010600030101010101" pitchFamily="2" charset="-122"/>
                                            </a:rPr>
                                            <m:t>h</m:t>
                                          </m:r>
                                        </m:e>
                                        <m:sup>
                                          <m:r>
                                            <a:rPr lang="en-US" altLang="zh-CN" sz="1600" i="1" kern="100">
                                              <a:latin typeface="Cambria Math" panose="02040503050406030204" pitchFamily="18" charset="0"/>
                                              <a:ea typeface="宋体" panose="02010600030101010101" pitchFamily="2" charset="-122"/>
                                            </a:rPr>
                                            <m:t>2</m:t>
                                          </m:r>
                                        </m:sup>
                                      </m:sSup>
                                    </m:e>
                                  </m:rad>
                                </m:e>
                              </m:d>
                              <m:f>
                                <m:fPr>
                                  <m:ctrlPr>
                                    <a:rPr lang="zh-CN" altLang="zh-CN" sz="1600" i="1" kern="100">
                                      <a:latin typeface="Cambria Math" panose="02040503050406030204" pitchFamily="18" charset="0"/>
                                      <a:ea typeface="Cambria Math" panose="02040503050406030204" pitchFamily="18" charset="0"/>
                                    </a:rPr>
                                  </m:ctrlPr>
                                </m:fPr>
                                <m:num>
                                  <m:sSup>
                                    <m:sSupPr>
                                      <m:ctrlPr>
                                        <a:rPr lang="zh-CN" altLang="zh-CN" sz="1600" i="1" kern="100">
                                          <a:latin typeface="Cambria Math" panose="02040503050406030204" pitchFamily="18" charset="0"/>
                                          <a:ea typeface="Cambria Math" panose="02040503050406030204" pitchFamily="18" charset="0"/>
                                          <a:cs typeface="宋体" panose="02010600030101010101" pitchFamily="2" charset="-122"/>
                                        </a:rPr>
                                      </m:ctrlPr>
                                    </m:sSupPr>
                                    <m:e>
                                      <m:r>
                                        <a:rPr lang="en-US" altLang="zh-CN" sz="1600" i="1" kern="100">
                                          <a:latin typeface="Cambria Math" panose="02040503050406030204" pitchFamily="18" charset="0"/>
                                          <a:ea typeface="宋体" panose="02010600030101010101" pitchFamily="2" charset="-122"/>
                                        </a:rPr>
                                        <m:t>𝜋</m:t>
                                      </m:r>
                                      <m:r>
                                        <a:rPr lang="en-US" altLang="zh-CN" sz="1600" i="1" kern="100">
                                          <a:latin typeface="Cambria Math" panose="02040503050406030204" pitchFamily="18" charset="0"/>
                                          <a:ea typeface="宋体" panose="02010600030101010101" pitchFamily="2" charset="-122"/>
                                        </a:rPr>
                                        <m:t>𝑟</m:t>
                                      </m:r>
                                    </m:e>
                                    <m:sup>
                                      <m:r>
                                        <a:rPr lang="en-US" altLang="zh-CN" sz="1600" i="1" kern="100">
                                          <a:latin typeface="Cambria Math" panose="02040503050406030204" pitchFamily="18" charset="0"/>
                                          <a:ea typeface="宋体" panose="02010600030101010101" pitchFamily="2" charset="-122"/>
                                        </a:rPr>
                                        <m:t>4</m:t>
                                      </m:r>
                                    </m:sup>
                                  </m:sSup>
                                  <m:r>
                                    <a:rPr lang="en-US" altLang="zh-CN" sz="1600" i="1" kern="100">
                                      <a:latin typeface="Cambria Math" panose="02040503050406030204" pitchFamily="18" charset="0"/>
                                      <a:ea typeface="宋体" panose="02010600030101010101" pitchFamily="2" charset="-122"/>
                                    </a:rPr>
                                    <m:t>𝑌</m:t>
                                  </m:r>
                                </m:num>
                                <m:den>
                                  <m:r>
                                    <a:rPr lang="en-US" altLang="zh-CN" sz="1600" i="1" kern="100">
                                      <a:latin typeface="Cambria Math" panose="02040503050406030204" pitchFamily="18" charset="0"/>
                                      <a:ea typeface="宋体" panose="02010600030101010101" pitchFamily="2" charset="-122"/>
                                    </a:rPr>
                                    <m:t>8</m:t>
                                  </m:r>
                                  <m:sSup>
                                    <m:sSupPr>
                                      <m:ctrlPr>
                                        <a:rPr lang="zh-CN" altLang="zh-CN" sz="1600" i="1" kern="100">
                                          <a:latin typeface="Cambria Math" panose="02040503050406030204" pitchFamily="18" charset="0"/>
                                          <a:ea typeface="Cambria Math" panose="02040503050406030204" pitchFamily="18" charset="0"/>
                                        </a:rPr>
                                      </m:ctrlPr>
                                    </m:sSupPr>
                                    <m:e>
                                      <m:r>
                                        <a:rPr lang="en-US" altLang="zh-CN" sz="1600" i="1" kern="100">
                                          <a:latin typeface="Cambria Math" panose="02040503050406030204" pitchFamily="18" charset="0"/>
                                          <a:ea typeface="宋体" panose="02010600030101010101" pitchFamily="2" charset="-122"/>
                                        </a:rPr>
                                        <m:t>𝜌</m:t>
                                      </m:r>
                                    </m:e>
                                    <m:sup>
                                      <m:r>
                                        <a:rPr lang="en-US" altLang="zh-CN" sz="1600" i="1" kern="100">
                                          <a:latin typeface="Cambria Math" panose="02040503050406030204" pitchFamily="18" charset="0"/>
                                          <a:ea typeface="宋体" panose="02010600030101010101" pitchFamily="2" charset="-122"/>
                                        </a:rPr>
                                        <m:t>3</m:t>
                                      </m:r>
                                    </m:sup>
                                  </m:sSup>
                                  <m:r>
                                    <a:rPr lang="en-US" altLang="zh-CN" sz="1600" i="1" kern="100">
                                      <a:latin typeface="Cambria Math" panose="02040503050406030204" pitchFamily="18" charset="0"/>
                                      <a:ea typeface="宋体" panose="02010600030101010101" pitchFamily="2" charset="-122"/>
                                    </a:rPr>
                                    <m:t>𝑟</m:t>
                                  </m:r>
                                </m:den>
                              </m:f>
                              <m:f>
                                <m:fPr>
                                  <m:ctrlPr>
                                    <a:rPr lang="zh-CN" altLang="zh-CN" sz="1600" i="1" kern="100">
                                      <a:latin typeface="Cambria Math" panose="02040503050406030204" pitchFamily="18" charset="0"/>
                                      <a:ea typeface="Cambria Math" panose="02040503050406030204" pitchFamily="18" charset="0"/>
                                    </a:rPr>
                                  </m:ctrlPr>
                                </m:fPr>
                                <m:num>
                                  <m:r>
                                    <a:rPr lang="en-US" altLang="zh-CN" sz="1600" i="1" kern="100">
                                      <a:latin typeface="Cambria Math" panose="02040503050406030204" pitchFamily="18" charset="0"/>
                                      <a:ea typeface="宋体" panose="02010600030101010101" pitchFamily="2" charset="-122"/>
                                    </a:rPr>
                                    <m:t>1</m:t>
                                  </m:r>
                                </m:num>
                                <m:den>
                                  <m:sSup>
                                    <m:sSupPr>
                                      <m:ctrlPr>
                                        <a:rPr lang="zh-CN" altLang="zh-CN" sz="1600" i="1" kern="100">
                                          <a:latin typeface="Cambria Math" panose="02040503050406030204" pitchFamily="18" charset="0"/>
                                          <a:ea typeface="Cambria Math" panose="02040503050406030204" pitchFamily="18" charset="0"/>
                                        </a:rPr>
                                      </m:ctrlPr>
                                    </m:sSupPr>
                                    <m:e>
                                      <m:r>
                                        <a:rPr lang="en-US" altLang="zh-CN" sz="1600" i="1" kern="100">
                                          <a:latin typeface="Cambria Math" panose="02040503050406030204" pitchFamily="18" charset="0"/>
                                          <a:ea typeface="宋体" panose="02010600030101010101" pitchFamily="2" charset="-122"/>
                                        </a:rPr>
                                        <m:t>2</m:t>
                                      </m:r>
                                      <m:r>
                                        <a:rPr lang="en-US" altLang="zh-CN" sz="1600" i="1" kern="100">
                                          <a:latin typeface="Cambria Math" panose="02040503050406030204" pitchFamily="18" charset="0"/>
                                          <a:ea typeface="宋体" panose="02010600030101010101" pitchFamily="2" charset="-122"/>
                                        </a:rPr>
                                        <m:t>𝜋</m:t>
                                      </m:r>
                                    </m:e>
                                    <m:sup>
                                      <m:r>
                                        <a:rPr lang="en-US" altLang="zh-CN" sz="1600" i="1" kern="100">
                                          <a:latin typeface="Cambria Math" panose="02040503050406030204" pitchFamily="18" charset="0"/>
                                          <a:ea typeface="宋体" panose="02010600030101010101" pitchFamily="2" charset="-122"/>
                                        </a:rPr>
                                        <m:t>2</m:t>
                                      </m:r>
                                    </m:sup>
                                  </m:sSup>
                                </m:den>
                              </m:f>
                              <m:r>
                                <a:rPr lang="en-US" altLang="zh-CN" sz="1600" i="1" kern="100">
                                  <a:latin typeface="Cambria Math" panose="02040503050406030204" pitchFamily="18" charset="0"/>
                                  <a:ea typeface="宋体" panose="02010600030101010101" pitchFamily="2" charset="-122"/>
                                </a:rPr>
                                <m:t>=0</m:t>
                              </m:r>
                            </m:e>
                          </m:eqArr>
                        </m:e>
                      </m:d>
                    </m:oMath>
                  </m:oMathPara>
                </a14:m>
                <a:endParaRPr lang="zh-CN" altLang="zh-CN" sz="2000" kern="100" dirty="0">
                  <a:latin typeface="微软雅黑" panose="020B0503020204020204" pitchFamily="34" charset="-122"/>
                  <a:ea typeface="微软雅黑" panose="020B0503020204020204" pitchFamily="34" charset="-122"/>
                </a:endParaRPr>
              </a:p>
              <a:p>
                <a:pPr algn="just"/>
                <a:endParaRPr lang="en-US" altLang="zh-CN" sz="2000" kern="100" dirty="0">
                  <a:latin typeface="微软雅黑" panose="020B0503020204020204" pitchFamily="34" charset="-122"/>
                  <a:ea typeface="微软雅黑" panose="020B0503020204020204" pitchFamily="34" charset="-122"/>
                </a:endParaRPr>
              </a:p>
              <a:p>
                <a:pPr algn="just"/>
                <a:r>
                  <a:rPr lang="zh-CN" altLang="zh-CN" sz="2000" kern="100" dirty="0">
                    <a:latin typeface="微软雅黑" panose="020B0503020204020204" pitchFamily="34" charset="-122"/>
                    <a:ea typeface="微软雅黑" panose="020B0503020204020204" pitchFamily="34" charset="-122"/>
                  </a:rPr>
                  <a:t>从这两式可以的到</a:t>
                </a:r>
                <a:r>
                  <a:rPr lang="en-US" altLang="zh-CN" sz="2000" kern="100" dirty="0">
                    <a:latin typeface="微软雅黑" panose="020B0503020204020204" pitchFamily="34" charset="-122"/>
                    <a:ea typeface="微软雅黑" panose="020B0503020204020204" pitchFamily="34" charset="-122"/>
                  </a:rPr>
                  <a:t>h</a:t>
                </a:r>
                <a:r>
                  <a:rPr lang="zh-CN" altLang="zh-CN" sz="2000" kern="100" dirty="0">
                    <a:latin typeface="微软雅黑" panose="020B0503020204020204" pitchFamily="34" charset="-122"/>
                    <a:ea typeface="微软雅黑" panose="020B0503020204020204" pitchFamily="34" charset="-122"/>
                  </a:rPr>
                  <a:t>和</a:t>
                </a:r>
                <a:r>
                  <a:rPr lang="en-US" altLang="zh-CN" sz="2000" kern="100" dirty="0">
                    <a:latin typeface="微软雅黑" panose="020B0503020204020204" pitchFamily="34" charset="-122"/>
                    <a:ea typeface="微软雅黑" panose="020B0503020204020204" pitchFamily="34" charset="-122"/>
                  </a:rPr>
                  <a:t>R</a:t>
                </a:r>
                <a:r>
                  <a:rPr lang="zh-CN" altLang="zh-CN" sz="2000" kern="100" dirty="0">
                    <a:latin typeface="微软雅黑" panose="020B0503020204020204" pitchFamily="34" charset="-122"/>
                    <a:ea typeface="微软雅黑" panose="020B0503020204020204" pitchFamily="34" charset="-122"/>
                  </a:rPr>
                  <a:t>的表达式，与转动角度</a:t>
                </a:r>
                <a:r>
                  <a:rPr lang="en-US" altLang="zh-CN" sz="2000" kern="100" dirty="0" err="1">
                    <a:latin typeface="微软雅黑" panose="020B0503020204020204" pitchFamily="34" charset="-122"/>
                    <a:ea typeface="微软雅黑" panose="020B0503020204020204" pitchFamily="34" charset="-122"/>
                  </a:rPr>
                  <a:t>Lk</a:t>
                </a:r>
                <a:r>
                  <a:rPr lang="zh-CN" altLang="zh-CN" sz="2000" kern="100" dirty="0">
                    <a:latin typeface="微软雅黑" panose="020B0503020204020204" pitchFamily="34" charset="-122"/>
                    <a:ea typeface="微软雅黑" panose="020B0503020204020204" pitchFamily="34" charset="-122"/>
                  </a:rPr>
                  <a:t>无关</a:t>
                </a:r>
              </a:p>
            </p:txBody>
          </p:sp>
        </mc:Choice>
        <mc:Fallback xmlns="">
          <p:sp>
            <p:nvSpPr>
              <p:cNvPr id="2" name="矩形 1"/>
              <p:cNvSpPr>
                <a:spLocks noRot="1" noChangeAspect="1" noMove="1" noResize="1" noEditPoints="1" noAdjustHandles="1" noChangeArrowheads="1" noChangeShapeType="1" noTextEdit="1"/>
              </p:cNvSpPr>
              <p:nvPr/>
            </p:nvSpPr>
            <p:spPr>
              <a:xfrm>
                <a:off x="971600" y="1052736"/>
                <a:ext cx="7632848" cy="4337791"/>
              </a:xfrm>
              <a:prstGeom prst="rect">
                <a:avLst/>
              </a:prstGeom>
              <a:blipFill rotWithShape="0">
                <a:blip r:embed="rId2"/>
                <a:stretch>
                  <a:fillRect l="-799" r="-879" b="-1688"/>
                </a:stretch>
              </a:blipFill>
            </p:spPr>
            <p:txBody>
              <a:bodyPr/>
              <a:lstStyle/>
              <a:p>
                <a:r>
                  <a:rPr lang="zh-CN" altLang="en-US">
                    <a:noFill/>
                  </a:rPr>
                  <a:t> </a:t>
                </a:r>
              </a:p>
            </p:txBody>
          </p:sp>
        </mc:Fallback>
      </mc:AlternateContent>
      <p:sp>
        <p:nvSpPr>
          <p:cNvPr id="5" name="矩形 4"/>
          <p:cNvSpPr/>
          <p:nvPr/>
        </p:nvSpPr>
        <p:spPr>
          <a:xfrm>
            <a:off x="971600" y="5468743"/>
            <a:ext cx="6768752" cy="707886"/>
          </a:xfrm>
          <a:prstGeom prst="rect">
            <a:avLst/>
          </a:prstGeom>
        </p:spPr>
        <p:txBody>
          <a:bodyPr wrap="square">
            <a:spAutoFit/>
          </a:bodyPr>
          <a:lstStyle/>
          <a:p>
            <a:pPr algn="just"/>
            <a:r>
              <a:rPr lang="zh-CN" altLang="zh-CN" sz="2000" kern="100" dirty="0">
                <a:latin typeface="微软雅黑" panose="020B0503020204020204" pitchFamily="34" charset="-122"/>
                <a:ea typeface="微软雅黑" panose="020B0503020204020204" pitchFamily="34" charset="-122"/>
              </a:rPr>
              <a:t>因此我们需要知道扭转系数，绳子长度，绳子的杨氏模量，绳子半径，砝码质量等物理量</a:t>
            </a:r>
          </a:p>
        </p:txBody>
      </p:sp>
    </p:spTree>
    <p:extLst>
      <p:ext uri="{BB962C8B-B14F-4D97-AF65-F5344CB8AC3E}">
        <p14:creationId xmlns:p14="http://schemas.microsoft.com/office/powerpoint/2010/main" val="4111152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319972" y="2939078"/>
            <a:ext cx="504056" cy="461665"/>
          </a:xfrm>
          <a:prstGeom prst="rect">
            <a:avLst/>
          </a:prstGeom>
          <a:noFill/>
        </p:spPr>
        <p:txBody>
          <a:bodyPr wrap="square" rtlCol="0">
            <a:spAutoFit/>
          </a:bodyPr>
          <a:lstStyle/>
          <a:p>
            <a:r>
              <a:rPr lang="en-US" altLang="zh-CN" sz="2400" b="1" dirty="0">
                <a:solidFill>
                  <a:schemeClr val="bg1"/>
                </a:solidFill>
                <a:latin typeface="微软雅黑" panose="020B0503020204020204" pitchFamily="34" charset="-122"/>
                <a:ea typeface="微软雅黑" panose="020B0503020204020204" pitchFamily="34" charset="-122"/>
              </a:rPr>
              <a:t>4</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495652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6580"/>
            <a:ext cx="9144000" cy="5144840"/>
          </a:xfrm>
          <a:prstGeom prst="rect">
            <a:avLst/>
          </a:prstGeom>
        </p:spPr>
      </p:pic>
    </p:spTree>
    <p:extLst>
      <p:ext uri="{BB962C8B-B14F-4D97-AF65-F5344CB8AC3E}">
        <p14:creationId xmlns:p14="http://schemas.microsoft.com/office/powerpoint/2010/main" val="2039032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8257" y="908720"/>
            <a:ext cx="3769849" cy="5144840"/>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8104" y="908720"/>
            <a:ext cx="2893972" cy="5144840"/>
          </a:xfrm>
          <a:prstGeom prst="rect">
            <a:avLst/>
          </a:prstGeom>
        </p:spPr>
      </p:pic>
    </p:spTree>
    <p:extLst>
      <p:ext uri="{BB962C8B-B14F-4D97-AF65-F5344CB8AC3E}">
        <p14:creationId xmlns:p14="http://schemas.microsoft.com/office/powerpoint/2010/main" val="3070619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467" y="856580"/>
            <a:ext cx="2893972" cy="5144840"/>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9439" y="856580"/>
            <a:ext cx="2893972" cy="5144840"/>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4700822" y="1692314"/>
            <a:ext cx="5726129" cy="3220947"/>
          </a:xfrm>
          <a:prstGeom prst="rect">
            <a:avLst/>
          </a:prstGeom>
        </p:spPr>
      </p:pic>
    </p:spTree>
    <p:extLst>
      <p:ext uri="{BB962C8B-B14F-4D97-AF65-F5344CB8AC3E}">
        <p14:creationId xmlns:p14="http://schemas.microsoft.com/office/powerpoint/2010/main" val="994864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extLst>
              <p:ext uri="{D42A27DB-BD31-4B8C-83A1-F6EECF244321}">
                <p14:modId xmlns:p14="http://schemas.microsoft.com/office/powerpoint/2010/main" val="2104355726"/>
              </p:ext>
            </p:extLst>
          </p:nvPr>
        </p:nvGraphicFramePr>
        <p:xfrm>
          <a:off x="448824" y="1714500"/>
          <a:ext cx="2755024" cy="4115870"/>
        </p:xfrm>
        <a:graphic>
          <a:graphicData uri="http://schemas.openxmlformats.org/drawingml/2006/table">
            <a:tbl>
              <a:tblPr>
                <a:tableStyleId>{B301B821-A1FF-4177-AEE7-76D212191A09}</a:tableStyleId>
              </a:tblPr>
              <a:tblGrid>
                <a:gridCol w="1377512"/>
                <a:gridCol w="1377512"/>
              </a:tblGrid>
              <a:tr h="411587">
                <a:tc>
                  <a:txBody>
                    <a:bodyPr/>
                    <a:lstStyle/>
                    <a:p>
                      <a:pPr algn="just">
                        <a:lnSpc>
                          <a:spcPct val="150000"/>
                        </a:lnSpc>
                      </a:pPr>
                      <a:r>
                        <a:rPr lang="zh-CN" sz="1800" kern="100" dirty="0">
                          <a:effectLst/>
                        </a:rPr>
                        <a:t>砝码数</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1448" marR="51448" marT="0" marB="0"/>
                </a:tc>
                <a:tc>
                  <a:txBody>
                    <a:bodyPr/>
                    <a:lstStyle/>
                    <a:p>
                      <a:pPr algn="just">
                        <a:lnSpc>
                          <a:spcPct val="150000"/>
                        </a:lnSpc>
                      </a:pPr>
                      <a:r>
                        <a:rPr lang="zh-CN" sz="1800" kern="100">
                          <a:effectLst/>
                        </a:rPr>
                        <a:t>高度</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51448" marR="51448" marT="0" marB="0"/>
                </a:tc>
              </a:tr>
              <a:tr h="411587">
                <a:tc>
                  <a:txBody>
                    <a:bodyPr/>
                    <a:lstStyle/>
                    <a:p>
                      <a:pPr algn="just">
                        <a:lnSpc>
                          <a:spcPct val="150000"/>
                        </a:lnSpc>
                      </a:pPr>
                      <a:r>
                        <a:rPr lang="en-US" sz="1800" kern="100" dirty="0">
                          <a:effectLst/>
                        </a:rPr>
                        <a:t>0</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1448" marR="51448" marT="0" marB="0"/>
                </a:tc>
                <a:tc>
                  <a:txBody>
                    <a:bodyPr/>
                    <a:lstStyle/>
                    <a:p>
                      <a:pPr algn="just">
                        <a:lnSpc>
                          <a:spcPct val="150000"/>
                        </a:lnSpc>
                      </a:pPr>
                      <a:r>
                        <a:rPr lang="en-US" sz="1800" kern="100" dirty="0">
                          <a:effectLst/>
                        </a:rPr>
                        <a:t>62.80</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1448" marR="51448" marT="0" marB="0"/>
                </a:tc>
              </a:tr>
              <a:tr h="411587">
                <a:tc>
                  <a:txBody>
                    <a:bodyPr/>
                    <a:lstStyle/>
                    <a:p>
                      <a:pPr algn="just">
                        <a:lnSpc>
                          <a:spcPct val="150000"/>
                        </a:lnSpc>
                      </a:pPr>
                      <a:r>
                        <a:rPr lang="en-US" sz="1800" kern="100">
                          <a:effectLst/>
                        </a:rPr>
                        <a:t>1</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51448" marR="51448" marT="0" marB="0"/>
                </a:tc>
                <a:tc>
                  <a:txBody>
                    <a:bodyPr/>
                    <a:lstStyle/>
                    <a:p>
                      <a:pPr algn="just">
                        <a:lnSpc>
                          <a:spcPct val="150000"/>
                        </a:lnSpc>
                      </a:pPr>
                      <a:r>
                        <a:rPr lang="en-US" sz="1800" kern="100" dirty="0">
                          <a:effectLst/>
                        </a:rPr>
                        <a:t>56.30</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1448" marR="51448" marT="0" marB="0"/>
                </a:tc>
              </a:tr>
              <a:tr h="411587">
                <a:tc>
                  <a:txBody>
                    <a:bodyPr/>
                    <a:lstStyle/>
                    <a:p>
                      <a:pPr algn="just">
                        <a:lnSpc>
                          <a:spcPct val="150000"/>
                        </a:lnSpc>
                      </a:pPr>
                      <a:r>
                        <a:rPr lang="en-US" sz="1800" kern="100" dirty="0">
                          <a:effectLst/>
                        </a:rPr>
                        <a:t>2</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1448" marR="51448" marT="0" marB="0"/>
                </a:tc>
                <a:tc>
                  <a:txBody>
                    <a:bodyPr/>
                    <a:lstStyle/>
                    <a:p>
                      <a:pPr algn="just">
                        <a:lnSpc>
                          <a:spcPct val="150000"/>
                        </a:lnSpc>
                      </a:pPr>
                      <a:r>
                        <a:rPr lang="en-US" sz="1800" kern="100" dirty="0">
                          <a:effectLst/>
                        </a:rPr>
                        <a:t>52.10</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1448" marR="51448" marT="0" marB="0"/>
                </a:tc>
              </a:tr>
              <a:tr h="411587">
                <a:tc>
                  <a:txBody>
                    <a:bodyPr/>
                    <a:lstStyle/>
                    <a:p>
                      <a:pPr algn="just">
                        <a:lnSpc>
                          <a:spcPct val="150000"/>
                        </a:lnSpc>
                      </a:pPr>
                      <a:r>
                        <a:rPr lang="en-US" sz="1800" kern="100">
                          <a:effectLst/>
                        </a:rPr>
                        <a:t>3</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51448" marR="51448" marT="0" marB="0"/>
                </a:tc>
                <a:tc>
                  <a:txBody>
                    <a:bodyPr/>
                    <a:lstStyle/>
                    <a:p>
                      <a:pPr algn="just">
                        <a:lnSpc>
                          <a:spcPct val="150000"/>
                        </a:lnSpc>
                      </a:pPr>
                      <a:r>
                        <a:rPr lang="en-US" sz="1800" kern="100" dirty="0">
                          <a:effectLst/>
                        </a:rPr>
                        <a:t>48.70</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1448" marR="51448" marT="0" marB="0"/>
                </a:tc>
              </a:tr>
              <a:tr h="411587">
                <a:tc>
                  <a:txBody>
                    <a:bodyPr/>
                    <a:lstStyle/>
                    <a:p>
                      <a:pPr algn="just">
                        <a:lnSpc>
                          <a:spcPct val="150000"/>
                        </a:lnSpc>
                      </a:pPr>
                      <a:r>
                        <a:rPr lang="en-US" sz="1800" kern="100" dirty="0">
                          <a:effectLst/>
                        </a:rPr>
                        <a:t>4</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1448" marR="51448" marT="0" marB="0"/>
                </a:tc>
                <a:tc>
                  <a:txBody>
                    <a:bodyPr/>
                    <a:lstStyle/>
                    <a:p>
                      <a:pPr algn="just">
                        <a:lnSpc>
                          <a:spcPct val="150000"/>
                        </a:lnSpc>
                      </a:pPr>
                      <a:r>
                        <a:rPr lang="en-US" sz="1800" kern="100" dirty="0">
                          <a:effectLst/>
                        </a:rPr>
                        <a:t>45.80</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1448" marR="51448" marT="0" marB="0"/>
                </a:tc>
              </a:tr>
              <a:tr h="411587">
                <a:tc>
                  <a:txBody>
                    <a:bodyPr/>
                    <a:lstStyle/>
                    <a:p>
                      <a:pPr algn="just">
                        <a:lnSpc>
                          <a:spcPct val="150000"/>
                        </a:lnSpc>
                      </a:pPr>
                      <a:r>
                        <a:rPr lang="en-US" sz="1800" kern="100" dirty="0">
                          <a:effectLst/>
                        </a:rPr>
                        <a:t>5</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1448" marR="51448" marT="0" marB="0"/>
                </a:tc>
                <a:tc>
                  <a:txBody>
                    <a:bodyPr/>
                    <a:lstStyle/>
                    <a:p>
                      <a:pPr algn="just">
                        <a:lnSpc>
                          <a:spcPct val="150000"/>
                        </a:lnSpc>
                      </a:pPr>
                      <a:r>
                        <a:rPr lang="en-US" sz="1800" kern="100" dirty="0">
                          <a:effectLst/>
                        </a:rPr>
                        <a:t>43.20</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1448" marR="51448" marT="0" marB="0"/>
                </a:tc>
              </a:tr>
              <a:tr h="411587">
                <a:tc>
                  <a:txBody>
                    <a:bodyPr/>
                    <a:lstStyle/>
                    <a:p>
                      <a:pPr algn="just">
                        <a:lnSpc>
                          <a:spcPct val="150000"/>
                        </a:lnSpc>
                      </a:pPr>
                      <a:r>
                        <a:rPr lang="en-US" sz="1800" kern="100">
                          <a:effectLst/>
                        </a:rPr>
                        <a:t>6</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51448" marR="51448" marT="0" marB="0"/>
                </a:tc>
                <a:tc>
                  <a:txBody>
                    <a:bodyPr/>
                    <a:lstStyle/>
                    <a:p>
                      <a:pPr algn="just">
                        <a:lnSpc>
                          <a:spcPct val="150000"/>
                        </a:lnSpc>
                      </a:pPr>
                      <a:r>
                        <a:rPr lang="en-US" sz="1800" kern="100" dirty="0">
                          <a:effectLst/>
                        </a:rPr>
                        <a:t>41.20</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1448" marR="51448" marT="0" marB="0"/>
                </a:tc>
              </a:tr>
              <a:tr h="411587">
                <a:tc>
                  <a:txBody>
                    <a:bodyPr/>
                    <a:lstStyle/>
                    <a:p>
                      <a:pPr algn="just">
                        <a:lnSpc>
                          <a:spcPct val="150000"/>
                        </a:lnSpc>
                      </a:pPr>
                      <a:r>
                        <a:rPr lang="en-US" sz="1800" kern="100" dirty="0">
                          <a:effectLst/>
                        </a:rPr>
                        <a:t>7</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1448" marR="51448" marT="0" marB="0"/>
                </a:tc>
                <a:tc>
                  <a:txBody>
                    <a:bodyPr/>
                    <a:lstStyle/>
                    <a:p>
                      <a:pPr algn="just">
                        <a:lnSpc>
                          <a:spcPct val="150000"/>
                        </a:lnSpc>
                      </a:pPr>
                      <a:r>
                        <a:rPr lang="en-US" sz="1800" kern="100" dirty="0">
                          <a:effectLst/>
                        </a:rPr>
                        <a:t>39.70</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1448" marR="51448" marT="0" marB="0"/>
                </a:tc>
              </a:tr>
              <a:tr h="411587">
                <a:tc>
                  <a:txBody>
                    <a:bodyPr/>
                    <a:lstStyle/>
                    <a:p>
                      <a:pPr algn="just">
                        <a:lnSpc>
                          <a:spcPct val="150000"/>
                        </a:lnSpc>
                      </a:pPr>
                      <a:r>
                        <a:rPr lang="zh-CN" altLang="en-US" sz="1800" kern="100" dirty="0" smtClean="0">
                          <a:solidFill>
                            <a:schemeClr val="dk1"/>
                          </a:solidFill>
                          <a:effectLst/>
                          <a:latin typeface="+mn-lt"/>
                          <a:ea typeface="+mn-ea"/>
                          <a:cs typeface="+mn-cs"/>
                        </a:rPr>
                        <a:t>杨氏模量</a:t>
                      </a:r>
                      <a:endParaRPr lang="zh-CN" sz="1800" kern="100" dirty="0">
                        <a:solidFill>
                          <a:schemeClr val="dk1"/>
                        </a:solidFill>
                        <a:effectLst/>
                        <a:latin typeface="+mn-lt"/>
                        <a:ea typeface="+mn-ea"/>
                        <a:cs typeface="+mn-cs"/>
                      </a:endParaRPr>
                    </a:p>
                  </a:txBody>
                  <a:tcPr marL="51448" marR="51448" marT="0" marB="0"/>
                </a:tc>
                <a:tc>
                  <a:txBody>
                    <a:bodyPr/>
                    <a:lstStyle/>
                    <a:p>
                      <a:pPr algn="just">
                        <a:lnSpc>
                          <a:spcPct val="150000"/>
                        </a:lnSpc>
                      </a:pP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1448" marR="51448" marT="0" marB="0"/>
                </a:tc>
              </a:tr>
            </a:tbl>
          </a:graphicData>
        </a:graphic>
      </p:graphicFrame>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3849" y="1714500"/>
            <a:ext cx="5472608" cy="4162772"/>
          </a:xfrm>
          <a:prstGeom prst="rect">
            <a:avLst/>
          </a:prstGeom>
        </p:spPr>
      </p:pic>
      <p:sp>
        <p:nvSpPr>
          <p:cNvPr id="5" name="标题 12"/>
          <p:cNvSpPr txBox="1">
            <a:spLocks/>
          </p:cNvSpPr>
          <p:nvPr/>
        </p:nvSpPr>
        <p:spPr>
          <a:xfrm>
            <a:off x="971600" y="908720"/>
            <a:ext cx="3600400" cy="441226"/>
          </a:xfrm>
          <a:prstGeom prst="rect">
            <a:avLst/>
          </a:prstGeom>
          <a:solidFill>
            <a:schemeClr val="bg1">
              <a:lumMod val="85000"/>
            </a:schemeClr>
          </a:solidFill>
        </p:spPr>
        <p:txBody>
          <a:bodyPr/>
          <a:lstStyle>
            <a:lvl1pPr algn="l" rtl="0" eaLnBrk="1" fontAlgn="base" hangingPunct="1">
              <a:spcBef>
                <a:spcPct val="0"/>
              </a:spcBef>
              <a:spcAft>
                <a:spcPct val="0"/>
              </a:spcAft>
              <a:defRPr sz="2250" kern="1200">
                <a:solidFill>
                  <a:schemeClr val="tx2"/>
                </a:solidFill>
                <a:latin typeface="+mj-lt"/>
                <a:ea typeface="+mj-ea"/>
                <a:cs typeface="+mj-cs"/>
              </a:defRPr>
            </a:lvl1pPr>
            <a:lvl2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2pPr>
            <a:lvl3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3pPr>
            <a:lvl4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4pPr>
            <a:lvl5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5pPr>
            <a:lvl6pPr marL="342889"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6pPr>
            <a:lvl7pPr marL="685777"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7pPr>
            <a:lvl8pPr marL="1028666"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8pPr>
            <a:lvl9pPr marL="1371554"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9p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实验验证</a:t>
            </a:r>
          </a:p>
        </p:txBody>
      </p:sp>
    </p:spTree>
    <p:extLst>
      <p:ext uri="{BB962C8B-B14F-4D97-AF65-F5344CB8AC3E}">
        <p14:creationId xmlns:p14="http://schemas.microsoft.com/office/powerpoint/2010/main" val="2662350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b="5380"/>
          <a:stretch/>
        </p:blipFill>
        <p:spPr>
          <a:xfrm>
            <a:off x="971600" y="2132856"/>
            <a:ext cx="7453808" cy="3195644"/>
          </a:xfrm>
          <a:prstGeom prst="rect">
            <a:avLst/>
          </a:prstGeom>
        </p:spPr>
      </p:pic>
      <p:sp>
        <p:nvSpPr>
          <p:cNvPr id="3" name="标题 12"/>
          <p:cNvSpPr txBox="1">
            <a:spLocks/>
          </p:cNvSpPr>
          <p:nvPr/>
        </p:nvSpPr>
        <p:spPr>
          <a:xfrm>
            <a:off x="971600" y="908720"/>
            <a:ext cx="3600400" cy="441226"/>
          </a:xfrm>
          <a:prstGeom prst="rect">
            <a:avLst/>
          </a:prstGeom>
          <a:solidFill>
            <a:schemeClr val="bg1">
              <a:lumMod val="85000"/>
            </a:schemeClr>
          </a:solidFill>
        </p:spPr>
        <p:txBody>
          <a:bodyPr/>
          <a:lstStyle>
            <a:lvl1pPr algn="l" rtl="0" eaLnBrk="1" fontAlgn="base" hangingPunct="1">
              <a:spcBef>
                <a:spcPct val="0"/>
              </a:spcBef>
              <a:spcAft>
                <a:spcPct val="0"/>
              </a:spcAft>
              <a:defRPr sz="2250" kern="1200">
                <a:solidFill>
                  <a:schemeClr val="tx2"/>
                </a:solidFill>
                <a:latin typeface="+mj-lt"/>
                <a:ea typeface="+mj-ea"/>
                <a:cs typeface="+mj-cs"/>
              </a:defRPr>
            </a:lvl1pPr>
            <a:lvl2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2pPr>
            <a:lvl3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3pPr>
            <a:lvl4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4pPr>
            <a:lvl5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5pPr>
            <a:lvl6pPr marL="342889"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6pPr>
            <a:lvl7pPr marL="685777"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7pPr>
            <a:lvl8pPr marL="1028666"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8pPr>
            <a:lvl9pPr marL="1371554"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9pPr>
          </a:lstStyle>
          <a:p>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rPr>
              <a:t>杨氏模量测量实验</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47698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ext uri="{D42A27DB-BD31-4B8C-83A1-F6EECF244321}">
                <p14:modId xmlns:p14="http://schemas.microsoft.com/office/powerpoint/2010/main" val="33383567"/>
              </p:ext>
            </p:extLst>
          </p:nvPr>
        </p:nvGraphicFramePr>
        <p:xfrm>
          <a:off x="827584" y="1700810"/>
          <a:ext cx="7331030" cy="1210061"/>
        </p:xfrm>
        <a:graphic>
          <a:graphicData uri="http://schemas.openxmlformats.org/drawingml/2006/table">
            <a:tbl>
              <a:tblPr>
                <a:tableStyleId>{B301B821-A1FF-4177-AEE7-76D212191A09}</a:tableStyleId>
              </a:tblPr>
              <a:tblGrid>
                <a:gridCol w="814340"/>
                <a:gridCol w="814340"/>
                <a:gridCol w="970140"/>
                <a:gridCol w="659197"/>
                <a:gridCol w="814340"/>
                <a:gridCol w="938718"/>
                <a:gridCol w="690619"/>
                <a:gridCol w="814340"/>
                <a:gridCol w="814996"/>
              </a:tblGrid>
              <a:tr h="462627">
                <a:tc>
                  <a:txBody>
                    <a:bodyPr/>
                    <a:lstStyle/>
                    <a:p>
                      <a:pPr algn="just">
                        <a:lnSpc>
                          <a:spcPct val="150000"/>
                        </a:lnSpc>
                      </a:pPr>
                      <a:r>
                        <a:rPr lang="zh-CN" sz="1200" kern="100" dirty="0">
                          <a:effectLst/>
                          <a:latin typeface="微软雅黑" panose="020B0503020204020204" pitchFamily="34" charset="-122"/>
                          <a:ea typeface="微软雅黑" panose="020B0503020204020204" pitchFamily="34" charset="-122"/>
                        </a:rPr>
                        <a:t>次数</a:t>
                      </a:r>
                      <a:endParaRPr lang="zh-CN" sz="12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1159" marR="41159" marT="0" marB="0"/>
                </a:tc>
                <a:tc>
                  <a:txBody>
                    <a:bodyPr/>
                    <a:lstStyle/>
                    <a:p>
                      <a:pPr algn="just">
                        <a:lnSpc>
                          <a:spcPct val="150000"/>
                        </a:lnSpc>
                      </a:pPr>
                      <a:r>
                        <a:rPr lang="en-US" sz="1200" kern="100" dirty="0">
                          <a:effectLst/>
                          <a:latin typeface="微软雅黑" panose="020B0503020204020204" pitchFamily="34" charset="-122"/>
                          <a:ea typeface="微软雅黑" panose="020B0503020204020204" pitchFamily="34" charset="-122"/>
                        </a:rPr>
                        <a:t>1</a:t>
                      </a:r>
                      <a:endParaRPr lang="zh-CN" sz="12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1159" marR="41159" marT="0" marB="0"/>
                </a:tc>
                <a:tc>
                  <a:txBody>
                    <a:bodyPr/>
                    <a:lstStyle/>
                    <a:p>
                      <a:pPr algn="just">
                        <a:lnSpc>
                          <a:spcPct val="150000"/>
                        </a:lnSpc>
                      </a:pPr>
                      <a:r>
                        <a:rPr lang="en-US" sz="1200" kern="100" dirty="0">
                          <a:effectLst/>
                          <a:latin typeface="微软雅黑" panose="020B0503020204020204" pitchFamily="34" charset="-122"/>
                          <a:ea typeface="微软雅黑" panose="020B0503020204020204" pitchFamily="34" charset="-122"/>
                        </a:rPr>
                        <a:t>2</a:t>
                      </a:r>
                      <a:endParaRPr lang="zh-CN" sz="12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1159" marR="41159" marT="0" marB="0"/>
                </a:tc>
                <a:tc>
                  <a:txBody>
                    <a:bodyPr/>
                    <a:lstStyle/>
                    <a:p>
                      <a:pPr algn="just">
                        <a:lnSpc>
                          <a:spcPct val="150000"/>
                        </a:lnSpc>
                      </a:pPr>
                      <a:r>
                        <a:rPr lang="en-US" sz="1200" kern="100">
                          <a:effectLst/>
                          <a:latin typeface="微软雅黑" panose="020B0503020204020204" pitchFamily="34" charset="-122"/>
                          <a:ea typeface="微软雅黑" panose="020B0503020204020204" pitchFamily="34" charset="-122"/>
                        </a:rPr>
                        <a:t>3</a:t>
                      </a:r>
                      <a:endParaRPr lang="zh-CN" sz="12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1159" marR="41159" marT="0" marB="0"/>
                </a:tc>
                <a:tc>
                  <a:txBody>
                    <a:bodyPr/>
                    <a:lstStyle/>
                    <a:p>
                      <a:pPr algn="just">
                        <a:lnSpc>
                          <a:spcPct val="150000"/>
                        </a:lnSpc>
                      </a:pPr>
                      <a:r>
                        <a:rPr lang="en-US" sz="1200" kern="100">
                          <a:effectLst/>
                          <a:latin typeface="微软雅黑" panose="020B0503020204020204" pitchFamily="34" charset="-122"/>
                          <a:ea typeface="微软雅黑" panose="020B0503020204020204" pitchFamily="34" charset="-122"/>
                        </a:rPr>
                        <a:t>4</a:t>
                      </a:r>
                      <a:endParaRPr lang="zh-CN" sz="12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1159" marR="41159" marT="0" marB="0"/>
                </a:tc>
                <a:tc>
                  <a:txBody>
                    <a:bodyPr/>
                    <a:lstStyle/>
                    <a:p>
                      <a:pPr algn="just">
                        <a:lnSpc>
                          <a:spcPct val="150000"/>
                        </a:lnSpc>
                      </a:pPr>
                      <a:r>
                        <a:rPr lang="en-US" sz="1200" kern="100">
                          <a:effectLst/>
                          <a:latin typeface="微软雅黑" panose="020B0503020204020204" pitchFamily="34" charset="-122"/>
                          <a:ea typeface="微软雅黑" panose="020B0503020204020204" pitchFamily="34" charset="-122"/>
                        </a:rPr>
                        <a:t>5</a:t>
                      </a:r>
                      <a:endParaRPr lang="zh-CN" sz="12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1159" marR="41159" marT="0" marB="0"/>
                </a:tc>
                <a:tc>
                  <a:txBody>
                    <a:bodyPr/>
                    <a:lstStyle/>
                    <a:p>
                      <a:pPr algn="just">
                        <a:lnSpc>
                          <a:spcPct val="150000"/>
                        </a:lnSpc>
                      </a:pPr>
                      <a:r>
                        <a:rPr lang="en-US" sz="1200" kern="100">
                          <a:effectLst/>
                          <a:latin typeface="微软雅黑" panose="020B0503020204020204" pitchFamily="34" charset="-122"/>
                          <a:ea typeface="微软雅黑" panose="020B0503020204020204" pitchFamily="34" charset="-122"/>
                        </a:rPr>
                        <a:t>6</a:t>
                      </a:r>
                      <a:endParaRPr lang="zh-CN" sz="12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1159" marR="41159" marT="0" marB="0"/>
                </a:tc>
                <a:tc>
                  <a:txBody>
                    <a:bodyPr/>
                    <a:lstStyle/>
                    <a:p>
                      <a:pPr algn="just">
                        <a:lnSpc>
                          <a:spcPct val="150000"/>
                        </a:lnSpc>
                      </a:pPr>
                      <a:r>
                        <a:rPr lang="en-US" sz="1200" kern="100">
                          <a:effectLst/>
                          <a:latin typeface="微软雅黑" panose="020B0503020204020204" pitchFamily="34" charset="-122"/>
                          <a:ea typeface="微软雅黑" panose="020B0503020204020204" pitchFamily="34" charset="-122"/>
                        </a:rPr>
                        <a:t>7</a:t>
                      </a:r>
                      <a:endParaRPr lang="zh-CN" sz="12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1159" marR="41159" marT="0" marB="0"/>
                </a:tc>
                <a:tc>
                  <a:txBody>
                    <a:bodyPr/>
                    <a:lstStyle/>
                    <a:p>
                      <a:pPr algn="just">
                        <a:lnSpc>
                          <a:spcPct val="150000"/>
                        </a:lnSpc>
                      </a:pPr>
                      <a:r>
                        <a:rPr lang="en-US" sz="1200" kern="100" dirty="0">
                          <a:effectLst/>
                          <a:latin typeface="微软雅黑" panose="020B0503020204020204" pitchFamily="34" charset="-122"/>
                          <a:ea typeface="微软雅黑" panose="020B0503020204020204" pitchFamily="34" charset="-122"/>
                        </a:rPr>
                        <a:t>8</a:t>
                      </a:r>
                      <a:endParaRPr lang="zh-CN" sz="12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1159" marR="41159" marT="0" marB="0"/>
                </a:tc>
              </a:tr>
              <a:tr h="747434">
                <a:tc>
                  <a:txBody>
                    <a:bodyPr/>
                    <a:lstStyle/>
                    <a:p>
                      <a:pPr algn="just">
                        <a:lnSpc>
                          <a:spcPct val="150000"/>
                        </a:lnSpc>
                      </a:pPr>
                      <a:r>
                        <a:rPr lang="en-US" sz="1200" kern="100" dirty="0">
                          <a:effectLst/>
                          <a:latin typeface="微软雅黑" panose="020B0503020204020204" pitchFamily="34" charset="-122"/>
                          <a:ea typeface="微软雅黑" panose="020B0503020204020204" pitchFamily="34" charset="-122"/>
                        </a:rPr>
                        <a:t>T</a:t>
                      </a:r>
                      <a:endParaRPr lang="zh-CN" sz="12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1159" marR="41159" marT="0" marB="0"/>
                </a:tc>
                <a:tc>
                  <a:txBody>
                    <a:bodyPr/>
                    <a:lstStyle/>
                    <a:p>
                      <a:pPr algn="just">
                        <a:lnSpc>
                          <a:spcPct val="150000"/>
                        </a:lnSpc>
                      </a:pPr>
                      <a:r>
                        <a:rPr lang="en-US" sz="1200" kern="100" dirty="0">
                          <a:effectLst/>
                          <a:latin typeface="微软雅黑" panose="020B0503020204020204" pitchFamily="34" charset="-122"/>
                          <a:ea typeface="微软雅黑" panose="020B0503020204020204" pitchFamily="34" charset="-122"/>
                        </a:rPr>
                        <a:t>1.31’/4</a:t>
                      </a:r>
                      <a:endParaRPr lang="zh-CN" sz="12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1159" marR="41159" marT="0" marB="0"/>
                </a:tc>
                <a:tc>
                  <a:txBody>
                    <a:bodyPr/>
                    <a:lstStyle/>
                    <a:p>
                      <a:pPr algn="just">
                        <a:lnSpc>
                          <a:spcPct val="150000"/>
                        </a:lnSpc>
                      </a:pPr>
                      <a:r>
                        <a:rPr lang="en-US" sz="1200" kern="100">
                          <a:effectLst/>
                          <a:latin typeface="微软雅黑" panose="020B0503020204020204" pitchFamily="34" charset="-122"/>
                          <a:ea typeface="微软雅黑" panose="020B0503020204020204" pitchFamily="34" charset="-122"/>
                        </a:rPr>
                        <a:t>1.31’54’’/4</a:t>
                      </a:r>
                      <a:endParaRPr lang="zh-CN" sz="12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1159" marR="41159" marT="0" marB="0"/>
                </a:tc>
                <a:tc>
                  <a:txBody>
                    <a:bodyPr/>
                    <a:lstStyle/>
                    <a:p>
                      <a:pPr algn="just">
                        <a:lnSpc>
                          <a:spcPct val="150000"/>
                        </a:lnSpc>
                      </a:pPr>
                      <a:r>
                        <a:rPr lang="en-US" sz="1200" kern="100" dirty="0">
                          <a:effectLst/>
                          <a:latin typeface="微软雅黑" panose="020B0503020204020204" pitchFamily="34" charset="-122"/>
                          <a:ea typeface="微软雅黑" panose="020B0503020204020204" pitchFamily="34" charset="-122"/>
                        </a:rPr>
                        <a:t>1.34’/4</a:t>
                      </a:r>
                      <a:endParaRPr lang="zh-CN" sz="12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1159" marR="41159" marT="0" marB="0"/>
                </a:tc>
                <a:tc>
                  <a:txBody>
                    <a:bodyPr/>
                    <a:lstStyle/>
                    <a:p>
                      <a:pPr algn="just">
                        <a:lnSpc>
                          <a:spcPct val="150000"/>
                        </a:lnSpc>
                      </a:pPr>
                      <a:r>
                        <a:rPr lang="en-US" sz="1200" kern="100" dirty="0">
                          <a:effectLst/>
                          <a:latin typeface="微软雅黑" panose="020B0503020204020204" pitchFamily="34" charset="-122"/>
                          <a:ea typeface="微软雅黑" panose="020B0503020204020204" pitchFamily="34" charset="-122"/>
                        </a:rPr>
                        <a:t>1.35/4</a:t>
                      </a:r>
                      <a:endParaRPr lang="zh-CN" sz="12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1159" marR="41159" marT="0" marB="0"/>
                </a:tc>
                <a:tc>
                  <a:txBody>
                    <a:bodyPr/>
                    <a:lstStyle/>
                    <a:p>
                      <a:pPr algn="just">
                        <a:lnSpc>
                          <a:spcPct val="150000"/>
                        </a:lnSpc>
                      </a:pPr>
                      <a:r>
                        <a:rPr lang="en-US" sz="1200" kern="100" dirty="0">
                          <a:effectLst/>
                          <a:latin typeface="微软雅黑" panose="020B0503020204020204" pitchFamily="34" charset="-122"/>
                          <a:ea typeface="微软雅黑" panose="020B0503020204020204" pitchFamily="34" charset="-122"/>
                        </a:rPr>
                        <a:t>1.34’04’’/4</a:t>
                      </a:r>
                      <a:endParaRPr lang="zh-CN" sz="12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1159" marR="41159" marT="0" marB="0"/>
                </a:tc>
                <a:tc>
                  <a:txBody>
                    <a:bodyPr/>
                    <a:lstStyle/>
                    <a:p>
                      <a:pPr algn="just">
                        <a:lnSpc>
                          <a:spcPct val="150000"/>
                        </a:lnSpc>
                      </a:pPr>
                      <a:r>
                        <a:rPr lang="en-US" sz="1200" kern="100" dirty="0">
                          <a:effectLst/>
                          <a:latin typeface="微软雅黑" panose="020B0503020204020204" pitchFamily="34" charset="-122"/>
                          <a:ea typeface="微软雅黑" panose="020B0503020204020204" pitchFamily="34" charset="-122"/>
                        </a:rPr>
                        <a:t>1.37’/4</a:t>
                      </a:r>
                      <a:endParaRPr lang="zh-CN" sz="12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1159" marR="41159" marT="0" marB="0"/>
                </a:tc>
                <a:tc>
                  <a:txBody>
                    <a:bodyPr/>
                    <a:lstStyle/>
                    <a:p>
                      <a:pPr algn="just">
                        <a:lnSpc>
                          <a:spcPct val="150000"/>
                        </a:lnSpc>
                      </a:pPr>
                      <a:r>
                        <a:rPr lang="en-US" sz="1200" kern="100" dirty="0">
                          <a:effectLst/>
                          <a:latin typeface="微软雅黑" panose="020B0503020204020204" pitchFamily="34" charset="-122"/>
                          <a:ea typeface="微软雅黑" panose="020B0503020204020204" pitchFamily="34" charset="-122"/>
                        </a:rPr>
                        <a:t>1.37’/4</a:t>
                      </a:r>
                      <a:endParaRPr lang="zh-CN" sz="12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1159" marR="41159" marT="0" marB="0"/>
                </a:tc>
                <a:tc>
                  <a:txBody>
                    <a:bodyPr/>
                    <a:lstStyle/>
                    <a:p>
                      <a:pPr algn="just">
                        <a:lnSpc>
                          <a:spcPct val="150000"/>
                        </a:lnSpc>
                      </a:pPr>
                      <a:r>
                        <a:rPr lang="en-US" sz="1200" kern="100" dirty="0">
                          <a:effectLst/>
                          <a:latin typeface="微软雅黑" panose="020B0503020204020204" pitchFamily="34" charset="-122"/>
                          <a:ea typeface="微软雅黑" panose="020B0503020204020204" pitchFamily="34" charset="-122"/>
                        </a:rPr>
                        <a:t>1.35’/4</a:t>
                      </a:r>
                      <a:endParaRPr lang="zh-CN" sz="12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1159" marR="41159" marT="0" marB="0"/>
                </a:tc>
              </a:tr>
            </a:tbl>
          </a:graphicData>
        </a:graphic>
      </p:graphicFrame>
      <p:sp>
        <p:nvSpPr>
          <p:cNvPr id="3" name="Rectangle 1"/>
          <p:cNvSpPr>
            <a:spLocks noChangeArrowheads="1"/>
          </p:cNvSpPr>
          <p:nvPr/>
        </p:nvSpPr>
        <p:spPr bwMode="auto">
          <a:xfrm>
            <a:off x="986143" y="2314462"/>
            <a:ext cx="778780" cy="346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98" tIns="34299" rIns="68598" bIns="34299" numCol="1" anchor="ctr" anchorCtr="0" compatLnSpc="1">
            <a:prstTxWarp prst="textNoShape">
              <a:avLst/>
            </a:prstTxWarp>
            <a:spAutoFit/>
          </a:bodyPr>
          <a:lstStyle/>
          <a:p>
            <a:pPr defTabSz="685983" eaLnBrk="0" fontAlgn="base" hangingPunct="0">
              <a:spcBef>
                <a:spcPct val="0"/>
              </a:spcBef>
              <a:spcAft>
                <a:spcPct val="0"/>
              </a:spcAft>
            </a:pPr>
            <a:r>
              <a:rPr lang="zh-CN" altLang="zh-CN" kern="100" dirty="0">
                <a:solidFill>
                  <a:schemeClr val="dk1"/>
                </a:solidFill>
              </a:rPr>
              <a:t>周期</a:t>
            </a:r>
            <a:r>
              <a:rPr lang="zh-CN" altLang="en-US" kern="100" dirty="0">
                <a:solidFill>
                  <a:schemeClr val="dk1"/>
                </a:solidFill>
              </a:rPr>
              <a:t>  </a:t>
            </a:r>
            <a:r>
              <a:rPr lang="zh-CN" altLang="en-US" sz="1050" dirty="0">
                <a:latin typeface="Calibri" panose="020F0502020204030204" pitchFamily="34" charset="0"/>
                <a:ea typeface="宋体" panose="02010600030101010101" pitchFamily="2" charset="-122"/>
                <a:cs typeface="Times New Roman" panose="02020603050405020304" pitchFamily="18" charset="0"/>
              </a:rPr>
              <a:t> </a:t>
            </a:r>
            <a:endParaRPr lang="zh-CN" altLang="en-US" sz="1350" dirty="0">
              <a:latin typeface="Arial" panose="020B0604020202020204" pitchFamily="34" charset="0"/>
            </a:endParaRPr>
          </a:p>
        </p:txBody>
      </p:sp>
      <mc:AlternateContent xmlns:mc="http://schemas.openxmlformats.org/markup-compatibility/2006" xmlns:a14="http://schemas.microsoft.com/office/drawing/2010/main">
        <mc:Choice Requires="a14">
          <p:graphicFrame>
            <p:nvGraphicFramePr>
              <p:cNvPr id="8" name="表格 7"/>
              <p:cNvGraphicFramePr>
                <a:graphicFrameLocks noGrp="1"/>
              </p:cNvGraphicFramePr>
              <p:nvPr>
                <p:extLst>
                  <p:ext uri="{D42A27DB-BD31-4B8C-83A1-F6EECF244321}">
                    <p14:modId xmlns:p14="http://schemas.microsoft.com/office/powerpoint/2010/main" val="3345682276"/>
                  </p:ext>
                </p:extLst>
              </p:nvPr>
            </p:nvGraphicFramePr>
            <p:xfrm>
              <a:off x="843792" y="3403138"/>
              <a:ext cx="7315269" cy="397872"/>
            </p:xfrm>
            <a:graphic>
              <a:graphicData uri="http://schemas.openxmlformats.org/drawingml/2006/table">
                <a:tbl>
                  <a:tblPr>
                    <a:tableStyleId>{B301B821-A1FF-4177-AEE7-76D212191A09}</a:tableStyleId>
                  </a:tblPr>
                  <a:tblGrid>
                    <a:gridCol w="7315269"/>
                  </a:tblGrid>
                  <a:tr h="39787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400" kern="100" dirty="0" smtClean="0">
                              <a:solidFill>
                                <a:schemeClr val="dk1"/>
                              </a:solidFill>
                              <a:effectLst/>
                              <a:latin typeface="微软雅黑" panose="020B0503020204020204" pitchFamily="34" charset="-122"/>
                              <a:ea typeface="微软雅黑" panose="020B0503020204020204" pitchFamily="34" charset="-122"/>
                              <a:cs typeface="+mn-cs"/>
                            </a:rPr>
                            <a:t>绳长</a:t>
                          </a:r>
                          <a:r>
                            <a:rPr lang="en-US" altLang="zh-CN" sz="1400" kern="100" dirty="0" smtClean="0">
                              <a:solidFill>
                                <a:schemeClr val="dk1"/>
                              </a:solidFill>
                              <a:effectLst/>
                              <a:latin typeface="微软雅黑" panose="020B0503020204020204" pitchFamily="34" charset="-122"/>
                              <a:ea typeface="微软雅黑" panose="020B0503020204020204" pitchFamily="34" charset="-122"/>
                              <a:cs typeface="+mn-cs"/>
                            </a:rPr>
                            <a:t>                                                        </a:t>
                          </a:r>
                          <a14:m>
                            <m:oMath xmlns:m="http://schemas.openxmlformats.org/officeDocument/2006/math">
                              <m:r>
                                <a:rPr lang="en-US" altLang="zh-CN" sz="1400" b="0" i="1" kern="100" smtClean="0">
                                  <a:solidFill>
                                    <a:schemeClr val="dk1"/>
                                  </a:solidFill>
                                  <a:effectLst/>
                                  <a:latin typeface="Cambria Math" panose="02040503050406030204" pitchFamily="18" charset="0"/>
                                  <a:ea typeface="+mn-ea"/>
                                  <a:cs typeface="+mn-cs"/>
                                </a:rPr>
                                <m:t>𝐿</m:t>
                              </m:r>
                            </m:oMath>
                          </a14:m>
                          <a:r>
                            <a:rPr lang="en-US" altLang="zh-CN" sz="1400" kern="100" dirty="0" smtClean="0">
                              <a:solidFill>
                                <a:schemeClr val="dk1"/>
                              </a:solidFill>
                              <a:effectLst/>
                              <a:latin typeface="微软雅黑" panose="020B0503020204020204" pitchFamily="34" charset="-122"/>
                              <a:ea typeface="微软雅黑" panose="020B0503020204020204" pitchFamily="34" charset="-122"/>
                              <a:cs typeface="+mn-cs"/>
                            </a:rPr>
                            <a:t>    =    84cm</a:t>
                          </a:r>
                          <a:endParaRPr lang="zh-CN" altLang="zh-CN" sz="1400" kern="100" dirty="0" smtClean="0">
                            <a:solidFill>
                              <a:schemeClr val="dk1"/>
                            </a:solidFill>
                            <a:effectLst/>
                            <a:latin typeface="微软雅黑" panose="020B0503020204020204" pitchFamily="34" charset="-122"/>
                            <a:ea typeface="微软雅黑" panose="020B0503020204020204" pitchFamily="34" charset="-122"/>
                            <a:cs typeface="+mn-cs"/>
                          </a:endParaRPr>
                        </a:p>
                        <a:p>
                          <a:endParaRPr lang="zh-CN" altLang="en-US" sz="800" dirty="0"/>
                        </a:p>
                      </a:txBody>
                      <a:tcPr marL="54879" marR="54879" marT="27439" marB="27439"/>
                    </a:tc>
                  </a:tr>
                </a:tbl>
              </a:graphicData>
            </a:graphic>
          </p:graphicFrame>
        </mc:Choice>
        <mc:Fallback xmlns="">
          <p:graphicFrame>
            <p:nvGraphicFramePr>
              <p:cNvPr id="8" name="表格 7"/>
              <p:cNvGraphicFramePr>
                <a:graphicFrameLocks noGrp="1"/>
              </p:cNvGraphicFramePr>
              <p:nvPr>
                <p:extLst>
                  <p:ext uri="{D42A27DB-BD31-4B8C-83A1-F6EECF244321}">
                    <p14:modId xmlns:p14="http://schemas.microsoft.com/office/powerpoint/2010/main" val="3345682276"/>
                  </p:ext>
                </p:extLst>
              </p:nvPr>
            </p:nvGraphicFramePr>
            <p:xfrm>
              <a:off x="843790" y="3403138"/>
              <a:ext cx="7315269" cy="397872"/>
            </p:xfrm>
            <a:graphic>
              <a:graphicData uri="http://schemas.openxmlformats.org/drawingml/2006/table">
                <a:tbl>
                  <a:tblPr>
                    <a:tableStyleId>{B301B821-A1FF-4177-AEE7-76D212191A09}</a:tableStyleId>
                  </a:tblPr>
                  <a:tblGrid>
                    <a:gridCol w="7315269"/>
                  </a:tblGrid>
                  <a:tr h="397872">
                    <a:tc>
                      <a:txBody>
                        <a:bodyPr/>
                        <a:lstStyle/>
                        <a:p>
                          <a:endParaRPr lang="zh-CN"/>
                        </a:p>
                      </a:txBody>
                      <a:tcPr marL="54879" marR="54879" marT="27439" marB="27439">
                        <a:blipFill rotWithShape="0">
                          <a:blip r:embed="rId2"/>
                          <a:stretch>
                            <a:fillRect l="-83" t="-6061" r="-167" b="-3030"/>
                          </a:stretch>
                        </a:blipFill>
                      </a:tcPr>
                    </a:tc>
                  </a:tr>
                </a:tbl>
              </a:graphicData>
            </a:graphic>
          </p:graphicFrame>
        </mc:Fallback>
      </mc:AlternateContent>
      <mc:AlternateContent xmlns:mc="http://schemas.openxmlformats.org/markup-compatibility/2006" xmlns:a14="http://schemas.microsoft.com/office/drawing/2010/main">
        <mc:Choice Requires="a14">
          <p:graphicFrame>
            <p:nvGraphicFramePr>
              <p:cNvPr id="9" name="表格 8"/>
              <p:cNvGraphicFramePr>
                <a:graphicFrameLocks noGrp="1"/>
              </p:cNvGraphicFramePr>
              <p:nvPr>
                <p:extLst>
                  <p:ext uri="{D42A27DB-BD31-4B8C-83A1-F6EECF244321}">
                    <p14:modId xmlns:p14="http://schemas.microsoft.com/office/powerpoint/2010/main" val="2710868823"/>
                  </p:ext>
                </p:extLst>
              </p:nvPr>
            </p:nvGraphicFramePr>
            <p:xfrm>
              <a:off x="843792" y="3789042"/>
              <a:ext cx="7315269" cy="432165"/>
            </p:xfrm>
            <a:graphic>
              <a:graphicData uri="http://schemas.openxmlformats.org/drawingml/2006/table">
                <a:tbl>
                  <a:tblPr>
                    <a:tableStyleId>{B301B821-A1FF-4177-AEE7-76D212191A09}</a:tableStyleId>
                  </a:tblPr>
                  <a:tblGrid>
                    <a:gridCol w="7315269"/>
                  </a:tblGrid>
                  <a:tr h="432165">
                    <a:tc>
                      <a:txBody>
                        <a:bodyPr/>
                        <a:lstStyle/>
                        <a:p>
                          <a:r>
                            <a:rPr lang="zh-CN" altLang="en-US" sz="1400" kern="100" dirty="0" smtClean="0">
                              <a:solidFill>
                                <a:schemeClr val="dk1"/>
                              </a:solidFill>
                              <a:effectLst/>
                              <a:latin typeface="微软雅黑" panose="020B0503020204020204" pitchFamily="34" charset="-122"/>
                              <a:ea typeface="微软雅黑" panose="020B0503020204020204" pitchFamily="34" charset="-122"/>
                              <a:cs typeface="+mn-cs"/>
                            </a:rPr>
                            <a:t>重物转动惯量                        </a:t>
                          </a:r>
                          <a14:m>
                            <m:oMath xmlns:m="http://schemas.openxmlformats.org/officeDocument/2006/math">
                              <m:r>
                                <a:rPr lang="en-US" altLang="zh-CN" sz="1400" b="0" i="0" kern="100" smtClean="0">
                                  <a:solidFill>
                                    <a:schemeClr val="dk1"/>
                                  </a:solidFill>
                                  <a:effectLst/>
                                  <a:latin typeface="Cambria Math" panose="02040503050406030204" pitchFamily="18" charset="0"/>
                                  <a:ea typeface="+mn-ea"/>
                                  <a:cs typeface="+mn-cs"/>
                                </a:rPr>
                                <m:t>   </m:t>
                              </m:r>
                              <m:sSub>
                                <m:sSubPr>
                                  <m:ctrlPr>
                                    <a:rPr lang="en-US" altLang="zh-CN" sz="1400" i="1" kern="100" smtClean="0">
                                      <a:solidFill>
                                        <a:schemeClr val="dk1"/>
                                      </a:solidFill>
                                      <a:effectLst/>
                                      <a:latin typeface="Cambria Math" panose="02040503050406030204" pitchFamily="18" charset="0"/>
                                      <a:ea typeface="+mn-ea"/>
                                      <a:cs typeface="+mn-cs"/>
                                    </a:rPr>
                                  </m:ctrlPr>
                                </m:sSubPr>
                                <m:e>
                                  <m:r>
                                    <a:rPr lang="en-US" altLang="zh-CN" sz="1400" b="0" i="1" kern="100" smtClean="0">
                                      <a:solidFill>
                                        <a:schemeClr val="dk1"/>
                                      </a:solidFill>
                                      <a:effectLst/>
                                      <a:latin typeface="Cambria Math" panose="02040503050406030204" pitchFamily="18" charset="0"/>
                                      <a:ea typeface="+mn-ea"/>
                                      <a:cs typeface="+mn-cs"/>
                                    </a:rPr>
                                    <m:t>𝐼</m:t>
                                  </m:r>
                                </m:e>
                                <m:sub>
                                  <m:r>
                                    <a:rPr lang="en-US" altLang="zh-CN" sz="1400" b="0" i="1" kern="100" smtClean="0">
                                      <a:solidFill>
                                        <a:schemeClr val="dk1"/>
                                      </a:solidFill>
                                      <a:effectLst/>
                                      <a:latin typeface="Cambria Math" panose="02040503050406030204" pitchFamily="18" charset="0"/>
                                      <a:ea typeface="+mn-ea"/>
                                      <a:cs typeface="+mn-cs"/>
                                    </a:rPr>
                                    <m:t>0</m:t>
                                  </m:r>
                                </m:sub>
                              </m:sSub>
                            </m:oMath>
                          </a14:m>
                          <a:r>
                            <a:rPr lang="en-US" altLang="zh-CN" sz="1400" kern="100" dirty="0" smtClean="0">
                              <a:solidFill>
                                <a:schemeClr val="dk1"/>
                              </a:solidFill>
                              <a:effectLst/>
                              <a:latin typeface="微软雅黑" panose="020B0503020204020204" pitchFamily="34" charset="-122"/>
                              <a:ea typeface="微软雅黑" panose="020B0503020204020204" pitchFamily="34" charset="-122"/>
                              <a:cs typeface="+mn-cs"/>
                            </a:rPr>
                            <a:t>   =    1.503</a:t>
                          </a:r>
                          <a14:m>
                            <m:oMath xmlns:m="http://schemas.openxmlformats.org/officeDocument/2006/math">
                              <m:r>
                                <a:rPr lang="en-US" altLang="zh-CN" sz="1400" i="1" kern="100" smtClean="0">
                                  <a:solidFill>
                                    <a:schemeClr val="dk1"/>
                                  </a:solidFill>
                                  <a:effectLst/>
                                  <a:latin typeface="Cambria Math" panose="02040503050406030204" pitchFamily="18" charset="0"/>
                                  <a:ea typeface="Cambria Math" panose="02040503050406030204" pitchFamily="18" charset="0"/>
                                  <a:cs typeface="+mn-cs"/>
                                </a:rPr>
                                <m:t>×</m:t>
                              </m:r>
                              <m:sSup>
                                <m:sSupPr>
                                  <m:ctrlPr>
                                    <a:rPr lang="en-US" altLang="zh-CN" sz="1400" i="1" kern="100" smtClean="0">
                                      <a:solidFill>
                                        <a:schemeClr val="dk1"/>
                                      </a:solidFill>
                                      <a:effectLst/>
                                      <a:latin typeface="Cambria Math" panose="02040503050406030204" pitchFamily="18" charset="0"/>
                                      <a:ea typeface="Cambria Math" panose="02040503050406030204" pitchFamily="18" charset="0"/>
                                      <a:cs typeface="+mn-cs"/>
                                    </a:rPr>
                                  </m:ctrlPr>
                                </m:sSupPr>
                                <m:e>
                                  <m:r>
                                    <a:rPr lang="en-US" altLang="zh-CN" sz="1400" b="0" i="1" kern="100" smtClean="0">
                                      <a:solidFill>
                                        <a:schemeClr val="dk1"/>
                                      </a:solidFill>
                                      <a:effectLst/>
                                      <a:latin typeface="Cambria Math" panose="02040503050406030204" pitchFamily="18" charset="0"/>
                                      <a:ea typeface="Cambria Math" panose="02040503050406030204" pitchFamily="18" charset="0"/>
                                      <a:cs typeface="+mn-cs"/>
                                    </a:rPr>
                                    <m:t>10</m:t>
                                  </m:r>
                                </m:e>
                                <m:sup>
                                  <m:r>
                                    <a:rPr lang="en-US" altLang="zh-CN" sz="1400" b="0" i="1" kern="100" smtClean="0">
                                      <a:solidFill>
                                        <a:schemeClr val="dk1"/>
                                      </a:solidFill>
                                      <a:effectLst/>
                                      <a:latin typeface="Cambria Math" panose="02040503050406030204" pitchFamily="18" charset="0"/>
                                      <a:ea typeface="Cambria Math" panose="02040503050406030204" pitchFamily="18" charset="0"/>
                                      <a:cs typeface="+mn-cs"/>
                                    </a:rPr>
                                    <m:t>−3</m:t>
                                  </m:r>
                                </m:sup>
                              </m:sSup>
                            </m:oMath>
                          </a14:m>
                          <a:r>
                            <a:rPr lang="en-US" altLang="zh-CN" sz="1400" kern="100" dirty="0" smtClean="0">
                              <a:solidFill>
                                <a:schemeClr val="dk1"/>
                              </a:solidFill>
                              <a:effectLst/>
                              <a:latin typeface="微软雅黑" panose="020B0503020204020204" pitchFamily="34" charset="-122"/>
                              <a:ea typeface="微软雅黑" panose="020B0503020204020204" pitchFamily="34" charset="-122"/>
                              <a:cs typeface="+mn-cs"/>
                            </a:rPr>
                            <a:t>Kg</a:t>
                          </a:r>
                          <a14:m>
                            <m:oMath xmlns:m="http://schemas.openxmlformats.org/officeDocument/2006/math">
                              <m:sSup>
                                <m:sSupPr>
                                  <m:ctrlPr>
                                    <a:rPr lang="en-US" altLang="zh-CN" sz="1400" b="0" i="1" kern="100" smtClean="0">
                                      <a:solidFill>
                                        <a:schemeClr val="dk1"/>
                                      </a:solidFill>
                                      <a:effectLst/>
                                      <a:latin typeface="Cambria Math" panose="02040503050406030204" pitchFamily="18" charset="0"/>
                                      <a:ea typeface="+mn-ea"/>
                                      <a:cs typeface="+mn-cs"/>
                                    </a:rPr>
                                  </m:ctrlPr>
                                </m:sSupPr>
                                <m:e>
                                  <m:r>
                                    <a:rPr lang="en-US" altLang="zh-CN" sz="1400" b="0" i="1" kern="100" smtClean="0">
                                      <a:solidFill>
                                        <a:schemeClr val="dk1"/>
                                      </a:solidFill>
                                      <a:effectLst/>
                                      <a:latin typeface="Cambria Math" panose="02040503050406030204" pitchFamily="18" charset="0"/>
                                      <a:ea typeface="Cambria Math" panose="02040503050406030204" pitchFamily="18" charset="0"/>
                                      <a:cs typeface="+mn-cs"/>
                                    </a:rPr>
                                    <m:t>∙</m:t>
                                  </m:r>
                                  <m:r>
                                    <a:rPr lang="en-US" altLang="zh-CN" sz="1400" b="0" i="1" kern="100" smtClean="0">
                                      <a:solidFill>
                                        <a:schemeClr val="dk1"/>
                                      </a:solidFill>
                                      <a:effectLst/>
                                      <a:latin typeface="Cambria Math" panose="02040503050406030204" pitchFamily="18" charset="0"/>
                                      <a:ea typeface="+mn-ea"/>
                                      <a:cs typeface="+mn-cs"/>
                                    </a:rPr>
                                    <m:t>𝑚</m:t>
                                  </m:r>
                                </m:e>
                                <m:sup>
                                  <m:r>
                                    <a:rPr lang="en-US" altLang="zh-CN" sz="1400" b="0" i="1" kern="100" smtClean="0">
                                      <a:solidFill>
                                        <a:schemeClr val="dk1"/>
                                      </a:solidFill>
                                      <a:effectLst/>
                                      <a:latin typeface="Cambria Math" panose="02040503050406030204" pitchFamily="18" charset="0"/>
                                      <a:ea typeface="+mn-ea"/>
                                      <a:cs typeface="+mn-cs"/>
                                    </a:rPr>
                                    <m:t>2</m:t>
                                  </m:r>
                                </m:sup>
                              </m:sSup>
                            </m:oMath>
                          </a14:m>
                          <a:endParaRPr lang="zh-CN" altLang="en-US" sz="1400" kern="100" dirty="0">
                            <a:solidFill>
                              <a:schemeClr val="dk1"/>
                            </a:solidFill>
                            <a:effectLst/>
                            <a:latin typeface="微软雅黑" panose="020B0503020204020204" pitchFamily="34" charset="-122"/>
                            <a:ea typeface="微软雅黑" panose="020B0503020204020204" pitchFamily="34" charset="-122"/>
                            <a:cs typeface="+mn-cs"/>
                          </a:endParaRPr>
                        </a:p>
                      </a:txBody>
                      <a:tcPr marL="54879" marR="54879" marT="27439" marB="27439"/>
                    </a:tc>
                  </a:tr>
                </a:tbl>
              </a:graphicData>
            </a:graphic>
          </p:graphicFrame>
        </mc:Choice>
        <mc:Fallback xmlns="">
          <p:graphicFrame>
            <p:nvGraphicFramePr>
              <p:cNvPr id="9" name="表格 8"/>
              <p:cNvGraphicFramePr>
                <a:graphicFrameLocks noGrp="1"/>
              </p:cNvGraphicFramePr>
              <p:nvPr>
                <p:extLst>
                  <p:ext uri="{D42A27DB-BD31-4B8C-83A1-F6EECF244321}">
                    <p14:modId xmlns:p14="http://schemas.microsoft.com/office/powerpoint/2010/main" val="2710868823"/>
                  </p:ext>
                </p:extLst>
              </p:nvPr>
            </p:nvGraphicFramePr>
            <p:xfrm>
              <a:off x="843790" y="3789040"/>
              <a:ext cx="7315269" cy="432165"/>
            </p:xfrm>
            <a:graphic>
              <a:graphicData uri="http://schemas.openxmlformats.org/drawingml/2006/table">
                <a:tbl>
                  <a:tblPr>
                    <a:tableStyleId>{B301B821-A1FF-4177-AEE7-76D212191A09}</a:tableStyleId>
                  </a:tblPr>
                  <a:tblGrid>
                    <a:gridCol w="7315269"/>
                  </a:tblGrid>
                  <a:tr h="432165">
                    <a:tc>
                      <a:txBody>
                        <a:bodyPr/>
                        <a:lstStyle/>
                        <a:p>
                          <a:endParaRPr lang="zh-CN"/>
                        </a:p>
                      </a:txBody>
                      <a:tcPr marL="54879" marR="54879" marT="27439" marB="27439">
                        <a:blipFill rotWithShape="0">
                          <a:blip r:embed="rId3"/>
                          <a:stretch>
                            <a:fillRect l="-83" t="-5556" r="-167" b="-2778"/>
                          </a:stretch>
                        </a:blipFill>
                      </a:tcPr>
                    </a:tc>
                  </a:tr>
                </a:tbl>
              </a:graphicData>
            </a:graphic>
          </p:graphicFrame>
        </mc:Fallback>
      </mc:AlternateContent>
      <mc:AlternateContent xmlns:mc="http://schemas.openxmlformats.org/markup-compatibility/2006" xmlns:a14="http://schemas.microsoft.com/office/drawing/2010/main">
        <mc:Choice Requires="a14">
          <p:graphicFrame>
            <p:nvGraphicFramePr>
              <p:cNvPr id="10" name="表格 9"/>
              <p:cNvGraphicFramePr>
                <a:graphicFrameLocks noGrp="1"/>
              </p:cNvGraphicFramePr>
              <p:nvPr>
                <p:extLst>
                  <p:ext uri="{D42A27DB-BD31-4B8C-83A1-F6EECF244321}">
                    <p14:modId xmlns:p14="http://schemas.microsoft.com/office/powerpoint/2010/main" val="1512824631"/>
                  </p:ext>
                </p:extLst>
              </p:nvPr>
            </p:nvGraphicFramePr>
            <p:xfrm>
              <a:off x="827586" y="2924946"/>
              <a:ext cx="7315269" cy="454331"/>
            </p:xfrm>
            <a:graphic>
              <a:graphicData uri="http://schemas.openxmlformats.org/drawingml/2006/table">
                <a:tbl>
                  <a:tblPr>
                    <a:tableStyleId>{B301B821-A1FF-4177-AEE7-76D212191A09}</a:tableStyleId>
                  </a:tblPr>
                  <a:tblGrid>
                    <a:gridCol w="7315269"/>
                  </a:tblGrid>
                  <a:tr h="454331">
                    <a:tc>
                      <a:txBody>
                        <a:bodyPr/>
                        <a:lstStyle/>
                        <a:p>
                          <a:r>
                            <a:rPr lang="en-US" altLang="zh-CN" sz="1400" kern="100" dirty="0" smtClean="0">
                              <a:solidFill>
                                <a:schemeClr val="dk1"/>
                              </a:solidFill>
                              <a:latin typeface="微软雅黑" panose="020B0503020204020204" pitchFamily="34" charset="-122"/>
                              <a:ea typeface="微软雅黑" panose="020B0503020204020204" pitchFamily="34" charset="-122"/>
                              <a:cs typeface="+mn-cs"/>
                            </a:rPr>
                            <a:t>T</a:t>
                          </a:r>
                          <a:r>
                            <a:rPr lang="zh-CN" altLang="en-US" sz="1400" kern="100" dirty="0" smtClean="0">
                              <a:solidFill>
                                <a:schemeClr val="dk1"/>
                              </a:solidFill>
                              <a:latin typeface="微软雅黑" panose="020B0503020204020204" pitchFamily="34" charset="-122"/>
                              <a:ea typeface="微软雅黑" panose="020B0503020204020204" pitchFamily="34" charset="-122"/>
                              <a:cs typeface="+mn-cs"/>
                            </a:rPr>
                            <a:t>平均                                              </a:t>
                          </a:r>
                          <a14:m>
                            <m:oMath xmlns:m="http://schemas.openxmlformats.org/officeDocument/2006/math">
                              <m:r>
                                <a:rPr lang="en-US" altLang="zh-CN" sz="1400" b="0" i="0" kern="100" smtClean="0">
                                  <a:solidFill>
                                    <a:schemeClr val="dk1"/>
                                  </a:solidFill>
                                  <a:latin typeface="Cambria Math" panose="02040503050406030204" pitchFamily="18" charset="0"/>
                                  <a:ea typeface="+mn-ea"/>
                                  <a:cs typeface="+mn-cs"/>
                                </a:rPr>
                                <m:t>     </m:t>
                              </m:r>
                              <m:sSub>
                                <m:sSubPr>
                                  <m:ctrlPr>
                                    <a:rPr lang="en-US" altLang="zh-CN" sz="1400" i="1" kern="100" smtClean="0">
                                      <a:solidFill>
                                        <a:schemeClr val="dk1"/>
                                      </a:solidFill>
                                      <a:latin typeface="Cambria Math" panose="02040503050406030204" pitchFamily="18" charset="0"/>
                                      <a:ea typeface="+mn-ea"/>
                                      <a:cs typeface="+mn-cs"/>
                                    </a:rPr>
                                  </m:ctrlPr>
                                </m:sSubPr>
                                <m:e>
                                  <m:r>
                                    <a:rPr lang="en-US" altLang="zh-CN" sz="1400" b="0" i="1" kern="100" smtClean="0">
                                      <a:solidFill>
                                        <a:schemeClr val="dk1"/>
                                      </a:solidFill>
                                      <a:latin typeface="Cambria Math" panose="02040503050406030204" pitchFamily="18" charset="0"/>
                                      <a:ea typeface="+mn-ea"/>
                                      <a:cs typeface="+mn-cs"/>
                                    </a:rPr>
                                    <m:t>𝑇</m:t>
                                  </m:r>
                                </m:e>
                                <m:sub>
                                  <m:r>
                                    <a:rPr lang="en-US" altLang="zh-CN" sz="1400" b="0" i="1" kern="100" smtClean="0">
                                      <a:solidFill>
                                        <a:schemeClr val="dk1"/>
                                      </a:solidFill>
                                      <a:latin typeface="Cambria Math" panose="02040503050406030204" pitchFamily="18" charset="0"/>
                                      <a:ea typeface="+mn-ea"/>
                                      <a:cs typeface="+mn-cs"/>
                                    </a:rPr>
                                    <m:t>0</m:t>
                                  </m:r>
                                </m:sub>
                              </m:sSub>
                            </m:oMath>
                          </a14:m>
                          <a:r>
                            <a:rPr lang="zh-CN" altLang="en-US" sz="1400" kern="100" dirty="0" smtClean="0">
                              <a:solidFill>
                                <a:schemeClr val="dk1"/>
                              </a:solidFill>
                              <a:latin typeface="微软雅黑" panose="020B0503020204020204" pitchFamily="34" charset="-122"/>
                              <a:ea typeface="微软雅黑" panose="020B0503020204020204" pitchFamily="34" charset="-122"/>
                              <a:cs typeface="+mn-cs"/>
                            </a:rPr>
                            <a:t>  </a:t>
                          </a:r>
                          <a:r>
                            <a:rPr lang="en-US" altLang="zh-CN" sz="1400" kern="100" dirty="0" smtClean="0">
                              <a:solidFill>
                                <a:schemeClr val="dk1"/>
                              </a:solidFill>
                              <a:latin typeface="微软雅黑" panose="020B0503020204020204" pitchFamily="34" charset="-122"/>
                              <a:ea typeface="微软雅黑" panose="020B0503020204020204" pitchFamily="34" charset="-122"/>
                              <a:cs typeface="+mn-cs"/>
                            </a:rPr>
                            <a:t>=23’36’’</a:t>
                          </a:r>
                          <a:endParaRPr lang="zh-CN" altLang="en-US" sz="1400" kern="100" dirty="0">
                            <a:solidFill>
                              <a:schemeClr val="dk1"/>
                            </a:solidFill>
                            <a:latin typeface="微软雅黑" panose="020B0503020204020204" pitchFamily="34" charset="-122"/>
                            <a:ea typeface="微软雅黑" panose="020B0503020204020204" pitchFamily="34" charset="-122"/>
                            <a:cs typeface="+mn-cs"/>
                          </a:endParaRPr>
                        </a:p>
                      </a:txBody>
                      <a:tcPr marL="54879" marR="54879" marT="27439" marB="27439"/>
                    </a:tc>
                  </a:tr>
                </a:tbl>
              </a:graphicData>
            </a:graphic>
          </p:graphicFrame>
        </mc:Choice>
        <mc:Fallback xmlns="">
          <p:graphicFrame>
            <p:nvGraphicFramePr>
              <p:cNvPr id="10" name="表格 9"/>
              <p:cNvGraphicFramePr>
                <a:graphicFrameLocks noGrp="1"/>
              </p:cNvGraphicFramePr>
              <p:nvPr>
                <p:extLst>
                  <p:ext uri="{D42A27DB-BD31-4B8C-83A1-F6EECF244321}">
                    <p14:modId xmlns:p14="http://schemas.microsoft.com/office/powerpoint/2010/main" val="1512824631"/>
                  </p:ext>
                </p:extLst>
              </p:nvPr>
            </p:nvGraphicFramePr>
            <p:xfrm>
              <a:off x="827584" y="2924944"/>
              <a:ext cx="7315269" cy="454331"/>
            </p:xfrm>
            <a:graphic>
              <a:graphicData uri="http://schemas.openxmlformats.org/drawingml/2006/table">
                <a:tbl>
                  <a:tblPr>
                    <a:tableStyleId>{B301B821-A1FF-4177-AEE7-76D212191A09}</a:tableStyleId>
                  </a:tblPr>
                  <a:tblGrid>
                    <a:gridCol w="7315269"/>
                  </a:tblGrid>
                  <a:tr h="454331">
                    <a:tc>
                      <a:txBody>
                        <a:bodyPr/>
                        <a:lstStyle/>
                        <a:p>
                          <a:endParaRPr lang="zh-CN"/>
                        </a:p>
                      </a:txBody>
                      <a:tcPr marL="54879" marR="54879" marT="27439" marB="27439">
                        <a:blipFill rotWithShape="0">
                          <a:blip r:embed="rId4"/>
                          <a:stretch>
                            <a:fillRect l="-83" t="-5263" r="-167" b="-2632"/>
                          </a:stretch>
                        </a:blipFill>
                      </a:tcPr>
                    </a:tc>
                  </a:tr>
                </a:tbl>
              </a:graphicData>
            </a:graphic>
          </p:graphicFrame>
        </mc:Fallback>
      </mc:AlternateContent>
      <mc:AlternateContent xmlns:mc="http://schemas.openxmlformats.org/markup-compatibility/2006" xmlns:a14="http://schemas.microsoft.com/office/drawing/2010/main">
        <mc:Choice Requires="a14">
          <p:graphicFrame>
            <p:nvGraphicFramePr>
              <p:cNvPr id="11" name="表格 10"/>
              <p:cNvGraphicFramePr>
                <a:graphicFrameLocks noGrp="1"/>
              </p:cNvGraphicFramePr>
              <p:nvPr>
                <p:extLst>
                  <p:ext uri="{D42A27DB-BD31-4B8C-83A1-F6EECF244321}">
                    <p14:modId xmlns:p14="http://schemas.microsoft.com/office/powerpoint/2010/main" val="2082134957"/>
                  </p:ext>
                </p:extLst>
              </p:nvPr>
            </p:nvGraphicFramePr>
            <p:xfrm>
              <a:off x="831288" y="4221088"/>
              <a:ext cx="7325272" cy="864330"/>
            </p:xfrm>
            <a:graphic>
              <a:graphicData uri="http://schemas.openxmlformats.org/drawingml/2006/table">
                <a:tbl>
                  <a:tblPr>
                    <a:tableStyleId>{B301B821-A1FF-4177-AEE7-76D212191A09}</a:tableStyleId>
                  </a:tblPr>
                  <a:tblGrid>
                    <a:gridCol w="7325272"/>
                  </a:tblGrid>
                  <a:tr h="432165">
                    <a:tc>
                      <a:txBody>
                        <a:bodyPr/>
                        <a:lstStyle/>
                        <a:p>
                          <a:r>
                            <a:rPr lang="zh-CN" altLang="en-US" sz="1400" kern="100" dirty="0" smtClean="0">
                              <a:solidFill>
                                <a:schemeClr val="dk1"/>
                              </a:solidFill>
                              <a:effectLst/>
                              <a:latin typeface="微软雅黑" panose="020B0503020204020204" pitchFamily="34" charset="-122"/>
                              <a:ea typeface="微软雅黑" panose="020B0503020204020204" pitchFamily="34" charset="-122"/>
                              <a:cs typeface="+mn-cs"/>
                            </a:rPr>
                            <a:t>绳子直径                                 </a:t>
                          </a:r>
                          <a14:m>
                            <m:oMath xmlns:m="http://schemas.openxmlformats.org/officeDocument/2006/math">
                              <m:r>
                                <a:rPr lang="en-US" altLang="zh-CN" sz="1400" b="0" i="0" kern="100" smtClean="0">
                                  <a:solidFill>
                                    <a:schemeClr val="dk1"/>
                                  </a:solidFill>
                                  <a:effectLst/>
                                  <a:latin typeface="Cambria Math" panose="02040503050406030204" pitchFamily="18" charset="0"/>
                                  <a:ea typeface="+mn-ea"/>
                                  <a:cs typeface="+mn-cs"/>
                                </a:rPr>
                                <m:t>      </m:t>
                              </m:r>
                              <m:r>
                                <a:rPr lang="en-US" altLang="zh-CN" sz="1400" b="0" i="1" kern="100" smtClean="0">
                                  <a:solidFill>
                                    <a:schemeClr val="dk1"/>
                                  </a:solidFill>
                                  <a:effectLst/>
                                  <a:latin typeface="Cambria Math" panose="02040503050406030204" pitchFamily="18" charset="0"/>
                                  <a:ea typeface="+mn-ea"/>
                                  <a:cs typeface="+mn-cs"/>
                                </a:rPr>
                                <m:t> </m:t>
                              </m:r>
                              <m:r>
                                <a:rPr lang="en-US" altLang="zh-CN" sz="1400" b="0" i="1" kern="100" smtClean="0">
                                  <a:solidFill>
                                    <a:schemeClr val="dk1"/>
                                  </a:solidFill>
                                  <a:effectLst/>
                                  <a:latin typeface="Cambria Math" panose="02040503050406030204" pitchFamily="18" charset="0"/>
                                  <a:ea typeface="+mn-ea"/>
                                  <a:cs typeface="+mn-cs"/>
                                </a:rPr>
                                <m:t>𝑅</m:t>
                              </m:r>
                            </m:oMath>
                          </a14:m>
                          <a:r>
                            <a:rPr lang="zh-CN" altLang="en-US" sz="1400" kern="100" dirty="0" smtClean="0">
                              <a:solidFill>
                                <a:schemeClr val="dk1"/>
                              </a:solidFill>
                              <a:effectLst/>
                              <a:latin typeface="微软雅黑" panose="020B0503020204020204" pitchFamily="34" charset="-122"/>
                              <a:ea typeface="微软雅黑" panose="020B0503020204020204" pitchFamily="34" charset="-122"/>
                              <a:cs typeface="+mn-cs"/>
                            </a:rPr>
                            <a:t>    </a:t>
                          </a:r>
                          <a:r>
                            <a:rPr lang="en-US" altLang="zh-CN" sz="1400" kern="100" dirty="0" smtClean="0">
                              <a:solidFill>
                                <a:schemeClr val="dk1"/>
                              </a:solidFill>
                              <a:effectLst/>
                              <a:latin typeface="微软雅黑" panose="020B0503020204020204" pitchFamily="34" charset="-122"/>
                              <a:ea typeface="微软雅黑" panose="020B0503020204020204" pitchFamily="34" charset="-122"/>
                              <a:cs typeface="+mn-cs"/>
                            </a:rPr>
                            <a:t>=</a:t>
                          </a:r>
                          <a:r>
                            <a:rPr lang="zh-CN" altLang="en-US" sz="1400" kern="100" dirty="0" smtClean="0">
                              <a:solidFill>
                                <a:schemeClr val="dk1"/>
                              </a:solidFill>
                              <a:effectLst/>
                              <a:latin typeface="微软雅黑" panose="020B0503020204020204" pitchFamily="34" charset="-122"/>
                              <a:ea typeface="微软雅黑" panose="020B0503020204020204" pitchFamily="34" charset="-122"/>
                              <a:cs typeface="+mn-cs"/>
                            </a:rPr>
                            <a:t>      </a:t>
                          </a:r>
                          <a:r>
                            <a:rPr lang="en-US" altLang="zh-CN" sz="1400" kern="100" dirty="0" smtClean="0">
                              <a:solidFill>
                                <a:schemeClr val="dk1"/>
                              </a:solidFill>
                              <a:effectLst/>
                              <a:latin typeface="微软雅黑" panose="020B0503020204020204" pitchFamily="34" charset="-122"/>
                              <a:ea typeface="微软雅黑" panose="020B0503020204020204" pitchFamily="34" charset="-122"/>
                              <a:cs typeface="+mn-cs"/>
                            </a:rPr>
                            <a:t>4.101mm</a:t>
                          </a:r>
                          <a:r>
                            <a:rPr lang="zh-CN" altLang="en-US" sz="1400" kern="100" dirty="0" smtClean="0">
                              <a:solidFill>
                                <a:schemeClr val="dk1"/>
                              </a:solidFill>
                              <a:effectLst/>
                              <a:latin typeface="微软雅黑" panose="020B0503020204020204" pitchFamily="34" charset="-122"/>
                              <a:ea typeface="微软雅黑" panose="020B0503020204020204" pitchFamily="34" charset="-122"/>
                              <a:cs typeface="+mn-cs"/>
                            </a:rPr>
                            <a:t>                           </a:t>
                          </a:r>
                          <a:endParaRPr lang="zh-CN" altLang="en-US" sz="1400" kern="100" dirty="0">
                            <a:solidFill>
                              <a:schemeClr val="dk1"/>
                            </a:solidFill>
                            <a:effectLst/>
                            <a:latin typeface="微软雅黑" panose="020B0503020204020204" pitchFamily="34" charset="-122"/>
                            <a:ea typeface="微软雅黑" panose="020B0503020204020204" pitchFamily="34" charset="-122"/>
                            <a:cs typeface="+mn-cs"/>
                          </a:endParaRPr>
                        </a:p>
                      </a:txBody>
                      <a:tcPr marL="54879" marR="54879" marT="27439" marB="27439"/>
                    </a:tc>
                  </a:tr>
                  <a:tr h="432165">
                    <a:tc>
                      <a:txBody>
                        <a:bodyPr/>
                        <a:lstStyle/>
                        <a:p>
                          <a:r>
                            <a:rPr lang="zh-CN" altLang="en-US" sz="1400" kern="100" dirty="0" smtClean="0">
                              <a:solidFill>
                                <a:schemeClr val="dk1"/>
                              </a:solidFill>
                              <a:effectLst/>
                              <a:latin typeface="微软雅黑" panose="020B0503020204020204" pitchFamily="34" charset="-122"/>
                              <a:ea typeface="微软雅黑" panose="020B0503020204020204" pitchFamily="34" charset="-122"/>
                              <a:cs typeface="+mn-cs"/>
                            </a:rPr>
                            <a:t>扭转模量                               </a:t>
                          </a:r>
                          <a14:m>
                            <m:oMath xmlns:m="http://schemas.openxmlformats.org/officeDocument/2006/math">
                              <m:r>
                                <a:rPr lang="en-US" altLang="zh-CN" sz="1400" b="0" i="1" kern="100" smtClean="0">
                                  <a:solidFill>
                                    <a:schemeClr val="dk1"/>
                                  </a:solidFill>
                                  <a:effectLst/>
                                  <a:latin typeface="Cambria Math" panose="02040503050406030204" pitchFamily="18" charset="0"/>
                                  <a:ea typeface="+mn-ea"/>
                                  <a:cs typeface="+mn-cs"/>
                                </a:rPr>
                                <m:t>𝐷</m:t>
                              </m:r>
                            </m:oMath>
                          </a14:m>
                          <a:r>
                            <a:rPr lang="en-US" altLang="zh-CN" sz="1400" kern="100" dirty="0" smtClean="0">
                              <a:solidFill>
                                <a:schemeClr val="dk1"/>
                              </a:solidFill>
                              <a:effectLst/>
                              <a:latin typeface="微软雅黑" panose="020B0503020204020204" pitchFamily="34" charset="-122"/>
                              <a:ea typeface="微软雅黑" panose="020B0503020204020204" pitchFamily="34" charset="-122"/>
                              <a:cs typeface="+mn-cs"/>
                            </a:rPr>
                            <a:t>=</a:t>
                          </a:r>
                          <a14:m>
                            <m:oMath xmlns:m="http://schemas.openxmlformats.org/officeDocument/2006/math">
                              <m:f>
                                <m:fPr>
                                  <m:ctrlPr>
                                    <a:rPr lang="en-US" altLang="zh-CN" sz="1400" i="1" kern="100" dirty="0" smtClean="0">
                                      <a:solidFill>
                                        <a:schemeClr val="dk1"/>
                                      </a:solidFill>
                                      <a:effectLst/>
                                      <a:latin typeface="Cambria Math" panose="02040503050406030204" pitchFamily="18" charset="0"/>
                                      <a:ea typeface="+mn-ea"/>
                                      <a:cs typeface="+mn-cs"/>
                                    </a:rPr>
                                  </m:ctrlPr>
                                </m:fPr>
                                <m:num>
                                  <m:r>
                                    <a:rPr lang="en-US" altLang="zh-CN" sz="1400" b="0" i="1" kern="100" dirty="0" smtClean="0">
                                      <a:solidFill>
                                        <a:schemeClr val="dk1"/>
                                      </a:solidFill>
                                      <a:effectLst/>
                                      <a:latin typeface="Cambria Math" panose="02040503050406030204" pitchFamily="18" charset="0"/>
                                      <a:ea typeface="+mn-ea"/>
                                      <a:cs typeface="+mn-cs"/>
                                    </a:rPr>
                                    <m:t>4</m:t>
                                  </m:r>
                                  <m:sSup>
                                    <m:sSupPr>
                                      <m:ctrlPr>
                                        <a:rPr lang="en-US" altLang="zh-CN" sz="1400" b="0" i="1" kern="100" dirty="0" smtClean="0">
                                          <a:solidFill>
                                            <a:schemeClr val="dk1"/>
                                          </a:solidFill>
                                          <a:effectLst/>
                                          <a:latin typeface="Cambria Math" panose="02040503050406030204" pitchFamily="18" charset="0"/>
                                          <a:ea typeface="+mn-ea"/>
                                          <a:cs typeface="+mn-cs"/>
                                        </a:rPr>
                                      </m:ctrlPr>
                                    </m:sSupPr>
                                    <m:e>
                                      <m:r>
                                        <a:rPr lang="zh-CN" altLang="en-US" sz="1400" b="0" i="1" kern="100" dirty="0" smtClean="0">
                                          <a:solidFill>
                                            <a:schemeClr val="dk1"/>
                                          </a:solidFill>
                                          <a:effectLst/>
                                          <a:latin typeface="Cambria Math" panose="02040503050406030204" pitchFamily="18" charset="0"/>
                                          <a:ea typeface="+mn-ea"/>
                                          <a:cs typeface="+mn-cs"/>
                                        </a:rPr>
                                        <m:t>𝜋</m:t>
                                      </m:r>
                                    </m:e>
                                    <m:sup>
                                      <m:r>
                                        <a:rPr lang="en-US" altLang="zh-CN" sz="1400" b="0" i="1" kern="100" dirty="0" smtClean="0">
                                          <a:solidFill>
                                            <a:schemeClr val="dk1"/>
                                          </a:solidFill>
                                          <a:effectLst/>
                                          <a:latin typeface="Cambria Math" panose="02040503050406030204" pitchFamily="18" charset="0"/>
                                          <a:ea typeface="+mn-ea"/>
                                          <a:cs typeface="+mn-cs"/>
                                        </a:rPr>
                                        <m:t>2</m:t>
                                      </m:r>
                                    </m:sup>
                                  </m:sSup>
                                  <m:sSub>
                                    <m:sSubPr>
                                      <m:ctrlPr>
                                        <a:rPr lang="en-US" altLang="zh-CN" sz="1400" b="0" i="1" kern="100" dirty="0" smtClean="0">
                                          <a:solidFill>
                                            <a:schemeClr val="dk1"/>
                                          </a:solidFill>
                                          <a:effectLst/>
                                          <a:latin typeface="Cambria Math" panose="02040503050406030204" pitchFamily="18" charset="0"/>
                                          <a:ea typeface="+mn-ea"/>
                                          <a:cs typeface="+mn-cs"/>
                                        </a:rPr>
                                      </m:ctrlPr>
                                    </m:sSubPr>
                                    <m:e>
                                      <m:r>
                                        <a:rPr lang="en-US" altLang="zh-CN" sz="1400" b="0" i="1" kern="100" dirty="0" smtClean="0">
                                          <a:solidFill>
                                            <a:schemeClr val="dk1"/>
                                          </a:solidFill>
                                          <a:effectLst/>
                                          <a:latin typeface="Cambria Math" panose="02040503050406030204" pitchFamily="18" charset="0"/>
                                          <a:ea typeface="+mn-ea"/>
                                          <a:cs typeface="+mn-cs"/>
                                        </a:rPr>
                                        <m:t>𝐼</m:t>
                                      </m:r>
                                    </m:e>
                                    <m:sub>
                                      <m:r>
                                        <a:rPr lang="en-US" altLang="zh-CN" sz="1400" b="0" i="1" kern="100" dirty="0" smtClean="0">
                                          <a:solidFill>
                                            <a:schemeClr val="dk1"/>
                                          </a:solidFill>
                                          <a:effectLst/>
                                          <a:latin typeface="Cambria Math" panose="02040503050406030204" pitchFamily="18" charset="0"/>
                                          <a:ea typeface="+mn-ea"/>
                                          <a:cs typeface="+mn-cs"/>
                                        </a:rPr>
                                        <m:t>0</m:t>
                                      </m:r>
                                    </m:sub>
                                  </m:sSub>
                                </m:num>
                                <m:den>
                                  <m:sSup>
                                    <m:sSupPr>
                                      <m:ctrlPr>
                                        <a:rPr lang="en-US" altLang="zh-CN" sz="1400" i="1" kern="100" dirty="0" smtClean="0">
                                          <a:solidFill>
                                            <a:schemeClr val="dk1"/>
                                          </a:solidFill>
                                          <a:effectLst/>
                                          <a:latin typeface="Cambria Math" panose="02040503050406030204" pitchFamily="18" charset="0"/>
                                          <a:ea typeface="+mn-ea"/>
                                          <a:cs typeface="+mn-cs"/>
                                        </a:rPr>
                                      </m:ctrlPr>
                                    </m:sSupPr>
                                    <m:e>
                                      <m:sSub>
                                        <m:sSubPr>
                                          <m:ctrlPr>
                                            <a:rPr lang="en-US" altLang="zh-CN" sz="1400" i="1" kern="100" dirty="0" smtClean="0">
                                              <a:solidFill>
                                                <a:schemeClr val="dk1"/>
                                              </a:solidFill>
                                              <a:effectLst/>
                                              <a:latin typeface="Cambria Math" panose="02040503050406030204" pitchFamily="18" charset="0"/>
                                              <a:ea typeface="+mn-ea"/>
                                              <a:cs typeface="+mn-cs"/>
                                            </a:rPr>
                                          </m:ctrlPr>
                                        </m:sSubPr>
                                        <m:e>
                                          <m:r>
                                            <a:rPr lang="en-US" altLang="zh-CN" sz="1400" b="0" i="1" kern="100" dirty="0" smtClean="0">
                                              <a:solidFill>
                                                <a:schemeClr val="dk1"/>
                                              </a:solidFill>
                                              <a:effectLst/>
                                              <a:latin typeface="Cambria Math" panose="02040503050406030204" pitchFamily="18" charset="0"/>
                                              <a:ea typeface="+mn-ea"/>
                                              <a:cs typeface="+mn-cs"/>
                                            </a:rPr>
                                            <m:t>𝑇</m:t>
                                          </m:r>
                                        </m:e>
                                        <m:sub>
                                          <m:r>
                                            <a:rPr lang="en-US" altLang="zh-CN" sz="1400" b="0" i="1" kern="100" dirty="0" smtClean="0">
                                              <a:solidFill>
                                                <a:schemeClr val="dk1"/>
                                              </a:solidFill>
                                              <a:effectLst/>
                                              <a:latin typeface="Cambria Math" panose="02040503050406030204" pitchFamily="18" charset="0"/>
                                              <a:ea typeface="+mn-ea"/>
                                              <a:cs typeface="+mn-cs"/>
                                            </a:rPr>
                                            <m:t>0</m:t>
                                          </m:r>
                                        </m:sub>
                                      </m:sSub>
                                    </m:e>
                                    <m:sup>
                                      <m:r>
                                        <a:rPr lang="en-US" altLang="zh-CN" sz="1400" b="0" i="1" kern="100" dirty="0" smtClean="0">
                                          <a:solidFill>
                                            <a:schemeClr val="dk1"/>
                                          </a:solidFill>
                                          <a:effectLst/>
                                          <a:latin typeface="Cambria Math" panose="02040503050406030204" pitchFamily="18" charset="0"/>
                                          <a:ea typeface="+mn-ea"/>
                                          <a:cs typeface="+mn-cs"/>
                                        </a:rPr>
                                        <m:t>2</m:t>
                                      </m:r>
                                    </m:sup>
                                  </m:sSup>
                                </m:den>
                              </m:f>
                            </m:oMath>
                          </a14:m>
                          <a:r>
                            <a:rPr lang="zh-CN" altLang="en-US" sz="1400" kern="100" dirty="0" smtClean="0">
                              <a:solidFill>
                                <a:schemeClr val="dk1"/>
                              </a:solidFill>
                              <a:effectLst/>
                              <a:latin typeface="微软雅黑" panose="020B0503020204020204" pitchFamily="34" charset="-122"/>
                              <a:ea typeface="微软雅黑" panose="020B0503020204020204" pitchFamily="34" charset="-122"/>
                              <a:cs typeface="+mn-cs"/>
                            </a:rPr>
                            <a:t> </a:t>
                          </a:r>
                          <a:r>
                            <a:rPr lang="en-US" altLang="zh-CN" sz="1400" kern="100" dirty="0" smtClean="0">
                              <a:solidFill>
                                <a:schemeClr val="dk1"/>
                              </a:solidFill>
                              <a:effectLst/>
                              <a:latin typeface="微软雅黑" panose="020B0503020204020204" pitchFamily="34" charset="-122"/>
                              <a:ea typeface="微软雅黑" panose="020B0503020204020204" pitchFamily="34" charset="-122"/>
                              <a:cs typeface="+mn-cs"/>
                            </a:rPr>
                            <a:t>=1.065</a:t>
                          </a:r>
                          <a14:m>
                            <m:oMath xmlns:m="http://schemas.openxmlformats.org/officeDocument/2006/math">
                              <m:r>
                                <a:rPr lang="en-US" altLang="zh-CN" sz="1400" i="1" kern="100" smtClean="0">
                                  <a:solidFill>
                                    <a:schemeClr val="dk1"/>
                                  </a:solidFill>
                                  <a:effectLst/>
                                  <a:latin typeface="Cambria Math" panose="02040503050406030204" pitchFamily="18" charset="0"/>
                                  <a:ea typeface="Cambria Math" panose="02040503050406030204" pitchFamily="18" charset="0"/>
                                  <a:cs typeface="+mn-cs"/>
                                </a:rPr>
                                <m:t>×</m:t>
                              </m:r>
                              <m:sSup>
                                <m:sSupPr>
                                  <m:ctrlPr>
                                    <a:rPr lang="en-US" altLang="zh-CN" sz="1400" i="1" kern="100" smtClean="0">
                                      <a:solidFill>
                                        <a:schemeClr val="dk1"/>
                                      </a:solidFill>
                                      <a:effectLst/>
                                      <a:latin typeface="Cambria Math" panose="02040503050406030204" pitchFamily="18" charset="0"/>
                                      <a:ea typeface="Cambria Math" panose="02040503050406030204" pitchFamily="18" charset="0"/>
                                      <a:cs typeface="+mn-cs"/>
                                    </a:rPr>
                                  </m:ctrlPr>
                                </m:sSupPr>
                                <m:e>
                                  <m:r>
                                    <a:rPr lang="en-US" altLang="zh-CN" sz="1400" b="0" i="1" kern="100" smtClean="0">
                                      <a:solidFill>
                                        <a:schemeClr val="dk1"/>
                                      </a:solidFill>
                                      <a:effectLst/>
                                      <a:latin typeface="Cambria Math" panose="02040503050406030204" pitchFamily="18" charset="0"/>
                                      <a:ea typeface="Cambria Math" panose="02040503050406030204" pitchFamily="18" charset="0"/>
                                      <a:cs typeface="+mn-cs"/>
                                    </a:rPr>
                                    <m:t>10</m:t>
                                  </m:r>
                                </m:e>
                                <m:sup>
                                  <m:r>
                                    <a:rPr lang="en-US" altLang="zh-CN" sz="1400" b="0" i="1" kern="100" smtClean="0">
                                      <a:solidFill>
                                        <a:schemeClr val="dk1"/>
                                      </a:solidFill>
                                      <a:effectLst/>
                                      <a:latin typeface="Cambria Math" panose="02040503050406030204" pitchFamily="18" charset="0"/>
                                      <a:ea typeface="Cambria Math" panose="02040503050406030204" pitchFamily="18" charset="0"/>
                                      <a:cs typeface="+mn-cs"/>
                                    </a:rPr>
                                    <m:t>−4</m:t>
                                  </m:r>
                                </m:sup>
                              </m:sSup>
                            </m:oMath>
                          </a14:m>
                          <a:r>
                            <a:rPr lang="en-US" altLang="zh-CN" sz="1400" kern="100" dirty="0" smtClean="0">
                              <a:solidFill>
                                <a:schemeClr val="dk1"/>
                              </a:solidFill>
                              <a:effectLst/>
                              <a:latin typeface="微软雅黑" panose="020B0503020204020204" pitchFamily="34" charset="-122"/>
                              <a:ea typeface="微软雅黑" panose="020B0503020204020204" pitchFamily="34" charset="-122"/>
                              <a:cs typeface="+mn-cs"/>
                            </a:rPr>
                            <a:t>Kg</a:t>
                          </a:r>
                          <a14:m>
                            <m:oMath xmlns:m="http://schemas.openxmlformats.org/officeDocument/2006/math">
                              <m:r>
                                <a:rPr lang="en-US" altLang="zh-CN" sz="1400" i="1" kern="100" dirty="0" smtClean="0">
                                  <a:solidFill>
                                    <a:schemeClr val="dk1"/>
                                  </a:solidFill>
                                  <a:effectLst/>
                                  <a:latin typeface="Cambria Math" panose="02040503050406030204" pitchFamily="18" charset="0"/>
                                  <a:ea typeface="Cambria Math" panose="02040503050406030204" pitchFamily="18" charset="0"/>
                                  <a:cs typeface="+mn-cs"/>
                                </a:rPr>
                                <m:t>∙</m:t>
                              </m:r>
                              <m:sSup>
                                <m:sSupPr>
                                  <m:ctrlPr>
                                    <a:rPr lang="en-US" altLang="zh-CN" sz="1400" i="1" kern="100" dirty="0" smtClean="0">
                                      <a:solidFill>
                                        <a:schemeClr val="dk1"/>
                                      </a:solidFill>
                                      <a:effectLst/>
                                      <a:latin typeface="Cambria Math" panose="02040503050406030204" pitchFamily="18" charset="0"/>
                                      <a:ea typeface="Cambria Math" panose="02040503050406030204" pitchFamily="18" charset="0"/>
                                      <a:cs typeface="+mn-cs"/>
                                    </a:rPr>
                                  </m:ctrlPr>
                                </m:sSupPr>
                                <m:e>
                                  <m:r>
                                    <a:rPr lang="en-US" altLang="zh-CN" sz="1400" b="0" i="1" kern="100" dirty="0" smtClean="0">
                                      <a:solidFill>
                                        <a:schemeClr val="dk1"/>
                                      </a:solidFill>
                                      <a:effectLst/>
                                      <a:latin typeface="Cambria Math" panose="02040503050406030204" pitchFamily="18" charset="0"/>
                                      <a:ea typeface="Cambria Math" panose="02040503050406030204" pitchFamily="18" charset="0"/>
                                      <a:cs typeface="+mn-cs"/>
                                    </a:rPr>
                                    <m:t>𝑚</m:t>
                                  </m:r>
                                </m:e>
                                <m:sup>
                                  <m:r>
                                    <a:rPr lang="en-US" altLang="zh-CN" sz="1400" b="0" i="1" kern="100" dirty="0" smtClean="0">
                                      <a:solidFill>
                                        <a:schemeClr val="dk1"/>
                                      </a:solidFill>
                                      <a:effectLst/>
                                      <a:latin typeface="Cambria Math" panose="02040503050406030204" pitchFamily="18" charset="0"/>
                                      <a:ea typeface="Cambria Math" panose="02040503050406030204" pitchFamily="18" charset="0"/>
                                      <a:cs typeface="+mn-cs"/>
                                    </a:rPr>
                                    <m:t>2</m:t>
                                  </m:r>
                                </m:sup>
                              </m:sSup>
                            </m:oMath>
                          </a14:m>
                          <a:r>
                            <a:rPr lang="en-US" altLang="zh-CN" sz="1400" kern="100" dirty="0" smtClean="0">
                              <a:solidFill>
                                <a:schemeClr val="dk1"/>
                              </a:solidFill>
                              <a:effectLst/>
                              <a:latin typeface="微软雅黑" panose="020B0503020204020204" pitchFamily="34" charset="-122"/>
                              <a:ea typeface="微软雅黑" panose="020B0503020204020204" pitchFamily="34" charset="-122"/>
                              <a:cs typeface="+mn-cs"/>
                            </a:rPr>
                            <a:t>/</a:t>
                          </a:r>
                          <a14:m>
                            <m:oMath xmlns:m="http://schemas.openxmlformats.org/officeDocument/2006/math">
                              <m:sSup>
                                <m:sSupPr>
                                  <m:ctrlPr>
                                    <a:rPr lang="en-US" altLang="zh-CN" sz="1400" i="1" kern="100" dirty="0" smtClean="0">
                                      <a:solidFill>
                                        <a:schemeClr val="dk1"/>
                                      </a:solidFill>
                                      <a:effectLst/>
                                      <a:latin typeface="Cambria Math" panose="02040503050406030204" pitchFamily="18" charset="0"/>
                                      <a:ea typeface="+mn-ea"/>
                                      <a:cs typeface="+mn-cs"/>
                                    </a:rPr>
                                  </m:ctrlPr>
                                </m:sSupPr>
                                <m:e>
                                  <m:r>
                                    <a:rPr lang="en-US" altLang="zh-CN" sz="1400" b="0" i="1" kern="100" dirty="0" smtClean="0">
                                      <a:solidFill>
                                        <a:schemeClr val="dk1"/>
                                      </a:solidFill>
                                      <a:effectLst/>
                                      <a:latin typeface="Cambria Math" panose="02040503050406030204" pitchFamily="18" charset="0"/>
                                      <a:ea typeface="+mn-ea"/>
                                      <a:cs typeface="+mn-cs"/>
                                    </a:rPr>
                                    <m:t>𝑠</m:t>
                                  </m:r>
                                </m:e>
                                <m:sup>
                                  <m:r>
                                    <a:rPr lang="en-US" altLang="zh-CN" sz="1400" b="0" i="1" kern="100" dirty="0" smtClean="0">
                                      <a:solidFill>
                                        <a:schemeClr val="dk1"/>
                                      </a:solidFill>
                                      <a:effectLst/>
                                      <a:latin typeface="Cambria Math" panose="02040503050406030204" pitchFamily="18" charset="0"/>
                                      <a:ea typeface="+mn-ea"/>
                                      <a:cs typeface="+mn-cs"/>
                                    </a:rPr>
                                    <m:t>2</m:t>
                                  </m:r>
                                </m:sup>
                              </m:sSup>
                            </m:oMath>
                          </a14:m>
                          <a:endParaRPr lang="zh-CN" altLang="en-US" sz="1400" kern="100" dirty="0">
                            <a:solidFill>
                              <a:schemeClr val="dk1"/>
                            </a:solidFill>
                            <a:effectLst/>
                            <a:latin typeface="微软雅黑" panose="020B0503020204020204" pitchFamily="34" charset="-122"/>
                            <a:ea typeface="微软雅黑" panose="020B0503020204020204" pitchFamily="34" charset="-122"/>
                            <a:cs typeface="+mn-cs"/>
                          </a:endParaRPr>
                        </a:p>
                      </a:txBody>
                      <a:tcPr marL="54879" marR="54879" marT="27439" marB="27439"/>
                    </a:tc>
                  </a:tr>
                </a:tbl>
              </a:graphicData>
            </a:graphic>
          </p:graphicFrame>
        </mc:Choice>
        <mc:Fallback xmlns="">
          <p:graphicFrame>
            <p:nvGraphicFramePr>
              <p:cNvPr id="11" name="表格 10"/>
              <p:cNvGraphicFramePr>
                <a:graphicFrameLocks noGrp="1"/>
              </p:cNvGraphicFramePr>
              <p:nvPr>
                <p:extLst>
                  <p:ext uri="{D42A27DB-BD31-4B8C-83A1-F6EECF244321}">
                    <p14:modId xmlns:p14="http://schemas.microsoft.com/office/powerpoint/2010/main" val="2082134957"/>
                  </p:ext>
                </p:extLst>
              </p:nvPr>
            </p:nvGraphicFramePr>
            <p:xfrm>
              <a:off x="831288" y="4221088"/>
              <a:ext cx="7325272" cy="864330"/>
            </p:xfrm>
            <a:graphic>
              <a:graphicData uri="http://schemas.openxmlformats.org/drawingml/2006/table">
                <a:tbl>
                  <a:tblPr>
                    <a:tableStyleId>{B301B821-A1FF-4177-AEE7-76D212191A09}</a:tableStyleId>
                  </a:tblPr>
                  <a:tblGrid>
                    <a:gridCol w="7325272"/>
                  </a:tblGrid>
                  <a:tr h="432165">
                    <a:tc>
                      <a:txBody>
                        <a:bodyPr/>
                        <a:lstStyle/>
                        <a:p>
                          <a:endParaRPr lang="zh-CN"/>
                        </a:p>
                      </a:txBody>
                      <a:tcPr marL="54879" marR="54879" marT="27439" marB="27439">
                        <a:blipFill rotWithShape="0">
                          <a:blip r:embed="rId5"/>
                          <a:stretch>
                            <a:fillRect l="-83" t="-5556" r="-166" b="-101389"/>
                          </a:stretch>
                        </a:blipFill>
                      </a:tcPr>
                    </a:tc>
                  </a:tr>
                  <a:tr h="432165">
                    <a:tc>
                      <a:txBody>
                        <a:bodyPr/>
                        <a:lstStyle/>
                        <a:p>
                          <a:endParaRPr lang="zh-CN"/>
                        </a:p>
                      </a:txBody>
                      <a:tcPr marL="54879" marR="54879" marT="27439" marB="27439">
                        <a:blipFill rotWithShape="0">
                          <a:blip r:embed="rId5"/>
                          <a:stretch>
                            <a:fillRect l="-83" t="-107042" r="-166" b="-2817"/>
                          </a:stretch>
                        </a:blipFill>
                      </a:tcPr>
                    </a:tc>
                  </a:tr>
                </a:tbl>
              </a:graphicData>
            </a:graphic>
          </p:graphicFrame>
        </mc:Fallback>
      </mc:AlternateContent>
      <mc:AlternateContent xmlns:mc="http://schemas.openxmlformats.org/markup-compatibility/2006" xmlns:a14="http://schemas.microsoft.com/office/drawing/2010/main">
        <mc:Choice Requires="a14">
          <p:graphicFrame>
            <p:nvGraphicFramePr>
              <p:cNvPr id="12" name="表格 11"/>
              <p:cNvGraphicFramePr>
                <a:graphicFrameLocks noGrp="1"/>
              </p:cNvGraphicFramePr>
              <p:nvPr>
                <p:extLst>
                  <p:ext uri="{D42A27DB-BD31-4B8C-83A1-F6EECF244321}">
                    <p14:modId xmlns:p14="http://schemas.microsoft.com/office/powerpoint/2010/main" val="1174678812"/>
                  </p:ext>
                </p:extLst>
              </p:nvPr>
            </p:nvGraphicFramePr>
            <p:xfrm>
              <a:off x="843445" y="5085184"/>
              <a:ext cx="7303905" cy="415068"/>
            </p:xfrm>
            <a:graphic>
              <a:graphicData uri="http://schemas.openxmlformats.org/drawingml/2006/table">
                <a:tbl>
                  <a:tblPr>
                    <a:tableStyleId>{B301B821-A1FF-4177-AEE7-76D212191A09}</a:tableStyleId>
                  </a:tblPr>
                  <a:tblGrid>
                    <a:gridCol w="7303905"/>
                  </a:tblGrid>
                  <a:tr h="415068">
                    <a:tc>
                      <a:txBody>
                        <a:bodyPr/>
                        <a:lstStyle/>
                        <a:p>
                          <a:pPr marL="0" algn="l" defTabSz="914400" rtl="0" eaLnBrk="1" latinLnBrk="0" hangingPunct="1"/>
                          <a:r>
                            <a:rPr lang="zh-CN" altLang="en-US" sz="1400" kern="100" dirty="0" smtClean="0">
                              <a:solidFill>
                                <a:schemeClr val="dk1"/>
                              </a:solidFill>
                              <a:effectLst/>
                              <a:latin typeface="微软雅黑" panose="020B0503020204020204" pitchFamily="34" charset="-122"/>
                              <a:ea typeface="微软雅黑" panose="020B0503020204020204" pitchFamily="34" charset="-122"/>
                              <a:cs typeface="+mn-cs"/>
                            </a:rPr>
                            <a:t>切变模量                                 </a:t>
                          </a:r>
                          <a14:m>
                            <m:oMath xmlns:m="http://schemas.openxmlformats.org/officeDocument/2006/math">
                              <m:r>
                                <a:rPr lang="zh-CN" altLang="en-US" sz="1400" i="1" kern="100" smtClean="0">
                                  <a:solidFill>
                                    <a:schemeClr val="dk1"/>
                                  </a:solidFill>
                                  <a:effectLst/>
                                  <a:latin typeface="Cambria Math" panose="02040503050406030204" pitchFamily="18" charset="0"/>
                                  <a:ea typeface="+mn-ea"/>
                                  <a:cs typeface="+mn-cs"/>
                                </a:rPr>
                                <m:t>𝜇</m:t>
                              </m:r>
                            </m:oMath>
                          </a14:m>
                          <a:r>
                            <a:rPr lang="zh-CN" altLang="en-US" sz="1400" kern="100" dirty="0" smtClean="0">
                              <a:solidFill>
                                <a:schemeClr val="dk1"/>
                              </a:solidFill>
                              <a:effectLst/>
                              <a:latin typeface="微软雅黑" panose="020B0503020204020204" pitchFamily="34" charset="-122"/>
                              <a:ea typeface="微软雅黑" panose="020B0503020204020204" pitchFamily="34" charset="-122"/>
                              <a:cs typeface="+mn-cs"/>
                            </a:rPr>
                            <a:t> </a:t>
                          </a:r>
                          <a:r>
                            <a:rPr lang="en-US" altLang="zh-CN" sz="1400" kern="100" dirty="0" smtClean="0">
                              <a:solidFill>
                                <a:schemeClr val="dk1"/>
                              </a:solidFill>
                              <a:effectLst/>
                              <a:latin typeface="微软雅黑" panose="020B0503020204020204" pitchFamily="34" charset="-122"/>
                              <a:ea typeface="微软雅黑" panose="020B0503020204020204" pitchFamily="34" charset="-122"/>
                              <a:cs typeface="+mn-cs"/>
                            </a:rPr>
                            <a:t>=  3</a:t>
                          </a:r>
                          <a14:m>
                            <m:oMath xmlns:m="http://schemas.openxmlformats.org/officeDocument/2006/math">
                              <m:r>
                                <a:rPr lang="en-US" altLang="zh-CN" sz="1400" b="0" i="0" kern="100" smtClean="0">
                                  <a:solidFill>
                                    <a:schemeClr val="dk1"/>
                                  </a:solidFill>
                                  <a:effectLst/>
                                  <a:latin typeface="Cambria Math" panose="02040503050406030204" pitchFamily="18" charset="0"/>
                                  <a:ea typeface="Cambria Math" panose="02040503050406030204" pitchFamily="18" charset="0"/>
                                  <a:cs typeface="+mn-cs"/>
                                </a:rPr>
                                <m:t>.5</m:t>
                              </m:r>
                              <m:r>
                                <a:rPr lang="en-US" altLang="zh-CN" sz="1400" i="1" kern="100" smtClean="0">
                                  <a:solidFill>
                                    <a:schemeClr val="dk1"/>
                                  </a:solidFill>
                                  <a:effectLst/>
                                  <a:latin typeface="Cambria Math" panose="02040503050406030204" pitchFamily="18" charset="0"/>
                                  <a:ea typeface="Cambria Math" panose="02040503050406030204" pitchFamily="18" charset="0"/>
                                  <a:cs typeface="+mn-cs"/>
                                </a:rPr>
                                <m:t>×</m:t>
                              </m:r>
                              <m:sSup>
                                <m:sSupPr>
                                  <m:ctrlPr>
                                    <a:rPr lang="en-US" altLang="zh-CN" sz="1400" i="1" kern="100" smtClean="0">
                                      <a:solidFill>
                                        <a:schemeClr val="dk1"/>
                                      </a:solidFill>
                                      <a:effectLst/>
                                      <a:latin typeface="Cambria Math" panose="02040503050406030204" pitchFamily="18" charset="0"/>
                                      <a:ea typeface="Cambria Math" panose="02040503050406030204" pitchFamily="18" charset="0"/>
                                      <a:cs typeface="+mn-cs"/>
                                    </a:rPr>
                                  </m:ctrlPr>
                                </m:sSupPr>
                                <m:e>
                                  <m:r>
                                    <a:rPr lang="en-US" altLang="zh-CN" sz="1400" b="0" i="1" kern="100" smtClean="0">
                                      <a:solidFill>
                                        <a:schemeClr val="dk1"/>
                                      </a:solidFill>
                                      <a:effectLst/>
                                      <a:latin typeface="Cambria Math" panose="02040503050406030204" pitchFamily="18" charset="0"/>
                                      <a:ea typeface="Cambria Math" panose="02040503050406030204" pitchFamily="18" charset="0"/>
                                      <a:cs typeface="+mn-cs"/>
                                    </a:rPr>
                                    <m:t>10</m:t>
                                  </m:r>
                                </m:e>
                                <m:sup>
                                  <m:r>
                                    <a:rPr lang="en-US" altLang="zh-CN" sz="1400" b="0" i="1" kern="100" smtClean="0">
                                      <a:solidFill>
                                        <a:schemeClr val="dk1"/>
                                      </a:solidFill>
                                      <a:effectLst/>
                                      <a:latin typeface="Cambria Math" panose="02040503050406030204" pitchFamily="18" charset="0"/>
                                      <a:ea typeface="Cambria Math" panose="02040503050406030204" pitchFamily="18" charset="0"/>
                                      <a:cs typeface="+mn-cs"/>
                                    </a:rPr>
                                    <m:t>6</m:t>
                                  </m:r>
                                </m:sup>
                              </m:sSup>
                            </m:oMath>
                          </a14:m>
                          <a:r>
                            <a:rPr lang="en-US" altLang="zh-CN" sz="1400" kern="100" dirty="0" smtClean="0">
                              <a:solidFill>
                                <a:schemeClr val="dk1"/>
                              </a:solidFill>
                              <a:effectLst/>
                              <a:latin typeface="微软雅黑" panose="020B0503020204020204" pitchFamily="34" charset="-122"/>
                              <a:ea typeface="微软雅黑" panose="020B0503020204020204" pitchFamily="34" charset="-122"/>
                              <a:cs typeface="+mn-cs"/>
                            </a:rPr>
                            <a:t>Kg/</a:t>
                          </a:r>
                          <a14:m>
                            <m:oMath xmlns:m="http://schemas.openxmlformats.org/officeDocument/2006/math">
                              <m:r>
                                <a:rPr lang="en-US" altLang="zh-CN" sz="1400" b="0" i="1" kern="100" smtClean="0">
                                  <a:solidFill>
                                    <a:schemeClr val="dk1"/>
                                  </a:solidFill>
                                  <a:effectLst/>
                                  <a:latin typeface="Cambria Math" panose="02040503050406030204" pitchFamily="18" charset="0"/>
                                  <a:ea typeface="+mn-ea"/>
                                  <a:cs typeface="+mn-cs"/>
                                </a:rPr>
                                <m:t>𝑚</m:t>
                              </m:r>
                              <m:r>
                                <a:rPr lang="en-US" altLang="zh-CN" sz="1400" b="0" i="1" kern="100" smtClean="0">
                                  <a:solidFill>
                                    <a:schemeClr val="dk1"/>
                                  </a:solidFill>
                                  <a:effectLst/>
                                  <a:latin typeface="Cambria Math" panose="02040503050406030204" pitchFamily="18" charset="0"/>
                                  <a:ea typeface="Cambria Math" panose="02040503050406030204" pitchFamily="18" charset="0"/>
                                  <a:cs typeface="+mn-cs"/>
                                </a:rPr>
                                <m:t>∙</m:t>
                              </m:r>
                              <m:sSup>
                                <m:sSupPr>
                                  <m:ctrlPr>
                                    <a:rPr lang="en-US" altLang="zh-CN" sz="1400" b="0" i="1" kern="100" smtClean="0">
                                      <a:solidFill>
                                        <a:schemeClr val="dk1"/>
                                      </a:solidFill>
                                      <a:effectLst/>
                                      <a:latin typeface="Cambria Math" panose="02040503050406030204" pitchFamily="18" charset="0"/>
                                      <a:ea typeface="Cambria Math" panose="02040503050406030204" pitchFamily="18" charset="0"/>
                                      <a:cs typeface="+mn-cs"/>
                                    </a:rPr>
                                  </m:ctrlPr>
                                </m:sSupPr>
                                <m:e>
                                  <m:r>
                                    <a:rPr lang="en-US" altLang="zh-CN" sz="1400" b="0" i="1" kern="100" smtClean="0">
                                      <a:solidFill>
                                        <a:schemeClr val="dk1"/>
                                      </a:solidFill>
                                      <a:effectLst/>
                                      <a:latin typeface="Cambria Math" panose="02040503050406030204" pitchFamily="18" charset="0"/>
                                      <a:ea typeface="Cambria Math" panose="02040503050406030204" pitchFamily="18" charset="0"/>
                                      <a:cs typeface="+mn-cs"/>
                                    </a:rPr>
                                    <m:t>𝑠</m:t>
                                  </m:r>
                                </m:e>
                                <m:sup>
                                  <m:r>
                                    <a:rPr lang="en-US" altLang="zh-CN" sz="1400" b="0" i="1" kern="100" smtClean="0">
                                      <a:solidFill>
                                        <a:schemeClr val="dk1"/>
                                      </a:solidFill>
                                      <a:effectLst/>
                                      <a:latin typeface="Cambria Math" panose="02040503050406030204" pitchFamily="18" charset="0"/>
                                      <a:ea typeface="Cambria Math" panose="02040503050406030204" pitchFamily="18" charset="0"/>
                                      <a:cs typeface="+mn-cs"/>
                                    </a:rPr>
                                    <m:t>2</m:t>
                                  </m:r>
                                </m:sup>
                              </m:sSup>
                            </m:oMath>
                          </a14:m>
                          <a:endParaRPr lang="zh-CN" altLang="en-US" sz="1400" kern="100" dirty="0">
                            <a:solidFill>
                              <a:schemeClr val="dk1"/>
                            </a:solidFill>
                            <a:effectLst/>
                            <a:latin typeface="微软雅黑" panose="020B0503020204020204" pitchFamily="34" charset="-122"/>
                            <a:ea typeface="微软雅黑" panose="020B0503020204020204" pitchFamily="34" charset="-122"/>
                            <a:cs typeface="+mn-cs"/>
                          </a:endParaRPr>
                        </a:p>
                      </a:txBody>
                      <a:tcPr marL="54792" marR="54792" marT="27396" marB="27396"/>
                    </a:tc>
                  </a:tr>
                </a:tbl>
              </a:graphicData>
            </a:graphic>
          </p:graphicFrame>
        </mc:Choice>
        <mc:Fallback xmlns="">
          <p:graphicFrame>
            <p:nvGraphicFramePr>
              <p:cNvPr id="12" name="表格 11"/>
              <p:cNvGraphicFramePr>
                <a:graphicFrameLocks noGrp="1"/>
              </p:cNvGraphicFramePr>
              <p:nvPr>
                <p:extLst>
                  <p:ext uri="{D42A27DB-BD31-4B8C-83A1-F6EECF244321}">
                    <p14:modId xmlns:p14="http://schemas.microsoft.com/office/powerpoint/2010/main" val="1174678812"/>
                  </p:ext>
                </p:extLst>
              </p:nvPr>
            </p:nvGraphicFramePr>
            <p:xfrm>
              <a:off x="843443" y="5085184"/>
              <a:ext cx="7303905" cy="415068"/>
            </p:xfrm>
            <a:graphic>
              <a:graphicData uri="http://schemas.openxmlformats.org/drawingml/2006/table">
                <a:tbl>
                  <a:tblPr>
                    <a:tableStyleId>{B301B821-A1FF-4177-AEE7-76D212191A09}</a:tableStyleId>
                  </a:tblPr>
                  <a:tblGrid>
                    <a:gridCol w="7303905"/>
                  </a:tblGrid>
                  <a:tr h="415068">
                    <a:tc>
                      <a:txBody>
                        <a:bodyPr/>
                        <a:lstStyle/>
                        <a:p>
                          <a:endParaRPr lang="zh-CN"/>
                        </a:p>
                      </a:txBody>
                      <a:tcPr marL="54792" marR="54792" marT="27396" marB="27396">
                        <a:blipFill rotWithShape="0">
                          <a:blip r:embed="rId6"/>
                          <a:stretch>
                            <a:fillRect l="-83" t="-7246" r="-167" b="-2899"/>
                          </a:stretch>
                        </a:blipFill>
                      </a:tcPr>
                    </a:tc>
                  </a:tr>
                </a:tbl>
              </a:graphicData>
            </a:graphic>
          </p:graphicFrame>
        </mc:Fallback>
      </mc:AlternateContent>
    </p:spTree>
    <p:extLst>
      <p:ext uri="{BB962C8B-B14F-4D97-AF65-F5344CB8AC3E}">
        <p14:creationId xmlns:p14="http://schemas.microsoft.com/office/powerpoint/2010/main" val="3971341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p:nvPr/>
        </p:nvPicPr>
        <p:blipFill>
          <a:blip r:embed="rId2"/>
          <a:stretch>
            <a:fillRect/>
          </a:stretch>
        </p:blipFill>
        <p:spPr>
          <a:xfrm>
            <a:off x="928534" y="1688004"/>
            <a:ext cx="7400749" cy="3963436"/>
          </a:xfrm>
          <a:prstGeom prst="rect">
            <a:avLst/>
          </a:prstGeom>
        </p:spPr>
      </p:pic>
      <p:sp>
        <p:nvSpPr>
          <p:cNvPr id="3" name="文本框 2"/>
          <p:cNvSpPr txBox="1"/>
          <p:nvPr/>
        </p:nvSpPr>
        <p:spPr>
          <a:xfrm>
            <a:off x="2267744" y="2125492"/>
            <a:ext cx="1350502" cy="341632"/>
          </a:xfrm>
          <a:prstGeom prst="rect">
            <a:avLst/>
          </a:prstGeom>
          <a:noFill/>
        </p:spPr>
        <p:txBody>
          <a:bodyPr wrap="square" rtlCol="0">
            <a:spAutoFit/>
          </a:bodyPr>
          <a:lstStyle/>
          <a:p>
            <a:pPr>
              <a:lnSpc>
                <a:spcPct val="90000"/>
              </a:lnSpc>
            </a:pPr>
            <a:r>
              <a:rPr lang="en-US" altLang="zh-CN" dirty="0"/>
              <a:t>m=61.33g</a:t>
            </a:r>
            <a:endParaRPr lang="zh-CN" altLang="en-US" dirty="0"/>
          </a:p>
        </p:txBody>
      </p:sp>
      <p:sp>
        <p:nvSpPr>
          <p:cNvPr id="4" name="文本框 3"/>
          <p:cNvSpPr txBox="1"/>
          <p:nvPr/>
        </p:nvSpPr>
        <p:spPr>
          <a:xfrm>
            <a:off x="2254052" y="2627591"/>
            <a:ext cx="1458542" cy="341632"/>
          </a:xfrm>
          <a:prstGeom prst="rect">
            <a:avLst/>
          </a:prstGeom>
          <a:noFill/>
        </p:spPr>
        <p:txBody>
          <a:bodyPr wrap="square" rtlCol="0">
            <a:spAutoFit/>
          </a:bodyPr>
          <a:lstStyle/>
          <a:p>
            <a:pPr>
              <a:lnSpc>
                <a:spcPct val="90000"/>
              </a:lnSpc>
            </a:pPr>
            <a:r>
              <a:rPr lang="en-US" altLang="zh-CN" dirty="0"/>
              <a:t>L=34.1cm</a:t>
            </a:r>
            <a:endParaRPr lang="zh-CN" altLang="en-US" dirty="0"/>
          </a:p>
        </p:txBody>
      </p:sp>
      <p:sp>
        <p:nvSpPr>
          <p:cNvPr id="5" name="矩形 4"/>
          <p:cNvSpPr/>
          <p:nvPr/>
        </p:nvSpPr>
        <p:spPr>
          <a:xfrm>
            <a:off x="913967" y="5811907"/>
            <a:ext cx="4264309" cy="707886"/>
          </a:xfrm>
          <a:prstGeom prst="rect">
            <a:avLst/>
          </a:prstGeom>
        </p:spPr>
        <p:txBody>
          <a:bodyPr wrap="none">
            <a:spAutoFit/>
          </a:bodyPr>
          <a:lstStyle/>
          <a:p>
            <a:r>
              <a:rPr lang="en-US" altLang="zh-CN" sz="2000" kern="100" dirty="0">
                <a:latin typeface="微软雅黑" panose="020B0503020204020204" pitchFamily="34" charset="-122"/>
                <a:ea typeface="微软雅黑" panose="020B0503020204020204" pitchFamily="34" charset="-122"/>
                <a:cs typeface="Times New Roman" panose="02020603050405020304" pitchFamily="18" charset="0"/>
              </a:rPr>
              <a:t>R</a:t>
            </a:r>
            <a:r>
              <a:rPr lang="zh-CN" altLang="en-US" sz="2000" kern="100" dirty="0">
                <a:latin typeface="微软雅黑" panose="020B0503020204020204" pitchFamily="34" charset="-122"/>
                <a:ea typeface="微软雅黑" panose="020B0503020204020204" pitchFamily="34" charset="-122"/>
                <a:cs typeface="Times New Roman" panose="02020603050405020304" pitchFamily="18" charset="0"/>
              </a:rPr>
              <a:t>理论值为</a:t>
            </a:r>
            <a:r>
              <a:rPr lang="en-US" altLang="zh-CN" sz="2000" kern="100" dirty="0">
                <a:latin typeface="微软雅黑" panose="020B0503020204020204" pitchFamily="34" charset="-122"/>
                <a:ea typeface="微软雅黑" panose="020B0503020204020204" pitchFamily="34" charset="-122"/>
                <a:cs typeface="Times New Roman" panose="02020603050405020304" pitchFamily="18" charset="0"/>
              </a:rPr>
              <a:t>1.76cm,</a:t>
            </a:r>
            <a:r>
              <a:rPr lang="zh-CN" altLang="zh-CN" sz="2000" kern="100" dirty="0">
                <a:latin typeface="微软雅黑" panose="020B0503020204020204" pitchFamily="34" charset="-122"/>
                <a:ea typeface="微软雅黑" panose="020B0503020204020204" pitchFamily="34" charset="-122"/>
                <a:cs typeface="Times New Roman" panose="02020603050405020304" pitchFamily="18" charset="0"/>
              </a:rPr>
              <a:t>实际为</a:t>
            </a:r>
            <a:r>
              <a:rPr lang="en-US" altLang="zh-CN" sz="2000" kern="100" dirty="0">
                <a:latin typeface="微软雅黑" panose="020B0503020204020204" pitchFamily="34" charset="-122"/>
                <a:ea typeface="微软雅黑" panose="020B0503020204020204" pitchFamily="34" charset="-122"/>
                <a:cs typeface="Times New Roman" panose="02020603050405020304" pitchFamily="18" charset="0"/>
              </a:rPr>
              <a:t>1.68cm</a:t>
            </a:r>
          </a:p>
          <a:p>
            <a:r>
              <a:rPr lang="en-US" altLang="zh-CN" sz="2000" dirty="0">
                <a:latin typeface="微软雅黑" panose="020B0503020204020204" pitchFamily="34" charset="-122"/>
                <a:ea typeface="微软雅黑" panose="020B0503020204020204" pitchFamily="34" charset="-122"/>
              </a:rPr>
              <a:t>H</a:t>
            </a:r>
            <a:r>
              <a:rPr lang="zh-CN" altLang="en-US" sz="2000" dirty="0">
                <a:latin typeface="微软雅黑" panose="020B0503020204020204" pitchFamily="34" charset="-122"/>
                <a:ea typeface="微软雅黑" panose="020B0503020204020204" pitchFamily="34" charset="-122"/>
              </a:rPr>
              <a:t>理论值为</a:t>
            </a:r>
            <a:r>
              <a:rPr lang="en-US" altLang="zh-CN" sz="2000" dirty="0">
                <a:latin typeface="微软雅黑" panose="020B0503020204020204" pitchFamily="34" charset="-122"/>
                <a:ea typeface="微软雅黑" panose="020B0503020204020204" pitchFamily="34" charset="-122"/>
              </a:rPr>
              <a:t>3.37cm,</a:t>
            </a:r>
            <a:r>
              <a:rPr lang="zh-CN" altLang="zh-CN" sz="2000" dirty="0">
                <a:latin typeface="微软雅黑" panose="020B0503020204020204" pitchFamily="34" charset="-122"/>
                <a:ea typeface="微软雅黑" panose="020B0503020204020204" pitchFamily="34" charset="-122"/>
              </a:rPr>
              <a:t>实际值为</a:t>
            </a:r>
            <a:r>
              <a:rPr lang="en-US" altLang="zh-CN" sz="2000" dirty="0">
                <a:latin typeface="微软雅黑" panose="020B0503020204020204" pitchFamily="34" charset="-122"/>
                <a:ea typeface="微软雅黑" panose="020B0503020204020204" pitchFamily="34" charset="-122"/>
              </a:rPr>
              <a:t>3.05cm</a:t>
            </a:r>
            <a:endParaRPr lang="zh-CN" altLang="en-US" sz="2000" dirty="0">
              <a:latin typeface="微软雅黑" panose="020B0503020204020204" pitchFamily="34" charset="-122"/>
              <a:ea typeface="微软雅黑" panose="020B0503020204020204" pitchFamily="34" charset="-122"/>
            </a:endParaRPr>
          </a:p>
        </p:txBody>
      </p:sp>
      <p:sp>
        <p:nvSpPr>
          <p:cNvPr id="6" name="文本框 5"/>
          <p:cNvSpPr txBox="1"/>
          <p:nvPr/>
        </p:nvSpPr>
        <p:spPr>
          <a:xfrm>
            <a:off x="4193859" y="4077241"/>
            <a:ext cx="1404522" cy="341632"/>
          </a:xfrm>
          <a:prstGeom prst="rect">
            <a:avLst/>
          </a:prstGeom>
          <a:noFill/>
        </p:spPr>
        <p:txBody>
          <a:bodyPr wrap="square" rtlCol="0">
            <a:spAutoFit/>
          </a:bodyPr>
          <a:lstStyle/>
          <a:p>
            <a:pPr>
              <a:lnSpc>
                <a:spcPct val="90000"/>
              </a:lnSpc>
            </a:pPr>
            <a:r>
              <a:rPr lang="en-US" altLang="zh-CN" dirty="0"/>
              <a:t>2.3</a:t>
            </a:r>
            <a:r>
              <a:rPr lang="zh-CN" altLang="en-US" dirty="0"/>
              <a:t>发生破缺</a:t>
            </a:r>
          </a:p>
        </p:txBody>
      </p:sp>
      <p:sp>
        <p:nvSpPr>
          <p:cNvPr id="7" name="矩形 6"/>
          <p:cNvSpPr/>
          <p:nvPr/>
        </p:nvSpPr>
        <p:spPr>
          <a:xfrm>
            <a:off x="926735" y="1044383"/>
            <a:ext cx="6596678" cy="400110"/>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zh-CN" altLang="zh-CN" sz="2000" kern="100" dirty="0">
                <a:latin typeface="微软雅黑" panose="020B0503020204020204" pitchFamily="34" charset="-122"/>
                <a:ea typeface="微软雅黑" panose="020B0503020204020204" pitchFamily="34" charset="-122"/>
              </a:rPr>
              <a:t>我们将我们所得得到的实验数据与理想的模型线进行比较</a:t>
            </a:r>
          </a:p>
        </p:txBody>
      </p:sp>
    </p:spTree>
    <p:extLst>
      <p:ext uri="{BB962C8B-B14F-4D97-AF65-F5344CB8AC3E}">
        <p14:creationId xmlns:p14="http://schemas.microsoft.com/office/powerpoint/2010/main" val="2402550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p:nvPr/>
        </p:nvPicPr>
        <p:blipFill rotWithShape="1">
          <a:blip r:embed="rId2"/>
          <a:srcRect l="1" r="2524"/>
          <a:stretch/>
        </p:blipFill>
        <p:spPr bwMode="auto">
          <a:xfrm>
            <a:off x="1022587" y="1484784"/>
            <a:ext cx="7562809" cy="3434802"/>
          </a:xfrm>
          <a:prstGeom prst="rect">
            <a:avLst/>
          </a:prstGeom>
          <a:ln>
            <a:noFill/>
          </a:ln>
          <a:extLst>
            <a:ext uri="{53640926-AAD7-44D8-BBD7-CCE9431645EC}">
              <a14:shadowObscured xmlns:a14="http://schemas.microsoft.com/office/drawing/2010/main"/>
            </a:ext>
          </a:extLst>
        </p:spPr>
      </p:pic>
      <p:sp>
        <p:nvSpPr>
          <p:cNvPr id="4" name="文本框 3"/>
          <p:cNvSpPr txBox="1"/>
          <p:nvPr/>
        </p:nvSpPr>
        <p:spPr>
          <a:xfrm>
            <a:off x="2339752" y="2044821"/>
            <a:ext cx="1368152" cy="341632"/>
          </a:xfrm>
          <a:prstGeom prst="rect">
            <a:avLst/>
          </a:prstGeom>
          <a:noFill/>
        </p:spPr>
        <p:txBody>
          <a:bodyPr wrap="square" rtlCol="0">
            <a:spAutoFit/>
          </a:bodyPr>
          <a:lstStyle/>
          <a:p>
            <a:pPr>
              <a:lnSpc>
                <a:spcPct val="90000"/>
              </a:lnSpc>
            </a:pPr>
            <a:r>
              <a:rPr lang="en-US" altLang="zh-CN" dirty="0"/>
              <a:t>m=101.49g</a:t>
            </a:r>
            <a:endParaRPr lang="zh-CN" altLang="en-US" dirty="0"/>
          </a:p>
        </p:txBody>
      </p:sp>
      <p:sp>
        <p:nvSpPr>
          <p:cNvPr id="5" name="文本框 4"/>
          <p:cNvSpPr txBox="1"/>
          <p:nvPr/>
        </p:nvSpPr>
        <p:spPr>
          <a:xfrm>
            <a:off x="2339752" y="2576366"/>
            <a:ext cx="1368152" cy="341632"/>
          </a:xfrm>
          <a:prstGeom prst="rect">
            <a:avLst/>
          </a:prstGeom>
          <a:noFill/>
        </p:spPr>
        <p:txBody>
          <a:bodyPr wrap="square" rtlCol="0">
            <a:spAutoFit/>
          </a:bodyPr>
          <a:lstStyle/>
          <a:p>
            <a:pPr>
              <a:lnSpc>
                <a:spcPct val="90000"/>
              </a:lnSpc>
            </a:pPr>
            <a:r>
              <a:rPr lang="en-US" altLang="zh-CN" dirty="0"/>
              <a:t>L=34.1cm</a:t>
            </a:r>
            <a:endParaRPr lang="zh-CN" altLang="en-US" dirty="0"/>
          </a:p>
        </p:txBody>
      </p:sp>
      <p:sp>
        <p:nvSpPr>
          <p:cNvPr id="6" name="矩形 5"/>
          <p:cNvSpPr/>
          <p:nvPr/>
        </p:nvSpPr>
        <p:spPr>
          <a:xfrm>
            <a:off x="1042106" y="5103638"/>
            <a:ext cx="6503739" cy="1015663"/>
          </a:xfrm>
          <a:prstGeom prst="rect">
            <a:avLst/>
          </a:prstGeom>
        </p:spPr>
        <p:txBody>
          <a:bodyPr wrap="square">
            <a:spAutoFit/>
          </a:bodyPr>
          <a:lstStyle/>
          <a:p>
            <a:pPr algn="just"/>
            <a:r>
              <a:rPr lang="zh-CN" altLang="zh-CN" sz="2000" kern="100" dirty="0">
                <a:latin typeface="微软雅黑" panose="020B0503020204020204" pitchFamily="34" charset="-122"/>
                <a:ea typeface="微软雅黑" panose="020B0503020204020204" pitchFamily="34" charset="-122"/>
              </a:rPr>
              <a:t>而</a:t>
            </a:r>
            <a:r>
              <a:rPr lang="en-US" altLang="zh-CN" sz="2000" kern="100" dirty="0">
                <a:latin typeface="微软雅黑" panose="020B0503020204020204" pitchFamily="34" charset="-122"/>
                <a:ea typeface="微软雅黑" panose="020B0503020204020204" pitchFamily="34" charset="-122"/>
              </a:rPr>
              <a:t>R</a:t>
            </a:r>
            <a:r>
              <a:rPr lang="zh-CN" altLang="zh-CN" sz="2000" kern="100" dirty="0">
                <a:latin typeface="微软雅黑" panose="020B0503020204020204" pitchFamily="34" charset="-122"/>
                <a:ea typeface="微软雅黑" panose="020B0503020204020204" pitchFamily="34" charset="-122"/>
              </a:rPr>
              <a:t>算出的理论值 为</a:t>
            </a:r>
            <a:r>
              <a:rPr lang="en-US" altLang="zh-CN" sz="2000" kern="100" dirty="0">
                <a:latin typeface="微软雅黑" panose="020B0503020204020204" pitchFamily="34" charset="-122"/>
                <a:ea typeface="微软雅黑" panose="020B0503020204020204" pitchFamily="34" charset="-122"/>
              </a:rPr>
              <a:t>1.35cm </a:t>
            </a:r>
            <a:r>
              <a:rPr lang="zh-CN" altLang="zh-CN" sz="2000" kern="100" dirty="0">
                <a:latin typeface="微软雅黑" panose="020B0503020204020204" pitchFamily="34" charset="-122"/>
                <a:ea typeface="微软雅黑" panose="020B0503020204020204" pitchFamily="34" charset="-122"/>
              </a:rPr>
              <a:t>实际值为</a:t>
            </a:r>
            <a:r>
              <a:rPr lang="en-US" altLang="zh-CN" sz="2000" kern="100" dirty="0">
                <a:latin typeface="微软雅黑" panose="020B0503020204020204" pitchFamily="34" charset="-122"/>
                <a:ea typeface="微软雅黑" panose="020B0503020204020204" pitchFamily="34" charset="-122"/>
              </a:rPr>
              <a:t>1.38cm</a:t>
            </a:r>
          </a:p>
          <a:p>
            <a:pPr algn="just"/>
            <a:r>
              <a:rPr lang="en-US" altLang="zh-CN" sz="2000" dirty="0">
                <a:latin typeface="微软雅黑" panose="020B0503020204020204" pitchFamily="34" charset="-122"/>
                <a:ea typeface="微软雅黑" panose="020B0503020204020204" pitchFamily="34" charset="-122"/>
              </a:rPr>
              <a:t>H</a:t>
            </a:r>
            <a:r>
              <a:rPr lang="zh-CN" altLang="zh-CN" sz="2000" dirty="0">
                <a:latin typeface="微软雅黑" panose="020B0503020204020204" pitchFamily="34" charset="-122"/>
                <a:ea typeface="微软雅黑" panose="020B0503020204020204" pitchFamily="34" charset="-122"/>
              </a:rPr>
              <a:t>的理论值为</a:t>
            </a:r>
            <a:r>
              <a:rPr lang="en-US" altLang="zh-CN" sz="2000" dirty="0">
                <a:latin typeface="微软雅黑" panose="020B0503020204020204" pitchFamily="34" charset="-122"/>
                <a:ea typeface="微软雅黑" panose="020B0503020204020204" pitchFamily="34" charset="-122"/>
              </a:rPr>
              <a:t>4.71cm</a:t>
            </a:r>
            <a:r>
              <a:rPr lang="zh-CN" altLang="zh-CN" sz="2000" dirty="0">
                <a:latin typeface="微软雅黑" panose="020B0503020204020204" pitchFamily="34" charset="-122"/>
                <a:ea typeface="微软雅黑" panose="020B0503020204020204" pitchFamily="34" charset="-122"/>
              </a:rPr>
              <a:t>，实际值为</a:t>
            </a:r>
            <a:r>
              <a:rPr lang="en-US" altLang="zh-CN" sz="2000" dirty="0">
                <a:latin typeface="微软雅黑" panose="020B0503020204020204" pitchFamily="34" charset="-122"/>
                <a:ea typeface="微软雅黑" panose="020B0503020204020204" pitchFamily="34" charset="-122"/>
              </a:rPr>
              <a:t>3.05cm</a:t>
            </a:r>
            <a:endParaRPr lang="zh-CN" altLang="zh-CN" sz="2000" dirty="0">
              <a:latin typeface="微软雅黑" panose="020B0503020204020204" pitchFamily="34" charset="-122"/>
              <a:ea typeface="微软雅黑" panose="020B0503020204020204" pitchFamily="34" charset="-122"/>
            </a:endParaRPr>
          </a:p>
          <a:p>
            <a:pPr algn="just"/>
            <a:endParaRPr lang="zh-CN" altLang="zh-CN" sz="2000" kern="100" dirty="0">
              <a:latin typeface="微软雅黑" panose="020B0503020204020204" pitchFamily="34" charset="-122"/>
              <a:ea typeface="微软雅黑" panose="020B0503020204020204" pitchFamily="34" charset="-122"/>
            </a:endParaRPr>
          </a:p>
        </p:txBody>
      </p:sp>
      <p:sp>
        <p:nvSpPr>
          <p:cNvPr id="7" name="矩形 6"/>
          <p:cNvSpPr/>
          <p:nvPr/>
        </p:nvSpPr>
        <p:spPr>
          <a:xfrm>
            <a:off x="4247882" y="3969203"/>
            <a:ext cx="1819729" cy="323165"/>
          </a:xfrm>
          <a:prstGeom prst="rect">
            <a:avLst/>
          </a:prstGeom>
        </p:spPr>
        <p:txBody>
          <a:bodyPr wrap="none">
            <a:spAutoFit/>
          </a:bodyPr>
          <a:lstStyle/>
          <a:p>
            <a:r>
              <a:rPr lang="zh-CN" altLang="zh-CN" sz="1500" kern="100" dirty="0">
                <a:ea typeface="宋体" panose="02010600030101010101" pitchFamily="2" charset="-122"/>
                <a:cs typeface="Times New Roman" panose="02020603050405020304" pitchFamily="18" charset="0"/>
              </a:rPr>
              <a:t>发生破缺的点位</a:t>
            </a:r>
            <a:r>
              <a:rPr lang="en-US" altLang="zh-CN" sz="1500" kern="100" dirty="0">
                <a:ea typeface="宋体" panose="02010600030101010101" pitchFamily="2" charset="-122"/>
                <a:cs typeface="Times New Roman" panose="02020603050405020304" pitchFamily="18" charset="0"/>
              </a:rPr>
              <a:t> 4.8</a:t>
            </a:r>
            <a:endParaRPr lang="zh-CN" altLang="en-US" sz="1500" dirty="0"/>
          </a:p>
        </p:txBody>
      </p:sp>
    </p:spTree>
    <p:extLst>
      <p:ext uri="{BB962C8B-B14F-4D97-AF65-F5344CB8AC3E}">
        <p14:creationId xmlns:p14="http://schemas.microsoft.com/office/powerpoint/2010/main" val="1371182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98637" y="1430260"/>
            <a:ext cx="7292709" cy="2086725"/>
          </a:xfrm>
          <a:prstGeom prst="rect">
            <a:avLst/>
          </a:prstGeom>
          <a:noFill/>
        </p:spPr>
        <p:txBody>
          <a:bodyPr wrap="square" rtlCol="0">
            <a:spAutoFit/>
          </a:bodyPr>
          <a:lstStyle/>
          <a:p>
            <a:pPr>
              <a:lnSpc>
                <a:spcPct val="90000"/>
              </a:lnSpc>
            </a:pPr>
            <a:r>
              <a:rPr lang="en-US" altLang="zh-CN" dirty="0"/>
              <a:t>Reference:</a:t>
            </a:r>
          </a:p>
          <a:p>
            <a:pPr>
              <a:lnSpc>
                <a:spcPct val="90000"/>
              </a:lnSpc>
            </a:pPr>
            <a:r>
              <a:rPr lang="en-US" altLang="zh-CN" dirty="0"/>
              <a:t>1.</a:t>
            </a:r>
            <a:r>
              <a:rPr lang="zh-CN" altLang="en-US" dirty="0"/>
              <a:t> 刘延柱    超大变形弹性细杆几何形态的拓扑描述  力学与实践      </a:t>
            </a:r>
            <a:r>
              <a:rPr lang="en-US" altLang="zh-CN" dirty="0"/>
              <a:t>200030</a:t>
            </a:r>
          </a:p>
          <a:p>
            <a:pPr>
              <a:lnSpc>
                <a:spcPct val="90000"/>
              </a:lnSpc>
            </a:pPr>
            <a:r>
              <a:rPr lang="en-US" altLang="zh-CN" dirty="0"/>
              <a:t>2.Ning Pan  Physical Properties of twisted structure.  </a:t>
            </a:r>
            <a:r>
              <a:rPr lang="en-US" altLang="zh-CN" dirty="0" err="1"/>
              <a:t>Textile&amp;Science</a:t>
            </a:r>
            <a:r>
              <a:rPr lang="en-US" altLang="zh-CN" dirty="0"/>
              <a:t>  19144</a:t>
            </a:r>
          </a:p>
          <a:p>
            <a:pPr>
              <a:lnSpc>
                <a:spcPct val="90000"/>
              </a:lnSpc>
            </a:pPr>
            <a:r>
              <a:rPr lang="en-US" altLang="zh-CN" dirty="0"/>
              <a:t>3.Miklos </a:t>
            </a:r>
            <a:r>
              <a:rPr lang="en-US" altLang="zh-CN" dirty="0" err="1"/>
              <a:t>Bergou</a:t>
            </a:r>
            <a:r>
              <a:rPr lang="en-US" altLang="zh-CN" dirty="0"/>
              <a:t>, Max </a:t>
            </a:r>
            <a:r>
              <a:rPr lang="en-US" altLang="zh-CN" dirty="0" err="1"/>
              <a:t>Wardetzky</a:t>
            </a:r>
            <a:r>
              <a:rPr lang="en-US" altLang="zh-CN" dirty="0"/>
              <a:t> Discrete Elastic Rods  </a:t>
            </a:r>
          </a:p>
          <a:p>
            <a:pPr>
              <a:lnSpc>
                <a:spcPct val="90000"/>
              </a:lnSpc>
            </a:pPr>
            <a:r>
              <a:rPr lang="en-US" altLang="zh-CN" dirty="0"/>
              <a:t>4 Pan N  Text Res J 1992,92,749</a:t>
            </a:r>
          </a:p>
          <a:p>
            <a:pPr>
              <a:lnSpc>
                <a:spcPct val="90000"/>
              </a:lnSpc>
            </a:pPr>
            <a:r>
              <a:rPr lang="en-US" altLang="zh-CN" dirty="0"/>
              <a:t>5.Pan N  Text Res j 1993,63,504</a:t>
            </a:r>
            <a:endParaRPr lang="zh-CN" altLang="en-US" dirty="0"/>
          </a:p>
        </p:txBody>
      </p:sp>
    </p:spTree>
    <p:extLst>
      <p:ext uri="{BB962C8B-B14F-4D97-AF65-F5344CB8AC3E}">
        <p14:creationId xmlns:p14="http://schemas.microsoft.com/office/powerpoint/2010/main" val="783236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txBox="1">
            <a:spLocks/>
          </p:cNvSpPr>
          <p:nvPr/>
        </p:nvSpPr>
        <p:spPr bwMode="auto">
          <a:xfrm>
            <a:off x="-252536" y="692696"/>
            <a:ext cx="6732240"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algn="ctr" fontAlgn="base">
              <a:spcBef>
                <a:spcPct val="0"/>
              </a:spcBef>
              <a:spcAft>
                <a:spcPct val="0"/>
              </a:spcAft>
              <a:defRPr/>
            </a:pPr>
            <a:r>
              <a:rPr lang="en-US" altLang="zh-CN" sz="3200" i="1">
                <a:solidFill>
                  <a:schemeClr val="accent2">
                    <a:lumMod val="75000"/>
                  </a:schemeClr>
                </a:solidFill>
                <a:latin typeface="+mj-lt"/>
                <a:ea typeface="+mj-ea"/>
                <a:cs typeface="+mj-cs"/>
              </a:rPr>
              <a:t>Thank you for listening</a:t>
            </a:r>
            <a:endParaRPr lang="zh-CN" altLang="en-US" sz="3200" i="1" dirty="0">
              <a:solidFill>
                <a:schemeClr val="accent2">
                  <a:lumMod val="75000"/>
                </a:schemeClr>
              </a:solidFill>
              <a:latin typeface="+mj-lt"/>
              <a:ea typeface="+mj-ea"/>
              <a:cs typeface="+mj-cs"/>
            </a:endParaRPr>
          </a:p>
        </p:txBody>
      </p:sp>
      <p:sp>
        <p:nvSpPr>
          <p:cNvPr id="7" name="文本框 4"/>
          <p:cNvSpPr txBox="1"/>
          <p:nvPr/>
        </p:nvSpPr>
        <p:spPr>
          <a:xfrm>
            <a:off x="6548264" y="3356994"/>
            <a:ext cx="2448272" cy="461665"/>
          </a:xfrm>
          <a:prstGeom prst="rect">
            <a:avLst/>
          </a:prstGeom>
          <a:noFill/>
        </p:spPr>
        <p:txBody>
          <a:bodyPr wrap="square" rtlCol="0">
            <a:spAutoFit/>
          </a:bodyPr>
          <a:lstStyle/>
          <a:p>
            <a:r>
              <a:rPr lang="zh-CN" altLang="en-US" sz="2400" dirty="0">
                <a:solidFill>
                  <a:schemeClr val="tx1">
                    <a:lumMod val="65000"/>
                    <a:lumOff val="35000"/>
                  </a:schemeClr>
                </a:solidFill>
                <a:latin typeface="Adobe 明體 Std L" panose="02020300000000000000" pitchFamily="18" charset="-128"/>
                <a:ea typeface="Adobe 明體 Std L" panose="02020300000000000000" pitchFamily="18" charset="-128"/>
              </a:rPr>
              <a:t>复旦大学物理系</a:t>
            </a:r>
          </a:p>
        </p:txBody>
      </p:sp>
    </p:spTree>
    <p:extLst>
      <p:ext uri="{BB962C8B-B14F-4D97-AF65-F5344CB8AC3E}">
        <p14:creationId xmlns:p14="http://schemas.microsoft.com/office/powerpoint/2010/main" val="1740368535"/>
      </p:ext>
    </p:extLst>
  </p:cSld>
  <p:clrMapOvr>
    <a:masterClrMapping/>
  </p:clrMapOvr>
  <p:transition spd="med">
    <p:pull/>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763688" y="1772816"/>
            <a:ext cx="6840760" cy="1785104"/>
          </a:xfrm>
          <a:prstGeom prst="rect">
            <a:avLst/>
          </a:prstGeom>
        </p:spPr>
        <p:txBody>
          <a:bodyPr wrap="square">
            <a:spAutoFit/>
          </a:bodyPr>
          <a:lstStyle/>
          <a:p>
            <a:pPr algn="just">
              <a:spcAft>
                <a:spcPts val="0"/>
              </a:spcAft>
            </a:pPr>
            <a:r>
              <a:rPr lang="en-US" altLang="zh-CN" sz="2200" kern="100" dirty="0" smtClean="0">
                <a:latin typeface="Times New Roman" panose="02020603050405020304" pitchFamily="18" charset="0"/>
                <a:ea typeface="宋体" panose="02010600030101010101" pitchFamily="2" charset="-122"/>
              </a:rPr>
              <a:t>1</a:t>
            </a:r>
            <a:r>
              <a:rPr lang="zh-CN" altLang="zh-CN" sz="2200" kern="100" dirty="0">
                <a:latin typeface="Times New Roman" panose="02020603050405020304" pitchFamily="18" charset="0"/>
                <a:ea typeface="宋体" panose="02010600030101010101" pitchFamily="2" charset="-122"/>
              </a:rPr>
              <a:t>能较好地类比从而进行定量分析</a:t>
            </a:r>
          </a:p>
          <a:p>
            <a:pPr algn="just">
              <a:spcAft>
                <a:spcPts val="0"/>
              </a:spcAft>
            </a:pPr>
            <a:r>
              <a:rPr lang="en-US" altLang="zh-CN" sz="2200" kern="100" dirty="0">
                <a:latin typeface="Times New Roman" panose="02020603050405020304" pitchFamily="18" charset="0"/>
                <a:ea typeface="宋体" panose="02010600030101010101" pitchFamily="2" charset="-122"/>
              </a:rPr>
              <a:t>2 </a:t>
            </a:r>
            <a:r>
              <a:rPr lang="zh-CN" altLang="zh-CN" sz="2200" kern="100" dirty="0">
                <a:latin typeface="Times New Roman" panose="02020603050405020304" pitchFamily="18" charset="0"/>
                <a:ea typeface="宋体" panose="02010600030101010101" pitchFamily="2" charset="-122"/>
              </a:rPr>
              <a:t>巧妙运用能量分析来解决无限自由度的问题</a:t>
            </a:r>
          </a:p>
          <a:p>
            <a:pPr algn="just">
              <a:spcAft>
                <a:spcPts val="0"/>
              </a:spcAft>
            </a:pPr>
            <a:r>
              <a:rPr lang="en-US" altLang="zh-CN" sz="2200" kern="100" dirty="0">
                <a:latin typeface="Times New Roman" panose="02020603050405020304" pitchFamily="18" charset="0"/>
                <a:ea typeface="宋体" panose="02010600030101010101" pitchFamily="2" charset="-122"/>
              </a:rPr>
              <a:t>3 </a:t>
            </a:r>
            <a:r>
              <a:rPr lang="zh-CN" altLang="zh-CN" sz="2200" kern="100" dirty="0">
                <a:latin typeface="Times New Roman" panose="02020603050405020304" pitchFamily="18" charset="0"/>
                <a:ea typeface="宋体" panose="02010600030101010101" pitchFamily="2" charset="-122"/>
              </a:rPr>
              <a:t>运用简单的拓扑学量描述扭转中的绳子</a:t>
            </a:r>
          </a:p>
          <a:p>
            <a:pPr algn="just">
              <a:spcAft>
                <a:spcPts val="0"/>
              </a:spcAft>
            </a:pPr>
            <a:r>
              <a:rPr lang="en-US" altLang="zh-CN" sz="2200" kern="100" dirty="0">
                <a:latin typeface="Times New Roman" panose="02020603050405020304" pitchFamily="18" charset="0"/>
                <a:ea typeface="宋体" panose="02010600030101010101" pitchFamily="2" charset="-122"/>
              </a:rPr>
              <a:t>4.</a:t>
            </a:r>
            <a:r>
              <a:rPr lang="zh-CN" altLang="zh-CN" sz="2200" kern="100" dirty="0">
                <a:latin typeface="Times New Roman" panose="02020603050405020304" pitchFamily="18" charset="0"/>
                <a:ea typeface="宋体" panose="02010600030101010101" pitchFamily="2" charset="-122"/>
              </a:rPr>
              <a:t>创新设计实验仪器，从而定量地表现出实验中应该展现的量</a:t>
            </a:r>
            <a:endParaRPr lang="zh-CN" altLang="zh-CN" sz="2200" kern="100" dirty="0">
              <a:effectLst/>
              <a:latin typeface="Times New Roman" panose="02020603050405020304" pitchFamily="18" charset="0"/>
              <a:ea typeface="宋体" panose="02010600030101010101" pitchFamily="2" charset="-122"/>
            </a:endParaRPr>
          </a:p>
        </p:txBody>
      </p:sp>
      <p:sp>
        <p:nvSpPr>
          <p:cNvPr id="5" name="矩形 4"/>
          <p:cNvSpPr/>
          <p:nvPr/>
        </p:nvSpPr>
        <p:spPr>
          <a:xfrm>
            <a:off x="1403648" y="836712"/>
            <a:ext cx="1261884" cy="523220"/>
          </a:xfrm>
          <a:prstGeom prst="rect">
            <a:avLst/>
          </a:prstGeom>
        </p:spPr>
        <p:txBody>
          <a:bodyPr wrap="none">
            <a:spAutoFit/>
          </a:bodyPr>
          <a:lstStyle/>
          <a:p>
            <a:pPr algn="just">
              <a:spcAft>
                <a:spcPts val="0"/>
              </a:spcAft>
            </a:pPr>
            <a:r>
              <a:rPr lang="zh-CN" altLang="zh-CN" sz="2800" kern="100" dirty="0">
                <a:latin typeface="华文中宋" panose="02010600040101010101" pitchFamily="2" charset="-122"/>
                <a:ea typeface="华文中宋" panose="02010600040101010101" pitchFamily="2" charset="-122"/>
              </a:rPr>
              <a:t>总结：</a:t>
            </a:r>
          </a:p>
        </p:txBody>
      </p:sp>
    </p:spTree>
    <p:extLst>
      <p:ext uri="{BB962C8B-B14F-4D97-AF65-F5344CB8AC3E}">
        <p14:creationId xmlns:p14="http://schemas.microsoft.com/office/powerpoint/2010/main" val="2555239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349794" y="530425"/>
            <a:ext cx="7238689" cy="1631216"/>
          </a:xfrm>
          <a:prstGeom prst="rect">
            <a:avLst/>
          </a:prstGeom>
        </p:spPr>
        <p:txBody>
          <a:bodyPr wrap="square">
            <a:spAutoFit/>
          </a:bodyPr>
          <a:lstStyle/>
          <a:p>
            <a:r>
              <a:rPr lang="zh-CN" altLang="zh-CN" sz="2000" kern="100" dirty="0">
                <a:latin typeface="微软雅黑" panose="020B0503020204020204" pitchFamily="34" charset="-122"/>
                <a:ea typeface="微软雅黑" panose="020B0503020204020204" pitchFamily="34" charset="-122"/>
              </a:rPr>
              <a:t>以上的讨论均是把绳子当做类似于长直杆来处理，但是事实上这与一般的纤维绳有很大的区别，区别之大甚至整个模型都是错的。</a:t>
            </a:r>
            <a:endParaRPr lang="en-US" altLang="zh-CN" sz="2000" kern="100" dirty="0">
              <a:latin typeface="微软雅黑" panose="020B0503020204020204" pitchFamily="34" charset="-122"/>
              <a:ea typeface="微软雅黑" panose="020B0503020204020204" pitchFamily="34" charset="-122"/>
            </a:endParaRPr>
          </a:p>
          <a:p>
            <a:r>
              <a:rPr lang="zh-CN" altLang="zh-CN" sz="2000" kern="100" dirty="0">
                <a:latin typeface="微软雅黑" panose="020B0503020204020204" pitchFamily="34" charset="-122"/>
                <a:ea typeface="微软雅黑" panose="020B0503020204020204" pitchFamily="34" charset="-122"/>
              </a:rPr>
              <a:t>绳子的纤维特性毫无展现，但是事实上对绳子本身进行分析的话过程过于冗杂。</a:t>
            </a:r>
          </a:p>
        </p:txBody>
      </p:sp>
      <p:sp>
        <p:nvSpPr>
          <p:cNvPr id="4" name="Rectangle 2"/>
          <p:cNvSpPr>
            <a:spLocks noChangeArrowheads="1"/>
          </p:cNvSpPr>
          <p:nvPr/>
        </p:nvSpPr>
        <p:spPr bwMode="auto">
          <a:xfrm>
            <a:off x="1" y="2969016"/>
            <a:ext cx="138600" cy="2770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98" tIns="34299" rIns="68598" bIns="34299" numCol="1" anchor="ctr" anchorCtr="0" compatLnSpc="1">
            <a:prstTxWarp prst="textNoShape">
              <a:avLst/>
            </a:prstTxWarp>
            <a:spAutoFit/>
          </a:bodyPr>
          <a:lstStyle/>
          <a:p>
            <a:endParaRPr lang="zh-CN" altLang="en-US" sz="1350"/>
          </a:p>
        </p:txBody>
      </p:sp>
      <p:pic>
        <p:nvPicPr>
          <p:cNvPr id="2049" name="图片 8"/>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217006" y="3453619"/>
            <a:ext cx="3170004" cy="220522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1349794" y="2220327"/>
            <a:ext cx="6908731" cy="992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98" tIns="34299" rIns="68598" bIns="34299" numCol="1" anchor="ctr" anchorCtr="0" compatLnSpc="1">
            <a:prstTxWarp prst="textNoShape">
              <a:avLst/>
            </a:prstTxWarp>
            <a:spAutoFit/>
          </a:bodyPr>
          <a:lstStyle/>
          <a:p>
            <a:pPr indent="192933" defTabSz="685983" eaLnBrk="0" fontAlgn="base" hangingPunct="0">
              <a:spcBef>
                <a:spcPct val="0"/>
              </a:spcBef>
              <a:spcAft>
                <a:spcPct val="0"/>
              </a:spcAft>
            </a:pPr>
            <a:r>
              <a:rPr lang="zh-CN" altLang="zh-CN" sz="2000" dirty="0">
                <a:latin typeface="微软雅黑" panose="020B0503020204020204" pitchFamily="34" charset="-122"/>
                <a:ea typeface="微软雅黑" panose="020B0503020204020204" pitchFamily="34" charset="-122"/>
                <a:cs typeface="NewCenturySchlbk-Roman"/>
              </a:rPr>
              <a:t>我们可以把绳子当作像左图一般整合的纤维束，每条红色的代表一条纤维，而中间的为某一垂直于中心切线的主轴面。</a:t>
            </a:r>
            <a:endParaRPr lang="zh-CN" altLang="zh-CN" sz="2000" dirty="0">
              <a:latin typeface="微软雅黑" panose="020B0503020204020204" pitchFamily="34" charset="-122"/>
              <a:ea typeface="微软雅黑" panose="020B0503020204020204" pitchFamily="34" charset="-122"/>
            </a:endParaRPr>
          </a:p>
        </p:txBody>
      </p:sp>
      <p:sp>
        <p:nvSpPr>
          <p:cNvPr id="6" name="矩形 5"/>
          <p:cNvSpPr/>
          <p:nvPr/>
        </p:nvSpPr>
        <p:spPr>
          <a:xfrm>
            <a:off x="4387012" y="3286568"/>
            <a:ext cx="3871513" cy="1015663"/>
          </a:xfrm>
          <a:prstGeom prst="rect">
            <a:avLst/>
          </a:prstGeom>
        </p:spPr>
        <p:txBody>
          <a:bodyPr wrap="square">
            <a:spAutoFit/>
          </a:bodyPr>
          <a:lstStyle/>
          <a:p>
            <a:r>
              <a:rPr lang="zh-CN" altLang="zh-CN" sz="2000" dirty="0">
                <a:latin typeface="微软雅黑" panose="020B0503020204020204" pitchFamily="34" charset="-122"/>
                <a:ea typeface="微软雅黑" panose="020B0503020204020204" pitchFamily="34" charset="-122"/>
                <a:cs typeface="NewCenturySchlbk-Roman"/>
              </a:rPr>
              <a:t>我们可以得到绳子的伸长量与半径的比值绳子上的生产量随着绳子半径的变化。</a:t>
            </a:r>
            <a:endParaRPr lang="en-US" altLang="zh-CN" sz="2000" dirty="0">
              <a:latin typeface="微软雅黑" panose="020B0503020204020204" pitchFamily="34" charset="-122"/>
              <a:ea typeface="微软雅黑" panose="020B0503020204020204" pitchFamily="34" charset="-122"/>
              <a:cs typeface="NewCenturySchlbk-Roman"/>
            </a:endParaRPr>
          </a:p>
        </p:txBody>
      </p:sp>
      <p:pic>
        <p:nvPicPr>
          <p:cNvPr id="8" name="图片 7"/>
          <p:cNvPicPr/>
          <p:nvPr/>
        </p:nvPicPr>
        <p:blipFill rotWithShape="1">
          <a:blip r:embed="rId4" cstate="print">
            <a:extLst>
              <a:ext uri="{28A0092B-C50C-407E-A947-70E740481C1C}">
                <a14:useLocalDpi xmlns:a14="http://schemas.microsoft.com/office/drawing/2010/main" val="0"/>
              </a:ext>
            </a:extLst>
          </a:blip>
          <a:srcRect l="-846" r="6977" b="2001"/>
          <a:stretch/>
        </p:blipFill>
        <p:spPr bwMode="auto">
          <a:xfrm>
            <a:off x="4969138" y="4653138"/>
            <a:ext cx="2998585" cy="168507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31923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41413" y="4005064"/>
            <a:ext cx="7624448" cy="1938992"/>
          </a:xfrm>
          <a:prstGeom prst="rect">
            <a:avLst/>
          </a:prstGeom>
        </p:spPr>
        <p:txBody>
          <a:bodyPr wrap="square">
            <a:spAutoFit/>
          </a:bodyPr>
          <a:lstStyle/>
          <a:p>
            <a:pPr indent="192933"/>
            <a:r>
              <a:rPr lang="zh-CN" altLang="zh-CN" sz="2000" kern="0" dirty="0">
                <a:latin typeface="微软雅黑" panose="020B0503020204020204" pitchFamily="34" charset="-122"/>
                <a:ea typeface="微软雅黑" panose="020B0503020204020204" pitchFamily="34" charset="-122"/>
                <a:cs typeface="NewCenturySchlbk-Roman"/>
              </a:rPr>
              <a:t>所以在绳子把一个扭曲转化为弯曲的过程中可以有效地在一定约束条件下的绳子中的能量释放出来，这一点可以从中心线长度相同时扭转数多的周长比弯曲了的绳子的但是扭转数少一的周长长这一事实看出来。其实这还是更前面分析的一致，只是能量与扭转数，缠绕数的关系过于复杂，以至于根本无法进行必要的定量分析。值得注意的是，非理想绳子在扭转太大的角度情况下会发生断裂</a:t>
            </a:r>
            <a:r>
              <a:rPr lang="zh-CN" altLang="en-US" sz="2000" kern="0" dirty="0">
                <a:latin typeface="微软雅黑" panose="020B0503020204020204" pitchFamily="34" charset="-122"/>
                <a:ea typeface="微软雅黑" panose="020B0503020204020204" pitchFamily="34" charset="-122"/>
                <a:cs typeface="NewCenturySchlbk-Roman"/>
              </a:rPr>
              <a:t>。</a:t>
            </a:r>
            <a:endParaRPr lang="zh-CN" altLang="zh-CN" sz="2000" kern="100" dirty="0">
              <a:latin typeface="微软雅黑" panose="020B0503020204020204" pitchFamily="34" charset="-122"/>
              <a:ea typeface="微软雅黑" panose="020B0503020204020204" pitchFamily="34" charset="-122"/>
            </a:endParaRPr>
          </a:p>
        </p:txBody>
      </p:sp>
      <p:pic>
        <p:nvPicPr>
          <p:cNvPr id="3" name="图片 2"/>
          <p:cNvPicPr/>
          <p:nvPr/>
        </p:nvPicPr>
        <p:blipFill>
          <a:blip r:embed="rId2" cstate="print">
            <a:extLst>
              <a:ext uri="{28A0092B-C50C-407E-A947-70E740481C1C}">
                <a14:useLocalDpi xmlns:a14="http://schemas.microsoft.com/office/drawing/2010/main" val="0"/>
              </a:ext>
            </a:extLst>
          </a:blip>
          <a:stretch>
            <a:fillRect/>
          </a:stretch>
        </p:blipFill>
        <p:spPr>
          <a:xfrm>
            <a:off x="827584" y="1268760"/>
            <a:ext cx="3744416" cy="2304256"/>
          </a:xfrm>
          <a:prstGeom prst="rect">
            <a:avLst/>
          </a:prstGeom>
        </p:spPr>
      </p:pic>
      <p:sp>
        <p:nvSpPr>
          <p:cNvPr id="4" name="矩形 3"/>
          <p:cNvSpPr/>
          <p:nvPr/>
        </p:nvSpPr>
        <p:spPr>
          <a:xfrm>
            <a:off x="4572000" y="836712"/>
            <a:ext cx="4252668" cy="3041858"/>
          </a:xfrm>
          <a:prstGeom prst="rect">
            <a:avLst/>
          </a:prstGeom>
        </p:spPr>
        <p:txBody>
          <a:bodyPr wrap="square">
            <a:spAutoFit/>
          </a:bodyPr>
          <a:lstStyle/>
          <a:p>
            <a:pPr>
              <a:lnSpc>
                <a:spcPts val="2326"/>
              </a:lnSpc>
            </a:pPr>
            <a:r>
              <a:rPr lang="en-US" altLang="zh-CN" sz="2000" kern="0" dirty="0">
                <a:latin typeface="NewCenturySchlbk-Roman"/>
                <a:ea typeface="宋体" panose="02010600030101010101" pitchFamily="2" charset="-122"/>
                <a:cs typeface="NewCenturySchlbk-Roman"/>
              </a:rPr>
              <a:t>   </a:t>
            </a:r>
            <a:r>
              <a:rPr lang="zh-CN" altLang="zh-CN" sz="2000" kern="0" dirty="0">
                <a:latin typeface="微软雅黑" panose="020B0503020204020204" pitchFamily="34" charset="-122"/>
                <a:ea typeface="微软雅黑" panose="020B0503020204020204" pitchFamily="34" charset="-122"/>
                <a:cs typeface="NewCenturySchlbk-Roman"/>
              </a:rPr>
              <a:t>事实上的绳子并不是这样子的，因为边缘的绳子很快的到达了临界的长度</a:t>
            </a:r>
            <a:r>
              <a:rPr lang="zh-CN" altLang="en-US" sz="2000" kern="0" dirty="0">
                <a:latin typeface="微软雅黑" panose="020B0503020204020204" pitchFamily="34" charset="-122"/>
                <a:ea typeface="微软雅黑" panose="020B0503020204020204" pitchFamily="34" charset="-122"/>
                <a:cs typeface="NewCenturySchlbk-Roman"/>
              </a:rPr>
              <a:t>，</a:t>
            </a:r>
            <a:r>
              <a:rPr lang="zh-CN" altLang="zh-CN" sz="2000" kern="0" dirty="0">
                <a:latin typeface="微软雅黑" panose="020B0503020204020204" pitchFamily="34" charset="-122"/>
                <a:ea typeface="微软雅黑" panose="020B0503020204020204" pitchFamily="34" charset="-122"/>
                <a:cs typeface="NewCenturySchlbk-Roman"/>
              </a:rPr>
              <a:t>不再伸长，迫使内部的纤维压缩一些空余的空间使得中心变得更加密，即存在着侧压力。但是这种压缩是有限的，在达到压缩的体积的极限的时候，绳子</a:t>
            </a:r>
            <a:r>
              <a:rPr lang="zh-CN" altLang="en-US" sz="2000" kern="0" dirty="0">
                <a:latin typeface="微软雅黑" panose="020B0503020204020204" pitchFamily="34" charset="-122"/>
                <a:ea typeface="微软雅黑" panose="020B0503020204020204" pitchFamily="34" charset="-122"/>
                <a:cs typeface="NewCenturySchlbk-Roman"/>
              </a:rPr>
              <a:t>就</a:t>
            </a:r>
            <a:r>
              <a:rPr lang="zh-CN" altLang="zh-CN" sz="2000" kern="0" dirty="0">
                <a:latin typeface="微软雅黑" panose="020B0503020204020204" pitchFamily="34" charset="-122"/>
                <a:ea typeface="微软雅黑" panose="020B0503020204020204" pitchFamily="34" charset="-122"/>
                <a:cs typeface="NewCenturySchlbk-Roman"/>
              </a:rPr>
              <a:t>达到了临界长度</a:t>
            </a:r>
            <a:r>
              <a:rPr lang="en-US" altLang="zh-CN" sz="2000" kern="0" dirty="0" err="1">
                <a:latin typeface="微软雅黑" panose="020B0503020204020204" pitchFamily="34" charset="-122"/>
                <a:ea typeface="微软雅黑" panose="020B0503020204020204" pitchFamily="34" charset="-122"/>
                <a:cs typeface="NewCenturySchlbk-Roman"/>
              </a:rPr>
              <a:t>lc</a:t>
            </a:r>
            <a:r>
              <a:rPr lang="zh-CN" altLang="zh-CN" sz="2000" kern="0" dirty="0">
                <a:latin typeface="微软雅黑" panose="020B0503020204020204" pitchFamily="34" charset="-122"/>
                <a:ea typeface="微软雅黑" panose="020B0503020204020204" pitchFamily="34" charset="-122"/>
                <a:cs typeface="NewCenturySchlbk-Roman"/>
              </a:rPr>
              <a:t>，这时候绳子的长度基本不再变化，迫使绳子本身发生蜷曲。所以能量在绳子横截面的分布类似于左图的示意</a:t>
            </a:r>
            <a:r>
              <a:rPr lang="zh-CN" altLang="zh-CN" sz="1600" kern="0" dirty="0">
                <a:latin typeface="微软雅黑" panose="020B0503020204020204" pitchFamily="34" charset="-122"/>
                <a:ea typeface="微软雅黑" panose="020B0503020204020204" pitchFamily="34" charset="-122"/>
                <a:cs typeface="NewCenturySchlbk-Roman"/>
              </a:rPr>
              <a:t>。</a:t>
            </a:r>
            <a:endParaRPr lang="zh-CN" altLang="en-US" sz="1600" kern="0" dirty="0">
              <a:latin typeface="微软雅黑" panose="020B0503020204020204" pitchFamily="34" charset="-122"/>
              <a:ea typeface="微软雅黑" panose="020B0503020204020204" pitchFamily="34" charset="-122"/>
              <a:cs typeface="NewCenturySchlbk-Roman"/>
            </a:endParaRPr>
          </a:p>
        </p:txBody>
      </p:sp>
    </p:spTree>
    <p:extLst>
      <p:ext uri="{BB962C8B-B14F-4D97-AF65-F5344CB8AC3E}">
        <p14:creationId xmlns:p14="http://schemas.microsoft.com/office/powerpoint/2010/main" val="2650571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图片 9" descr="wps_clip_image-2099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0120" y="2611296"/>
            <a:ext cx="3491880" cy="2329873"/>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a:xfrm>
            <a:off x="979980" y="1626677"/>
            <a:ext cx="7022608" cy="707886"/>
          </a:xfrm>
          <a:prstGeom prst="rect">
            <a:avLst/>
          </a:prstGeom>
        </p:spPr>
        <p:txBody>
          <a:bodyPr wrap="square">
            <a:spAutoFit/>
          </a:bodyPr>
          <a:lstStyle/>
          <a:p>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绳子</a:t>
            </a:r>
            <a:r>
              <a:rPr lang="zh-CN" altLang="zh-CN" sz="2000" dirty="0">
                <a:latin typeface="微软雅黑" panose="020B0503020204020204" pitchFamily="34" charset="-122"/>
                <a:ea typeface="微软雅黑" panose="020B0503020204020204" pitchFamily="34" charset="-122"/>
                <a:cs typeface="Times New Roman" panose="02020603050405020304" pitchFamily="18" charset="0"/>
              </a:rPr>
              <a:t>在蜷曲的时候，绳子会发生螺管式超螺旋，也就是说形成一根更加高维的线</a:t>
            </a:r>
            <a:endParaRPr lang="zh-CN" altLang="en-US" sz="2000" dirty="0">
              <a:latin typeface="微软雅黑" panose="020B0503020204020204" pitchFamily="34" charset="-122"/>
              <a:ea typeface="微软雅黑" panose="020B0503020204020204" pitchFamily="34" charset="-122"/>
            </a:endParaRPr>
          </a:p>
        </p:txBody>
      </p:sp>
      <p:sp>
        <p:nvSpPr>
          <p:cNvPr id="7" name="矩形 6"/>
          <p:cNvSpPr/>
          <p:nvPr/>
        </p:nvSpPr>
        <p:spPr>
          <a:xfrm>
            <a:off x="4697424" y="2806734"/>
            <a:ext cx="3781405" cy="1938992"/>
          </a:xfrm>
          <a:prstGeom prst="rect">
            <a:avLst/>
          </a:prstGeom>
        </p:spPr>
        <p:txBody>
          <a:bodyPr wrap="square">
            <a:spAutoFit/>
          </a:bodyPr>
          <a:lstStyle/>
          <a:p>
            <a:pPr marL="171496" indent="50020" algn="just"/>
            <a:r>
              <a:rPr lang="zh-CN" altLang="zh-CN" sz="2000" kern="100" dirty="0">
                <a:latin typeface="微软雅黑" panose="020B0503020204020204" pitchFamily="34" charset="-122"/>
                <a:ea typeface="微软雅黑" panose="020B0503020204020204" pitchFamily="34" charset="-122"/>
              </a:rPr>
              <a:t>可以看出我们可以对这根更加高维的绳子进一步螺旋形成更加高维的绳子。如此下去到达第</a:t>
            </a:r>
            <a:r>
              <a:rPr lang="en-US" altLang="zh-CN" sz="2000" kern="100" dirty="0">
                <a:latin typeface="微软雅黑" panose="020B0503020204020204" pitchFamily="34" charset="-122"/>
                <a:ea typeface="微软雅黑" panose="020B0503020204020204" pitchFamily="34" charset="-122"/>
              </a:rPr>
              <a:t>N</a:t>
            </a:r>
            <a:r>
              <a:rPr lang="zh-CN" altLang="zh-CN" sz="2000" kern="100" dirty="0">
                <a:latin typeface="微软雅黑" panose="020B0503020204020204" pitchFamily="34" charset="-122"/>
                <a:ea typeface="微软雅黑" panose="020B0503020204020204" pitchFamily="34" charset="-122"/>
              </a:rPr>
              <a:t>层。这样的层次性的螺线形成三维的一个分形的情况，是十分有趣的</a:t>
            </a:r>
          </a:p>
        </p:txBody>
      </p:sp>
      <p:pic>
        <p:nvPicPr>
          <p:cNvPr id="9" name="图片 8" descr="C:\Users\ADMINI~1\AppData\Local\Temp\ksohtml\wps_clip_image-21205.png"/>
          <p:cNvPicPr/>
          <p:nvPr/>
        </p:nvPicPr>
        <p:blipFill>
          <a:blip r:embed="rId3">
            <a:extLst>
              <a:ext uri="{28A0092B-C50C-407E-A947-70E740481C1C}">
                <a14:useLocalDpi xmlns:a14="http://schemas.microsoft.com/office/drawing/2010/main" val="0"/>
              </a:ext>
            </a:extLst>
          </a:blip>
          <a:srcRect/>
          <a:stretch>
            <a:fillRect/>
          </a:stretch>
        </p:blipFill>
        <p:spPr bwMode="auto">
          <a:xfrm>
            <a:off x="4810688" y="4941170"/>
            <a:ext cx="3943465" cy="1691725"/>
          </a:xfrm>
          <a:prstGeom prst="rect">
            <a:avLst/>
          </a:prstGeom>
          <a:noFill/>
          <a:ln>
            <a:noFill/>
          </a:ln>
        </p:spPr>
      </p:pic>
      <p:sp>
        <p:nvSpPr>
          <p:cNvPr id="10" name="标题 12"/>
          <p:cNvSpPr txBox="1">
            <a:spLocks/>
          </p:cNvSpPr>
          <p:nvPr/>
        </p:nvSpPr>
        <p:spPr>
          <a:xfrm>
            <a:off x="971600" y="908720"/>
            <a:ext cx="3600400" cy="441226"/>
          </a:xfrm>
          <a:prstGeom prst="rect">
            <a:avLst/>
          </a:prstGeom>
          <a:solidFill>
            <a:schemeClr val="bg1">
              <a:lumMod val="85000"/>
            </a:schemeClr>
          </a:solidFill>
        </p:spPr>
        <p:txBody>
          <a:bodyPr/>
          <a:lstStyle>
            <a:lvl1pPr algn="l" rtl="0" eaLnBrk="1" fontAlgn="base" hangingPunct="1">
              <a:spcBef>
                <a:spcPct val="0"/>
              </a:spcBef>
              <a:spcAft>
                <a:spcPct val="0"/>
              </a:spcAft>
              <a:defRPr sz="2250" kern="1200">
                <a:solidFill>
                  <a:schemeClr val="tx2"/>
                </a:solidFill>
                <a:latin typeface="+mj-lt"/>
                <a:ea typeface="+mj-ea"/>
                <a:cs typeface="+mj-cs"/>
              </a:defRPr>
            </a:lvl1pPr>
            <a:lvl2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2pPr>
            <a:lvl3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3pPr>
            <a:lvl4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4pPr>
            <a:lvl5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5pPr>
            <a:lvl6pPr marL="342889"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6pPr>
            <a:lvl7pPr marL="685777"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7pPr>
            <a:lvl8pPr marL="1028666"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8pPr>
            <a:lvl9pPr marL="1371554"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9p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关于蜷曲的层次性</a:t>
            </a:r>
          </a:p>
        </p:txBody>
      </p:sp>
    </p:spTree>
    <p:extLst>
      <p:ext uri="{BB962C8B-B14F-4D97-AF65-F5344CB8AC3E}">
        <p14:creationId xmlns:p14="http://schemas.microsoft.com/office/powerpoint/2010/main" val="284210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C:\Users\Administrator\Desktop\绳子照片\IMG20140428011.jpg"/>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726027" y="2602217"/>
            <a:ext cx="6374367" cy="1221918"/>
          </a:xfrm>
          <a:prstGeom prst="rect">
            <a:avLst/>
          </a:prstGeom>
          <a:noFill/>
          <a:ln>
            <a:noFill/>
          </a:ln>
        </p:spPr>
      </p:pic>
      <p:pic>
        <p:nvPicPr>
          <p:cNvPr id="5" name="图片 4" descr="C:\Users\Administrator\Desktop\绳子照片\IMG20140428003.jpg"/>
          <p:cNvPicPr/>
          <p:nvPr/>
        </p:nvPicPr>
        <p:blipFill>
          <a:blip r:embed="rId4" cstate="print">
            <a:extLst>
              <a:ext uri="{BEBA8EAE-BF5A-486C-A8C5-ECC9F3942E4B}">
                <a14:imgProps xmlns:a14="http://schemas.microsoft.com/office/drawing/2010/main">
                  <a14:imgLayer r:embed="rId5">
                    <a14:imgEffect>
                      <a14:backgroundRemoval t="42035" b="63127" l="332" r="99779"/>
                    </a14:imgEffect>
                  </a14:imgLayer>
                </a14:imgProps>
              </a:ext>
              <a:ext uri="{28A0092B-C50C-407E-A947-70E740481C1C}">
                <a14:useLocalDpi xmlns:a14="http://schemas.microsoft.com/office/drawing/2010/main" val="0"/>
              </a:ext>
            </a:extLst>
          </a:blip>
          <a:srcRect/>
          <a:stretch>
            <a:fillRect/>
          </a:stretch>
        </p:blipFill>
        <p:spPr bwMode="auto">
          <a:xfrm>
            <a:off x="2296683" y="-46796"/>
            <a:ext cx="5239947" cy="2701003"/>
          </a:xfrm>
          <a:prstGeom prst="rect">
            <a:avLst/>
          </a:prstGeom>
          <a:noFill/>
          <a:ln>
            <a:noFill/>
          </a:ln>
        </p:spPr>
      </p:pic>
      <p:pic>
        <p:nvPicPr>
          <p:cNvPr id="6" name="图片 5" descr="C:\Users\Administrator\Desktop\绳子照片\IMG20140428004.jpg"/>
          <p:cNvPicPr/>
          <p:nvPr/>
        </p:nvPicPr>
        <p:blipFill>
          <a:blip r:embed="rId6" cstate="print">
            <a:extLst>
              <a:ext uri="{BEBA8EAE-BF5A-486C-A8C5-ECC9F3942E4B}">
                <a14:imgProps xmlns:a14="http://schemas.microsoft.com/office/drawing/2010/main">
                  <a14:imgLayer r:embed="rId7">
                    <a14:imgEffect>
                      <a14:backgroundRemoval t="32659" b="91908" l="223" r="98551"/>
                    </a14:imgEffect>
                  </a14:imgLayer>
                </a14:imgProps>
              </a:ext>
              <a:ext uri="{28A0092B-C50C-407E-A947-70E740481C1C}">
                <a14:useLocalDpi xmlns:a14="http://schemas.microsoft.com/office/drawing/2010/main" val="0"/>
              </a:ext>
            </a:extLst>
          </a:blip>
          <a:srcRect/>
          <a:stretch>
            <a:fillRect/>
          </a:stretch>
        </p:blipFill>
        <p:spPr bwMode="auto">
          <a:xfrm>
            <a:off x="2293237" y="1592320"/>
            <a:ext cx="5266957" cy="1458541"/>
          </a:xfrm>
          <a:prstGeom prst="rect">
            <a:avLst/>
          </a:prstGeom>
          <a:noFill/>
          <a:ln>
            <a:noFill/>
          </a:ln>
        </p:spPr>
      </p:pic>
      <p:pic>
        <p:nvPicPr>
          <p:cNvPr id="7" name="图片 6" descr="C:\Users\Administrator\Desktop\绳子照片\IMG20140428012.jpg"/>
          <p:cNvPicPr/>
          <p:nvPr/>
        </p:nvPicPr>
        <p:blipFill>
          <a:blip r:embed="rId8" cstate="print">
            <a:extLst>
              <a:ext uri="{BEBA8EAE-BF5A-486C-A8C5-ECC9F3942E4B}">
                <a14:imgProps xmlns:a14="http://schemas.microsoft.com/office/drawing/2010/main">
                  <a14:imgLayer r:embed="rId9">
                    <a14:imgEffect>
                      <a14:backgroundRemoval t="9537" b="95913" l="0" r="99124"/>
                    </a14:imgEffect>
                  </a14:imgLayer>
                </a14:imgProps>
              </a:ext>
              <a:ext uri="{28A0092B-C50C-407E-A947-70E740481C1C}">
                <a14:useLocalDpi xmlns:a14="http://schemas.microsoft.com/office/drawing/2010/main" val="0"/>
              </a:ext>
            </a:extLst>
          </a:blip>
          <a:srcRect/>
          <a:stretch>
            <a:fillRect/>
          </a:stretch>
        </p:blipFill>
        <p:spPr bwMode="auto">
          <a:xfrm>
            <a:off x="2428288" y="3266942"/>
            <a:ext cx="5266957" cy="1312963"/>
          </a:xfrm>
          <a:prstGeom prst="rect">
            <a:avLst/>
          </a:prstGeom>
          <a:noFill/>
          <a:ln>
            <a:noFill/>
          </a:ln>
        </p:spPr>
      </p:pic>
      <p:pic>
        <p:nvPicPr>
          <p:cNvPr id="8" name="图片 7" descr="C:\Users\Administrator\Desktop\绳子照片\IMG20140428014.jpg"/>
          <p:cNvPicPr/>
          <p:nvPr/>
        </p:nvPicPr>
        <p:blipFill>
          <a:blip r:embed="rId10" cstate="print">
            <a:extLst>
              <a:ext uri="{BEBA8EAE-BF5A-486C-A8C5-ECC9F3942E4B}">
                <a14:imgProps xmlns:a14="http://schemas.microsoft.com/office/drawing/2010/main">
                  <a14:imgLayer r:embed="rId11">
                    <a14:imgEffect>
                      <a14:backgroundRemoval t="9795" b="95900" l="546" r="100000"/>
                    </a14:imgEffect>
                  </a14:imgLayer>
                </a14:imgProps>
              </a:ext>
              <a:ext uri="{28A0092B-C50C-407E-A947-70E740481C1C}">
                <a14:useLocalDpi xmlns:a14="http://schemas.microsoft.com/office/drawing/2010/main" val="0"/>
              </a:ext>
            </a:extLst>
          </a:blip>
          <a:srcRect/>
          <a:stretch>
            <a:fillRect/>
          </a:stretch>
        </p:blipFill>
        <p:spPr bwMode="auto">
          <a:xfrm>
            <a:off x="2428286" y="4401363"/>
            <a:ext cx="5077886" cy="1600059"/>
          </a:xfrm>
          <a:prstGeom prst="rect">
            <a:avLst/>
          </a:prstGeom>
          <a:noFill/>
          <a:ln>
            <a:noFill/>
          </a:ln>
        </p:spPr>
      </p:pic>
    </p:spTree>
    <p:extLst>
      <p:ext uri="{BB962C8B-B14F-4D97-AF65-F5344CB8AC3E}">
        <p14:creationId xmlns:p14="http://schemas.microsoft.com/office/powerpoint/2010/main" val="1769149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71601" y="1764222"/>
            <a:ext cx="3528393" cy="4401205"/>
          </a:xfrm>
          <a:prstGeom prst="rect">
            <a:avLst/>
          </a:prstGeom>
        </p:spPr>
        <p:txBody>
          <a:bodyPr wrap="square">
            <a:spAutoFit/>
          </a:bodyPr>
          <a:lstStyle/>
          <a:p>
            <a:pPr marL="171496" indent="50020" algn="just"/>
            <a:r>
              <a:rPr lang="en-US" altLang="zh-CN" kern="100" dirty="0">
                <a:latin typeface="宋体" panose="02010600030101010101" pitchFamily="2" charset="-122"/>
                <a:ea typeface="宋体" panose="02010600030101010101" pitchFamily="2" charset="-122"/>
              </a:rPr>
              <a:t>  </a:t>
            </a:r>
            <a:r>
              <a:rPr lang="en-US" altLang="zh-CN" sz="2000" kern="100" dirty="0">
                <a:latin typeface="微软雅黑" panose="020B0503020204020204" pitchFamily="34" charset="-122"/>
                <a:ea typeface="微软雅黑" panose="020B0503020204020204" pitchFamily="34" charset="-122"/>
              </a:rPr>
              <a:t>DNA</a:t>
            </a:r>
            <a:r>
              <a:rPr lang="zh-CN" altLang="zh-CN" sz="2000" kern="100" dirty="0">
                <a:latin typeface="微软雅黑" panose="020B0503020204020204" pitchFamily="34" charset="-122"/>
                <a:ea typeface="微软雅黑" panose="020B0503020204020204" pitchFamily="34" charset="-122"/>
              </a:rPr>
              <a:t>的两股类似于曲带的两条边缘，彼此相互缠绕形成双螺旋结构。若双螺旋环状</a:t>
            </a:r>
            <a:r>
              <a:rPr lang="en-US" altLang="zh-CN" sz="2000" kern="100" dirty="0">
                <a:latin typeface="微软雅黑" panose="020B0503020204020204" pitchFamily="34" charset="-122"/>
                <a:ea typeface="微软雅黑" panose="020B0503020204020204" pitchFamily="34" charset="-122"/>
                <a:hlinkClick r:id="rId2" tooltip="DNA"/>
              </a:rPr>
              <a:t>DNA</a:t>
            </a:r>
            <a:r>
              <a:rPr lang="zh-CN" altLang="zh-CN" sz="2000" kern="100" dirty="0">
                <a:latin typeface="微软雅黑" panose="020B0503020204020204" pitchFamily="34" charset="-122"/>
                <a:ea typeface="微软雅黑" panose="020B0503020204020204" pitchFamily="34" charset="-122"/>
              </a:rPr>
              <a:t>扭转后再进一步地扭转，产生的结构类似</a:t>
            </a:r>
            <a:r>
              <a:rPr lang="en-US" altLang="zh-CN" sz="2000" kern="100" dirty="0" err="1">
                <a:latin typeface="微软雅黑" panose="020B0503020204020204" pitchFamily="34" charset="-122"/>
                <a:ea typeface="微软雅黑" panose="020B0503020204020204" pitchFamily="34" charset="-122"/>
                <a:hlinkClick r:id="rId3" tooltip="橡皮筋"/>
              </a:rPr>
              <a:t>橡皮筋</a:t>
            </a:r>
            <a:r>
              <a:rPr lang="zh-CN" altLang="zh-CN" sz="2000" kern="100" dirty="0">
                <a:latin typeface="微软雅黑" panose="020B0503020204020204" pitchFamily="34" charset="-122"/>
                <a:ea typeface="微软雅黑" panose="020B0503020204020204" pitchFamily="34" charset="-122"/>
              </a:rPr>
              <a:t>被扭转之后的样子，称为超螺旋（</a:t>
            </a:r>
            <a:r>
              <a:rPr lang="en-US" altLang="zh-CN" sz="2000" kern="100" dirty="0">
                <a:latin typeface="微软雅黑" panose="020B0503020204020204" pitchFamily="34" charset="-122"/>
                <a:ea typeface="微软雅黑" panose="020B0503020204020204" pitchFamily="34" charset="-122"/>
              </a:rPr>
              <a:t>Supercoil</a:t>
            </a:r>
            <a:r>
              <a:rPr lang="zh-CN" altLang="zh-CN" sz="2000" kern="100" dirty="0">
                <a:latin typeface="微软雅黑" panose="020B0503020204020204" pitchFamily="34" charset="-122"/>
                <a:ea typeface="微软雅黑" panose="020B0503020204020204" pitchFamily="34" charset="-122"/>
              </a:rPr>
              <a:t>）。</a:t>
            </a:r>
            <a:endParaRPr lang="en-US" altLang="zh-CN" sz="2000" kern="100" dirty="0">
              <a:latin typeface="微软雅黑" panose="020B0503020204020204" pitchFamily="34" charset="-122"/>
              <a:ea typeface="微软雅黑" panose="020B0503020204020204" pitchFamily="34" charset="-122"/>
            </a:endParaRPr>
          </a:p>
          <a:p>
            <a:pPr marL="171496" indent="50020" algn="just"/>
            <a:r>
              <a:rPr lang="en-US" altLang="zh-CN" sz="2000" kern="100" dirty="0">
                <a:latin typeface="微软雅黑" panose="020B0503020204020204" pitchFamily="34" charset="-122"/>
                <a:ea typeface="微软雅黑" panose="020B0503020204020204" pitchFamily="34" charset="-122"/>
              </a:rPr>
              <a:t>     </a:t>
            </a:r>
            <a:r>
              <a:rPr lang="zh-CN" altLang="zh-CN" sz="2000" kern="100" dirty="0">
                <a:latin typeface="微软雅黑" panose="020B0503020204020204" pitchFamily="34" charset="-122"/>
                <a:ea typeface="微软雅黑" panose="020B0503020204020204" pitchFamily="34" charset="-122"/>
              </a:rPr>
              <a:t>这样的现象一般发生在较长的</a:t>
            </a:r>
            <a:r>
              <a:rPr lang="en-US" altLang="zh-CN" sz="2000" kern="100" dirty="0">
                <a:latin typeface="微软雅黑" panose="020B0503020204020204" pitchFamily="34" charset="-122"/>
                <a:ea typeface="微软雅黑" panose="020B0503020204020204" pitchFamily="34" charset="-122"/>
              </a:rPr>
              <a:t>DNA</a:t>
            </a:r>
            <a:r>
              <a:rPr lang="zh-CN" altLang="zh-CN" sz="2000" kern="100" dirty="0">
                <a:latin typeface="微软雅黑" panose="020B0503020204020204" pitchFamily="34" charset="-122"/>
                <a:ea typeface="微软雅黑" panose="020B0503020204020204" pitchFamily="34" charset="-122"/>
              </a:rPr>
              <a:t>上，因为长的</a:t>
            </a:r>
            <a:r>
              <a:rPr lang="en-US" altLang="zh-CN" sz="2000" kern="100" dirty="0">
                <a:latin typeface="微软雅黑" panose="020B0503020204020204" pitchFamily="34" charset="-122"/>
                <a:ea typeface="微软雅黑" panose="020B0503020204020204" pitchFamily="34" charset="-122"/>
              </a:rPr>
              <a:t>DNA</a:t>
            </a:r>
            <a:r>
              <a:rPr lang="zh-CN" altLang="zh-CN" sz="2000" kern="100" dirty="0">
                <a:latin typeface="微软雅黑" panose="020B0503020204020204" pitchFamily="34" charset="-122"/>
                <a:ea typeface="微软雅黑" panose="020B0503020204020204" pitchFamily="34" charset="-122"/>
              </a:rPr>
              <a:t>上会有包被蛋白质许多</a:t>
            </a:r>
            <a:r>
              <a:rPr lang="en-US" altLang="zh-CN" sz="2000" kern="100" dirty="0">
                <a:latin typeface="微软雅黑" panose="020B0503020204020204" pitchFamily="34" charset="-122"/>
                <a:ea typeface="微软雅黑" panose="020B0503020204020204" pitchFamily="34" charset="-122"/>
              </a:rPr>
              <a:t>DNA</a:t>
            </a:r>
            <a:r>
              <a:rPr lang="zh-CN" altLang="zh-CN" sz="2000" kern="100" dirty="0">
                <a:latin typeface="微软雅黑" panose="020B0503020204020204" pitchFamily="34" charset="-122"/>
                <a:ea typeface="微软雅黑" panose="020B0503020204020204" pitchFamily="34" charset="-122"/>
              </a:rPr>
              <a:t>的位点被锚定，从而使</a:t>
            </a:r>
            <a:r>
              <a:rPr lang="en-US" altLang="zh-CN" sz="2000" kern="100" dirty="0">
                <a:latin typeface="微软雅黑" panose="020B0503020204020204" pitchFamily="34" charset="-122"/>
                <a:ea typeface="微软雅黑" panose="020B0503020204020204" pitchFamily="34" charset="-122"/>
              </a:rPr>
              <a:t>DNA</a:t>
            </a:r>
            <a:r>
              <a:rPr lang="zh-CN" altLang="zh-CN" sz="2000" kern="100" dirty="0">
                <a:latin typeface="微软雅黑" panose="020B0503020204020204" pitchFamily="34" charset="-122"/>
                <a:ea typeface="微软雅黑" panose="020B0503020204020204" pitchFamily="34" charset="-122"/>
              </a:rPr>
              <a:t>不能发生旋转释放张力，从而</a:t>
            </a:r>
            <a:r>
              <a:rPr lang="en-US" altLang="zh-CN" sz="2000" kern="100" dirty="0">
                <a:latin typeface="微软雅黑" panose="020B0503020204020204" pitchFamily="34" charset="-122"/>
                <a:ea typeface="微软雅黑" panose="020B0503020204020204" pitchFamily="34" charset="-122"/>
              </a:rPr>
              <a:t>DNA</a:t>
            </a:r>
            <a:r>
              <a:rPr lang="zh-CN" altLang="zh-CN" sz="2000" kern="100" dirty="0">
                <a:latin typeface="微软雅黑" panose="020B0503020204020204" pitchFamily="34" charset="-122"/>
                <a:ea typeface="微软雅黑" panose="020B0503020204020204" pitchFamily="34" charset="-122"/>
              </a:rPr>
              <a:t>不在保持能量最低的</a:t>
            </a:r>
            <a:r>
              <a:rPr lang="en-US" altLang="zh-CN" sz="2000" kern="100" dirty="0">
                <a:latin typeface="微软雅黑" panose="020B0503020204020204" pitchFamily="34" charset="-122"/>
                <a:ea typeface="微软雅黑" panose="020B0503020204020204" pitchFamily="34" charset="-122"/>
              </a:rPr>
              <a:t>10.5</a:t>
            </a:r>
            <a:r>
              <a:rPr lang="zh-CN" altLang="zh-CN" sz="2000" kern="100" dirty="0">
                <a:latin typeface="微软雅黑" panose="020B0503020204020204" pitchFamily="34" charset="-122"/>
                <a:ea typeface="微软雅黑" panose="020B0503020204020204" pitchFamily="34" charset="-122"/>
              </a:rPr>
              <a:t>碱基</a:t>
            </a:r>
            <a:r>
              <a:rPr lang="en-US" altLang="zh-CN" sz="2000" kern="100" dirty="0">
                <a:latin typeface="微软雅黑" panose="020B0503020204020204" pitchFamily="34" charset="-122"/>
                <a:ea typeface="微软雅黑" panose="020B0503020204020204" pitchFamily="34" charset="-122"/>
              </a:rPr>
              <a:t>/</a:t>
            </a:r>
            <a:r>
              <a:rPr lang="zh-CN" altLang="zh-CN" sz="2000" kern="100" dirty="0">
                <a:latin typeface="微软雅黑" panose="020B0503020204020204" pitchFamily="34" charset="-122"/>
                <a:ea typeface="微软雅黑" panose="020B0503020204020204" pitchFamily="34" charset="-122"/>
              </a:rPr>
              <a:t>回转。</a:t>
            </a:r>
          </a:p>
        </p:txBody>
      </p:sp>
      <p:pic>
        <p:nvPicPr>
          <p:cNvPr id="5" name="图片 4" descr="C:\Users\Administrator\Documents\Tencent Files\543525399\FileRecv\MobileFile\IMG_3805.JPG"/>
          <p:cNvPicPr/>
          <p:nvPr/>
        </p:nvPicPr>
        <p:blipFill rotWithShape="1">
          <a:blip r:embed="rId4" cstate="print">
            <a:extLst>
              <a:ext uri="{28A0092B-C50C-407E-A947-70E740481C1C}">
                <a14:useLocalDpi xmlns:a14="http://schemas.microsoft.com/office/drawing/2010/main" val="0"/>
              </a:ext>
            </a:extLst>
          </a:blip>
          <a:srcRect l="22918" t="2488" r="25225" b="3679"/>
          <a:stretch/>
        </p:blipFill>
        <p:spPr bwMode="auto">
          <a:xfrm>
            <a:off x="4706546" y="783964"/>
            <a:ext cx="4185935" cy="5381463"/>
          </a:xfrm>
          <a:prstGeom prst="rect">
            <a:avLst/>
          </a:prstGeom>
          <a:noFill/>
          <a:ln>
            <a:noFill/>
          </a:ln>
          <a:extLst>
            <a:ext uri="{53640926-AAD7-44D8-BBD7-CCE9431645EC}">
              <a14:shadowObscured xmlns:a14="http://schemas.microsoft.com/office/drawing/2010/main"/>
            </a:ext>
          </a:extLst>
        </p:spPr>
      </p:pic>
      <p:sp>
        <p:nvSpPr>
          <p:cNvPr id="6" name="标题 12"/>
          <p:cNvSpPr txBox="1">
            <a:spLocks/>
          </p:cNvSpPr>
          <p:nvPr/>
        </p:nvSpPr>
        <p:spPr>
          <a:xfrm>
            <a:off x="971601" y="908720"/>
            <a:ext cx="3734945" cy="441226"/>
          </a:xfrm>
          <a:prstGeom prst="rect">
            <a:avLst/>
          </a:prstGeom>
          <a:solidFill>
            <a:schemeClr val="bg1">
              <a:lumMod val="85000"/>
            </a:schemeClr>
          </a:solidFill>
        </p:spPr>
        <p:txBody>
          <a:bodyPr/>
          <a:lstStyle>
            <a:lvl1pPr algn="l" rtl="0" eaLnBrk="1" fontAlgn="base" hangingPunct="1">
              <a:spcBef>
                <a:spcPct val="0"/>
              </a:spcBef>
              <a:spcAft>
                <a:spcPct val="0"/>
              </a:spcAft>
              <a:defRPr sz="2250" kern="1200">
                <a:solidFill>
                  <a:schemeClr val="tx2"/>
                </a:solidFill>
                <a:latin typeface="+mj-lt"/>
                <a:ea typeface="+mj-ea"/>
                <a:cs typeface="+mj-cs"/>
              </a:defRPr>
            </a:lvl1pPr>
            <a:lvl2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2pPr>
            <a:lvl3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3pPr>
            <a:lvl4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4pPr>
            <a:lvl5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5pPr>
            <a:lvl6pPr marL="342889"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6pPr>
            <a:lvl7pPr marL="685777"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7pPr>
            <a:lvl8pPr marL="1028666"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8pPr>
            <a:lvl9pPr marL="1371554"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9p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蜷曲的例子：</a:t>
            </a:r>
            <a:r>
              <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rPr>
              <a:t>DNA</a:t>
            </a: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双螺旋</a:t>
            </a:r>
          </a:p>
        </p:txBody>
      </p:sp>
    </p:spTree>
    <p:extLst>
      <p:ext uri="{BB962C8B-B14F-4D97-AF65-F5344CB8AC3E}">
        <p14:creationId xmlns:p14="http://schemas.microsoft.com/office/powerpoint/2010/main" val="437511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141415" y="1268762"/>
            <a:ext cx="7030987" cy="4708981"/>
          </a:xfrm>
          <a:prstGeom prst="rect">
            <a:avLst/>
          </a:prstGeom>
        </p:spPr>
        <p:txBody>
          <a:bodyPr wrap="square">
            <a:spAutoFit/>
          </a:bodyPr>
          <a:lstStyle/>
          <a:p>
            <a:pPr marL="171496" indent="50020" algn="just"/>
            <a:r>
              <a:rPr lang="zh-CN" altLang="zh-CN" sz="2000" kern="100" dirty="0">
                <a:latin typeface="微软雅黑" panose="020B0503020204020204" pitchFamily="34" charset="-122"/>
                <a:ea typeface="微软雅黑" panose="020B0503020204020204" pitchFamily="34" charset="-122"/>
              </a:rPr>
              <a:t>描述超螺旋的</a:t>
            </a:r>
            <a:r>
              <a:rPr lang="en-US" altLang="zh-CN" sz="2000" kern="100" dirty="0">
                <a:latin typeface="微软雅黑" panose="020B0503020204020204" pitchFamily="34" charset="-122"/>
                <a:ea typeface="微软雅黑" panose="020B0503020204020204" pitchFamily="34" charset="-122"/>
              </a:rPr>
              <a:t>DNA</a:t>
            </a:r>
            <a:r>
              <a:rPr lang="zh-CN" altLang="zh-CN" sz="2000" kern="100" dirty="0">
                <a:latin typeface="微软雅黑" panose="020B0503020204020204" pitchFamily="34" charset="-122"/>
                <a:ea typeface="微软雅黑" panose="020B0503020204020204" pitchFamily="34" charset="-122"/>
              </a:rPr>
              <a:t>也是用上文所述的三个拓扑学量来表示，即</a:t>
            </a:r>
          </a:p>
          <a:p>
            <a:pPr marL="171496" indent="50020" algn="just"/>
            <a:r>
              <a:rPr lang="en-US" altLang="zh-CN" sz="2000" kern="100" dirty="0">
                <a:latin typeface="微软雅黑" panose="020B0503020204020204" pitchFamily="34" charset="-122"/>
                <a:ea typeface="微软雅黑" panose="020B0503020204020204" pitchFamily="34" charset="-122"/>
              </a:rPr>
              <a:t>   </a:t>
            </a:r>
          </a:p>
          <a:p>
            <a:pPr marL="171496" indent="50020" algn="just"/>
            <a:r>
              <a:rPr lang="en-US" altLang="zh-CN" sz="2000" kern="100" dirty="0">
                <a:latin typeface="微软雅黑" panose="020B0503020204020204" pitchFamily="34" charset="-122"/>
                <a:ea typeface="微软雅黑" panose="020B0503020204020204" pitchFamily="34" charset="-122"/>
              </a:rPr>
              <a:t>       Tw</a:t>
            </a:r>
            <a:r>
              <a:rPr lang="zh-CN" altLang="zh-CN" sz="2000" kern="100" dirty="0">
                <a:latin typeface="微软雅黑" panose="020B0503020204020204" pitchFamily="34" charset="-122"/>
                <a:ea typeface="微软雅黑" panose="020B0503020204020204" pitchFamily="34" charset="-122"/>
              </a:rPr>
              <a:t>扭转数，</a:t>
            </a:r>
            <a:r>
              <a:rPr lang="en-US" altLang="zh-CN" sz="2000" kern="100" dirty="0" err="1">
                <a:latin typeface="微软雅黑" panose="020B0503020204020204" pitchFamily="34" charset="-122"/>
                <a:ea typeface="微软雅黑" panose="020B0503020204020204" pitchFamily="34" charset="-122"/>
              </a:rPr>
              <a:t>Wr</a:t>
            </a:r>
            <a:r>
              <a:rPr lang="zh-CN" altLang="zh-CN" sz="2000" kern="100" dirty="0">
                <a:latin typeface="微软雅黑" panose="020B0503020204020204" pitchFamily="34" charset="-122"/>
                <a:ea typeface="微软雅黑" panose="020B0503020204020204" pitchFamily="34" charset="-122"/>
              </a:rPr>
              <a:t>缠绕数，</a:t>
            </a:r>
            <a:r>
              <a:rPr lang="en-US" altLang="zh-CN" sz="2000" kern="100" dirty="0" err="1">
                <a:latin typeface="微软雅黑" panose="020B0503020204020204" pitchFamily="34" charset="-122"/>
                <a:ea typeface="微软雅黑" panose="020B0503020204020204" pitchFamily="34" charset="-122"/>
              </a:rPr>
              <a:t>Lk</a:t>
            </a:r>
            <a:r>
              <a:rPr lang="zh-CN" altLang="zh-CN" sz="2000" kern="100" dirty="0">
                <a:latin typeface="微软雅黑" panose="020B0503020204020204" pitchFamily="34" charset="-122"/>
                <a:ea typeface="微软雅黑" panose="020B0503020204020204" pitchFamily="34" charset="-122"/>
              </a:rPr>
              <a:t>连接数。</a:t>
            </a:r>
          </a:p>
          <a:p>
            <a:pPr marL="171496" indent="50020" algn="just"/>
            <a:endParaRPr lang="en-US" altLang="zh-CN" sz="2000" kern="100" dirty="0">
              <a:latin typeface="微软雅黑" panose="020B0503020204020204" pitchFamily="34" charset="-122"/>
              <a:ea typeface="微软雅黑" panose="020B0503020204020204" pitchFamily="34" charset="-122"/>
            </a:endParaRPr>
          </a:p>
          <a:p>
            <a:pPr marL="171496" indent="50020" algn="just"/>
            <a:r>
              <a:rPr lang="en-US" altLang="zh-CN" sz="2000" kern="100" dirty="0">
                <a:latin typeface="微软雅黑" panose="020B0503020204020204" pitchFamily="34" charset="-122"/>
                <a:ea typeface="微软雅黑" panose="020B0503020204020204" pitchFamily="34" charset="-122"/>
              </a:rPr>
              <a:t>       </a:t>
            </a:r>
            <a:r>
              <a:rPr lang="zh-CN" altLang="zh-CN" sz="2000" kern="100" dirty="0">
                <a:latin typeface="微软雅黑" panose="020B0503020204020204" pitchFamily="34" charset="-122"/>
                <a:ea typeface="微软雅黑" panose="020B0503020204020204" pitchFamily="34" charset="-122"/>
              </a:rPr>
              <a:t>在</a:t>
            </a:r>
            <a:r>
              <a:rPr lang="en-US" altLang="zh-CN" sz="2000" kern="100" dirty="0">
                <a:latin typeface="微软雅黑" panose="020B0503020204020204" pitchFamily="34" charset="-122"/>
                <a:ea typeface="微软雅黑" panose="020B0503020204020204" pitchFamily="34" charset="-122"/>
              </a:rPr>
              <a:t>DNA</a:t>
            </a:r>
            <a:r>
              <a:rPr lang="zh-CN" altLang="zh-CN" sz="2000" kern="100" dirty="0">
                <a:latin typeface="微软雅黑" panose="020B0503020204020204" pitchFamily="34" charset="-122"/>
                <a:ea typeface="微软雅黑" panose="020B0503020204020204" pitchFamily="34" charset="-122"/>
              </a:rPr>
              <a:t>解旋的时候，由于不是有自由的端点，所以</a:t>
            </a:r>
            <a:r>
              <a:rPr lang="en-US" altLang="zh-CN" sz="2000" kern="100" dirty="0">
                <a:latin typeface="微软雅黑" panose="020B0503020204020204" pitchFamily="34" charset="-122"/>
                <a:ea typeface="微软雅黑" panose="020B0503020204020204" pitchFamily="34" charset="-122"/>
              </a:rPr>
              <a:t>DNA </a:t>
            </a:r>
            <a:r>
              <a:rPr lang="zh-CN" altLang="zh-CN" sz="2000" kern="100" dirty="0">
                <a:latin typeface="微软雅黑" panose="020B0503020204020204" pitchFamily="34" charset="-122"/>
                <a:ea typeface="微软雅黑" panose="020B0503020204020204" pitchFamily="34" charset="-122"/>
              </a:rPr>
              <a:t>不能不断翻转，进行解旋，否则会使后端缠绕得更紧，这个时候</a:t>
            </a:r>
            <a:r>
              <a:rPr lang="en-US" altLang="zh-CN" sz="2000" kern="100" dirty="0">
                <a:latin typeface="微软雅黑" panose="020B0503020204020204" pitchFamily="34" charset="-122"/>
                <a:ea typeface="微软雅黑" panose="020B0503020204020204" pitchFamily="34" charset="-122"/>
              </a:rPr>
              <a:t>DNA</a:t>
            </a:r>
            <a:r>
              <a:rPr lang="zh-CN" altLang="zh-CN" sz="2000" kern="100" dirty="0">
                <a:latin typeface="微软雅黑" panose="020B0503020204020204" pitchFamily="34" charset="-122"/>
                <a:ea typeface="微软雅黑" panose="020B0503020204020204" pitchFamily="34" charset="-122"/>
              </a:rPr>
              <a:t>通常会引入一个瞬间的缺口使得扭转数变小，在完成翻转后又瞬间补全，从而减少或者增加了扭转数。仅仅因为超螺旋情况不同的</a:t>
            </a:r>
            <a:r>
              <a:rPr lang="en-US" altLang="zh-CN" sz="2000" kern="100" dirty="0">
                <a:latin typeface="微软雅黑" panose="020B0503020204020204" pitchFamily="34" charset="-122"/>
                <a:ea typeface="微软雅黑" panose="020B0503020204020204" pitchFamily="34" charset="-122"/>
              </a:rPr>
              <a:t>DNA</a:t>
            </a:r>
            <a:r>
              <a:rPr lang="zh-CN" altLang="zh-CN" sz="2000" kern="100" dirty="0">
                <a:latin typeface="微软雅黑" panose="020B0503020204020204" pitchFamily="34" charset="-122"/>
                <a:ea typeface="微软雅黑" panose="020B0503020204020204" pitchFamily="34" charset="-122"/>
              </a:rPr>
              <a:t>称为</a:t>
            </a:r>
            <a:r>
              <a:rPr lang="en-US" altLang="zh-CN" sz="2000" kern="100" dirty="0">
                <a:latin typeface="微软雅黑" panose="020B0503020204020204" pitchFamily="34" charset="-122"/>
                <a:ea typeface="微软雅黑" panose="020B0503020204020204" pitchFamily="34" charset="-122"/>
              </a:rPr>
              <a:t>DNA</a:t>
            </a:r>
            <a:r>
              <a:rPr lang="zh-CN" altLang="zh-CN" sz="2000" kern="100" dirty="0">
                <a:latin typeface="微软雅黑" panose="020B0503020204020204" pitchFamily="34" charset="-122"/>
                <a:ea typeface="微软雅黑" panose="020B0503020204020204" pitchFamily="34" charset="-122"/>
              </a:rPr>
              <a:t>分子的拓扑异构体（</a:t>
            </a:r>
            <a:r>
              <a:rPr lang="en-US" altLang="zh-CN" sz="2000" kern="100" dirty="0">
                <a:latin typeface="微软雅黑" panose="020B0503020204020204" pitchFamily="34" charset="-122"/>
                <a:ea typeface="微软雅黑" panose="020B0503020204020204" pitchFamily="34" charset="-122"/>
              </a:rPr>
              <a:t>topological isomer</a:t>
            </a:r>
            <a:r>
              <a:rPr lang="zh-CN" altLang="zh-CN" sz="2000" kern="100" dirty="0">
                <a:latin typeface="微软雅黑" panose="020B0503020204020204" pitchFamily="34" charset="-122"/>
                <a:ea typeface="微软雅黑" panose="020B0503020204020204" pitchFamily="34" charset="-122"/>
              </a:rPr>
              <a:t>）。这样的超螺旋的意义在于使得</a:t>
            </a:r>
            <a:r>
              <a:rPr lang="en-US" altLang="zh-CN" sz="2000" kern="100" dirty="0">
                <a:latin typeface="微软雅黑" panose="020B0503020204020204" pitchFamily="34" charset="-122"/>
                <a:ea typeface="微软雅黑" panose="020B0503020204020204" pitchFamily="34" charset="-122"/>
              </a:rPr>
              <a:t>DNA</a:t>
            </a:r>
            <a:r>
              <a:rPr lang="zh-CN" altLang="zh-CN" sz="2000" kern="100" dirty="0">
                <a:latin typeface="微软雅黑" panose="020B0503020204020204" pitchFamily="34" charset="-122"/>
                <a:ea typeface="微软雅黑" panose="020B0503020204020204" pitchFamily="34" charset="-122"/>
              </a:rPr>
              <a:t>分子能够通过螺旋更加有效的增加空间利用率从而使得十分长的</a:t>
            </a:r>
            <a:r>
              <a:rPr lang="en-US" altLang="zh-CN" sz="2000" kern="100" dirty="0">
                <a:latin typeface="微软雅黑" panose="020B0503020204020204" pitchFamily="34" charset="-122"/>
                <a:ea typeface="微软雅黑" panose="020B0503020204020204" pitchFamily="34" charset="-122"/>
              </a:rPr>
              <a:t>DNA</a:t>
            </a:r>
            <a:r>
              <a:rPr lang="zh-CN" altLang="zh-CN" sz="2000" kern="100" dirty="0">
                <a:latin typeface="微软雅黑" panose="020B0503020204020204" pitchFamily="34" charset="-122"/>
                <a:ea typeface="微软雅黑" panose="020B0503020204020204" pitchFamily="34" charset="-122"/>
              </a:rPr>
              <a:t>分子缠绕出染色体，形成</a:t>
            </a:r>
            <a:r>
              <a:rPr lang="en-US" altLang="zh-CN" sz="2000" kern="100" dirty="0">
                <a:latin typeface="微软雅黑" panose="020B0503020204020204" pitchFamily="34" charset="-122"/>
                <a:ea typeface="微软雅黑" panose="020B0503020204020204" pitchFamily="34" charset="-122"/>
              </a:rPr>
              <a:t>DNA</a:t>
            </a:r>
            <a:r>
              <a:rPr lang="zh-CN" altLang="zh-CN" sz="2000" kern="100" dirty="0">
                <a:latin typeface="微软雅黑" panose="020B0503020204020204" pitchFamily="34" charset="-122"/>
                <a:ea typeface="微软雅黑" panose="020B0503020204020204" pitchFamily="34" charset="-122"/>
              </a:rPr>
              <a:t>的三级结构。因此许多药物被开发来作为拓扑酶的抑制剂，就可以将该药物作为抗生素或抗癌药应用。</a:t>
            </a:r>
          </a:p>
        </p:txBody>
      </p:sp>
    </p:spTree>
    <p:extLst>
      <p:ext uri="{BB962C8B-B14F-4D97-AF65-F5344CB8AC3E}">
        <p14:creationId xmlns:p14="http://schemas.microsoft.com/office/powerpoint/2010/main" val="2981531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021647" y="1625392"/>
            <a:ext cx="2755023" cy="4401205"/>
          </a:xfrm>
          <a:prstGeom prst="rect">
            <a:avLst/>
          </a:prstGeom>
        </p:spPr>
        <p:txBody>
          <a:bodyPr wrap="square">
            <a:spAutoFit/>
          </a:bodyPr>
          <a:lstStyle/>
          <a:p>
            <a:pPr marL="171496" indent="50020" algn="just"/>
            <a:r>
              <a:rPr lang="zh-CN" altLang="zh-CN" sz="2000" kern="100" dirty="0">
                <a:latin typeface="微软雅黑" panose="020B0503020204020204" pitchFamily="34" charset="-122"/>
                <a:ea typeface="微软雅黑" panose="020B0503020204020204" pitchFamily="34" charset="-122"/>
              </a:rPr>
              <a:t>蜷曲的时候会因为初始状态的区别，特别是在细长绳子的情况下会有很大的不同。因为本身绳子的自由度十分大，很容易得到一个螺旋状态的极小值，而要从这个状态到达另一个状态需要越过一个较大的势垒，这不是十分容易。现实中我们能够见到的是如：缠绕的电话线，扭转的弹簧。</a:t>
            </a:r>
          </a:p>
        </p:txBody>
      </p:sp>
      <p:pic>
        <p:nvPicPr>
          <p:cNvPr id="5" name="图片 4" descr="C:\Users\Administrator\Desktop\绳子照片\IMG20140428009.jpg"/>
          <p:cNvPicPr/>
          <p:nvPr/>
        </p:nvPicPr>
        <p:blipFill>
          <a:blip r:embed="rId2" cstate="print">
            <a:extLst>
              <a:ext uri="{BEBA8EAE-BF5A-486C-A8C5-ECC9F3942E4B}">
                <a14:imgProps xmlns:a14="http://schemas.microsoft.com/office/drawing/2010/main">
                  <a14:imgLayer r:embed="rId3">
                    <a14:imgEffect>
                      <a14:backgroundRemoval t="1780" b="99515" l="0" r="98182"/>
                    </a14:imgEffect>
                  </a14:imgLayer>
                </a14:imgProps>
              </a:ext>
              <a:ext uri="{28A0092B-C50C-407E-A947-70E740481C1C}">
                <a14:useLocalDpi xmlns:a14="http://schemas.microsoft.com/office/drawing/2010/main" val="0"/>
              </a:ext>
            </a:extLst>
          </a:blip>
          <a:srcRect/>
          <a:stretch>
            <a:fillRect/>
          </a:stretch>
        </p:blipFill>
        <p:spPr bwMode="auto">
          <a:xfrm>
            <a:off x="3869819" y="2515324"/>
            <a:ext cx="2435183" cy="1046054"/>
          </a:xfrm>
          <a:prstGeom prst="rect">
            <a:avLst/>
          </a:prstGeom>
          <a:noFill/>
          <a:ln>
            <a:noFill/>
          </a:ln>
        </p:spPr>
      </p:pic>
      <p:pic>
        <p:nvPicPr>
          <p:cNvPr id="6" name="图片 5" descr="C:\Users\Administrator\Desktop\绳子照片\IMG20140428005.jpg"/>
          <p:cNvPicPr/>
          <p:nvPr/>
        </p:nvPicPr>
        <p:blipFill>
          <a:blip r:embed="rId4" cstate="print">
            <a:extLst>
              <a:ext uri="{BEBA8EAE-BF5A-486C-A8C5-ECC9F3942E4B}">
                <a14:imgProps xmlns:a14="http://schemas.microsoft.com/office/drawing/2010/main">
                  <a14:imgLayer r:embed="rId5">
                    <a14:imgEffect>
                      <a14:backgroundRemoval t="1574" b="89986" l="711" r="99210"/>
                    </a14:imgEffect>
                  </a14:imgLayer>
                </a14:imgProps>
              </a:ext>
              <a:ext uri="{28A0092B-C50C-407E-A947-70E740481C1C}">
                <a14:useLocalDpi xmlns:a14="http://schemas.microsoft.com/office/drawing/2010/main" val="0"/>
              </a:ext>
            </a:extLst>
          </a:blip>
          <a:srcRect/>
          <a:stretch>
            <a:fillRect/>
          </a:stretch>
        </p:blipFill>
        <p:spPr bwMode="auto">
          <a:xfrm>
            <a:off x="4107417" y="3825995"/>
            <a:ext cx="1959989" cy="1311177"/>
          </a:xfrm>
          <a:prstGeom prst="rect">
            <a:avLst/>
          </a:prstGeom>
          <a:noFill/>
          <a:ln>
            <a:noFill/>
          </a:ln>
        </p:spPr>
      </p:pic>
      <p:pic>
        <p:nvPicPr>
          <p:cNvPr id="7" name="图片 6" descr="C:\Users\Administrator\Desktop\绳子照片\IMG20140428010.jpg"/>
          <p:cNvPicPr/>
          <p:nvPr/>
        </p:nvPicPr>
        <p:blipFill>
          <a:blip r:embed="rId6" cstate="print">
            <a:extLst>
              <a:ext uri="{BEBA8EAE-BF5A-486C-A8C5-ECC9F3942E4B}">
                <a14:imgProps xmlns:a14="http://schemas.microsoft.com/office/drawing/2010/main">
                  <a14:imgLayer r:embed="rId7">
                    <a14:imgEffect>
                      <a14:backgroundRemoval t="9786" b="97248" l="3397" r="97472"/>
                    </a14:imgEffect>
                  </a14:imgLayer>
                </a14:imgProps>
              </a:ext>
              <a:ext uri="{28A0092B-C50C-407E-A947-70E740481C1C}">
                <a14:useLocalDpi xmlns:a14="http://schemas.microsoft.com/office/drawing/2010/main" val="0"/>
              </a:ext>
            </a:extLst>
          </a:blip>
          <a:srcRect/>
          <a:stretch>
            <a:fillRect/>
          </a:stretch>
        </p:blipFill>
        <p:spPr bwMode="auto">
          <a:xfrm>
            <a:off x="5927848" y="2424130"/>
            <a:ext cx="3098688" cy="800348"/>
          </a:xfrm>
          <a:prstGeom prst="rect">
            <a:avLst/>
          </a:prstGeom>
          <a:noFill/>
          <a:ln>
            <a:noFill/>
          </a:ln>
        </p:spPr>
      </p:pic>
      <p:pic>
        <p:nvPicPr>
          <p:cNvPr id="8" name="图片 7" descr="C:\Users\Administrator\Desktop\绳子照片\IMG20140428008.jpg"/>
          <p:cNvPicPr/>
          <p:nvPr/>
        </p:nvPicPr>
        <p:blipFill>
          <a:blip r:embed="rId8" cstate="print">
            <a:extLst>
              <a:ext uri="{BEBA8EAE-BF5A-486C-A8C5-ECC9F3942E4B}">
                <a14:imgProps xmlns:a14="http://schemas.microsoft.com/office/drawing/2010/main">
                  <a14:imgLayer r:embed="rId9">
                    <a14:imgEffect>
                      <a14:backgroundRemoval t="1399" b="96565" l="1814" r="98344"/>
                    </a14:imgEffect>
                  </a14:imgLayer>
                </a14:imgProps>
              </a:ext>
              <a:ext uri="{28A0092B-C50C-407E-A947-70E740481C1C}">
                <a14:useLocalDpi xmlns:a14="http://schemas.microsoft.com/office/drawing/2010/main" val="0"/>
              </a:ext>
            </a:extLst>
          </a:blip>
          <a:srcRect/>
          <a:stretch>
            <a:fillRect/>
          </a:stretch>
        </p:blipFill>
        <p:spPr bwMode="auto">
          <a:xfrm>
            <a:off x="6146669" y="3489095"/>
            <a:ext cx="2879869" cy="1920761"/>
          </a:xfrm>
          <a:prstGeom prst="rect">
            <a:avLst/>
          </a:prstGeom>
          <a:noFill/>
          <a:ln>
            <a:noFill/>
          </a:ln>
        </p:spPr>
      </p:pic>
      <p:sp>
        <p:nvSpPr>
          <p:cNvPr id="11" name="标题 12"/>
          <p:cNvSpPr txBox="1">
            <a:spLocks/>
          </p:cNvSpPr>
          <p:nvPr/>
        </p:nvSpPr>
        <p:spPr>
          <a:xfrm>
            <a:off x="971600" y="908720"/>
            <a:ext cx="3600400" cy="441226"/>
          </a:xfrm>
          <a:prstGeom prst="rect">
            <a:avLst/>
          </a:prstGeom>
          <a:solidFill>
            <a:schemeClr val="bg1">
              <a:lumMod val="85000"/>
            </a:schemeClr>
          </a:solidFill>
        </p:spPr>
        <p:txBody>
          <a:bodyPr/>
          <a:lstStyle>
            <a:lvl1pPr algn="l" rtl="0" eaLnBrk="1" fontAlgn="base" hangingPunct="1">
              <a:spcBef>
                <a:spcPct val="0"/>
              </a:spcBef>
              <a:spcAft>
                <a:spcPct val="0"/>
              </a:spcAft>
              <a:defRPr sz="2250" kern="1200">
                <a:solidFill>
                  <a:schemeClr val="tx2"/>
                </a:solidFill>
                <a:latin typeface="+mj-lt"/>
                <a:ea typeface="+mj-ea"/>
                <a:cs typeface="+mj-cs"/>
              </a:defRPr>
            </a:lvl1pPr>
            <a:lvl2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2pPr>
            <a:lvl3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3pPr>
            <a:lvl4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4pPr>
            <a:lvl5pPr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5pPr>
            <a:lvl6pPr marL="342889"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6pPr>
            <a:lvl7pPr marL="685777"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7pPr>
            <a:lvl8pPr marL="1028666"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8pPr>
            <a:lvl9pPr marL="1371554" algn="l" rtl="0" eaLnBrk="1" fontAlgn="base" hangingPunct="1">
              <a:spcBef>
                <a:spcPct val="0"/>
              </a:spcBef>
              <a:spcAft>
                <a:spcPct val="0"/>
              </a:spcAft>
              <a:defRPr sz="2250">
                <a:solidFill>
                  <a:schemeClr val="tx2"/>
                </a:solidFill>
                <a:latin typeface="Lucida Sans" panose="020B0602030504020204" pitchFamily="34" charset="0"/>
                <a:ea typeface="黑体" panose="02010609060101010101" pitchFamily="49" charset="-122"/>
              </a:defRPr>
            </a:lvl9p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蜷曲的一般形状</a:t>
            </a:r>
          </a:p>
        </p:txBody>
      </p:sp>
    </p:spTree>
    <p:extLst>
      <p:ext uri="{BB962C8B-B14F-4D97-AF65-F5344CB8AC3E}">
        <p14:creationId xmlns:p14="http://schemas.microsoft.com/office/powerpoint/2010/main" val="1106319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txBox="1">
            <a:spLocks/>
          </p:cNvSpPr>
          <p:nvPr/>
        </p:nvSpPr>
        <p:spPr bwMode="auto">
          <a:xfrm>
            <a:off x="-252536" y="692696"/>
            <a:ext cx="6732240"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algn="ctr" fontAlgn="base">
              <a:spcBef>
                <a:spcPct val="0"/>
              </a:spcBef>
              <a:spcAft>
                <a:spcPct val="0"/>
              </a:spcAft>
              <a:defRPr/>
            </a:pPr>
            <a:r>
              <a:rPr lang="en-US" altLang="zh-CN" sz="3200" i="1">
                <a:solidFill>
                  <a:schemeClr val="accent2">
                    <a:lumMod val="75000"/>
                  </a:schemeClr>
                </a:solidFill>
                <a:latin typeface="+mj-lt"/>
                <a:ea typeface="+mj-ea"/>
                <a:cs typeface="+mj-cs"/>
              </a:rPr>
              <a:t>Thank you for listening</a:t>
            </a:r>
            <a:endParaRPr lang="zh-CN" altLang="en-US" sz="3200" i="1" dirty="0">
              <a:solidFill>
                <a:schemeClr val="accent2">
                  <a:lumMod val="75000"/>
                </a:schemeClr>
              </a:solidFill>
              <a:latin typeface="+mj-lt"/>
              <a:ea typeface="+mj-ea"/>
              <a:cs typeface="+mj-cs"/>
            </a:endParaRPr>
          </a:p>
        </p:txBody>
      </p:sp>
      <p:sp>
        <p:nvSpPr>
          <p:cNvPr id="7" name="文本框 4"/>
          <p:cNvSpPr txBox="1"/>
          <p:nvPr/>
        </p:nvSpPr>
        <p:spPr>
          <a:xfrm>
            <a:off x="6548264" y="3356994"/>
            <a:ext cx="2448272" cy="461665"/>
          </a:xfrm>
          <a:prstGeom prst="rect">
            <a:avLst/>
          </a:prstGeom>
          <a:noFill/>
        </p:spPr>
        <p:txBody>
          <a:bodyPr wrap="square" rtlCol="0">
            <a:spAutoFit/>
          </a:bodyPr>
          <a:lstStyle/>
          <a:p>
            <a:r>
              <a:rPr lang="zh-CN" altLang="en-US" sz="2400" dirty="0">
                <a:solidFill>
                  <a:schemeClr val="tx1">
                    <a:lumMod val="65000"/>
                    <a:lumOff val="35000"/>
                  </a:schemeClr>
                </a:solidFill>
                <a:latin typeface="Adobe 明體 Std L" panose="02020300000000000000" pitchFamily="18" charset="-128"/>
                <a:ea typeface="Adobe 明體 Std L" panose="02020300000000000000" pitchFamily="18" charset="-128"/>
              </a:rPr>
              <a:t>复旦大学物理系</a:t>
            </a:r>
          </a:p>
        </p:txBody>
      </p:sp>
    </p:spTree>
    <p:extLst>
      <p:ext uri="{BB962C8B-B14F-4D97-AF65-F5344CB8AC3E}">
        <p14:creationId xmlns:p14="http://schemas.microsoft.com/office/powerpoint/2010/main" val="1422003715"/>
      </p:ext>
    </p:extLst>
  </p:cSld>
  <p:clrMapOvr>
    <a:masterClrMapping/>
  </p:clrMapOvr>
  <p:transition spd="med">
    <p:pull/>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矩形 2"/>
              <p:cNvSpPr/>
              <p:nvPr/>
            </p:nvSpPr>
            <p:spPr>
              <a:xfrm>
                <a:off x="142357" y="944077"/>
                <a:ext cx="8913311" cy="4173130"/>
              </a:xfrm>
              <a:prstGeom prst="rect">
                <a:avLst/>
              </a:prstGeom>
            </p:spPr>
            <p:txBody>
              <a:bodyPr wrap="square">
                <a:spAutoFit/>
              </a:bodyPr>
              <a:lstStyle/>
              <a:p>
                <a:pPr algn="just"/>
                <a:r>
                  <a:rPr lang="zh-CN" altLang="zh-CN" sz="2101" kern="100" dirty="0">
                    <a:latin typeface="Times New Roman" panose="02020603050405020304" pitchFamily="18" charset="0"/>
                    <a:ea typeface="宋体" panose="02010600030101010101" pitchFamily="2" charset="-122"/>
                  </a:rPr>
                  <a:t> 再回到我们关于弯曲扭矩的地方，由</a:t>
                </a:r>
              </a:p>
              <a:p>
                <a:pPr indent="200078" algn="just"/>
                <a14:m>
                  <m:oMathPara xmlns:m="http://schemas.openxmlformats.org/officeDocument/2006/math">
                    <m:oMathParaPr>
                      <m:jc m:val="centerGroup"/>
                    </m:oMathParaPr>
                    <m:oMath xmlns:m="http://schemas.openxmlformats.org/officeDocument/2006/math">
                      <m:r>
                        <m:rPr>
                          <m:sty m:val="p"/>
                        </m:rPr>
                        <a:rPr lang="en-US" altLang="zh-CN" sz="2101" kern="100">
                          <a:latin typeface="Cambria Math" panose="02040503050406030204" pitchFamily="18" charset="0"/>
                          <a:ea typeface="宋体" panose="02010600030101010101" pitchFamily="2" charset="-122"/>
                        </a:rPr>
                        <m:t>τ</m:t>
                      </m:r>
                      <m:r>
                        <a:rPr lang="en-US" altLang="zh-CN" sz="2101" kern="100">
                          <a:latin typeface="Cambria Math" panose="02040503050406030204" pitchFamily="18" charset="0"/>
                          <a:ea typeface="宋体" panose="02010600030101010101" pitchFamily="2" charset="-122"/>
                        </a:rPr>
                        <m:t>=</m:t>
                      </m:r>
                      <m:nary>
                        <m:naryPr>
                          <m:limLoc m:val="undOvr"/>
                          <m:subHide m:val="on"/>
                          <m:supHide m:val="on"/>
                          <m:ctrlPr>
                            <a:rPr lang="zh-CN" altLang="zh-CN" sz="2101" i="1" kern="100">
                              <a:latin typeface="Cambria Math" panose="02040503050406030204" pitchFamily="18" charset="0"/>
                              <a:ea typeface="Cambria Math" panose="02040503050406030204" pitchFamily="18" charset="0"/>
                            </a:rPr>
                          </m:ctrlPr>
                        </m:naryPr>
                        <m:sub/>
                        <m:sup/>
                        <m:e>
                          <m:f>
                            <m:fPr>
                              <m:ctrlPr>
                                <a:rPr lang="zh-CN" altLang="zh-CN" sz="2101" i="1" kern="100">
                                  <a:latin typeface="Cambria Math" panose="02040503050406030204" pitchFamily="18" charset="0"/>
                                  <a:ea typeface="Cambria Math" panose="02040503050406030204" pitchFamily="18" charset="0"/>
                                </a:rPr>
                              </m:ctrlPr>
                            </m:fPr>
                            <m:num>
                              <m:r>
                                <a:rPr lang="en-US" altLang="zh-CN" sz="2101" i="1" kern="100">
                                  <a:latin typeface="Cambria Math" panose="02040503050406030204" pitchFamily="18" charset="0"/>
                                  <a:ea typeface="宋体" panose="02010600030101010101" pitchFamily="2" charset="-122"/>
                                </a:rPr>
                                <m:t>𝑌</m:t>
                              </m:r>
                              <m:sSup>
                                <m:sSupPr>
                                  <m:ctrlPr>
                                    <a:rPr lang="zh-CN" altLang="zh-CN" sz="2101" i="1" kern="100">
                                      <a:latin typeface="Cambria Math" panose="02040503050406030204" pitchFamily="18" charset="0"/>
                                      <a:ea typeface="Cambria Math" panose="02040503050406030204" pitchFamily="18" charset="0"/>
                                    </a:rPr>
                                  </m:ctrlPr>
                                </m:sSupPr>
                                <m:e>
                                  <m:r>
                                    <a:rPr lang="en-US" altLang="zh-CN" sz="2101" i="1" kern="100">
                                      <a:latin typeface="Cambria Math" panose="02040503050406030204" pitchFamily="18" charset="0"/>
                                      <a:ea typeface="宋体" panose="02010600030101010101" pitchFamily="2" charset="-122"/>
                                    </a:rPr>
                                    <m:t>𝑦</m:t>
                                  </m:r>
                                </m:e>
                                <m:sup>
                                  <m:r>
                                    <a:rPr lang="en-US" altLang="zh-CN" sz="2101" i="1" kern="100">
                                      <a:latin typeface="Cambria Math" panose="02040503050406030204" pitchFamily="18" charset="0"/>
                                      <a:ea typeface="宋体" panose="02010600030101010101" pitchFamily="2" charset="-122"/>
                                    </a:rPr>
                                    <m:t>2</m:t>
                                  </m:r>
                                </m:sup>
                              </m:sSup>
                            </m:num>
                            <m:den>
                              <m:r>
                                <a:rPr lang="en-US" altLang="zh-CN" sz="2101" i="1" kern="100">
                                  <a:latin typeface="Cambria Math" panose="02040503050406030204" pitchFamily="18" charset="0"/>
                                  <a:ea typeface="宋体" panose="02010600030101010101" pitchFamily="2" charset="-122"/>
                                </a:rPr>
                                <m:t>𝑅</m:t>
                              </m:r>
                            </m:den>
                          </m:f>
                        </m:e>
                      </m:nary>
                      <m:r>
                        <a:rPr lang="en-US" altLang="zh-CN" sz="2101" i="1" kern="100">
                          <a:latin typeface="Cambria Math" panose="02040503050406030204" pitchFamily="18" charset="0"/>
                          <a:ea typeface="宋体" panose="02010600030101010101" pitchFamily="2" charset="-122"/>
                        </a:rPr>
                        <m:t>𝑑𝐴</m:t>
                      </m:r>
                    </m:oMath>
                  </m:oMathPara>
                </a14:m>
                <a:endParaRPr lang="zh-CN" altLang="zh-CN" sz="2101" kern="100" dirty="0">
                  <a:latin typeface="Times New Roman" panose="02020603050405020304" pitchFamily="18" charset="0"/>
                  <a:ea typeface="宋体" panose="02010600030101010101" pitchFamily="2" charset="-122"/>
                </a:endParaRPr>
              </a:p>
              <a:p>
                <a:pPr indent="200078" algn="just"/>
                <a:endParaRPr lang="en-US" altLang="zh-CN" sz="2101" kern="100" dirty="0">
                  <a:latin typeface="Times New Roman" panose="02020603050405020304" pitchFamily="18" charset="0"/>
                  <a:ea typeface="宋体" panose="02010600030101010101" pitchFamily="2" charset="-122"/>
                </a:endParaRPr>
              </a:p>
              <a:p>
                <a:pPr indent="200078" algn="just"/>
                <a:r>
                  <a:rPr lang="zh-CN" altLang="zh-CN" sz="2101" kern="100" dirty="0">
                    <a:latin typeface="Times New Roman" panose="02020603050405020304" pitchFamily="18" charset="0"/>
                    <a:ea typeface="宋体" panose="02010600030101010101" pitchFamily="2" charset="-122"/>
                  </a:rPr>
                  <a:t>可以看出，在</a:t>
                </a:r>
                <a:r>
                  <a:rPr lang="en-US" altLang="zh-CN" sz="2101" kern="100" dirty="0">
                    <a:latin typeface="Times New Roman" panose="02020603050405020304" pitchFamily="18" charset="0"/>
                    <a:ea typeface="宋体" panose="02010600030101010101" pitchFamily="2" charset="-122"/>
                  </a:rPr>
                  <a:t>I</a:t>
                </a:r>
                <a:r>
                  <a:rPr lang="zh-CN" altLang="zh-CN" sz="2101" kern="100" dirty="0">
                    <a:latin typeface="Times New Roman" panose="02020603050405020304" pitchFamily="18" charset="0"/>
                    <a:ea typeface="宋体" panose="02010600030101010101" pitchFamily="2" charset="-122"/>
                  </a:rPr>
                  <a:t>小的地方，</a:t>
                </a:r>
                <a:r>
                  <a:rPr lang="en-US" altLang="zh-CN" sz="2101" kern="100" dirty="0">
                    <a:latin typeface="Times New Roman" panose="02020603050405020304" pitchFamily="18" charset="0"/>
                    <a:ea typeface="宋体" panose="02010600030101010101" pitchFamily="2" charset="-122"/>
                  </a:rPr>
                  <a:t>R</a:t>
                </a:r>
                <a:r>
                  <a:rPr lang="zh-CN" altLang="zh-CN" sz="2101" kern="100" dirty="0">
                    <a:latin typeface="Times New Roman" panose="02020603050405020304" pitchFamily="18" charset="0"/>
                    <a:ea typeface="宋体" panose="02010600030101010101" pitchFamily="2" charset="-122"/>
                  </a:rPr>
                  <a:t>也会相应的小从而保证扭矩相同，因为</a:t>
                </a:r>
                <a:r>
                  <a:rPr lang="en-US" altLang="zh-CN" sz="2101" kern="100" dirty="0">
                    <a:latin typeface="Times New Roman" panose="02020603050405020304" pitchFamily="18" charset="0"/>
                    <a:ea typeface="宋体" panose="02010600030101010101" pitchFamily="2" charset="-122"/>
                  </a:rPr>
                  <a:t>R</a:t>
                </a:r>
                <a:r>
                  <a:rPr lang="zh-CN" altLang="zh-CN" sz="2101" kern="100" dirty="0">
                    <a:latin typeface="Times New Roman" panose="02020603050405020304" pitchFamily="18" charset="0"/>
                    <a:ea typeface="宋体" panose="02010600030101010101" pitchFamily="2" charset="-122"/>
                  </a:rPr>
                  <a:t>代表这该点的曲率半径，所以在绳子细的地方容易发生明显的蜷曲，而且一旦蜷曲便会加大这种现象，从而在该点发生多层的蜷曲。</a:t>
                </a:r>
              </a:p>
              <a:p>
                <a:pPr indent="200078" algn="just"/>
                <a:endParaRPr lang="en-US" altLang="zh-CN" sz="2101" kern="100" dirty="0">
                  <a:latin typeface="Times New Roman" panose="02020603050405020304" pitchFamily="18" charset="0"/>
                  <a:ea typeface="宋体" panose="02010600030101010101" pitchFamily="2" charset="-122"/>
                </a:endParaRPr>
              </a:p>
              <a:p>
                <a:pPr indent="200078" algn="just"/>
                <a:endParaRPr lang="en-US" altLang="zh-CN" sz="2101" kern="100" dirty="0">
                  <a:latin typeface="Times New Roman" panose="02020603050405020304" pitchFamily="18" charset="0"/>
                  <a:ea typeface="宋体" panose="02010600030101010101" pitchFamily="2" charset="-122"/>
                </a:endParaRPr>
              </a:p>
              <a:p>
                <a:pPr indent="200078" algn="just"/>
                <a:r>
                  <a:rPr lang="zh-CN" altLang="zh-CN" sz="2101" kern="100" dirty="0">
                    <a:latin typeface="Times New Roman" panose="02020603050405020304" pitchFamily="18" charset="0"/>
                    <a:ea typeface="宋体" panose="02010600030101010101" pitchFamily="2" charset="-122"/>
                  </a:rPr>
                  <a:t>回到这个问题上，似乎在扭转的过程中不应该出现弯矩，那么这个弯矩是哪里来的呢？事实上，这个平衡点是一个不稳定平衡点，其能量为极大值，稍微有所偏移便会发生不可逆的对称性破缺。</a:t>
                </a:r>
              </a:p>
            </p:txBody>
          </p:sp>
        </mc:Choice>
        <mc:Fallback xmlns="">
          <p:sp>
            <p:nvSpPr>
              <p:cNvPr id="3" name="矩形 2"/>
              <p:cNvSpPr>
                <a:spLocks noRot="1" noChangeAspect="1" noMove="1" noResize="1" noEditPoints="1" noAdjustHandles="1" noChangeArrowheads="1" noChangeShapeType="1" noTextEdit="1"/>
              </p:cNvSpPr>
              <p:nvPr/>
            </p:nvSpPr>
            <p:spPr>
              <a:xfrm>
                <a:off x="189756" y="116632"/>
                <a:ext cx="11881320" cy="5531386"/>
              </a:xfrm>
              <a:prstGeom prst="rect">
                <a:avLst/>
              </a:prstGeom>
              <a:blipFill rotWithShape="0">
                <a:blip r:embed="rId2"/>
                <a:stretch>
                  <a:fillRect l="-1026" t="-1432" r="-4053" b="-1762"/>
                </a:stretch>
              </a:blipFill>
            </p:spPr>
            <p:txBody>
              <a:bodyPr/>
              <a:lstStyle/>
              <a:p>
                <a:r>
                  <a:rPr lang="zh-CN" altLang="en-US">
                    <a:noFill/>
                  </a:rPr>
                  <a:t> </a:t>
                </a:r>
              </a:p>
            </p:txBody>
          </p:sp>
        </mc:Fallback>
      </mc:AlternateContent>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081391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kern="100" dirty="0">
                <a:latin typeface="+mn-ea"/>
              </a:rPr>
              <a:t>扭转数（</a:t>
            </a:r>
            <a:r>
              <a:rPr lang="en-US" altLang="zh-CN" kern="100" dirty="0">
                <a:latin typeface="+mn-ea"/>
              </a:rPr>
              <a:t>twisting number</a:t>
            </a:r>
            <a:r>
              <a:rPr lang="zh-CN" altLang="zh-CN" kern="100" dirty="0">
                <a:latin typeface="+mn-ea"/>
              </a:rPr>
              <a:t>）</a:t>
            </a:r>
            <a:endParaRPr lang="zh-CN" altLang="en-US" dirty="0"/>
          </a:p>
        </p:txBody>
      </p:sp>
      <mc:AlternateContent xmlns:mc="http://schemas.openxmlformats.org/markup-compatibility/2006" xmlns:a14="http://schemas.microsoft.com/office/drawing/2010/main">
        <mc:Choice Requires="a14">
          <p:sp>
            <p:nvSpPr>
              <p:cNvPr id="3" name="文本框 2"/>
              <p:cNvSpPr txBox="1"/>
              <p:nvPr/>
            </p:nvSpPr>
            <p:spPr>
              <a:xfrm>
                <a:off x="88336" y="2186541"/>
                <a:ext cx="8731545" cy="3823291"/>
              </a:xfrm>
              <a:prstGeom prst="rect">
                <a:avLst/>
              </a:prstGeom>
              <a:noFill/>
            </p:spPr>
            <p:txBody>
              <a:bodyPr wrap="square" rtlCol="0">
                <a:spAutoFit/>
              </a:bodyPr>
              <a:lstStyle/>
              <a:p>
                <a:r>
                  <a:rPr lang="zh-CN" altLang="zh-CN" sz="2101" dirty="0"/>
                  <a:t>设绳长为</a:t>
                </a:r>
                <a:r>
                  <a:rPr lang="en-US" altLang="zh-CN" sz="2101" dirty="0"/>
                  <a:t>L</a:t>
                </a:r>
                <a:r>
                  <a:rPr lang="zh-CN" altLang="zh-CN" sz="2101" dirty="0"/>
                  <a:t>，中心线</a:t>
                </a:r>
                <a:r>
                  <a:rPr lang="en-US" altLang="zh-CN" sz="2101" dirty="0"/>
                  <a:t>C</a:t>
                </a:r>
                <a:r>
                  <a:rPr lang="zh-CN" altLang="zh-CN" sz="2101" dirty="0"/>
                  <a:t>为略去伸缩变化的某一光滑的空间曲线，线的横截面为与中心线正交的刚性平面，以沿着中心线的弧坐标为</a:t>
                </a:r>
                <a:r>
                  <a:rPr lang="en-US" altLang="zh-CN" sz="2101" dirty="0"/>
                  <a:t>s</a:t>
                </a:r>
                <a:r>
                  <a:rPr lang="zh-CN" altLang="zh-CN" sz="2101" dirty="0"/>
                  <a:t>的任一点</a:t>
                </a:r>
                <a:r>
                  <a:rPr lang="en-US" altLang="zh-CN" sz="2101" dirty="0"/>
                  <a:t>P</a:t>
                </a:r>
                <a:r>
                  <a:rPr lang="zh-CN" altLang="zh-CN" sz="2101" dirty="0"/>
                  <a:t>作为原点的建立截面的主轴坐标系（</a:t>
                </a:r>
                <a:r>
                  <a:rPr lang="en-US" altLang="zh-CN" sz="2101" dirty="0"/>
                  <a:t>P-xyz</a:t>
                </a:r>
                <a:r>
                  <a:rPr lang="zh-CN" altLang="zh-CN" sz="2101" dirty="0"/>
                  <a:t>）</a:t>
                </a:r>
                <a:r>
                  <a:rPr lang="en-US" altLang="zh-CN" sz="2101" dirty="0"/>
                  <a:t>,</a:t>
                </a:r>
                <a:r>
                  <a:rPr lang="zh-CN" altLang="zh-CN" sz="2101" dirty="0"/>
                  <a:t>其中</a:t>
                </a:r>
                <a:r>
                  <a:rPr lang="en-US" altLang="zh-CN" sz="2101" dirty="0"/>
                  <a:t>z</a:t>
                </a:r>
                <a:r>
                  <a:rPr lang="zh-CN" altLang="zh-CN" sz="2101" dirty="0"/>
                  <a:t>轴沿中心线的切线矢量为</a:t>
                </a:r>
                <a:r>
                  <a:rPr lang="en-US" altLang="zh-CN" sz="2101" dirty="0"/>
                  <a:t>T</a:t>
                </a:r>
                <a:r>
                  <a:rPr lang="zh-CN" altLang="zh-CN" sz="2101" dirty="0"/>
                  <a:t>，截绕着</a:t>
                </a:r>
                <a:r>
                  <a:rPr lang="en-US" altLang="zh-CN" sz="2101" dirty="0"/>
                  <a:t>z</a:t>
                </a:r>
                <a:r>
                  <a:rPr lang="zh-CN" altLang="zh-CN" sz="2101" dirty="0"/>
                  <a:t>轴的角位移相对弧坐标的变化率称为扭率，记作</a:t>
                </a:r>
                <a:r>
                  <a:rPr lang="en-US" altLang="zh-CN" sz="2101" dirty="0"/>
                  <a:t>w3</a:t>
                </a:r>
                <a:r>
                  <a:rPr lang="zh-CN" altLang="zh-CN" sz="2101" dirty="0"/>
                  <a:t>。将扭率</a:t>
                </a:r>
                <a:r>
                  <a:rPr lang="en-US" altLang="zh-CN" sz="2101" dirty="0"/>
                  <a:t>w3</a:t>
                </a:r>
                <a:r>
                  <a:rPr lang="zh-CN" altLang="zh-CN" sz="2101" dirty="0"/>
                  <a:t>沿着绳长</a:t>
                </a:r>
                <a:r>
                  <a:rPr lang="en-US" altLang="zh-CN" sz="2101" dirty="0"/>
                  <a:t>L</a:t>
                </a:r>
                <a:r>
                  <a:rPr lang="zh-CN" altLang="zh-CN" sz="2101" dirty="0"/>
                  <a:t>积分除以</a:t>
                </a:r>
                <a:r>
                  <a:rPr lang="en-US" altLang="zh-CN" sz="2101" dirty="0"/>
                  <a:t>2</a:t>
                </a:r>
                <a:r>
                  <a:rPr lang="zh-CN" altLang="zh-CN" sz="2101" dirty="0"/>
                  <a:t>π定义为绳子的扭转数（</a:t>
                </a:r>
                <a:r>
                  <a:rPr lang="en-US" altLang="zh-CN" sz="2101" dirty="0"/>
                  <a:t>twisting number</a:t>
                </a:r>
                <a:r>
                  <a:rPr lang="zh-CN" altLang="zh-CN" sz="2101" dirty="0"/>
                  <a:t>），记作</a:t>
                </a:r>
                <a:r>
                  <a:rPr lang="en-US" altLang="zh-CN" sz="2101" dirty="0"/>
                  <a:t>Tw</a:t>
                </a:r>
                <a:r>
                  <a:rPr lang="zh-CN" altLang="zh-CN" sz="2101" dirty="0"/>
                  <a:t>，</a:t>
                </a:r>
                <a:r>
                  <a:rPr lang="en-US" altLang="zh-CN" sz="2101" dirty="0"/>
                  <a:t>w3</a:t>
                </a:r>
                <a:r>
                  <a:rPr lang="zh-CN" altLang="zh-CN" sz="2101" dirty="0"/>
                  <a:t>沿着绳子保持常数的时候可以导出</a:t>
                </a:r>
              </a:p>
              <a:p>
                <a:endParaRPr lang="en-US" altLang="zh-CN" i="1" dirty="0"/>
              </a:p>
              <a:p>
                <a:pPr/>
                <a14:m>
                  <m:oMathPara xmlns:m="http://schemas.openxmlformats.org/officeDocument/2006/math">
                    <m:oMathParaPr>
                      <m:jc m:val="centerGroup"/>
                    </m:oMathParaPr>
                    <m:oMath xmlns:m="http://schemas.openxmlformats.org/officeDocument/2006/math">
                      <m:sSub>
                        <m:sSubPr>
                          <m:ctrlPr>
                            <a:rPr lang="zh-CN" altLang="zh-CN" i="1">
                              <a:latin typeface="Cambria Math" panose="02040503050406030204" pitchFamily="18" charset="0"/>
                            </a:rPr>
                          </m:ctrlPr>
                        </m:sSubPr>
                        <m:e>
                          <m:r>
                            <a:rPr lang="en-US" altLang="zh-CN" i="1">
                              <a:latin typeface="Cambria Math" panose="02040503050406030204" pitchFamily="18" charset="0"/>
                            </a:rPr>
                            <m:t>𝑇</m:t>
                          </m:r>
                        </m:e>
                        <m:sub>
                          <m:r>
                            <a:rPr lang="en-US" altLang="zh-CN" i="1">
                              <a:latin typeface="Cambria Math" panose="02040503050406030204" pitchFamily="18" charset="0"/>
                            </a:rPr>
                            <m:t>𝑤</m:t>
                          </m:r>
                        </m:sub>
                      </m:sSub>
                      <m:r>
                        <a:rPr lang="en-US" altLang="zh-CN" i="1">
                          <a:latin typeface="Cambria Math" panose="02040503050406030204" pitchFamily="18" charset="0"/>
                        </a:rPr>
                        <m:t>=</m:t>
                      </m:r>
                      <m:f>
                        <m:fPr>
                          <m:ctrlPr>
                            <a:rPr lang="zh-CN" altLang="zh-CN" i="1">
                              <a:latin typeface="Cambria Math" panose="02040503050406030204" pitchFamily="18" charset="0"/>
                            </a:rPr>
                          </m:ctrlPr>
                        </m:fPr>
                        <m:num>
                          <m:r>
                            <a:rPr lang="en-US" altLang="zh-CN" i="1">
                              <a:latin typeface="Cambria Math" panose="02040503050406030204" pitchFamily="18" charset="0"/>
                            </a:rPr>
                            <m:t>1</m:t>
                          </m:r>
                        </m:num>
                        <m:den>
                          <m:r>
                            <a:rPr lang="en-US" altLang="zh-CN" i="1">
                              <a:latin typeface="Cambria Math" panose="02040503050406030204" pitchFamily="18" charset="0"/>
                            </a:rPr>
                            <m:t>2</m:t>
                          </m:r>
                          <m:r>
                            <a:rPr lang="en-US" altLang="zh-CN" i="1">
                              <a:latin typeface="Cambria Math" panose="02040503050406030204" pitchFamily="18" charset="0"/>
                            </a:rPr>
                            <m:t>𝜋</m:t>
                          </m:r>
                        </m:den>
                      </m:f>
                      <m:nary>
                        <m:naryPr>
                          <m:limLoc m:val="subSup"/>
                          <m:ctrlPr>
                            <a:rPr lang="zh-CN" altLang="zh-CN" i="1">
                              <a:latin typeface="Cambria Math" panose="02040503050406030204" pitchFamily="18" charset="0"/>
                            </a:rPr>
                          </m:ctrlPr>
                        </m:naryPr>
                        <m:sub>
                          <m:r>
                            <a:rPr lang="en-US" altLang="zh-CN" i="1">
                              <a:latin typeface="Cambria Math" panose="02040503050406030204" pitchFamily="18" charset="0"/>
                            </a:rPr>
                            <m:t>0</m:t>
                          </m:r>
                        </m:sub>
                        <m:sup>
                          <m:r>
                            <a:rPr lang="en-US" altLang="zh-CN" i="1">
                              <a:latin typeface="Cambria Math" panose="02040503050406030204" pitchFamily="18" charset="0"/>
                            </a:rPr>
                            <m:t>𝐿</m:t>
                          </m:r>
                        </m:sup>
                        <m:e>
                          <m:sSub>
                            <m:sSubPr>
                              <m:ctrlPr>
                                <a:rPr lang="zh-CN" altLang="zh-CN" i="1">
                                  <a:latin typeface="Cambria Math" panose="02040503050406030204" pitchFamily="18" charset="0"/>
                                </a:rPr>
                              </m:ctrlPr>
                            </m:sSubPr>
                            <m:e>
                              <m:r>
                                <a:rPr lang="en-US" altLang="zh-CN" i="1">
                                  <a:latin typeface="Cambria Math" panose="02040503050406030204" pitchFamily="18" charset="0"/>
                                </a:rPr>
                                <m:t>𝜔</m:t>
                              </m:r>
                            </m:e>
                            <m:sub>
                              <m:r>
                                <a:rPr lang="en-US" altLang="zh-CN" i="1">
                                  <a:latin typeface="Cambria Math" panose="02040503050406030204" pitchFamily="18" charset="0"/>
                                </a:rPr>
                                <m:t>3</m:t>
                              </m:r>
                            </m:sub>
                          </m:sSub>
                          <m:r>
                            <a:rPr lang="en-US" altLang="zh-CN" i="1">
                              <a:latin typeface="Cambria Math" panose="02040503050406030204" pitchFamily="18" charset="0"/>
                            </a:rPr>
                            <m:t>𝑑𝑠</m:t>
                          </m:r>
                          <m:r>
                            <a:rPr lang="en-US" altLang="zh-CN" i="1">
                              <a:latin typeface="Cambria Math" panose="02040503050406030204" pitchFamily="18" charset="0"/>
                            </a:rPr>
                            <m:t>=</m:t>
                          </m:r>
                          <m:f>
                            <m:fPr>
                              <m:ctrlPr>
                                <a:rPr lang="zh-CN" altLang="zh-CN" i="1">
                                  <a:latin typeface="Cambria Math" panose="02040503050406030204" pitchFamily="18" charset="0"/>
                                </a:rPr>
                              </m:ctrlPr>
                            </m:fPr>
                            <m:num>
                              <m:r>
                                <a:rPr lang="en-US" altLang="zh-CN" i="1">
                                  <a:latin typeface="Cambria Math" panose="02040503050406030204" pitchFamily="18" charset="0"/>
                                </a:rPr>
                                <m:t>𝐿</m:t>
                              </m:r>
                              <m:sSub>
                                <m:sSubPr>
                                  <m:ctrlPr>
                                    <a:rPr lang="zh-CN" altLang="zh-CN" i="1">
                                      <a:latin typeface="Cambria Math" panose="02040503050406030204" pitchFamily="18" charset="0"/>
                                    </a:rPr>
                                  </m:ctrlPr>
                                </m:sSubPr>
                                <m:e>
                                  <m:r>
                                    <a:rPr lang="en-US" altLang="zh-CN" i="1">
                                      <a:latin typeface="Cambria Math" panose="02040503050406030204" pitchFamily="18" charset="0"/>
                                    </a:rPr>
                                    <m:t>𝜔</m:t>
                                  </m:r>
                                </m:e>
                                <m:sub>
                                  <m:r>
                                    <a:rPr lang="en-US" altLang="zh-CN" i="1">
                                      <a:latin typeface="Cambria Math" panose="02040503050406030204" pitchFamily="18" charset="0"/>
                                    </a:rPr>
                                    <m:t>3</m:t>
                                  </m:r>
                                </m:sub>
                              </m:sSub>
                            </m:num>
                            <m:den>
                              <m:r>
                                <a:rPr lang="en-US" altLang="zh-CN" i="1">
                                  <a:latin typeface="Cambria Math" panose="02040503050406030204" pitchFamily="18" charset="0"/>
                                </a:rPr>
                                <m:t>2</m:t>
                              </m:r>
                              <m:r>
                                <a:rPr lang="en-US" altLang="zh-CN" i="1">
                                  <a:latin typeface="Cambria Math" panose="02040503050406030204" pitchFamily="18" charset="0"/>
                                </a:rPr>
                                <m:t>𝜋</m:t>
                              </m:r>
                            </m:den>
                          </m:f>
                        </m:e>
                      </m:nary>
                    </m:oMath>
                  </m:oMathPara>
                </a14:m>
                <a:endParaRPr lang="zh-CN" altLang="zh-CN" dirty="0"/>
              </a:p>
              <a:p>
                <a:endParaRPr lang="en-US" altLang="zh-CN" dirty="0"/>
              </a:p>
              <a:p>
                <a:r>
                  <a:rPr lang="zh-CN" altLang="zh-CN" sz="2101" dirty="0"/>
                  <a:t>可以看出扭转数具有可加性，且空间曲线的扭转数一定是实数。</a:t>
                </a:r>
              </a:p>
              <a:p>
                <a:pPr>
                  <a:lnSpc>
                    <a:spcPct val="90000"/>
                  </a:lnSpc>
                </a:pPr>
                <a:endParaRPr lang="zh-CN" altLang="en-US" sz="2101" dirty="0"/>
              </a:p>
            </p:txBody>
          </p:sp>
        </mc:Choice>
        <mc:Fallback xmlns="">
          <p:sp>
            <p:nvSpPr>
              <p:cNvPr id="3" name="文本框 2"/>
              <p:cNvSpPr txBox="1">
                <a:spLocks noRot="1" noChangeAspect="1" noMove="1" noResize="1" noEditPoints="1" noAdjustHandles="1" noChangeArrowheads="1" noChangeShapeType="1" noTextEdit="1"/>
              </p:cNvSpPr>
              <p:nvPr/>
            </p:nvSpPr>
            <p:spPr>
              <a:xfrm>
                <a:off x="117748" y="1772816"/>
                <a:ext cx="11639028" cy="5072479"/>
              </a:xfrm>
              <a:prstGeom prst="rect">
                <a:avLst/>
              </a:prstGeom>
              <a:blipFill rotWithShape="0">
                <a:blip r:embed="rId2"/>
                <a:stretch>
                  <a:fillRect l="-1047" t="-1322" r="-471"/>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4178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zh-CN" dirty="0">
                <a:latin typeface="+mn-ea"/>
              </a:rPr>
              <a:t>连接数（</a:t>
            </a:r>
            <a:r>
              <a:rPr lang="en-US" altLang="zh-CN" dirty="0">
                <a:latin typeface="+mn-ea"/>
              </a:rPr>
              <a:t>Linking number</a:t>
            </a:r>
            <a:r>
              <a:rPr lang="zh-CN" altLang="zh-CN" dirty="0">
                <a:latin typeface="+mn-ea"/>
              </a:rPr>
              <a:t>）</a:t>
            </a:r>
            <a:br>
              <a:rPr lang="zh-CN" altLang="zh-CN" dirty="0">
                <a:latin typeface="+mn-ea"/>
              </a:rPr>
            </a:br>
            <a:endParaRPr lang="zh-CN" altLang="en-US" dirty="0"/>
          </a:p>
        </p:txBody>
      </p:sp>
      <mc:AlternateContent xmlns:mc="http://schemas.openxmlformats.org/markup-compatibility/2006" xmlns:a14="http://schemas.microsoft.com/office/drawing/2010/main">
        <mc:Choice Requires="a14">
          <p:sp>
            <p:nvSpPr>
              <p:cNvPr id="8" name="文本框 7"/>
              <p:cNvSpPr txBox="1"/>
              <p:nvPr/>
            </p:nvSpPr>
            <p:spPr>
              <a:xfrm>
                <a:off x="88336" y="2024480"/>
                <a:ext cx="8751251" cy="4353371"/>
              </a:xfrm>
              <a:prstGeom prst="rect">
                <a:avLst/>
              </a:prstGeom>
              <a:noFill/>
            </p:spPr>
            <p:txBody>
              <a:bodyPr wrap="square" rtlCol="0">
                <a:spAutoFit/>
              </a:bodyPr>
              <a:lstStyle/>
              <a:p>
                <a:r>
                  <a:rPr lang="zh-CN" altLang="zh-CN" dirty="0"/>
                  <a:t>在</a:t>
                </a:r>
                <a:r>
                  <a:rPr lang="en-US" altLang="zh-CN" dirty="0"/>
                  <a:t>P</a:t>
                </a:r>
                <a:r>
                  <a:rPr lang="zh-CN" altLang="zh-CN" dirty="0"/>
                  <a:t>截面取任意主坐标轴的一段长度为</a:t>
                </a:r>
                <a:r>
                  <a:rPr lang="en-US" altLang="zh-CN" dirty="0"/>
                  <a:t>2e</a:t>
                </a:r>
                <a:r>
                  <a:rPr lang="zh-CN" altLang="zh-CN" dirty="0"/>
                  <a:t>的短线段，中心线</a:t>
                </a:r>
                <a:r>
                  <a:rPr lang="en-US" altLang="zh-CN" b="1" dirty="0"/>
                  <a:t>C</a:t>
                </a:r>
                <a:r>
                  <a:rPr lang="zh-CN" altLang="zh-CN" dirty="0"/>
                  <a:t>与此微线段构成一狭长曲带作为蜷曲的绳子的简化模型。其边缘曲线</a:t>
                </a:r>
                <a:r>
                  <a:rPr lang="en-US" altLang="zh-CN" dirty="0"/>
                  <a:t>C1</a:t>
                </a:r>
                <a:r>
                  <a:rPr lang="zh-CN" altLang="zh-CN" dirty="0"/>
                  <a:t>和</a:t>
                </a:r>
                <a:r>
                  <a:rPr lang="en-US" altLang="zh-CN" dirty="0"/>
                  <a:t>C2</a:t>
                </a:r>
                <a:r>
                  <a:rPr lang="zh-CN" altLang="zh-CN" dirty="0"/>
                  <a:t>可以用矢量函数表示为</a:t>
                </a:r>
              </a:p>
              <a:p>
                <a:pPr/>
                <a14:m>
                  <m:oMathPara xmlns:m="http://schemas.openxmlformats.org/officeDocument/2006/math">
                    <m:oMathParaPr>
                      <m:jc m:val="centerGroup"/>
                    </m:oMathParaPr>
                    <m:oMath xmlns:m="http://schemas.openxmlformats.org/officeDocument/2006/math">
                      <m:d>
                        <m:dPr>
                          <m:begChr m:val="{"/>
                          <m:endChr m:val=""/>
                          <m:ctrlPr>
                            <a:rPr lang="zh-CN" altLang="zh-CN" i="1">
                              <a:latin typeface="Cambria Math" panose="02040503050406030204" pitchFamily="18" charset="0"/>
                            </a:rPr>
                          </m:ctrlPr>
                        </m:dPr>
                        <m:e>
                          <m:eqArr>
                            <m:eqArrPr>
                              <m:ctrlPr>
                                <a:rPr lang="zh-CN" altLang="zh-CN" i="1">
                                  <a:latin typeface="Cambria Math" panose="02040503050406030204" pitchFamily="18" charset="0"/>
                                </a:rPr>
                              </m:ctrlPr>
                            </m:eqArrPr>
                            <m:e>
                              <m:sSub>
                                <m:sSubPr>
                                  <m:ctrlPr>
                                    <a:rPr lang="zh-CN" altLang="zh-CN" i="1">
                                      <a:latin typeface="Cambria Math" panose="02040503050406030204" pitchFamily="18" charset="0"/>
                                    </a:rPr>
                                  </m:ctrlPr>
                                </m:sSubPr>
                                <m:e>
                                  <m:r>
                                    <a:rPr lang="en-US" altLang="zh-CN" i="1">
                                      <a:latin typeface="Cambria Math" panose="02040503050406030204" pitchFamily="18" charset="0"/>
                                    </a:rPr>
                                    <m:t>𝐶</m:t>
                                  </m:r>
                                </m:e>
                                <m:sub>
                                  <m:r>
                                    <a:rPr lang="en-US" altLang="zh-CN" i="1">
                                      <a:latin typeface="Cambria Math" panose="02040503050406030204" pitchFamily="18" charset="0"/>
                                    </a:rPr>
                                    <m:t>1</m:t>
                                  </m:r>
                                </m:sub>
                              </m:sSub>
                              <m:r>
                                <a:rPr lang="zh-CN" altLang="zh-CN">
                                  <a:latin typeface="Cambria Math" panose="02040503050406030204" pitchFamily="18" charset="0"/>
                                </a:rPr>
                                <m:t>：</m:t>
                              </m:r>
                              <m:sSub>
                                <m:sSubPr>
                                  <m:ctrlPr>
                                    <a:rPr lang="zh-CN" altLang="zh-CN" i="1">
                                      <a:latin typeface="Cambria Math" panose="02040503050406030204" pitchFamily="18" charset="0"/>
                                    </a:rPr>
                                  </m:ctrlPr>
                                </m:sSubPr>
                                <m:e>
                                  <m:r>
                                    <a:rPr lang="en-US" altLang="zh-CN" b="1" i="1">
                                      <a:latin typeface="Cambria Math" panose="02040503050406030204" pitchFamily="18" charset="0"/>
                                    </a:rPr>
                                    <m:t>𝒓</m:t>
                                  </m:r>
                                </m:e>
                                <m:sub>
                                  <m:r>
                                    <a:rPr lang="en-US" altLang="zh-CN" i="1">
                                      <a:latin typeface="Cambria Math" panose="02040503050406030204" pitchFamily="18" charset="0"/>
                                    </a:rPr>
                                    <m:t>1</m:t>
                                  </m:r>
                                </m:sub>
                              </m:sSub>
                              <m:d>
                                <m:dPr>
                                  <m:ctrlPr>
                                    <a:rPr lang="zh-CN" altLang="zh-CN" i="1">
                                      <a:latin typeface="Cambria Math" panose="02040503050406030204" pitchFamily="18" charset="0"/>
                                    </a:rPr>
                                  </m:ctrlPr>
                                </m:dPr>
                                <m:e>
                                  <m:r>
                                    <a:rPr lang="en-US" altLang="zh-CN" i="1">
                                      <a:latin typeface="Cambria Math" panose="02040503050406030204" pitchFamily="18" charset="0"/>
                                    </a:rPr>
                                    <m:t>𝑠</m:t>
                                  </m:r>
                                </m:e>
                              </m:d>
                              <m:r>
                                <a:rPr lang="en-US" altLang="zh-CN" i="1">
                                  <a:latin typeface="Cambria Math" panose="02040503050406030204" pitchFamily="18" charset="0"/>
                                </a:rPr>
                                <m:t>=</m:t>
                              </m:r>
                              <m:r>
                                <a:rPr lang="en-US" altLang="zh-CN" b="1" i="1">
                                  <a:latin typeface="Cambria Math" panose="02040503050406030204" pitchFamily="18" charset="0"/>
                                </a:rPr>
                                <m:t>𝒓</m:t>
                              </m:r>
                              <m:d>
                                <m:dPr>
                                  <m:ctrlPr>
                                    <a:rPr lang="zh-CN" altLang="zh-CN" i="1">
                                      <a:latin typeface="Cambria Math" panose="02040503050406030204" pitchFamily="18" charset="0"/>
                                    </a:rPr>
                                  </m:ctrlPr>
                                </m:dPr>
                                <m:e>
                                  <m:r>
                                    <a:rPr lang="en-US" altLang="zh-CN" i="1">
                                      <a:latin typeface="Cambria Math" panose="02040503050406030204" pitchFamily="18" charset="0"/>
                                    </a:rPr>
                                    <m:t>𝑠</m:t>
                                  </m:r>
                                </m:e>
                              </m:d>
                              <m:r>
                                <a:rPr lang="en-US" altLang="zh-CN" i="1">
                                  <a:latin typeface="Cambria Math" panose="02040503050406030204" pitchFamily="18" charset="0"/>
                                </a:rPr>
                                <m:t>−</m:t>
                              </m:r>
                              <m:r>
                                <a:rPr lang="en-US" altLang="zh-CN" i="1">
                                  <a:latin typeface="Cambria Math" panose="02040503050406030204" pitchFamily="18" charset="0"/>
                                </a:rPr>
                                <m:t>𝑒</m:t>
                              </m:r>
                              <m:r>
                                <a:rPr lang="en-US" altLang="zh-CN" b="1" i="1">
                                  <a:latin typeface="Cambria Math" panose="02040503050406030204" pitchFamily="18" charset="0"/>
                                </a:rPr>
                                <m:t>𝜺</m:t>
                              </m:r>
                              <m:d>
                                <m:dPr>
                                  <m:ctrlPr>
                                    <a:rPr lang="zh-CN" altLang="zh-CN" i="1">
                                      <a:latin typeface="Cambria Math" panose="02040503050406030204" pitchFamily="18" charset="0"/>
                                    </a:rPr>
                                  </m:ctrlPr>
                                </m:dPr>
                                <m:e>
                                  <m:r>
                                    <a:rPr lang="en-US" altLang="zh-CN" i="1">
                                      <a:latin typeface="Cambria Math" panose="02040503050406030204" pitchFamily="18" charset="0"/>
                                    </a:rPr>
                                    <m:t>𝑠</m:t>
                                  </m:r>
                                </m:e>
                              </m:d>
                            </m:e>
                            <m:e>
                              <m:sSub>
                                <m:sSubPr>
                                  <m:ctrlPr>
                                    <a:rPr lang="zh-CN" altLang="zh-CN" i="1">
                                      <a:latin typeface="Cambria Math" panose="02040503050406030204" pitchFamily="18" charset="0"/>
                                    </a:rPr>
                                  </m:ctrlPr>
                                </m:sSubPr>
                                <m:e>
                                  <m:r>
                                    <a:rPr lang="en-US" altLang="zh-CN" i="1">
                                      <a:latin typeface="Cambria Math" panose="02040503050406030204" pitchFamily="18" charset="0"/>
                                    </a:rPr>
                                    <m:t>𝐶</m:t>
                                  </m:r>
                                </m:e>
                                <m:sub>
                                  <m:r>
                                    <a:rPr lang="en-US" altLang="zh-CN" i="1">
                                      <a:latin typeface="Cambria Math" panose="02040503050406030204" pitchFamily="18" charset="0"/>
                                    </a:rPr>
                                    <m:t>2</m:t>
                                  </m:r>
                                </m:sub>
                              </m:sSub>
                              <m:r>
                                <a:rPr lang="en-US" altLang="zh-CN" i="1">
                                  <a:latin typeface="Cambria Math" panose="02040503050406030204" pitchFamily="18" charset="0"/>
                                </a:rPr>
                                <m:t>:   </m:t>
                              </m:r>
                              <m:sSub>
                                <m:sSubPr>
                                  <m:ctrlPr>
                                    <a:rPr lang="zh-CN" altLang="zh-CN" i="1">
                                      <a:latin typeface="Cambria Math" panose="02040503050406030204" pitchFamily="18" charset="0"/>
                                    </a:rPr>
                                  </m:ctrlPr>
                                </m:sSubPr>
                                <m:e>
                                  <m:r>
                                    <a:rPr lang="en-US" altLang="zh-CN" b="1" i="1">
                                      <a:latin typeface="Cambria Math" panose="02040503050406030204" pitchFamily="18" charset="0"/>
                                    </a:rPr>
                                    <m:t>𝒓</m:t>
                                  </m:r>
                                </m:e>
                                <m:sub>
                                  <m:r>
                                    <a:rPr lang="en-US" altLang="zh-CN" i="1">
                                      <a:latin typeface="Cambria Math" panose="02040503050406030204" pitchFamily="18" charset="0"/>
                                    </a:rPr>
                                    <m:t>2</m:t>
                                  </m:r>
                                </m:sub>
                              </m:sSub>
                              <m:d>
                                <m:dPr>
                                  <m:ctrlPr>
                                    <a:rPr lang="zh-CN" altLang="zh-CN" i="1">
                                      <a:latin typeface="Cambria Math" panose="02040503050406030204" pitchFamily="18" charset="0"/>
                                    </a:rPr>
                                  </m:ctrlPr>
                                </m:dPr>
                                <m:e>
                                  <m:r>
                                    <a:rPr lang="en-US" altLang="zh-CN" i="1">
                                      <a:latin typeface="Cambria Math" panose="02040503050406030204" pitchFamily="18" charset="0"/>
                                    </a:rPr>
                                    <m:t>𝑠</m:t>
                                  </m:r>
                                </m:e>
                              </m:d>
                              <m:r>
                                <a:rPr lang="en-US" altLang="zh-CN" i="1">
                                  <a:latin typeface="Cambria Math" panose="02040503050406030204" pitchFamily="18" charset="0"/>
                                </a:rPr>
                                <m:t>=</m:t>
                              </m:r>
                              <m:r>
                                <a:rPr lang="en-US" altLang="zh-CN" b="1" i="1">
                                  <a:latin typeface="Cambria Math" panose="02040503050406030204" pitchFamily="18" charset="0"/>
                                </a:rPr>
                                <m:t>𝒓</m:t>
                              </m:r>
                              <m:d>
                                <m:dPr>
                                  <m:ctrlPr>
                                    <a:rPr lang="zh-CN" altLang="zh-CN" i="1">
                                      <a:latin typeface="Cambria Math" panose="02040503050406030204" pitchFamily="18" charset="0"/>
                                    </a:rPr>
                                  </m:ctrlPr>
                                </m:dPr>
                                <m:e>
                                  <m:r>
                                    <a:rPr lang="en-US" altLang="zh-CN" i="1">
                                      <a:latin typeface="Cambria Math" panose="02040503050406030204" pitchFamily="18" charset="0"/>
                                    </a:rPr>
                                    <m:t>𝑠</m:t>
                                  </m:r>
                                </m:e>
                              </m:d>
                              <m:r>
                                <a:rPr lang="en-US" altLang="zh-CN" i="1">
                                  <a:latin typeface="Cambria Math" panose="02040503050406030204" pitchFamily="18" charset="0"/>
                                </a:rPr>
                                <m:t>+</m:t>
                              </m:r>
                              <m:r>
                                <a:rPr lang="en-US" altLang="zh-CN" i="1">
                                  <a:latin typeface="Cambria Math" panose="02040503050406030204" pitchFamily="18" charset="0"/>
                                </a:rPr>
                                <m:t>𝑒</m:t>
                              </m:r>
                              <m:r>
                                <a:rPr lang="en-US" altLang="zh-CN" b="1" i="1">
                                  <a:latin typeface="Cambria Math" panose="02040503050406030204" pitchFamily="18" charset="0"/>
                                </a:rPr>
                                <m:t>𝜺</m:t>
                              </m:r>
                              <m:d>
                                <m:dPr>
                                  <m:ctrlPr>
                                    <a:rPr lang="zh-CN" altLang="zh-CN" i="1">
                                      <a:latin typeface="Cambria Math" panose="02040503050406030204" pitchFamily="18" charset="0"/>
                                    </a:rPr>
                                  </m:ctrlPr>
                                </m:dPr>
                                <m:e>
                                  <m:r>
                                    <a:rPr lang="en-US" altLang="zh-CN" i="1">
                                      <a:latin typeface="Cambria Math" panose="02040503050406030204" pitchFamily="18" charset="0"/>
                                    </a:rPr>
                                    <m:t>𝑠</m:t>
                                  </m:r>
                                </m:e>
                              </m:d>
                            </m:e>
                          </m:eqArr>
                        </m:e>
                      </m:d>
                    </m:oMath>
                  </m:oMathPara>
                </a14:m>
                <a:endParaRPr lang="zh-CN" altLang="zh-CN" dirty="0"/>
              </a:p>
              <a:p>
                <a:r>
                  <a:rPr lang="zh-CN" altLang="zh-CN" dirty="0"/>
                  <a:t>其中</a:t>
                </a:r>
                <a14:m>
                  <m:oMath xmlns:m="http://schemas.openxmlformats.org/officeDocument/2006/math">
                    <m:r>
                      <a:rPr lang="en-US" altLang="zh-CN" b="1" i="1">
                        <a:latin typeface="Cambria Math" panose="02040503050406030204" pitchFamily="18" charset="0"/>
                      </a:rPr>
                      <m:t>𝜺</m:t>
                    </m:r>
                    <m:d>
                      <m:dPr>
                        <m:ctrlPr>
                          <a:rPr lang="zh-CN" altLang="zh-CN" i="1">
                            <a:latin typeface="Cambria Math" panose="02040503050406030204" pitchFamily="18" charset="0"/>
                          </a:rPr>
                        </m:ctrlPr>
                      </m:dPr>
                      <m:e>
                        <m:r>
                          <a:rPr lang="en-US" altLang="zh-CN" i="1">
                            <a:latin typeface="Cambria Math" panose="02040503050406030204" pitchFamily="18" charset="0"/>
                          </a:rPr>
                          <m:t>𝑠</m:t>
                        </m:r>
                      </m:e>
                    </m:d>
                  </m:oMath>
                </a14:m>
                <a:r>
                  <a:rPr lang="zh-CN" altLang="zh-CN" dirty="0"/>
                  <a:t>为</a:t>
                </a:r>
                <a:r>
                  <a:rPr lang="en-US" altLang="zh-CN" dirty="0"/>
                  <a:t>P</a:t>
                </a:r>
                <a:r>
                  <a:rPr lang="zh-CN" altLang="zh-CN" dirty="0"/>
                  <a:t>点主轴的基矢量，</a:t>
                </a:r>
                <a:r>
                  <a:rPr lang="en-US" altLang="zh-CN" b="1" dirty="0"/>
                  <a:t>r</a:t>
                </a:r>
                <a:r>
                  <a:rPr lang="zh-CN" altLang="zh-CN" dirty="0"/>
                  <a:t>为</a:t>
                </a:r>
                <a:r>
                  <a:rPr lang="en-US" altLang="zh-CN" dirty="0"/>
                  <a:t>P</a:t>
                </a:r>
                <a:r>
                  <a:rPr lang="zh-CN" altLang="zh-CN" dirty="0"/>
                  <a:t>点的相对矢径。</a:t>
                </a:r>
              </a:p>
              <a:p>
                <a:r>
                  <a:rPr lang="en-US" altLang="zh-CN" dirty="0"/>
                  <a:t>     </a:t>
                </a:r>
                <a:r>
                  <a:rPr lang="zh-CN" altLang="zh-CN" dirty="0"/>
                  <a:t>将曲带的边缘曲线</a:t>
                </a:r>
                <a14:m>
                  <m:oMath xmlns:m="http://schemas.openxmlformats.org/officeDocument/2006/math">
                    <m:sSub>
                      <m:sSubPr>
                        <m:ctrlPr>
                          <a:rPr lang="zh-CN" altLang="zh-CN" i="1">
                            <a:latin typeface="Cambria Math" panose="02040503050406030204" pitchFamily="18" charset="0"/>
                          </a:rPr>
                        </m:ctrlPr>
                      </m:sSubPr>
                      <m:e>
                        <m:r>
                          <a:rPr lang="en-US" altLang="zh-CN" i="1">
                            <a:latin typeface="Cambria Math" panose="02040503050406030204" pitchFamily="18" charset="0"/>
                          </a:rPr>
                          <m:t>𝐶</m:t>
                        </m:r>
                      </m:e>
                      <m:sub>
                        <m:r>
                          <a:rPr lang="en-US" altLang="zh-CN" i="1">
                            <a:latin typeface="Cambria Math" panose="02040503050406030204" pitchFamily="18" charset="0"/>
                          </a:rPr>
                          <m:t>𝑗</m:t>
                        </m:r>
                      </m:sub>
                    </m:sSub>
                    <m:r>
                      <a:rPr lang="en-US" altLang="zh-CN" i="1">
                        <a:latin typeface="Cambria Math" panose="02040503050406030204" pitchFamily="18" charset="0"/>
                      </a:rPr>
                      <m:t>(</m:t>
                    </m:r>
                    <m:r>
                      <a:rPr lang="en-US" altLang="zh-CN" i="1">
                        <a:latin typeface="Cambria Math" panose="02040503050406030204" pitchFamily="18" charset="0"/>
                      </a:rPr>
                      <m:t>𝑗</m:t>
                    </m:r>
                    <m:r>
                      <a:rPr lang="en-US" altLang="zh-CN" i="1">
                        <a:latin typeface="Cambria Math" panose="02040503050406030204" pitchFamily="18" charset="0"/>
                      </a:rPr>
                      <m:t>= 1,2)</m:t>
                    </m:r>
                  </m:oMath>
                </a14:m>
                <a:r>
                  <a:rPr lang="zh-CN" altLang="zh-CN" dirty="0"/>
                  <a:t>沿着弧坐标</a:t>
                </a:r>
                <a:r>
                  <a:rPr lang="en-US" altLang="zh-CN" dirty="0"/>
                  <a:t>s</a:t>
                </a:r>
                <a:r>
                  <a:rPr lang="zh-CN" altLang="zh-CN" dirty="0"/>
                  <a:t>正向的切线矢量记作</a:t>
                </a:r>
                <a:r>
                  <a:rPr lang="en-US" altLang="zh-CN" dirty="0" err="1"/>
                  <a:t>Tj</a:t>
                </a:r>
                <a:r>
                  <a:rPr lang="zh-CN" altLang="zh-CN" dirty="0"/>
                  <a:t>（</a:t>
                </a:r>
                <a:r>
                  <a:rPr lang="en-US" altLang="zh-CN" dirty="0"/>
                  <a:t>j=1</a:t>
                </a:r>
                <a:r>
                  <a:rPr lang="zh-CN" altLang="zh-CN" dirty="0"/>
                  <a:t>，</a:t>
                </a:r>
                <a:r>
                  <a:rPr lang="en-US" altLang="zh-CN" dirty="0"/>
                  <a:t>2</a:t>
                </a:r>
                <a:r>
                  <a:rPr lang="zh-CN" altLang="zh-CN" dirty="0"/>
                  <a:t>），</a:t>
                </a:r>
                <a:r>
                  <a:rPr lang="en-US" altLang="zh-CN" dirty="0" err="1"/>
                  <a:t>Lk</a:t>
                </a:r>
                <a:r>
                  <a:rPr lang="zh-CN" altLang="zh-CN" dirty="0"/>
                  <a:t>称为曲带的连接数（</a:t>
                </a:r>
                <a:r>
                  <a:rPr lang="en-US" altLang="zh-CN" dirty="0"/>
                  <a:t>Linking number</a:t>
                </a:r>
                <a:r>
                  <a:rPr lang="zh-CN" altLang="zh-CN" dirty="0"/>
                  <a:t>），它是用一个二重积分进行计算的，称为</a:t>
                </a:r>
                <a:r>
                  <a:rPr lang="en-US" altLang="zh-CN" dirty="0" err="1"/>
                  <a:t>Guass</a:t>
                </a:r>
                <a:r>
                  <a:rPr lang="zh-CN" altLang="zh-CN" dirty="0"/>
                  <a:t>连接积分</a:t>
                </a:r>
              </a:p>
              <a:p>
                <a:pPr/>
                <a14:m>
                  <m:oMathPara xmlns:m="http://schemas.openxmlformats.org/officeDocument/2006/math">
                    <m:oMathParaPr>
                      <m:jc m:val="centerGroup"/>
                    </m:oMathParaPr>
                    <m:oMath xmlns:m="http://schemas.openxmlformats.org/officeDocument/2006/math">
                      <m:sSub>
                        <m:sSubPr>
                          <m:ctrlPr>
                            <a:rPr lang="zh-CN" altLang="zh-CN" i="1">
                              <a:latin typeface="Cambria Math" panose="02040503050406030204" pitchFamily="18" charset="0"/>
                            </a:rPr>
                          </m:ctrlPr>
                        </m:sSubPr>
                        <m:e>
                          <m:r>
                            <a:rPr lang="en-US" altLang="zh-CN" i="1">
                              <a:latin typeface="Cambria Math" panose="02040503050406030204" pitchFamily="18" charset="0"/>
                            </a:rPr>
                            <m:t>𝐿</m:t>
                          </m:r>
                        </m:e>
                        <m:sub>
                          <m:r>
                            <a:rPr lang="en-US" altLang="zh-CN" i="1">
                              <a:latin typeface="Cambria Math" panose="02040503050406030204" pitchFamily="18" charset="0"/>
                            </a:rPr>
                            <m:t>𝑘</m:t>
                          </m:r>
                        </m:sub>
                      </m:sSub>
                      <m:r>
                        <a:rPr lang="en-US" altLang="zh-CN" i="1">
                          <a:latin typeface="Cambria Math" panose="02040503050406030204" pitchFamily="18" charset="0"/>
                        </a:rPr>
                        <m:t>=</m:t>
                      </m:r>
                      <m:r>
                        <a:rPr lang="en-US" altLang="zh-CN" i="1">
                          <a:latin typeface="Cambria Math" panose="02040503050406030204" pitchFamily="18" charset="0"/>
                        </a:rPr>
                        <m:t>𝐺</m:t>
                      </m:r>
                      <m:d>
                        <m:dPr>
                          <m:ctrlPr>
                            <a:rPr lang="zh-CN" altLang="zh-CN" i="1">
                              <a:latin typeface="Cambria Math" panose="02040503050406030204" pitchFamily="18" charset="0"/>
                            </a:rPr>
                          </m:ctrlPr>
                        </m:dPr>
                        <m:e>
                          <m:sSub>
                            <m:sSubPr>
                              <m:ctrlPr>
                                <a:rPr lang="zh-CN" altLang="zh-CN" i="1">
                                  <a:latin typeface="Cambria Math" panose="02040503050406030204" pitchFamily="18" charset="0"/>
                                </a:rPr>
                              </m:ctrlPr>
                            </m:sSubPr>
                            <m:e>
                              <m:r>
                                <a:rPr lang="en-US" altLang="zh-CN" i="1">
                                  <a:latin typeface="Cambria Math" panose="02040503050406030204" pitchFamily="18" charset="0"/>
                                </a:rPr>
                                <m:t>𝑟</m:t>
                              </m:r>
                            </m:e>
                            <m:sub>
                              <m:r>
                                <a:rPr lang="en-US" altLang="zh-CN" i="1">
                                  <a:latin typeface="Cambria Math" panose="02040503050406030204" pitchFamily="18" charset="0"/>
                                </a:rPr>
                                <m:t>1</m:t>
                              </m:r>
                            </m:sub>
                          </m:sSub>
                          <m:r>
                            <a:rPr lang="en-US" altLang="zh-CN" i="1">
                              <a:latin typeface="Cambria Math" panose="02040503050406030204" pitchFamily="18" charset="0"/>
                            </a:rPr>
                            <m:t>,</m:t>
                          </m:r>
                          <m:sSub>
                            <m:sSubPr>
                              <m:ctrlPr>
                                <a:rPr lang="zh-CN" altLang="zh-CN" i="1">
                                  <a:latin typeface="Cambria Math" panose="02040503050406030204" pitchFamily="18" charset="0"/>
                                </a:rPr>
                              </m:ctrlPr>
                            </m:sSubPr>
                            <m:e>
                              <m:r>
                                <a:rPr lang="en-US" altLang="zh-CN" i="1">
                                  <a:latin typeface="Cambria Math" panose="02040503050406030204" pitchFamily="18" charset="0"/>
                                </a:rPr>
                                <m:t>𝑟</m:t>
                              </m:r>
                            </m:e>
                            <m:sub>
                              <m:r>
                                <a:rPr lang="en-US" altLang="zh-CN" i="1">
                                  <a:latin typeface="Cambria Math" panose="02040503050406030204" pitchFamily="18" charset="0"/>
                                </a:rPr>
                                <m:t>2</m:t>
                              </m:r>
                            </m:sub>
                          </m:sSub>
                        </m:e>
                      </m:d>
                      <m:r>
                        <a:rPr lang="en-US" altLang="zh-CN" i="1">
                          <a:latin typeface="Cambria Math" panose="02040503050406030204" pitchFamily="18" charset="0"/>
                        </a:rPr>
                        <m:t>=</m:t>
                      </m:r>
                      <m:f>
                        <m:fPr>
                          <m:ctrlPr>
                            <a:rPr lang="zh-CN" altLang="zh-CN" i="1">
                              <a:latin typeface="Cambria Math" panose="02040503050406030204" pitchFamily="18" charset="0"/>
                            </a:rPr>
                          </m:ctrlPr>
                        </m:fPr>
                        <m:num>
                          <m:r>
                            <a:rPr lang="en-US" altLang="zh-CN" i="1">
                              <a:latin typeface="Cambria Math" panose="02040503050406030204" pitchFamily="18" charset="0"/>
                            </a:rPr>
                            <m:t>1</m:t>
                          </m:r>
                        </m:num>
                        <m:den>
                          <m:r>
                            <a:rPr lang="en-US" altLang="zh-CN" i="1">
                              <a:latin typeface="Cambria Math" panose="02040503050406030204" pitchFamily="18" charset="0"/>
                            </a:rPr>
                            <m:t>4</m:t>
                          </m:r>
                          <m:r>
                            <a:rPr lang="en-US" altLang="zh-CN" i="1">
                              <a:latin typeface="Cambria Math" panose="02040503050406030204" pitchFamily="18" charset="0"/>
                            </a:rPr>
                            <m:t>𝜋</m:t>
                          </m:r>
                        </m:den>
                      </m:f>
                      <m:nary>
                        <m:naryPr>
                          <m:limLoc m:val="subSup"/>
                          <m:ctrlPr>
                            <a:rPr lang="zh-CN" altLang="zh-CN" i="1">
                              <a:latin typeface="Cambria Math" panose="02040503050406030204" pitchFamily="18" charset="0"/>
                            </a:rPr>
                          </m:ctrlPr>
                        </m:naryPr>
                        <m:sub>
                          <m:r>
                            <a:rPr lang="en-US" altLang="zh-CN" i="1">
                              <a:latin typeface="Cambria Math" panose="02040503050406030204" pitchFamily="18" charset="0"/>
                            </a:rPr>
                            <m:t>𝐶</m:t>
                          </m:r>
                          <m:r>
                            <a:rPr lang="en-US" altLang="zh-CN" i="1">
                              <a:latin typeface="Cambria Math" panose="02040503050406030204" pitchFamily="18" charset="0"/>
                            </a:rPr>
                            <m:t>1</m:t>
                          </m:r>
                        </m:sub>
                        <m:sup>
                          <m:r>
                            <a:rPr lang="en-US" altLang="zh-CN" i="1">
                              <a:latin typeface="Cambria Math" panose="02040503050406030204" pitchFamily="18" charset="0"/>
                            </a:rPr>
                            <m:t> </m:t>
                          </m:r>
                        </m:sup>
                        <m:e>
                          <m:nary>
                            <m:naryPr>
                              <m:limLoc m:val="subSup"/>
                              <m:ctrlPr>
                                <a:rPr lang="zh-CN" altLang="zh-CN" i="1">
                                  <a:latin typeface="Cambria Math" panose="02040503050406030204" pitchFamily="18" charset="0"/>
                                </a:rPr>
                              </m:ctrlPr>
                            </m:naryPr>
                            <m:sub>
                              <m:r>
                                <a:rPr lang="en-US" altLang="zh-CN" i="1">
                                  <a:latin typeface="Cambria Math" panose="02040503050406030204" pitchFamily="18" charset="0"/>
                                </a:rPr>
                                <m:t>𝐶</m:t>
                              </m:r>
                              <m:r>
                                <a:rPr lang="en-US" altLang="zh-CN" i="1">
                                  <a:latin typeface="Cambria Math" panose="02040503050406030204" pitchFamily="18" charset="0"/>
                                </a:rPr>
                                <m:t>2</m:t>
                              </m:r>
                            </m:sub>
                            <m:sup>
                              <m:r>
                                <a:rPr lang="en-US" altLang="zh-CN" i="1">
                                  <a:latin typeface="Cambria Math" panose="02040503050406030204" pitchFamily="18" charset="0"/>
                                </a:rPr>
                                <m:t> </m:t>
                              </m:r>
                            </m:sup>
                            <m:e>
                              <m:f>
                                <m:fPr>
                                  <m:ctrlPr>
                                    <a:rPr lang="zh-CN" altLang="zh-CN" i="1">
                                      <a:latin typeface="Cambria Math" panose="02040503050406030204" pitchFamily="18" charset="0"/>
                                    </a:rPr>
                                  </m:ctrlPr>
                                </m:fPr>
                                <m:num>
                                  <m:r>
                                    <a:rPr lang="en-US" altLang="zh-CN" i="1">
                                      <a:latin typeface="Cambria Math" panose="02040503050406030204" pitchFamily="18" charset="0"/>
                                    </a:rPr>
                                    <m:t>(</m:t>
                                  </m:r>
                                  <m:sSub>
                                    <m:sSubPr>
                                      <m:ctrlPr>
                                        <a:rPr lang="zh-CN" altLang="zh-CN" i="1">
                                          <a:latin typeface="Cambria Math" panose="02040503050406030204" pitchFamily="18" charset="0"/>
                                        </a:rPr>
                                      </m:ctrlPr>
                                    </m:sSubPr>
                                    <m:e>
                                      <m:r>
                                        <a:rPr lang="en-US" altLang="zh-CN" i="1">
                                          <a:latin typeface="Cambria Math" panose="02040503050406030204" pitchFamily="18" charset="0"/>
                                        </a:rPr>
                                        <m:t>𝑇</m:t>
                                      </m:r>
                                    </m:e>
                                    <m:sub>
                                      <m:r>
                                        <a:rPr lang="en-US" altLang="zh-CN" i="1">
                                          <a:latin typeface="Cambria Math" panose="02040503050406030204" pitchFamily="18" charset="0"/>
                                        </a:rPr>
                                        <m:t>1</m:t>
                                      </m:r>
                                    </m:sub>
                                  </m:sSub>
                                  <m:d>
                                    <m:dPr>
                                      <m:ctrlPr>
                                        <a:rPr lang="zh-CN" altLang="zh-CN" i="1">
                                          <a:latin typeface="Cambria Math" panose="02040503050406030204" pitchFamily="18" charset="0"/>
                                        </a:rPr>
                                      </m:ctrlPr>
                                    </m:dPr>
                                    <m:e>
                                      <m:sSub>
                                        <m:sSubPr>
                                          <m:ctrlPr>
                                            <a:rPr lang="zh-CN" altLang="zh-CN" i="1">
                                              <a:latin typeface="Cambria Math" panose="02040503050406030204" pitchFamily="18" charset="0"/>
                                            </a:rPr>
                                          </m:ctrlPr>
                                        </m:sSubPr>
                                        <m:e>
                                          <m:r>
                                            <a:rPr lang="en-US" altLang="zh-CN" i="1">
                                              <a:latin typeface="Cambria Math" panose="02040503050406030204" pitchFamily="18" charset="0"/>
                                            </a:rPr>
                                            <m:t>𝑠</m:t>
                                          </m:r>
                                        </m:e>
                                        <m:sub>
                                          <m:r>
                                            <a:rPr lang="en-US" altLang="zh-CN" i="1">
                                              <a:latin typeface="Cambria Math" panose="02040503050406030204" pitchFamily="18" charset="0"/>
                                            </a:rPr>
                                            <m:t>1</m:t>
                                          </m:r>
                                        </m:sub>
                                      </m:sSub>
                                    </m:e>
                                  </m:d>
                                  <m:r>
                                    <a:rPr lang="en-US" altLang="zh-CN" i="1">
                                      <a:latin typeface="Cambria Math" panose="02040503050406030204" pitchFamily="18" charset="0"/>
                                    </a:rPr>
                                    <m:t>×</m:t>
                                  </m:r>
                                  <m:sSub>
                                    <m:sSubPr>
                                      <m:ctrlPr>
                                        <a:rPr lang="zh-CN" altLang="zh-CN" i="1">
                                          <a:latin typeface="Cambria Math" panose="02040503050406030204" pitchFamily="18" charset="0"/>
                                        </a:rPr>
                                      </m:ctrlPr>
                                    </m:sSubPr>
                                    <m:e>
                                      <m:r>
                                        <a:rPr lang="en-US" altLang="zh-CN" i="1">
                                          <a:latin typeface="Cambria Math" panose="02040503050406030204" pitchFamily="18" charset="0"/>
                                        </a:rPr>
                                        <m:t>𝑇</m:t>
                                      </m:r>
                                    </m:e>
                                    <m:sub>
                                      <m:r>
                                        <a:rPr lang="en-US" altLang="zh-CN" i="1">
                                          <a:latin typeface="Cambria Math" panose="02040503050406030204" pitchFamily="18" charset="0"/>
                                        </a:rPr>
                                        <m:t>2</m:t>
                                      </m:r>
                                    </m:sub>
                                  </m:sSub>
                                  <m:d>
                                    <m:dPr>
                                      <m:ctrlPr>
                                        <a:rPr lang="zh-CN" altLang="zh-CN" i="1">
                                          <a:latin typeface="Cambria Math" panose="02040503050406030204" pitchFamily="18" charset="0"/>
                                        </a:rPr>
                                      </m:ctrlPr>
                                    </m:dPr>
                                    <m:e>
                                      <m:sSub>
                                        <m:sSubPr>
                                          <m:ctrlPr>
                                            <a:rPr lang="zh-CN" altLang="zh-CN" i="1">
                                              <a:latin typeface="Cambria Math" panose="02040503050406030204" pitchFamily="18" charset="0"/>
                                            </a:rPr>
                                          </m:ctrlPr>
                                        </m:sSubPr>
                                        <m:e>
                                          <m:r>
                                            <a:rPr lang="en-US" altLang="zh-CN" i="1">
                                              <a:latin typeface="Cambria Math" panose="02040503050406030204" pitchFamily="18" charset="0"/>
                                            </a:rPr>
                                            <m:t>𝑠</m:t>
                                          </m:r>
                                        </m:e>
                                        <m:sub>
                                          <m:r>
                                            <a:rPr lang="en-US" altLang="zh-CN" i="1">
                                              <a:latin typeface="Cambria Math" panose="02040503050406030204" pitchFamily="18" charset="0"/>
                                            </a:rPr>
                                            <m:t>2</m:t>
                                          </m:r>
                                        </m:sub>
                                      </m:sSub>
                                    </m:e>
                                  </m:d>
                                  <m:r>
                                    <a:rPr lang="en-US" altLang="zh-CN" i="1">
                                      <a:latin typeface="Cambria Math" panose="02040503050406030204" pitchFamily="18" charset="0"/>
                                    </a:rPr>
                                    <m:t>)∙(</m:t>
                                  </m:r>
                                  <m:sSub>
                                    <m:sSubPr>
                                      <m:ctrlPr>
                                        <a:rPr lang="zh-CN" altLang="zh-CN" i="1">
                                          <a:latin typeface="Cambria Math" panose="02040503050406030204" pitchFamily="18" charset="0"/>
                                        </a:rPr>
                                      </m:ctrlPr>
                                    </m:sSubPr>
                                    <m:e>
                                      <m:r>
                                        <a:rPr lang="en-US" altLang="zh-CN" i="1">
                                          <a:latin typeface="Cambria Math" panose="02040503050406030204" pitchFamily="18" charset="0"/>
                                        </a:rPr>
                                        <m:t>𝑟</m:t>
                                      </m:r>
                                    </m:e>
                                    <m:sub>
                                      <m:r>
                                        <a:rPr lang="en-US" altLang="zh-CN" i="1">
                                          <a:latin typeface="Cambria Math" panose="02040503050406030204" pitchFamily="18" charset="0"/>
                                        </a:rPr>
                                        <m:t>1</m:t>
                                      </m:r>
                                    </m:sub>
                                  </m:sSub>
                                  <m:d>
                                    <m:dPr>
                                      <m:ctrlPr>
                                        <a:rPr lang="zh-CN" altLang="zh-CN" i="1">
                                          <a:latin typeface="Cambria Math" panose="02040503050406030204" pitchFamily="18" charset="0"/>
                                        </a:rPr>
                                      </m:ctrlPr>
                                    </m:dPr>
                                    <m:e>
                                      <m:sSub>
                                        <m:sSubPr>
                                          <m:ctrlPr>
                                            <a:rPr lang="zh-CN" altLang="zh-CN" i="1">
                                              <a:latin typeface="Cambria Math" panose="02040503050406030204" pitchFamily="18" charset="0"/>
                                            </a:rPr>
                                          </m:ctrlPr>
                                        </m:sSubPr>
                                        <m:e>
                                          <m:r>
                                            <a:rPr lang="en-US" altLang="zh-CN" i="1">
                                              <a:latin typeface="Cambria Math" panose="02040503050406030204" pitchFamily="18" charset="0"/>
                                            </a:rPr>
                                            <m:t>𝑠</m:t>
                                          </m:r>
                                        </m:e>
                                        <m:sub>
                                          <m:r>
                                            <a:rPr lang="en-US" altLang="zh-CN" i="1">
                                              <a:latin typeface="Cambria Math" panose="02040503050406030204" pitchFamily="18" charset="0"/>
                                            </a:rPr>
                                            <m:t>1</m:t>
                                          </m:r>
                                        </m:sub>
                                      </m:sSub>
                                    </m:e>
                                  </m:d>
                                  <m:r>
                                    <a:rPr lang="en-US" altLang="zh-CN" i="1">
                                      <a:latin typeface="Cambria Math" panose="02040503050406030204" pitchFamily="18" charset="0"/>
                                    </a:rPr>
                                    <m:t>−</m:t>
                                  </m:r>
                                  <m:sSub>
                                    <m:sSubPr>
                                      <m:ctrlPr>
                                        <a:rPr lang="zh-CN" altLang="zh-CN" i="1">
                                          <a:latin typeface="Cambria Math" panose="02040503050406030204" pitchFamily="18" charset="0"/>
                                        </a:rPr>
                                      </m:ctrlPr>
                                    </m:sSubPr>
                                    <m:e>
                                      <m:r>
                                        <a:rPr lang="en-US" altLang="zh-CN" i="1">
                                          <a:latin typeface="Cambria Math" panose="02040503050406030204" pitchFamily="18" charset="0"/>
                                        </a:rPr>
                                        <m:t>𝑟</m:t>
                                      </m:r>
                                    </m:e>
                                    <m:sub>
                                      <m:r>
                                        <a:rPr lang="en-US" altLang="zh-CN" i="1">
                                          <a:latin typeface="Cambria Math" panose="02040503050406030204" pitchFamily="18" charset="0"/>
                                        </a:rPr>
                                        <m:t>2</m:t>
                                      </m:r>
                                    </m:sub>
                                  </m:sSub>
                                  <m:r>
                                    <a:rPr lang="en-US" altLang="zh-CN" i="1">
                                      <a:latin typeface="Cambria Math" panose="02040503050406030204" pitchFamily="18" charset="0"/>
                                    </a:rPr>
                                    <m:t>(</m:t>
                                  </m:r>
                                  <m:sSub>
                                    <m:sSubPr>
                                      <m:ctrlPr>
                                        <a:rPr lang="zh-CN" altLang="zh-CN" i="1">
                                          <a:latin typeface="Cambria Math" panose="02040503050406030204" pitchFamily="18" charset="0"/>
                                        </a:rPr>
                                      </m:ctrlPr>
                                    </m:sSubPr>
                                    <m:e>
                                      <m:r>
                                        <a:rPr lang="en-US" altLang="zh-CN" i="1">
                                          <a:latin typeface="Cambria Math" panose="02040503050406030204" pitchFamily="18" charset="0"/>
                                        </a:rPr>
                                        <m:t>𝑠</m:t>
                                      </m:r>
                                    </m:e>
                                    <m:sub>
                                      <m:r>
                                        <a:rPr lang="en-US" altLang="zh-CN" i="1">
                                          <a:latin typeface="Cambria Math" panose="02040503050406030204" pitchFamily="18" charset="0"/>
                                        </a:rPr>
                                        <m:t>2</m:t>
                                      </m:r>
                                    </m:sub>
                                  </m:sSub>
                                  <m:r>
                                    <a:rPr lang="en-US" altLang="zh-CN" i="1">
                                      <a:latin typeface="Cambria Math" panose="02040503050406030204" pitchFamily="18" charset="0"/>
                                    </a:rPr>
                                    <m:t>))</m:t>
                                  </m:r>
                                </m:num>
                                <m:den>
                                  <m:sSup>
                                    <m:sSupPr>
                                      <m:ctrlPr>
                                        <a:rPr lang="zh-CN" altLang="zh-CN" i="1">
                                          <a:latin typeface="Cambria Math" panose="02040503050406030204" pitchFamily="18" charset="0"/>
                                        </a:rPr>
                                      </m:ctrlPr>
                                    </m:sSupPr>
                                    <m:e>
                                      <m:d>
                                        <m:dPr>
                                          <m:begChr m:val="|"/>
                                          <m:endChr m:val="|"/>
                                          <m:ctrlPr>
                                            <a:rPr lang="zh-CN" altLang="zh-CN" i="1">
                                              <a:latin typeface="Cambria Math" panose="02040503050406030204" pitchFamily="18" charset="0"/>
                                            </a:rPr>
                                          </m:ctrlPr>
                                        </m:dPr>
                                        <m:e>
                                          <m:sSub>
                                            <m:sSubPr>
                                              <m:ctrlPr>
                                                <a:rPr lang="zh-CN" altLang="zh-CN" i="1">
                                                  <a:latin typeface="Cambria Math" panose="02040503050406030204" pitchFamily="18" charset="0"/>
                                                </a:rPr>
                                              </m:ctrlPr>
                                            </m:sSubPr>
                                            <m:e>
                                              <m:r>
                                                <a:rPr lang="en-US" altLang="zh-CN" i="1">
                                                  <a:latin typeface="Cambria Math" panose="02040503050406030204" pitchFamily="18" charset="0"/>
                                                </a:rPr>
                                                <m:t>𝑟</m:t>
                                              </m:r>
                                            </m:e>
                                            <m:sub>
                                              <m:r>
                                                <a:rPr lang="en-US" altLang="zh-CN" i="1">
                                                  <a:latin typeface="Cambria Math" panose="02040503050406030204" pitchFamily="18" charset="0"/>
                                                </a:rPr>
                                                <m:t>1</m:t>
                                              </m:r>
                                            </m:sub>
                                          </m:sSub>
                                          <m:d>
                                            <m:dPr>
                                              <m:ctrlPr>
                                                <a:rPr lang="zh-CN" altLang="zh-CN" i="1">
                                                  <a:latin typeface="Cambria Math" panose="02040503050406030204" pitchFamily="18" charset="0"/>
                                                </a:rPr>
                                              </m:ctrlPr>
                                            </m:dPr>
                                            <m:e>
                                              <m:sSub>
                                                <m:sSubPr>
                                                  <m:ctrlPr>
                                                    <a:rPr lang="zh-CN" altLang="zh-CN" i="1">
                                                      <a:latin typeface="Cambria Math" panose="02040503050406030204" pitchFamily="18" charset="0"/>
                                                    </a:rPr>
                                                  </m:ctrlPr>
                                                </m:sSubPr>
                                                <m:e>
                                                  <m:r>
                                                    <a:rPr lang="en-US" altLang="zh-CN" i="1">
                                                      <a:latin typeface="Cambria Math" panose="02040503050406030204" pitchFamily="18" charset="0"/>
                                                    </a:rPr>
                                                    <m:t>𝑠</m:t>
                                                  </m:r>
                                                </m:e>
                                                <m:sub>
                                                  <m:r>
                                                    <a:rPr lang="en-US" altLang="zh-CN" i="1">
                                                      <a:latin typeface="Cambria Math" panose="02040503050406030204" pitchFamily="18" charset="0"/>
                                                    </a:rPr>
                                                    <m:t>1</m:t>
                                                  </m:r>
                                                </m:sub>
                                              </m:sSub>
                                            </m:e>
                                          </m:d>
                                          <m:r>
                                            <a:rPr lang="en-US" altLang="zh-CN" i="1">
                                              <a:latin typeface="Cambria Math" panose="02040503050406030204" pitchFamily="18" charset="0"/>
                                            </a:rPr>
                                            <m:t>−</m:t>
                                          </m:r>
                                          <m:sSub>
                                            <m:sSubPr>
                                              <m:ctrlPr>
                                                <a:rPr lang="zh-CN" altLang="zh-CN" i="1">
                                                  <a:latin typeface="Cambria Math" panose="02040503050406030204" pitchFamily="18" charset="0"/>
                                                </a:rPr>
                                              </m:ctrlPr>
                                            </m:sSubPr>
                                            <m:e>
                                              <m:r>
                                                <a:rPr lang="en-US" altLang="zh-CN" i="1">
                                                  <a:latin typeface="Cambria Math" panose="02040503050406030204" pitchFamily="18" charset="0"/>
                                                </a:rPr>
                                                <m:t>𝑟</m:t>
                                              </m:r>
                                            </m:e>
                                            <m:sub>
                                              <m:r>
                                                <a:rPr lang="en-US" altLang="zh-CN" i="1">
                                                  <a:latin typeface="Cambria Math" panose="02040503050406030204" pitchFamily="18" charset="0"/>
                                                </a:rPr>
                                                <m:t>2</m:t>
                                              </m:r>
                                            </m:sub>
                                          </m:sSub>
                                          <m:r>
                                            <a:rPr lang="en-US" altLang="zh-CN" i="1">
                                              <a:latin typeface="Cambria Math" panose="02040503050406030204" pitchFamily="18" charset="0"/>
                                            </a:rPr>
                                            <m:t>(</m:t>
                                          </m:r>
                                          <m:sSub>
                                            <m:sSubPr>
                                              <m:ctrlPr>
                                                <a:rPr lang="zh-CN" altLang="zh-CN" i="1">
                                                  <a:latin typeface="Cambria Math" panose="02040503050406030204" pitchFamily="18" charset="0"/>
                                                </a:rPr>
                                              </m:ctrlPr>
                                            </m:sSubPr>
                                            <m:e>
                                              <m:r>
                                                <a:rPr lang="en-US" altLang="zh-CN" i="1">
                                                  <a:latin typeface="Cambria Math" panose="02040503050406030204" pitchFamily="18" charset="0"/>
                                                </a:rPr>
                                                <m:t>𝑠</m:t>
                                              </m:r>
                                            </m:e>
                                            <m:sub>
                                              <m:r>
                                                <a:rPr lang="en-US" altLang="zh-CN" i="1">
                                                  <a:latin typeface="Cambria Math" panose="02040503050406030204" pitchFamily="18" charset="0"/>
                                                </a:rPr>
                                                <m:t>2</m:t>
                                              </m:r>
                                            </m:sub>
                                          </m:sSub>
                                          <m:r>
                                            <a:rPr lang="en-US" altLang="zh-CN" i="1">
                                              <a:latin typeface="Cambria Math" panose="02040503050406030204" pitchFamily="18" charset="0"/>
                                            </a:rPr>
                                            <m:t>)</m:t>
                                          </m:r>
                                        </m:e>
                                      </m:d>
                                    </m:e>
                                    <m:sup>
                                      <m:r>
                                        <a:rPr lang="en-US" altLang="zh-CN" i="1">
                                          <a:latin typeface="Cambria Math" panose="02040503050406030204" pitchFamily="18" charset="0"/>
                                        </a:rPr>
                                        <m:t>3</m:t>
                                      </m:r>
                                    </m:sup>
                                  </m:sSup>
                                </m:den>
                              </m:f>
                              <m:r>
                                <a:rPr lang="en-US" altLang="zh-CN" i="1">
                                  <a:latin typeface="Cambria Math" panose="02040503050406030204" pitchFamily="18" charset="0"/>
                                </a:rPr>
                                <m:t>𝑑</m:t>
                              </m:r>
                              <m:sSub>
                                <m:sSubPr>
                                  <m:ctrlPr>
                                    <a:rPr lang="zh-CN" altLang="zh-CN" i="1">
                                      <a:latin typeface="Cambria Math" panose="02040503050406030204" pitchFamily="18" charset="0"/>
                                    </a:rPr>
                                  </m:ctrlPr>
                                </m:sSubPr>
                                <m:e>
                                  <m:r>
                                    <a:rPr lang="en-US" altLang="zh-CN" i="1">
                                      <a:latin typeface="Cambria Math" panose="02040503050406030204" pitchFamily="18" charset="0"/>
                                    </a:rPr>
                                    <m:t>𝑠</m:t>
                                  </m:r>
                                </m:e>
                                <m:sub>
                                  <m:r>
                                    <a:rPr lang="en-US" altLang="zh-CN" i="1">
                                      <a:latin typeface="Cambria Math" panose="02040503050406030204" pitchFamily="18" charset="0"/>
                                    </a:rPr>
                                    <m:t>1</m:t>
                                  </m:r>
                                </m:sub>
                              </m:sSub>
                              <m:r>
                                <a:rPr lang="en-US" altLang="zh-CN" i="1">
                                  <a:latin typeface="Cambria Math" panose="02040503050406030204" pitchFamily="18" charset="0"/>
                                </a:rPr>
                                <m:t>𝑑</m:t>
                              </m:r>
                              <m:sSub>
                                <m:sSubPr>
                                  <m:ctrlPr>
                                    <a:rPr lang="zh-CN" altLang="zh-CN" i="1">
                                      <a:latin typeface="Cambria Math" panose="02040503050406030204" pitchFamily="18" charset="0"/>
                                    </a:rPr>
                                  </m:ctrlPr>
                                </m:sSubPr>
                                <m:e>
                                  <m:r>
                                    <a:rPr lang="en-US" altLang="zh-CN" i="1">
                                      <a:latin typeface="Cambria Math" panose="02040503050406030204" pitchFamily="18" charset="0"/>
                                    </a:rPr>
                                    <m:t>𝑠</m:t>
                                  </m:r>
                                </m:e>
                                <m:sub>
                                  <m:r>
                                    <a:rPr lang="en-US" altLang="zh-CN" i="1">
                                      <a:latin typeface="Cambria Math" panose="02040503050406030204" pitchFamily="18" charset="0"/>
                                    </a:rPr>
                                    <m:t>2</m:t>
                                  </m:r>
                                </m:sub>
                              </m:sSub>
                            </m:e>
                          </m:nary>
                        </m:e>
                      </m:nary>
                    </m:oMath>
                  </m:oMathPara>
                </a14:m>
                <a:endParaRPr lang="zh-CN" altLang="zh-CN" dirty="0"/>
              </a:p>
              <a:p>
                <a:r>
                  <a:rPr lang="zh-CN" altLang="zh-CN" dirty="0"/>
                  <a:t>连接数有以下性质：</a:t>
                </a:r>
              </a:p>
              <a:p>
                <a:pPr lvl="0"/>
                <a:r>
                  <a:rPr lang="zh-CN" altLang="zh-CN" dirty="0"/>
                  <a:t>封闭曲带或者两段固定的曲带，当中心线连续变形的时候其连接数</a:t>
                </a:r>
                <a:r>
                  <a:rPr lang="en-US" altLang="zh-CN" dirty="0" err="1"/>
                  <a:t>Lk</a:t>
                </a:r>
                <a:r>
                  <a:rPr lang="zh-CN" altLang="zh-CN" dirty="0"/>
                  <a:t>为常数。</a:t>
                </a:r>
              </a:p>
              <a:p>
                <a:pPr lvl="0"/>
                <a:r>
                  <a:rPr lang="zh-CN" altLang="zh-CN" dirty="0"/>
                  <a:t>当曲带的中心线为不自相交的平面曲线的时候，其连接数</a:t>
                </a:r>
                <a:r>
                  <a:rPr lang="en-US" altLang="zh-CN" dirty="0" err="1"/>
                  <a:t>Lk</a:t>
                </a:r>
                <a:r>
                  <a:rPr lang="zh-CN" altLang="zh-CN" dirty="0"/>
                  <a:t>与扭转数</a:t>
                </a:r>
                <a:r>
                  <a:rPr lang="en-US" altLang="zh-CN" dirty="0"/>
                  <a:t>Tw</a:t>
                </a:r>
                <a:r>
                  <a:rPr lang="zh-CN" altLang="zh-CN" dirty="0"/>
                  <a:t>相等。</a:t>
                </a:r>
              </a:p>
              <a:p>
                <a:pPr lvl="0"/>
                <a:r>
                  <a:rPr lang="en-US" altLang="zh-CN" dirty="0" err="1"/>
                  <a:t>Lk</a:t>
                </a:r>
                <a:r>
                  <a:rPr lang="zh-CN" altLang="zh-CN" dirty="0"/>
                  <a:t>与观察点的位置无关</a:t>
                </a:r>
              </a:p>
              <a:p>
                <a:pPr>
                  <a:lnSpc>
                    <a:spcPct val="90000"/>
                  </a:lnSpc>
                </a:pPr>
                <a:endParaRPr lang="zh-CN" altLang="en-US" dirty="0"/>
              </a:p>
            </p:txBody>
          </p:sp>
        </mc:Choice>
        <mc:Fallback xmlns="">
          <p:sp>
            <p:nvSpPr>
              <p:cNvPr id="8" name="文本框 7"/>
              <p:cNvSpPr txBox="1">
                <a:spLocks noRot="1" noChangeAspect="1" noMove="1" noResize="1" noEditPoints="1" noAdjustHandles="1" noChangeArrowheads="1" noChangeShapeType="1" noTextEdit="1"/>
              </p:cNvSpPr>
              <p:nvPr/>
            </p:nvSpPr>
            <p:spPr>
              <a:xfrm>
                <a:off x="117748" y="1556792"/>
                <a:ext cx="11665296" cy="5778248"/>
              </a:xfrm>
              <a:prstGeom prst="rect">
                <a:avLst/>
              </a:prstGeom>
              <a:blipFill rotWithShape="0">
                <a:blip r:embed="rId2"/>
                <a:stretch>
                  <a:fillRect l="-784" t="-949"/>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4291809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latin typeface="+mn-ea"/>
              </a:rPr>
              <a:t/>
            </a:r>
            <a:br>
              <a:rPr lang="en-US" altLang="zh-CN" dirty="0" smtClean="0">
                <a:latin typeface="+mn-ea"/>
              </a:rPr>
            </a:br>
            <a:r>
              <a:rPr lang="en-US" altLang="zh-CN" dirty="0">
                <a:latin typeface="+mn-ea"/>
              </a:rPr>
              <a:t/>
            </a:r>
            <a:br>
              <a:rPr lang="en-US" altLang="zh-CN" dirty="0">
                <a:latin typeface="+mn-ea"/>
              </a:rPr>
            </a:br>
            <a:r>
              <a:rPr lang="en-US" altLang="zh-CN" dirty="0" smtClean="0">
                <a:latin typeface="+mn-ea"/>
              </a:rPr>
              <a:t/>
            </a:r>
            <a:br>
              <a:rPr lang="en-US" altLang="zh-CN" dirty="0" smtClean="0">
                <a:latin typeface="+mn-ea"/>
              </a:rPr>
            </a:br>
            <a:r>
              <a:rPr lang="zh-CN" altLang="zh-CN" sz="3001" dirty="0">
                <a:latin typeface="+mn-ea"/>
              </a:rPr>
              <a:t>缠绕数（</a:t>
            </a:r>
            <a:r>
              <a:rPr lang="en-US" altLang="zh-CN" sz="3001" dirty="0">
                <a:latin typeface="+mn-ea"/>
              </a:rPr>
              <a:t>writhing number</a:t>
            </a:r>
            <a:r>
              <a:rPr lang="zh-CN" altLang="en-US" sz="3001" dirty="0">
                <a:latin typeface="+mn-ea"/>
              </a:rPr>
              <a:t>）</a:t>
            </a:r>
            <a:r>
              <a:rPr lang="zh-CN" altLang="zh-CN" sz="3001" dirty="0">
                <a:latin typeface="+mn-ea"/>
              </a:rPr>
              <a:t/>
            </a:r>
            <a:br>
              <a:rPr lang="zh-CN" altLang="zh-CN" sz="3001" dirty="0">
                <a:latin typeface="+mn-ea"/>
              </a:rPr>
            </a:br>
            <a:endParaRPr lang="zh-CN" altLang="en-US" sz="3001" dirty="0"/>
          </a:p>
        </p:txBody>
      </p:sp>
      <mc:AlternateContent xmlns:mc="http://schemas.openxmlformats.org/markup-compatibility/2006" xmlns:a14="http://schemas.microsoft.com/office/drawing/2010/main">
        <mc:Choice Requires="a14">
          <p:sp>
            <p:nvSpPr>
              <p:cNvPr id="3" name="文本框 2"/>
              <p:cNvSpPr txBox="1"/>
              <p:nvPr/>
            </p:nvSpPr>
            <p:spPr>
              <a:xfrm>
                <a:off x="2" y="2234880"/>
                <a:ext cx="8947625" cy="3436197"/>
              </a:xfrm>
              <a:prstGeom prst="rect">
                <a:avLst/>
              </a:prstGeom>
              <a:noFill/>
            </p:spPr>
            <p:txBody>
              <a:bodyPr wrap="square" rtlCol="0">
                <a:spAutoFit/>
              </a:bodyPr>
              <a:lstStyle/>
              <a:p>
                <a:r>
                  <a:rPr lang="zh-CN" altLang="zh-CN" dirty="0"/>
                  <a:t>在定义完缠绕数和连接数之后，我们再定义其差值为曲线的缠绕数（</a:t>
                </a:r>
                <a:r>
                  <a:rPr lang="en-US" altLang="zh-CN" dirty="0"/>
                  <a:t>writhing number</a:t>
                </a:r>
                <a:r>
                  <a:rPr lang="zh-CN" altLang="zh-CN" dirty="0"/>
                  <a:t>）</a:t>
                </a:r>
              </a:p>
              <a:p>
                <a:pPr/>
                <a14:m>
                  <m:oMathPara xmlns:m="http://schemas.openxmlformats.org/officeDocument/2006/math">
                    <m:oMathParaPr>
                      <m:jc m:val="centerGroup"/>
                    </m:oMathParaPr>
                    <m:oMath xmlns:m="http://schemas.openxmlformats.org/officeDocument/2006/math">
                      <m:sSub>
                        <m:sSubPr>
                          <m:ctrlPr>
                            <a:rPr lang="zh-CN" altLang="zh-CN" i="1">
                              <a:latin typeface="Cambria Math" panose="02040503050406030204" pitchFamily="18" charset="0"/>
                            </a:rPr>
                          </m:ctrlPr>
                        </m:sSubPr>
                        <m:e>
                          <m:r>
                            <a:rPr lang="en-US" altLang="zh-CN" i="1">
                              <a:latin typeface="Cambria Math" panose="02040503050406030204" pitchFamily="18" charset="0"/>
                            </a:rPr>
                            <m:t>𝑊</m:t>
                          </m:r>
                        </m:e>
                        <m:sub>
                          <m:r>
                            <a:rPr lang="en-US" altLang="zh-CN" i="1">
                              <a:latin typeface="Cambria Math" panose="02040503050406030204" pitchFamily="18" charset="0"/>
                            </a:rPr>
                            <m:t>𝑟</m:t>
                          </m:r>
                        </m:sub>
                      </m:sSub>
                      <m:r>
                        <a:rPr lang="en-US" altLang="zh-CN" i="1">
                          <a:latin typeface="Cambria Math" panose="02040503050406030204" pitchFamily="18" charset="0"/>
                        </a:rPr>
                        <m:t>=</m:t>
                      </m:r>
                      <m:sSub>
                        <m:sSubPr>
                          <m:ctrlPr>
                            <a:rPr lang="zh-CN" altLang="zh-CN" i="1">
                              <a:latin typeface="Cambria Math" panose="02040503050406030204" pitchFamily="18" charset="0"/>
                            </a:rPr>
                          </m:ctrlPr>
                        </m:sSubPr>
                        <m:e>
                          <m:r>
                            <a:rPr lang="en-US" altLang="zh-CN" i="1">
                              <a:latin typeface="Cambria Math" panose="02040503050406030204" pitchFamily="18" charset="0"/>
                            </a:rPr>
                            <m:t>𝐿</m:t>
                          </m:r>
                        </m:e>
                        <m:sub>
                          <m:r>
                            <a:rPr lang="en-US" altLang="zh-CN" i="1">
                              <a:latin typeface="Cambria Math" panose="02040503050406030204" pitchFamily="18" charset="0"/>
                            </a:rPr>
                            <m:t>𝑘</m:t>
                          </m:r>
                        </m:sub>
                      </m:sSub>
                      <m:r>
                        <a:rPr lang="en-US" altLang="zh-CN" i="1">
                          <a:latin typeface="Cambria Math" panose="02040503050406030204" pitchFamily="18" charset="0"/>
                        </a:rPr>
                        <m:t>−</m:t>
                      </m:r>
                      <m:sSub>
                        <m:sSubPr>
                          <m:ctrlPr>
                            <a:rPr lang="zh-CN" altLang="zh-CN" i="1">
                              <a:latin typeface="Cambria Math" panose="02040503050406030204" pitchFamily="18" charset="0"/>
                            </a:rPr>
                          </m:ctrlPr>
                        </m:sSubPr>
                        <m:e>
                          <m:r>
                            <a:rPr lang="en-US" altLang="zh-CN" i="1">
                              <a:latin typeface="Cambria Math" panose="02040503050406030204" pitchFamily="18" charset="0"/>
                            </a:rPr>
                            <m:t>𝑇</m:t>
                          </m:r>
                        </m:e>
                        <m:sub>
                          <m:r>
                            <a:rPr lang="en-US" altLang="zh-CN" i="1">
                              <a:latin typeface="Cambria Math" panose="02040503050406030204" pitchFamily="18" charset="0"/>
                            </a:rPr>
                            <m:t>𝑤</m:t>
                          </m:r>
                        </m:sub>
                      </m:sSub>
                    </m:oMath>
                  </m:oMathPara>
                </a14:m>
                <a:endParaRPr lang="zh-CN" altLang="zh-CN" dirty="0"/>
              </a:p>
              <a:p>
                <a:r>
                  <a:rPr lang="zh-CN" altLang="zh-CN" dirty="0"/>
                  <a:t>由上述性质可知，在两端固定的情况下，连接数</a:t>
                </a:r>
                <a:r>
                  <a:rPr lang="en-US" altLang="zh-CN" dirty="0" err="1"/>
                  <a:t>Lk</a:t>
                </a:r>
                <a:r>
                  <a:rPr lang="zh-CN" altLang="zh-CN" dirty="0"/>
                  <a:t>是个定值而缠绕数</a:t>
                </a:r>
                <a:r>
                  <a:rPr lang="en-US" altLang="zh-CN" dirty="0" err="1"/>
                  <a:t>Wr</a:t>
                </a:r>
                <a:r>
                  <a:rPr lang="zh-CN" altLang="zh-CN" dirty="0"/>
                  <a:t>和扭转数</a:t>
                </a:r>
                <a:r>
                  <a:rPr lang="en-US" altLang="zh-CN" dirty="0"/>
                  <a:t>Tw</a:t>
                </a:r>
                <a:r>
                  <a:rPr lang="zh-CN" altLang="zh-CN" dirty="0"/>
                  <a:t>均发生改变。对于不自相交的光滑曲线</a:t>
                </a:r>
                <a:r>
                  <a:rPr lang="en-US" altLang="zh-CN" dirty="0"/>
                  <a:t>C</a:t>
                </a:r>
                <a:r>
                  <a:rPr lang="zh-CN" altLang="zh-CN" dirty="0"/>
                  <a:t>，</a:t>
                </a:r>
                <a:r>
                  <a:rPr lang="en-US" altLang="zh-CN" dirty="0"/>
                  <a:t>White</a:t>
                </a:r>
                <a:r>
                  <a:rPr lang="zh-CN" altLang="zh-CN" dirty="0"/>
                  <a:t>（</a:t>
                </a:r>
                <a:r>
                  <a:rPr lang="en-US" altLang="zh-CN" dirty="0"/>
                  <a:t>1989</a:t>
                </a:r>
                <a:r>
                  <a:rPr lang="zh-CN" altLang="zh-CN" dirty="0"/>
                  <a:t>）证明了可以利用</a:t>
                </a:r>
                <a:r>
                  <a:rPr lang="en-US" altLang="zh-CN" dirty="0"/>
                  <a:t>Gauss</a:t>
                </a:r>
                <a:r>
                  <a:rPr lang="zh-CN" altLang="zh-CN" dirty="0"/>
                  <a:t>连接数积分来计算缠绕数</a:t>
                </a:r>
                <a:r>
                  <a:rPr lang="en-US" altLang="zh-CN" dirty="0" err="1"/>
                  <a:t>Wr</a:t>
                </a:r>
                <a:r>
                  <a:rPr lang="zh-CN" altLang="zh-CN" dirty="0"/>
                  <a:t>，只需要把</a:t>
                </a:r>
                <a:r>
                  <a:rPr lang="en-US" altLang="zh-CN" dirty="0" err="1"/>
                  <a:t>Wr</a:t>
                </a:r>
                <a:r>
                  <a:rPr lang="zh-CN" altLang="zh-CN" dirty="0"/>
                  <a:t>看作曲线</a:t>
                </a:r>
                <a:r>
                  <a:rPr lang="en-US" altLang="zh-CN" dirty="0"/>
                  <a:t>C</a:t>
                </a:r>
                <a:r>
                  <a:rPr lang="zh-CN" altLang="zh-CN" dirty="0"/>
                  <a:t>与自己的连接数，将积分曲线</a:t>
                </a:r>
                <a:r>
                  <a:rPr lang="en-US" altLang="zh-CN" dirty="0" err="1"/>
                  <a:t>Cj</a:t>
                </a:r>
                <a:r>
                  <a:rPr lang="zh-CN" altLang="zh-CN" dirty="0"/>
                  <a:t>换成曲线</a:t>
                </a:r>
                <a:r>
                  <a:rPr lang="en-US" altLang="zh-CN" dirty="0"/>
                  <a:t>C</a:t>
                </a:r>
                <a:r>
                  <a:rPr lang="zh-CN" altLang="zh-CN" dirty="0"/>
                  <a:t>本身即可。即</a:t>
                </a:r>
              </a:p>
              <a:p>
                <a:pPr/>
                <a14:m>
                  <m:oMathPara xmlns:m="http://schemas.openxmlformats.org/officeDocument/2006/math">
                    <m:oMathParaPr>
                      <m:jc m:val="centerGroup"/>
                    </m:oMathParaPr>
                    <m:oMath xmlns:m="http://schemas.openxmlformats.org/officeDocument/2006/math">
                      <m:sSub>
                        <m:sSubPr>
                          <m:ctrlPr>
                            <a:rPr lang="zh-CN" altLang="zh-CN" i="1">
                              <a:latin typeface="Cambria Math" panose="02040503050406030204" pitchFamily="18" charset="0"/>
                            </a:rPr>
                          </m:ctrlPr>
                        </m:sSubPr>
                        <m:e>
                          <m:r>
                            <a:rPr lang="en-US" altLang="zh-CN" i="1">
                              <a:latin typeface="Cambria Math" panose="02040503050406030204" pitchFamily="18" charset="0"/>
                            </a:rPr>
                            <m:t>𝐿</m:t>
                          </m:r>
                        </m:e>
                        <m:sub>
                          <m:r>
                            <a:rPr lang="en-US" altLang="zh-CN" i="1">
                              <a:latin typeface="Cambria Math" panose="02040503050406030204" pitchFamily="18" charset="0"/>
                            </a:rPr>
                            <m:t>𝑘</m:t>
                          </m:r>
                        </m:sub>
                      </m:sSub>
                      <m:r>
                        <a:rPr lang="en-US" altLang="zh-CN" i="1">
                          <a:latin typeface="Cambria Math" panose="02040503050406030204" pitchFamily="18" charset="0"/>
                        </a:rPr>
                        <m:t>=</m:t>
                      </m:r>
                      <m:r>
                        <a:rPr lang="en-US" altLang="zh-CN" i="1">
                          <a:latin typeface="Cambria Math" panose="02040503050406030204" pitchFamily="18" charset="0"/>
                        </a:rPr>
                        <m:t>𝐺</m:t>
                      </m:r>
                      <m:d>
                        <m:dPr>
                          <m:ctrlPr>
                            <a:rPr lang="zh-CN" altLang="zh-CN" i="1">
                              <a:latin typeface="Cambria Math" panose="02040503050406030204" pitchFamily="18" charset="0"/>
                            </a:rPr>
                          </m:ctrlPr>
                        </m:dPr>
                        <m:e>
                          <m:sSub>
                            <m:sSubPr>
                              <m:ctrlPr>
                                <a:rPr lang="zh-CN" altLang="zh-CN" i="1">
                                  <a:latin typeface="Cambria Math" panose="02040503050406030204" pitchFamily="18" charset="0"/>
                                </a:rPr>
                              </m:ctrlPr>
                            </m:sSubPr>
                            <m:e>
                              <m:r>
                                <a:rPr lang="en-US" altLang="zh-CN" i="1">
                                  <a:latin typeface="Cambria Math" panose="02040503050406030204" pitchFamily="18" charset="0"/>
                                </a:rPr>
                                <m:t>𝑟</m:t>
                              </m:r>
                            </m:e>
                            <m:sub>
                              <m:r>
                                <a:rPr lang="en-US" altLang="zh-CN" i="1">
                                  <a:latin typeface="Cambria Math" panose="02040503050406030204" pitchFamily="18" charset="0"/>
                                </a:rPr>
                                <m:t>1</m:t>
                              </m:r>
                            </m:sub>
                          </m:sSub>
                          <m:r>
                            <a:rPr lang="en-US" altLang="zh-CN" i="1">
                              <a:latin typeface="Cambria Math" panose="02040503050406030204" pitchFamily="18" charset="0"/>
                            </a:rPr>
                            <m:t>,</m:t>
                          </m:r>
                          <m:sSub>
                            <m:sSubPr>
                              <m:ctrlPr>
                                <a:rPr lang="zh-CN" altLang="zh-CN" i="1">
                                  <a:latin typeface="Cambria Math" panose="02040503050406030204" pitchFamily="18" charset="0"/>
                                </a:rPr>
                              </m:ctrlPr>
                            </m:sSubPr>
                            <m:e>
                              <m:r>
                                <a:rPr lang="en-US" altLang="zh-CN" i="1">
                                  <a:latin typeface="Cambria Math" panose="02040503050406030204" pitchFamily="18" charset="0"/>
                                </a:rPr>
                                <m:t>𝑟</m:t>
                              </m:r>
                            </m:e>
                            <m:sub>
                              <m:r>
                                <a:rPr lang="en-US" altLang="zh-CN" i="1">
                                  <a:latin typeface="Cambria Math" panose="02040503050406030204" pitchFamily="18" charset="0"/>
                                </a:rPr>
                                <m:t>2</m:t>
                              </m:r>
                            </m:sub>
                          </m:sSub>
                        </m:e>
                      </m:d>
                      <m:r>
                        <a:rPr lang="en-US" altLang="zh-CN" i="1">
                          <a:latin typeface="Cambria Math" panose="02040503050406030204" pitchFamily="18" charset="0"/>
                        </a:rPr>
                        <m:t>=</m:t>
                      </m:r>
                      <m:f>
                        <m:fPr>
                          <m:ctrlPr>
                            <a:rPr lang="zh-CN" altLang="zh-CN" i="1">
                              <a:latin typeface="Cambria Math" panose="02040503050406030204" pitchFamily="18" charset="0"/>
                            </a:rPr>
                          </m:ctrlPr>
                        </m:fPr>
                        <m:num>
                          <m:r>
                            <a:rPr lang="en-US" altLang="zh-CN" i="1">
                              <a:latin typeface="Cambria Math" panose="02040503050406030204" pitchFamily="18" charset="0"/>
                            </a:rPr>
                            <m:t>1</m:t>
                          </m:r>
                        </m:num>
                        <m:den>
                          <m:r>
                            <a:rPr lang="en-US" altLang="zh-CN" i="1">
                              <a:latin typeface="Cambria Math" panose="02040503050406030204" pitchFamily="18" charset="0"/>
                            </a:rPr>
                            <m:t>4</m:t>
                          </m:r>
                          <m:r>
                            <a:rPr lang="en-US" altLang="zh-CN" i="1">
                              <a:latin typeface="Cambria Math" panose="02040503050406030204" pitchFamily="18" charset="0"/>
                            </a:rPr>
                            <m:t>𝜋</m:t>
                          </m:r>
                        </m:den>
                      </m:f>
                      <m:nary>
                        <m:naryPr>
                          <m:limLoc m:val="subSup"/>
                          <m:ctrlPr>
                            <a:rPr lang="zh-CN" altLang="zh-CN" i="1">
                              <a:latin typeface="Cambria Math" panose="02040503050406030204" pitchFamily="18" charset="0"/>
                            </a:rPr>
                          </m:ctrlPr>
                        </m:naryPr>
                        <m:sub>
                          <m:r>
                            <a:rPr lang="en-US" altLang="zh-CN" i="1">
                              <a:latin typeface="Cambria Math" panose="02040503050406030204" pitchFamily="18" charset="0"/>
                            </a:rPr>
                            <m:t>𝐶</m:t>
                          </m:r>
                        </m:sub>
                        <m:sup>
                          <m:r>
                            <a:rPr lang="en-US" altLang="zh-CN" i="1">
                              <a:latin typeface="Cambria Math" panose="02040503050406030204" pitchFamily="18" charset="0"/>
                            </a:rPr>
                            <m:t> </m:t>
                          </m:r>
                        </m:sup>
                        <m:e>
                          <m:nary>
                            <m:naryPr>
                              <m:limLoc m:val="subSup"/>
                              <m:ctrlPr>
                                <a:rPr lang="zh-CN" altLang="zh-CN" i="1">
                                  <a:latin typeface="Cambria Math" panose="02040503050406030204" pitchFamily="18" charset="0"/>
                                </a:rPr>
                              </m:ctrlPr>
                            </m:naryPr>
                            <m:sub>
                              <m:r>
                                <a:rPr lang="en-US" altLang="zh-CN" i="1">
                                  <a:latin typeface="Cambria Math" panose="02040503050406030204" pitchFamily="18" charset="0"/>
                                </a:rPr>
                                <m:t>𝐶</m:t>
                              </m:r>
                            </m:sub>
                            <m:sup>
                              <m:r>
                                <a:rPr lang="en-US" altLang="zh-CN" i="1">
                                  <a:latin typeface="Cambria Math" panose="02040503050406030204" pitchFamily="18" charset="0"/>
                                </a:rPr>
                                <m:t> </m:t>
                              </m:r>
                            </m:sup>
                            <m:e>
                              <m:f>
                                <m:fPr>
                                  <m:ctrlPr>
                                    <a:rPr lang="zh-CN" altLang="zh-CN" i="1">
                                      <a:latin typeface="Cambria Math" panose="02040503050406030204" pitchFamily="18" charset="0"/>
                                    </a:rPr>
                                  </m:ctrlPr>
                                </m:fPr>
                                <m:num>
                                  <m:r>
                                    <a:rPr lang="en-US" altLang="zh-CN" i="1">
                                      <a:latin typeface="Cambria Math" panose="02040503050406030204" pitchFamily="18" charset="0"/>
                                    </a:rPr>
                                    <m:t>(</m:t>
                                  </m:r>
                                  <m:sSub>
                                    <m:sSubPr>
                                      <m:ctrlPr>
                                        <a:rPr lang="zh-CN" altLang="zh-CN" i="1">
                                          <a:latin typeface="Cambria Math" panose="02040503050406030204" pitchFamily="18" charset="0"/>
                                        </a:rPr>
                                      </m:ctrlPr>
                                    </m:sSubPr>
                                    <m:e>
                                      <m:r>
                                        <a:rPr lang="en-US" altLang="zh-CN" i="1">
                                          <a:latin typeface="Cambria Math" panose="02040503050406030204" pitchFamily="18" charset="0"/>
                                        </a:rPr>
                                        <m:t>𝑇</m:t>
                                      </m:r>
                                    </m:e>
                                    <m:sub>
                                      <m:r>
                                        <a:rPr lang="en-US" altLang="zh-CN" i="1">
                                          <a:latin typeface="Cambria Math" panose="02040503050406030204" pitchFamily="18" charset="0"/>
                                        </a:rPr>
                                        <m:t>1</m:t>
                                      </m:r>
                                    </m:sub>
                                  </m:sSub>
                                  <m:d>
                                    <m:dPr>
                                      <m:ctrlPr>
                                        <a:rPr lang="zh-CN" altLang="zh-CN" i="1">
                                          <a:latin typeface="Cambria Math" panose="02040503050406030204" pitchFamily="18" charset="0"/>
                                        </a:rPr>
                                      </m:ctrlPr>
                                    </m:dPr>
                                    <m:e>
                                      <m:sSub>
                                        <m:sSubPr>
                                          <m:ctrlPr>
                                            <a:rPr lang="zh-CN" altLang="zh-CN" i="1">
                                              <a:latin typeface="Cambria Math" panose="02040503050406030204" pitchFamily="18" charset="0"/>
                                            </a:rPr>
                                          </m:ctrlPr>
                                        </m:sSubPr>
                                        <m:e>
                                          <m:r>
                                            <a:rPr lang="en-US" altLang="zh-CN" i="1">
                                              <a:latin typeface="Cambria Math" panose="02040503050406030204" pitchFamily="18" charset="0"/>
                                            </a:rPr>
                                            <m:t>𝑠</m:t>
                                          </m:r>
                                        </m:e>
                                        <m:sub>
                                          <m:r>
                                            <a:rPr lang="en-US" altLang="zh-CN" i="1">
                                              <a:latin typeface="Cambria Math" panose="02040503050406030204" pitchFamily="18" charset="0"/>
                                            </a:rPr>
                                            <m:t>1</m:t>
                                          </m:r>
                                        </m:sub>
                                      </m:sSub>
                                    </m:e>
                                  </m:d>
                                  <m:r>
                                    <a:rPr lang="en-US" altLang="zh-CN" i="1">
                                      <a:latin typeface="Cambria Math" panose="02040503050406030204" pitchFamily="18" charset="0"/>
                                    </a:rPr>
                                    <m:t>×</m:t>
                                  </m:r>
                                  <m:sSub>
                                    <m:sSubPr>
                                      <m:ctrlPr>
                                        <a:rPr lang="zh-CN" altLang="zh-CN" i="1">
                                          <a:latin typeface="Cambria Math" panose="02040503050406030204" pitchFamily="18" charset="0"/>
                                        </a:rPr>
                                      </m:ctrlPr>
                                    </m:sSubPr>
                                    <m:e>
                                      <m:r>
                                        <a:rPr lang="en-US" altLang="zh-CN" i="1">
                                          <a:latin typeface="Cambria Math" panose="02040503050406030204" pitchFamily="18" charset="0"/>
                                        </a:rPr>
                                        <m:t>𝑇</m:t>
                                      </m:r>
                                    </m:e>
                                    <m:sub>
                                      <m:r>
                                        <a:rPr lang="en-US" altLang="zh-CN" i="1">
                                          <a:latin typeface="Cambria Math" panose="02040503050406030204" pitchFamily="18" charset="0"/>
                                        </a:rPr>
                                        <m:t>2</m:t>
                                      </m:r>
                                    </m:sub>
                                  </m:sSub>
                                  <m:d>
                                    <m:dPr>
                                      <m:ctrlPr>
                                        <a:rPr lang="zh-CN" altLang="zh-CN" i="1">
                                          <a:latin typeface="Cambria Math" panose="02040503050406030204" pitchFamily="18" charset="0"/>
                                        </a:rPr>
                                      </m:ctrlPr>
                                    </m:dPr>
                                    <m:e>
                                      <m:sSub>
                                        <m:sSubPr>
                                          <m:ctrlPr>
                                            <a:rPr lang="zh-CN" altLang="zh-CN" i="1">
                                              <a:latin typeface="Cambria Math" panose="02040503050406030204" pitchFamily="18" charset="0"/>
                                            </a:rPr>
                                          </m:ctrlPr>
                                        </m:sSubPr>
                                        <m:e>
                                          <m:r>
                                            <a:rPr lang="en-US" altLang="zh-CN" i="1">
                                              <a:latin typeface="Cambria Math" panose="02040503050406030204" pitchFamily="18" charset="0"/>
                                            </a:rPr>
                                            <m:t>𝑠</m:t>
                                          </m:r>
                                        </m:e>
                                        <m:sub>
                                          <m:r>
                                            <a:rPr lang="en-US" altLang="zh-CN" i="1">
                                              <a:latin typeface="Cambria Math" panose="02040503050406030204" pitchFamily="18" charset="0"/>
                                            </a:rPr>
                                            <m:t>2</m:t>
                                          </m:r>
                                        </m:sub>
                                      </m:sSub>
                                    </m:e>
                                  </m:d>
                                  <m:r>
                                    <a:rPr lang="en-US" altLang="zh-CN" i="1">
                                      <a:latin typeface="Cambria Math" panose="02040503050406030204" pitchFamily="18" charset="0"/>
                                    </a:rPr>
                                    <m:t>)∙(</m:t>
                                  </m:r>
                                  <m:sSub>
                                    <m:sSubPr>
                                      <m:ctrlPr>
                                        <a:rPr lang="zh-CN" altLang="zh-CN" i="1">
                                          <a:latin typeface="Cambria Math" panose="02040503050406030204" pitchFamily="18" charset="0"/>
                                        </a:rPr>
                                      </m:ctrlPr>
                                    </m:sSubPr>
                                    <m:e>
                                      <m:r>
                                        <a:rPr lang="en-US" altLang="zh-CN" i="1">
                                          <a:latin typeface="Cambria Math" panose="02040503050406030204" pitchFamily="18" charset="0"/>
                                        </a:rPr>
                                        <m:t>𝑟</m:t>
                                      </m:r>
                                    </m:e>
                                    <m:sub>
                                      <m:r>
                                        <a:rPr lang="en-US" altLang="zh-CN" i="1">
                                          <a:latin typeface="Cambria Math" panose="02040503050406030204" pitchFamily="18" charset="0"/>
                                        </a:rPr>
                                        <m:t>1</m:t>
                                      </m:r>
                                    </m:sub>
                                  </m:sSub>
                                  <m:d>
                                    <m:dPr>
                                      <m:ctrlPr>
                                        <a:rPr lang="zh-CN" altLang="zh-CN" i="1">
                                          <a:latin typeface="Cambria Math" panose="02040503050406030204" pitchFamily="18" charset="0"/>
                                        </a:rPr>
                                      </m:ctrlPr>
                                    </m:dPr>
                                    <m:e>
                                      <m:sSub>
                                        <m:sSubPr>
                                          <m:ctrlPr>
                                            <a:rPr lang="zh-CN" altLang="zh-CN" i="1">
                                              <a:latin typeface="Cambria Math" panose="02040503050406030204" pitchFamily="18" charset="0"/>
                                            </a:rPr>
                                          </m:ctrlPr>
                                        </m:sSubPr>
                                        <m:e>
                                          <m:r>
                                            <a:rPr lang="en-US" altLang="zh-CN" i="1">
                                              <a:latin typeface="Cambria Math" panose="02040503050406030204" pitchFamily="18" charset="0"/>
                                            </a:rPr>
                                            <m:t>𝑠</m:t>
                                          </m:r>
                                        </m:e>
                                        <m:sub>
                                          <m:r>
                                            <a:rPr lang="en-US" altLang="zh-CN" i="1">
                                              <a:latin typeface="Cambria Math" panose="02040503050406030204" pitchFamily="18" charset="0"/>
                                            </a:rPr>
                                            <m:t>1</m:t>
                                          </m:r>
                                        </m:sub>
                                      </m:sSub>
                                    </m:e>
                                  </m:d>
                                  <m:r>
                                    <a:rPr lang="en-US" altLang="zh-CN" i="1">
                                      <a:latin typeface="Cambria Math" panose="02040503050406030204" pitchFamily="18" charset="0"/>
                                    </a:rPr>
                                    <m:t>−</m:t>
                                  </m:r>
                                  <m:sSub>
                                    <m:sSubPr>
                                      <m:ctrlPr>
                                        <a:rPr lang="zh-CN" altLang="zh-CN" i="1">
                                          <a:latin typeface="Cambria Math" panose="02040503050406030204" pitchFamily="18" charset="0"/>
                                        </a:rPr>
                                      </m:ctrlPr>
                                    </m:sSubPr>
                                    <m:e>
                                      <m:r>
                                        <a:rPr lang="en-US" altLang="zh-CN" i="1">
                                          <a:latin typeface="Cambria Math" panose="02040503050406030204" pitchFamily="18" charset="0"/>
                                        </a:rPr>
                                        <m:t>𝑟</m:t>
                                      </m:r>
                                    </m:e>
                                    <m:sub>
                                      <m:r>
                                        <a:rPr lang="en-US" altLang="zh-CN" i="1">
                                          <a:latin typeface="Cambria Math" panose="02040503050406030204" pitchFamily="18" charset="0"/>
                                        </a:rPr>
                                        <m:t>2</m:t>
                                      </m:r>
                                    </m:sub>
                                  </m:sSub>
                                  <m:r>
                                    <a:rPr lang="en-US" altLang="zh-CN" i="1">
                                      <a:latin typeface="Cambria Math" panose="02040503050406030204" pitchFamily="18" charset="0"/>
                                    </a:rPr>
                                    <m:t>(</m:t>
                                  </m:r>
                                  <m:sSub>
                                    <m:sSubPr>
                                      <m:ctrlPr>
                                        <a:rPr lang="zh-CN" altLang="zh-CN" i="1">
                                          <a:latin typeface="Cambria Math" panose="02040503050406030204" pitchFamily="18" charset="0"/>
                                        </a:rPr>
                                      </m:ctrlPr>
                                    </m:sSubPr>
                                    <m:e>
                                      <m:r>
                                        <a:rPr lang="en-US" altLang="zh-CN" i="1">
                                          <a:latin typeface="Cambria Math" panose="02040503050406030204" pitchFamily="18" charset="0"/>
                                        </a:rPr>
                                        <m:t>𝑠</m:t>
                                      </m:r>
                                    </m:e>
                                    <m:sub>
                                      <m:r>
                                        <a:rPr lang="en-US" altLang="zh-CN" i="1">
                                          <a:latin typeface="Cambria Math" panose="02040503050406030204" pitchFamily="18" charset="0"/>
                                        </a:rPr>
                                        <m:t>2</m:t>
                                      </m:r>
                                    </m:sub>
                                  </m:sSub>
                                  <m:r>
                                    <a:rPr lang="en-US" altLang="zh-CN" i="1">
                                      <a:latin typeface="Cambria Math" panose="02040503050406030204" pitchFamily="18" charset="0"/>
                                    </a:rPr>
                                    <m:t>))</m:t>
                                  </m:r>
                                </m:num>
                                <m:den>
                                  <m:sSup>
                                    <m:sSupPr>
                                      <m:ctrlPr>
                                        <a:rPr lang="zh-CN" altLang="zh-CN" i="1">
                                          <a:latin typeface="Cambria Math" panose="02040503050406030204" pitchFamily="18" charset="0"/>
                                        </a:rPr>
                                      </m:ctrlPr>
                                    </m:sSupPr>
                                    <m:e>
                                      <m:d>
                                        <m:dPr>
                                          <m:begChr m:val="|"/>
                                          <m:endChr m:val="|"/>
                                          <m:ctrlPr>
                                            <a:rPr lang="zh-CN" altLang="zh-CN" i="1">
                                              <a:latin typeface="Cambria Math" panose="02040503050406030204" pitchFamily="18" charset="0"/>
                                            </a:rPr>
                                          </m:ctrlPr>
                                        </m:dPr>
                                        <m:e>
                                          <m:sSub>
                                            <m:sSubPr>
                                              <m:ctrlPr>
                                                <a:rPr lang="zh-CN" altLang="zh-CN" i="1">
                                                  <a:latin typeface="Cambria Math" panose="02040503050406030204" pitchFamily="18" charset="0"/>
                                                </a:rPr>
                                              </m:ctrlPr>
                                            </m:sSubPr>
                                            <m:e>
                                              <m:r>
                                                <a:rPr lang="en-US" altLang="zh-CN" i="1">
                                                  <a:latin typeface="Cambria Math" panose="02040503050406030204" pitchFamily="18" charset="0"/>
                                                </a:rPr>
                                                <m:t>𝑟</m:t>
                                              </m:r>
                                            </m:e>
                                            <m:sub>
                                              <m:r>
                                                <a:rPr lang="en-US" altLang="zh-CN" i="1">
                                                  <a:latin typeface="Cambria Math" panose="02040503050406030204" pitchFamily="18" charset="0"/>
                                                </a:rPr>
                                                <m:t>1</m:t>
                                              </m:r>
                                            </m:sub>
                                          </m:sSub>
                                          <m:d>
                                            <m:dPr>
                                              <m:ctrlPr>
                                                <a:rPr lang="zh-CN" altLang="zh-CN" i="1">
                                                  <a:latin typeface="Cambria Math" panose="02040503050406030204" pitchFamily="18" charset="0"/>
                                                </a:rPr>
                                              </m:ctrlPr>
                                            </m:dPr>
                                            <m:e>
                                              <m:sSub>
                                                <m:sSubPr>
                                                  <m:ctrlPr>
                                                    <a:rPr lang="zh-CN" altLang="zh-CN" i="1">
                                                      <a:latin typeface="Cambria Math" panose="02040503050406030204" pitchFamily="18" charset="0"/>
                                                    </a:rPr>
                                                  </m:ctrlPr>
                                                </m:sSubPr>
                                                <m:e>
                                                  <m:r>
                                                    <a:rPr lang="en-US" altLang="zh-CN" i="1">
                                                      <a:latin typeface="Cambria Math" panose="02040503050406030204" pitchFamily="18" charset="0"/>
                                                    </a:rPr>
                                                    <m:t>𝑠</m:t>
                                                  </m:r>
                                                </m:e>
                                                <m:sub>
                                                  <m:r>
                                                    <a:rPr lang="en-US" altLang="zh-CN" i="1">
                                                      <a:latin typeface="Cambria Math" panose="02040503050406030204" pitchFamily="18" charset="0"/>
                                                    </a:rPr>
                                                    <m:t>1</m:t>
                                                  </m:r>
                                                </m:sub>
                                              </m:sSub>
                                            </m:e>
                                          </m:d>
                                          <m:r>
                                            <a:rPr lang="en-US" altLang="zh-CN" i="1">
                                              <a:latin typeface="Cambria Math" panose="02040503050406030204" pitchFamily="18" charset="0"/>
                                            </a:rPr>
                                            <m:t>−</m:t>
                                          </m:r>
                                          <m:sSub>
                                            <m:sSubPr>
                                              <m:ctrlPr>
                                                <a:rPr lang="zh-CN" altLang="zh-CN" i="1">
                                                  <a:latin typeface="Cambria Math" panose="02040503050406030204" pitchFamily="18" charset="0"/>
                                                </a:rPr>
                                              </m:ctrlPr>
                                            </m:sSubPr>
                                            <m:e>
                                              <m:r>
                                                <a:rPr lang="en-US" altLang="zh-CN" i="1">
                                                  <a:latin typeface="Cambria Math" panose="02040503050406030204" pitchFamily="18" charset="0"/>
                                                </a:rPr>
                                                <m:t>𝑟</m:t>
                                              </m:r>
                                            </m:e>
                                            <m:sub>
                                              <m:r>
                                                <a:rPr lang="en-US" altLang="zh-CN" i="1">
                                                  <a:latin typeface="Cambria Math" panose="02040503050406030204" pitchFamily="18" charset="0"/>
                                                </a:rPr>
                                                <m:t>2</m:t>
                                              </m:r>
                                            </m:sub>
                                          </m:sSub>
                                          <m:r>
                                            <a:rPr lang="en-US" altLang="zh-CN" i="1">
                                              <a:latin typeface="Cambria Math" panose="02040503050406030204" pitchFamily="18" charset="0"/>
                                            </a:rPr>
                                            <m:t>(</m:t>
                                          </m:r>
                                          <m:sSub>
                                            <m:sSubPr>
                                              <m:ctrlPr>
                                                <a:rPr lang="zh-CN" altLang="zh-CN" i="1">
                                                  <a:latin typeface="Cambria Math" panose="02040503050406030204" pitchFamily="18" charset="0"/>
                                                </a:rPr>
                                              </m:ctrlPr>
                                            </m:sSubPr>
                                            <m:e>
                                              <m:r>
                                                <a:rPr lang="en-US" altLang="zh-CN" i="1">
                                                  <a:latin typeface="Cambria Math" panose="02040503050406030204" pitchFamily="18" charset="0"/>
                                                </a:rPr>
                                                <m:t>𝑠</m:t>
                                              </m:r>
                                            </m:e>
                                            <m:sub>
                                              <m:r>
                                                <a:rPr lang="en-US" altLang="zh-CN" i="1">
                                                  <a:latin typeface="Cambria Math" panose="02040503050406030204" pitchFamily="18" charset="0"/>
                                                </a:rPr>
                                                <m:t>2</m:t>
                                              </m:r>
                                            </m:sub>
                                          </m:sSub>
                                          <m:r>
                                            <a:rPr lang="en-US" altLang="zh-CN" i="1">
                                              <a:latin typeface="Cambria Math" panose="02040503050406030204" pitchFamily="18" charset="0"/>
                                            </a:rPr>
                                            <m:t>)</m:t>
                                          </m:r>
                                        </m:e>
                                      </m:d>
                                    </m:e>
                                    <m:sup>
                                      <m:r>
                                        <a:rPr lang="en-US" altLang="zh-CN" i="1">
                                          <a:latin typeface="Cambria Math" panose="02040503050406030204" pitchFamily="18" charset="0"/>
                                        </a:rPr>
                                        <m:t>3</m:t>
                                      </m:r>
                                    </m:sup>
                                  </m:sSup>
                                </m:den>
                              </m:f>
                              <m:r>
                                <a:rPr lang="en-US" altLang="zh-CN" i="1">
                                  <a:latin typeface="Cambria Math" panose="02040503050406030204" pitchFamily="18" charset="0"/>
                                </a:rPr>
                                <m:t>𝑑</m:t>
                              </m:r>
                              <m:sSub>
                                <m:sSubPr>
                                  <m:ctrlPr>
                                    <a:rPr lang="zh-CN" altLang="zh-CN" i="1">
                                      <a:latin typeface="Cambria Math" panose="02040503050406030204" pitchFamily="18" charset="0"/>
                                    </a:rPr>
                                  </m:ctrlPr>
                                </m:sSubPr>
                                <m:e>
                                  <m:r>
                                    <a:rPr lang="en-US" altLang="zh-CN" i="1">
                                      <a:latin typeface="Cambria Math" panose="02040503050406030204" pitchFamily="18" charset="0"/>
                                    </a:rPr>
                                    <m:t>𝑠</m:t>
                                  </m:r>
                                </m:e>
                                <m:sub>
                                  <m:r>
                                    <a:rPr lang="en-US" altLang="zh-CN" i="1">
                                      <a:latin typeface="Cambria Math" panose="02040503050406030204" pitchFamily="18" charset="0"/>
                                    </a:rPr>
                                    <m:t>1</m:t>
                                  </m:r>
                                </m:sub>
                              </m:sSub>
                              <m:r>
                                <a:rPr lang="en-US" altLang="zh-CN" i="1">
                                  <a:latin typeface="Cambria Math" panose="02040503050406030204" pitchFamily="18" charset="0"/>
                                </a:rPr>
                                <m:t>𝑑</m:t>
                              </m:r>
                              <m:sSub>
                                <m:sSubPr>
                                  <m:ctrlPr>
                                    <a:rPr lang="zh-CN" altLang="zh-CN" i="1">
                                      <a:latin typeface="Cambria Math" panose="02040503050406030204" pitchFamily="18" charset="0"/>
                                    </a:rPr>
                                  </m:ctrlPr>
                                </m:sSubPr>
                                <m:e>
                                  <m:r>
                                    <a:rPr lang="en-US" altLang="zh-CN" i="1">
                                      <a:latin typeface="Cambria Math" panose="02040503050406030204" pitchFamily="18" charset="0"/>
                                    </a:rPr>
                                    <m:t>𝑠</m:t>
                                  </m:r>
                                </m:e>
                                <m:sub>
                                  <m:r>
                                    <a:rPr lang="en-US" altLang="zh-CN" i="1">
                                      <a:latin typeface="Cambria Math" panose="02040503050406030204" pitchFamily="18" charset="0"/>
                                    </a:rPr>
                                    <m:t>2</m:t>
                                  </m:r>
                                </m:sub>
                              </m:sSub>
                            </m:e>
                          </m:nary>
                        </m:e>
                      </m:nary>
                    </m:oMath>
                  </m:oMathPara>
                </a14:m>
                <a:endParaRPr lang="zh-CN" altLang="zh-CN" dirty="0"/>
              </a:p>
              <a:p>
                <a:endParaRPr lang="en-US" altLang="zh-CN" dirty="0"/>
              </a:p>
              <a:p>
                <a:r>
                  <a:rPr lang="zh-CN" altLang="zh-CN" dirty="0"/>
                  <a:t>在完成上述的说明后，可以用缠绕数</a:t>
                </a:r>
                <a:r>
                  <a:rPr lang="en-US" altLang="zh-CN" dirty="0" err="1"/>
                  <a:t>Wr</a:t>
                </a:r>
                <a:r>
                  <a:rPr lang="zh-CN" altLang="zh-CN" dirty="0"/>
                  <a:t>与扭转数</a:t>
                </a:r>
                <a:r>
                  <a:rPr lang="en-US" altLang="zh-CN" dirty="0"/>
                  <a:t>Tw</a:t>
                </a:r>
                <a:r>
                  <a:rPr lang="zh-CN" altLang="zh-CN" dirty="0"/>
                  <a:t>两个变量来描述曲带的形态。前者描述杆的中心线的拓扑学性质，后者描述曲带绕中心线的扭转程度。</a:t>
                </a:r>
              </a:p>
              <a:p>
                <a:pPr>
                  <a:lnSpc>
                    <a:spcPct val="90000"/>
                  </a:lnSpc>
                </a:pPr>
                <a:endParaRPr lang="zh-CN" altLang="en-US" dirty="0"/>
              </a:p>
            </p:txBody>
          </p:sp>
        </mc:Choice>
        <mc:Fallback xmlns="">
          <p:sp>
            <p:nvSpPr>
              <p:cNvPr id="3" name="文本框 2"/>
              <p:cNvSpPr txBox="1">
                <a:spLocks noRot="1" noChangeAspect="1" noMove="1" noResize="1" noEditPoints="1" noAdjustHandles="1" noChangeArrowheads="1" noChangeShapeType="1" noTextEdit="1"/>
              </p:cNvSpPr>
              <p:nvPr/>
            </p:nvSpPr>
            <p:spPr>
              <a:xfrm>
                <a:off x="0" y="1837252"/>
                <a:ext cx="11927060" cy="4550092"/>
              </a:xfrm>
              <a:prstGeom prst="rect">
                <a:avLst/>
              </a:prstGeom>
              <a:blipFill rotWithShape="0">
                <a:blip r:embed="rId2"/>
                <a:stretch>
                  <a:fillRect l="-766" t="-1205" r="-511"/>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321107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mc:AlternateContent xmlns:mc="http://schemas.openxmlformats.org/markup-compatibility/2006" xmlns:a14="http://schemas.microsoft.com/office/drawing/2010/main">
        <mc:Choice Requires="a14">
          <p:sp>
            <p:nvSpPr>
              <p:cNvPr id="4" name="内容占位符 3"/>
              <p:cNvSpPr>
                <a:spLocks noGrp="1"/>
              </p:cNvSpPr>
              <p:nvPr>
                <p:ph sz="half" idx="4294967295"/>
              </p:nvPr>
            </p:nvSpPr>
            <p:spPr>
              <a:xfrm>
                <a:off x="0" y="874715"/>
                <a:ext cx="8102600" cy="5126037"/>
              </a:xfrm>
              <a:prstGeom prst="rect">
                <a:avLst/>
              </a:prstGeom>
            </p:spPr>
            <p:txBody>
              <a:bodyPr>
                <a:normAutofit fontScale="25000" lnSpcReduction="20000"/>
              </a:bodyPr>
              <a:lstStyle/>
              <a:p>
                <a:pPr marL="0" indent="0">
                  <a:buNone/>
                </a:pPr>
                <a:r>
                  <a:rPr lang="zh-CN" altLang="zh-CN" sz="7202" kern="100" dirty="0">
                    <a:latin typeface="Times New Roman" panose="02020603050405020304" pitchFamily="18" charset="0"/>
                    <a:ea typeface="宋体" panose="02010600030101010101" pitchFamily="2" charset="-122"/>
                  </a:rPr>
                  <a:t>讨论以圆截面的可固定端点的绳子，将能量分为三部分</a:t>
                </a:r>
                <a:r>
                  <a:rPr lang="en-US" altLang="zh-CN" sz="7202" kern="100" dirty="0">
                    <a:latin typeface="Times New Roman" panose="02020603050405020304" pitchFamily="18" charset="0"/>
                    <a:ea typeface="宋体" panose="02010600030101010101" pitchFamily="2" charset="-122"/>
                  </a:rPr>
                  <a:t>;</a:t>
                </a:r>
                <a:endParaRPr lang="zh-CN" altLang="zh-CN" sz="7202" kern="100" dirty="0">
                  <a:latin typeface="Times New Roman" panose="02020603050405020304" pitchFamily="18" charset="0"/>
                  <a:ea typeface="宋体" panose="02010600030101010101" pitchFamily="2" charset="-122"/>
                </a:endParaRPr>
              </a:p>
              <a:p>
                <a:pPr marL="0" indent="0">
                  <a:buNone/>
                </a:pPr>
                <a14:m>
                  <m:oMathPara xmlns:m="http://schemas.openxmlformats.org/officeDocument/2006/math">
                    <m:oMathParaPr>
                      <m:jc m:val="centerGroup"/>
                    </m:oMathParaPr>
                    <m:oMath xmlns:m="http://schemas.openxmlformats.org/officeDocument/2006/math">
                      <m:r>
                        <m:rPr>
                          <m:sty m:val="p"/>
                        </m:rPr>
                        <a:rPr lang="en-US" altLang="zh-CN" sz="7202" kern="100">
                          <a:latin typeface="Cambria Math" panose="02040503050406030204" pitchFamily="18" charset="0"/>
                          <a:ea typeface="宋体" panose="02010600030101010101" pitchFamily="2" charset="-122"/>
                        </a:rPr>
                        <m:t>E</m:t>
                      </m:r>
                      <m:r>
                        <a:rPr lang="en-US" altLang="zh-CN" sz="7202" kern="100">
                          <a:latin typeface="Cambria Math" panose="02040503050406030204" pitchFamily="18" charset="0"/>
                          <a:ea typeface="宋体" panose="02010600030101010101" pitchFamily="2" charset="-122"/>
                        </a:rPr>
                        <m:t>=</m:t>
                      </m:r>
                      <m:sSub>
                        <m:sSubPr>
                          <m:ctrlPr>
                            <a:rPr lang="zh-CN" altLang="zh-CN" sz="7202" i="1" kern="100">
                              <a:latin typeface="Cambria Math" panose="02040503050406030204" pitchFamily="18" charset="0"/>
                              <a:ea typeface="宋体" panose="02010600030101010101" pitchFamily="2" charset="-122"/>
                            </a:rPr>
                          </m:ctrlPr>
                        </m:sSubPr>
                        <m:e>
                          <m:r>
                            <a:rPr lang="en-US" altLang="zh-CN" sz="7202" kern="100">
                              <a:latin typeface="Cambria Math" panose="02040503050406030204" pitchFamily="18" charset="0"/>
                              <a:ea typeface="宋体" panose="02010600030101010101" pitchFamily="2" charset="-122"/>
                            </a:rPr>
                            <m:t>𝐸</m:t>
                          </m:r>
                        </m:e>
                        <m:sub>
                          <m:r>
                            <a:rPr lang="en-US" altLang="zh-CN" sz="7202" kern="100">
                              <a:latin typeface="Cambria Math" panose="02040503050406030204" pitchFamily="18" charset="0"/>
                              <a:ea typeface="宋体" panose="02010600030101010101" pitchFamily="2" charset="-122"/>
                            </a:rPr>
                            <m:t>𝑒</m:t>
                          </m:r>
                        </m:sub>
                      </m:sSub>
                      <m:r>
                        <a:rPr lang="en-US" altLang="zh-CN" sz="7202" kern="100">
                          <a:latin typeface="Cambria Math" panose="02040503050406030204" pitchFamily="18" charset="0"/>
                          <a:ea typeface="宋体" panose="02010600030101010101" pitchFamily="2" charset="-122"/>
                        </a:rPr>
                        <m:t>+</m:t>
                      </m:r>
                      <m:sSub>
                        <m:sSubPr>
                          <m:ctrlPr>
                            <a:rPr lang="zh-CN" altLang="zh-CN" sz="7202" i="1" kern="100">
                              <a:latin typeface="Cambria Math" panose="02040503050406030204" pitchFamily="18" charset="0"/>
                              <a:ea typeface="宋体" panose="02010600030101010101" pitchFamily="2" charset="-122"/>
                            </a:rPr>
                          </m:ctrlPr>
                        </m:sSubPr>
                        <m:e>
                          <m:r>
                            <a:rPr lang="en-US" altLang="zh-CN" sz="7202" kern="100">
                              <a:latin typeface="Cambria Math" panose="02040503050406030204" pitchFamily="18" charset="0"/>
                              <a:ea typeface="宋体" panose="02010600030101010101" pitchFamily="2" charset="-122"/>
                            </a:rPr>
                            <m:t>𝐸</m:t>
                          </m:r>
                        </m:e>
                        <m:sub>
                          <m:r>
                            <a:rPr lang="en-US" altLang="zh-CN" sz="7202" kern="100">
                              <a:latin typeface="Cambria Math" panose="02040503050406030204" pitchFamily="18" charset="0"/>
                              <a:ea typeface="宋体" panose="02010600030101010101" pitchFamily="2" charset="-122"/>
                            </a:rPr>
                            <m:t>𝑡</m:t>
                          </m:r>
                        </m:sub>
                      </m:sSub>
                      <m:r>
                        <a:rPr lang="en-US" altLang="zh-CN" sz="7202" kern="100">
                          <a:latin typeface="Cambria Math" panose="02040503050406030204" pitchFamily="18" charset="0"/>
                          <a:ea typeface="宋体" panose="02010600030101010101" pitchFamily="2" charset="-122"/>
                        </a:rPr>
                        <m:t>+</m:t>
                      </m:r>
                      <m:sSub>
                        <m:sSubPr>
                          <m:ctrlPr>
                            <a:rPr lang="zh-CN" altLang="zh-CN" sz="7202" i="1" kern="100">
                              <a:latin typeface="Cambria Math" panose="02040503050406030204" pitchFamily="18" charset="0"/>
                              <a:ea typeface="宋体" panose="02010600030101010101" pitchFamily="2" charset="-122"/>
                            </a:rPr>
                          </m:ctrlPr>
                        </m:sSubPr>
                        <m:e>
                          <m:r>
                            <a:rPr lang="en-US" altLang="zh-CN" sz="7202" kern="100">
                              <a:latin typeface="Cambria Math" panose="02040503050406030204" pitchFamily="18" charset="0"/>
                              <a:ea typeface="宋体" panose="02010600030101010101" pitchFamily="2" charset="-122"/>
                            </a:rPr>
                            <m:t>𝐸</m:t>
                          </m:r>
                        </m:e>
                        <m:sub>
                          <m:r>
                            <a:rPr lang="en-US" altLang="zh-CN" sz="7202" kern="100">
                              <a:latin typeface="Cambria Math" panose="02040503050406030204" pitchFamily="18" charset="0"/>
                              <a:ea typeface="宋体" panose="02010600030101010101" pitchFamily="2" charset="-122"/>
                            </a:rPr>
                            <m:t>𝑐</m:t>
                          </m:r>
                        </m:sub>
                      </m:sSub>
                    </m:oMath>
                  </m:oMathPara>
                </a14:m>
                <a:endParaRPr lang="zh-CN" altLang="zh-CN" sz="7202" kern="100" dirty="0">
                  <a:latin typeface="Times New Roman" panose="02020603050405020304" pitchFamily="18" charset="0"/>
                  <a:ea typeface="宋体" panose="02010600030101010101" pitchFamily="2" charset="-122"/>
                </a:endParaRPr>
              </a:p>
              <a:p>
                <a:pPr marL="0" indent="0">
                  <a:buNone/>
                </a:pPr>
                <a:r>
                  <a:rPr lang="zh-CN" altLang="zh-CN" sz="7202" kern="100" dirty="0">
                    <a:latin typeface="Times New Roman" panose="02020603050405020304" pitchFamily="18" charset="0"/>
                    <a:ea typeface="宋体" panose="02010600030101010101" pitchFamily="2" charset="-122"/>
                  </a:rPr>
                  <a:t>其中</a:t>
                </a:r>
                <a:r>
                  <a:rPr lang="en-US" altLang="zh-CN" sz="7202" kern="100" dirty="0" err="1">
                    <a:latin typeface="Times New Roman" panose="02020603050405020304" pitchFamily="18" charset="0"/>
                    <a:ea typeface="宋体" panose="02010600030101010101" pitchFamily="2" charset="-122"/>
                  </a:rPr>
                  <a:t>Ee</a:t>
                </a:r>
                <a:r>
                  <a:rPr lang="zh-CN" altLang="zh-CN" sz="7202" kern="100" dirty="0">
                    <a:latin typeface="Times New Roman" panose="02020603050405020304" pitchFamily="18" charset="0"/>
                    <a:ea typeface="宋体" panose="02010600030101010101" pitchFamily="2" charset="-122"/>
                  </a:rPr>
                  <a:t>为端部给的势能（</a:t>
                </a:r>
                <a:r>
                  <a:rPr lang="en-US" altLang="zh-CN" sz="7202" kern="100" dirty="0">
                    <a:latin typeface="Times New Roman" panose="02020603050405020304" pitchFamily="18" charset="0"/>
                    <a:ea typeface="宋体" panose="02010600030101010101" pitchFamily="2" charset="-122"/>
                  </a:rPr>
                  <a:t>Environmental energy</a:t>
                </a:r>
                <a:r>
                  <a:rPr lang="zh-CN" altLang="zh-CN" sz="7202" kern="100" dirty="0">
                    <a:latin typeface="Times New Roman" panose="02020603050405020304" pitchFamily="18" charset="0"/>
                    <a:ea typeface="宋体" panose="02010600030101010101" pitchFamily="2" charset="-122"/>
                  </a:rPr>
                  <a:t>）</a:t>
                </a:r>
                <a:r>
                  <a:rPr lang="en-US" altLang="zh-CN" sz="7202" kern="100" dirty="0">
                    <a:latin typeface="Times New Roman" panose="02020603050405020304" pitchFamily="18" charset="0"/>
                    <a:ea typeface="宋体" panose="02010600030101010101" pitchFamily="2" charset="-122"/>
                  </a:rPr>
                  <a:t>,Et</a:t>
                </a:r>
                <a:r>
                  <a:rPr lang="zh-CN" altLang="zh-CN" sz="7202" kern="100" dirty="0">
                    <a:latin typeface="Times New Roman" panose="02020603050405020304" pitchFamily="18" charset="0"/>
                    <a:ea typeface="宋体" panose="02010600030101010101" pitchFamily="2" charset="-122"/>
                  </a:rPr>
                  <a:t>为扭转势能（</a:t>
                </a:r>
                <a:r>
                  <a:rPr lang="en-US" altLang="zh-CN" sz="7202" kern="100" dirty="0">
                    <a:latin typeface="Times New Roman" panose="02020603050405020304" pitchFamily="18" charset="0"/>
                    <a:ea typeface="宋体" panose="02010600030101010101" pitchFamily="2" charset="-122"/>
                  </a:rPr>
                  <a:t>twisting energy</a:t>
                </a:r>
                <a:r>
                  <a:rPr lang="zh-CN" altLang="zh-CN" sz="7202" kern="100" dirty="0">
                    <a:latin typeface="Times New Roman" panose="02020603050405020304" pitchFamily="18" charset="0"/>
                    <a:ea typeface="宋体" panose="02010600030101010101" pitchFamily="2" charset="-122"/>
                  </a:rPr>
                  <a:t>）与扭转数</a:t>
                </a:r>
                <a:r>
                  <a:rPr lang="en-US" altLang="zh-CN" sz="7202" kern="100" dirty="0">
                    <a:latin typeface="Times New Roman" panose="02020603050405020304" pitchFamily="18" charset="0"/>
                    <a:ea typeface="宋体" panose="02010600030101010101" pitchFamily="2" charset="-122"/>
                  </a:rPr>
                  <a:t>Tw</a:t>
                </a:r>
                <a:r>
                  <a:rPr lang="zh-CN" altLang="zh-CN" sz="7202" kern="100" dirty="0">
                    <a:latin typeface="Times New Roman" panose="02020603050405020304" pitchFamily="18" charset="0"/>
                    <a:ea typeface="宋体" panose="02010600030101010101" pitchFamily="2" charset="-122"/>
                  </a:rPr>
                  <a:t>有关，</a:t>
                </a:r>
                <a:r>
                  <a:rPr lang="en-US" altLang="zh-CN" sz="7202" kern="100" dirty="0" err="1">
                    <a:latin typeface="Times New Roman" panose="02020603050405020304" pitchFamily="18" charset="0"/>
                    <a:ea typeface="宋体" panose="02010600030101010101" pitchFamily="2" charset="-122"/>
                  </a:rPr>
                  <a:t>Ew</a:t>
                </a:r>
                <a:r>
                  <a:rPr lang="zh-CN" altLang="zh-CN" sz="7202" kern="100" dirty="0">
                    <a:latin typeface="Times New Roman" panose="02020603050405020304" pitchFamily="18" charset="0"/>
                    <a:ea typeface="宋体" panose="02010600030101010101" pitchFamily="2" charset="-122"/>
                  </a:rPr>
                  <a:t>为缠绕能（</a:t>
                </a:r>
                <a:r>
                  <a:rPr lang="en-US" altLang="zh-CN" sz="7202" kern="100" dirty="0">
                    <a:latin typeface="Times New Roman" panose="02020603050405020304" pitchFamily="18" charset="0"/>
                    <a:ea typeface="宋体" panose="02010600030101010101" pitchFamily="2" charset="-122"/>
                  </a:rPr>
                  <a:t>writhing energy</a:t>
                </a:r>
                <a:r>
                  <a:rPr lang="zh-CN" altLang="zh-CN" sz="7202" kern="100" dirty="0">
                    <a:latin typeface="Times New Roman" panose="02020603050405020304" pitchFamily="18" charset="0"/>
                    <a:ea typeface="宋体" panose="02010600030101010101" pitchFamily="2" charset="-122"/>
                  </a:rPr>
                  <a:t>）与缠绕数</a:t>
                </a:r>
                <a:r>
                  <a:rPr lang="en-US" altLang="zh-CN" sz="7202" kern="100" dirty="0" err="1">
                    <a:latin typeface="Times New Roman" panose="02020603050405020304" pitchFamily="18" charset="0"/>
                    <a:ea typeface="宋体" panose="02010600030101010101" pitchFamily="2" charset="-122"/>
                  </a:rPr>
                  <a:t>Wr</a:t>
                </a:r>
                <a:r>
                  <a:rPr lang="zh-CN" altLang="zh-CN" sz="7202" kern="100" dirty="0">
                    <a:latin typeface="Times New Roman" panose="02020603050405020304" pitchFamily="18" charset="0"/>
                    <a:ea typeface="宋体" panose="02010600030101010101" pitchFamily="2" charset="-122"/>
                  </a:rPr>
                  <a:t>有关。</a:t>
                </a:r>
              </a:p>
              <a:p>
                <a:pPr marL="0" indent="0">
                  <a:buNone/>
                </a:pPr>
                <a:r>
                  <a:rPr lang="zh-CN" altLang="zh-CN" sz="7202" kern="100" dirty="0">
                    <a:latin typeface="Times New Roman" panose="02020603050405020304" pitchFamily="18" charset="0"/>
                    <a:ea typeface="宋体" panose="02010600030101010101" pitchFamily="2" charset="-122"/>
                  </a:rPr>
                  <a:t>由上面的讨论可知</a:t>
                </a:r>
                <a:r>
                  <a:rPr lang="en-US" altLang="zh-CN" sz="7202" kern="100" dirty="0">
                    <a:latin typeface="Times New Roman" panose="02020603050405020304" pitchFamily="18" charset="0"/>
                    <a:ea typeface="宋体" panose="02010600030101010101" pitchFamily="2" charset="-122"/>
                  </a:rPr>
                  <a:t>                          </a:t>
                </a:r>
                <a14:m>
                  <m:oMath xmlns:m="http://schemas.openxmlformats.org/officeDocument/2006/math">
                    <m:sSub>
                      <m:sSubPr>
                        <m:ctrlPr>
                          <a:rPr lang="zh-CN" altLang="zh-CN" sz="7202" i="1" kern="100">
                            <a:latin typeface="Cambria Math" panose="02040503050406030204" pitchFamily="18" charset="0"/>
                            <a:ea typeface="宋体" panose="02010600030101010101" pitchFamily="2" charset="-122"/>
                          </a:rPr>
                        </m:ctrlPr>
                      </m:sSubPr>
                      <m:e>
                        <m:r>
                          <a:rPr lang="en-US" altLang="zh-CN" sz="7202" kern="100">
                            <a:latin typeface="Cambria Math" panose="02040503050406030204" pitchFamily="18" charset="0"/>
                            <a:ea typeface="宋体" panose="02010600030101010101" pitchFamily="2" charset="-122"/>
                          </a:rPr>
                          <m:t>𝐸</m:t>
                        </m:r>
                      </m:e>
                      <m:sub>
                        <m:r>
                          <a:rPr lang="en-US" altLang="zh-CN" sz="7202" kern="100">
                            <a:latin typeface="Cambria Math" panose="02040503050406030204" pitchFamily="18" charset="0"/>
                            <a:ea typeface="宋体" panose="02010600030101010101" pitchFamily="2" charset="-122"/>
                          </a:rPr>
                          <m:t>𝑡</m:t>
                        </m:r>
                      </m:sub>
                    </m:sSub>
                    <m:r>
                      <a:rPr lang="en-US" altLang="zh-CN" sz="7202" kern="100">
                        <a:latin typeface="Cambria Math" panose="02040503050406030204" pitchFamily="18" charset="0"/>
                        <a:ea typeface="宋体" panose="02010600030101010101" pitchFamily="2" charset="-122"/>
                      </a:rPr>
                      <m:t>=</m:t>
                    </m:r>
                    <m:nary>
                      <m:naryPr>
                        <m:limLoc m:val="subSup"/>
                        <m:ctrlPr>
                          <a:rPr lang="zh-CN" altLang="zh-CN" sz="7202" i="1" kern="100">
                            <a:latin typeface="Cambria Math" panose="02040503050406030204" pitchFamily="18" charset="0"/>
                            <a:ea typeface="宋体" panose="02010600030101010101" pitchFamily="2" charset="-122"/>
                          </a:rPr>
                        </m:ctrlPr>
                      </m:naryPr>
                      <m:sub>
                        <m:r>
                          <a:rPr lang="en-US" altLang="zh-CN" sz="7202" kern="100">
                            <a:latin typeface="Cambria Math" panose="02040503050406030204" pitchFamily="18" charset="0"/>
                            <a:ea typeface="宋体" panose="02010600030101010101" pitchFamily="2" charset="-122"/>
                          </a:rPr>
                          <m:t>0</m:t>
                        </m:r>
                      </m:sub>
                      <m:sup>
                        <m:r>
                          <a:rPr lang="en-US" altLang="zh-CN" sz="7202" kern="100">
                            <a:latin typeface="Cambria Math" panose="02040503050406030204" pitchFamily="18" charset="0"/>
                            <a:ea typeface="宋体" panose="02010600030101010101" pitchFamily="2" charset="-122"/>
                          </a:rPr>
                          <m:t>𝐿</m:t>
                        </m:r>
                      </m:sup>
                      <m:e>
                        <m:f>
                          <m:fPr>
                            <m:ctrlPr>
                              <a:rPr lang="zh-CN" altLang="zh-CN" sz="7202" i="1" kern="100">
                                <a:latin typeface="Cambria Math" panose="02040503050406030204" pitchFamily="18" charset="0"/>
                                <a:ea typeface="宋体" panose="02010600030101010101" pitchFamily="2" charset="-122"/>
                              </a:rPr>
                            </m:ctrlPr>
                          </m:fPr>
                          <m:num>
                            <m:r>
                              <a:rPr lang="en-US" altLang="zh-CN" sz="7202" kern="100">
                                <a:latin typeface="Cambria Math" panose="02040503050406030204" pitchFamily="18" charset="0"/>
                                <a:ea typeface="宋体" panose="02010600030101010101" pitchFamily="2" charset="-122"/>
                              </a:rPr>
                              <m:t>𝜋𝜇</m:t>
                            </m:r>
                            <m:sSup>
                              <m:sSupPr>
                                <m:ctrlPr>
                                  <a:rPr lang="zh-CN" altLang="zh-CN" sz="7202" i="1" kern="100">
                                    <a:latin typeface="Cambria Math" panose="02040503050406030204" pitchFamily="18" charset="0"/>
                                    <a:ea typeface="宋体" panose="02010600030101010101" pitchFamily="2" charset="-122"/>
                                  </a:rPr>
                                </m:ctrlPr>
                              </m:sSupPr>
                              <m:e>
                                <m:r>
                                  <a:rPr lang="en-US" altLang="zh-CN" sz="7202" kern="100">
                                    <a:latin typeface="Cambria Math" panose="02040503050406030204" pitchFamily="18" charset="0"/>
                                    <a:ea typeface="宋体" panose="02010600030101010101" pitchFamily="2" charset="-122"/>
                                  </a:rPr>
                                  <m:t>𝑟</m:t>
                                </m:r>
                              </m:e>
                              <m:sup>
                                <m:r>
                                  <a:rPr lang="en-US" altLang="zh-CN" sz="7202" kern="100">
                                    <a:latin typeface="Cambria Math" panose="02040503050406030204" pitchFamily="18" charset="0"/>
                                    <a:ea typeface="宋体" panose="02010600030101010101" pitchFamily="2" charset="-122"/>
                                  </a:rPr>
                                  <m:t>4</m:t>
                                </m:r>
                              </m:sup>
                            </m:sSup>
                          </m:num>
                          <m:den>
                            <m:r>
                              <a:rPr lang="en-US" altLang="zh-CN" sz="7202" kern="100">
                                <a:latin typeface="Cambria Math" panose="02040503050406030204" pitchFamily="18" charset="0"/>
                                <a:ea typeface="宋体" panose="02010600030101010101" pitchFamily="2" charset="-122"/>
                              </a:rPr>
                              <m:t>4</m:t>
                            </m:r>
                          </m:den>
                        </m:f>
                      </m:e>
                    </m:nary>
                    <m:sSup>
                      <m:sSupPr>
                        <m:ctrlPr>
                          <a:rPr lang="zh-CN" altLang="zh-CN" sz="7202" i="1" kern="100">
                            <a:latin typeface="Cambria Math" panose="02040503050406030204" pitchFamily="18" charset="0"/>
                            <a:ea typeface="宋体" panose="02010600030101010101" pitchFamily="2" charset="-122"/>
                          </a:rPr>
                        </m:ctrlPr>
                      </m:sSupPr>
                      <m:e>
                        <m:sSub>
                          <m:sSubPr>
                            <m:ctrlPr>
                              <a:rPr lang="zh-CN" altLang="zh-CN" sz="7202" i="1" kern="100">
                                <a:latin typeface="Cambria Math" panose="02040503050406030204" pitchFamily="18" charset="0"/>
                                <a:ea typeface="宋体" panose="02010600030101010101" pitchFamily="2" charset="-122"/>
                              </a:rPr>
                            </m:ctrlPr>
                          </m:sSubPr>
                          <m:e>
                            <m:r>
                              <a:rPr lang="en-US" altLang="zh-CN" sz="7202" kern="100">
                                <a:latin typeface="Cambria Math" panose="02040503050406030204" pitchFamily="18" charset="0"/>
                                <a:ea typeface="宋体" panose="02010600030101010101" pitchFamily="2" charset="-122"/>
                              </a:rPr>
                              <m:t>𝑤</m:t>
                            </m:r>
                          </m:e>
                          <m:sub>
                            <m:r>
                              <a:rPr lang="en-US" altLang="zh-CN" sz="7202" kern="100">
                                <a:latin typeface="Cambria Math" panose="02040503050406030204" pitchFamily="18" charset="0"/>
                                <a:ea typeface="宋体" panose="02010600030101010101" pitchFamily="2" charset="-122"/>
                              </a:rPr>
                              <m:t>3</m:t>
                            </m:r>
                          </m:sub>
                        </m:sSub>
                      </m:e>
                      <m:sup>
                        <m:r>
                          <a:rPr lang="en-US" altLang="zh-CN" sz="7202" kern="100">
                            <a:latin typeface="Cambria Math" panose="02040503050406030204" pitchFamily="18" charset="0"/>
                            <a:ea typeface="宋体" panose="02010600030101010101" pitchFamily="2" charset="-122"/>
                          </a:rPr>
                          <m:t>2</m:t>
                        </m:r>
                      </m:sup>
                    </m:sSup>
                    <m:r>
                      <a:rPr lang="en-US" altLang="zh-CN" sz="7202" kern="100">
                        <a:latin typeface="Cambria Math" panose="02040503050406030204" pitchFamily="18" charset="0"/>
                        <a:ea typeface="宋体" panose="02010600030101010101" pitchFamily="2" charset="-122"/>
                      </a:rPr>
                      <m:t>𝑑𝑠</m:t>
                    </m:r>
                  </m:oMath>
                </a14:m>
                <a:endParaRPr lang="zh-CN" altLang="zh-CN" sz="7202" kern="100" dirty="0">
                  <a:latin typeface="Times New Roman" panose="02020603050405020304" pitchFamily="18" charset="0"/>
                  <a:ea typeface="宋体" panose="02010600030101010101" pitchFamily="2" charset="-122"/>
                </a:endParaRPr>
              </a:p>
              <a:p>
                <a:pPr marL="0" indent="0">
                  <a:buNone/>
                </a:pPr>
                <a:r>
                  <a:rPr lang="zh-CN" altLang="zh-CN" sz="7202" kern="100" dirty="0">
                    <a:latin typeface="Times New Roman" panose="02020603050405020304" pitchFamily="18" charset="0"/>
                    <a:ea typeface="宋体" panose="02010600030101010101" pitchFamily="2" charset="-122"/>
                  </a:rPr>
                  <a:t>在</a:t>
                </a:r>
                <a:r>
                  <a:rPr lang="en-US" altLang="zh-CN" sz="7202" kern="100" dirty="0">
                    <a:latin typeface="Times New Roman" panose="02020603050405020304" pitchFamily="18" charset="0"/>
                    <a:ea typeface="宋体" panose="02010600030101010101" pitchFamily="2" charset="-122"/>
                  </a:rPr>
                  <a:t>w3</a:t>
                </a:r>
                <a:r>
                  <a:rPr lang="zh-CN" altLang="zh-CN" sz="7202" kern="100" dirty="0">
                    <a:latin typeface="Times New Roman" panose="02020603050405020304" pitchFamily="18" charset="0"/>
                    <a:ea typeface="宋体" panose="02010600030101010101" pitchFamily="2" charset="-122"/>
                  </a:rPr>
                  <a:t>为常数的情况下</a:t>
                </a:r>
              </a:p>
              <a:p>
                <a:pPr marL="0" indent="0">
                  <a:buNone/>
                </a:pPr>
                <a14:m>
                  <m:oMathPara xmlns:m="http://schemas.openxmlformats.org/officeDocument/2006/math">
                    <m:oMathParaPr>
                      <m:jc m:val="centerGroup"/>
                    </m:oMathParaPr>
                    <m:oMath xmlns:m="http://schemas.openxmlformats.org/officeDocument/2006/math">
                      <m:sSub>
                        <m:sSubPr>
                          <m:ctrlPr>
                            <a:rPr lang="zh-CN" altLang="zh-CN" sz="7202" i="1" kern="100">
                              <a:latin typeface="Cambria Math" panose="02040503050406030204" pitchFamily="18" charset="0"/>
                              <a:ea typeface="宋体" panose="02010600030101010101" pitchFamily="2" charset="-122"/>
                            </a:rPr>
                          </m:ctrlPr>
                        </m:sSubPr>
                        <m:e>
                          <m:r>
                            <a:rPr lang="en-US" altLang="zh-CN" sz="7202" kern="100">
                              <a:latin typeface="Cambria Math" panose="02040503050406030204" pitchFamily="18" charset="0"/>
                              <a:ea typeface="宋体" panose="02010600030101010101" pitchFamily="2" charset="-122"/>
                            </a:rPr>
                            <m:t>𝐸</m:t>
                          </m:r>
                        </m:e>
                        <m:sub>
                          <m:r>
                            <a:rPr lang="en-US" altLang="zh-CN" sz="7202" kern="100">
                              <a:latin typeface="Cambria Math" panose="02040503050406030204" pitchFamily="18" charset="0"/>
                              <a:ea typeface="宋体" panose="02010600030101010101" pitchFamily="2" charset="-122"/>
                            </a:rPr>
                            <m:t>𝑡</m:t>
                          </m:r>
                        </m:sub>
                      </m:sSub>
                      <m:r>
                        <a:rPr lang="en-US" altLang="zh-CN" sz="7202" kern="100">
                          <a:latin typeface="Cambria Math" panose="02040503050406030204" pitchFamily="18" charset="0"/>
                          <a:ea typeface="宋体" panose="02010600030101010101" pitchFamily="2" charset="-122"/>
                        </a:rPr>
                        <m:t>=</m:t>
                      </m:r>
                      <m:nary>
                        <m:naryPr>
                          <m:limLoc m:val="subSup"/>
                          <m:ctrlPr>
                            <a:rPr lang="zh-CN" altLang="zh-CN" sz="7202" i="1" kern="100">
                              <a:latin typeface="Cambria Math" panose="02040503050406030204" pitchFamily="18" charset="0"/>
                              <a:ea typeface="宋体" panose="02010600030101010101" pitchFamily="2" charset="-122"/>
                            </a:rPr>
                          </m:ctrlPr>
                        </m:naryPr>
                        <m:sub>
                          <m:r>
                            <a:rPr lang="en-US" altLang="zh-CN" sz="7202" kern="100">
                              <a:latin typeface="Cambria Math" panose="02040503050406030204" pitchFamily="18" charset="0"/>
                              <a:ea typeface="宋体" panose="02010600030101010101" pitchFamily="2" charset="-122"/>
                            </a:rPr>
                            <m:t>0</m:t>
                          </m:r>
                        </m:sub>
                        <m:sup>
                          <m:r>
                            <a:rPr lang="en-US" altLang="zh-CN" sz="7202" kern="100">
                              <a:latin typeface="Cambria Math" panose="02040503050406030204" pitchFamily="18" charset="0"/>
                              <a:ea typeface="宋体" panose="02010600030101010101" pitchFamily="2" charset="-122"/>
                            </a:rPr>
                            <m:t>𝐿</m:t>
                          </m:r>
                        </m:sup>
                        <m:e>
                          <m:f>
                            <m:fPr>
                              <m:ctrlPr>
                                <a:rPr lang="zh-CN" altLang="zh-CN" sz="7202" i="1" kern="100">
                                  <a:latin typeface="Cambria Math" panose="02040503050406030204" pitchFamily="18" charset="0"/>
                                  <a:ea typeface="宋体" panose="02010600030101010101" pitchFamily="2" charset="-122"/>
                                </a:rPr>
                              </m:ctrlPr>
                            </m:fPr>
                            <m:num>
                              <m:r>
                                <a:rPr lang="en-US" altLang="zh-CN" sz="7202" kern="100">
                                  <a:latin typeface="Cambria Math" panose="02040503050406030204" pitchFamily="18" charset="0"/>
                                  <a:ea typeface="宋体" panose="02010600030101010101" pitchFamily="2" charset="-122"/>
                                </a:rPr>
                                <m:t>𝜋𝜇</m:t>
                              </m:r>
                              <m:sSup>
                                <m:sSupPr>
                                  <m:ctrlPr>
                                    <a:rPr lang="zh-CN" altLang="zh-CN" sz="7202" i="1" kern="100">
                                      <a:latin typeface="Cambria Math" panose="02040503050406030204" pitchFamily="18" charset="0"/>
                                      <a:ea typeface="宋体" panose="02010600030101010101" pitchFamily="2" charset="-122"/>
                                    </a:rPr>
                                  </m:ctrlPr>
                                </m:sSupPr>
                                <m:e>
                                  <m:r>
                                    <a:rPr lang="en-US" altLang="zh-CN" sz="7202" kern="100">
                                      <a:latin typeface="Cambria Math" panose="02040503050406030204" pitchFamily="18" charset="0"/>
                                      <a:ea typeface="宋体" panose="02010600030101010101" pitchFamily="2" charset="-122"/>
                                    </a:rPr>
                                    <m:t>𝑟</m:t>
                                  </m:r>
                                </m:e>
                                <m:sup>
                                  <m:r>
                                    <a:rPr lang="en-US" altLang="zh-CN" sz="7202" kern="100">
                                      <a:latin typeface="Cambria Math" panose="02040503050406030204" pitchFamily="18" charset="0"/>
                                      <a:ea typeface="宋体" panose="02010600030101010101" pitchFamily="2" charset="-122"/>
                                    </a:rPr>
                                    <m:t>4</m:t>
                                  </m:r>
                                </m:sup>
                              </m:sSup>
                            </m:num>
                            <m:den>
                              <m:r>
                                <a:rPr lang="en-US" altLang="zh-CN" sz="7202" kern="100">
                                  <a:latin typeface="Cambria Math" panose="02040503050406030204" pitchFamily="18" charset="0"/>
                                  <a:ea typeface="宋体" panose="02010600030101010101" pitchFamily="2" charset="-122"/>
                                </a:rPr>
                                <m:t>4</m:t>
                              </m:r>
                            </m:den>
                          </m:f>
                        </m:e>
                      </m:nary>
                      <m:sSup>
                        <m:sSupPr>
                          <m:ctrlPr>
                            <a:rPr lang="zh-CN" altLang="zh-CN" sz="7202" i="1" kern="100">
                              <a:latin typeface="Cambria Math" panose="02040503050406030204" pitchFamily="18" charset="0"/>
                              <a:ea typeface="宋体" panose="02010600030101010101" pitchFamily="2" charset="-122"/>
                            </a:rPr>
                          </m:ctrlPr>
                        </m:sSupPr>
                        <m:e>
                          <m:sSub>
                            <m:sSubPr>
                              <m:ctrlPr>
                                <a:rPr lang="zh-CN" altLang="zh-CN" sz="7202" i="1" kern="100">
                                  <a:latin typeface="Cambria Math" panose="02040503050406030204" pitchFamily="18" charset="0"/>
                                  <a:ea typeface="宋体" panose="02010600030101010101" pitchFamily="2" charset="-122"/>
                                </a:rPr>
                              </m:ctrlPr>
                            </m:sSubPr>
                            <m:e>
                              <m:r>
                                <a:rPr lang="en-US" altLang="zh-CN" sz="7202" kern="100">
                                  <a:latin typeface="Cambria Math" panose="02040503050406030204" pitchFamily="18" charset="0"/>
                                  <a:ea typeface="宋体" panose="02010600030101010101" pitchFamily="2" charset="-122"/>
                                </a:rPr>
                                <m:t>𝑤</m:t>
                              </m:r>
                            </m:e>
                            <m:sub>
                              <m:r>
                                <a:rPr lang="en-US" altLang="zh-CN" sz="7202" kern="100">
                                  <a:latin typeface="Cambria Math" panose="02040503050406030204" pitchFamily="18" charset="0"/>
                                  <a:ea typeface="宋体" panose="02010600030101010101" pitchFamily="2" charset="-122"/>
                                </a:rPr>
                                <m:t>3</m:t>
                              </m:r>
                            </m:sub>
                          </m:sSub>
                        </m:e>
                        <m:sup>
                          <m:r>
                            <a:rPr lang="en-US" altLang="zh-CN" sz="7202" kern="100">
                              <a:latin typeface="Cambria Math" panose="02040503050406030204" pitchFamily="18" charset="0"/>
                              <a:ea typeface="宋体" panose="02010600030101010101" pitchFamily="2" charset="-122"/>
                            </a:rPr>
                            <m:t>2</m:t>
                          </m:r>
                        </m:sup>
                      </m:sSup>
                      <m:r>
                        <a:rPr lang="en-US" altLang="zh-CN" sz="7202" kern="100">
                          <a:latin typeface="Cambria Math" panose="02040503050406030204" pitchFamily="18" charset="0"/>
                          <a:ea typeface="宋体" panose="02010600030101010101" pitchFamily="2" charset="-122"/>
                        </a:rPr>
                        <m:t>𝑑𝑠</m:t>
                      </m:r>
                      <m:r>
                        <a:rPr lang="en-US" altLang="zh-CN" sz="7202" kern="100">
                          <a:latin typeface="Cambria Math" panose="02040503050406030204" pitchFamily="18" charset="0"/>
                          <a:ea typeface="宋体" panose="02010600030101010101" pitchFamily="2" charset="-122"/>
                        </a:rPr>
                        <m:t>=</m:t>
                      </m:r>
                      <m:f>
                        <m:fPr>
                          <m:ctrlPr>
                            <a:rPr lang="zh-CN" altLang="zh-CN" sz="7202" i="1" kern="100">
                              <a:latin typeface="Cambria Math" panose="02040503050406030204" pitchFamily="18" charset="0"/>
                              <a:ea typeface="宋体" panose="02010600030101010101" pitchFamily="2" charset="-122"/>
                            </a:rPr>
                          </m:ctrlPr>
                        </m:fPr>
                        <m:num>
                          <m:sSup>
                            <m:sSupPr>
                              <m:ctrlPr>
                                <a:rPr lang="zh-CN" altLang="zh-CN" sz="7202" i="1" kern="100">
                                  <a:latin typeface="Cambria Math" panose="02040503050406030204" pitchFamily="18" charset="0"/>
                                  <a:ea typeface="宋体" panose="02010600030101010101" pitchFamily="2" charset="-122"/>
                                </a:rPr>
                              </m:ctrlPr>
                            </m:sSupPr>
                            <m:e>
                              <m:r>
                                <a:rPr lang="en-US" altLang="zh-CN" sz="7202" kern="100">
                                  <a:latin typeface="Cambria Math" panose="02040503050406030204" pitchFamily="18" charset="0"/>
                                  <a:ea typeface="宋体" panose="02010600030101010101" pitchFamily="2" charset="-122"/>
                                </a:rPr>
                                <m:t>𝜋</m:t>
                              </m:r>
                            </m:e>
                            <m:sup>
                              <m:r>
                                <a:rPr lang="en-US" altLang="zh-CN" sz="7202" kern="100">
                                  <a:latin typeface="Cambria Math" panose="02040503050406030204" pitchFamily="18" charset="0"/>
                                  <a:ea typeface="宋体" panose="02010600030101010101" pitchFamily="2" charset="-122"/>
                                </a:rPr>
                                <m:t>3</m:t>
                              </m:r>
                            </m:sup>
                          </m:sSup>
                          <m:r>
                            <a:rPr lang="en-US" altLang="zh-CN" sz="7202" kern="100">
                              <a:latin typeface="Cambria Math" panose="02040503050406030204" pitchFamily="18" charset="0"/>
                              <a:ea typeface="宋体" panose="02010600030101010101" pitchFamily="2" charset="-122"/>
                            </a:rPr>
                            <m:t>𝜇</m:t>
                          </m:r>
                          <m:sSup>
                            <m:sSupPr>
                              <m:ctrlPr>
                                <a:rPr lang="zh-CN" altLang="zh-CN" sz="7202" i="1" kern="100">
                                  <a:latin typeface="Cambria Math" panose="02040503050406030204" pitchFamily="18" charset="0"/>
                                  <a:ea typeface="宋体" panose="02010600030101010101" pitchFamily="2" charset="-122"/>
                                </a:rPr>
                              </m:ctrlPr>
                            </m:sSupPr>
                            <m:e>
                              <m:r>
                                <a:rPr lang="en-US" altLang="zh-CN" sz="7202" kern="100">
                                  <a:latin typeface="Cambria Math" panose="02040503050406030204" pitchFamily="18" charset="0"/>
                                  <a:ea typeface="宋体" panose="02010600030101010101" pitchFamily="2" charset="-122"/>
                                </a:rPr>
                                <m:t>𝑟</m:t>
                              </m:r>
                            </m:e>
                            <m:sup>
                              <m:r>
                                <a:rPr lang="en-US" altLang="zh-CN" sz="7202" kern="100">
                                  <a:latin typeface="Cambria Math" panose="02040503050406030204" pitchFamily="18" charset="0"/>
                                  <a:ea typeface="宋体" panose="02010600030101010101" pitchFamily="2" charset="-122"/>
                                </a:rPr>
                                <m:t>4</m:t>
                              </m:r>
                            </m:sup>
                          </m:sSup>
                        </m:num>
                        <m:den>
                          <m:r>
                            <a:rPr lang="en-US" altLang="zh-CN" sz="7202" kern="100">
                              <a:latin typeface="Cambria Math" panose="02040503050406030204" pitchFamily="18" charset="0"/>
                              <a:ea typeface="宋体" panose="02010600030101010101" pitchFamily="2" charset="-122"/>
                            </a:rPr>
                            <m:t>𝐿</m:t>
                          </m:r>
                        </m:den>
                      </m:f>
                      <m:sSup>
                        <m:sSupPr>
                          <m:ctrlPr>
                            <a:rPr lang="zh-CN" altLang="zh-CN" sz="7202" i="1" kern="100">
                              <a:latin typeface="Cambria Math" panose="02040503050406030204" pitchFamily="18" charset="0"/>
                              <a:ea typeface="宋体" panose="02010600030101010101" pitchFamily="2" charset="-122"/>
                            </a:rPr>
                          </m:ctrlPr>
                        </m:sSupPr>
                        <m:e>
                          <m:sSub>
                            <m:sSubPr>
                              <m:ctrlPr>
                                <a:rPr lang="zh-CN" altLang="zh-CN" sz="7202" i="1" kern="100">
                                  <a:latin typeface="Cambria Math" panose="02040503050406030204" pitchFamily="18" charset="0"/>
                                  <a:ea typeface="宋体" panose="02010600030101010101" pitchFamily="2" charset="-122"/>
                                </a:rPr>
                              </m:ctrlPr>
                            </m:sSubPr>
                            <m:e>
                              <m:r>
                                <a:rPr lang="en-US" altLang="zh-CN" sz="7202" kern="100">
                                  <a:latin typeface="Cambria Math" panose="02040503050406030204" pitchFamily="18" charset="0"/>
                                  <a:ea typeface="宋体" panose="02010600030101010101" pitchFamily="2" charset="-122"/>
                                </a:rPr>
                                <m:t>𝑇</m:t>
                              </m:r>
                            </m:e>
                            <m:sub>
                              <m:r>
                                <a:rPr lang="en-US" altLang="zh-CN" sz="7202" kern="100">
                                  <a:latin typeface="Cambria Math" panose="02040503050406030204" pitchFamily="18" charset="0"/>
                                  <a:ea typeface="宋体" panose="02010600030101010101" pitchFamily="2" charset="-122"/>
                                </a:rPr>
                                <m:t>𝑤</m:t>
                              </m:r>
                            </m:sub>
                          </m:sSub>
                        </m:e>
                        <m:sup>
                          <m:r>
                            <a:rPr lang="en-US" altLang="zh-CN" sz="7202" kern="100">
                              <a:latin typeface="Cambria Math" panose="02040503050406030204" pitchFamily="18" charset="0"/>
                              <a:ea typeface="宋体" panose="02010600030101010101" pitchFamily="2" charset="-122"/>
                            </a:rPr>
                            <m:t>2</m:t>
                          </m:r>
                        </m:sup>
                      </m:sSup>
                    </m:oMath>
                  </m:oMathPara>
                </a14:m>
                <a:endParaRPr lang="zh-CN" altLang="zh-CN" sz="7202" kern="100" dirty="0">
                  <a:latin typeface="Times New Roman" panose="02020603050405020304" pitchFamily="18" charset="0"/>
                  <a:ea typeface="宋体" panose="02010600030101010101" pitchFamily="2" charset="-122"/>
                </a:endParaRPr>
              </a:p>
              <a:p>
                <a:pPr marL="0" indent="0">
                  <a:buNone/>
                </a:pPr>
                <a:r>
                  <a:rPr lang="zh-CN" altLang="zh-CN" sz="7202" kern="100" dirty="0">
                    <a:latin typeface="Times New Roman" panose="02020603050405020304" pitchFamily="18" charset="0"/>
                    <a:ea typeface="宋体" panose="02010600030101010101" pitchFamily="2" charset="-122"/>
                  </a:rPr>
                  <a:t>这是缠绕势能的表达式。</a:t>
                </a:r>
              </a:p>
              <a:p>
                <a:pPr marL="0" indent="0">
                  <a:buNone/>
                </a:pPr>
                <a:r>
                  <a:rPr lang="zh-CN" altLang="zh-CN" sz="7202" kern="100" dirty="0">
                    <a:latin typeface="Times New Roman" panose="02020603050405020304" pitchFamily="18" charset="0"/>
                    <a:ea typeface="宋体" panose="02010600030101010101" pitchFamily="2" charset="-122"/>
                  </a:rPr>
                  <a:t>而</a:t>
                </a:r>
                <a:r>
                  <a:rPr lang="en-US" altLang="zh-CN" sz="7202" kern="100" dirty="0">
                    <a:latin typeface="Times New Roman" panose="02020603050405020304" pitchFamily="18" charset="0"/>
                    <a:ea typeface="宋体" panose="02010600030101010101" pitchFamily="2" charset="-122"/>
                  </a:rPr>
                  <a:t>                                            </a:t>
                </a:r>
                <a14:m>
                  <m:oMath xmlns:m="http://schemas.openxmlformats.org/officeDocument/2006/math">
                    <m:sSub>
                      <m:sSubPr>
                        <m:ctrlPr>
                          <a:rPr lang="zh-CN" altLang="zh-CN" sz="7202" i="1" kern="100">
                            <a:latin typeface="Cambria Math" panose="02040503050406030204" pitchFamily="18" charset="0"/>
                            <a:ea typeface="宋体" panose="02010600030101010101" pitchFamily="2" charset="-122"/>
                          </a:rPr>
                        </m:ctrlPr>
                      </m:sSubPr>
                      <m:e>
                        <m:r>
                          <a:rPr lang="en-US" altLang="zh-CN" sz="7202" kern="100">
                            <a:latin typeface="Cambria Math" panose="02040503050406030204" pitchFamily="18" charset="0"/>
                            <a:ea typeface="宋体" panose="02010600030101010101" pitchFamily="2" charset="-122"/>
                          </a:rPr>
                          <m:t>𝐸</m:t>
                        </m:r>
                      </m:e>
                      <m:sub>
                        <m:r>
                          <a:rPr lang="en-US" altLang="zh-CN" sz="7202" kern="100">
                            <a:latin typeface="Cambria Math" panose="02040503050406030204" pitchFamily="18" charset="0"/>
                            <a:ea typeface="宋体" panose="02010600030101010101" pitchFamily="2" charset="-122"/>
                          </a:rPr>
                          <m:t>𝑤</m:t>
                        </m:r>
                      </m:sub>
                    </m:sSub>
                    <m:r>
                      <a:rPr lang="en-US" altLang="zh-CN" sz="7202" kern="100">
                        <a:latin typeface="Cambria Math" panose="02040503050406030204" pitchFamily="18" charset="0"/>
                        <a:ea typeface="宋体" panose="02010600030101010101" pitchFamily="2" charset="-122"/>
                      </a:rPr>
                      <m:t>=</m:t>
                    </m:r>
                    <m:nary>
                      <m:naryPr>
                        <m:limLoc m:val="subSup"/>
                        <m:ctrlPr>
                          <a:rPr lang="zh-CN" altLang="zh-CN" sz="7202" i="1" kern="100">
                            <a:latin typeface="Cambria Math" panose="02040503050406030204" pitchFamily="18" charset="0"/>
                            <a:ea typeface="宋体" panose="02010600030101010101" pitchFamily="2" charset="-122"/>
                          </a:rPr>
                        </m:ctrlPr>
                      </m:naryPr>
                      <m:sub>
                        <m:r>
                          <a:rPr lang="en-US" altLang="zh-CN" sz="7202" kern="100">
                            <a:latin typeface="Cambria Math" panose="02040503050406030204" pitchFamily="18" charset="0"/>
                            <a:ea typeface="宋体" panose="02010600030101010101" pitchFamily="2" charset="-122"/>
                          </a:rPr>
                          <m:t>0</m:t>
                        </m:r>
                      </m:sub>
                      <m:sup>
                        <m:r>
                          <a:rPr lang="en-US" altLang="zh-CN" sz="7202" kern="100">
                            <a:latin typeface="Cambria Math" panose="02040503050406030204" pitchFamily="18" charset="0"/>
                            <a:ea typeface="宋体" panose="02010600030101010101" pitchFamily="2" charset="-122"/>
                          </a:rPr>
                          <m:t>𝐿</m:t>
                        </m:r>
                      </m:sup>
                      <m:e>
                        <m:f>
                          <m:fPr>
                            <m:ctrlPr>
                              <a:rPr lang="zh-CN" altLang="zh-CN" sz="7202" i="1" kern="100">
                                <a:latin typeface="Cambria Math" panose="02040503050406030204" pitchFamily="18" charset="0"/>
                                <a:ea typeface="宋体" panose="02010600030101010101" pitchFamily="2" charset="-122"/>
                              </a:rPr>
                            </m:ctrlPr>
                          </m:fPr>
                          <m:num>
                            <m:sSup>
                              <m:sSupPr>
                                <m:ctrlPr>
                                  <a:rPr lang="zh-CN" altLang="zh-CN" sz="7202" i="1" kern="100">
                                    <a:latin typeface="Cambria Math" panose="02040503050406030204" pitchFamily="18" charset="0"/>
                                    <a:ea typeface="宋体" panose="02010600030101010101" pitchFamily="2" charset="-122"/>
                                  </a:rPr>
                                </m:ctrlPr>
                              </m:sSupPr>
                              <m:e>
                                <m:r>
                                  <m:rPr>
                                    <m:sty m:val="p"/>
                                  </m:rPr>
                                  <a:rPr lang="el-GR" altLang="zh-CN" sz="7202" i="1" kern="100">
                                    <a:latin typeface="Cambria Math" panose="02040503050406030204" pitchFamily="18" charset="0"/>
                                    <a:ea typeface="Cambria Math" panose="02040503050406030204" pitchFamily="18" charset="0"/>
                                  </a:rPr>
                                  <m:t>π</m:t>
                                </m:r>
                                <m:r>
                                  <a:rPr lang="en-US" altLang="zh-CN" sz="7202" kern="100">
                                    <a:latin typeface="Cambria Math" panose="02040503050406030204" pitchFamily="18" charset="0"/>
                                    <a:ea typeface="宋体" panose="02010600030101010101" pitchFamily="2" charset="-122"/>
                                  </a:rPr>
                                  <m:t>𝑟</m:t>
                                </m:r>
                              </m:e>
                              <m:sup>
                                <m:r>
                                  <a:rPr lang="en-US" altLang="zh-CN" sz="7202" kern="100">
                                    <a:latin typeface="Cambria Math" panose="02040503050406030204" pitchFamily="18" charset="0"/>
                                    <a:ea typeface="宋体" panose="02010600030101010101" pitchFamily="2" charset="-122"/>
                                  </a:rPr>
                                  <m:t>4</m:t>
                                </m:r>
                              </m:sup>
                            </m:sSup>
                            <m:r>
                              <a:rPr lang="en-US" altLang="zh-CN" sz="7202" kern="100">
                                <a:latin typeface="Cambria Math" panose="02040503050406030204" pitchFamily="18" charset="0"/>
                                <a:ea typeface="宋体" panose="02010600030101010101" pitchFamily="2" charset="-122"/>
                              </a:rPr>
                              <m:t>𝑌</m:t>
                            </m:r>
                            <m:sSup>
                              <m:sSupPr>
                                <m:ctrlPr>
                                  <a:rPr lang="zh-CN" altLang="zh-CN" sz="7202" i="1" kern="100">
                                    <a:latin typeface="Cambria Math" panose="02040503050406030204" pitchFamily="18" charset="0"/>
                                    <a:ea typeface="宋体" panose="02010600030101010101" pitchFamily="2" charset="-122"/>
                                  </a:rPr>
                                </m:ctrlPr>
                              </m:sSupPr>
                              <m:e>
                                <m:r>
                                  <a:rPr lang="en-US" altLang="zh-CN" sz="7202" kern="100">
                                    <a:latin typeface="Cambria Math" panose="02040503050406030204" pitchFamily="18" charset="0"/>
                                    <a:ea typeface="宋体" panose="02010600030101010101" pitchFamily="2" charset="-122"/>
                                  </a:rPr>
                                  <m:t>𝜙</m:t>
                                </m:r>
                              </m:e>
                              <m:sup>
                                <m:r>
                                  <a:rPr lang="en-US" altLang="zh-CN" sz="7202" kern="100">
                                    <a:latin typeface="Cambria Math" panose="02040503050406030204" pitchFamily="18" charset="0"/>
                                    <a:ea typeface="宋体" panose="02010600030101010101" pitchFamily="2" charset="-122"/>
                                  </a:rPr>
                                  <m:t>2</m:t>
                                </m:r>
                              </m:sup>
                            </m:sSup>
                          </m:num>
                          <m:den>
                            <m:r>
                              <a:rPr lang="en-US" altLang="zh-CN" sz="7202" kern="100">
                                <a:latin typeface="Cambria Math" panose="02040503050406030204" pitchFamily="18" charset="0"/>
                                <a:ea typeface="宋体" panose="02010600030101010101" pitchFamily="2" charset="-122"/>
                              </a:rPr>
                              <m:t>8</m:t>
                            </m:r>
                            <m:r>
                              <a:rPr lang="en-US" altLang="zh-CN" sz="7202" kern="100">
                                <a:latin typeface="Cambria Math" panose="02040503050406030204" pitchFamily="18" charset="0"/>
                                <a:ea typeface="宋体" panose="02010600030101010101" pitchFamily="2" charset="-122"/>
                              </a:rPr>
                              <m:t>𝐿</m:t>
                            </m:r>
                          </m:den>
                        </m:f>
                      </m:e>
                    </m:nary>
                    <m:r>
                      <a:rPr lang="en-US" altLang="zh-CN" sz="7202" kern="100">
                        <a:latin typeface="Cambria Math" panose="02040503050406030204" pitchFamily="18" charset="0"/>
                        <a:ea typeface="宋体" panose="02010600030101010101" pitchFamily="2" charset="-122"/>
                      </a:rPr>
                      <m:t>𝑑𝑠</m:t>
                    </m:r>
                  </m:oMath>
                </a14:m>
                <a:endParaRPr lang="zh-CN" altLang="zh-CN" sz="7202" kern="100" dirty="0">
                  <a:latin typeface="Times New Roman" panose="02020603050405020304" pitchFamily="18" charset="0"/>
                  <a:ea typeface="宋体" panose="02010600030101010101" pitchFamily="2" charset="-122"/>
                </a:endParaRPr>
              </a:p>
              <a:p>
                <a:pPr marL="0" indent="0">
                  <a:buNone/>
                </a:pPr>
                <a:r>
                  <a:rPr lang="zh-CN" altLang="zh-CN" sz="7202" kern="100" dirty="0">
                    <a:latin typeface="Times New Roman" panose="02020603050405020304" pitchFamily="18" charset="0"/>
                    <a:ea typeface="宋体" panose="02010600030101010101" pitchFamily="2" charset="-122"/>
                  </a:rPr>
                  <a:t>当各点的曲率半径</a:t>
                </a:r>
                <a:r>
                  <a:rPr lang="en-US" altLang="zh-CN" sz="7202" kern="100" dirty="0">
                    <a:latin typeface="Times New Roman" panose="02020603050405020304" pitchFamily="18" charset="0"/>
                    <a:ea typeface="宋体" panose="02010600030101010101" pitchFamily="2" charset="-122"/>
                  </a:rPr>
                  <a:t>R</a:t>
                </a:r>
                <a:r>
                  <a:rPr lang="zh-CN" altLang="zh-CN" sz="7202" kern="100" dirty="0">
                    <a:latin typeface="Times New Roman" panose="02020603050405020304" pitchFamily="18" charset="0"/>
                    <a:ea typeface="宋体" panose="02010600030101010101" pitchFamily="2" charset="-122"/>
                  </a:rPr>
                  <a:t>视为常值时，</a:t>
                </a:r>
              </a:p>
              <a:p>
                <a:pPr marL="0" indent="0">
                  <a:buNone/>
                </a:pPr>
                <a14:m>
                  <m:oMathPara xmlns:m="http://schemas.openxmlformats.org/officeDocument/2006/math">
                    <m:oMathParaPr>
                      <m:jc m:val="centerGroup"/>
                    </m:oMathParaPr>
                    <m:oMath xmlns:m="http://schemas.openxmlformats.org/officeDocument/2006/math">
                      <m:sSub>
                        <m:sSubPr>
                          <m:ctrlPr>
                            <a:rPr lang="zh-CN" altLang="zh-CN" sz="7202" i="1" kern="100">
                              <a:latin typeface="Cambria Math" panose="02040503050406030204" pitchFamily="18" charset="0"/>
                              <a:ea typeface="宋体" panose="02010600030101010101" pitchFamily="2" charset="-122"/>
                            </a:rPr>
                          </m:ctrlPr>
                        </m:sSubPr>
                        <m:e>
                          <m:r>
                            <a:rPr lang="en-US" altLang="zh-CN" sz="7202" kern="100">
                              <a:latin typeface="Cambria Math" panose="02040503050406030204" pitchFamily="18" charset="0"/>
                              <a:ea typeface="宋体" panose="02010600030101010101" pitchFamily="2" charset="-122"/>
                            </a:rPr>
                            <m:t>𝐸</m:t>
                          </m:r>
                        </m:e>
                        <m:sub>
                          <m:r>
                            <a:rPr lang="en-US" altLang="zh-CN" sz="7202" kern="100">
                              <a:latin typeface="Cambria Math" panose="02040503050406030204" pitchFamily="18" charset="0"/>
                              <a:ea typeface="宋体" panose="02010600030101010101" pitchFamily="2" charset="-122"/>
                            </a:rPr>
                            <m:t>𝑤</m:t>
                          </m:r>
                        </m:sub>
                      </m:sSub>
                      <m:r>
                        <a:rPr lang="en-US" altLang="zh-CN" sz="7202" kern="100">
                          <a:latin typeface="Cambria Math" panose="02040503050406030204" pitchFamily="18" charset="0"/>
                          <a:ea typeface="宋体" panose="02010600030101010101" pitchFamily="2" charset="-122"/>
                        </a:rPr>
                        <m:t>=</m:t>
                      </m:r>
                      <m:nary>
                        <m:naryPr>
                          <m:limLoc m:val="subSup"/>
                          <m:ctrlPr>
                            <a:rPr lang="zh-CN" altLang="zh-CN" sz="7202" i="1" kern="100">
                              <a:latin typeface="Cambria Math" panose="02040503050406030204" pitchFamily="18" charset="0"/>
                              <a:ea typeface="宋体" panose="02010600030101010101" pitchFamily="2" charset="-122"/>
                            </a:rPr>
                          </m:ctrlPr>
                        </m:naryPr>
                        <m:sub>
                          <m:r>
                            <a:rPr lang="en-US" altLang="zh-CN" sz="7202" kern="100">
                              <a:latin typeface="Cambria Math" panose="02040503050406030204" pitchFamily="18" charset="0"/>
                              <a:ea typeface="宋体" panose="02010600030101010101" pitchFamily="2" charset="-122"/>
                            </a:rPr>
                            <m:t>0</m:t>
                          </m:r>
                        </m:sub>
                        <m:sup>
                          <m:r>
                            <a:rPr lang="en-US" altLang="zh-CN" sz="7202" kern="100">
                              <a:latin typeface="Cambria Math" panose="02040503050406030204" pitchFamily="18" charset="0"/>
                              <a:ea typeface="宋体" panose="02010600030101010101" pitchFamily="2" charset="-122"/>
                            </a:rPr>
                            <m:t>𝐿</m:t>
                          </m:r>
                        </m:sup>
                        <m:e>
                          <m:f>
                            <m:fPr>
                              <m:ctrlPr>
                                <a:rPr lang="zh-CN" altLang="zh-CN" sz="7202" i="1" kern="100">
                                  <a:latin typeface="Cambria Math" panose="02040503050406030204" pitchFamily="18" charset="0"/>
                                  <a:ea typeface="宋体" panose="02010600030101010101" pitchFamily="2" charset="-122"/>
                                </a:rPr>
                              </m:ctrlPr>
                            </m:fPr>
                            <m:num>
                              <m:sSup>
                                <m:sSupPr>
                                  <m:ctrlPr>
                                    <a:rPr lang="zh-CN" altLang="zh-CN" sz="7202" i="1" kern="100">
                                      <a:latin typeface="Cambria Math" panose="02040503050406030204" pitchFamily="18" charset="0"/>
                                      <a:ea typeface="宋体" panose="02010600030101010101" pitchFamily="2" charset="-122"/>
                                    </a:rPr>
                                  </m:ctrlPr>
                                </m:sSupPr>
                                <m:e>
                                  <m:r>
                                    <m:rPr>
                                      <m:sty m:val="p"/>
                                    </m:rPr>
                                    <a:rPr lang="el-GR" altLang="zh-CN" sz="7202" i="1" kern="100">
                                      <a:latin typeface="Cambria Math" panose="02040503050406030204" pitchFamily="18" charset="0"/>
                                      <a:ea typeface="Cambria Math" panose="02040503050406030204" pitchFamily="18" charset="0"/>
                                    </a:rPr>
                                    <m:t>π</m:t>
                                  </m:r>
                                  <m:r>
                                    <a:rPr lang="en-US" altLang="zh-CN" sz="7202" kern="100">
                                      <a:latin typeface="Cambria Math" panose="02040503050406030204" pitchFamily="18" charset="0"/>
                                      <a:ea typeface="宋体" panose="02010600030101010101" pitchFamily="2" charset="-122"/>
                                    </a:rPr>
                                    <m:t>𝑟</m:t>
                                  </m:r>
                                </m:e>
                                <m:sup>
                                  <m:r>
                                    <a:rPr lang="en-US" altLang="zh-CN" sz="7202" kern="100">
                                      <a:latin typeface="Cambria Math" panose="02040503050406030204" pitchFamily="18" charset="0"/>
                                      <a:ea typeface="宋体" panose="02010600030101010101" pitchFamily="2" charset="-122"/>
                                    </a:rPr>
                                    <m:t>4</m:t>
                                  </m:r>
                                </m:sup>
                              </m:sSup>
                              <m:r>
                                <a:rPr lang="en-US" altLang="zh-CN" sz="7202" kern="100">
                                  <a:latin typeface="Cambria Math" panose="02040503050406030204" pitchFamily="18" charset="0"/>
                                  <a:ea typeface="宋体" panose="02010600030101010101" pitchFamily="2" charset="-122"/>
                                </a:rPr>
                                <m:t>𝑌</m:t>
                              </m:r>
                              <m:sSup>
                                <m:sSupPr>
                                  <m:ctrlPr>
                                    <a:rPr lang="zh-CN" altLang="zh-CN" sz="7202" i="1" kern="100">
                                      <a:latin typeface="Cambria Math" panose="02040503050406030204" pitchFamily="18" charset="0"/>
                                      <a:ea typeface="宋体" panose="02010600030101010101" pitchFamily="2" charset="-122"/>
                                    </a:rPr>
                                  </m:ctrlPr>
                                </m:sSupPr>
                                <m:e>
                                  <m:r>
                                    <a:rPr lang="en-US" altLang="zh-CN" sz="7202" kern="100">
                                      <a:latin typeface="Cambria Math" panose="02040503050406030204" pitchFamily="18" charset="0"/>
                                      <a:ea typeface="宋体" panose="02010600030101010101" pitchFamily="2" charset="-122"/>
                                    </a:rPr>
                                    <m:t>𝜙</m:t>
                                  </m:r>
                                </m:e>
                                <m:sup>
                                  <m:r>
                                    <a:rPr lang="en-US" altLang="zh-CN" sz="7202" kern="100">
                                      <a:latin typeface="Cambria Math" panose="02040503050406030204" pitchFamily="18" charset="0"/>
                                      <a:ea typeface="宋体" panose="02010600030101010101" pitchFamily="2" charset="-122"/>
                                    </a:rPr>
                                    <m:t>2</m:t>
                                  </m:r>
                                </m:sup>
                              </m:sSup>
                            </m:num>
                            <m:den>
                              <m:r>
                                <a:rPr lang="en-US" altLang="zh-CN" sz="7202" kern="100">
                                  <a:latin typeface="Cambria Math" panose="02040503050406030204" pitchFamily="18" charset="0"/>
                                  <a:ea typeface="宋体" panose="02010600030101010101" pitchFamily="2" charset="-122"/>
                                </a:rPr>
                                <m:t>8</m:t>
                              </m:r>
                              <m:r>
                                <a:rPr lang="en-US" altLang="zh-CN" sz="7202" kern="100">
                                  <a:latin typeface="Cambria Math" panose="02040503050406030204" pitchFamily="18" charset="0"/>
                                  <a:ea typeface="宋体" panose="02010600030101010101" pitchFamily="2" charset="-122"/>
                                </a:rPr>
                                <m:t>𝐿</m:t>
                              </m:r>
                            </m:den>
                          </m:f>
                        </m:e>
                      </m:nary>
                      <m:r>
                        <a:rPr lang="en-US" altLang="zh-CN" sz="7202" kern="100">
                          <a:latin typeface="Cambria Math" panose="02040503050406030204" pitchFamily="18" charset="0"/>
                          <a:ea typeface="宋体" panose="02010600030101010101" pitchFamily="2" charset="-122"/>
                        </a:rPr>
                        <m:t>𝑑𝑠</m:t>
                      </m:r>
                      <m:r>
                        <a:rPr lang="en-US" altLang="zh-CN" sz="7202" kern="100">
                          <a:latin typeface="Cambria Math" panose="02040503050406030204" pitchFamily="18" charset="0"/>
                          <a:ea typeface="宋体" panose="02010600030101010101" pitchFamily="2" charset="-122"/>
                        </a:rPr>
                        <m:t>=</m:t>
                      </m:r>
                      <m:nary>
                        <m:naryPr>
                          <m:limLoc m:val="subSup"/>
                          <m:ctrlPr>
                            <a:rPr lang="zh-CN" altLang="zh-CN" sz="7202" i="1" kern="100">
                              <a:latin typeface="Cambria Math" panose="02040503050406030204" pitchFamily="18" charset="0"/>
                              <a:ea typeface="宋体" panose="02010600030101010101" pitchFamily="2" charset="-122"/>
                            </a:rPr>
                          </m:ctrlPr>
                        </m:naryPr>
                        <m:sub>
                          <m:r>
                            <a:rPr lang="en-US" altLang="zh-CN" sz="7202" kern="100">
                              <a:latin typeface="Cambria Math" panose="02040503050406030204" pitchFamily="18" charset="0"/>
                              <a:ea typeface="宋体" panose="02010600030101010101" pitchFamily="2" charset="-122"/>
                            </a:rPr>
                            <m:t>0</m:t>
                          </m:r>
                        </m:sub>
                        <m:sup>
                          <m:r>
                            <a:rPr lang="en-US" altLang="zh-CN" sz="7202" kern="100">
                              <a:latin typeface="Cambria Math" panose="02040503050406030204" pitchFamily="18" charset="0"/>
                              <a:ea typeface="宋体" panose="02010600030101010101" pitchFamily="2" charset="-122"/>
                            </a:rPr>
                            <m:t>𝐿</m:t>
                          </m:r>
                        </m:sup>
                        <m:e>
                          <m:f>
                            <m:fPr>
                              <m:ctrlPr>
                                <a:rPr lang="zh-CN" altLang="zh-CN" sz="7202" i="1" kern="100">
                                  <a:latin typeface="Cambria Math" panose="02040503050406030204" pitchFamily="18" charset="0"/>
                                  <a:ea typeface="宋体" panose="02010600030101010101" pitchFamily="2" charset="-122"/>
                                </a:rPr>
                              </m:ctrlPr>
                            </m:fPr>
                            <m:num>
                              <m:sSup>
                                <m:sSupPr>
                                  <m:ctrlPr>
                                    <a:rPr lang="zh-CN" altLang="zh-CN" sz="7202" i="1" kern="100">
                                      <a:latin typeface="Cambria Math" panose="02040503050406030204" pitchFamily="18" charset="0"/>
                                      <a:ea typeface="宋体" panose="02010600030101010101" pitchFamily="2" charset="-122"/>
                                    </a:rPr>
                                  </m:ctrlPr>
                                </m:sSupPr>
                                <m:e>
                                  <m:r>
                                    <m:rPr>
                                      <m:sty m:val="p"/>
                                    </m:rPr>
                                    <a:rPr lang="el-GR" altLang="zh-CN" sz="7202" i="1" kern="100">
                                      <a:latin typeface="Cambria Math" panose="02040503050406030204" pitchFamily="18" charset="0"/>
                                      <a:ea typeface="Cambria Math" panose="02040503050406030204" pitchFamily="18" charset="0"/>
                                    </a:rPr>
                                    <m:t>π</m:t>
                                  </m:r>
                                  <m:r>
                                    <a:rPr lang="en-US" altLang="zh-CN" sz="7202" kern="100">
                                      <a:latin typeface="Cambria Math" panose="02040503050406030204" pitchFamily="18" charset="0"/>
                                      <a:ea typeface="宋体" panose="02010600030101010101" pitchFamily="2" charset="-122"/>
                                    </a:rPr>
                                    <m:t>𝑟</m:t>
                                  </m:r>
                                </m:e>
                                <m:sup>
                                  <m:r>
                                    <a:rPr lang="en-US" altLang="zh-CN" sz="7202" kern="100">
                                      <a:latin typeface="Cambria Math" panose="02040503050406030204" pitchFamily="18" charset="0"/>
                                      <a:ea typeface="宋体" panose="02010600030101010101" pitchFamily="2" charset="-122"/>
                                    </a:rPr>
                                    <m:t>4</m:t>
                                  </m:r>
                                </m:sup>
                              </m:sSup>
                              <m:r>
                                <a:rPr lang="en-US" altLang="zh-CN" sz="7202" kern="100">
                                  <a:latin typeface="Cambria Math" panose="02040503050406030204" pitchFamily="18" charset="0"/>
                                  <a:ea typeface="宋体" panose="02010600030101010101" pitchFamily="2" charset="-122"/>
                                </a:rPr>
                                <m:t>𝑌</m:t>
                              </m:r>
                            </m:num>
                            <m:den>
                              <m:r>
                                <a:rPr lang="en-US" altLang="zh-CN" sz="7202" kern="100">
                                  <a:latin typeface="Cambria Math" panose="02040503050406030204" pitchFamily="18" charset="0"/>
                                  <a:ea typeface="宋体" panose="02010600030101010101" pitchFamily="2" charset="-122"/>
                                </a:rPr>
                                <m:t>8</m:t>
                              </m:r>
                              <m:sSup>
                                <m:sSupPr>
                                  <m:ctrlPr>
                                    <a:rPr lang="zh-CN" altLang="zh-CN" sz="7202" i="1" kern="100">
                                      <a:latin typeface="Cambria Math" panose="02040503050406030204" pitchFamily="18" charset="0"/>
                                      <a:ea typeface="宋体" panose="02010600030101010101" pitchFamily="2" charset="-122"/>
                                    </a:rPr>
                                  </m:ctrlPr>
                                </m:sSupPr>
                                <m:e>
                                  <m:r>
                                    <a:rPr lang="en-US" altLang="zh-CN" sz="7202" kern="100">
                                      <a:latin typeface="Cambria Math" panose="02040503050406030204" pitchFamily="18" charset="0"/>
                                      <a:ea typeface="宋体" panose="02010600030101010101" pitchFamily="2" charset="-122"/>
                                    </a:rPr>
                                    <m:t>𝑅</m:t>
                                  </m:r>
                                </m:e>
                                <m:sup>
                                  <m:r>
                                    <a:rPr lang="en-US" altLang="zh-CN" sz="7202" kern="100">
                                      <a:latin typeface="Cambria Math" panose="02040503050406030204" pitchFamily="18" charset="0"/>
                                      <a:ea typeface="宋体" panose="02010600030101010101" pitchFamily="2" charset="-122"/>
                                    </a:rPr>
                                    <m:t>2</m:t>
                                  </m:r>
                                </m:sup>
                              </m:sSup>
                            </m:den>
                          </m:f>
                          <m:r>
                            <a:rPr lang="en-US" altLang="zh-CN" sz="7202" kern="100">
                              <a:latin typeface="Cambria Math" panose="02040503050406030204" pitchFamily="18" charset="0"/>
                              <a:ea typeface="宋体" panose="02010600030101010101" pitchFamily="2" charset="-122"/>
                            </a:rPr>
                            <m:t>𝑑𝑠</m:t>
                          </m:r>
                          <m:r>
                            <a:rPr lang="en-US" altLang="zh-CN" sz="7202" kern="100">
                              <a:latin typeface="Cambria Math" panose="02040503050406030204" pitchFamily="18" charset="0"/>
                              <a:ea typeface="宋体" panose="02010600030101010101" pitchFamily="2" charset="-122"/>
                            </a:rPr>
                            <m:t>=</m:t>
                          </m:r>
                        </m:e>
                      </m:nary>
                      <m:f>
                        <m:fPr>
                          <m:ctrlPr>
                            <a:rPr lang="zh-CN" altLang="zh-CN" sz="7202" i="1" kern="100">
                              <a:latin typeface="Cambria Math" panose="02040503050406030204" pitchFamily="18" charset="0"/>
                              <a:ea typeface="宋体" panose="02010600030101010101" pitchFamily="2" charset="-122"/>
                            </a:rPr>
                          </m:ctrlPr>
                        </m:fPr>
                        <m:num>
                          <m:sSup>
                            <m:sSupPr>
                              <m:ctrlPr>
                                <a:rPr lang="zh-CN" altLang="zh-CN" sz="7202" i="1" kern="100">
                                  <a:latin typeface="Cambria Math" panose="02040503050406030204" pitchFamily="18" charset="0"/>
                                  <a:ea typeface="宋体" panose="02010600030101010101" pitchFamily="2" charset="-122"/>
                                </a:rPr>
                              </m:ctrlPr>
                            </m:sSupPr>
                            <m:e>
                              <m:r>
                                <m:rPr>
                                  <m:sty m:val="p"/>
                                </m:rPr>
                                <a:rPr lang="el-GR" altLang="zh-CN" sz="7202" i="1" kern="100">
                                  <a:latin typeface="Cambria Math" panose="02040503050406030204" pitchFamily="18" charset="0"/>
                                  <a:ea typeface="Cambria Math" panose="02040503050406030204" pitchFamily="18" charset="0"/>
                                </a:rPr>
                                <m:t>π</m:t>
                              </m:r>
                              <m:r>
                                <a:rPr lang="en-US" altLang="zh-CN" sz="7202" kern="100">
                                  <a:latin typeface="Cambria Math" panose="02040503050406030204" pitchFamily="18" charset="0"/>
                                  <a:ea typeface="宋体" panose="02010600030101010101" pitchFamily="2" charset="-122"/>
                                </a:rPr>
                                <m:t>𝑟</m:t>
                              </m:r>
                            </m:e>
                            <m:sup>
                              <m:r>
                                <a:rPr lang="en-US" altLang="zh-CN" sz="7202" kern="100">
                                  <a:latin typeface="Cambria Math" panose="02040503050406030204" pitchFamily="18" charset="0"/>
                                  <a:ea typeface="宋体" panose="02010600030101010101" pitchFamily="2" charset="-122"/>
                                </a:rPr>
                                <m:t>4</m:t>
                              </m:r>
                            </m:sup>
                          </m:sSup>
                          <m:r>
                            <a:rPr lang="en-US" altLang="zh-CN" sz="7202" kern="100">
                              <a:latin typeface="Cambria Math" panose="02040503050406030204" pitchFamily="18" charset="0"/>
                              <a:ea typeface="宋体" panose="02010600030101010101" pitchFamily="2" charset="-122"/>
                            </a:rPr>
                            <m:t>𝑌</m:t>
                          </m:r>
                        </m:num>
                        <m:den>
                          <m:r>
                            <a:rPr lang="en-US" altLang="zh-CN" sz="7202" kern="100">
                              <a:latin typeface="Cambria Math" panose="02040503050406030204" pitchFamily="18" charset="0"/>
                              <a:ea typeface="宋体" panose="02010600030101010101" pitchFamily="2" charset="-122"/>
                            </a:rPr>
                            <m:t>8</m:t>
                          </m:r>
                          <m:sSup>
                            <m:sSupPr>
                              <m:ctrlPr>
                                <a:rPr lang="zh-CN" altLang="zh-CN" sz="7202" i="1" kern="100">
                                  <a:latin typeface="Cambria Math" panose="02040503050406030204" pitchFamily="18" charset="0"/>
                                  <a:ea typeface="宋体" panose="02010600030101010101" pitchFamily="2" charset="-122"/>
                                </a:rPr>
                              </m:ctrlPr>
                            </m:sSupPr>
                            <m:e>
                              <m:r>
                                <a:rPr lang="en-US" altLang="zh-CN" sz="7202" kern="100">
                                  <a:latin typeface="Cambria Math" panose="02040503050406030204" pitchFamily="18" charset="0"/>
                                  <a:ea typeface="宋体" panose="02010600030101010101" pitchFamily="2" charset="-122"/>
                                </a:rPr>
                                <m:t>𝑅</m:t>
                              </m:r>
                            </m:e>
                            <m:sup>
                              <m:r>
                                <a:rPr lang="en-US" altLang="zh-CN" sz="7202" kern="100">
                                  <a:latin typeface="Cambria Math" panose="02040503050406030204" pitchFamily="18" charset="0"/>
                                  <a:ea typeface="宋体" panose="02010600030101010101" pitchFamily="2" charset="-122"/>
                                </a:rPr>
                                <m:t>2</m:t>
                              </m:r>
                            </m:sup>
                          </m:sSup>
                        </m:den>
                      </m:f>
                      <m:r>
                        <a:rPr lang="en-US" altLang="zh-CN" sz="7202" kern="100">
                          <a:latin typeface="Cambria Math" panose="02040503050406030204" pitchFamily="18" charset="0"/>
                          <a:ea typeface="宋体" panose="02010600030101010101" pitchFamily="2" charset="-122"/>
                        </a:rPr>
                        <m:t>𝐿</m:t>
                      </m:r>
                      <m:r>
                        <a:rPr lang="en-US" altLang="zh-CN" sz="7202" kern="100">
                          <a:latin typeface="Cambria Math" panose="02040503050406030204" pitchFamily="18" charset="0"/>
                          <a:ea typeface="宋体" panose="02010600030101010101" pitchFamily="2" charset="-122"/>
                        </a:rPr>
                        <m:t>=</m:t>
                      </m:r>
                      <m:f>
                        <m:fPr>
                          <m:ctrlPr>
                            <a:rPr lang="zh-CN" altLang="zh-CN" sz="7202" i="1" kern="100">
                              <a:latin typeface="Cambria Math" panose="02040503050406030204" pitchFamily="18" charset="0"/>
                              <a:ea typeface="宋体" panose="02010600030101010101" pitchFamily="2" charset="-122"/>
                            </a:rPr>
                          </m:ctrlPr>
                        </m:fPr>
                        <m:num>
                          <m:sSup>
                            <m:sSupPr>
                              <m:ctrlPr>
                                <a:rPr lang="zh-CN" altLang="zh-CN" sz="7202" i="1" kern="100">
                                  <a:latin typeface="Cambria Math" panose="02040503050406030204" pitchFamily="18" charset="0"/>
                                  <a:ea typeface="宋体" panose="02010600030101010101" pitchFamily="2" charset="-122"/>
                                </a:rPr>
                              </m:ctrlPr>
                            </m:sSupPr>
                            <m:e>
                              <m:r>
                                <a:rPr lang="en-US" altLang="zh-CN" sz="7202" kern="100">
                                  <a:latin typeface="Cambria Math" panose="02040503050406030204" pitchFamily="18" charset="0"/>
                                  <a:ea typeface="宋体" panose="02010600030101010101" pitchFamily="2" charset="-122"/>
                                </a:rPr>
                                <m:t>𝑟</m:t>
                              </m:r>
                            </m:e>
                            <m:sup>
                              <m:r>
                                <a:rPr lang="en-US" altLang="zh-CN" sz="7202" kern="100">
                                  <a:latin typeface="Cambria Math" panose="02040503050406030204" pitchFamily="18" charset="0"/>
                                  <a:ea typeface="宋体" panose="02010600030101010101" pitchFamily="2" charset="-122"/>
                                </a:rPr>
                                <m:t>4</m:t>
                              </m:r>
                            </m:sup>
                          </m:sSup>
                          <m:r>
                            <a:rPr lang="en-US" altLang="zh-CN" sz="7202" kern="100">
                              <a:latin typeface="Cambria Math" panose="02040503050406030204" pitchFamily="18" charset="0"/>
                              <a:ea typeface="宋体" panose="02010600030101010101" pitchFamily="2" charset="-122"/>
                            </a:rPr>
                            <m:t>𝑌</m:t>
                          </m:r>
                          <m:sSup>
                            <m:sSupPr>
                              <m:ctrlPr>
                                <a:rPr lang="zh-CN" altLang="zh-CN" sz="7202" i="1" kern="100">
                                  <a:latin typeface="Cambria Math" panose="02040503050406030204" pitchFamily="18" charset="0"/>
                                  <a:ea typeface="宋体" panose="02010600030101010101" pitchFamily="2" charset="-122"/>
                                </a:rPr>
                              </m:ctrlPr>
                            </m:sSupPr>
                            <m:e>
                              <m:r>
                                <a:rPr lang="en-US" altLang="zh-CN" sz="7202" kern="100">
                                  <a:latin typeface="Cambria Math" panose="02040503050406030204" pitchFamily="18" charset="0"/>
                                  <a:ea typeface="宋体" panose="02010600030101010101" pitchFamily="2" charset="-122"/>
                                </a:rPr>
                                <m:t>𝜋</m:t>
                              </m:r>
                            </m:e>
                            <m:sup>
                              <m:r>
                                <a:rPr lang="en-US" altLang="zh-CN" sz="7202" kern="100">
                                  <a:latin typeface="Cambria Math" panose="02040503050406030204" pitchFamily="18" charset="0"/>
                                  <a:ea typeface="宋体" panose="02010600030101010101" pitchFamily="2" charset="-122"/>
                                </a:rPr>
                                <m:t>3</m:t>
                              </m:r>
                            </m:sup>
                          </m:sSup>
                        </m:num>
                        <m:den>
                          <m:r>
                            <a:rPr lang="en-US" altLang="zh-CN" sz="7202" kern="100">
                              <a:latin typeface="Cambria Math" panose="02040503050406030204" pitchFamily="18" charset="0"/>
                              <a:ea typeface="宋体" panose="02010600030101010101" pitchFamily="2" charset="-122"/>
                            </a:rPr>
                            <m:t>2</m:t>
                          </m:r>
                          <m:r>
                            <m:rPr>
                              <m:sty m:val="p"/>
                            </m:rPr>
                            <a:rPr lang="en-US" altLang="zh-CN" sz="7202" kern="100">
                              <a:latin typeface="Cambria Math" panose="02040503050406030204" pitchFamily="18" charset="0"/>
                              <a:ea typeface="宋体" panose="02010600030101010101" pitchFamily="2" charset="-122"/>
                            </a:rPr>
                            <m:t>L</m:t>
                          </m:r>
                        </m:den>
                      </m:f>
                      <m:sSup>
                        <m:sSupPr>
                          <m:ctrlPr>
                            <a:rPr lang="zh-CN" altLang="zh-CN" sz="7202" i="1" kern="100">
                              <a:latin typeface="Cambria Math" panose="02040503050406030204" pitchFamily="18" charset="0"/>
                              <a:ea typeface="宋体" panose="02010600030101010101" pitchFamily="2" charset="-122"/>
                            </a:rPr>
                          </m:ctrlPr>
                        </m:sSupPr>
                        <m:e>
                          <m:sSub>
                            <m:sSubPr>
                              <m:ctrlPr>
                                <a:rPr lang="zh-CN" altLang="zh-CN" sz="7202" i="1" kern="100">
                                  <a:latin typeface="Cambria Math" panose="02040503050406030204" pitchFamily="18" charset="0"/>
                                  <a:ea typeface="宋体" panose="02010600030101010101" pitchFamily="2" charset="-122"/>
                                </a:rPr>
                              </m:ctrlPr>
                            </m:sSubPr>
                            <m:e>
                              <m:r>
                                <a:rPr lang="en-US" altLang="zh-CN" sz="7202" kern="100">
                                  <a:latin typeface="Cambria Math" panose="02040503050406030204" pitchFamily="18" charset="0"/>
                                  <a:ea typeface="宋体" panose="02010600030101010101" pitchFamily="2" charset="-122"/>
                                </a:rPr>
                                <m:t>𝑊</m:t>
                              </m:r>
                            </m:e>
                            <m:sub>
                              <m:r>
                                <a:rPr lang="en-US" altLang="zh-CN" sz="7202" kern="100">
                                  <a:latin typeface="Cambria Math" panose="02040503050406030204" pitchFamily="18" charset="0"/>
                                  <a:ea typeface="宋体" panose="02010600030101010101" pitchFamily="2" charset="-122"/>
                                </a:rPr>
                                <m:t>𝑟</m:t>
                              </m:r>
                            </m:sub>
                          </m:sSub>
                        </m:e>
                        <m:sup>
                          <m:r>
                            <a:rPr lang="en-US" altLang="zh-CN" sz="7202" kern="100">
                              <a:latin typeface="Cambria Math" panose="02040503050406030204" pitchFamily="18" charset="0"/>
                              <a:ea typeface="宋体" panose="02010600030101010101" pitchFamily="2" charset="-122"/>
                            </a:rPr>
                            <m:t>2</m:t>
                          </m:r>
                        </m:sup>
                      </m:sSup>
                    </m:oMath>
                  </m:oMathPara>
                </a14:m>
                <a:endParaRPr lang="zh-CN" altLang="zh-CN" sz="7202" kern="100" dirty="0">
                  <a:latin typeface="Times New Roman" panose="02020603050405020304" pitchFamily="18" charset="0"/>
                  <a:ea typeface="宋体" panose="02010600030101010101" pitchFamily="2" charset="-122"/>
                </a:endParaRPr>
              </a:p>
              <a:p>
                <a:pPr marL="0" indent="0">
                  <a:buNone/>
                </a:pPr>
                <a:r>
                  <a:rPr lang="zh-CN" altLang="zh-CN" sz="7202" kern="100" dirty="0">
                    <a:latin typeface="Times New Roman" panose="02020603050405020304" pitchFamily="18" charset="0"/>
                    <a:ea typeface="宋体" panose="02010600030101010101" pitchFamily="2" charset="-122"/>
                  </a:rPr>
                  <a:t>最后它的端点的势能为</a:t>
                </a:r>
              </a:p>
              <a:p>
                <a:pPr marL="0" indent="0">
                  <a:buNone/>
                </a:pPr>
                <a14:m>
                  <m:oMathPara xmlns:m="http://schemas.openxmlformats.org/officeDocument/2006/math">
                    <m:oMathParaPr>
                      <m:jc m:val="centerGroup"/>
                    </m:oMathParaPr>
                    <m:oMath xmlns:m="http://schemas.openxmlformats.org/officeDocument/2006/math">
                      <m:sSub>
                        <m:sSubPr>
                          <m:ctrlPr>
                            <a:rPr lang="zh-CN" altLang="zh-CN" sz="7202" i="1" kern="100">
                              <a:latin typeface="Cambria Math" panose="02040503050406030204" pitchFamily="18" charset="0"/>
                              <a:ea typeface="宋体" panose="02010600030101010101" pitchFamily="2" charset="-122"/>
                            </a:rPr>
                          </m:ctrlPr>
                        </m:sSubPr>
                        <m:e>
                          <m:r>
                            <a:rPr lang="en-US" altLang="zh-CN" sz="7202" kern="100">
                              <a:latin typeface="Cambria Math" panose="02040503050406030204" pitchFamily="18" charset="0"/>
                              <a:ea typeface="宋体" panose="02010600030101010101" pitchFamily="2" charset="-122"/>
                            </a:rPr>
                            <m:t>𝐸</m:t>
                          </m:r>
                        </m:e>
                        <m:sub>
                          <m:r>
                            <a:rPr lang="en-US" altLang="zh-CN" sz="7202" kern="100">
                              <a:latin typeface="Cambria Math" panose="02040503050406030204" pitchFamily="18" charset="0"/>
                              <a:ea typeface="宋体" panose="02010600030101010101" pitchFamily="2" charset="-122"/>
                            </a:rPr>
                            <m:t>𝑒</m:t>
                          </m:r>
                        </m:sub>
                      </m:sSub>
                      <m:r>
                        <a:rPr lang="en-US" altLang="zh-CN" sz="7202" kern="100">
                          <a:latin typeface="Cambria Math" panose="02040503050406030204" pitchFamily="18" charset="0"/>
                          <a:ea typeface="宋体" panose="02010600030101010101" pitchFamily="2" charset="-122"/>
                        </a:rPr>
                        <m:t>=−</m:t>
                      </m:r>
                      <m:r>
                        <a:rPr lang="en-US" altLang="zh-CN" sz="7202" kern="100">
                          <a:latin typeface="Cambria Math" panose="02040503050406030204" pitchFamily="18" charset="0"/>
                          <a:ea typeface="宋体" panose="02010600030101010101" pitchFamily="2" charset="-122"/>
                        </a:rPr>
                        <m:t>𝑚𝑔</m:t>
                      </m:r>
                      <m:r>
                        <a:rPr lang="en-US" altLang="zh-CN" sz="7202" kern="100">
                          <a:latin typeface="Cambria Math" panose="02040503050406030204" pitchFamily="18" charset="0"/>
                          <a:ea typeface="宋体" panose="02010600030101010101" pitchFamily="2" charset="-122"/>
                        </a:rPr>
                        <m:t>(</m:t>
                      </m:r>
                      <m:r>
                        <a:rPr lang="en-US" altLang="zh-CN" sz="7202" kern="100">
                          <a:latin typeface="Cambria Math" panose="02040503050406030204" pitchFamily="18" charset="0"/>
                          <a:ea typeface="宋体" panose="02010600030101010101" pitchFamily="2" charset="-122"/>
                        </a:rPr>
                        <m:t>𝑙</m:t>
                      </m:r>
                      <m:r>
                        <a:rPr lang="en-US" altLang="zh-CN" sz="7202" kern="100">
                          <a:latin typeface="Cambria Math" panose="02040503050406030204" pitchFamily="18" charset="0"/>
                          <a:ea typeface="宋体" panose="02010600030101010101" pitchFamily="2" charset="-122"/>
                        </a:rPr>
                        <m:t>+</m:t>
                      </m:r>
                      <m:r>
                        <m:rPr>
                          <m:sty m:val="p"/>
                        </m:rPr>
                        <a:rPr lang="en-US" altLang="zh-CN" sz="7202" kern="100">
                          <a:latin typeface="Cambria Math" panose="02040503050406030204" pitchFamily="18" charset="0"/>
                          <a:ea typeface="宋体" panose="02010600030101010101" pitchFamily="2" charset="-122"/>
                        </a:rPr>
                        <m:t>h</m:t>
                      </m:r>
                      <m:r>
                        <a:rPr lang="en-US" altLang="zh-CN" sz="7202" kern="100">
                          <a:latin typeface="Cambria Math" panose="02040503050406030204" pitchFamily="18" charset="0"/>
                          <a:ea typeface="宋体" panose="02010600030101010101" pitchFamily="2" charset="-122"/>
                        </a:rPr>
                        <m:t>)</m:t>
                      </m:r>
                    </m:oMath>
                  </m:oMathPara>
                </a14:m>
                <a:endParaRPr lang="zh-CN" altLang="zh-CN" sz="7202" kern="100" dirty="0">
                  <a:latin typeface="Times New Roman" panose="02020603050405020304" pitchFamily="18" charset="0"/>
                  <a:ea typeface="宋体" panose="02010600030101010101" pitchFamily="2" charset="-122"/>
                </a:endParaRPr>
              </a:p>
              <a:p>
                <a:endParaRPr lang="zh-CN" altLang="en-US" dirty="0"/>
              </a:p>
            </p:txBody>
          </p:sp>
        </mc:Choice>
        <mc:Fallback xmlns="">
          <p:sp>
            <p:nvSpPr>
              <p:cNvPr id="4" name="内容占位符 3"/>
              <p:cNvSpPr>
                <a:spLocks noGrp="1" noRot="1" noChangeAspect="1" noMove="1" noResize="1" noEditPoints="1" noAdjustHandles="1" noChangeArrowheads="1" noChangeShapeType="1" noTextEdit="1"/>
              </p:cNvSpPr>
              <p:nvPr>
                <p:ph sz="half" idx="4294967295"/>
              </p:nvPr>
            </p:nvSpPr>
            <p:spPr>
              <a:xfrm>
                <a:off x="117748" y="24206"/>
                <a:ext cx="10801200" cy="6833794"/>
              </a:xfrm>
              <a:blipFill rotWithShape="0">
                <a:blip r:embed="rId2"/>
                <a:stretch>
                  <a:fillRect l="-847" t="-2498" r="-2032"/>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561693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矩形 6"/>
              <p:cNvSpPr/>
              <p:nvPr/>
            </p:nvSpPr>
            <p:spPr>
              <a:xfrm>
                <a:off x="2" y="856580"/>
                <a:ext cx="8893605" cy="5366534"/>
              </a:xfrm>
              <a:prstGeom prst="rect">
                <a:avLst/>
              </a:prstGeom>
            </p:spPr>
            <p:txBody>
              <a:bodyPr wrap="square">
                <a:spAutoFit/>
              </a:bodyPr>
              <a:lstStyle/>
              <a:p>
                <a:pPr algn="just"/>
                <a:r>
                  <a:rPr lang="zh-CN" altLang="zh-CN" b="1" kern="100" dirty="0">
                    <a:latin typeface="Times New Roman" panose="02020603050405020304" pitchFamily="18" charset="0"/>
                    <a:ea typeface="宋体" panose="02010600030101010101" pitchFamily="2" charset="-122"/>
                  </a:rPr>
                  <a:t>在近似条件下，可将扭曲的绳子看作为等距螺旋线，那么将有如下的约束：</a:t>
                </a:r>
              </a:p>
              <a:p>
                <a:pPr algn="just"/>
                <a:endParaRPr lang="en-US" altLang="zh-CN" b="1" kern="100" dirty="0">
                  <a:latin typeface="Times New Roman" panose="02020603050405020304" pitchFamily="18" charset="0"/>
                  <a:ea typeface="宋体" panose="02010600030101010101" pitchFamily="2" charset="-122"/>
                </a:endParaRPr>
              </a:p>
              <a:p>
                <a:pPr algn="just"/>
                <a:r>
                  <a:rPr lang="en-US" altLang="zh-CN" kern="100" dirty="0">
                    <a:latin typeface="Times New Roman" panose="02020603050405020304" pitchFamily="18" charset="0"/>
                    <a:ea typeface="宋体" panose="02010600030101010101" pitchFamily="2" charset="-122"/>
                  </a:rPr>
                  <a:t>        1. </a:t>
                </a:r>
                <a:r>
                  <a:rPr lang="zh-CN" altLang="zh-CN" kern="100" dirty="0">
                    <a:latin typeface="Times New Roman" panose="02020603050405020304" pitchFamily="18" charset="0"/>
                    <a:ea typeface="宋体" panose="02010600030101010101" pitchFamily="2" charset="-122"/>
                  </a:rPr>
                  <a:t>绳子的中心线长度应该在扭转的情况下保持为一常数，即</a:t>
                </a:r>
              </a:p>
              <a:p>
                <a:pPr algn="just"/>
                <a14:m>
                  <m:oMathPara xmlns:m="http://schemas.openxmlformats.org/officeDocument/2006/math">
                    <m:oMathParaPr>
                      <m:jc m:val="centerGroup"/>
                    </m:oMathParaPr>
                    <m:oMath xmlns:m="http://schemas.openxmlformats.org/officeDocument/2006/math">
                      <m:r>
                        <m:rPr>
                          <m:sty m:val="p"/>
                        </m:rPr>
                        <a:rPr lang="en-US" altLang="zh-CN" kern="100">
                          <a:latin typeface="Cambria Math" panose="02040503050406030204" pitchFamily="18" charset="0"/>
                          <a:ea typeface="宋体" panose="02010600030101010101" pitchFamily="2" charset="-122"/>
                        </a:rPr>
                        <m:t>S</m:t>
                      </m:r>
                      <m:r>
                        <a:rPr lang="en-US" altLang="zh-CN" kern="100">
                          <a:latin typeface="Cambria Math" panose="02040503050406030204" pitchFamily="18" charset="0"/>
                          <a:ea typeface="宋体" panose="02010600030101010101" pitchFamily="2" charset="-122"/>
                        </a:rPr>
                        <m:t>=</m:t>
                      </m:r>
                      <m:rad>
                        <m:radPr>
                          <m:degHide m:val="on"/>
                          <m:ctrlPr>
                            <a:rPr lang="zh-CN" altLang="zh-CN" i="1" kern="100">
                              <a:latin typeface="Cambria Math" panose="02040503050406030204" pitchFamily="18" charset="0"/>
                              <a:ea typeface="Cambria Math" panose="02040503050406030204" pitchFamily="18" charset="0"/>
                            </a:rPr>
                          </m:ctrlPr>
                        </m:radPr>
                        <m:deg/>
                        <m:e>
                          <m:sSup>
                            <m:sSupPr>
                              <m:ctrlPr>
                                <a:rPr lang="zh-CN" altLang="zh-CN" i="1" kern="100">
                                  <a:latin typeface="Cambria Math" panose="02040503050406030204" pitchFamily="18" charset="0"/>
                                  <a:ea typeface="Cambria Math" panose="02040503050406030204" pitchFamily="18" charset="0"/>
                                </a:rPr>
                              </m:ctrlPr>
                            </m:sSupPr>
                            <m:e>
                              <m:r>
                                <a:rPr lang="en-US" altLang="zh-CN" i="1" kern="100">
                                  <a:latin typeface="Cambria Math" panose="02040503050406030204" pitchFamily="18" charset="0"/>
                                  <a:ea typeface="宋体" panose="02010600030101010101" pitchFamily="2" charset="-122"/>
                                </a:rPr>
                                <m:t>𝑟</m:t>
                              </m:r>
                            </m:e>
                            <m:sup>
                              <m:r>
                                <a:rPr lang="en-US" altLang="zh-CN" i="1" kern="100">
                                  <a:latin typeface="Cambria Math" panose="02040503050406030204" pitchFamily="18" charset="0"/>
                                  <a:ea typeface="宋体" panose="02010600030101010101" pitchFamily="2" charset="-122"/>
                                </a:rPr>
                                <m:t>2</m:t>
                              </m:r>
                            </m:sup>
                          </m:sSup>
                          <m:r>
                            <a:rPr lang="en-US" altLang="zh-CN" i="1" kern="100">
                              <a:latin typeface="Cambria Math" panose="02040503050406030204" pitchFamily="18" charset="0"/>
                              <a:ea typeface="宋体" panose="02010600030101010101" pitchFamily="2" charset="-122"/>
                            </a:rPr>
                            <m:t>+</m:t>
                          </m:r>
                          <m:sSup>
                            <m:sSupPr>
                              <m:ctrlPr>
                                <a:rPr lang="zh-CN" altLang="zh-CN" i="1" kern="100">
                                  <a:latin typeface="Cambria Math" panose="02040503050406030204" pitchFamily="18" charset="0"/>
                                  <a:ea typeface="Cambria Math" panose="02040503050406030204" pitchFamily="18" charset="0"/>
                                </a:rPr>
                              </m:ctrlPr>
                            </m:sSupPr>
                            <m:e>
                              <m:f>
                                <m:fPr>
                                  <m:ctrlPr>
                                    <a:rPr lang="zh-CN" altLang="zh-CN" i="1" kern="100">
                                      <a:latin typeface="Cambria Math" panose="02040503050406030204" pitchFamily="18" charset="0"/>
                                      <a:ea typeface="Cambria Math" panose="02040503050406030204" pitchFamily="18" charset="0"/>
                                    </a:rPr>
                                  </m:ctrlPr>
                                </m:fPr>
                                <m:num>
                                  <m:r>
                                    <a:rPr lang="en-US" altLang="zh-CN" i="1" kern="100">
                                      <a:latin typeface="Cambria Math" panose="02040503050406030204" pitchFamily="18" charset="0"/>
                                      <a:ea typeface="宋体" panose="02010600030101010101" pitchFamily="2" charset="-122"/>
                                    </a:rPr>
                                    <m:t>h</m:t>
                                  </m:r>
                                </m:num>
                                <m:den>
                                  <m:r>
                                    <a:rPr lang="en-US" altLang="zh-CN" i="1" kern="100">
                                      <a:latin typeface="Cambria Math" panose="02040503050406030204" pitchFamily="18" charset="0"/>
                                      <a:ea typeface="宋体" panose="02010600030101010101" pitchFamily="2" charset="-122"/>
                                    </a:rPr>
                                    <m:t>2</m:t>
                                  </m:r>
                                  <m:r>
                                    <a:rPr lang="en-US" altLang="zh-CN" i="1" kern="100">
                                      <a:latin typeface="Cambria Math" panose="02040503050406030204" pitchFamily="18" charset="0"/>
                                      <a:ea typeface="宋体" panose="02010600030101010101" pitchFamily="2" charset="-122"/>
                                    </a:rPr>
                                    <m:t>𝜋</m:t>
                                  </m:r>
                                </m:den>
                              </m:f>
                            </m:e>
                            <m:sup>
                              <m:r>
                                <a:rPr lang="en-US" altLang="zh-CN" i="1" kern="100">
                                  <a:latin typeface="Cambria Math" panose="02040503050406030204" pitchFamily="18" charset="0"/>
                                  <a:ea typeface="宋体" panose="02010600030101010101" pitchFamily="2" charset="-122"/>
                                </a:rPr>
                                <m:t>2</m:t>
                              </m:r>
                            </m:sup>
                          </m:sSup>
                        </m:e>
                      </m:rad>
                      <m:r>
                        <a:rPr lang="en-US" altLang="zh-CN" i="1" kern="100">
                          <a:latin typeface="Cambria Math" panose="02040503050406030204" pitchFamily="18" charset="0"/>
                          <a:ea typeface="宋体" panose="02010600030101010101" pitchFamily="2" charset="-122"/>
                        </a:rPr>
                        <m:t>×</m:t>
                      </m:r>
                      <m:r>
                        <a:rPr lang="en-US" altLang="zh-CN" i="1" kern="100">
                          <a:latin typeface="Cambria Math" panose="02040503050406030204" pitchFamily="18" charset="0"/>
                          <a:ea typeface="宋体" panose="02010600030101010101" pitchFamily="2" charset="-122"/>
                        </a:rPr>
                        <m:t>𝜃</m:t>
                      </m:r>
                      <m:r>
                        <a:rPr lang="en-US" altLang="zh-CN" i="1" kern="100">
                          <a:latin typeface="Cambria Math" panose="02040503050406030204" pitchFamily="18" charset="0"/>
                          <a:ea typeface="宋体" panose="02010600030101010101" pitchFamily="2" charset="-122"/>
                        </a:rPr>
                        <m:t>=</m:t>
                      </m:r>
                      <m:r>
                        <a:rPr lang="en-US" altLang="zh-CN" i="1" kern="100">
                          <a:latin typeface="Cambria Math" panose="02040503050406030204" pitchFamily="18" charset="0"/>
                          <a:ea typeface="宋体" panose="02010600030101010101" pitchFamily="2" charset="-122"/>
                        </a:rPr>
                        <m:t>𝐿</m:t>
                      </m:r>
                    </m:oMath>
                  </m:oMathPara>
                </a14:m>
                <a:endParaRPr lang="zh-CN" altLang="zh-CN" kern="100" dirty="0">
                  <a:latin typeface="Times New Roman" panose="02020603050405020304" pitchFamily="18" charset="0"/>
                  <a:ea typeface="宋体" panose="02010600030101010101" pitchFamily="2" charset="-122"/>
                </a:endParaRPr>
              </a:p>
              <a:p>
                <a:pPr algn="just"/>
                <a:r>
                  <a:rPr lang="en-US" altLang="zh-CN" kern="100" dirty="0">
                    <a:latin typeface="Times New Roman" panose="02020603050405020304" pitchFamily="18" charset="0"/>
                    <a:ea typeface="宋体" panose="02010600030101010101" pitchFamily="2" charset="-122"/>
                  </a:rPr>
                  <a:t>        2. </a:t>
                </a:r>
                <a:r>
                  <a:rPr lang="zh-CN" altLang="zh-CN" kern="100" dirty="0">
                    <a:latin typeface="Times New Roman" panose="02020603050405020304" pitchFamily="18" charset="0"/>
                    <a:ea typeface="宋体" panose="02010600030101010101" pitchFamily="2" charset="-122"/>
                  </a:rPr>
                  <a:t>在绳子各处的曲率一定的情况下，其曲率半径与缠绕数</a:t>
                </a:r>
                <a:r>
                  <a:rPr lang="en-US" altLang="zh-CN" kern="100" dirty="0" err="1">
                    <a:latin typeface="Times New Roman" panose="02020603050405020304" pitchFamily="18" charset="0"/>
                    <a:ea typeface="宋体" panose="02010600030101010101" pitchFamily="2" charset="-122"/>
                  </a:rPr>
                  <a:t>Wr</a:t>
                </a:r>
                <a:r>
                  <a:rPr lang="zh-CN" altLang="zh-CN" kern="100" dirty="0">
                    <a:latin typeface="Times New Roman" panose="02020603050405020304" pitchFamily="18" charset="0"/>
                    <a:ea typeface="宋体" panose="02010600030101010101" pitchFamily="2" charset="-122"/>
                  </a:rPr>
                  <a:t>有着直接的关系</a:t>
                </a:r>
              </a:p>
              <a:p>
                <a:pPr marL="171496" indent="200078" algn="just"/>
                <a14:m>
                  <m:oMathPara xmlns:m="http://schemas.openxmlformats.org/officeDocument/2006/math">
                    <m:oMathParaPr>
                      <m:jc m:val="centerGroup"/>
                    </m:oMathParaPr>
                    <m:oMath xmlns:m="http://schemas.openxmlformats.org/officeDocument/2006/math">
                      <m:r>
                        <m:rPr>
                          <m:sty m:val="p"/>
                        </m:rPr>
                        <a:rPr lang="en-US" altLang="zh-CN" kern="100">
                          <a:latin typeface="Cambria Math" panose="02040503050406030204" pitchFamily="18" charset="0"/>
                          <a:ea typeface="宋体" panose="02010600030101010101" pitchFamily="2" charset="-122"/>
                        </a:rPr>
                        <m:t>R</m:t>
                      </m:r>
                      <m:r>
                        <a:rPr lang="en-US" altLang="zh-CN" kern="100">
                          <a:latin typeface="Cambria Math" panose="02040503050406030204" pitchFamily="18" charset="0"/>
                          <a:ea typeface="宋体" panose="02010600030101010101" pitchFamily="2" charset="-122"/>
                        </a:rPr>
                        <m:t>=</m:t>
                      </m:r>
                      <m:f>
                        <m:fPr>
                          <m:ctrlPr>
                            <a:rPr lang="zh-CN" altLang="zh-CN" i="1" kern="100">
                              <a:latin typeface="Cambria Math" panose="02040503050406030204" pitchFamily="18" charset="0"/>
                              <a:ea typeface="Cambria Math" panose="02040503050406030204" pitchFamily="18" charset="0"/>
                            </a:rPr>
                          </m:ctrlPr>
                        </m:fPr>
                        <m:num>
                          <m:r>
                            <a:rPr lang="en-US" altLang="zh-CN" i="1" kern="100">
                              <a:latin typeface="Cambria Math" panose="02040503050406030204" pitchFamily="18" charset="0"/>
                              <a:ea typeface="宋体" panose="02010600030101010101" pitchFamily="2" charset="-122"/>
                            </a:rPr>
                            <m:t>𝐿</m:t>
                          </m:r>
                        </m:num>
                        <m:den>
                          <m:r>
                            <a:rPr lang="en-US" altLang="zh-CN" i="1" kern="100">
                              <a:latin typeface="Cambria Math" panose="02040503050406030204" pitchFamily="18" charset="0"/>
                              <a:ea typeface="宋体" panose="02010600030101010101" pitchFamily="2" charset="-122"/>
                            </a:rPr>
                            <m:t>2</m:t>
                          </m:r>
                          <m:r>
                            <a:rPr lang="en-US" altLang="zh-CN" i="1" kern="100">
                              <a:latin typeface="Cambria Math" panose="02040503050406030204" pitchFamily="18" charset="0"/>
                              <a:ea typeface="宋体" panose="02010600030101010101" pitchFamily="2" charset="-122"/>
                            </a:rPr>
                            <m:t>𝜋</m:t>
                          </m:r>
                          <m:sSub>
                            <m:sSubPr>
                              <m:ctrlPr>
                                <a:rPr lang="zh-CN" altLang="zh-CN" i="1" kern="100">
                                  <a:latin typeface="Cambria Math" panose="02040503050406030204" pitchFamily="18" charset="0"/>
                                  <a:ea typeface="Cambria Math" panose="02040503050406030204" pitchFamily="18" charset="0"/>
                                </a:rPr>
                              </m:ctrlPr>
                            </m:sSubPr>
                            <m:e>
                              <m:r>
                                <a:rPr lang="en-US" altLang="zh-CN" i="1" kern="100">
                                  <a:latin typeface="Cambria Math" panose="02040503050406030204" pitchFamily="18" charset="0"/>
                                  <a:ea typeface="宋体" panose="02010600030101010101" pitchFamily="2" charset="-122"/>
                                </a:rPr>
                                <m:t>𝑊</m:t>
                              </m:r>
                            </m:e>
                            <m:sub>
                              <m:r>
                                <a:rPr lang="en-US" altLang="zh-CN" i="1" kern="100">
                                  <a:latin typeface="Cambria Math" panose="02040503050406030204" pitchFamily="18" charset="0"/>
                                  <a:ea typeface="宋体" panose="02010600030101010101" pitchFamily="2" charset="-122"/>
                                </a:rPr>
                                <m:t>𝑟</m:t>
                              </m:r>
                            </m:sub>
                          </m:sSub>
                        </m:den>
                      </m:f>
                    </m:oMath>
                  </m:oMathPara>
                </a14:m>
                <a:endParaRPr lang="zh-CN" altLang="zh-CN" kern="100" dirty="0">
                  <a:latin typeface="Times New Roman" panose="02020603050405020304" pitchFamily="18" charset="0"/>
                  <a:ea typeface="宋体" panose="02010600030101010101" pitchFamily="2" charset="-122"/>
                </a:endParaRPr>
              </a:p>
              <a:p>
                <a:pPr algn="just"/>
                <a:r>
                  <a:rPr lang="en-US" altLang="zh-CN" kern="100" dirty="0">
                    <a:latin typeface="Times New Roman" panose="02020603050405020304" pitchFamily="18" charset="0"/>
                    <a:ea typeface="宋体" panose="02010600030101010101" pitchFamily="2" charset="-122"/>
                  </a:rPr>
                  <a:t>        3. </a:t>
                </a:r>
                <a:r>
                  <a:rPr lang="zh-CN" altLang="zh-CN" kern="100" dirty="0">
                    <a:latin typeface="Times New Roman" panose="02020603050405020304" pitchFamily="18" charset="0"/>
                    <a:ea typeface="宋体" panose="02010600030101010101" pitchFamily="2" charset="-122"/>
                  </a:rPr>
                  <a:t>除此之外绳子上的曲率跟绳子的螺旋半径和螺距有着直接的关系</a:t>
                </a:r>
              </a:p>
              <a:p>
                <a:pPr marL="171496" indent="200078" algn="just"/>
                <a14:m>
                  <m:oMathPara xmlns:m="http://schemas.openxmlformats.org/officeDocument/2006/math">
                    <m:oMathParaPr>
                      <m:jc m:val="centerGroup"/>
                    </m:oMathParaPr>
                    <m:oMath xmlns:m="http://schemas.openxmlformats.org/officeDocument/2006/math">
                      <m:r>
                        <m:rPr>
                          <m:sty m:val="p"/>
                        </m:rPr>
                        <a:rPr lang="en-US" altLang="zh-CN" kern="100">
                          <a:latin typeface="Cambria Math" panose="02040503050406030204" pitchFamily="18" charset="0"/>
                          <a:ea typeface="宋体" panose="02010600030101010101" pitchFamily="2" charset="-122"/>
                        </a:rPr>
                        <m:t>R</m:t>
                      </m:r>
                      <m:r>
                        <a:rPr lang="en-US" altLang="zh-CN" kern="100">
                          <a:latin typeface="Cambria Math" panose="02040503050406030204" pitchFamily="18" charset="0"/>
                          <a:ea typeface="宋体" panose="02010600030101010101" pitchFamily="2" charset="-122"/>
                        </a:rPr>
                        <m:t>=</m:t>
                      </m:r>
                      <m:f>
                        <m:fPr>
                          <m:ctrlPr>
                            <a:rPr lang="zh-CN" altLang="zh-CN" i="1" kern="100">
                              <a:latin typeface="Cambria Math" panose="02040503050406030204" pitchFamily="18" charset="0"/>
                              <a:ea typeface="Cambria Math" panose="02040503050406030204" pitchFamily="18" charset="0"/>
                            </a:rPr>
                          </m:ctrlPr>
                        </m:fPr>
                        <m:num>
                          <m:rad>
                            <m:radPr>
                              <m:degHide m:val="on"/>
                              <m:ctrlPr>
                                <a:rPr lang="zh-CN" altLang="zh-CN" i="1" kern="100">
                                  <a:latin typeface="Cambria Math" panose="02040503050406030204" pitchFamily="18" charset="0"/>
                                  <a:ea typeface="Cambria Math" panose="02040503050406030204" pitchFamily="18" charset="0"/>
                                </a:rPr>
                              </m:ctrlPr>
                            </m:radPr>
                            <m:deg/>
                            <m:e>
                              <m:sSup>
                                <m:sSupPr>
                                  <m:ctrlPr>
                                    <a:rPr lang="zh-CN" altLang="zh-CN" i="1" kern="100">
                                      <a:latin typeface="Cambria Math" panose="02040503050406030204" pitchFamily="18" charset="0"/>
                                      <a:ea typeface="Cambria Math" panose="02040503050406030204" pitchFamily="18" charset="0"/>
                                    </a:rPr>
                                  </m:ctrlPr>
                                </m:sSupPr>
                                <m:e>
                                  <m:r>
                                    <a:rPr lang="en-US" altLang="zh-CN" i="1" kern="100">
                                      <a:latin typeface="Cambria Math" panose="02040503050406030204" pitchFamily="18" charset="0"/>
                                      <a:ea typeface="宋体" panose="02010600030101010101" pitchFamily="2" charset="-122"/>
                                    </a:rPr>
                                    <m:t>𝑟</m:t>
                                  </m:r>
                                </m:e>
                                <m:sup>
                                  <m:r>
                                    <a:rPr lang="en-US" altLang="zh-CN" i="1" kern="100">
                                      <a:latin typeface="Cambria Math" panose="02040503050406030204" pitchFamily="18" charset="0"/>
                                      <a:ea typeface="宋体" panose="02010600030101010101" pitchFamily="2" charset="-122"/>
                                    </a:rPr>
                                    <m:t>2</m:t>
                                  </m:r>
                                </m:sup>
                              </m:sSup>
                              <m:r>
                                <a:rPr lang="en-US" altLang="zh-CN" i="1" kern="100">
                                  <a:latin typeface="Cambria Math" panose="02040503050406030204" pitchFamily="18" charset="0"/>
                                  <a:ea typeface="宋体" panose="02010600030101010101" pitchFamily="2" charset="-122"/>
                                </a:rPr>
                                <m:t>+</m:t>
                              </m:r>
                              <m:sSup>
                                <m:sSupPr>
                                  <m:ctrlPr>
                                    <a:rPr lang="zh-CN" altLang="zh-CN" i="1" kern="100">
                                      <a:latin typeface="Cambria Math" panose="02040503050406030204" pitchFamily="18" charset="0"/>
                                      <a:ea typeface="Cambria Math" panose="02040503050406030204" pitchFamily="18" charset="0"/>
                                    </a:rPr>
                                  </m:ctrlPr>
                                </m:sSupPr>
                                <m:e>
                                  <m:f>
                                    <m:fPr>
                                      <m:ctrlPr>
                                        <a:rPr lang="zh-CN" altLang="zh-CN" i="1" kern="100">
                                          <a:latin typeface="Cambria Math" panose="02040503050406030204" pitchFamily="18" charset="0"/>
                                          <a:ea typeface="Cambria Math" panose="02040503050406030204" pitchFamily="18" charset="0"/>
                                        </a:rPr>
                                      </m:ctrlPr>
                                    </m:fPr>
                                    <m:num>
                                      <m:r>
                                        <a:rPr lang="en-US" altLang="zh-CN" i="1" kern="100">
                                          <a:latin typeface="Cambria Math" panose="02040503050406030204" pitchFamily="18" charset="0"/>
                                          <a:ea typeface="宋体" panose="02010600030101010101" pitchFamily="2" charset="-122"/>
                                        </a:rPr>
                                        <m:t>h</m:t>
                                      </m:r>
                                    </m:num>
                                    <m:den>
                                      <m:r>
                                        <a:rPr lang="en-US" altLang="zh-CN" i="1" kern="100">
                                          <a:latin typeface="Cambria Math" panose="02040503050406030204" pitchFamily="18" charset="0"/>
                                          <a:ea typeface="宋体" panose="02010600030101010101" pitchFamily="2" charset="-122"/>
                                        </a:rPr>
                                        <m:t>2</m:t>
                                      </m:r>
                                      <m:r>
                                        <a:rPr lang="en-US" altLang="zh-CN" i="1" kern="100">
                                          <a:latin typeface="Cambria Math" panose="02040503050406030204" pitchFamily="18" charset="0"/>
                                          <a:ea typeface="宋体" panose="02010600030101010101" pitchFamily="2" charset="-122"/>
                                        </a:rPr>
                                        <m:t>𝜋</m:t>
                                      </m:r>
                                    </m:den>
                                  </m:f>
                                </m:e>
                                <m:sup>
                                  <m:r>
                                    <a:rPr lang="en-US" altLang="zh-CN" i="1" kern="100">
                                      <a:latin typeface="Cambria Math" panose="02040503050406030204" pitchFamily="18" charset="0"/>
                                      <a:ea typeface="宋体" panose="02010600030101010101" pitchFamily="2" charset="-122"/>
                                    </a:rPr>
                                    <m:t>2</m:t>
                                  </m:r>
                                </m:sup>
                              </m:sSup>
                            </m:e>
                          </m:rad>
                        </m:num>
                        <m:den>
                          <m:f>
                            <m:fPr>
                              <m:ctrlPr>
                                <a:rPr lang="zh-CN" altLang="zh-CN" i="1" kern="100">
                                  <a:latin typeface="Cambria Math" panose="02040503050406030204" pitchFamily="18" charset="0"/>
                                  <a:ea typeface="Cambria Math" panose="02040503050406030204" pitchFamily="18" charset="0"/>
                                </a:rPr>
                              </m:ctrlPr>
                            </m:fPr>
                            <m:num>
                              <m:r>
                                <a:rPr lang="en-US" altLang="zh-CN" i="1" kern="100">
                                  <a:latin typeface="Cambria Math" panose="02040503050406030204" pitchFamily="18" charset="0"/>
                                  <a:ea typeface="宋体" panose="02010600030101010101" pitchFamily="2" charset="-122"/>
                                </a:rPr>
                                <m:t>2</m:t>
                              </m:r>
                              <m:r>
                                <a:rPr lang="en-US" altLang="zh-CN" i="1" kern="100">
                                  <a:latin typeface="Cambria Math" panose="02040503050406030204" pitchFamily="18" charset="0"/>
                                  <a:ea typeface="宋体" panose="02010600030101010101" pitchFamily="2" charset="-122"/>
                                </a:rPr>
                                <m:t>𝜋</m:t>
                              </m:r>
                              <m:r>
                                <a:rPr lang="en-US" altLang="zh-CN" i="1" kern="100">
                                  <a:latin typeface="Cambria Math" panose="02040503050406030204" pitchFamily="18" charset="0"/>
                                  <a:ea typeface="宋体" panose="02010600030101010101" pitchFamily="2" charset="-122"/>
                                </a:rPr>
                                <m:t>𝑟</m:t>
                              </m:r>
                            </m:num>
                            <m:den>
                              <m:rad>
                                <m:radPr>
                                  <m:degHide m:val="on"/>
                                  <m:ctrlPr>
                                    <a:rPr lang="zh-CN" altLang="zh-CN" i="1" kern="100">
                                      <a:latin typeface="Cambria Math" panose="02040503050406030204" pitchFamily="18" charset="0"/>
                                      <a:ea typeface="Cambria Math" panose="02040503050406030204" pitchFamily="18" charset="0"/>
                                    </a:rPr>
                                  </m:ctrlPr>
                                </m:radPr>
                                <m:deg/>
                                <m:e>
                                  <m:sSup>
                                    <m:sSupPr>
                                      <m:ctrlPr>
                                        <a:rPr lang="zh-CN" altLang="zh-CN" i="1" kern="100">
                                          <a:latin typeface="Cambria Math" panose="02040503050406030204" pitchFamily="18" charset="0"/>
                                          <a:ea typeface="Cambria Math" panose="02040503050406030204" pitchFamily="18" charset="0"/>
                                        </a:rPr>
                                      </m:ctrlPr>
                                    </m:sSupPr>
                                    <m:e>
                                      <m:r>
                                        <a:rPr lang="en-US" altLang="zh-CN" i="1" kern="100">
                                          <a:latin typeface="Cambria Math" panose="02040503050406030204" pitchFamily="18" charset="0"/>
                                          <a:ea typeface="宋体" panose="02010600030101010101" pitchFamily="2" charset="-122"/>
                                        </a:rPr>
                                        <m:t>2</m:t>
                                      </m:r>
                                      <m:r>
                                        <a:rPr lang="en-US" altLang="zh-CN" i="1" kern="100">
                                          <a:latin typeface="Cambria Math" panose="02040503050406030204" pitchFamily="18" charset="0"/>
                                          <a:ea typeface="宋体" panose="02010600030101010101" pitchFamily="2" charset="-122"/>
                                        </a:rPr>
                                        <m:t>𝜋</m:t>
                                      </m:r>
                                      <m:r>
                                        <a:rPr lang="en-US" altLang="zh-CN" i="1" kern="100">
                                          <a:latin typeface="Cambria Math" panose="02040503050406030204" pitchFamily="18" charset="0"/>
                                          <a:ea typeface="宋体" panose="02010600030101010101" pitchFamily="2" charset="-122"/>
                                        </a:rPr>
                                        <m:t>𝑟</m:t>
                                      </m:r>
                                    </m:e>
                                    <m:sup>
                                      <m:r>
                                        <a:rPr lang="en-US" altLang="zh-CN" i="1" kern="100">
                                          <a:latin typeface="Cambria Math" panose="02040503050406030204" pitchFamily="18" charset="0"/>
                                          <a:ea typeface="宋体" panose="02010600030101010101" pitchFamily="2" charset="-122"/>
                                        </a:rPr>
                                        <m:t>2</m:t>
                                      </m:r>
                                    </m:sup>
                                  </m:sSup>
                                  <m:r>
                                    <a:rPr lang="en-US" altLang="zh-CN" i="1" kern="100">
                                      <a:latin typeface="Cambria Math" panose="02040503050406030204" pitchFamily="18" charset="0"/>
                                      <a:ea typeface="宋体" panose="02010600030101010101" pitchFamily="2" charset="-122"/>
                                    </a:rPr>
                                    <m:t>+</m:t>
                                  </m:r>
                                  <m:sSup>
                                    <m:sSupPr>
                                      <m:ctrlPr>
                                        <a:rPr lang="zh-CN" altLang="zh-CN" i="1" kern="100">
                                          <a:latin typeface="Cambria Math" panose="02040503050406030204" pitchFamily="18" charset="0"/>
                                          <a:ea typeface="Cambria Math" panose="02040503050406030204" pitchFamily="18" charset="0"/>
                                        </a:rPr>
                                      </m:ctrlPr>
                                    </m:sSupPr>
                                    <m:e>
                                      <m:r>
                                        <a:rPr lang="en-US" altLang="zh-CN" i="1" kern="100">
                                          <a:latin typeface="Cambria Math" panose="02040503050406030204" pitchFamily="18" charset="0"/>
                                          <a:ea typeface="宋体" panose="02010600030101010101" pitchFamily="2" charset="-122"/>
                                        </a:rPr>
                                        <m:t>h</m:t>
                                      </m:r>
                                    </m:e>
                                    <m:sup>
                                      <m:r>
                                        <a:rPr lang="en-US" altLang="zh-CN" i="1" kern="100">
                                          <a:latin typeface="Cambria Math" panose="02040503050406030204" pitchFamily="18" charset="0"/>
                                          <a:ea typeface="宋体" panose="02010600030101010101" pitchFamily="2" charset="-122"/>
                                        </a:rPr>
                                        <m:t>2</m:t>
                                      </m:r>
                                    </m:sup>
                                  </m:sSup>
                                </m:e>
                              </m:rad>
                            </m:den>
                          </m:f>
                        </m:den>
                      </m:f>
                      <m:r>
                        <a:rPr lang="en-US" altLang="zh-CN" kern="100">
                          <a:latin typeface="Cambria Math" panose="02040503050406030204" pitchFamily="18" charset="0"/>
                          <a:ea typeface="宋体" panose="02010600030101010101" pitchFamily="2" charset="-122"/>
                        </a:rPr>
                        <m:t>=</m:t>
                      </m:r>
                      <m:f>
                        <m:fPr>
                          <m:ctrlPr>
                            <a:rPr lang="zh-CN" altLang="zh-CN" i="1" kern="100">
                              <a:latin typeface="Cambria Math" panose="02040503050406030204" pitchFamily="18" charset="0"/>
                              <a:ea typeface="Cambria Math" panose="02040503050406030204" pitchFamily="18" charset="0"/>
                            </a:rPr>
                          </m:ctrlPr>
                        </m:fPr>
                        <m:num>
                          <m:sSup>
                            <m:sSupPr>
                              <m:ctrlPr>
                                <a:rPr lang="zh-CN" altLang="zh-CN" i="1" kern="100">
                                  <a:latin typeface="Cambria Math" panose="02040503050406030204" pitchFamily="18" charset="0"/>
                                  <a:ea typeface="Cambria Math" panose="02040503050406030204" pitchFamily="18" charset="0"/>
                                </a:rPr>
                              </m:ctrlPr>
                            </m:sSupPr>
                            <m:e>
                              <m:r>
                                <a:rPr lang="en-US" altLang="zh-CN" i="1" kern="100">
                                  <a:latin typeface="Cambria Math" panose="02040503050406030204" pitchFamily="18" charset="0"/>
                                  <a:ea typeface="宋体" panose="02010600030101010101" pitchFamily="2" charset="-122"/>
                                </a:rPr>
                                <m:t>𝑟</m:t>
                              </m:r>
                            </m:e>
                            <m:sup>
                              <m:r>
                                <a:rPr lang="en-US" altLang="zh-CN" i="1" kern="100">
                                  <a:latin typeface="Cambria Math" panose="02040503050406030204" pitchFamily="18" charset="0"/>
                                  <a:ea typeface="宋体" panose="02010600030101010101" pitchFamily="2" charset="-122"/>
                                </a:rPr>
                                <m:t>2</m:t>
                              </m:r>
                            </m:sup>
                          </m:sSup>
                          <m:r>
                            <a:rPr lang="en-US" altLang="zh-CN" i="1" kern="100">
                              <a:latin typeface="Cambria Math" panose="02040503050406030204" pitchFamily="18" charset="0"/>
                              <a:ea typeface="宋体" panose="02010600030101010101" pitchFamily="2" charset="-122"/>
                            </a:rPr>
                            <m:t>+</m:t>
                          </m:r>
                          <m:sSup>
                            <m:sSupPr>
                              <m:ctrlPr>
                                <a:rPr lang="zh-CN" altLang="zh-CN" i="1" kern="100">
                                  <a:latin typeface="Cambria Math" panose="02040503050406030204" pitchFamily="18" charset="0"/>
                                  <a:ea typeface="Cambria Math" panose="02040503050406030204" pitchFamily="18" charset="0"/>
                                </a:rPr>
                              </m:ctrlPr>
                            </m:sSupPr>
                            <m:e>
                              <m:f>
                                <m:fPr>
                                  <m:ctrlPr>
                                    <a:rPr lang="zh-CN" altLang="zh-CN" i="1" kern="100">
                                      <a:latin typeface="Cambria Math" panose="02040503050406030204" pitchFamily="18" charset="0"/>
                                      <a:ea typeface="Cambria Math" panose="02040503050406030204" pitchFamily="18" charset="0"/>
                                    </a:rPr>
                                  </m:ctrlPr>
                                </m:fPr>
                                <m:num>
                                  <m:r>
                                    <a:rPr lang="en-US" altLang="zh-CN" i="1" kern="100">
                                      <a:latin typeface="Cambria Math" panose="02040503050406030204" pitchFamily="18" charset="0"/>
                                      <a:ea typeface="宋体" panose="02010600030101010101" pitchFamily="2" charset="-122"/>
                                    </a:rPr>
                                    <m:t>h</m:t>
                                  </m:r>
                                </m:num>
                                <m:den>
                                  <m:r>
                                    <a:rPr lang="en-US" altLang="zh-CN" i="1" kern="100">
                                      <a:latin typeface="Cambria Math" panose="02040503050406030204" pitchFamily="18" charset="0"/>
                                      <a:ea typeface="宋体" panose="02010600030101010101" pitchFamily="2" charset="-122"/>
                                    </a:rPr>
                                    <m:t>2</m:t>
                                  </m:r>
                                  <m:r>
                                    <a:rPr lang="en-US" altLang="zh-CN" i="1" kern="100">
                                      <a:latin typeface="Cambria Math" panose="02040503050406030204" pitchFamily="18" charset="0"/>
                                      <a:ea typeface="宋体" panose="02010600030101010101" pitchFamily="2" charset="-122"/>
                                    </a:rPr>
                                    <m:t>𝜋</m:t>
                                  </m:r>
                                </m:den>
                              </m:f>
                            </m:e>
                            <m:sup>
                              <m:r>
                                <a:rPr lang="en-US" altLang="zh-CN" i="1" kern="100">
                                  <a:latin typeface="Cambria Math" panose="02040503050406030204" pitchFamily="18" charset="0"/>
                                  <a:ea typeface="宋体" panose="02010600030101010101" pitchFamily="2" charset="-122"/>
                                </a:rPr>
                                <m:t>2</m:t>
                              </m:r>
                            </m:sup>
                          </m:sSup>
                        </m:num>
                        <m:den>
                          <m:r>
                            <a:rPr lang="en-US" altLang="zh-CN" i="1" kern="100">
                              <a:latin typeface="Cambria Math" panose="02040503050406030204" pitchFamily="18" charset="0"/>
                              <a:ea typeface="宋体" panose="02010600030101010101" pitchFamily="2" charset="-122"/>
                            </a:rPr>
                            <m:t>𝑟</m:t>
                          </m:r>
                        </m:den>
                      </m:f>
                    </m:oMath>
                  </m:oMathPara>
                </a14:m>
                <a:endParaRPr lang="zh-CN" altLang="zh-CN" kern="100" dirty="0">
                  <a:latin typeface="Times New Roman" panose="02020603050405020304" pitchFamily="18" charset="0"/>
                  <a:ea typeface="宋体" panose="02010600030101010101" pitchFamily="2" charset="-122"/>
                </a:endParaRPr>
              </a:p>
              <a:p>
                <a:pPr algn="just"/>
                <a:endParaRPr lang="en-US" altLang="zh-CN" kern="100" dirty="0">
                  <a:latin typeface="Times New Roman" panose="02020603050405020304" pitchFamily="18" charset="0"/>
                  <a:ea typeface="宋体" panose="02010600030101010101" pitchFamily="2" charset="-122"/>
                </a:endParaRPr>
              </a:p>
              <a:p>
                <a:pPr algn="just"/>
                <a:r>
                  <a:rPr lang="en-US" altLang="zh-CN" kern="100" dirty="0">
                    <a:latin typeface="Times New Roman" panose="02020603050405020304" pitchFamily="18" charset="0"/>
                    <a:ea typeface="宋体" panose="02010600030101010101" pitchFamily="2" charset="-122"/>
                  </a:rPr>
                  <a:t>        4. </a:t>
                </a:r>
                <a:r>
                  <a:rPr lang="zh-CN" altLang="zh-CN" kern="100" dirty="0">
                    <a:latin typeface="Times New Roman" panose="02020603050405020304" pitchFamily="18" charset="0"/>
                    <a:ea typeface="宋体" panose="02010600030101010101" pitchFamily="2" charset="-122"/>
                  </a:rPr>
                  <a:t>因为端点是固定的，所以等距螺旋线的角度θ应该满足</a:t>
                </a:r>
              </a:p>
              <a:p>
                <a:pPr marL="171496" indent="200078" algn="just"/>
                <a14:m>
                  <m:oMathPara xmlns:m="http://schemas.openxmlformats.org/officeDocument/2006/math">
                    <m:oMathParaPr>
                      <m:jc m:val="centerGroup"/>
                    </m:oMathParaPr>
                    <m:oMath xmlns:m="http://schemas.openxmlformats.org/officeDocument/2006/math">
                      <m:r>
                        <m:rPr>
                          <m:sty m:val="p"/>
                        </m:rPr>
                        <a:rPr lang="en-US" altLang="zh-CN" kern="100">
                          <a:latin typeface="Cambria Math" panose="02040503050406030204" pitchFamily="18" charset="0"/>
                          <a:ea typeface="宋体" panose="02010600030101010101" pitchFamily="2" charset="-122"/>
                        </a:rPr>
                        <m:t>θ</m:t>
                      </m:r>
                      <m:r>
                        <a:rPr lang="en-US" altLang="zh-CN" kern="100">
                          <a:latin typeface="Cambria Math" panose="02040503050406030204" pitchFamily="18" charset="0"/>
                          <a:ea typeface="宋体" panose="02010600030101010101" pitchFamily="2" charset="-122"/>
                        </a:rPr>
                        <m:t>=2</m:t>
                      </m:r>
                      <m:r>
                        <m:rPr>
                          <m:sty m:val="p"/>
                        </m:rPr>
                        <a:rPr lang="en-US" altLang="zh-CN" kern="100">
                          <a:latin typeface="Cambria Math" panose="02040503050406030204" pitchFamily="18" charset="0"/>
                          <a:ea typeface="宋体" panose="02010600030101010101" pitchFamily="2" charset="-122"/>
                        </a:rPr>
                        <m:t>nπ</m:t>
                      </m:r>
                      <m:r>
                        <a:rPr lang="zh-CN" altLang="zh-CN" kern="100">
                          <a:latin typeface="Cambria Math" panose="02040503050406030204" pitchFamily="18" charset="0"/>
                          <a:ea typeface="宋体" panose="02010600030101010101" pitchFamily="2" charset="-122"/>
                        </a:rPr>
                        <m:t>（</m:t>
                      </m:r>
                      <m:r>
                        <m:rPr>
                          <m:sty m:val="p"/>
                        </m:rPr>
                        <a:rPr lang="en-US" altLang="zh-CN" kern="100">
                          <a:latin typeface="Cambria Math" panose="02040503050406030204" pitchFamily="18" charset="0"/>
                          <a:ea typeface="宋体" panose="02010600030101010101" pitchFamily="2" charset="-122"/>
                        </a:rPr>
                        <m:t>n</m:t>
                      </m:r>
                      <m:r>
                        <a:rPr lang="en-US" altLang="zh-CN" kern="100">
                          <a:latin typeface="Cambria Math" panose="02040503050406030204" pitchFamily="18" charset="0"/>
                          <a:ea typeface="宋体" panose="02010600030101010101" pitchFamily="2" charset="-122"/>
                        </a:rPr>
                        <m:t>∈</m:t>
                      </m:r>
                      <m:sSup>
                        <m:sSupPr>
                          <m:ctrlPr>
                            <a:rPr lang="zh-CN" altLang="zh-CN" i="1" kern="100">
                              <a:latin typeface="Cambria Math" panose="02040503050406030204" pitchFamily="18" charset="0"/>
                              <a:ea typeface="Cambria Math" panose="02040503050406030204" pitchFamily="18" charset="0"/>
                            </a:rPr>
                          </m:ctrlPr>
                        </m:sSupPr>
                        <m:e>
                          <m:r>
                            <a:rPr lang="en-US" altLang="zh-CN" i="1" kern="100">
                              <a:latin typeface="Cambria Math" panose="02040503050406030204" pitchFamily="18" charset="0"/>
                              <a:ea typeface="宋体" panose="02010600030101010101" pitchFamily="2" charset="-122"/>
                            </a:rPr>
                            <m:t>𝑁</m:t>
                          </m:r>
                        </m:e>
                        <m:sup>
                          <m:r>
                            <a:rPr lang="en-US" altLang="zh-CN" i="1" kern="100">
                              <a:latin typeface="Cambria Math" panose="02040503050406030204" pitchFamily="18" charset="0"/>
                              <a:ea typeface="宋体" panose="02010600030101010101" pitchFamily="2" charset="-122"/>
                            </a:rPr>
                            <m:t>+</m:t>
                          </m:r>
                        </m:sup>
                      </m:sSup>
                      <m:r>
                        <a:rPr lang="zh-CN" altLang="zh-CN" kern="100">
                          <a:latin typeface="Cambria Math" panose="02040503050406030204" pitchFamily="18" charset="0"/>
                          <a:ea typeface="宋体" panose="02010600030101010101" pitchFamily="2" charset="-122"/>
                        </a:rPr>
                        <m:t>）</m:t>
                      </m:r>
                    </m:oMath>
                  </m:oMathPara>
                </a14:m>
                <a:endParaRPr lang="en-US" altLang="zh-CN" dirty="0"/>
              </a:p>
              <a:p>
                <a:pPr marL="171496" indent="200078" algn="just"/>
                <a:r>
                  <a:rPr lang="en-US" altLang="zh-CN" dirty="0"/>
                  <a:t>                                                             </a:t>
                </a:r>
                <a:r>
                  <a:rPr lang="zh-CN" altLang="zh-CN" dirty="0"/>
                  <a:t>由于是第一个环所以</a:t>
                </a:r>
                <a:r>
                  <a:rPr lang="en-US" altLang="zh-CN" dirty="0"/>
                  <a:t>n=1</a:t>
                </a:r>
                <a:endParaRPr lang="zh-CN" altLang="zh-CN" dirty="0"/>
              </a:p>
              <a:p>
                <a:pPr marL="171496" indent="200078" algn="just"/>
                <a:endParaRPr lang="zh-CN" altLang="zh-CN" kern="100" dirty="0">
                  <a:latin typeface="Times New Roman" panose="02020603050405020304" pitchFamily="18" charset="0"/>
                  <a:ea typeface="宋体" panose="02010600030101010101" pitchFamily="2" charset="-122"/>
                </a:endParaRPr>
              </a:p>
            </p:txBody>
          </p:sp>
        </mc:Choice>
        <mc:Fallback xmlns="">
          <p:sp>
            <p:nvSpPr>
              <p:cNvPr id="7" name="矩形 6"/>
              <p:cNvSpPr>
                <a:spLocks noRot="1" noChangeAspect="1" noMove="1" noResize="1" noEditPoints="1" noAdjustHandles="1" noChangeArrowheads="1" noChangeShapeType="1" noTextEdit="1"/>
              </p:cNvSpPr>
              <p:nvPr/>
            </p:nvSpPr>
            <p:spPr>
              <a:xfrm>
                <a:off x="0" y="0"/>
                <a:ext cx="11855052" cy="7124643"/>
              </a:xfrm>
              <a:prstGeom prst="rect">
                <a:avLst/>
              </a:prstGeom>
              <a:blipFill rotWithShape="0">
                <a:blip r:embed="rId2"/>
                <a:stretch>
                  <a:fillRect l="-771" t="-941"/>
                </a:stretch>
              </a:blipFill>
            </p:spPr>
            <p:txBody>
              <a:bodyPr/>
              <a:lstStyle/>
              <a:p>
                <a:r>
                  <a:rPr lang="zh-CN" altLang="en-US">
                    <a:noFill/>
                  </a:rPr>
                  <a:t> </a:t>
                </a:r>
              </a:p>
            </p:txBody>
          </p:sp>
        </mc:Fallback>
      </mc:AlternateContent>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346715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矩形 1"/>
              <p:cNvSpPr/>
              <p:nvPr/>
            </p:nvSpPr>
            <p:spPr>
              <a:xfrm>
                <a:off x="-73726" y="856582"/>
                <a:ext cx="9379786" cy="5056641"/>
              </a:xfrm>
              <a:prstGeom prst="rect">
                <a:avLst/>
              </a:prstGeom>
            </p:spPr>
            <p:txBody>
              <a:bodyPr wrap="square">
                <a:spAutoFit/>
              </a:bodyPr>
              <a:lstStyle/>
              <a:p>
                <a:pPr algn="just"/>
                <a:r>
                  <a:rPr lang="zh-CN" altLang="zh-CN" sz="1350" kern="100" dirty="0">
                    <a:latin typeface="Times New Roman" panose="02020603050405020304" pitchFamily="18" charset="0"/>
                    <a:ea typeface="宋体" panose="02010600030101010101" pitchFamily="2" charset="-122"/>
                  </a:rPr>
                  <a:t>由变分原理知道，变分后能量应该满足</a:t>
                </a:r>
                <a:r>
                  <a:rPr lang="en-US" altLang="zh-CN" sz="1350" kern="100" dirty="0">
                    <a:latin typeface="Times New Roman" panose="02020603050405020304" pitchFamily="18" charset="0"/>
                    <a:ea typeface="宋体" panose="02010600030101010101" pitchFamily="2" charset="-122"/>
                  </a:rPr>
                  <a:t>                           </a:t>
                </a:r>
                <a14:m>
                  <m:oMath xmlns:m="http://schemas.openxmlformats.org/officeDocument/2006/math">
                    <m:r>
                      <m:rPr>
                        <m:sty m:val="p"/>
                      </m:rPr>
                      <a:rPr lang="en-US" altLang="zh-CN" sz="1350" kern="100">
                        <a:latin typeface="Cambria Math" panose="02040503050406030204" pitchFamily="18" charset="0"/>
                        <a:ea typeface="宋体" panose="02010600030101010101" pitchFamily="2" charset="-122"/>
                      </a:rPr>
                      <m:t>δE</m:t>
                    </m:r>
                    <m:r>
                      <a:rPr lang="en-US" altLang="zh-CN" sz="1350" kern="100">
                        <a:latin typeface="Cambria Math" panose="02040503050406030204" pitchFamily="18" charset="0"/>
                        <a:ea typeface="宋体" panose="02010600030101010101" pitchFamily="2" charset="-122"/>
                      </a:rPr>
                      <m:t>=0</m:t>
                    </m:r>
                  </m:oMath>
                </a14:m>
                <a:endParaRPr lang="zh-CN" altLang="zh-CN" sz="1350" kern="100" dirty="0">
                  <a:latin typeface="Times New Roman" panose="02020603050405020304" pitchFamily="18" charset="0"/>
                  <a:ea typeface="宋体" panose="02010600030101010101" pitchFamily="2" charset="-122"/>
                </a:endParaRPr>
              </a:p>
              <a:p>
                <a:r>
                  <a:rPr lang="zh-CN" altLang="zh-CN" dirty="0"/>
                  <a:t>即</a:t>
                </a:r>
              </a:p>
              <a:p>
                <a:pPr/>
                <a14:m>
                  <m:oMathPara xmlns:m="http://schemas.openxmlformats.org/officeDocument/2006/math">
                    <m:oMathParaPr>
                      <m:jc m:val="centerGroup"/>
                    </m:oMathParaPr>
                    <m:oMath xmlns:m="http://schemas.openxmlformats.org/officeDocument/2006/math">
                      <m:r>
                        <m:rPr>
                          <m:sty m:val="p"/>
                        </m:rPr>
                        <a:rPr lang="en-US" altLang="zh-CN" sz="1350">
                          <a:latin typeface="Cambria Math" panose="02040503050406030204" pitchFamily="18" charset="0"/>
                        </a:rPr>
                        <m:t>E</m:t>
                      </m:r>
                      <m:r>
                        <a:rPr lang="en-US" altLang="zh-CN" sz="1350">
                          <a:latin typeface="Cambria Math" panose="02040503050406030204" pitchFamily="18" charset="0"/>
                        </a:rPr>
                        <m:t>=</m:t>
                      </m:r>
                      <m:f>
                        <m:fPr>
                          <m:ctrlPr>
                            <a:rPr lang="zh-CN" altLang="zh-CN" sz="1350" i="1">
                              <a:latin typeface="Cambria Math" panose="02040503050406030204" pitchFamily="18" charset="0"/>
                            </a:rPr>
                          </m:ctrlPr>
                        </m:fPr>
                        <m:num>
                          <m:sSup>
                            <m:sSupPr>
                              <m:ctrlPr>
                                <a:rPr lang="zh-CN" altLang="zh-CN" sz="1350" i="1">
                                  <a:latin typeface="Cambria Math" panose="02040503050406030204" pitchFamily="18" charset="0"/>
                                </a:rPr>
                              </m:ctrlPr>
                            </m:sSupPr>
                            <m:e>
                              <m:r>
                                <a:rPr lang="en-US" altLang="zh-CN" sz="1350" i="1">
                                  <a:latin typeface="Cambria Math" panose="02040503050406030204" pitchFamily="18" charset="0"/>
                                </a:rPr>
                                <m:t>𝜋</m:t>
                              </m:r>
                            </m:e>
                            <m:sup>
                              <m:r>
                                <a:rPr lang="en-US" altLang="zh-CN" sz="1350" i="1">
                                  <a:latin typeface="Cambria Math" panose="02040503050406030204" pitchFamily="18" charset="0"/>
                                </a:rPr>
                                <m:t>3</m:t>
                              </m:r>
                            </m:sup>
                          </m:sSup>
                          <m:r>
                            <a:rPr lang="en-US" altLang="zh-CN" sz="1350" i="1">
                              <a:latin typeface="Cambria Math" panose="02040503050406030204" pitchFamily="18" charset="0"/>
                            </a:rPr>
                            <m:t>𝜇</m:t>
                          </m:r>
                          <m:sSup>
                            <m:sSupPr>
                              <m:ctrlPr>
                                <a:rPr lang="zh-CN" altLang="zh-CN" sz="1350" i="1">
                                  <a:latin typeface="Cambria Math" panose="02040503050406030204" pitchFamily="18" charset="0"/>
                                </a:rPr>
                              </m:ctrlPr>
                            </m:sSupPr>
                            <m:e>
                              <m:r>
                                <a:rPr lang="en-US" altLang="zh-CN" sz="1350" i="1">
                                  <a:latin typeface="Cambria Math" panose="02040503050406030204" pitchFamily="18" charset="0"/>
                                </a:rPr>
                                <m:t>𝑟</m:t>
                              </m:r>
                            </m:e>
                            <m:sup>
                              <m:r>
                                <a:rPr lang="en-US" altLang="zh-CN" sz="1350" i="1">
                                  <a:latin typeface="Cambria Math" panose="02040503050406030204" pitchFamily="18" charset="0"/>
                                </a:rPr>
                                <m:t>4</m:t>
                              </m:r>
                            </m:sup>
                          </m:sSup>
                        </m:num>
                        <m:den>
                          <m:r>
                            <a:rPr lang="en-US" altLang="zh-CN" sz="1350" i="1">
                              <a:latin typeface="Cambria Math" panose="02040503050406030204" pitchFamily="18" charset="0"/>
                            </a:rPr>
                            <m:t>𝐿</m:t>
                          </m:r>
                        </m:den>
                      </m:f>
                      <m:sSup>
                        <m:sSupPr>
                          <m:ctrlPr>
                            <a:rPr lang="zh-CN" altLang="zh-CN" sz="1350" i="1">
                              <a:latin typeface="Cambria Math" panose="02040503050406030204" pitchFamily="18" charset="0"/>
                            </a:rPr>
                          </m:ctrlPr>
                        </m:sSupPr>
                        <m:e>
                          <m:sSub>
                            <m:sSubPr>
                              <m:ctrlPr>
                                <a:rPr lang="zh-CN" altLang="zh-CN" sz="1350" i="1">
                                  <a:latin typeface="Cambria Math" panose="02040503050406030204" pitchFamily="18" charset="0"/>
                                </a:rPr>
                              </m:ctrlPr>
                            </m:sSubPr>
                            <m:e>
                              <m:r>
                                <a:rPr lang="en-US" altLang="zh-CN" sz="1350" i="1">
                                  <a:latin typeface="Cambria Math" panose="02040503050406030204" pitchFamily="18" charset="0"/>
                                </a:rPr>
                                <m:t>𝑇</m:t>
                              </m:r>
                            </m:e>
                            <m:sub>
                              <m:r>
                                <a:rPr lang="en-US" altLang="zh-CN" sz="1350" i="1">
                                  <a:latin typeface="Cambria Math" panose="02040503050406030204" pitchFamily="18" charset="0"/>
                                </a:rPr>
                                <m:t>𝑤</m:t>
                              </m:r>
                            </m:sub>
                          </m:sSub>
                        </m:e>
                        <m:sup>
                          <m:r>
                            <a:rPr lang="en-US" altLang="zh-CN" sz="1350" i="1">
                              <a:latin typeface="Cambria Math" panose="02040503050406030204" pitchFamily="18" charset="0"/>
                            </a:rPr>
                            <m:t>2</m:t>
                          </m:r>
                        </m:sup>
                      </m:sSup>
                      <m:r>
                        <a:rPr lang="en-US" altLang="zh-CN" sz="1350" i="1">
                          <a:latin typeface="Cambria Math" panose="02040503050406030204" pitchFamily="18" charset="0"/>
                        </a:rPr>
                        <m:t>+</m:t>
                      </m:r>
                      <m:f>
                        <m:fPr>
                          <m:ctrlPr>
                            <a:rPr lang="zh-CN" altLang="zh-CN" sz="1350" i="1">
                              <a:latin typeface="Cambria Math" panose="02040503050406030204" pitchFamily="18" charset="0"/>
                            </a:rPr>
                          </m:ctrlPr>
                        </m:fPr>
                        <m:num>
                          <m:sSup>
                            <m:sSupPr>
                              <m:ctrlPr>
                                <a:rPr lang="zh-CN" altLang="zh-CN" sz="1350" i="1">
                                  <a:latin typeface="Cambria Math" panose="02040503050406030204" pitchFamily="18" charset="0"/>
                                </a:rPr>
                              </m:ctrlPr>
                            </m:sSupPr>
                            <m:e>
                              <m:r>
                                <a:rPr lang="en-US" altLang="zh-CN" sz="1350" i="1">
                                  <a:latin typeface="Cambria Math" panose="02040503050406030204" pitchFamily="18" charset="0"/>
                                </a:rPr>
                                <m:t>𝜋</m:t>
                              </m:r>
                              <m:r>
                                <a:rPr lang="en-US" altLang="zh-CN" sz="1350" i="1">
                                  <a:latin typeface="Cambria Math" panose="02040503050406030204" pitchFamily="18" charset="0"/>
                                </a:rPr>
                                <m:t>𝑟</m:t>
                              </m:r>
                            </m:e>
                            <m:sup>
                              <m:r>
                                <a:rPr lang="en-US" altLang="zh-CN" sz="1350" i="1">
                                  <a:latin typeface="Cambria Math" panose="02040503050406030204" pitchFamily="18" charset="0"/>
                                </a:rPr>
                                <m:t>4</m:t>
                              </m:r>
                            </m:sup>
                          </m:sSup>
                          <m:r>
                            <a:rPr lang="en-US" altLang="zh-CN" sz="1350" i="1">
                              <a:latin typeface="Cambria Math" panose="02040503050406030204" pitchFamily="18" charset="0"/>
                            </a:rPr>
                            <m:t>𝑌</m:t>
                          </m:r>
                          <m:sSup>
                            <m:sSupPr>
                              <m:ctrlPr>
                                <a:rPr lang="zh-CN" altLang="zh-CN" sz="1350" i="1">
                                  <a:latin typeface="Cambria Math" panose="02040503050406030204" pitchFamily="18" charset="0"/>
                                </a:rPr>
                              </m:ctrlPr>
                            </m:sSupPr>
                            <m:e>
                              <m:r>
                                <a:rPr lang="en-US" altLang="zh-CN" sz="1350" i="1">
                                  <a:latin typeface="Cambria Math" panose="02040503050406030204" pitchFamily="18" charset="0"/>
                                </a:rPr>
                                <m:t>𝜋</m:t>
                              </m:r>
                            </m:e>
                            <m:sup>
                              <m:r>
                                <a:rPr lang="en-US" altLang="zh-CN" sz="1350" i="1">
                                  <a:latin typeface="Cambria Math" panose="02040503050406030204" pitchFamily="18" charset="0"/>
                                </a:rPr>
                                <m:t>2</m:t>
                              </m:r>
                            </m:sup>
                          </m:sSup>
                        </m:num>
                        <m:den>
                          <m:r>
                            <a:rPr lang="en-US" altLang="zh-CN" sz="1350" i="1">
                              <a:latin typeface="Cambria Math" panose="02040503050406030204" pitchFamily="18" charset="0"/>
                            </a:rPr>
                            <m:t>4</m:t>
                          </m:r>
                          <m:f>
                            <m:fPr>
                              <m:ctrlPr>
                                <a:rPr lang="zh-CN" altLang="zh-CN" sz="1350" i="1">
                                  <a:latin typeface="Cambria Math" panose="02040503050406030204" pitchFamily="18" charset="0"/>
                                </a:rPr>
                              </m:ctrlPr>
                            </m:fPr>
                            <m:num>
                              <m:sSup>
                                <m:sSupPr>
                                  <m:ctrlPr>
                                    <a:rPr lang="zh-CN" altLang="zh-CN" sz="1350" i="1">
                                      <a:latin typeface="Cambria Math" panose="02040503050406030204" pitchFamily="18" charset="0"/>
                                    </a:rPr>
                                  </m:ctrlPr>
                                </m:sSupPr>
                                <m:e>
                                  <m:r>
                                    <a:rPr lang="en-US" altLang="zh-CN" sz="1350" i="1">
                                      <a:latin typeface="Cambria Math" panose="02040503050406030204" pitchFamily="18" charset="0"/>
                                    </a:rPr>
                                    <m:t>𝑅</m:t>
                                  </m:r>
                                </m:e>
                                <m:sup>
                                  <m:r>
                                    <a:rPr lang="en-US" altLang="zh-CN" sz="1350" i="1">
                                      <a:latin typeface="Cambria Math" panose="02040503050406030204" pitchFamily="18" charset="0"/>
                                    </a:rPr>
                                    <m:t>2</m:t>
                                  </m:r>
                                </m:sup>
                              </m:sSup>
                              <m:r>
                                <a:rPr lang="en-US" altLang="zh-CN" sz="1350" i="1">
                                  <a:latin typeface="Cambria Math" panose="02040503050406030204" pitchFamily="18" charset="0"/>
                                </a:rPr>
                                <m:t>+</m:t>
                              </m:r>
                              <m:sSup>
                                <m:sSupPr>
                                  <m:ctrlPr>
                                    <a:rPr lang="zh-CN" altLang="zh-CN" sz="1350" i="1">
                                      <a:latin typeface="Cambria Math" panose="02040503050406030204" pitchFamily="18" charset="0"/>
                                    </a:rPr>
                                  </m:ctrlPr>
                                </m:sSupPr>
                                <m:e>
                                  <m:f>
                                    <m:fPr>
                                      <m:ctrlPr>
                                        <a:rPr lang="zh-CN" altLang="zh-CN" sz="1350" i="1">
                                          <a:latin typeface="Cambria Math" panose="02040503050406030204" pitchFamily="18" charset="0"/>
                                        </a:rPr>
                                      </m:ctrlPr>
                                    </m:fPr>
                                    <m:num>
                                      <m:r>
                                        <a:rPr lang="en-US" altLang="zh-CN" sz="1350" i="1">
                                          <a:latin typeface="Cambria Math" panose="02040503050406030204" pitchFamily="18" charset="0"/>
                                        </a:rPr>
                                        <m:t>h</m:t>
                                      </m:r>
                                    </m:num>
                                    <m:den>
                                      <m:r>
                                        <a:rPr lang="en-US" altLang="zh-CN" sz="1350" i="1">
                                          <a:latin typeface="Cambria Math" panose="02040503050406030204" pitchFamily="18" charset="0"/>
                                        </a:rPr>
                                        <m:t>2</m:t>
                                      </m:r>
                                      <m:r>
                                        <a:rPr lang="en-US" altLang="zh-CN" sz="1350" i="1">
                                          <a:latin typeface="Cambria Math" panose="02040503050406030204" pitchFamily="18" charset="0"/>
                                        </a:rPr>
                                        <m:t>𝜋</m:t>
                                      </m:r>
                                    </m:den>
                                  </m:f>
                                </m:e>
                                <m:sup>
                                  <m:r>
                                    <a:rPr lang="en-US" altLang="zh-CN" sz="1350" i="1">
                                      <a:latin typeface="Cambria Math" panose="02040503050406030204" pitchFamily="18" charset="0"/>
                                    </a:rPr>
                                    <m:t>2</m:t>
                                  </m:r>
                                </m:sup>
                              </m:sSup>
                            </m:num>
                            <m:den>
                              <m:r>
                                <a:rPr lang="en-US" altLang="zh-CN" sz="1350" i="1">
                                  <a:latin typeface="Cambria Math" panose="02040503050406030204" pitchFamily="18" charset="0"/>
                                </a:rPr>
                                <m:t>𝑅</m:t>
                              </m:r>
                            </m:den>
                          </m:f>
                        </m:den>
                      </m:f>
                      <m:sSup>
                        <m:sSupPr>
                          <m:ctrlPr>
                            <a:rPr lang="zh-CN" altLang="zh-CN" sz="1350" i="1">
                              <a:latin typeface="Cambria Math" panose="02040503050406030204" pitchFamily="18" charset="0"/>
                            </a:rPr>
                          </m:ctrlPr>
                        </m:sSupPr>
                        <m:e>
                          <m:sSub>
                            <m:sSubPr>
                              <m:ctrlPr>
                                <a:rPr lang="zh-CN" altLang="zh-CN" sz="1350" i="1">
                                  <a:latin typeface="Cambria Math" panose="02040503050406030204" pitchFamily="18" charset="0"/>
                                </a:rPr>
                              </m:ctrlPr>
                            </m:sSubPr>
                            <m:e>
                              <m:r>
                                <a:rPr lang="en-US" altLang="zh-CN" sz="1350" i="1">
                                  <a:latin typeface="Cambria Math" panose="02040503050406030204" pitchFamily="18" charset="0"/>
                                </a:rPr>
                                <m:t>𝑊</m:t>
                              </m:r>
                            </m:e>
                            <m:sub>
                              <m:r>
                                <a:rPr lang="en-US" altLang="zh-CN" sz="1350" i="1">
                                  <a:latin typeface="Cambria Math" panose="02040503050406030204" pitchFamily="18" charset="0"/>
                                </a:rPr>
                                <m:t>𝑟</m:t>
                              </m:r>
                            </m:sub>
                          </m:sSub>
                        </m:e>
                        <m:sup>
                          <m:r>
                            <a:rPr lang="en-US" altLang="zh-CN" sz="1350" i="1">
                              <a:latin typeface="Cambria Math" panose="02040503050406030204" pitchFamily="18" charset="0"/>
                            </a:rPr>
                            <m:t>2</m:t>
                          </m:r>
                        </m:sup>
                      </m:sSup>
                      <m:r>
                        <a:rPr lang="en-US" altLang="zh-CN" sz="1350" i="1">
                          <a:latin typeface="Cambria Math" panose="02040503050406030204" pitchFamily="18" charset="0"/>
                        </a:rPr>
                        <m:t>−</m:t>
                      </m:r>
                      <m:r>
                        <a:rPr lang="en-US" altLang="zh-CN" sz="1350" i="1">
                          <a:latin typeface="Cambria Math" panose="02040503050406030204" pitchFamily="18" charset="0"/>
                        </a:rPr>
                        <m:t>𝑚𝑔</m:t>
                      </m:r>
                      <m:r>
                        <a:rPr lang="en-US" altLang="zh-CN" sz="1350" i="1">
                          <a:latin typeface="Cambria Math" panose="02040503050406030204" pitchFamily="18" charset="0"/>
                        </a:rPr>
                        <m:t>(</m:t>
                      </m:r>
                      <m:r>
                        <a:rPr lang="en-US" altLang="zh-CN" sz="1350" i="1">
                          <a:latin typeface="Cambria Math" panose="02040503050406030204" pitchFamily="18" charset="0"/>
                        </a:rPr>
                        <m:t>𝑙</m:t>
                      </m:r>
                      <m:r>
                        <a:rPr lang="en-US" altLang="zh-CN" sz="1350" i="1">
                          <a:latin typeface="Cambria Math" panose="02040503050406030204" pitchFamily="18" charset="0"/>
                        </a:rPr>
                        <m:t>+</m:t>
                      </m:r>
                      <m:r>
                        <a:rPr lang="en-US" altLang="zh-CN" sz="1350" i="1">
                          <a:latin typeface="Cambria Math" panose="02040503050406030204" pitchFamily="18" charset="0"/>
                        </a:rPr>
                        <m:t>h</m:t>
                      </m:r>
                      <m:r>
                        <a:rPr lang="en-US" altLang="zh-CN" sz="1350" i="1">
                          <a:latin typeface="Cambria Math" panose="02040503050406030204" pitchFamily="18" charset="0"/>
                        </a:rPr>
                        <m:t>)</m:t>
                      </m:r>
                    </m:oMath>
                  </m:oMathPara>
                </a14:m>
                <a:endParaRPr lang="zh-CN" altLang="zh-CN" sz="1350" dirty="0"/>
              </a:p>
              <a:p>
                <a:r>
                  <a:rPr lang="zh-CN" altLang="zh-CN" dirty="0"/>
                  <a:t>又因为对绳子总长有约束，所以</a:t>
                </a:r>
              </a:p>
              <a:p>
                <a:pPr/>
                <a14:m>
                  <m:oMathPara xmlns:m="http://schemas.openxmlformats.org/officeDocument/2006/math">
                    <m:oMathParaPr>
                      <m:jc m:val="centerGroup"/>
                    </m:oMathParaPr>
                    <m:oMath xmlns:m="http://schemas.openxmlformats.org/officeDocument/2006/math">
                      <m:r>
                        <m:rPr>
                          <m:sty m:val="p"/>
                        </m:rPr>
                        <a:rPr lang="en-US" altLang="zh-CN" sz="1350">
                          <a:latin typeface="Cambria Math" panose="02040503050406030204" pitchFamily="18" charset="0"/>
                        </a:rPr>
                        <m:t>E</m:t>
                      </m:r>
                      <m:r>
                        <a:rPr lang="en-US" altLang="zh-CN" sz="1350">
                          <a:latin typeface="Cambria Math" panose="02040503050406030204" pitchFamily="18" charset="0"/>
                        </a:rPr>
                        <m:t>=</m:t>
                      </m:r>
                      <m:f>
                        <m:fPr>
                          <m:ctrlPr>
                            <a:rPr lang="zh-CN" altLang="zh-CN" sz="1350" i="1">
                              <a:latin typeface="Cambria Math" panose="02040503050406030204" pitchFamily="18" charset="0"/>
                            </a:rPr>
                          </m:ctrlPr>
                        </m:fPr>
                        <m:num>
                          <m:sSup>
                            <m:sSupPr>
                              <m:ctrlPr>
                                <a:rPr lang="zh-CN" altLang="zh-CN" sz="1350" i="1">
                                  <a:latin typeface="Cambria Math" panose="02040503050406030204" pitchFamily="18" charset="0"/>
                                </a:rPr>
                              </m:ctrlPr>
                            </m:sSupPr>
                            <m:e>
                              <m:r>
                                <a:rPr lang="en-US" altLang="zh-CN" sz="1350" i="1">
                                  <a:latin typeface="Cambria Math" panose="02040503050406030204" pitchFamily="18" charset="0"/>
                                </a:rPr>
                                <m:t>𝜋</m:t>
                              </m:r>
                            </m:e>
                            <m:sup>
                              <m:r>
                                <a:rPr lang="en-US" altLang="zh-CN" sz="1350" i="1">
                                  <a:latin typeface="Cambria Math" panose="02040503050406030204" pitchFamily="18" charset="0"/>
                                </a:rPr>
                                <m:t>3</m:t>
                              </m:r>
                            </m:sup>
                          </m:sSup>
                          <m:r>
                            <a:rPr lang="en-US" altLang="zh-CN" sz="1350" i="1">
                              <a:latin typeface="Cambria Math" panose="02040503050406030204" pitchFamily="18" charset="0"/>
                            </a:rPr>
                            <m:t>𝜇</m:t>
                          </m:r>
                          <m:sSup>
                            <m:sSupPr>
                              <m:ctrlPr>
                                <a:rPr lang="zh-CN" altLang="zh-CN" sz="1350" i="1">
                                  <a:latin typeface="Cambria Math" panose="02040503050406030204" pitchFamily="18" charset="0"/>
                                </a:rPr>
                              </m:ctrlPr>
                            </m:sSupPr>
                            <m:e>
                              <m:r>
                                <a:rPr lang="en-US" altLang="zh-CN" sz="1350" i="1">
                                  <a:latin typeface="Cambria Math" panose="02040503050406030204" pitchFamily="18" charset="0"/>
                                </a:rPr>
                                <m:t>𝑟</m:t>
                              </m:r>
                            </m:e>
                            <m:sup>
                              <m:r>
                                <a:rPr lang="en-US" altLang="zh-CN" sz="1350" i="1">
                                  <a:latin typeface="Cambria Math" panose="02040503050406030204" pitchFamily="18" charset="0"/>
                                </a:rPr>
                                <m:t>4</m:t>
                              </m:r>
                            </m:sup>
                          </m:sSup>
                        </m:num>
                        <m:den>
                          <m:r>
                            <a:rPr lang="en-US" altLang="zh-CN" sz="1350" i="1">
                              <a:latin typeface="Cambria Math" panose="02040503050406030204" pitchFamily="18" charset="0"/>
                            </a:rPr>
                            <m:t>𝐿</m:t>
                          </m:r>
                        </m:den>
                      </m:f>
                      <m:sSup>
                        <m:sSupPr>
                          <m:ctrlPr>
                            <a:rPr lang="zh-CN" altLang="zh-CN" sz="1350" i="1">
                              <a:latin typeface="Cambria Math" panose="02040503050406030204" pitchFamily="18" charset="0"/>
                            </a:rPr>
                          </m:ctrlPr>
                        </m:sSupPr>
                        <m:e>
                          <m:sSub>
                            <m:sSubPr>
                              <m:ctrlPr>
                                <a:rPr lang="zh-CN" altLang="zh-CN" sz="1350" i="1">
                                  <a:latin typeface="Cambria Math" panose="02040503050406030204" pitchFamily="18" charset="0"/>
                                </a:rPr>
                              </m:ctrlPr>
                            </m:sSubPr>
                            <m:e>
                              <m:r>
                                <a:rPr lang="en-US" altLang="zh-CN" sz="1350" i="1">
                                  <a:latin typeface="Cambria Math" panose="02040503050406030204" pitchFamily="18" charset="0"/>
                                </a:rPr>
                                <m:t>𝑇</m:t>
                              </m:r>
                            </m:e>
                            <m:sub>
                              <m:r>
                                <a:rPr lang="en-US" altLang="zh-CN" sz="1350" i="1">
                                  <a:latin typeface="Cambria Math" panose="02040503050406030204" pitchFamily="18" charset="0"/>
                                </a:rPr>
                                <m:t>𝑤</m:t>
                              </m:r>
                            </m:sub>
                          </m:sSub>
                        </m:e>
                        <m:sup>
                          <m:r>
                            <a:rPr lang="en-US" altLang="zh-CN" sz="1350" i="1">
                              <a:latin typeface="Cambria Math" panose="02040503050406030204" pitchFamily="18" charset="0"/>
                            </a:rPr>
                            <m:t>2</m:t>
                          </m:r>
                        </m:sup>
                      </m:sSup>
                      <m:r>
                        <a:rPr lang="en-US" altLang="zh-CN" sz="1350" i="1">
                          <a:latin typeface="Cambria Math" panose="02040503050406030204" pitchFamily="18" charset="0"/>
                        </a:rPr>
                        <m:t>+</m:t>
                      </m:r>
                      <m:f>
                        <m:fPr>
                          <m:ctrlPr>
                            <a:rPr lang="zh-CN" altLang="zh-CN" sz="1350" i="1">
                              <a:latin typeface="Cambria Math" panose="02040503050406030204" pitchFamily="18" charset="0"/>
                            </a:rPr>
                          </m:ctrlPr>
                        </m:fPr>
                        <m:num>
                          <m:sSup>
                            <m:sSupPr>
                              <m:ctrlPr>
                                <a:rPr lang="zh-CN" altLang="zh-CN" sz="1350" i="1">
                                  <a:latin typeface="Cambria Math" panose="02040503050406030204" pitchFamily="18" charset="0"/>
                                </a:rPr>
                              </m:ctrlPr>
                            </m:sSupPr>
                            <m:e>
                              <m:r>
                                <a:rPr lang="en-US" altLang="zh-CN" sz="1350" i="1">
                                  <a:latin typeface="Cambria Math" panose="02040503050406030204" pitchFamily="18" charset="0"/>
                                </a:rPr>
                                <m:t>𝜋</m:t>
                              </m:r>
                              <m:r>
                                <a:rPr lang="en-US" altLang="zh-CN" sz="1350" i="1">
                                  <a:latin typeface="Cambria Math" panose="02040503050406030204" pitchFamily="18" charset="0"/>
                                </a:rPr>
                                <m:t>𝑟</m:t>
                              </m:r>
                            </m:e>
                            <m:sup>
                              <m:r>
                                <a:rPr lang="en-US" altLang="zh-CN" sz="1350" i="1">
                                  <a:latin typeface="Cambria Math" panose="02040503050406030204" pitchFamily="18" charset="0"/>
                                </a:rPr>
                                <m:t>4</m:t>
                              </m:r>
                            </m:sup>
                          </m:sSup>
                          <m:r>
                            <a:rPr lang="en-US" altLang="zh-CN" sz="1350" i="1">
                              <a:latin typeface="Cambria Math" panose="02040503050406030204" pitchFamily="18" charset="0"/>
                            </a:rPr>
                            <m:t>𝑌</m:t>
                          </m:r>
                          <m:sSup>
                            <m:sSupPr>
                              <m:ctrlPr>
                                <a:rPr lang="zh-CN" altLang="zh-CN" sz="1350" i="1">
                                  <a:latin typeface="Cambria Math" panose="02040503050406030204" pitchFamily="18" charset="0"/>
                                </a:rPr>
                              </m:ctrlPr>
                            </m:sSupPr>
                            <m:e>
                              <m:r>
                                <a:rPr lang="en-US" altLang="zh-CN" sz="1350" i="1">
                                  <a:latin typeface="Cambria Math" panose="02040503050406030204" pitchFamily="18" charset="0"/>
                                </a:rPr>
                                <m:t>𝜋</m:t>
                              </m:r>
                            </m:e>
                            <m:sup>
                              <m:r>
                                <a:rPr lang="en-US" altLang="zh-CN" sz="1350" i="1">
                                  <a:latin typeface="Cambria Math" panose="02040503050406030204" pitchFamily="18" charset="0"/>
                                </a:rPr>
                                <m:t>2</m:t>
                              </m:r>
                            </m:sup>
                          </m:sSup>
                        </m:num>
                        <m:den>
                          <m:r>
                            <a:rPr lang="en-US" altLang="zh-CN" sz="1350" i="1">
                              <a:latin typeface="Cambria Math" panose="02040503050406030204" pitchFamily="18" charset="0"/>
                            </a:rPr>
                            <m:t>4</m:t>
                          </m:r>
                          <m:f>
                            <m:fPr>
                              <m:ctrlPr>
                                <a:rPr lang="zh-CN" altLang="zh-CN" sz="1350" i="1">
                                  <a:latin typeface="Cambria Math" panose="02040503050406030204" pitchFamily="18" charset="0"/>
                                </a:rPr>
                              </m:ctrlPr>
                            </m:fPr>
                            <m:num>
                              <m:sSup>
                                <m:sSupPr>
                                  <m:ctrlPr>
                                    <a:rPr lang="zh-CN" altLang="zh-CN" sz="1350" i="1">
                                      <a:latin typeface="Cambria Math" panose="02040503050406030204" pitchFamily="18" charset="0"/>
                                    </a:rPr>
                                  </m:ctrlPr>
                                </m:sSupPr>
                                <m:e>
                                  <m:r>
                                    <a:rPr lang="en-US" altLang="zh-CN" sz="1350" i="1">
                                      <a:latin typeface="Cambria Math" panose="02040503050406030204" pitchFamily="18" charset="0"/>
                                    </a:rPr>
                                    <m:t>𝑅</m:t>
                                  </m:r>
                                </m:e>
                                <m:sup>
                                  <m:r>
                                    <a:rPr lang="en-US" altLang="zh-CN" sz="1350" i="1">
                                      <a:latin typeface="Cambria Math" panose="02040503050406030204" pitchFamily="18" charset="0"/>
                                    </a:rPr>
                                    <m:t>2</m:t>
                                  </m:r>
                                </m:sup>
                              </m:sSup>
                              <m:r>
                                <a:rPr lang="en-US" altLang="zh-CN" sz="1350" i="1">
                                  <a:latin typeface="Cambria Math" panose="02040503050406030204" pitchFamily="18" charset="0"/>
                                </a:rPr>
                                <m:t>+</m:t>
                              </m:r>
                              <m:sSup>
                                <m:sSupPr>
                                  <m:ctrlPr>
                                    <a:rPr lang="zh-CN" altLang="zh-CN" sz="1350" i="1">
                                      <a:latin typeface="Cambria Math" panose="02040503050406030204" pitchFamily="18" charset="0"/>
                                    </a:rPr>
                                  </m:ctrlPr>
                                </m:sSupPr>
                                <m:e>
                                  <m:f>
                                    <m:fPr>
                                      <m:ctrlPr>
                                        <a:rPr lang="zh-CN" altLang="zh-CN" sz="1350" i="1">
                                          <a:latin typeface="Cambria Math" panose="02040503050406030204" pitchFamily="18" charset="0"/>
                                        </a:rPr>
                                      </m:ctrlPr>
                                    </m:fPr>
                                    <m:num>
                                      <m:r>
                                        <a:rPr lang="en-US" altLang="zh-CN" sz="1350" i="1">
                                          <a:latin typeface="Cambria Math" panose="02040503050406030204" pitchFamily="18" charset="0"/>
                                        </a:rPr>
                                        <m:t>h</m:t>
                                      </m:r>
                                    </m:num>
                                    <m:den>
                                      <m:r>
                                        <a:rPr lang="en-US" altLang="zh-CN" sz="1350" i="1">
                                          <a:latin typeface="Cambria Math" panose="02040503050406030204" pitchFamily="18" charset="0"/>
                                        </a:rPr>
                                        <m:t>2</m:t>
                                      </m:r>
                                      <m:r>
                                        <a:rPr lang="en-US" altLang="zh-CN" sz="1350" i="1">
                                          <a:latin typeface="Cambria Math" panose="02040503050406030204" pitchFamily="18" charset="0"/>
                                        </a:rPr>
                                        <m:t>𝜋</m:t>
                                      </m:r>
                                    </m:den>
                                  </m:f>
                                </m:e>
                                <m:sup>
                                  <m:r>
                                    <a:rPr lang="en-US" altLang="zh-CN" sz="1350" i="1">
                                      <a:latin typeface="Cambria Math" panose="02040503050406030204" pitchFamily="18" charset="0"/>
                                    </a:rPr>
                                    <m:t>2</m:t>
                                  </m:r>
                                </m:sup>
                              </m:sSup>
                            </m:num>
                            <m:den>
                              <m:r>
                                <a:rPr lang="en-US" altLang="zh-CN" sz="1350" i="1">
                                  <a:latin typeface="Cambria Math" panose="02040503050406030204" pitchFamily="18" charset="0"/>
                                </a:rPr>
                                <m:t>𝑅</m:t>
                              </m:r>
                            </m:den>
                          </m:f>
                        </m:den>
                      </m:f>
                      <m:sSup>
                        <m:sSupPr>
                          <m:ctrlPr>
                            <a:rPr lang="zh-CN" altLang="zh-CN" sz="1350" i="1">
                              <a:latin typeface="Cambria Math" panose="02040503050406030204" pitchFamily="18" charset="0"/>
                            </a:rPr>
                          </m:ctrlPr>
                        </m:sSupPr>
                        <m:e>
                          <m:sSub>
                            <m:sSubPr>
                              <m:ctrlPr>
                                <a:rPr lang="zh-CN" altLang="zh-CN" sz="1350" i="1">
                                  <a:latin typeface="Cambria Math" panose="02040503050406030204" pitchFamily="18" charset="0"/>
                                </a:rPr>
                              </m:ctrlPr>
                            </m:sSubPr>
                            <m:e>
                              <m:r>
                                <a:rPr lang="en-US" altLang="zh-CN" sz="1350" i="1">
                                  <a:latin typeface="Cambria Math" panose="02040503050406030204" pitchFamily="18" charset="0"/>
                                </a:rPr>
                                <m:t>𝑊</m:t>
                              </m:r>
                            </m:e>
                            <m:sub>
                              <m:r>
                                <a:rPr lang="en-US" altLang="zh-CN" sz="1350" i="1">
                                  <a:latin typeface="Cambria Math" panose="02040503050406030204" pitchFamily="18" charset="0"/>
                                </a:rPr>
                                <m:t>𝑟</m:t>
                              </m:r>
                            </m:sub>
                          </m:sSub>
                        </m:e>
                        <m:sup>
                          <m:r>
                            <a:rPr lang="en-US" altLang="zh-CN" sz="1350" i="1">
                              <a:latin typeface="Cambria Math" panose="02040503050406030204" pitchFamily="18" charset="0"/>
                            </a:rPr>
                            <m:t>2</m:t>
                          </m:r>
                        </m:sup>
                      </m:sSup>
                      <m:r>
                        <a:rPr lang="en-US" altLang="zh-CN" sz="1350" i="1">
                          <a:latin typeface="Cambria Math" panose="02040503050406030204" pitchFamily="18" charset="0"/>
                        </a:rPr>
                        <m:t>−</m:t>
                      </m:r>
                      <m:r>
                        <a:rPr lang="en-US" altLang="zh-CN" sz="1350" i="1">
                          <a:latin typeface="Cambria Math" panose="02040503050406030204" pitchFamily="18" charset="0"/>
                        </a:rPr>
                        <m:t>𝑚𝑔</m:t>
                      </m:r>
                      <m:r>
                        <a:rPr lang="en-US" altLang="zh-CN" sz="1350" i="1">
                          <a:latin typeface="Cambria Math" panose="02040503050406030204" pitchFamily="18" charset="0"/>
                        </a:rPr>
                        <m:t>(</m:t>
                      </m:r>
                      <m:r>
                        <a:rPr lang="en-US" altLang="zh-CN" sz="1350" i="1">
                          <a:latin typeface="Cambria Math" panose="02040503050406030204" pitchFamily="18" charset="0"/>
                        </a:rPr>
                        <m:t>𝐿</m:t>
                      </m:r>
                      <m:r>
                        <a:rPr lang="en-US" altLang="zh-CN" sz="1350" i="1">
                          <a:latin typeface="Cambria Math" panose="02040503050406030204" pitchFamily="18" charset="0"/>
                        </a:rPr>
                        <m:t>−2</m:t>
                      </m:r>
                      <m:r>
                        <a:rPr lang="en-US" altLang="zh-CN" sz="1350" i="1">
                          <a:latin typeface="Cambria Math" panose="02040503050406030204" pitchFamily="18" charset="0"/>
                        </a:rPr>
                        <m:t>𝜋</m:t>
                      </m:r>
                      <m:rad>
                        <m:radPr>
                          <m:degHide m:val="on"/>
                          <m:ctrlPr>
                            <a:rPr lang="zh-CN" altLang="zh-CN" sz="1350" i="1">
                              <a:latin typeface="Cambria Math" panose="02040503050406030204" pitchFamily="18" charset="0"/>
                            </a:rPr>
                          </m:ctrlPr>
                        </m:radPr>
                        <m:deg/>
                        <m:e>
                          <m:sSup>
                            <m:sSupPr>
                              <m:ctrlPr>
                                <a:rPr lang="zh-CN" altLang="zh-CN" sz="1350" i="1">
                                  <a:latin typeface="Cambria Math" panose="02040503050406030204" pitchFamily="18" charset="0"/>
                                </a:rPr>
                              </m:ctrlPr>
                            </m:sSupPr>
                            <m:e>
                              <m:r>
                                <a:rPr lang="en-US" altLang="zh-CN" sz="1350" i="1">
                                  <a:latin typeface="Cambria Math" panose="02040503050406030204" pitchFamily="18" charset="0"/>
                                </a:rPr>
                                <m:t>𝑅</m:t>
                              </m:r>
                            </m:e>
                            <m:sup>
                              <m:r>
                                <a:rPr lang="en-US" altLang="zh-CN" sz="1350" i="1">
                                  <a:latin typeface="Cambria Math" panose="02040503050406030204" pitchFamily="18" charset="0"/>
                                </a:rPr>
                                <m:t>2</m:t>
                              </m:r>
                            </m:sup>
                          </m:sSup>
                          <m:r>
                            <a:rPr lang="en-US" altLang="zh-CN" sz="1350" i="1">
                              <a:latin typeface="Cambria Math" panose="02040503050406030204" pitchFamily="18" charset="0"/>
                            </a:rPr>
                            <m:t>+</m:t>
                          </m:r>
                          <m:sSup>
                            <m:sSupPr>
                              <m:ctrlPr>
                                <a:rPr lang="zh-CN" altLang="zh-CN" sz="1350" i="1">
                                  <a:latin typeface="Cambria Math" panose="02040503050406030204" pitchFamily="18" charset="0"/>
                                </a:rPr>
                              </m:ctrlPr>
                            </m:sSupPr>
                            <m:e>
                              <m:f>
                                <m:fPr>
                                  <m:ctrlPr>
                                    <a:rPr lang="zh-CN" altLang="zh-CN" sz="1350" i="1">
                                      <a:latin typeface="Cambria Math" panose="02040503050406030204" pitchFamily="18" charset="0"/>
                                    </a:rPr>
                                  </m:ctrlPr>
                                </m:fPr>
                                <m:num>
                                  <m:r>
                                    <a:rPr lang="en-US" altLang="zh-CN" sz="1350" i="1">
                                      <a:latin typeface="Cambria Math" panose="02040503050406030204" pitchFamily="18" charset="0"/>
                                    </a:rPr>
                                    <m:t>h</m:t>
                                  </m:r>
                                </m:num>
                                <m:den>
                                  <m:r>
                                    <a:rPr lang="en-US" altLang="zh-CN" sz="1350" i="1">
                                      <a:latin typeface="Cambria Math" panose="02040503050406030204" pitchFamily="18" charset="0"/>
                                    </a:rPr>
                                    <m:t>2</m:t>
                                  </m:r>
                                  <m:r>
                                    <a:rPr lang="en-US" altLang="zh-CN" sz="1350" i="1">
                                      <a:latin typeface="Cambria Math" panose="02040503050406030204" pitchFamily="18" charset="0"/>
                                    </a:rPr>
                                    <m:t>𝜋</m:t>
                                  </m:r>
                                </m:den>
                              </m:f>
                            </m:e>
                            <m:sup>
                              <m:r>
                                <a:rPr lang="en-US" altLang="zh-CN" sz="1350" i="1">
                                  <a:latin typeface="Cambria Math" panose="02040503050406030204" pitchFamily="18" charset="0"/>
                                </a:rPr>
                                <m:t>2</m:t>
                              </m:r>
                            </m:sup>
                          </m:sSup>
                        </m:e>
                      </m:rad>
                      <m:r>
                        <a:rPr lang="en-US" altLang="zh-CN" sz="1350" i="1">
                          <a:latin typeface="Cambria Math" panose="02040503050406030204" pitchFamily="18" charset="0"/>
                        </a:rPr>
                        <m:t>+</m:t>
                      </m:r>
                      <m:r>
                        <a:rPr lang="en-US" altLang="zh-CN" sz="1350" i="1">
                          <a:latin typeface="Cambria Math" panose="02040503050406030204" pitchFamily="18" charset="0"/>
                        </a:rPr>
                        <m:t>h</m:t>
                      </m:r>
                      <m:r>
                        <a:rPr lang="en-US" altLang="zh-CN" sz="1350" i="1">
                          <a:latin typeface="Cambria Math" panose="02040503050406030204" pitchFamily="18" charset="0"/>
                        </a:rPr>
                        <m:t>)</m:t>
                      </m:r>
                    </m:oMath>
                  </m:oMathPara>
                </a14:m>
                <a:endParaRPr lang="zh-CN" altLang="zh-CN" sz="1350" dirty="0"/>
              </a:p>
              <a:p>
                <a:r>
                  <a:rPr lang="en-US" altLang="zh-CN" sz="1350" dirty="0"/>
                  <a:t> </a:t>
                </a:r>
                <a:endParaRPr lang="zh-CN" altLang="zh-CN" sz="1350" dirty="0"/>
              </a:p>
              <a:p>
                <a:pPr/>
                <a14:m>
                  <m:oMathPara xmlns:m="http://schemas.openxmlformats.org/officeDocument/2006/math">
                    <m:oMathParaPr>
                      <m:jc m:val="centerGroup"/>
                    </m:oMathParaPr>
                    <m:oMath xmlns:m="http://schemas.openxmlformats.org/officeDocument/2006/math">
                      <m:r>
                        <m:rPr>
                          <m:sty m:val="p"/>
                        </m:rPr>
                        <a:rPr lang="en-US" altLang="zh-CN" sz="1350">
                          <a:latin typeface="Cambria Math" panose="02040503050406030204" pitchFamily="18" charset="0"/>
                        </a:rPr>
                        <m:t>δ</m:t>
                      </m:r>
                      <m:sSub>
                        <m:sSubPr>
                          <m:ctrlPr>
                            <a:rPr lang="zh-CN" altLang="zh-CN" sz="1350" i="1">
                              <a:latin typeface="Cambria Math" panose="02040503050406030204" pitchFamily="18" charset="0"/>
                            </a:rPr>
                          </m:ctrlPr>
                        </m:sSubPr>
                        <m:e>
                          <m:r>
                            <a:rPr lang="en-US" altLang="zh-CN" sz="1350" i="1">
                              <a:latin typeface="Cambria Math" panose="02040503050406030204" pitchFamily="18" charset="0"/>
                            </a:rPr>
                            <m:t>𝐸</m:t>
                          </m:r>
                        </m:e>
                        <m:sub>
                          <m:r>
                            <a:rPr lang="en-US" altLang="zh-CN" sz="1350" i="1">
                              <a:latin typeface="Cambria Math" panose="02040503050406030204" pitchFamily="18" charset="0"/>
                            </a:rPr>
                            <m:t>𝑤</m:t>
                          </m:r>
                        </m:sub>
                      </m:sSub>
                      <m:r>
                        <a:rPr lang="en-US" altLang="zh-CN" sz="1350">
                          <a:latin typeface="Cambria Math" panose="02040503050406030204" pitchFamily="18" charset="0"/>
                        </a:rPr>
                        <m:t>+</m:t>
                      </m:r>
                      <m:r>
                        <m:rPr>
                          <m:sty m:val="p"/>
                        </m:rPr>
                        <a:rPr lang="en-US" altLang="zh-CN" sz="1350">
                          <a:latin typeface="Cambria Math" panose="02040503050406030204" pitchFamily="18" charset="0"/>
                        </a:rPr>
                        <m:t>δ</m:t>
                      </m:r>
                      <m:sSub>
                        <m:sSubPr>
                          <m:ctrlPr>
                            <a:rPr lang="zh-CN" altLang="zh-CN" sz="1350" i="1">
                              <a:latin typeface="Cambria Math" panose="02040503050406030204" pitchFamily="18" charset="0"/>
                            </a:rPr>
                          </m:ctrlPr>
                        </m:sSubPr>
                        <m:e>
                          <m:r>
                            <a:rPr lang="en-US" altLang="zh-CN" sz="1350" i="1">
                              <a:latin typeface="Cambria Math" panose="02040503050406030204" pitchFamily="18" charset="0"/>
                            </a:rPr>
                            <m:t>𝐸</m:t>
                          </m:r>
                        </m:e>
                        <m:sub>
                          <m:r>
                            <a:rPr lang="en-US" altLang="zh-CN" sz="1350" i="1">
                              <a:latin typeface="Cambria Math" panose="02040503050406030204" pitchFamily="18" charset="0"/>
                            </a:rPr>
                            <m:t>𝑡</m:t>
                          </m:r>
                        </m:sub>
                      </m:sSub>
                      <m:r>
                        <a:rPr lang="en-US" altLang="zh-CN" sz="1350">
                          <a:latin typeface="Cambria Math" panose="02040503050406030204" pitchFamily="18" charset="0"/>
                        </a:rPr>
                        <m:t>+</m:t>
                      </m:r>
                      <m:r>
                        <m:rPr>
                          <m:sty m:val="p"/>
                        </m:rPr>
                        <a:rPr lang="en-US" altLang="zh-CN" sz="1350">
                          <a:latin typeface="Cambria Math" panose="02040503050406030204" pitchFamily="18" charset="0"/>
                        </a:rPr>
                        <m:t>δ</m:t>
                      </m:r>
                      <m:sSub>
                        <m:sSubPr>
                          <m:ctrlPr>
                            <a:rPr lang="zh-CN" altLang="zh-CN" sz="1350" i="1">
                              <a:latin typeface="Cambria Math" panose="02040503050406030204" pitchFamily="18" charset="0"/>
                            </a:rPr>
                          </m:ctrlPr>
                        </m:sSubPr>
                        <m:e>
                          <m:r>
                            <a:rPr lang="en-US" altLang="zh-CN" sz="1350" i="1">
                              <a:latin typeface="Cambria Math" panose="02040503050406030204" pitchFamily="18" charset="0"/>
                            </a:rPr>
                            <m:t>𝐸</m:t>
                          </m:r>
                        </m:e>
                        <m:sub>
                          <m:r>
                            <a:rPr lang="en-US" altLang="zh-CN" sz="1350" i="1">
                              <a:latin typeface="Cambria Math" panose="02040503050406030204" pitchFamily="18" charset="0"/>
                            </a:rPr>
                            <m:t>𝑒</m:t>
                          </m:r>
                        </m:sub>
                      </m:sSub>
                      <m:r>
                        <a:rPr lang="en-US" altLang="zh-CN" sz="1350" i="1">
                          <a:latin typeface="Cambria Math" panose="02040503050406030204" pitchFamily="18" charset="0"/>
                        </a:rPr>
                        <m:t>=0</m:t>
                      </m:r>
                    </m:oMath>
                  </m:oMathPara>
                </a14:m>
                <a:endParaRPr lang="zh-CN" altLang="zh-CN" sz="1350" dirty="0"/>
              </a:p>
              <a:p>
                <a:r>
                  <a:rPr lang="zh-CN" altLang="zh-CN" dirty="0"/>
                  <a:t>将表达式代入得</a:t>
                </a:r>
              </a:p>
              <a:p>
                <a:pPr/>
                <a14:m>
                  <m:oMathPara xmlns:m="http://schemas.openxmlformats.org/officeDocument/2006/math">
                    <m:oMathParaPr>
                      <m:jc m:val="centerGroup"/>
                    </m:oMathParaPr>
                    <m:oMath xmlns:m="http://schemas.openxmlformats.org/officeDocument/2006/math">
                      <m:r>
                        <a:rPr lang="en-US" altLang="zh-CN" sz="1200" i="1">
                          <a:latin typeface="Cambria Math" panose="02040503050406030204" pitchFamily="18" charset="0"/>
                        </a:rPr>
                        <m:t>2</m:t>
                      </m:r>
                      <m:f>
                        <m:fPr>
                          <m:ctrlPr>
                            <a:rPr lang="zh-CN" altLang="zh-CN" sz="1200" i="1">
                              <a:latin typeface="Cambria Math" panose="02040503050406030204" pitchFamily="18" charset="0"/>
                            </a:rPr>
                          </m:ctrlPr>
                        </m:fPr>
                        <m:num>
                          <m:sSup>
                            <m:sSupPr>
                              <m:ctrlPr>
                                <a:rPr lang="zh-CN" altLang="zh-CN" sz="1200" i="1">
                                  <a:latin typeface="Cambria Math" panose="02040503050406030204" pitchFamily="18" charset="0"/>
                                </a:rPr>
                              </m:ctrlPr>
                            </m:sSupPr>
                            <m:e>
                              <m:r>
                                <a:rPr lang="en-US" altLang="zh-CN" sz="1200" i="1">
                                  <a:latin typeface="Cambria Math" panose="02040503050406030204" pitchFamily="18" charset="0"/>
                                </a:rPr>
                                <m:t>𝜋</m:t>
                              </m:r>
                            </m:e>
                            <m:sup>
                              <m:r>
                                <a:rPr lang="en-US" altLang="zh-CN" sz="1200" i="1">
                                  <a:latin typeface="Cambria Math" panose="02040503050406030204" pitchFamily="18" charset="0"/>
                                </a:rPr>
                                <m:t>3</m:t>
                              </m:r>
                            </m:sup>
                          </m:sSup>
                          <m:r>
                            <a:rPr lang="en-US" altLang="zh-CN" sz="1200" i="1">
                              <a:latin typeface="Cambria Math" panose="02040503050406030204" pitchFamily="18" charset="0"/>
                            </a:rPr>
                            <m:t>𝜇</m:t>
                          </m:r>
                          <m:sSup>
                            <m:sSupPr>
                              <m:ctrlPr>
                                <a:rPr lang="zh-CN" altLang="zh-CN" sz="1200" i="1">
                                  <a:latin typeface="Cambria Math" panose="02040503050406030204" pitchFamily="18" charset="0"/>
                                </a:rPr>
                              </m:ctrlPr>
                            </m:sSupPr>
                            <m:e>
                              <m:r>
                                <a:rPr lang="en-US" altLang="zh-CN" sz="1200" i="1">
                                  <a:latin typeface="Cambria Math" panose="02040503050406030204" pitchFamily="18" charset="0"/>
                                </a:rPr>
                                <m:t>𝑟</m:t>
                              </m:r>
                            </m:e>
                            <m:sup>
                              <m:r>
                                <a:rPr lang="en-US" altLang="zh-CN" sz="1200" i="1">
                                  <a:latin typeface="Cambria Math" panose="02040503050406030204" pitchFamily="18" charset="0"/>
                                </a:rPr>
                                <m:t>4</m:t>
                              </m:r>
                            </m:sup>
                          </m:sSup>
                        </m:num>
                        <m:den>
                          <m:r>
                            <a:rPr lang="en-US" altLang="zh-CN" sz="1200" i="1">
                              <a:latin typeface="Cambria Math" panose="02040503050406030204" pitchFamily="18" charset="0"/>
                            </a:rPr>
                            <m:t>𝐿</m:t>
                          </m:r>
                        </m:den>
                      </m:f>
                      <m:sSub>
                        <m:sSubPr>
                          <m:ctrlPr>
                            <a:rPr lang="zh-CN" altLang="zh-CN" sz="1200" i="1">
                              <a:latin typeface="Cambria Math" panose="02040503050406030204" pitchFamily="18" charset="0"/>
                            </a:rPr>
                          </m:ctrlPr>
                        </m:sSubPr>
                        <m:e>
                          <m:r>
                            <a:rPr lang="en-US" altLang="zh-CN" sz="1200" i="1">
                              <a:latin typeface="Cambria Math" panose="02040503050406030204" pitchFamily="18" charset="0"/>
                            </a:rPr>
                            <m:t>𝑇</m:t>
                          </m:r>
                        </m:e>
                        <m:sub>
                          <m:r>
                            <a:rPr lang="en-US" altLang="zh-CN" sz="1200" i="1">
                              <a:latin typeface="Cambria Math" panose="02040503050406030204" pitchFamily="18" charset="0"/>
                            </a:rPr>
                            <m:t>𝑤</m:t>
                          </m:r>
                        </m:sub>
                      </m:sSub>
                      <m:r>
                        <a:rPr lang="en-US" altLang="zh-CN" sz="1200" i="1">
                          <a:latin typeface="Cambria Math" panose="02040503050406030204" pitchFamily="18" charset="0"/>
                        </a:rPr>
                        <m:t>𝛿</m:t>
                      </m:r>
                      <m:sSub>
                        <m:sSubPr>
                          <m:ctrlPr>
                            <a:rPr lang="zh-CN" altLang="zh-CN" sz="1200" i="1">
                              <a:latin typeface="Cambria Math" panose="02040503050406030204" pitchFamily="18" charset="0"/>
                            </a:rPr>
                          </m:ctrlPr>
                        </m:sSubPr>
                        <m:e>
                          <m:r>
                            <a:rPr lang="en-US" altLang="zh-CN" sz="1200" i="1">
                              <a:latin typeface="Cambria Math" panose="02040503050406030204" pitchFamily="18" charset="0"/>
                            </a:rPr>
                            <m:t>𝑇</m:t>
                          </m:r>
                        </m:e>
                        <m:sub>
                          <m:r>
                            <a:rPr lang="en-US" altLang="zh-CN" sz="1200" i="1">
                              <a:latin typeface="Cambria Math" panose="02040503050406030204" pitchFamily="18" charset="0"/>
                            </a:rPr>
                            <m:t>𝑤</m:t>
                          </m:r>
                        </m:sub>
                      </m:sSub>
                      <m:r>
                        <a:rPr lang="en-US" altLang="zh-CN" sz="1200" i="1">
                          <a:latin typeface="Cambria Math" panose="02040503050406030204" pitchFamily="18" charset="0"/>
                        </a:rPr>
                        <m:t>+2</m:t>
                      </m:r>
                      <m:f>
                        <m:fPr>
                          <m:ctrlPr>
                            <a:rPr lang="zh-CN" altLang="zh-CN" sz="1200" i="1">
                              <a:latin typeface="Cambria Math" panose="02040503050406030204" pitchFamily="18" charset="0"/>
                            </a:rPr>
                          </m:ctrlPr>
                        </m:fPr>
                        <m:num>
                          <m:sSup>
                            <m:sSupPr>
                              <m:ctrlPr>
                                <a:rPr lang="zh-CN" altLang="zh-CN" sz="1200" i="1">
                                  <a:latin typeface="Cambria Math" panose="02040503050406030204" pitchFamily="18" charset="0"/>
                                </a:rPr>
                              </m:ctrlPr>
                            </m:sSupPr>
                            <m:e>
                              <m:r>
                                <a:rPr lang="en-US" altLang="zh-CN" sz="1200" i="1">
                                  <a:latin typeface="Cambria Math" panose="02040503050406030204" pitchFamily="18" charset="0"/>
                                </a:rPr>
                                <m:t>𝜋</m:t>
                              </m:r>
                              <m:r>
                                <a:rPr lang="en-US" altLang="zh-CN" sz="1200" i="1">
                                  <a:latin typeface="Cambria Math" panose="02040503050406030204" pitchFamily="18" charset="0"/>
                                </a:rPr>
                                <m:t>𝑟</m:t>
                              </m:r>
                            </m:e>
                            <m:sup>
                              <m:r>
                                <a:rPr lang="en-US" altLang="zh-CN" sz="1200" i="1">
                                  <a:latin typeface="Cambria Math" panose="02040503050406030204" pitchFamily="18" charset="0"/>
                                </a:rPr>
                                <m:t>4</m:t>
                              </m:r>
                            </m:sup>
                          </m:sSup>
                          <m:r>
                            <a:rPr lang="en-US" altLang="zh-CN" sz="1200" i="1">
                              <a:latin typeface="Cambria Math" panose="02040503050406030204" pitchFamily="18" charset="0"/>
                            </a:rPr>
                            <m:t>𝑌</m:t>
                          </m:r>
                          <m:sSup>
                            <m:sSupPr>
                              <m:ctrlPr>
                                <a:rPr lang="zh-CN" altLang="zh-CN" sz="1200" i="1">
                                  <a:latin typeface="Cambria Math" panose="02040503050406030204" pitchFamily="18" charset="0"/>
                                </a:rPr>
                              </m:ctrlPr>
                            </m:sSupPr>
                            <m:e>
                              <m:r>
                                <a:rPr lang="en-US" altLang="zh-CN" sz="1200" i="1">
                                  <a:latin typeface="Cambria Math" panose="02040503050406030204" pitchFamily="18" charset="0"/>
                                </a:rPr>
                                <m:t>𝜋</m:t>
                              </m:r>
                            </m:e>
                            <m:sup>
                              <m:r>
                                <a:rPr lang="en-US" altLang="zh-CN" sz="1200" i="1">
                                  <a:latin typeface="Cambria Math" panose="02040503050406030204" pitchFamily="18" charset="0"/>
                                </a:rPr>
                                <m:t>2</m:t>
                              </m:r>
                            </m:sup>
                          </m:sSup>
                        </m:num>
                        <m:den>
                          <m:r>
                            <a:rPr lang="en-US" altLang="zh-CN" sz="1200" i="1">
                              <a:latin typeface="Cambria Math" panose="02040503050406030204" pitchFamily="18" charset="0"/>
                            </a:rPr>
                            <m:t>4</m:t>
                          </m:r>
                          <m:f>
                            <m:fPr>
                              <m:ctrlPr>
                                <a:rPr lang="zh-CN" altLang="zh-CN" sz="1200" i="1">
                                  <a:latin typeface="Cambria Math" panose="02040503050406030204" pitchFamily="18" charset="0"/>
                                </a:rPr>
                              </m:ctrlPr>
                            </m:fPr>
                            <m:num>
                              <m:sSup>
                                <m:sSupPr>
                                  <m:ctrlPr>
                                    <a:rPr lang="zh-CN" altLang="zh-CN" sz="1200" i="1">
                                      <a:latin typeface="Cambria Math" panose="02040503050406030204" pitchFamily="18" charset="0"/>
                                    </a:rPr>
                                  </m:ctrlPr>
                                </m:sSupPr>
                                <m:e>
                                  <m:r>
                                    <a:rPr lang="en-US" altLang="zh-CN" sz="1200" i="1">
                                      <a:latin typeface="Cambria Math" panose="02040503050406030204" pitchFamily="18" charset="0"/>
                                    </a:rPr>
                                    <m:t>𝑅</m:t>
                                  </m:r>
                                </m:e>
                                <m:sup>
                                  <m:r>
                                    <a:rPr lang="en-US" altLang="zh-CN" sz="1200" i="1">
                                      <a:latin typeface="Cambria Math" panose="02040503050406030204" pitchFamily="18" charset="0"/>
                                    </a:rPr>
                                    <m:t>2</m:t>
                                  </m:r>
                                </m:sup>
                              </m:sSup>
                              <m:r>
                                <a:rPr lang="en-US" altLang="zh-CN" sz="1200" i="1">
                                  <a:latin typeface="Cambria Math" panose="02040503050406030204" pitchFamily="18" charset="0"/>
                                </a:rPr>
                                <m:t>+</m:t>
                              </m:r>
                              <m:sSup>
                                <m:sSupPr>
                                  <m:ctrlPr>
                                    <a:rPr lang="zh-CN" altLang="zh-CN" sz="1200" i="1">
                                      <a:latin typeface="Cambria Math" panose="02040503050406030204" pitchFamily="18" charset="0"/>
                                    </a:rPr>
                                  </m:ctrlPr>
                                </m:sSupPr>
                                <m:e>
                                  <m:f>
                                    <m:fPr>
                                      <m:ctrlPr>
                                        <a:rPr lang="zh-CN" altLang="zh-CN" sz="1200" i="1">
                                          <a:latin typeface="Cambria Math" panose="02040503050406030204" pitchFamily="18" charset="0"/>
                                        </a:rPr>
                                      </m:ctrlPr>
                                    </m:fPr>
                                    <m:num>
                                      <m:r>
                                        <a:rPr lang="en-US" altLang="zh-CN" sz="1200" i="1">
                                          <a:latin typeface="Cambria Math" panose="02040503050406030204" pitchFamily="18" charset="0"/>
                                        </a:rPr>
                                        <m:t>h</m:t>
                                      </m:r>
                                    </m:num>
                                    <m:den>
                                      <m:r>
                                        <a:rPr lang="en-US" altLang="zh-CN" sz="1200" i="1">
                                          <a:latin typeface="Cambria Math" panose="02040503050406030204" pitchFamily="18" charset="0"/>
                                        </a:rPr>
                                        <m:t>2</m:t>
                                      </m:r>
                                      <m:r>
                                        <a:rPr lang="en-US" altLang="zh-CN" sz="1200" i="1">
                                          <a:latin typeface="Cambria Math" panose="02040503050406030204" pitchFamily="18" charset="0"/>
                                        </a:rPr>
                                        <m:t>𝜋</m:t>
                                      </m:r>
                                    </m:den>
                                  </m:f>
                                </m:e>
                                <m:sup>
                                  <m:r>
                                    <a:rPr lang="en-US" altLang="zh-CN" sz="1200" i="1">
                                      <a:latin typeface="Cambria Math" panose="02040503050406030204" pitchFamily="18" charset="0"/>
                                    </a:rPr>
                                    <m:t>2</m:t>
                                  </m:r>
                                </m:sup>
                              </m:sSup>
                            </m:num>
                            <m:den>
                              <m:r>
                                <a:rPr lang="en-US" altLang="zh-CN" sz="1200" i="1">
                                  <a:latin typeface="Cambria Math" panose="02040503050406030204" pitchFamily="18" charset="0"/>
                                </a:rPr>
                                <m:t>𝑅</m:t>
                              </m:r>
                            </m:den>
                          </m:f>
                        </m:den>
                      </m:f>
                      <m:sSub>
                        <m:sSubPr>
                          <m:ctrlPr>
                            <a:rPr lang="zh-CN" altLang="zh-CN" sz="1200" i="1">
                              <a:latin typeface="Cambria Math" panose="02040503050406030204" pitchFamily="18" charset="0"/>
                            </a:rPr>
                          </m:ctrlPr>
                        </m:sSubPr>
                        <m:e>
                          <m:r>
                            <a:rPr lang="en-US" altLang="zh-CN" sz="1200" i="1">
                              <a:latin typeface="Cambria Math" panose="02040503050406030204" pitchFamily="18" charset="0"/>
                            </a:rPr>
                            <m:t>𝑊</m:t>
                          </m:r>
                        </m:e>
                        <m:sub>
                          <m:r>
                            <a:rPr lang="en-US" altLang="zh-CN" sz="1200" i="1">
                              <a:latin typeface="Cambria Math" panose="02040503050406030204" pitchFamily="18" charset="0"/>
                            </a:rPr>
                            <m:t>𝑟</m:t>
                          </m:r>
                        </m:sub>
                      </m:sSub>
                      <m:r>
                        <a:rPr lang="en-US" altLang="zh-CN" sz="1200" i="1">
                          <a:latin typeface="Cambria Math" panose="02040503050406030204" pitchFamily="18" charset="0"/>
                        </a:rPr>
                        <m:t>𝛿</m:t>
                      </m:r>
                      <m:sSub>
                        <m:sSubPr>
                          <m:ctrlPr>
                            <a:rPr lang="zh-CN" altLang="zh-CN" sz="1200" i="1">
                              <a:latin typeface="Cambria Math" panose="02040503050406030204" pitchFamily="18" charset="0"/>
                            </a:rPr>
                          </m:ctrlPr>
                        </m:sSubPr>
                        <m:e>
                          <m:r>
                            <a:rPr lang="en-US" altLang="zh-CN" sz="1200" i="1">
                              <a:latin typeface="Cambria Math" panose="02040503050406030204" pitchFamily="18" charset="0"/>
                            </a:rPr>
                            <m:t>𝑊</m:t>
                          </m:r>
                        </m:e>
                        <m:sub>
                          <m:r>
                            <a:rPr lang="en-US" altLang="zh-CN" sz="1200" i="1">
                              <a:latin typeface="Cambria Math" panose="02040503050406030204" pitchFamily="18" charset="0"/>
                            </a:rPr>
                            <m:t>𝑟</m:t>
                          </m:r>
                        </m:sub>
                      </m:sSub>
                      <m:r>
                        <a:rPr lang="en-US" altLang="zh-CN" sz="1200" i="1">
                          <a:latin typeface="Cambria Math" panose="02040503050406030204" pitchFamily="18" charset="0"/>
                        </a:rPr>
                        <m:t>−</m:t>
                      </m:r>
                      <m:f>
                        <m:fPr>
                          <m:ctrlPr>
                            <a:rPr lang="zh-CN" altLang="zh-CN" sz="1200" i="1">
                              <a:latin typeface="Cambria Math" panose="02040503050406030204" pitchFamily="18" charset="0"/>
                            </a:rPr>
                          </m:ctrlPr>
                        </m:fPr>
                        <m:num>
                          <m:sSup>
                            <m:sSupPr>
                              <m:ctrlPr>
                                <a:rPr lang="zh-CN" altLang="zh-CN" sz="1200" i="1">
                                  <a:latin typeface="Cambria Math" panose="02040503050406030204" pitchFamily="18" charset="0"/>
                                </a:rPr>
                              </m:ctrlPr>
                            </m:sSupPr>
                            <m:e>
                              <m:r>
                                <a:rPr lang="en-US" altLang="zh-CN" sz="1200" i="1">
                                  <a:latin typeface="Cambria Math" panose="02040503050406030204" pitchFamily="18" charset="0"/>
                                </a:rPr>
                                <m:t>𝜋</m:t>
                              </m:r>
                              <m:r>
                                <a:rPr lang="en-US" altLang="zh-CN" sz="1200" i="1">
                                  <a:latin typeface="Cambria Math" panose="02040503050406030204" pitchFamily="18" charset="0"/>
                                </a:rPr>
                                <m:t>𝑟</m:t>
                              </m:r>
                            </m:e>
                            <m:sup>
                              <m:r>
                                <a:rPr lang="en-US" altLang="zh-CN" sz="1200" i="1">
                                  <a:latin typeface="Cambria Math" panose="02040503050406030204" pitchFamily="18" charset="0"/>
                                </a:rPr>
                                <m:t>4</m:t>
                              </m:r>
                            </m:sup>
                          </m:sSup>
                          <m:r>
                            <a:rPr lang="en-US" altLang="zh-CN" sz="1200" i="1">
                              <a:latin typeface="Cambria Math" panose="02040503050406030204" pitchFamily="18" charset="0"/>
                            </a:rPr>
                            <m:t>𝑌</m:t>
                          </m:r>
                          <m:sSup>
                            <m:sSupPr>
                              <m:ctrlPr>
                                <a:rPr lang="zh-CN" altLang="zh-CN" sz="1200" i="1">
                                  <a:latin typeface="Cambria Math" panose="02040503050406030204" pitchFamily="18" charset="0"/>
                                </a:rPr>
                              </m:ctrlPr>
                            </m:sSupPr>
                            <m:e>
                              <m:r>
                                <a:rPr lang="en-US" altLang="zh-CN" sz="1200" i="1">
                                  <a:latin typeface="Cambria Math" panose="02040503050406030204" pitchFamily="18" charset="0"/>
                                </a:rPr>
                                <m:t>𝜋</m:t>
                              </m:r>
                            </m:e>
                            <m:sup>
                              <m:r>
                                <a:rPr lang="en-US" altLang="zh-CN" sz="1200" i="1">
                                  <a:latin typeface="Cambria Math" panose="02040503050406030204" pitchFamily="18" charset="0"/>
                                </a:rPr>
                                <m:t>2</m:t>
                              </m:r>
                            </m:sup>
                          </m:sSup>
                          <m:sSup>
                            <m:sSupPr>
                              <m:ctrlPr>
                                <a:rPr lang="zh-CN" altLang="zh-CN" sz="1200" i="1">
                                  <a:latin typeface="Cambria Math" panose="02040503050406030204" pitchFamily="18" charset="0"/>
                                </a:rPr>
                              </m:ctrlPr>
                            </m:sSupPr>
                            <m:e>
                              <m:sSub>
                                <m:sSubPr>
                                  <m:ctrlPr>
                                    <a:rPr lang="zh-CN" altLang="zh-CN" sz="1200" i="1">
                                      <a:latin typeface="Cambria Math" panose="02040503050406030204" pitchFamily="18" charset="0"/>
                                    </a:rPr>
                                  </m:ctrlPr>
                                </m:sSubPr>
                                <m:e>
                                  <m:r>
                                    <a:rPr lang="en-US" altLang="zh-CN" sz="1200" i="1">
                                      <a:latin typeface="Cambria Math" panose="02040503050406030204" pitchFamily="18" charset="0"/>
                                    </a:rPr>
                                    <m:t>𝑊</m:t>
                                  </m:r>
                                </m:e>
                                <m:sub>
                                  <m:r>
                                    <a:rPr lang="en-US" altLang="zh-CN" sz="1200" i="1">
                                      <a:latin typeface="Cambria Math" panose="02040503050406030204" pitchFamily="18" charset="0"/>
                                    </a:rPr>
                                    <m:t>𝑟</m:t>
                                  </m:r>
                                </m:sub>
                              </m:sSub>
                            </m:e>
                            <m:sup>
                              <m:r>
                                <a:rPr lang="en-US" altLang="zh-CN" sz="1200" i="1">
                                  <a:latin typeface="Cambria Math" panose="02040503050406030204" pitchFamily="18" charset="0"/>
                                </a:rPr>
                                <m:t>2</m:t>
                              </m:r>
                            </m:sup>
                          </m:sSup>
                        </m:num>
                        <m:den>
                          <m:r>
                            <a:rPr lang="en-US" altLang="zh-CN" sz="1200" i="1">
                              <a:latin typeface="Cambria Math" panose="02040503050406030204" pitchFamily="18" charset="0"/>
                            </a:rPr>
                            <m:t>4</m:t>
                          </m:r>
                          <m:sSup>
                            <m:sSupPr>
                              <m:ctrlPr>
                                <a:rPr lang="zh-CN" altLang="zh-CN" sz="1200" i="1">
                                  <a:latin typeface="Cambria Math" panose="02040503050406030204" pitchFamily="18" charset="0"/>
                                </a:rPr>
                              </m:ctrlPr>
                            </m:sSupPr>
                            <m:e>
                              <m:d>
                                <m:dPr>
                                  <m:ctrlPr>
                                    <a:rPr lang="zh-CN" altLang="zh-CN" sz="1200" i="1">
                                      <a:latin typeface="Cambria Math" panose="02040503050406030204" pitchFamily="18" charset="0"/>
                                    </a:rPr>
                                  </m:ctrlPr>
                                </m:dPr>
                                <m:e>
                                  <m:f>
                                    <m:fPr>
                                      <m:ctrlPr>
                                        <a:rPr lang="zh-CN" altLang="zh-CN" sz="1200" i="1">
                                          <a:latin typeface="Cambria Math" panose="02040503050406030204" pitchFamily="18" charset="0"/>
                                        </a:rPr>
                                      </m:ctrlPr>
                                    </m:fPr>
                                    <m:num>
                                      <m:sSup>
                                        <m:sSupPr>
                                          <m:ctrlPr>
                                            <a:rPr lang="zh-CN" altLang="zh-CN" sz="1200" i="1">
                                              <a:latin typeface="Cambria Math" panose="02040503050406030204" pitchFamily="18" charset="0"/>
                                            </a:rPr>
                                          </m:ctrlPr>
                                        </m:sSupPr>
                                        <m:e>
                                          <m:r>
                                            <a:rPr lang="en-US" altLang="zh-CN" sz="1200" i="1">
                                              <a:latin typeface="Cambria Math" panose="02040503050406030204" pitchFamily="18" charset="0"/>
                                            </a:rPr>
                                            <m:t>𝑅</m:t>
                                          </m:r>
                                        </m:e>
                                        <m:sup>
                                          <m:r>
                                            <a:rPr lang="en-US" altLang="zh-CN" sz="1200" i="1">
                                              <a:latin typeface="Cambria Math" panose="02040503050406030204" pitchFamily="18" charset="0"/>
                                            </a:rPr>
                                            <m:t>2</m:t>
                                          </m:r>
                                        </m:sup>
                                      </m:sSup>
                                      <m:r>
                                        <a:rPr lang="en-US" altLang="zh-CN" sz="1200" i="1">
                                          <a:latin typeface="Cambria Math" panose="02040503050406030204" pitchFamily="18" charset="0"/>
                                        </a:rPr>
                                        <m:t>+</m:t>
                                      </m:r>
                                      <m:sSup>
                                        <m:sSupPr>
                                          <m:ctrlPr>
                                            <a:rPr lang="zh-CN" altLang="zh-CN" sz="1200" i="1">
                                              <a:latin typeface="Cambria Math" panose="02040503050406030204" pitchFamily="18" charset="0"/>
                                            </a:rPr>
                                          </m:ctrlPr>
                                        </m:sSupPr>
                                        <m:e>
                                          <m:f>
                                            <m:fPr>
                                              <m:ctrlPr>
                                                <a:rPr lang="zh-CN" altLang="zh-CN" sz="1200" i="1">
                                                  <a:latin typeface="Cambria Math" panose="02040503050406030204" pitchFamily="18" charset="0"/>
                                                </a:rPr>
                                              </m:ctrlPr>
                                            </m:fPr>
                                            <m:num>
                                              <m:r>
                                                <a:rPr lang="en-US" altLang="zh-CN" sz="1200" i="1">
                                                  <a:latin typeface="Cambria Math" panose="02040503050406030204" pitchFamily="18" charset="0"/>
                                                </a:rPr>
                                                <m:t>h</m:t>
                                              </m:r>
                                            </m:num>
                                            <m:den>
                                              <m:r>
                                                <a:rPr lang="en-US" altLang="zh-CN" sz="1200" i="1">
                                                  <a:latin typeface="Cambria Math" panose="02040503050406030204" pitchFamily="18" charset="0"/>
                                                </a:rPr>
                                                <m:t>2</m:t>
                                              </m:r>
                                              <m:r>
                                                <a:rPr lang="en-US" altLang="zh-CN" sz="1200" i="1">
                                                  <a:latin typeface="Cambria Math" panose="02040503050406030204" pitchFamily="18" charset="0"/>
                                                </a:rPr>
                                                <m:t>𝜋</m:t>
                                              </m:r>
                                            </m:den>
                                          </m:f>
                                        </m:e>
                                        <m:sup>
                                          <m:r>
                                            <a:rPr lang="en-US" altLang="zh-CN" sz="1200" i="1">
                                              <a:latin typeface="Cambria Math" panose="02040503050406030204" pitchFamily="18" charset="0"/>
                                            </a:rPr>
                                            <m:t>2</m:t>
                                          </m:r>
                                        </m:sup>
                                      </m:sSup>
                                    </m:num>
                                    <m:den>
                                      <m:r>
                                        <a:rPr lang="en-US" altLang="zh-CN" sz="1200" i="1">
                                          <a:latin typeface="Cambria Math" panose="02040503050406030204" pitchFamily="18" charset="0"/>
                                        </a:rPr>
                                        <m:t>𝑅</m:t>
                                      </m:r>
                                    </m:den>
                                  </m:f>
                                </m:e>
                              </m:d>
                            </m:e>
                            <m:sup>
                              <m:r>
                                <a:rPr lang="en-US" altLang="zh-CN" sz="1200" i="1">
                                  <a:latin typeface="Cambria Math" panose="02040503050406030204" pitchFamily="18" charset="0"/>
                                </a:rPr>
                                <m:t>2</m:t>
                              </m:r>
                            </m:sup>
                          </m:sSup>
                        </m:den>
                      </m:f>
                      <m:d>
                        <m:dPr>
                          <m:ctrlPr>
                            <a:rPr lang="zh-CN" altLang="zh-CN" sz="1200" i="1">
                              <a:latin typeface="Cambria Math" panose="02040503050406030204" pitchFamily="18" charset="0"/>
                            </a:rPr>
                          </m:ctrlPr>
                        </m:dPr>
                        <m:e>
                          <m:sSup>
                            <m:sSupPr>
                              <m:ctrlPr>
                                <a:rPr lang="zh-CN" altLang="zh-CN" sz="1200" i="1">
                                  <a:latin typeface="Cambria Math" panose="02040503050406030204" pitchFamily="18" charset="0"/>
                                </a:rPr>
                              </m:ctrlPr>
                            </m:sSupPr>
                            <m:e>
                              <m:f>
                                <m:fPr>
                                  <m:ctrlPr>
                                    <a:rPr lang="zh-CN" altLang="zh-CN" sz="1200" i="1">
                                      <a:latin typeface="Cambria Math" panose="02040503050406030204" pitchFamily="18" charset="0"/>
                                    </a:rPr>
                                  </m:ctrlPr>
                                </m:fPr>
                                <m:num>
                                  <m:r>
                                    <a:rPr lang="en-US" altLang="zh-CN" sz="1200" i="1">
                                      <a:latin typeface="Cambria Math" panose="02040503050406030204" pitchFamily="18" charset="0"/>
                                    </a:rPr>
                                    <m:t>h</m:t>
                                  </m:r>
                                </m:num>
                                <m:den>
                                  <m:r>
                                    <a:rPr lang="en-US" altLang="zh-CN" sz="1200" i="1">
                                      <a:latin typeface="Cambria Math" panose="02040503050406030204" pitchFamily="18" charset="0"/>
                                    </a:rPr>
                                    <m:t>2</m:t>
                                  </m:r>
                                  <m:r>
                                    <a:rPr lang="en-US" altLang="zh-CN" sz="1200" i="1">
                                      <a:latin typeface="Cambria Math" panose="02040503050406030204" pitchFamily="18" charset="0"/>
                                    </a:rPr>
                                    <m:t>𝜋</m:t>
                                  </m:r>
                                  <m:r>
                                    <a:rPr lang="en-US" altLang="zh-CN" sz="1200" i="1">
                                      <a:latin typeface="Cambria Math" panose="02040503050406030204" pitchFamily="18" charset="0"/>
                                    </a:rPr>
                                    <m:t>𝑅</m:t>
                                  </m:r>
                                </m:den>
                              </m:f>
                            </m:e>
                            <m:sup>
                              <m:r>
                                <a:rPr lang="en-US" altLang="zh-CN" sz="1200" i="1">
                                  <a:latin typeface="Cambria Math" panose="02040503050406030204" pitchFamily="18" charset="0"/>
                                </a:rPr>
                                <m:t>2</m:t>
                              </m:r>
                            </m:sup>
                          </m:sSup>
                          <m:r>
                            <a:rPr lang="en-US" altLang="zh-CN" sz="1200" i="1">
                              <a:latin typeface="Cambria Math" panose="02040503050406030204" pitchFamily="18" charset="0"/>
                            </a:rPr>
                            <m:t>−1</m:t>
                          </m:r>
                        </m:e>
                      </m:d>
                      <m:r>
                        <a:rPr lang="en-US" altLang="zh-CN" sz="1200" i="1">
                          <a:latin typeface="Cambria Math" panose="02040503050406030204" pitchFamily="18" charset="0"/>
                        </a:rPr>
                        <m:t>𝛿</m:t>
                      </m:r>
                      <m:r>
                        <a:rPr lang="en-US" altLang="zh-CN" sz="1200" i="1">
                          <a:latin typeface="Cambria Math" panose="02040503050406030204" pitchFamily="18" charset="0"/>
                        </a:rPr>
                        <m:t>𝑅</m:t>
                      </m:r>
                      <m:r>
                        <a:rPr lang="en-US" altLang="zh-CN" sz="1200" i="1">
                          <a:latin typeface="Cambria Math" panose="02040503050406030204" pitchFamily="18" charset="0"/>
                        </a:rPr>
                        <m:t>−</m:t>
                      </m:r>
                      <m:f>
                        <m:fPr>
                          <m:ctrlPr>
                            <a:rPr lang="zh-CN" altLang="zh-CN" sz="1200" i="1">
                              <a:latin typeface="Cambria Math" panose="02040503050406030204" pitchFamily="18" charset="0"/>
                            </a:rPr>
                          </m:ctrlPr>
                        </m:fPr>
                        <m:num>
                          <m:r>
                            <a:rPr lang="en-US" altLang="zh-CN" sz="1200" i="1">
                              <a:latin typeface="Cambria Math" panose="02040503050406030204" pitchFamily="18" charset="0"/>
                            </a:rPr>
                            <m:t>𝑅</m:t>
                          </m:r>
                          <m:sSup>
                            <m:sSupPr>
                              <m:ctrlPr>
                                <a:rPr lang="zh-CN" altLang="zh-CN" sz="1200" i="1">
                                  <a:latin typeface="Cambria Math" panose="02040503050406030204" pitchFamily="18" charset="0"/>
                                </a:rPr>
                              </m:ctrlPr>
                            </m:sSupPr>
                            <m:e>
                              <m:r>
                                <a:rPr lang="en-US" altLang="zh-CN" sz="1200" i="1">
                                  <a:latin typeface="Cambria Math" panose="02040503050406030204" pitchFamily="18" charset="0"/>
                                </a:rPr>
                                <m:t>𝜋</m:t>
                              </m:r>
                              <m:r>
                                <a:rPr lang="en-US" altLang="zh-CN" sz="1200" i="1">
                                  <a:latin typeface="Cambria Math" panose="02040503050406030204" pitchFamily="18" charset="0"/>
                                </a:rPr>
                                <m:t>𝑟</m:t>
                              </m:r>
                            </m:e>
                            <m:sup>
                              <m:r>
                                <a:rPr lang="en-US" altLang="zh-CN" sz="1200" i="1">
                                  <a:latin typeface="Cambria Math" panose="02040503050406030204" pitchFamily="18" charset="0"/>
                                </a:rPr>
                                <m:t>4</m:t>
                              </m:r>
                            </m:sup>
                          </m:sSup>
                          <m:r>
                            <a:rPr lang="en-US" altLang="zh-CN" sz="1200" i="1">
                              <a:latin typeface="Cambria Math" panose="02040503050406030204" pitchFamily="18" charset="0"/>
                            </a:rPr>
                            <m:t>𝑌</m:t>
                          </m:r>
                          <m:sSup>
                            <m:sSupPr>
                              <m:ctrlPr>
                                <a:rPr lang="zh-CN" altLang="zh-CN" sz="1200" i="1">
                                  <a:latin typeface="Cambria Math" panose="02040503050406030204" pitchFamily="18" charset="0"/>
                                </a:rPr>
                              </m:ctrlPr>
                            </m:sSupPr>
                            <m:e>
                              <m:r>
                                <a:rPr lang="en-US" altLang="zh-CN" sz="1200" i="1">
                                  <a:latin typeface="Cambria Math" panose="02040503050406030204" pitchFamily="18" charset="0"/>
                                </a:rPr>
                                <m:t>𝜋</m:t>
                              </m:r>
                            </m:e>
                            <m:sup>
                              <m:r>
                                <a:rPr lang="en-US" altLang="zh-CN" sz="1200" i="1">
                                  <a:latin typeface="Cambria Math" panose="02040503050406030204" pitchFamily="18" charset="0"/>
                                </a:rPr>
                                <m:t>2</m:t>
                              </m:r>
                            </m:sup>
                          </m:sSup>
                          <m:sSup>
                            <m:sSupPr>
                              <m:ctrlPr>
                                <a:rPr lang="zh-CN" altLang="zh-CN" sz="1200" i="1">
                                  <a:latin typeface="Cambria Math" panose="02040503050406030204" pitchFamily="18" charset="0"/>
                                </a:rPr>
                              </m:ctrlPr>
                            </m:sSupPr>
                            <m:e>
                              <m:sSub>
                                <m:sSubPr>
                                  <m:ctrlPr>
                                    <a:rPr lang="zh-CN" altLang="zh-CN" sz="1200" i="1">
                                      <a:latin typeface="Cambria Math" panose="02040503050406030204" pitchFamily="18" charset="0"/>
                                    </a:rPr>
                                  </m:ctrlPr>
                                </m:sSubPr>
                                <m:e>
                                  <m:r>
                                    <a:rPr lang="en-US" altLang="zh-CN" sz="1200" i="1">
                                      <a:latin typeface="Cambria Math" panose="02040503050406030204" pitchFamily="18" charset="0"/>
                                    </a:rPr>
                                    <m:t>𝑊</m:t>
                                  </m:r>
                                </m:e>
                                <m:sub>
                                  <m:r>
                                    <a:rPr lang="en-US" altLang="zh-CN" sz="1200" i="1">
                                      <a:latin typeface="Cambria Math" panose="02040503050406030204" pitchFamily="18" charset="0"/>
                                    </a:rPr>
                                    <m:t>𝑟</m:t>
                                  </m:r>
                                </m:sub>
                              </m:sSub>
                            </m:e>
                            <m:sup>
                              <m:r>
                                <a:rPr lang="en-US" altLang="zh-CN" sz="1200" i="1">
                                  <a:latin typeface="Cambria Math" panose="02040503050406030204" pitchFamily="18" charset="0"/>
                                </a:rPr>
                                <m:t>2</m:t>
                              </m:r>
                            </m:sup>
                          </m:sSup>
                        </m:num>
                        <m:den>
                          <m:r>
                            <a:rPr lang="en-US" altLang="zh-CN" sz="1200" i="1">
                              <a:latin typeface="Cambria Math" panose="02040503050406030204" pitchFamily="18" charset="0"/>
                            </a:rPr>
                            <m:t>4</m:t>
                          </m:r>
                          <m:sSup>
                            <m:sSupPr>
                              <m:ctrlPr>
                                <a:rPr lang="zh-CN" altLang="zh-CN" sz="1200" i="1">
                                  <a:latin typeface="Cambria Math" panose="02040503050406030204" pitchFamily="18" charset="0"/>
                                </a:rPr>
                              </m:ctrlPr>
                            </m:sSupPr>
                            <m:e>
                              <m:d>
                                <m:dPr>
                                  <m:ctrlPr>
                                    <a:rPr lang="zh-CN" altLang="zh-CN" sz="1200" i="1">
                                      <a:latin typeface="Cambria Math" panose="02040503050406030204" pitchFamily="18" charset="0"/>
                                    </a:rPr>
                                  </m:ctrlPr>
                                </m:dPr>
                                <m:e>
                                  <m:sSup>
                                    <m:sSupPr>
                                      <m:ctrlPr>
                                        <a:rPr lang="zh-CN" altLang="zh-CN" sz="1200" i="1">
                                          <a:latin typeface="Cambria Math" panose="02040503050406030204" pitchFamily="18" charset="0"/>
                                        </a:rPr>
                                      </m:ctrlPr>
                                    </m:sSupPr>
                                    <m:e>
                                      <m:r>
                                        <a:rPr lang="en-US" altLang="zh-CN" sz="1200" i="1">
                                          <a:latin typeface="Cambria Math" panose="02040503050406030204" pitchFamily="18" charset="0"/>
                                        </a:rPr>
                                        <m:t>𝑅</m:t>
                                      </m:r>
                                    </m:e>
                                    <m:sup>
                                      <m:r>
                                        <a:rPr lang="en-US" altLang="zh-CN" sz="1200" i="1">
                                          <a:latin typeface="Cambria Math" panose="02040503050406030204" pitchFamily="18" charset="0"/>
                                        </a:rPr>
                                        <m:t>2</m:t>
                                      </m:r>
                                    </m:sup>
                                  </m:sSup>
                                  <m:r>
                                    <a:rPr lang="en-US" altLang="zh-CN" sz="1200" i="1">
                                      <a:latin typeface="Cambria Math" panose="02040503050406030204" pitchFamily="18" charset="0"/>
                                    </a:rPr>
                                    <m:t>+</m:t>
                                  </m:r>
                                  <m:sSup>
                                    <m:sSupPr>
                                      <m:ctrlPr>
                                        <a:rPr lang="zh-CN" altLang="zh-CN" sz="1200" i="1">
                                          <a:latin typeface="Cambria Math" panose="02040503050406030204" pitchFamily="18" charset="0"/>
                                        </a:rPr>
                                      </m:ctrlPr>
                                    </m:sSupPr>
                                    <m:e>
                                      <m:f>
                                        <m:fPr>
                                          <m:ctrlPr>
                                            <a:rPr lang="zh-CN" altLang="zh-CN" sz="1200" i="1">
                                              <a:latin typeface="Cambria Math" panose="02040503050406030204" pitchFamily="18" charset="0"/>
                                            </a:rPr>
                                          </m:ctrlPr>
                                        </m:fPr>
                                        <m:num>
                                          <m:r>
                                            <a:rPr lang="en-US" altLang="zh-CN" sz="1200" i="1">
                                              <a:latin typeface="Cambria Math" panose="02040503050406030204" pitchFamily="18" charset="0"/>
                                            </a:rPr>
                                            <m:t>h</m:t>
                                          </m:r>
                                        </m:num>
                                        <m:den>
                                          <m:r>
                                            <a:rPr lang="en-US" altLang="zh-CN" sz="1200" i="1">
                                              <a:latin typeface="Cambria Math" panose="02040503050406030204" pitchFamily="18" charset="0"/>
                                            </a:rPr>
                                            <m:t>2</m:t>
                                          </m:r>
                                          <m:r>
                                            <a:rPr lang="en-US" altLang="zh-CN" sz="1200" i="1">
                                              <a:latin typeface="Cambria Math" panose="02040503050406030204" pitchFamily="18" charset="0"/>
                                            </a:rPr>
                                            <m:t>𝜋</m:t>
                                          </m:r>
                                        </m:den>
                                      </m:f>
                                    </m:e>
                                    <m:sup>
                                      <m:r>
                                        <a:rPr lang="en-US" altLang="zh-CN" sz="1200" i="1">
                                          <a:latin typeface="Cambria Math" panose="02040503050406030204" pitchFamily="18" charset="0"/>
                                        </a:rPr>
                                        <m:t>2</m:t>
                                      </m:r>
                                    </m:sup>
                                  </m:sSup>
                                </m:e>
                              </m:d>
                            </m:e>
                            <m:sup>
                              <m:r>
                                <a:rPr lang="en-US" altLang="zh-CN" sz="1200" i="1">
                                  <a:latin typeface="Cambria Math" panose="02040503050406030204" pitchFamily="18" charset="0"/>
                                </a:rPr>
                                <m:t>2</m:t>
                              </m:r>
                            </m:sup>
                          </m:sSup>
                        </m:den>
                      </m:f>
                      <m:f>
                        <m:fPr>
                          <m:ctrlPr>
                            <a:rPr lang="zh-CN" altLang="zh-CN" sz="1200" i="1">
                              <a:latin typeface="Cambria Math" panose="02040503050406030204" pitchFamily="18" charset="0"/>
                            </a:rPr>
                          </m:ctrlPr>
                        </m:fPr>
                        <m:num>
                          <m:r>
                            <a:rPr lang="en-US" altLang="zh-CN" sz="1200" i="1">
                              <a:latin typeface="Cambria Math" panose="02040503050406030204" pitchFamily="18" charset="0"/>
                            </a:rPr>
                            <m:t>h</m:t>
                          </m:r>
                        </m:num>
                        <m:den>
                          <m:sSup>
                            <m:sSupPr>
                              <m:ctrlPr>
                                <a:rPr lang="zh-CN" altLang="zh-CN" sz="1200" i="1">
                                  <a:latin typeface="Cambria Math" panose="02040503050406030204" pitchFamily="18" charset="0"/>
                                </a:rPr>
                              </m:ctrlPr>
                            </m:sSupPr>
                            <m:e>
                              <m:r>
                                <a:rPr lang="en-US" altLang="zh-CN" sz="1200" i="1">
                                  <a:latin typeface="Cambria Math" panose="02040503050406030204" pitchFamily="18" charset="0"/>
                                </a:rPr>
                                <m:t>2</m:t>
                              </m:r>
                              <m:r>
                                <a:rPr lang="en-US" altLang="zh-CN" sz="1200" i="1">
                                  <a:latin typeface="Cambria Math" panose="02040503050406030204" pitchFamily="18" charset="0"/>
                                </a:rPr>
                                <m:t>𝜋</m:t>
                              </m:r>
                            </m:e>
                            <m:sup>
                              <m:r>
                                <a:rPr lang="en-US" altLang="zh-CN" sz="1200" i="1">
                                  <a:latin typeface="Cambria Math" panose="02040503050406030204" pitchFamily="18" charset="0"/>
                                </a:rPr>
                                <m:t>2</m:t>
                              </m:r>
                            </m:sup>
                          </m:sSup>
                        </m:den>
                      </m:f>
                      <m:r>
                        <a:rPr lang="en-US" altLang="zh-CN" sz="1200" i="1">
                          <a:latin typeface="Cambria Math" panose="02040503050406030204" pitchFamily="18" charset="0"/>
                        </a:rPr>
                        <m:t>𝛿</m:t>
                      </m:r>
                      <m:r>
                        <a:rPr lang="en-US" altLang="zh-CN" sz="1200" i="1">
                          <a:latin typeface="Cambria Math" panose="02040503050406030204" pitchFamily="18" charset="0"/>
                        </a:rPr>
                        <m:t>h</m:t>
                      </m:r>
                      <m:r>
                        <a:rPr lang="en-US" altLang="zh-CN" sz="1200" i="1">
                          <a:latin typeface="Cambria Math" panose="02040503050406030204" pitchFamily="18" charset="0"/>
                        </a:rPr>
                        <m:t>+2</m:t>
                      </m:r>
                      <m:r>
                        <a:rPr lang="en-US" altLang="zh-CN" sz="1200" i="1">
                          <a:latin typeface="Cambria Math" panose="02040503050406030204" pitchFamily="18" charset="0"/>
                        </a:rPr>
                        <m:t>𝜋</m:t>
                      </m:r>
                      <m:r>
                        <a:rPr lang="en-US" altLang="zh-CN" sz="1200" i="1">
                          <a:latin typeface="Cambria Math" panose="02040503050406030204" pitchFamily="18" charset="0"/>
                        </a:rPr>
                        <m:t>𝑚𝑔</m:t>
                      </m:r>
                      <m:f>
                        <m:fPr>
                          <m:ctrlPr>
                            <a:rPr lang="zh-CN" altLang="zh-CN" sz="1200" i="1">
                              <a:latin typeface="Cambria Math" panose="02040503050406030204" pitchFamily="18" charset="0"/>
                            </a:rPr>
                          </m:ctrlPr>
                        </m:fPr>
                        <m:num>
                          <m:r>
                            <a:rPr lang="en-US" altLang="zh-CN" sz="1200" i="1">
                              <a:latin typeface="Cambria Math" panose="02040503050406030204" pitchFamily="18" charset="0"/>
                            </a:rPr>
                            <m:t>𝛿</m:t>
                          </m:r>
                          <m:r>
                            <a:rPr lang="en-US" altLang="zh-CN" sz="1200" i="1">
                              <a:latin typeface="Cambria Math" panose="02040503050406030204" pitchFamily="18" charset="0"/>
                            </a:rPr>
                            <m:t>𝑅</m:t>
                          </m:r>
                          <m:r>
                            <a:rPr lang="en-US" altLang="zh-CN" sz="1200" i="1">
                              <a:latin typeface="Cambria Math" panose="02040503050406030204" pitchFamily="18" charset="0"/>
                            </a:rPr>
                            <m:t>+</m:t>
                          </m:r>
                          <m:f>
                            <m:fPr>
                              <m:ctrlPr>
                                <a:rPr lang="zh-CN" altLang="zh-CN" sz="1200" i="1">
                                  <a:latin typeface="Cambria Math" panose="02040503050406030204" pitchFamily="18" charset="0"/>
                                </a:rPr>
                              </m:ctrlPr>
                            </m:fPr>
                            <m:num>
                              <m:r>
                                <a:rPr lang="en-US" altLang="zh-CN" sz="1200" i="1">
                                  <a:latin typeface="Cambria Math" panose="02040503050406030204" pitchFamily="18" charset="0"/>
                                </a:rPr>
                                <m:t>h</m:t>
                              </m:r>
                            </m:num>
                            <m:den>
                              <m:sSup>
                                <m:sSupPr>
                                  <m:ctrlPr>
                                    <a:rPr lang="zh-CN" altLang="zh-CN" sz="1200" i="1">
                                      <a:latin typeface="Cambria Math" panose="02040503050406030204" pitchFamily="18" charset="0"/>
                                    </a:rPr>
                                  </m:ctrlPr>
                                </m:sSupPr>
                                <m:e>
                                  <m:r>
                                    <a:rPr lang="en-US" altLang="zh-CN" sz="1200" i="1">
                                      <a:latin typeface="Cambria Math" panose="02040503050406030204" pitchFamily="18" charset="0"/>
                                    </a:rPr>
                                    <m:t>2</m:t>
                                  </m:r>
                                  <m:r>
                                    <a:rPr lang="en-US" altLang="zh-CN" sz="1200" i="1">
                                      <a:latin typeface="Cambria Math" panose="02040503050406030204" pitchFamily="18" charset="0"/>
                                    </a:rPr>
                                    <m:t>𝜋</m:t>
                                  </m:r>
                                </m:e>
                                <m:sup>
                                  <m:r>
                                    <a:rPr lang="en-US" altLang="zh-CN" sz="1200" i="1">
                                      <a:latin typeface="Cambria Math" panose="02040503050406030204" pitchFamily="18" charset="0"/>
                                    </a:rPr>
                                    <m:t>2</m:t>
                                  </m:r>
                                </m:sup>
                              </m:sSup>
                            </m:den>
                          </m:f>
                          <m:r>
                            <a:rPr lang="en-US" altLang="zh-CN" sz="1200" i="1">
                              <a:latin typeface="Cambria Math" panose="02040503050406030204" pitchFamily="18" charset="0"/>
                            </a:rPr>
                            <m:t>𝛿</m:t>
                          </m:r>
                          <m:r>
                            <a:rPr lang="en-US" altLang="zh-CN" sz="1200" i="1">
                              <a:latin typeface="Cambria Math" panose="02040503050406030204" pitchFamily="18" charset="0"/>
                            </a:rPr>
                            <m:t>h</m:t>
                          </m:r>
                        </m:num>
                        <m:den>
                          <m:rad>
                            <m:radPr>
                              <m:degHide m:val="on"/>
                              <m:ctrlPr>
                                <a:rPr lang="zh-CN" altLang="zh-CN" sz="1200" i="1">
                                  <a:latin typeface="Cambria Math" panose="02040503050406030204" pitchFamily="18" charset="0"/>
                                </a:rPr>
                              </m:ctrlPr>
                            </m:radPr>
                            <m:deg/>
                            <m:e>
                              <m:sSup>
                                <m:sSupPr>
                                  <m:ctrlPr>
                                    <a:rPr lang="zh-CN" altLang="zh-CN" sz="1200" i="1">
                                      <a:latin typeface="Cambria Math" panose="02040503050406030204" pitchFamily="18" charset="0"/>
                                    </a:rPr>
                                  </m:ctrlPr>
                                </m:sSupPr>
                                <m:e>
                                  <m:r>
                                    <a:rPr lang="en-US" altLang="zh-CN" sz="1200" i="1">
                                      <a:latin typeface="Cambria Math" panose="02040503050406030204" pitchFamily="18" charset="0"/>
                                    </a:rPr>
                                    <m:t>𝑅</m:t>
                                  </m:r>
                                </m:e>
                                <m:sup>
                                  <m:r>
                                    <a:rPr lang="en-US" altLang="zh-CN" sz="1200" i="1">
                                      <a:latin typeface="Cambria Math" panose="02040503050406030204" pitchFamily="18" charset="0"/>
                                    </a:rPr>
                                    <m:t>2</m:t>
                                  </m:r>
                                </m:sup>
                              </m:sSup>
                              <m:r>
                                <a:rPr lang="en-US" altLang="zh-CN" sz="1200" i="1">
                                  <a:latin typeface="Cambria Math" panose="02040503050406030204" pitchFamily="18" charset="0"/>
                                </a:rPr>
                                <m:t>+</m:t>
                              </m:r>
                              <m:sSup>
                                <m:sSupPr>
                                  <m:ctrlPr>
                                    <a:rPr lang="zh-CN" altLang="zh-CN" sz="1200" i="1">
                                      <a:latin typeface="Cambria Math" panose="02040503050406030204" pitchFamily="18" charset="0"/>
                                    </a:rPr>
                                  </m:ctrlPr>
                                </m:sSupPr>
                                <m:e>
                                  <m:f>
                                    <m:fPr>
                                      <m:ctrlPr>
                                        <a:rPr lang="zh-CN" altLang="zh-CN" sz="1200" i="1">
                                          <a:latin typeface="Cambria Math" panose="02040503050406030204" pitchFamily="18" charset="0"/>
                                        </a:rPr>
                                      </m:ctrlPr>
                                    </m:fPr>
                                    <m:num>
                                      <m:r>
                                        <a:rPr lang="en-US" altLang="zh-CN" sz="1200" i="1">
                                          <a:latin typeface="Cambria Math" panose="02040503050406030204" pitchFamily="18" charset="0"/>
                                        </a:rPr>
                                        <m:t>h</m:t>
                                      </m:r>
                                    </m:num>
                                    <m:den>
                                      <m:r>
                                        <a:rPr lang="en-US" altLang="zh-CN" sz="1200" i="1">
                                          <a:latin typeface="Cambria Math" panose="02040503050406030204" pitchFamily="18" charset="0"/>
                                        </a:rPr>
                                        <m:t>2</m:t>
                                      </m:r>
                                      <m:r>
                                        <a:rPr lang="en-US" altLang="zh-CN" sz="1200" i="1">
                                          <a:latin typeface="Cambria Math" panose="02040503050406030204" pitchFamily="18" charset="0"/>
                                        </a:rPr>
                                        <m:t>𝜋</m:t>
                                      </m:r>
                                    </m:den>
                                  </m:f>
                                </m:e>
                                <m:sup>
                                  <m:r>
                                    <a:rPr lang="en-US" altLang="zh-CN" sz="1200" i="1">
                                      <a:latin typeface="Cambria Math" panose="02040503050406030204" pitchFamily="18" charset="0"/>
                                    </a:rPr>
                                    <m:t>2</m:t>
                                  </m:r>
                                </m:sup>
                              </m:sSup>
                            </m:e>
                          </m:rad>
                        </m:den>
                      </m:f>
                      <m:r>
                        <a:rPr lang="en-US" altLang="zh-CN" sz="1200" i="1">
                          <a:latin typeface="Cambria Math" panose="02040503050406030204" pitchFamily="18" charset="0"/>
                        </a:rPr>
                        <m:t>−</m:t>
                      </m:r>
                      <m:r>
                        <a:rPr lang="en-US" altLang="zh-CN" sz="1200" i="1">
                          <a:latin typeface="Cambria Math" panose="02040503050406030204" pitchFamily="18" charset="0"/>
                        </a:rPr>
                        <m:t>𝑚𝑔</m:t>
                      </m:r>
                      <m:r>
                        <a:rPr lang="en-US" altLang="zh-CN" sz="1200" i="1">
                          <a:latin typeface="Cambria Math" panose="02040503050406030204" pitchFamily="18" charset="0"/>
                        </a:rPr>
                        <m:t>𝛿</m:t>
                      </m:r>
                      <m:r>
                        <a:rPr lang="en-US" altLang="zh-CN" sz="1200" i="1">
                          <a:latin typeface="Cambria Math" panose="02040503050406030204" pitchFamily="18" charset="0"/>
                        </a:rPr>
                        <m:t>h</m:t>
                      </m:r>
                      <m:r>
                        <a:rPr lang="en-US" altLang="zh-CN" sz="1200" i="1">
                          <a:latin typeface="Cambria Math" panose="02040503050406030204" pitchFamily="18" charset="0"/>
                        </a:rPr>
                        <m:t>=0</m:t>
                      </m:r>
                    </m:oMath>
                  </m:oMathPara>
                </a14:m>
                <a:endParaRPr lang="zh-CN" altLang="zh-CN" sz="1200" dirty="0"/>
              </a:p>
              <a:p>
                <a:r>
                  <a:rPr lang="zh-CN" altLang="zh-CN" dirty="0"/>
                  <a:t>由</a:t>
                </a:r>
                <a:r>
                  <a:rPr lang="en-US" altLang="zh-CN" sz="1350" dirty="0"/>
                  <a:t>                            </a:t>
                </a:r>
              </a:p>
              <a:p>
                <a:r>
                  <a:rPr lang="en-US" altLang="zh-CN" sz="1350" dirty="0"/>
                  <a:t>                                   </a:t>
                </a:r>
                <a14:m>
                  <m:oMath xmlns:m="http://schemas.openxmlformats.org/officeDocument/2006/math">
                    <m:sSub>
                      <m:sSubPr>
                        <m:ctrlPr>
                          <a:rPr lang="zh-CN" altLang="zh-CN" sz="1350" i="1">
                            <a:latin typeface="Cambria Math" panose="02040503050406030204" pitchFamily="18" charset="0"/>
                          </a:rPr>
                        </m:ctrlPr>
                      </m:sSubPr>
                      <m:e>
                        <m:r>
                          <a:rPr lang="en-US" altLang="zh-CN" sz="1350" i="1">
                            <a:latin typeface="Cambria Math" panose="02040503050406030204" pitchFamily="18" charset="0"/>
                          </a:rPr>
                          <m:t>𝑊</m:t>
                        </m:r>
                      </m:e>
                      <m:sub>
                        <m:r>
                          <a:rPr lang="en-US" altLang="zh-CN" sz="1350" i="1">
                            <a:latin typeface="Cambria Math" panose="02040503050406030204" pitchFamily="18" charset="0"/>
                          </a:rPr>
                          <m:t>𝑟</m:t>
                        </m:r>
                      </m:sub>
                    </m:sSub>
                    <m:r>
                      <a:rPr lang="en-US" altLang="zh-CN" sz="1350" i="1">
                        <a:latin typeface="Cambria Math" panose="02040503050406030204" pitchFamily="18" charset="0"/>
                      </a:rPr>
                      <m:t>=</m:t>
                    </m:r>
                    <m:sSub>
                      <m:sSubPr>
                        <m:ctrlPr>
                          <a:rPr lang="zh-CN" altLang="zh-CN" sz="1350" i="1">
                            <a:latin typeface="Cambria Math" panose="02040503050406030204" pitchFamily="18" charset="0"/>
                          </a:rPr>
                        </m:ctrlPr>
                      </m:sSubPr>
                      <m:e>
                        <m:r>
                          <a:rPr lang="en-US" altLang="zh-CN" sz="1350" i="1">
                            <a:latin typeface="Cambria Math" panose="02040503050406030204" pitchFamily="18" charset="0"/>
                          </a:rPr>
                          <m:t>𝐿</m:t>
                        </m:r>
                      </m:e>
                      <m:sub>
                        <m:r>
                          <a:rPr lang="en-US" altLang="zh-CN" sz="1350" i="1">
                            <a:latin typeface="Cambria Math" panose="02040503050406030204" pitchFamily="18" charset="0"/>
                          </a:rPr>
                          <m:t>𝑘</m:t>
                        </m:r>
                      </m:sub>
                    </m:sSub>
                    <m:r>
                      <a:rPr lang="en-US" altLang="zh-CN" sz="1350" i="1">
                        <a:latin typeface="Cambria Math" panose="02040503050406030204" pitchFamily="18" charset="0"/>
                      </a:rPr>
                      <m:t>−</m:t>
                    </m:r>
                    <m:sSub>
                      <m:sSubPr>
                        <m:ctrlPr>
                          <a:rPr lang="zh-CN" altLang="zh-CN" sz="1350" i="1">
                            <a:latin typeface="Cambria Math" panose="02040503050406030204" pitchFamily="18" charset="0"/>
                          </a:rPr>
                        </m:ctrlPr>
                      </m:sSubPr>
                      <m:e>
                        <m:r>
                          <a:rPr lang="en-US" altLang="zh-CN" sz="1350" i="1">
                            <a:latin typeface="Cambria Math" panose="02040503050406030204" pitchFamily="18" charset="0"/>
                          </a:rPr>
                          <m:t>𝑇</m:t>
                        </m:r>
                      </m:e>
                      <m:sub>
                        <m:r>
                          <a:rPr lang="en-US" altLang="zh-CN" sz="1350" i="1">
                            <a:latin typeface="Cambria Math" panose="02040503050406030204" pitchFamily="18" charset="0"/>
                          </a:rPr>
                          <m:t>𝑤</m:t>
                        </m:r>
                      </m:sub>
                    </m:sSub>
                  </m:oMath>
                </a14:m>
                <a:endParaRPr lang="zh-CN" altLang="zh-CN" sz="1350" dirty="0"/>
              </a:p>
              <a:p>
                <a:r>
                  <a:rPr lang="zh-CN" altLang="zh-CN" dirty="0"/>
                  <a:t>可以得到</a:t>
                </a:r>
              </a:p>
              <a:p>
                <a:pPr/>
                <a14:m>
                  <m:oMathPara xmlns:m="http://schemas.openxmlformats.org/officeDocument/2006/math">
                    <m:oMathParaPr>
                      <m:jc m:val="centerGroup"/>
                    </m:oMathParaPr>
                    <m:oMath xmlns:m="http://schemas.openxmlformats.org/officeDocument/2006/math">
                      <m:r>
                        <a:rPr lang="en-US" altLang="zh-CN" sz="1350" i="1">
                          <a:latin typeface="Cambria Math" panose="02040503050406030204" pitchFamily="18" charset="0"/>
                        </a:rPr>
                        <m:t>𝛿</m:t>
                      </m:r>
                      <m:sSub>
                        <m:sSubPr>
                          <m:ctrlPr>
                            <a:rPr lang="zh-CN" altLang="zh-CN" sz="1350" i="1">
                              <a:latin typeface="Cambria Math" panose="02040503050406030204" pitchFamily="18" charset="0"/>
                            </a:rPr>
                          </m:ctrlPr>
                        </m:sSubPr>
                        <m:e>
                          <m:r>
                            <a:rPr lang="en-US" altLang="zh-CN" sz="1350" i="1">
                              <a:latin typeface="Cambria Math" panose="02040503050406030204" pitchFamily="18" charset="0"/>
                            </a:rPr>
                            <m:t>𝑊</m:t>
                          </m:r>
                        </m:e>
                        <m:sub>
                          <m:r>
                            <a:rPr lang="en-US" altLang="zh-CN" sz="1350" i="1">
                              <a:latin typeface="Cambria Math" panose="02040503050406030204" pitchFamily="18" charset="0"/>
                            </a:rPr>
                            <m:t>𝑟</m:t>
                          </m:r>
                        </m:sub>
                      </m:sSub>
                      <m:r>
                        <a:rPr lang="en-US" altLang="zh-CN" sz="1350" i="1">
                          <a:latin typeface="Cambria Math" panose="02040503050406030204" pitchFamily="18" charset="0"/>
                        </a:rPr>
                        <m:t>=</m:t>
                      </m:r>
                      <m:sSub>
                        <m:sSubPr>
                          <m:ctrlPr>
                            <a:rPr lang="zh-CN" altLang="zh-CN" sz="1350" i="1">
                              <a:latin typeface="Cambria Math" panose="02040503050406030204" pitchFamily="18" charset="0"/>
                            </a:rPr>
                          </m:ctrlPr>
                        </m:sSubPr>
                        <m:e>
                          <m:r>
                            <a:rPr lang="en-US" altLang="zh-CN" sz="1350" i="1">
                              <a:latin typeface="Cambria Math" panose="02040503050406030204" pitchFamily="18" charset="0"/>
                            </a:rPr>
                            <m:t>𝛿</m:t>
                          </m:r>
                          <m:r>
                            <a:rPr lang="en-US" altLang="zh-CN" sz="1350" i="1">
                              <a:latin typeface="Cambria Math" panose="02040503050406030204" pitchFamily="18" charset="0"/>
                            </a:rPr>
                            <m:t>𝐿</m:t>
                          </m:r>
                        </m:e>
                        <m:sub>
                          <m:r>
                            <a:rPr lang="en-US" altLang="zh-CN" sz="1350" i="1">
                              <a:latin typeface="Cambria Math" panose="02040503050406030204" pitchFamily="18" charset="0"/>
                            </a:rPr>
                            <m:t>𝑘</m:t>
                          </m:r>
                        </m:sub>
                      </m:sSub>
                      <m:r>
                        <a:rPr lang="en-US" altLang="zh-CN" sz="1350" i="1">
                          <a:latin typeface="Cambria Math" panose="02040503050406030204" pitchFamily="18" charset="0"/>
                        </a:rPr>
                        <m:t>−</m:t>
                      </m:r>
                      <m:r>
                        <a:rPr lang="en-US" altLang="zh-CN" sz="1350" i="1">
                          <a:latin typeface="Cambria Math" panose="02040503050406030204" pitchFamily="18" charset="0"/>
                        </a:rPr>
                        <m:t>𝛿</m:t>
                      </m:r>
                      <m:sSub>
                        <m:sSubPr>
                          <m:ctrlPr>
                            <a:rPr lang="zh-CN" altLang="zh-CN" sz="1350" i="1">
                              <a:latin typeface="Cambria Math" panose="02040503050406030204" pitchFamily="18" charset="0"/>
                            </a:rPr>
                          </m:ctrlPr>
                        </m:sSubPr>
                        <m:e>
                          <m:r>
                            <a:rPr lang="en-US" altLang="zh-CN" sz="1350" i="1">
                              <a:latin typeface="Cambria Math" panose="02040503050406030204" pitchFamily="18" charset="0"/>
                            </a:rPr>
                            <m:t>𝑇</m:t>
                          </m:r>
                        </m:e>
                        <m:sub>
                          <m:r>
                            <a:rPr lang="en-US" altLang="zh-CN" sz="1350" i="1">
                              <a:latin typeface="Cambria Math" panose="02040503050406030204" pitchFamily="18" charset="0"/>
                            </a:rPr>
                            <m:t>𝑤</m:t>
                          </m:r>
                        </m:sub>
                      </m:sSub>
                    </m:oMath>
                  </m:oMathPara>
                </a14:m>
                <a:endParaRPr lang="zh-CN" altLang="zh-CN" sz="1350" dirty="0"/>
              </a:p>
            </p:txBody>
          </p:sp>
        </mc:Choice>
        <mc:Fallback xmlns="">
          <p:sp>
            <p:nvSpPr>
              <p:cNvPr id="2" name="矩形 1"/>
              <p:cNvSpPr>
                <a:spLocks noRot="1" noChangeAspect="1" noMove="1" noResize="1" noEditPoints="1" noAdjustHandles="1" noChangeArrowheads="1" noChangeShapeType="1" noTextEdit="1"/>
              </p:cNvSpPr>
              <p:nvPr/>
            </p:nvSpPr>
            <p:spPr>
              <a:xfrm>
                <a:off x="-98276" y="0"/>
                <a:ext cx="12503124" cy="6711581"/>
              </a:xfrm>
              <a:prstGeom prst="rect">
                <a:avLst/>
              </a:prstGeom>
              <a:blipFill rotWithShape="0">
                <a:blip r:embed="rId2"/>
                <a:stretch>
                  <a:fillRect l="-780" t="-636"/>
                </a:stretch>
              </a:blipFill>
            </p:spPr>
            <p:txBody>
              <a:bodyPr/>
              <a:lstStyle/>
              <a:p>
                <a:r>
                  <a:rPr lang="zh-CN" altLang="en-US">
                    <a:noFill/>
                  </a:rPr>
                  <a:t> </a:t>
                </a:r>
              </a:p>
            </p:txBody>
          </p:sp>
        </mc:Fallback>
      </mc:AlternateContent>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979066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矩形 1"/>
              <p:cNvSpPr/>
              <p:nvPr/>
            </p:nvSpPr>
            <p:spPr>
              <a:xfrm>
                <a:off x="-235786" y="782016"/>
                <a:ext cx="9561552" cy="2096536"/>
              </a:xfrm>
              <a:prstGeom prst="rect">
                <a:avLst/>
              </a:prstGeom>
            </p:spPr>
            <p:txBody>
              <a:bodyPr wrap="square">
                <a:spAutoFit/>
              </a:bodyPr>
              <a:lstStyle/>
              <a:p>
                <a:pPr marL="197696" algn="just"/>
                <a:r>
                  <a:rPr lang="zh-CN" altLang="zh-CN" sz="1500" kern="100" dirty="0">
                    <a:latin typeface="Times New Roman" panose="02020603050405020304" pitchFamily="18" charset="0"/>
                    <a:ea typeface="宋体" panose="02010600030101010101" pitchFamily="2" charset="-122"/>
                  </a:rPr>
                  <a:t>又因为装置两端固定，所以</a:t>
                </a:r>
                <a:r>
                  <a:rPr lang="en-US" altLang="zh-CN" sz="1500" kern="100" dirty="0">
                    <a:latin typeface="Times New Roman" panose="02020603050405020304" pitchFamily="18" charset="0"/>
                    <a:ea typeface="宋体" panose="02010600030101010101" pitchFamily="2" charset="-122"/>
                  </a:rPr>
                  <a:t>    </a:t>
                </a:r>
                <a14:m>
                  <m:oMath xmlns:m="http://schemas.openxmlformats.org/officeDocument/2006/math">
                    <m:sSub>
                      <m:sSubPr>
                        <m:ctrlPr>
                          <a:rPr lang="zh-CN" altLang="zh-CN" sz="1500" i="1" kern="100">
                            <a:latin typeface="Cambria Math" panose="02040503050406030204" pitchFamily="18" charset="0"/>
                            <a:ea typeface="Cambria Math" panose="02040503050406030204" pitchFamily="18" charset="0"/>
                          </a:rPr>
                        </m:ctrlPr>
                      </m:sSubPr>
                      <m:e>
                        <m:r>
                          <a:rPr lang="en-US" altLang="zh-CN" sz="1500" i="1" kern="100">
                            <a:latin typeface="Cambria Math" panose="02040503050406030204" pitchFamily="18" charset="0"/>
                            <a:ea typeface="宋体" panose="02010600030101010101" pitchFamily="2" charset="-122"/>
                          </a:rPr>
                          <m:t>𝐿</m:t>
                        </m:r>
                      </m:e>
                      <m:sub>
                        <m:r>
                          <a:rPr lang="en-US" altLang="zh-CN" sz="1500" i="1" kern="100">
                            <a:latin typeface="Cambria Math" panose="02040503050406030204" pitchFamily="18" charset="0"/>
                            <a:ea typeface="宋体" panose="02010600030101010101" pitchFamily="2" charset="-122"/>
                          </a:rPr>
                          <m:t>𝑘</m:t>
                        </m:r>
                      </m:sub>
                    </m:sSub>
                    <m:r>
                      <a:rPr lang="en-US" altLang="zh-CN" sz="1500" i="1" kern="100">
                        <a:latin typeface="Cambria Math" panose="02040503050406030204" pitchFamily="18" charset="0"/>
                        <a:ea typeface="宋体" panose="02010600030101010101" pitchFamily="2" charset="-122"/>
                      </a:rPr>
                      <m:t>=</m:t>
                    </m:r>
                    <m:r>
                      <a:rPr lang="en-US" altLang="zh-CN" sz="1500" i="1" kern="100">
                        <a:latin typeface="Cambria Math" panose="02040503050406030204" pitchFamily="18" charset="0"/>
                        <a:ea typeface="宋体" panose="02010600030101010101" pitchFamily="2" charset="-122"/>
                      </a:rPr>
                      <m:t>𝐶𝑜𝑛𝑠𝑡</m:t>
                    </m:r>
                    <m:r>
                      <a:rPr lang="en-US" altLang="zh-CN" sz="1500" kern="100">
                        <a:latin typeface="Cambria Math" panose="02040503050406030204" pitchFamily="18" charset="0"/>
                        <a:ea typeface="宋体" panose="02010600030101010101" pitchFamily="2" charset="-122"/>
                      </a:rPr>
                      <m:t>=</m:t>
                    </m:r>
                    <m:r>
                      <m:rPr>
                        <m:sty m:val="p"/>
                      </m:rPr>
                      <a:rPr lang="en-US" altLang="zh-CN" sz="1500" kern="100">
                        <a:latin typeface="Cambria Math" panose="02040503050406030204" pitchFamily="18" charset="0"/>
                        <a:ea typeface="宋体" panose="02010600030101010101" pitchFamily="2" charset="-122"/>
                      </a:rPr>
                      <m:t>θ</m:t>
                    </m:r>
                    <m:r>
                      <a:rPr lang="en-US" altLang="zh-CN" sz="1500" kern="100">
                        <a:latin typeface="Cambria Math" panose="02040503050406030204" pitchFamily="18" charset="0"/>
                        <a:ea typeface="宋体" panose="02010600030101010101" pitchFamily="2" charset="-122"/>
                      </a:rPr>
                      <m:t>/2</m:t>
                    </m:r>
                    <m:r>
                      <m:rPr>
                        <m:sty m:val="p"/>
                      </m:rPr>
                      <a:rPr lang="en-US" altLang="zh-CN" sz="1500" kern="100">
                        <a:latin typeface="Cambria Math" panose="02040503050406030204" pitchFamily="18" charset="0"/>
                        <a:ea typeface="宋体" panose="02010600030101010101" pitchFamily="2" charset="-122"/>
                      </a:rPr>
                      <m:t>π</m:t>
                    </m:r>
                  </m:oMath>
                </a14:m>
                <a:endParaRPr lang="zh-CN" altLang="zh-CN" sz="1500" kern="100" dirty="0">
                  <a:latin typeface="Times New Roman" panose="02020603050405020304" pitchFamily="18" charset="0"/>
                  <a:ea typeface="宋体" panose="02010600030101010101" pitchFamily="2" charset="-122"/>
                </a:endParaRPr>
              </a:p>
              <a:p>
                <a:pPr marL="197696" algn="just"/>
                <a14:m>
                  <m:oMathPara xmlns:m="http://schemas.openxmlformats.org/officeDocument/2006/math">
                    <m:oMathParaPr>
                      <m:jc m:val="centerGroup"/>
                    </m:oMathParaPr>
                    <m:oMath xmlns:m="http://schemas.openxmlformats.org/officeDocument/2006/math">
                      <m:r>
                        <a:rPr lang="en-US" altLang="zh-CN" sz="1500" kern="100">
                          <a:latin typeface="Cambria Math" panose="02040503050406030204" pitchFamily="18" charset="0"/>
                          <a:ea typeface="宋体" panose="02010600030101010101" pitchFamily="2" charset="-122"/>
                        </a:rPr>
                        <m:t>∴</m:t>
                      </m:r>
                      <m:r>
                        <m:rPr>
                          <m:sty m:val="p"/>
                        </m:rPr>
                        <a:rPr lang="en-US" altLang="zh-CN" sz="1500" kern="100">
                          <a:latin typeface="Cambria Math" panose="02040503050406030204" pitchFamily="18" charset="0"/>
                          <a:ea typeface="宋体" panose="02010600030101010101" pitchFamily="2" charset="-122"/>
                        </a:rPr>
                        <m:t>δ</m:t>
                      </m:r>
                      <m:sSub>
                        <m:sSubPr>
                          <m:ctrlPr>
                            <a:rPr lang="zh-CN" altLang="zh-CN" sz="1500" i="1" kern="100">
                              <a:latin typeface="Cambria Math" panose="02040503050406030204" pitchFamily="18" charset="0"/>
                              <a:ea typeface="Cambria Math" panose="02040503050406030204" pitchFamily="18" charset="0"/>
                            </a:rPr>
                          </m:ctrlPr>
                        </m:sSubPr>
                        <m:e>
                          <m:r>
                            <a:rPr lang="en-US" altLang="zh-CN" sz="1500" i="1" kern="100">
                              <a:latin typeface="Cambria Math" panose="02040503050406030204" pitchFamily="18" charset="0"/>
                              <a:ea typeface="宋体" panose="02010600030101010101" pitchFamily="2" charset="-122"/>
                            </a:rPr>
                            <m:t>𝐿</m:t>
                          </m:r>
                        </m:e>
                        <m:sub>
                          <m:r>
                            <a:rPr lang="en-US" altLang="zh-CN" sz="1500" i="1" kern="100">
                              <a:latin typeface="Cambria Math" panose="02040503050406030204" pitchFamily="18" charset="0"/>
                              <a:ea typeface="宋体" panose="02010600030101010101" pitchFamily="2" charset="-122"/>
                            </a:rPr>
                            <m:t>𝑘</m:t>
                          </m:r>
                        </m:sub>
                      </m:sSub>
                      <m:r>
                        <a:rPr lang="en-US" altLang="zh-CN" sz="1500" kern="100">
                          <a:latin typeface="Cambria Math" panose="02040503050406030204" pitchFamily="18" charset="0"/>
                          <a:ea typeface="宋体" panose="02010600030101010101" pitchFamily="2" charset="-122"/>
                          <a:cs typeface="MS Mincho" panose="02020609040205080304" pitchFamily="49" charset="-128"/>
                        </a:rPr>
                        <m:t>=0</m:t>
                      </m:r>
                    </m:oMath>
                  </m:oMathPara>
                </a14:m>
                <a:endParaRPr lang="zh-CN" altLang="zh-CN" sz="1500" kern="100" dirty="0">
                  <a:latin typeface="Times New Roman" panose="02020603050405020304" pitchFamily="18" charset="0"/>
                  <a:ea typeface="宋体" panose="02010600030101010101" pitchFamily="2" charset="-122"/>
                </a:endParaRPr>
              </a:p>
              <a:p>
                <a:pPr marL="197696" algn="just"/>
                <a14:m>
                  <m:oMathPara xmlns:m="http://schemas.openxmlformats.org/officeDocument/2006/math">
                    <m:oMathParaPr>
                      <m:jc m:val="centerGroup"/>
                    </m:oMathParaPr>
                    <m:oMath xmlns:m="http://schemas.openxmlformats.org/officeDocument/2006/math">
                      <m:sSub>
                        <m:sSubPr>
                          <m:ctrlPr>
                            <a:rPr lang="zh-CN" altLang="zh-CN" sz="1500" i="1" kern="100">
                              <a:latin typeface="Cambria Math" panose="02040503050406030204" pitchFamily="18" charset="0"/>
                              <a:ea typeface="Cambria Math" panose="02040503050406030204" pitchFamily="18" charset="0"/>
                            </a:rPr>
                          </m:ctrlPr>
                        </m:sSubPr>
                        <m:e>
                          <m:r>
                            <a:rPr lang="en-US" altLang="zh-CN" sz="1500" i="1" kern="100">
                              <a:latin typeface="Cambria Math" panose="02040503050406030204" pitchFamily="18" charset="0"/>
                              <a:ea typeface="宋体" panose="02010600030101010101" pitchFamily="2" charset="-122"/>
                            </a:rPr>
                            <m:t>∴</m:t>
                          </m:r>
                          <m:r>
                            <a:rPr lang="en-US" altLang="zh-CN" sz="1500" i="1" kern="100">
                              <a:latin typeface="Cambria Math" panose="02040503050406030204" pitchFamily="18" charset="0"/>
                              <a:ea typeface="宋体" panose="02010600030101010101" pitchFamily="2" charset="-122"/>
                            </a:rPr>
                            <m:t>𝑊</m:t>
                          </m:r>
                        </m:e>
                        <m:sub>
                          <m:r>
                            <a:rPr lang="en-US" altLang="zh-CN" sz="1500" i="1" kern="100">
                              <a:latin typeface="Cambria Math" panose="02040503050406030204" pitchFamily="18" charset="0"/>
                              <a:ea typeface="宋体" panose="02010600030101010101" pitchFamily="2" charset="-122"/>
                            </a:rPr>
                            <m:t>𝑟</m:t>
                          </m:r>
                        </m:sub>
                      </m:sSub>
                      <m:r>
                        <a:rPr lang="en-US" altLang="zh-CN" sz="1500" i="1" kern="100">
                          <a:latin typeface="Cambria Math" panose="02040503050406030204" pitchFamily="18" charset="0"/>
                          <a:ea typeface="宋体" panose="02010600030101010101" pitchFamily="2" charset="-122"/>
                        </a:rPr>
                        <m:t>+</m:t>
                      </m:r>
                      <m:sSub>
                        <m:sSubPr>
                          <m:ctrlPr>
                            <a:rPr lang="zh-CN" altLang="zh-CN" sz="1500" i="1" kern="100">
                              <a:latin typeface="Cambria Math" panose="02040503050406030204" pitchFamily="18" charset="0"/>
                              <a:ea typeface="Cambria Math" panose="02040503050406030204" pitchFamily="18" charset="0"/>
                            </a:rPr>
                          </m:ctrlPr>
                        </m:sSubPr>
                        <m:e>
                          <m:r>
                            <a:rPr lang="en-US" altLang="zh-CN" sz="1500" i="1" kern="100">
                              <a:latin typeface="Cambria Math" panose="02040503050406030204" pitchFamily="18" charset="0"/>
                              <a:ea typeface="宋体" panose="02010600030101010101" pitchFamily="2" charset="-122"/>
                            </a:rPr>
                            <m:t>𝑇</m:t>
                          </m:r>
                        </m:e>
                        <m:sub>
                          <m:r>
                            <a:rPr lang="en-US" altLang="zh-CN" sz="1500" i="1" kern="100">
                              <a:latin typeface="Cambria Math" panose="02040503050406030204" pitchFamily="18" charset="0"/>
                              <a:ea typeface="宋体" panose="02010600030101010101" pitchFamily="2" charset="-122"/>
                            </a:rPr>
                            <m:t>𝑤</m:t>
                          </m:r>
                        </m:sub>
                      </m:sSub>
                      <m:r>
                        <a:rPr lang="en-US" altLang="zh-CN" sz="1500" i="1" kern="100">
                          <a:latin typeface="Cambria Math" panose="02040503050406030204" pitchFamily="18" charset="0"/>
                          <a:ea typeface="宋体" panose="02010600030101010101" pitchFamily="2" charset="-122"/>
                        </a:rPr>
                        <m:t>=</m:t>
                      </m:r>
                      <m:r>
                        <a:rPr lang="en-US" altLang="zh-CN" sz="1500" i="1" kern="100">
                          <a:latin typeface="Cambria Math" panose="02040503050406030204" pitchFamily="18" charset="0"/>
                          <a:ea typeface="宋体" panose="02010600030101010101" pitchFamily="2" charset="-122"/>
                        </a:rPr>
                        <m:t>𝜃</m:t>
                      </m:r>
                      <m:r>
                        <a:rPr lang="en-US" altLang="zh-CN" sz="1500" i="1" kern="100">
                          <a:latin typeface="Cambria Math" panose="02040503050406030204" pitchFamily="18" charset="0"/>
                          <a:ea typeface="宋体" panose="02010600030101010101" pitchFamily="2" charset="-122"/>
                        </a:rPr>
                        <m:t>/2</m:t>
                      </m:r>
                      <m:r>
                        <a:rPr lang="en-US" altLang="zh-CN" sz="1500" i="1" kern="100">
                          <a:latin typeface="Cambria Math" panose="02040503050406030204" pitchFamily="18" charset="0"/>
                          <a:ea typeface="宋体" panose="02010600030101010101" pitchFamily="2" charset="-122"/>
                        </a:rPr>
                        <m:t>𝜋</m:t>
                      </m:r>
                    </m:oMath>
                  </m:oMathPara>
                </a14:m>
                <a:endParaRPr lang="zh-CN" altLang="zh-CN" sz="1500" kern="100" dirty="0">
                  <a:latin typeface="Times New Roman" panose="02020603050405020304" pitchFamily="18" charset="0"/>
                  <a:ea typeface="宋体" panose="02010600030101010101" pitchFamily="2" charset="-122"/>
                </a:endParaRPr>
              </a:p>
              <a:p>
                <a:pPr marL="197696" algn="just"/>
                <a14:m>
                  <m:oMathPara xmlns:m="http://schemas.openxmlformats.org/officeDocument/2006/math">
                    <m:oMathParaPr>
                      <m:jc m:val="centerGroup"/>
                    </m:oMathParaPr>
                    <m:oMath xmlns:m="http://schemas.openxmlformats.org/officeDocument/2006/math">
                      <m:r>
                        <a:rPr lang="en-US" altLang="zh-CN" sz="1500" kern="100">
                          <a:latin typeface="Cambria Math" panose="02040503050406030204" pitchFamily="18" charset="0"/>
                          <a:ea typeface="宋体" panose="02010600030101010101" pitchFamily="2" charset="-122"/>
                        </a:rPr>
                        <m:t>∴</m:t>
                      </m:r>
                      <m:sSub>
                        <m:sSubPr>
                          <m:ctrlPr>
                            <a:rPr lang="zh-CN" altLang="zh-CN" sz="1500" i="1" kern="100">
                              <a:latin typeface="Cambria Math" panose="02040503050406030204" pitchFamily="18" charset="0"/>
                              <a:ea typeface="Cambria Math" panose="02040503050406030204" pitchFamily="18" charset="0"/>
                            </a:rPr>
                          </m:ctrlPr>
                        </m:sSubPr>
                        <m:e>
                          <m:r>
                            <a:rPr lang="en-US" altLang="zh-CN" sz="1500" i="1" kern="100">
                              <a:latin typeface="Cambria Math" panose="02040503050406030204" pitchFamily="18" charset="0"/>
                              <a:ea typeface="宋体" panose="02010600030101010101" pitchFamily="2" charset="-122"/>
                            </a:rPr>
                            <m:t>𝛿</m:t>
                          </m:r>
                          <m:r>
                            <a:rPr lang="en-US" altLang="zh-CN" sz="1500" i="1" kern="100">
                              <a:latin typeface="Cambria Math" panose="02040503050406030204" pitchFamily="18" charset="0"/>
                              <a:ea typeface="宋体" panose="02010600030101010101" pitchFamily="2" charset="-122"/>
                            </a:rPr>
                            <m:t>𝑊</m:t>
                          </m:r>
                        </m:e>
                        <m:sub>
                          <m:r>
                            <a:rPr lang="en-US" altLang="zh-CN" sz="1500" i="1" kern="100">
                              <a:latin typeface="Cambria Math" panose="02040503050406030204" pitchFamily="18" charset="0"/>
                              <a:ea typeface="宋体" panose="02010600030101010101" pitchFamily="2" charset="-122"/>
                            </a:rPr>
                            <m:t>𝑟</m:t>
                          </m:r>
                        </m:sub>
                      </m:sSub>
                      <m:r>
                        <a:rPr lang="en-US" altLang="zh-CN" sz="1500" i="1" kern="100">
                          <a:latin typeface="Cambria Math" panose="02040503050406030204" pitchFamily="18" charset="0"/>
                          <a:ea typeface="宋体" panose="02010600030101010101" pitchFamily="2" charset="-122"/>
                        </a:rPr>
                        <m:t>+</m:t>
                      </m:r>
                      <m:r>
                        <a:rPr lang="en-US" altLang="zh-CN" sz="1500" i="1" kern="100">
                          <a:latin typeface="Cambria Math" panose="02040503050406030204" pitchFamily="18" charset="0"/>
                          <a:ea typeface="宋体" panose="02010600030101010101" pitchFamily="2" charset="-122"/>
                        </a:rPr>
                        <m:t>𝛿</m:t>
                      </m:r>
                      <m:sSub>
                        <m:sSubPr>
                          <m:ctrlPr>
                            <a:rPr lang="zh-CN" altLang="zh-CN" sz="1500" i="1" kern="100">
                              <a:latin typeface="Cambria Math" panose="02040503050406030204" pitchFamily="18" charset="0"/>
                              <a:ea typeface="Cambria Math" panose="02040503050406030204" pitchFamily="18" charset="0"/>
                            </a:rPr>
                          </m:ctrlPr>
                        </m:sSubPr>
                        <m:e>
                          <m:r>
                            <a:rPr lang="en-US" altLang="zh-CN" sz="1500" i="1" kern="100">
                              <a:latin typeface="Cambria Math" panose="02040503050406030204" pitchFamily="18" charset="0"/>
                              <a:ea typeface="宋体" panose="02010600030101010101" pitchFamily="2" charset="-122"/>
                            </a:rPr>
                            <m:t>𝑇</m:t>
                          </m:r>
                        </m:e>
                        <m:sub>
                          <m:r>
                            <a:rPr lang="en-US" altLang="zh-CN" sz="1500" i="1" kern="100">
                              <a:latin typeface="Cambria Math" panose="02040503050406030204" pitchFamily="18" charset="0"/>
                              <a:ea typeface="宋体" panose="02010600030101010101" pitchFamily="2" charset="-122"/>
                            </a:rPr>
                            <m:t>𝑤</m:t>
                          </m:r>
                        </m:sub>
                      </m:sSub>
                      <m:r>
                        <a:rPr lang="en-US" altLang="zh-CN" sz="1500" i="1" kern="100">
                          <a:latin typeface="Cambria Math" panose="02040503050406030204" pitchFamily="18" charset="0"/>
                          <a:ea typeface="宋体" panose="02010600030101010101" pitchFamily="2" charset="-122"/>
                        </a:rPr>
                        <m:t>=0</m:t>
                      </m:r>
                    </m:oMath>
                  </m:oMathPara>
                </a14:m>
                <a:endParaRPr lang="zh-CN" altLang="zh-CN" sz="1500" kern="100" dirty="0">
                  <a:latin typeface="Times New Roman" panose="02020603050405020304" pitchFamily="18" charset="0"/>
                  <a:ea typeface="宋体" panose="02010600030101010101" pitchFamily="2" charset="-122"/>
                </a:endParaRPr>
              </a:p>
              <a:p>
                <a:pPr marL="197696" algn="just"/>
                <a:r>
                  <a:rPr lang="zh-CN" altLang="zh-CN" sz="1500" kern="100" dirty="0">
                    <a:latin typeface="Times New Roman" panose="02020603050405020304" pitchFamily="18" charset="0"/>
                    <a:ea typeface="宋体" panose="02010600030101010101" pitchFamily="2" charset="-122"/>
                  </a:rPr>
                  <a:t>带入得</a:t>
                </a:r>
              </a:p>
              <a:p>
                <a:pPr algn="just"/>
                <a14:m>
                  <m:oMathPara xmlns:m="http://schemas.openxmlformats.org/officeDocument/2006/math">
                    <m:oMathParaPr>
                      <m:jc m:val="centerGroup"/>
                    </m:oMathParaPr>
                    <m:oMath xmlns:m="http://schemas.openxmlformats.org/officeDocument/2006/math">
                      <m:r>
                        <a:rPr lang="en-US" altLang="zh-CN" sz="1200" i="1" kern="100">
                          <a:latin typeface="Cambria Math" panose="02040503050406030204" pitchFamily="18" charset="0"/>
                          <a:ea typeface="宋体" panose="02010600030101010101" pitchFamily="2" charset="-122"/>
                          <a:cs typeface="MS Mincho" panose="02020609040205080304" pitchFamily="49" charset="-128"/>
                        </a:rPr>
                        <m:t>−2</m:t>
                      </m:r>
                      <m:d>
                        <m:dPr>
                          <m:ctrlPr>
                            <a:rPr lang="zh-CN" altLang="zh-CN" sz="1200" i="1" kern="100">
                              <a:latin typeface="Cambria Math" panose="02040503050406030204" pitchFamily="18" charset="0"/>
                              <a:ea typeface="Cambria Math" panose="02040503050406030204" pitchFamily="18" charset="0"/>
                            </a:rPr>
                          </m:ctrlPr>
                        </m:dPr>
                        <m:e>
                          <m:sSub>
                            <m:sSubPr>
                              <m:ctrlPr>
                                <a:rPr lang="zh-CN" altLang="zh-CN" sz="1200" i="1" kern="100">
                                  <a:latin typeface="Cambria Math" panose="02040503050406030204" pitchFamily="18" charset="0"/>
                                  <a:ea typeface="Cambria Math" panose="02040503050406030204" pitchFamily="18" charset="0"/>
                                </a:rPr>
                              </m:ctrlPr>
                            </m:sSubPr>
                            <m:e>
                              <m:r>
                                <a:rPr lang="en-US" altLang="zh-CN" sz="1200" i="1" kern="100">
                                  <a:latin typeface="Cambria Math" panose="02040503050406030204" pitchFamily="18" charset="0"/>
                                  <a:ea typeface="宋体" panose="02010600030101010101" pitchFamily="2" charset="-122"/>
                                </a:rPr>
                                <m:t>𝐿</m:t>
                              </m:r>
                            </m:e>
                            <m:sub>
                              <m:r>
                                <a:rPr lang="en-US" altLang="zh-CN" sz="1200" i="1" kern="100">
                                  <a:latin typeface="Cambria Math" panose="02040503050406030204" pitchFamily="18" charset="0"/>
                                  <a:ea typeface="宋体" panose="02010600030101010101" pitchFamily="2" charset="-122"/>
                                </a:rPr>
                                <m:t>𝑘</m:t>
                              </m:r>
                            </m:sub>
                          </m:sSub>
                          <m:r>
                            <a:rPr lang="en-US" altLang="zh-CN" sz="1200" i="1" kern="100">
                              <a:latin typeface="Cambria Math" panose="02040503050406030204" pitchFamily="18" charset="0"/>
                              <a:ea typeface="宋体" panose="02010600030101010101" pitchFamily="2" charset="-122"/>
                              <a:cs typeface="MS Mincho" panose="02020609040205080304" pitchFamily="49" charset="-128"/>
                            </a:rPr>
                            <m:t>−</m:t>
                          </m:r>
                          <m:sSub>
                            <m:sSubPr>
                              <m:ctrlPr>
                                <a:rPr lang="zh-CN" altLang="zh-CN" sz="1200" i="1" kern="100">
                                  <a:latin typeface="Cambria Math" panose="02040503050406030204" pitchFamily="18" charset="0"/>
                                  <a:ea typeface="Cambria Math" panose="02040503050406030204" pitchFamily="18" charset="0"/>
                                </a:rPr>
                              </m:ctrlPr>
                            </m:sSubPr>
                            <m:e>
                              <m:r>
                                <a:rPr lang="en-US" altLang="zh-CN" sz="1200" i="1" kern="100">
                                  <a:latin typeface="Cambria Math" panose="02040503050406030204" pitchFamily="18" charset="0"/>
                                  <a:ea typeface="宋体" panose="02010600030101010101" pitchFamily="2" charset="-122"/>
                                </a:rPr>
                                <m:t>𝑊</m:t>
                              </m:r>
                            </m:e>
                            <m:sub>
                              <m:r>
                                <a:rPr lang="en-US" altLang="zh-CN" sz="1200" i="1" kern="100">
                                  <a:latin typeface="Cambria Math" panose="02040503050406030204" pitchFamily="18" charset="0"/>
                                  <a:ea typeface="宋体" panose="02010600030101010101" pitchFamily="2" charset="-122"/>
                                </a:rPr>
                                <m:t>𝑟</m:t>
                              </m:r>
                            </m:sub>
                          </m:sSub>
                        </m:e>
                      </m:d>
                      <m:f>
                        <m:fPr>
                          <m:ctrlPr>
                            <a:rPr lang="zh-CN" altLang="zh-CN" sz="1200" i="1" kern="100">
                              <a:latin typeface="Cambria Math" panose="02040503050406030204" pitchFamily="18" charset="0"/>
                              <a:ea typeface="Cambria Math" panose="02040503050406030204" pitchFamily="18" charset="0"/>
                            </a:rPr>
                          </m:ctrlPr>
                        </m:fPr>
                        <m:num>
                          <m:sSup>
                            <m:sSupPr>
                              <m:ctrlPr>
                                <a:rPr lang="zh-CN" altLang="zh-CN" sz="1200" i="1" kern="100">
                                  <a:latin typeface="Cambria Math" panose="02040503050406030204" pitchFamily="18" charset="0"/>
                                  <a:ea typeface="Cambria Math" panose="02040503050406030204" pitchFamily="18" charset="0"/>
                                </a:rPr>
                              </m:ctrlPr>
                            </m:sSupPr>
                            <m:e>
                              <m:r>
                                <a:rPr lang="en-US" altLang="zh-CN" sz="1200" i="1" kern="100">
                                  <a:latin typeface="Cambria Math" panose="02040503050406030204" pitchFamily="18" charset="0"/>
                                  <a:ea typeface="宋体" panose="02010600030101010101" pitchFamily="2" charset="-122"/>
                                </a:rPr>
                                <m:t>𝜋</m:t>
                              </m:r>
                            </m:e>
                            <m:sup>
                              <m:r>
                                <a:rPr lang="en-US" altLang="zh-CN" sz="1200" i="1" kern="100">
                                  <a:latin typeface="Cambria Math" panose="02040503050406030204" pitchFamily="18" charset="0"/>
                                  <a:ea typeface="宋体" panose="02010600030101010101" pitchFamily="2" charset="-122"/>
                                </a:rPr>
                                <m:t>3</m:t>
                              </m:r>
                            </m:sup>
                          </m:sSup>
                          <m:r>
                            <a:rPr lang="en-US" altLang="zh-CN" sz="1200" i="1" kern="100">
                              <a:latin typeface="Cambria Math" panose="02040503050406030204" pitchFamily="18" charset="0"/>
                              <a:ea typeface="宋体" panose="02010600030101010101" pitchFamily="2" charset="-122"/>
                            </a:rPr>
                            <m:t>𝜇</m:t>
                          </m:r>
                          <m:sSup>
                            <m:sSupPr>
                              <m:ctrlPr>
                                <a:rPr lang="zh-CN" altLang="zh-CN" sz="1200" i="1" kern="100">
                                  <a:latin typeface="Cambria Math" panose="02040503050406030204" pitchFamily="18" charset="0"/>
                                  <a:ea typeface="Cambria Math" panose="02040503050406030204" pitchFamily="18" charset="0"/>
                                </a:rPr>
                              </m:ctrlPr>
                            </m:sSupPr>
                            <m:e>
                              <m:r>
                                <a:rPr lang="en-US" altLang="zh-CN" sz="1200" i="1" kern="100">
                                  <a:latin typeface="Cambria Math" panose="02040503050406030204" pitchFamily="18" charset="0"/>
                                  <a:ea typeface="宋体" panose="02010600030101010101" pitchFamily="2" charset="-122"/>
                                </a:rPr>
                                <m:t>𝑟</m:t>
                              </m:r>
                            </m:e>
                            <m:sup>
                              <m:r>
                                <a:rPr lang="en-US" altLang="zh-CN" sz="1200" i="1" kern="100">
                                  <a:latin typeface="Cambria Math" panose="02040503050406030204" pitchFamily="18" charset="0"/>
                                  <a:ea typeface="宋体" panose="02010600030101010101" pitchFamily="2" charset="-122"/>
                                </a:rPr>
                                <m:t>4</m:t>
                              </m:r>
                            </m:sup>
                          </m:sSup>
                        </m:num>
                        <m:den>
                          <m:r>
                            <a:rPr lang="en-US" altLang="zh-CN" sz="1200" i="1" kern="100">
                              <a:latin typeface="Cambria Math" panose="02040503050406030204" pitchFamily="18" charset="0"/>
                              <a:ea typeface="宋体" panose="02010600030101010101" pitchFamily="2" charset="-122"/>
                            </a:rPr>
                            <m:t>𝐿</m:t>
                          </m:r>
                        </m:den>
                      </m:f>
                      <m:r>
                        <a:rPr lang="en-US" altLang="zh-CN" sz="1200" i="1" kern="100">
                          <a:latin typeface="Cambria Math" panose="02040503050406030204" pitchFamily="18" charset="0"/>
                          <a:ea typeface="宋体" panose="02010600030101010101" pitchFamily="2" charset="-122"/>
                        </a:rPr>
                        <m:t>𝛿</m:t>
                      </m:r>
                      <m:sSub>
                        <m:sSubPr>
                          <m:ctrlPr>
                            <a:rPr lang="zh-CN" altLang="zh-CN" sz="1200" i="1" kern="100">
                              <a:latin typeface="Cambria Math" panose="02040503050406030204" pitchFamily="18" charset="0"/>
                              <a:ea typeface="Cambria Math" panose="02040503050406030204" pitchFamily="18" charset="0"/>
                            </a:rPr>
                          </m:ctrlPr>
                        </m:sSubPr>
                        <m:e>
                          <m:r>
                            <a:rPr lang="en-US" altLang="zh-CN" sz="1200" i="1" kern="100">
                              <a:latin typeface="Cambria Math" panose="02040503050406030204" pitchFamily="18" charset="0"/>
                              <a:ea typeface="宋体" panose="02010600030101010101" pitchFamily="2" charset="-122"/>
                            </a:rPr>
                            <m:t>𝑊</m:t>
                          </m:r>
                        </m:e>
                        <m:sub>
                          <m:r>
                            <a:rPr lang="en-US" altLang="zh-CN" sz="1200" i="1" kern="100">
                              <a:latin typeface="Cambria Math" panose="02040503050406030204" pitchFamily="18" charset="0"/>
                              <a:ea typeface="宋体" panose="02010600030101010101" pitchFamily="2" charset="-122"/>
                            </a:rPr>
                            <m:t>𝑟</m:t>
                          </m:r>
                        </m:sub>
                      </m:sSub>
                      <m:r>
                        <a:rPr lang="en-US" altLang="zh-CN" sz="1200" i="1" kern="100">
                          <a:latin typeface="Cambria Math" panose="02040503050406030204" pitchFamily="18" charset="0"/>
                          <a:ea typeface="宋体" panose="02010600030101010101" pitchFamily="2" charset="-122"/>
                        </a:rPr>
                        <m:t>+</m:t>
                      </m:r>
                      <m:f>
                        <m:fPr>
                          <m:ctrlPr>
                            <a:rPr lang="zh-CN" altLang="zh-CN" sz="1200" i="1" kern="100">
                              <a:latin typeface="Cambria Math" panose="02040503050406030204" pitchFamily="18" charset="0"/>
                              <a:ea typeface="Cambria Math" panose="02040503050406030204" pitchFamily="18" charset="0"/>
                            </a:rPr>
                          </m:ctrlPr>
                        </m:fPr>
                        <m:num>
                          <m:r>
                            <a:rPr lang="en-US" altLang="zh-CN" sz="1200" i="1" kern="100">
                              <a:latin typeface="Cambria Math" panose="02040503050406030204" pitchFamily="18" charset="0"/>
                              <a:ea typeface="宋体" panose="02010600030101010101" pitchFamily="2" charset="-122"/>
                            </a:rPr>
                            <m:t>2</m:t>
                          </m:r>
                          <m:sSup>
                            <m:sSupPr>
                              <m:ctrlPr>
                                <a:rPr lang="zh-CN" altLang="zh-CN" sz="1200" i="1" kern="100">
                                  <a:latin typeface="Cambria Math" panose="02040503050406030204" pitchFamily="18" charset="0"/>
                                  <a:ea typeface="Cambria Math" panose="02040503050406030204" pitchFamily="18" charset="0"/>
                                </a:rPr>
                              </m:ctrlPr>
                            </m:sSupPr>
                            <m:e>
                              <m:r>
                                <a:rPr lang="en-US" altLang="zh-CN" sz="1200" i="1" kern="100">
                                  <a:latin typeface="Cambria Math" panose="02040503050406030204" pitchFamily="18" charset="0"/>
                                  <a:ea typeface="宋体" panose="02010600030101010101" pitchFamily="2" charset="-122"/>
                                </a:rPr>
                                <m:t>𝜋</m:t>
                              </m:r>
                              <m:r>
                                <a:rPr lang="en-US" altLang="zh-CN" sz="1200" i="1" kern="100">
                                  <a:latin typeface="Cambria Math" panose="02040503050406030204" pitchFamily="18" charset="0"/>
                                  <a:ea typeface="宋体" panose="02010600030101010101" pitchFamily="2" charset="-122"/>
                                </a:rPr>
                                <m:t>𝑟</m:t>
                              </m:r>
                            </m:e>
                            <m:sup>
                              <m:r>
                                <a:rPr lang="en-US" altLang="zh-CN" sz="1200" i="1" kern="100">
                                  <a:latin typeface="Cambria Math" panose="02040503050406030204" pitchFamily="18" charset="0"/>
                                  <a:ea typeface="宋体" panose="02010600030101010101" pitchFamily="2" charset="-122"/>
                                </a:rPr>
                                <m:t>4</m:t>
                              </m:r>
                            </m:sup>
                          </m:sSup>
                          <m:r>
                            <a:rPr lang="en-US" altLang="zh-CN" sz="1200" i="1" kern="100">
                              <a:latin typeface="Cambria Math" panose="02040503050406030204" pitchFamily="18" charset="0"/>
                              <a:ea typeface="宋体" panose="02010600030101010101" pitchFamily="2" charset="-122"/>
                            </a:rPr>
                            <m:t>𝑌</m:t>
                          </m:r>
                          <m:sSup>
                            <m:sSupPr>
                              <m:ctrlPr>
                                <a:rPr lang="zh-CN" altLang="zh-CN" sz="1200" i="1" kern="100">
                                  <a:latin typeface="Cambria Math" panose="02040503050406030204" pitchFamily="18" charset="0"/>
                                  <a:ea typeface="Cambria Math" panose="02040503050406030204" pitchFamily="18" charset="0"/>
                                </a:rPr>
                              </m:ctrlPr>
                            </m:sSupPr>
                            <m:e>
                              <m:r>
                                <a:rPr lang="en-US" altLang="zh-CN" sz="1200" i="1" kern="100">
                                  <a:latin typeface="Cambria Math" panose="02040503050406030204" pitchFamily="18" charset="0"/>
                                  <a:ea typeface="宋体" panose="02010600030101010101" pitchFamily="2" charset="-122"/>
                                </a:rPr>
                                <m:t>𝜋</m:t>
                              </m:r>
                            </m:e>
                            <m:sup>
                              <m:r>
                                <a:rPr lang="en-US" altLang="zh-CN" sz="1200" i="1" kern="100">
                                  <a:latin typeface="Cambria Math" panose="02040503050406030204" pitchFamily="18" charset="0"/>
                                  <a:ea typeface="宋体" panose="02010600030101010101" pitchFamily="2" charset="-122"/>
                                </a:rPr>
                                <m:t>2</m:t>
                              </m:r>
                            </m:sup>
                          </m:sSup>
                        </m:num>
                        <m:den>
                          <m:r>
                            <a:rPr lang="en-US" altLang="zh-CN" sz="1200" i="1" kern="100">
                              <a:latin typeface="Cambria Math" panose="02040503050406030204" pitchFamily="18" charset="0"/>
                              <a:ea typeface="宋体" panose="02010600030101010101" pitchFamily="2" charset="-122"/>
                            </a:rPr>
                            <m:t>4</m:t>
                          </m:r>
                          <m:f>
                            <m:fPr>
                              <m:ctrlPr>
                                <a:rPr lang="zh-CN" altLang="zh-CN" sz="1200" i="1" kern="100">
                                  <a:latin typeface="Cambria Math" panose="02040503050406030204" pitchFamily="18" charset="0"/>
                                  <a:ea typeface="Cambria Math" panose="02040503050406030204" pitchFamily="18" charset="0"/>
                                </a:rPr>
                              </m:ctrlPr>
                            </m:fPr>
                            <m:num>
                              <m:sSup>
                                <m:sSupPr>
                                  <m:ctrlPr>
                                    <a:rPr lang="zh-CN" altLang="zh-CN" sz="1200" i="1" kern="100">
                                      <a:latin typeface="Cambria Math" panose="02040503050406030204" pitchFamily="18" charset="0"/>
                                      <a:ea typeface="Cambria Math" panose="02040503050406030204" pitchFamily="18" charset="0"/>
                                    </a:rPr>
                                  </m:ctrlPr>
                                </m:sSupPr>
                                <m:e>
                                  <m:r>
                                    <a:rPr lang="en-US" altLang="zh-CN" sz="1200" i="1" kern="100">
                                      <a:latin typeface="Cambria Math" panose="02040503050406030204" pitchFamily="18" charset="0"/>
                                      <a:ea typeface="宋体" panose="02010600030101010101" pitchFamily="2" charset="-122"/>
                                    </a:rPr>
                                    <m:t>𝑅</m:t>
                                  </m:r>
                                </m:e>
                                <m:sup>
                                  <m:r>
                                    <a:rPr lang="en-US" altLang="zh-CN" sz="1200" i="1" kern="100">
                                      <a:latin typeface="Cambria Math" panose="02040503050406030204" pitchFamily="18" charset="0"/>
                                      <a:ea typeface="宋体" panose="02010600030101010101" pitchFamily="2" charset="-122"/>
                                    </a:rPr>
                                    <m:t>2</m:t>
                                  </m:r>
                                </m:sup>
                              </m:sSup>
                              <m:r>
                                <a:rPr lang="en-US" altLang="zh-CN" sz="1200" i="1" kern="100">
                                  <a:latin typeface="Cambria Math" panose="02040503050406030204" pitchFamily="18" charset="0"/>
                                  <a:ea typeface="宋体" panose="02010600030101010101" pitchFamily="2" charset="-122"/>
                                </a:rPr>
                                <m:t>+</m:t>
                              </m:r>
                              <m:sSup>
                                <m:sSupPr>
                                  <m:ctrlPr>
                                    <a:rPr lang="zh-CN" altLang="zh-CN" sz="1200" i="1" kern="100">
                                      <a:latin typeface="Cambria Math" panose="02040503050406030204" pitchFamily="18" charset="0"/>
                                      <a:ea typeface="Cambria Math" panose="02040503050406030204" pitchFamily="18" charset="0"/>
                                    </a:rPr>
                                  </m:ctrlPr>
                                </m:sSupPr>
                                <m:e>
                                  <m:f>
                                    <m:fPr>
                                      <m:ctrlPr>
                                        <a:rPr lang="zh-CN" altLang="zh-CN" sz="1200" i="1" kern="100">
                                          <a:latin typeface="Cambria Math" panose="02040503050406030204" pitchFamily="18" charset="0"/>
                                          <a:ea typeface="Cambria Math" panose="02040503050406030204" pitchFamily="18" charset="0"/>
                                        </a:rPr>
                                      </m:ctrlPr>
                                    </m:fPr>
                                    <m:num>
                                      <m:r>
                                        <a:rPr lang="en-US" altLang="zh-CN" sz="1200" i="1" kern="100">
                                          <a:latin typeface="Cambria Math" panose="02040503050406030204" pitchFamily="18" charset="0"/>
                                          <a:ea typeface="宋体" panose="02010600030101010101" pitchFamily="2" charset="-122"/>
                                        </a:rPr>
                                        <m:t>h</m:t>
                                      </m:r>
                                    </m:num>
                                    <m:den>
                                      <m:r>
                                        <a:rPr lang="en-US" altLang="zh-CN" sz="1200" i="1" kern="100">
                                          <a:latin typeface="Cambria Math" panose="02040503050406030204" pitchFamily="18" charset="0"/>
                                          <a:ea typeface="宋体" panose="02010600030101010101" pitchFamily="2" charset="-122"/>
                                        </a:rPr>
                                        <m:t>2</m:t>
                                      </m:r>
                                      <m:r>
                                        <a:rPr lang="en-US" altLang="zh-CN" sz="1200" i="1" kern="100">
                                          <a:latin typeface="Cambria Math" panose="02040503050406030204" pitchFamily="18" charset="0"/>
                                          <a:ea typeface="宋体" panose="02010600030101010101" pitchFamily="2" charset="-122"/>
                                        </a:rPr>
                                        <m:t>𝜋</m:t>
                                      </m:r>
                                    </m:den>
                                  </m:f>
                                </m:e>
                                <m:sup>
                                  <m:r>
                                    <a:rPr lang="en-US" altLang="zh-CN" sz="1200" i="1" kern="100">
                                      <a:latin typeface="Cambria Math" panose="02040503050406030204" pitchFamily="18" charset="0"/>
                                      <a:ea typeface="宋体" panose="02010600030101010101" pitchFamily="2" charset="-122"/>
                                    </a:rPr>
                                    <m:t>2</m:t>
                                  </m:r>
                                </m:sup>
                              </m:sSup>
                            </m:num>
                            <m:den>
                              <m:r>
                                <a:rPr lang="en-US" altLang="zh-CN" sz="1200" i="1" kern="100">
                                  <a:latin typeface="Cambria Math" panose="02040503050406030204" pitchFamily="18" charset="0"/>
                                  <a:ea typeface="宋体" panose="02010600030101010101" pitchFamily="2" charset="-122"/>
                                </a:rPr>
                                <m:t>𝑅</m:t>
                              </m:r>
                            </m:den>
                          </m:f>
                        </m:den>
                      </m:f>
                      <m:sSub>
                        <m:sSubPr>
                          <m:ctrlPr>
                            <a:rPr lang="zh-CN" altLang="zh-CN" sz="1200" i="1" kern="100">
                              <a:latin typeface="Cambria Math" panose="02040503050406030204" pitchFamily="18" charset="0"/>
                              <a:ea typeface="Cambria Math" panose="02040503050406030204" pitchFamily="18" charset="0"/>
                            </a:rPr>
                          </m:ctrlPr>
                        </m:sSubPr>
                        <m:e>
                          <m:r>
                            <a:rPr lang="en-US" altLang="zh-CN" sz="1200" i="1" kern="100">
                              <a:latin typeface="Cambria Math" panose="02040503050406030204" pitchFamily="18" charset="0"/>
                              <a:ea typeface="宋体" panose="02010600030101010101" pitchFamily="2" charset="-122"/>
                            </a:rPr>
                            <m:t>𝑊</m:t>
                          </m:r>
                        </m:e>
                        <m:sub>
                          <m:r>
                            <a:rPr lang="en-US" altLang="zh-CN" sz="1200" i="1" kern="100">
                              <a:latin typeface="Cambria Math" panose="02040503050406030204" pitchFamily="18" charset="0"/>
                              <a:ea typeface="宋体" panose="02010600030101010101" pitchFamily="2" charset="-122"/>
                            </a:rPr>
                            <m:t>𝑟</m:t>
                          </m:r>
                        </m:sub>
                      </m:sSub>
                      <m:r>
                        <a:rPr lang="en-US" altLang="zh-CN" sz="1200" i="1" kern="100">
                          <a:latin typeface="Cambria Math" panose="02040503050406030204" pitchFamily="18" charset="0"/>
                          <a:ea typeface="宋体" panose="02010600030101010101" pitchFamily="2" charset="-122"/>
                        </a:rPr>
                        <m:t>𝛿</m:t>
                      </m:r>
                      <m:sSub>
                        <m:sSubPr>
                          <m:ctrlPr>
                            <a:rPr lang="zh-CN" altLang="zh-CN" sz="1200" i="1" kern="100">
                              <a:latin typeface="Cambria Math" panose="02040503050406030204" pitchFamily="18" charset="0"/>
                              <a:ea typeface="Cambria Math" panose="02040503050406030204" pitchFamily="18" charset="0"/>
                            </a:rPr>
                          </m:ctrlPr>
                        </m:sSubPr>
                        <m:e>
                          <m:r>
                            <a:rPr lang="en-US" altLang="zh-CN" sz="1200" i="1" kern="100">
                              <a:latin typeface="Cambria Math" panose="02040503050406030204" pitchFamily="18" charset="0"/>
                              <a:ea typeface="宋体" panose="02010600030101010101" pitchFamily="2" charset="-122"/>
                            </a:rPr>
                            <m:t>𝑊</m:t>
                          </m:r>
                        </m:e>
                        <m:sub>
                          <m:r>
                            <a:rPr lang="en-US" altLang="zh-CN" sz="1200" i="1" kern="100">
                              <a:latin typeface="Cambria Math" panose="02040503050406030204" pitchFamily="18" charset="0"/>
                              <a:ea typeface="宋体" panose="02010600030101010101" pitchFamily="2" charset="-122"/>
                            </a:rPr>
                            <m:t>𝑟</m:t>
                          </m:r>
                        </m:sub>
                      </m:sSub>
                      <m:r>
                        <a:rPr lang="en-US" altLang="zh-CN" sz="1200" i="1" kern="100">
                          <a:latin typeface="Cambria Math" panose="02040503050406030204" pitchFamily="18" charset="0"/>
                          <a:ea typeface="宋体" panose="02010600030101010101" pitchFamily="2" charset="-122"/>
                        </a:rPr>
                        <m:t>−</m:t>
                      </m:r>
                      <m:f>
                        <m:fPr>
                          <m:ctrlPr>
                            <a:rPr lang="zh-CN" altLang="zh-CN" sz="1200" i="1" kern="100">
                              <a:latin typeface="Cambria Math" panose="02040503050406030204" pitchFamily="18" charset="0"/>
                              <a:ea typeface="Cambria Math" panose="02040503050406030204" pitchFamily="18" charset="0"/>
                            </a:rPr>
                          </m:ctrlPr>
                        </m:fPr>
                        <m:num>
                          <m:sSup>
                            <m:sSupPr>
                              <m:ctrlPr>
                                <a:rPr lang="zh-CN" altLang="zh-CN" sz="1200" i="1" kern="100">
                                  <a:latin typeface="Cambria Math" panose="02040503050406030204" pitchFamily="18" charset="0"/>
                                  <a:ea typeface="Cambria Math" panose="02040503050406030204" pitchFamily="18" charset="0"/>
                                </a:rPr>
                              </m:ctrlPr>
                            </m:sSupPr>
                            <m:e>
                              <m:r>
                                <a:rPr lang="en-US" altLang="zh-CN" sz="1200" i="1" kern="100">
                                  <a:latin typeface="Cambria Math" panose="02040503050406030204" pitchFamily="18" charset="0"/>
                                  <a:ea typeface="宋体" panose="02010600030101010101" pitchFamily="2" charset="-122"/>
                                </a:rPr>
                                <m:t>𝜋</m:t>
                              </m:r>
                              <m:r>
                                <a:rPr lang="en-US" altLang="zh-CN" sz="1200" i="1" kern="100">
                                  <a:latin typeface="Cambria Math" panose="02040503050406030204" pitchFamily="18" charset="0"/>
                                  <a:ea typeface="宋体" panose="02010600030101010101" pitchFamily="2" charset="-122"/>
                                </a:rPr>
                                <m:t>𝑟</m:t>
                              </m:r>
                            </m:e>
                            <m:sup>
                              <m:r>
                                <a:rPr lang="en-US" altLang="zh-CN" sz="1200" i="1" kern="100">
                                  <a:latin typeface="Cambria Math" panose="02040503050406030204" pitchFamily="18" charset="0"/>
                                  <a:ea typeface="宋体" panose="02010600030101010101" pitchFamily="2" charset="-122"/>
                                </a:rPr>
                                <m:t>4</m:t>
                              </m:r>
                            </m:sup>
                          </m:sSup>
                          <m:r>
                            <a:rPr lang="en-US" altLang="zh-CN" sz="1200" i="1" kern="100">
                              <a:latin typeface="Cambria Math" panose="02040503050406030204" pitchFamily="18" charset="0"/>
                              <a:ea typeface="宋体" panose="02010600030101010101" pitchFamily="2" charset="-122"/>
                            </a:rPr>
                            <m:t>𝑌</m:t>
                          </m:r>
                          <m:sSup>
                            <m:sSupPr>
                              <m:ctrlPr>
                                <a:rPr lang="zh-CN" altLang="zh-CN" sz="1200" i="1" kern="100">
                                  <a:latin typeface="Cambria Math" panose="02040503050406030204" pitchFamily="18" charset="0"/>
                                  <a:ea typeface="Cambria Math" panose="02040503050406030204" pitchFamily="18" charset="0"/>
                                </a:rPr>
                              </m:ctrlPr>
                            </m:sSupPr>
                            <m:e>
                              <m:r>
                                <a:rPr lang="en-US" altLang="zh-CN" sz="1200" i="1" kern="100">
                                  <a:latin typeface="Cambria Math" panose="02040503050406030204" pitchFamily="18" charset="0"/>
                                  <a:ea typeface="宋体" panose="02010600030101010101" pitchFamily="2" charset="-122"/>
                                </a:rPr>
                                <m:t>𝜋</m:t>
                              </m:r>
                            </m:e>
                            <m:sup>
                              <m:r>
                                <a:rPr lang="en-US" altLang="zh-CN" sz="1200" i="1" kern="100">
                                  <a:latin typeface="Cambria Math" panose="02040503050406030204" pitchFamily="18" charset="0"/>
                                  <a:ea typeface="宋体" panose="02010600030101010101" pitchFamily="2" charset="-122"/>
                                </a:rPr>
                                <m:t>2</m:t>
                              </m:r>
                            </m:sup>
                          </m:sSup>
                          <m:sSup>
                            <m:sSupPr>
                              <m:ctrlPr>
                                <a:rPr lang="zh-CN" altLang="zh-CN" sz="1200" i="1" kern="100">
                                  <a:latin typeface="Cambria Math" panose="02040503050406030204" pitchFamily="18" charset="0"/>
                                  <a:ea typeface="Cambria Math" panose="02040503050406030204" pitchFamily="18" charset="0"/>
                                </a:rPr>
                              </m:ctrlPr>
                            </m:sSupPr>
                            <m:e>
                              <m:sSub>
                                <m:sSubPr>
                                  <m:ctrlPr>
                                    <a:rPr lang="zh-CN" altLang="zh-CN" sz="1200" i="1" kern="100">
                                      <a:latin typeface="Cambria Math" panose="02040503050406030204" pitchFamily="18" charset="0"/>
                                      <a:ea typeface="Cambria Math" panose="02040503050406030204" pitchFamily="18" charset="0"/>
                                    </a:rPr>
                                  </m:ctrlPr>
                                </m:sSubPr>
                                <m:e>
                                  <m:r>
                                    <a:rPr lang="en-US" altLang="zh-CN" sz="1200" i="1" kern="100">
                                      <a:latin typeface="Cambria Math" panose="02040503050406030204" pitchFamily="18" charset="0"/>
                                      <a:ea typeface="宋体" panose="02010600030101010101" pitchFamily="2" charset="-122"/>
                                    </a:rPr>
                                    <m:t>𝑊</m:t>
                                  </m:r>
                                </m:e>
                                <m:sub>
                                  <m:r>
                                    <a:rPr lang="en-US" altLang="zh-CN" sz="1200" i="1" kern="100">
                                      <a:latin typeface="Cambria Math" panose="02040503050406030204" pitchFamily="18" charset="0"/>
                                      <a:ea typeface="宋体" panose="02010600030101010101" pitchFamily="2" charset="-122"/>
                                    </a:rPr>
                                    <m:t>𝑟</m:t>
                                  </m:r>
                                </m:sub>
                              </m:sSub>
                            </m:e>
                            <m:sup>
                              <m:r>
                                <a:rPr lang="en-US" altLang="zh-CN" sz="1200" i="1" kern="100">
                                  <a:latin typeface="Cambria Math" panose="02040503050406030204" pitchFamily="18" charset="0"/>
                                  <a:ea typeface="宋体" panose="02010600030101010101" pitchFamily="2" charset="-122"/>
                                </a:rPr>
                                <m:t>2</m:t>
                              </m:r>
                            </m:sup>
                          </m:sSup>
                        </m:num>
                        <m:den>
                          <m:r>
                            <a:rPr lang="en-US" altLang="zh-CN" sz="1200" i="1" kern="100">
                              <a:latin typeface="Cambria Math" panose="02040503050406030204" pitchFamily="18" charset="0"/>
                              <a:ea typeface="宋体" panose="02010600030101010101" pitchFamily="2" charset="-122"/>
                            </a:rPr>
                            <m:t>4</m:t>
                          </m:r>
                          <m:sSup>
                            <m:sSupPr>
                              <m:ctrlPr>
                                <a:rPr lang="zh-CN" altLang="zh-CN" sz="1200" i="1" kern="100">
                                  <a:latin typeface="Cambria Math" panose="02040503050406030204" pitchFamily="18" charset="0"/>
                                  <a:ea typeface="Cambria Math" panose="02040503050406030204" pitchFamily="18" charset="0"/>
                                </a:rPr>
                              </m:ctrlPr>
                            </m:sSupPr>
                            <m:e>
                              <m:d>
                                <m:dPr>
                                  <m:ctrlPr>
                                    <a:rPr lang="zh-CN" altLang="zh-CN" sz="1200" i="1" kern="100">
                                      <a:latin typeface="Cambria Math" panose="02040503050406030204" pitchFamily="18" charset="0"/>
                                      <a:ea typeface="Cambria Math" panose="02040503050406030204" pitchFamily="18" charset="0"/>
                                    </a:rPr>
                                  </m:ctrlPr>
                                </m:dPr>
                                <m:e>
                                  <m:f>
                                    <m:fPr>
                                      <m:ctrlPr>
                                        <a:rPr lang="zh-CN" altLang="zh-CN" sz="1200" i="1" kern="100">
                                          <a:latin typeface="Cambria Math" panose="02040503050406030204" pitchFamily="18" charset="0"/>
                                          <a:ea typeface="Cambria Math" panose="02040503050406030204" pitchFamily="18" charset="0"/>
                                        </a:rPr>
                                      </m:ctrlPr>
                                    </m:fPr>
                                    <m:num>
                                      <m:sSup>
                                        <m:sSupPr>
                                          <m:ctrlPr>
                                            <a:rPr lang="zh-CN" altLang="zh-CN" sz="1200" i="1" kern="100">
                                              <a:latin typeface="Cambria Math" panose="02040503050406030204" pitchFamily="18" charset="0"/>
                                              <a:ea typeface="Cambria Math" panose="02040503050406030204" pitchFamily="18" charset="0"/>
                                            </a:rPr>
                                          </m:ctrlPr>
                                        </m:sSupPr>
                                        <m:e>
                                          <m:r>
                                            <a:rPr lang="en-US" altLang="zh-CN" sz="1200" i="1" kern="100">
                                              <a:latin typeface="Cambria Math" panose="02040503050406030204" pitchFamily="18" charset="0"/>
                                              <a:ea typeface="宋体" panose="02010600030101010101" pitchFamily="2" charset="-122"/>
                                            </a:rPr>
                                            <m:t>𝑅</m:t>
                                          </m:r>
                                        </m:e>
                                        <m:sup>
                                          <m:r>
                                            <a:rPr lang="en-US" altLang="zh-CN" sz="1200" i="1" kern="100">
                                              <a:latin typeface="Cambria Math" panose="02040503050406030204" pitchFamily="18" charset="0"/>
                                              <a:ea typeface="宋体" panose="02010600030101010101" pitchFamily="2" charset="-122"/>
                                            </a:rPr>
                                            <m:t>2</m:t>
                                          </m:r>
                                        </m:sup>
                                      </m:sSup>
                                      <m:r>
                                        <a:rPr lang="en-US" altLang="zh-CN" sz="1200" i="1" kern="100">
                                          <a:latin typeface="Cambria Math" panose="02040503050406030204" pitchFamily="18" charset="0"/>
                                          <a:ea typeface="宋体" panose="02010600030101010101" pitchFamily="2" charset="-122"/>
                                        </a:rPr>
                                        <m:t>+</m:t>
                                      </m:r>
                                      <m:sSup>
                                        <m:sSupPr>
                                          <m:ctrlPr>
                                            <a:rPr lang="zh-CN" altLang="zh-CN" sz="1200" i="1" kern="100">
                                              <a:latin typeface="Cambria Math" panose="02040503050406030204" pitchFamily="18" charset="0"/>
                                              <a:ea typeface="Cambria Math" panose="02040503050406030204" pitchFamily="18" charset="0"/>
                                            </a:rPr>
                                          </m:ctrlPr>
                                        </m:sSupPr>
                                        <m:e>
                                          <m:f>
                                            <m:fPr>
                                              <m:ctrlPr>
                                                <a:rPr lang="zh-CN" altLang="zh-CN" sz="1200" i="1" kern="100">
                                                  <a:latin typeface="Cambria Math" panose="02040503050406030204" pitchFamily="18" charset="0"/>
                                                  <a:ea typeface="Cambria Math" panose="02040503050406030204" pitchFamily="18" charset="0"/>
                                                </a:rPr>
                                              </m:ctrlPr>
                                            </m:fPr>
                                            <m:num>
                                              <m:r>
                                                <a:rPr lang="en-US" altLang="zh-CN" sz="1200" i="1" kern="100">
                                                  <a:latin typeface="Cambria Math" panose="02040503050406030204" pitchFamily="18" charset="0"/>
                                                  <a:ea typeface="宋体" panose="02010600030101010101" pitchFamily="2" charset="-122"/>
                                                </a:rPr>
                                                <m:t>h</m:t>
                                              </m:r>
                                            </m:num>
                                            <m:den>
                                              <m:r>
                                                <a:rPr lang="en-US" altLang="zh-CN" sz="1200" i="1" kern="100">
                                                  <a:latin typeface="Cambria Math" panose="02040503050406030204" pitchFamily="18" charset="0"/>
                                                  <a:ea typeface="宋体" panose="02010600030101010101" pitchFamily="2" charset="-122"/>
                                                </a:rPr>
                                                <m:t>2</m:t>
                                              </m:r>
                                              <m:r>
                                                <a:rPr lang="en-US" altLang="zh-CN" sz="1200" i="1" kern="100">
                                                  <a:latin typeface="Cambria Math" panose="02040503050406030204" pitchFamily="18" charset="0"/>
                                                  <a:ea typeface="宋体" panose="02010600030101010101" pitchFamily="2" charset="-122"/>
                                                </a:rPr>
                                                <m:t>𝜋</m:t>
                                              </m:r>
                                            </m:den>
                                          </m:f>
                                        </m:e>
                                        <m:sup>
                                          <m:r>
                                            <a:rPr lang="en-US" altLang="zh-CN" sz="1200" i="1" kern="100">
                                              <a:latin typeface="Cambria Math" panose="02040503050406030204" pitchFamily="18" charset="0"/>
                                              <a:ea typeface="宋体" panose="02010600030101010101" pitchFamily="2" charset="-122"/>
                                            </a:rPr>
                                            <m:t>2</m:t>
                                          </m:r>
                                        </m:sup>
                                      </m:sSup>
                                    </m:num>
                                    <m:den>
                                      <m:r>
                                        <a:rPr lang="en-US" altLang="zh-CN" sz="1200" i="1" kern="100">
                                          <a:latin typeface="Cambria Math" panose="02040503050406030204" pitchFamily="18" charset="0"/>
                                          <a:ea typeface="宋体" panose="02010600030101010101" pitchFamily="2" charset="-122"/>
                                        </a:rPr>
                                        <m:t>𝑅</m:t>
                                      </m:r>
                                    </m:den>
                                  </m:f>
                                </m:e>
                              </m:d>
                            </m:e>
                            <m:sup>
                              <m:r>
                                <a:rPr lang="en-US" altLang="zh-CN" sz="1200" i="1" kern="100">
                                  <a:latin typeface="Cambria Math" panose="02040503050406030204" pitchFamily="18" charset="0"/>
                                  <a:ea typeface="宋体" panose="02010600030101010101" pitchFamily="2" charset="-122"/>
                                </a:rPr>
                                <m:t>2</m:t>
                              </m:r>
                            </m:sup>
                          </m:sSup>
                        </m:den>
                      </m:f>
                      <m:d>
                        <m:dPr>
                          <m:ctrlPr>
                            <a:rPr lang="zh-CN" altLang="zh-CN" sz="1200" i="1" kern="100">
                              <a:latin typeface="Cambria Math" panose="02040503050406030204" pitchFamily="18" charset="0"/>
                              <a:ea typeface="Cambria Math" panose="02040503050406030204" pitchFamily="18" charset="0"/>
                            </a:rPr>
                          </m:ctrlPr>
                        </m:dPr>
                        <m:e>
                          <m:sSup>
                            <m:sSupPr>
                              <m:ctrlPr>
                                <a:rPr lang="zh-CN" altLang="zh-CN" sz="1200" i="1" kern="100">
                                  <a:latin typeface="Cambria Math" panose="02040503050406030204" pitchFamily="18" charset="0"/>
                                  <a:ea typeface="Cambria Math" panose="02040503050406030204" pitchFamily="18" charset="0"/>
                                </a:rPr>
                              </m:ctrlPr>
                            </m:sSupPr>
                            <m:e>
                              <m:f>
                                <m:fPr>
                                  <m:ctrlPr>
                                    <a:rPr lang="zh-CN" altLang="zh-CN" sz="1200" i="1" kern="100">
                                      <a:latin typeface="Cambria Math" panose="02040503050406030204" pitchFamily="18" charset="0"/>
                                      <a:ea typeface="Cambria Math" panose="02040503050406030204" pitchFamily="18" charset="0"/>
                                    </a:rPr>
                                  </m:ctrlPr>
                                </m:fPr>
                                <m:num>
                                  <m:r>
                                    <a:rPr lang="en-US" altLang="zh-CN" sz="1200" i="1" kern="100">
                                      <a:latin typeface="Cambria Math" panose="02040503050406030204" pitchFamily="18" charset="0"/>
                                      <a:ea typeface="宋体" panose="02010600030101010101" pitchFamily="2" charset="-122"/>
                                    </a:rPr>
                                    <m:t>h</m:t>
                                  </m:r>
                                </m:num>
                                <m:den>
                                  <m:r>
                                    <a:rPr lang="en-US" altLang="zh-CN" sz="1200" i="1" kern="100">
                                      <a:latin typeface="Cambria Math" panose="02040503050406030204" pitchFamily="18" charset="0"/>
                                      <a:ea typeface="宋体" panose="02010600030101010101" pitchFamily="2" charset="-122"/>
                                    </a:rPr>
                                    <m:t>2</m:t>
                                  </m:r>
                                  <m:r>
                                    <a:rPr lang="en-US" altLang="zh-CN" sz="1200" i="1" kern="100">
                                      <a:latin typeface="Cambria Math" panose="02040503050406030204" pitchFamily="18" charset="0"/>
                                      <a:ea typeface="宋体" panose="02010600030101010101" pitchFamily="2" charset="-122"/>
                                    </a:rPr>
                                    <m:t>𝜋</m:t>
                                  </m:r>
                                  <m:r>
                                    <a:rPr lang="en-US" altLang="zh-CN" sz="1200" i="1" kern="100">
                                      <a:latin typeface="Cambria Math" panose="02040503050406030204" pitchFamily="18" charset="0"/>
                                      <a:ea typeface="宋体" panose="02010600030101010101" pitchFamily="2" charset="-122"/>
                                    </a:rPr>
                                    <m:t>𝑅</m:t>
                                  </m:r>
                                </m:den>
                              </m:f>
                            </m:e>
                            <m:sup>
                              <m:r>
                                <a:rPr lang="en-US" altLang="zh-CN" sz="1200" i="1" kern="100">
                                  <a:latin typeface="Cambria Math" panose="02040503050406030204" pitchFamily="18" charset="0"/>
                                  <a:ea typeface="宋体" panose="02010600030101010101" pitchFamily="2" charset="-122"/>
                                </a:rPr>
                                <m:t>2</m:t>
                              </m:r>
                            </m:sup>
                          </m:sSup>
                          <m:r>
                            <a:rPr lang="en-US" altLang="zh-CN" sz="1200" i="1" kern="100">
                              <a:latin typeface="Cambria Math" panose="02040503050406030204" pitchFamily="18" charset="0"/>
                              <a:ea typeface="宋体" panose="02010600030101010101" pitchFamily="2" charset="-122"/>
                            </a:rPr>
                            <m:t>−1</m:t>
                          </m:r>
                        </m:e>
                      </m:d>
                      <m:r>
                        <a:rPr lang="en-US" altLang="zh-CN" sz="1200" i="1" kern="100">
                          <a:latin typeface="Cambria Math" panose="02040503050406030204" pitchFamily="18" charset="0"/>
                          <a:ea typeface="宋体" panose="02010600030101010101" pitchFamily="2" charset="-122"/>
                        </a:rPr>
                        <m:t>𝛿</m:t>
                      </m:r>
                      <m:r>
                        <a:rPr lang="en-US" altLang="zh-CN" sz="1200" i="1" kern="100">
                          <a:latin typeface="Cambria Math" panose="02040503050406030204" pitchFamily="18" charset="0"/>
                          <a:ea typeface="宋体" panose="02010600030101010101" pitchFamily="2" charset="-122"/>
                        </a:rPr>
                        <m:t>𝑅</m:t>
                      </m:r>
                      <m:r>
                        <a:rPr lang="en-US" altLang="zh-CN" sz="1200" i="1" kern="100">
                          <a:latin typeface="Cambria Math" panose="02040503050406030204" pitchFamily="18" charset="0"/>
                          <a:ea typeface="宋体" panose="02010600030101010101" pitchFamily="2" charset="-122"/>
                        </a:rPr>
                        <m:t>−</m:t>
                      </m:r>
                      <m:f>
                        <m:fPr>
                          <m:ctrlPr>
                            <a:rPr lang="zh-CN" altLang="zh-CN" sz="1200" i="1" kern="100">
                              <a:latin typeface="Cambria Math" panose="02040503050406030204" pitchFamily="18" charset="0"/>
                              <a:ea typeface="Cambria Math" panose="02040503050406030204" pitchFamily="18" charset="0"/>
                            </a:rPr>
                          </m:ctrlPr>
                        </m:fPr>
                        <m:num>
                          <m:r>
                            <a:rPr lang="en-US" altLang="zh-CN" sz="1200" i="1" kern="100">
                              <a:latin typeface="Cambria Math" panose="02040503050406030204" pitchFamily="18" charset="0"/>
                              <a:ea typeface="宋体" panose="02010600030101010101" pitchFamily="2" charset="-122"/>
                            </a:rPr>
                            <m:t>𝑅</m:t>
                          </m:r>
                          <m:sSup>
                            <m:sSupPr>
                              <m:ctrlPr>
                                <a:rPr lang="zh-CN" altLang="zh-CN" sz="1200" i="1" kern="100">
                                  <a:latin typeface="Cambria Math" panose="02040503050406030204" pitchFamily="18" charset="0"/>
                                  <a:ea typeface="Cambria Math" panose="02040503050406030204" pitchFamily="18" charset="0"/>
                                </a:rPr>
                              </m:ctrlPr>
                            </m:sSupPr>
                            <m:e>
                              <m:r>
                                <a:rPr lang="en-US" altLang="zh-CN" sz="1200" i="1" kern="100">
                                  <a:latin typeface="Cambria Math" panose="02040503050406030204" pitchFamily="18" charset="0"/>
                                  <a:ea typeface="宋体" panose="02010600030101010101" pitchFamily="2" charset="-122"/>
                                </a:rPr>
                                <m:t>𝜋</m:t>
                              </m:r>
                              <m:r>
                                <a:rPr lang="en-US" altLang="zh-CN" sz="1200" i="1" kern="100">
                                  <a:latin typeface="Cambria Math" panose="02040503050406030204" pitchFamily="18" charset="0"/>
                                  <a:ea typeface="宋体" panose="02010600030101010101" pitchFamily="2" charset="-122"/>
                                </a:rPr>
                                <m:t>𝑟</m:t>
                              </m:r>
                            </m:e>
                            <m:sup>
                              <m:r>
                                <a:rPr lang="en-US" altLang="zh-CN" sz="1200" i="1" kern="100">
                                  <a:latin typeface="Cambria Math" panose="02040503050406030204" pitchFamily="18" charset="0"/>
                                  <a:ea typeface="宋体" panose="02010600030101010101" pitchFamily="2" charset="-122"/>
                                </a:rPr>
                                <m:t>4</m:t>
                              </m:r>
                            </m:sup>
                          </m:sSup>
                          <m:r>
                            <a:rPr lang="en-US" altLang="zh-CN" sz="1200" i="1" kern="100">
                              <a:latin typeface="Cambria Math" panose="02040503050406030204" pitchFamily="18" charset="0"/>
                              <a:ea typeface="宋体" panose="02010600030101010101" pitchFamily="2" charset="-122"/>
                            </a:rPr>
                            <m:t>𝑌</m:t>
                          </m:r>
                          <m:sSup>
                            <m:sSupPr>
                              <m:ctrlPr>
                                <a:rPr lang="zh-CN" altLang="zh-CN" sz="1200" i="1" kern="100">
                                  <a:latin typeface="Cambria Math" panose="02040503050406030204" pitchFamily="18" charset="0"/>
                                  <a:ea typeface="Cambria Math" panose="02040503050406030204" pitchFamily="18" charset="0"/>
                                </a:rPr>
                              </m:ctrlPr>
                            </m:sSupPr>
                            <m:e>
                              <m:r>
                                <a:rPr lang="en-US" altLang="zh-CN" sz="1200" i="1" kern="100">
                                  <a:latin typeface="Cambria Math" panose="02040503050406030204" pitchFamily="18" charset="0"/>
                                  <a:ea typeface="宋体" panose="02010600030101010101" pitchFamily="2" charset="-122"/>
                                </a:rPr>
                                <m:t>𝜋</m:t>
                              </m:r>
                            </m:e>
                            <m:sup>
                              <m:r>
                                <a:rPr lang="en-US" altLang="zh-CN" sz="1200" i="1" kern="100">
                                  <a:latin typeface="Cambria Math" panose="02040503050406030204" pitchFamily="18" charset="0"/>
                                  <a:ea typeface="宋体" panose="02010600030101010101" pitchFamily="2" charset="-122"/>
                                </a:rPr>
                                <m:t>2</m:t>
                              </m:r>
                            </m:sup>
                          </m:sSup>
                          <m:sSup>
                            <m:sSupPr>
                              <m:ctrlPr>
                                <a:rPr lang="zh-CN" altLang="zh-CN" sz="1200" i="1" kern="100">
                                  <a:latin typeface="Cambria Math" panose="02040503050406030204" pitchFamily="18" charset="0"/>
                                  <a:ea typeface="Cambria Math" panose="02040503050406030204" pitchFamily="18" charset="0"/>
                                </a:rPr>
                              </m:ctrlPr>
                            </m:sSupPr>
                            <m:e>
                              <m:sSub>
                                <m:sSubPr>
                                  <m:ctrlPr>
                                    <a:rPr lang="zh-CN" altLang="zh-CN" sz="1200" i="1" kern="100">
                                      <a:latin typeface="Cambria Math" panose="02040503050406030204" pitchFamily="18" charset="0"/>
                                      <a:ea typeface="Cambria Math" panose="02040503050406030204" pitchFamily="18" charset="0"/>
                                    </a:rPr>
                                  </m:ctrlPr>
                                </m:sSubPr>
                                <m:e>
                                  <m:r>
                                    <a:rPr lang="en-US" altLang="zh-CN" sz="1200" i="1" kern="100">
                                      <a:latin typeface="Cambria Math" panose="02040503050406030204" pitchFamily="18" charset="0"/>
                                      <a:ea typeface="宋体" panose="02010600030101010101" pitchFamily="2" charset="-122"/>
                                    </a:rPr>
                                    <m:t>𝑊</m:t>
                                  </m:r>
                                </m:e>
                                <m:sub>
                                  <m:r>
                                    <a:rPr lang="en-US" altLang="zh-CN" sz="1200" i="1" kern="100">
                                      <a:latin typeface="Cambria Math" panose="02040503050406030204" pitchFamily="18" charset="0"/>
                                      <a:ea typeface="宋体" panose="02010600030101010101" pitchFamily="2" charset="-122"/>
                                    </a:rPr>
                                    <m:t>𝑟</m:t>
                                  </m:r>
                                </m:sub>
                              </m:sSub>
                            </m:e>
                            <m:sup>
                              <m:r>
                                <a:rPr lang="en-US" altLang="zh-CN" sz="1200" i="1" kern="100">
                                  <a:latin typeface="Cambria Math" panose="02040503050406030204" pitchFamily="18" charset="0"/>
                                  <a:ea typeface="宋体" panose="02010600030101010101" pitchFamily="2" charset="-122"/>
                                </a:rPr>
                                <m:t>2</m:t>
                              </m:r>
                            </m:sup>
                          </m:sSup>
                        </m:num>
                        <m:den>
                          <m:r>
                            <a:rPr lang="en-US" altLang="zh-CN" sz="1200" i="1" kern="100">
                              <a:latin typeface="Cambria Math" panose="02040503050406030204" pitchFamily="18" charset="0"/>
                              <a:ea typeface="宋体" panose="02010600030101010101" pitchFamily="2" charset="-122"/>
                            </a:rPr>
                            <m:t>4</m:t>
                          </m:r>
                          <m:sSup>
                            <m:sSupPr>
                              <m:ctrlPr>
                                <a:rPr lang="zh-CN" altLang="zh-CN" sz="1200" i="1" kern="100">
                                  <a:latin typeface="Cambria Math" panose="02040503050406030204" pitchFamily="18" charset="0"/>
                                  <a:ea typeface="Cambria Math" panose="02040503050406030204" pitchFamily="18" charset="0"/>
                                </a:rPr>
                              </m:ctrlPr>
                            </m:sSupPr>
                            <m:e>
                              <m:d>
                                <m:dPr>
                                  <m:ctrlPr>
                                    <a:rPr lang="zh-CN" altLang="zh-CN" sz="1200" i="1" kern="100">
                                      <a:latin typeface="Cambria Math" panose="02040503050406030204" pitchFamily="18" charset="0"/>
                                      <a:ea typeface="Cambria Math" panose="02040503050406030204" pitchFamily="18" charset="0"/>
                                    </a:rPr>
                                  </m:ctrlPr>
                                </m:dPr>
                                <m:e>
                                  <m:sSup>
                                    <m:sSupPr>
                                      <m:ctrlPr>
                                        <a:rPr lang="zh-CN" altLang="zh-CN" sz="1200" i="1" kern="100">
                                          <a:latin typeface="Cambria Math" panose="02040503050406030204" pitchFamily="18" charset="0"/>
                                          <a:ea typeface="Cambria Math" panose="02040503050406030204" pitchFamily="18" charset="0"/>
                                        </a:rPr>
                                      </m:ctrlPr>
                                    </m:sSupPr>
                                    <m:e>
                                      <m:r>
                                        <a:rPr lang="en-US" altLang="zh-CN" sz="1200" i="1" kern="100">
                                          <a:latin typeface="Cambria Math" panose="02040503050406030204" pitchFamily="18" charset="0"/>
                                          <a:ea typeface="宋体" panose="02010600030101010101" pitchFamily="2" charset="-122"/>
                                        </a:rPr>
                                        <m:t>𝑅</m:t>
                                      </m:r>
                                    </m:e>
                                    <m:sup>
                                      <m:r>
                                        <a:rPr lang="en-US" altLang="zh-CN" sz="1200" i="1" kern="100">
                                          <a:latin typeface="Cambria Math" panose="02040503050406030204" pitchFamily="18" charset="0"/>
                                          <a:ea typeface="宋体" panose="02010600030101010101" pitchFamily="2" charset="-122"/>
                                        </a:rPr>
                                        <m:t>2</m:t>
                                      </m:r>
                                    </m:sup>
                                  </m:sSup>
                                  <m:r>
                                    <a:rPr lang="en-US" altLang="zh-CN" sz="1200" i="1" kern="100">
                                      <a:latin typeface="Cambria Math" panose="02040503050406030204" pitchFamily="18" charset="0"/>
                                      <a:ea typeface="宋体" panose="02010600030101010101" pitchFamily="2" charset="-122"/>
                                    </a:rPr>
                                    <m:t>+</m:t>
                                  </m:r>
                                  <m:sSup>
                                    <m:sSupPr>
                                      <m:ctrlPr>
                                        <a:rPr lang="zh-CN" altLang="zh-CN" sz="1200" i="1" kern="100">
                                          <a:latin typeface="Cambria Math" panose="02040503050406030204" pitchFamily="18" charset="0"/>
                                          <a:ea typeface="Cambria Math" panose="02040503050406030204" pitchFamily="18" charset="0"/>
                                        </a:rPr>
                                      </m:ctrlPr>
                                    </m:sSupPr>
                                    <m:e>
                                      <m:f>
                                        <m:fPr>
                                          <m:ctrlPr>
                                            <a:rPr lang="zh-CN" altLang="zh-CN" sz="1200" i="1" kern="100">
                                              <a:latin typeface="Cambria Math" panose="02040503050406030204" pitchFamily="18" charset="0"/>
                                              <a:ea typeface="Cambria Math" panose="02040503050406030204" pitchFamily="18" charset="0"/>
                                            </a:rPr>
                                          </m:ctrlPr>
                                        </m:fPr>
                                        <m:num>
                                          <m:r>
                                            <a:rPr lang="en-US" altLang="zh-CN" sz="1200" i="1" kern="100">
                                              <a:latin typeface="Cambria Math" panose="02040503050406030204" pitchFamily="18" charset="0"/>
                                              <a:ea typeface="宋体" panose="02010600030101010101" pitchFamily="2" charset="-122"/>
                                            </a:rPr>
                                            <m:t>h</m:t>
                                          </m:r>
                                        </m:num>
                                        <m:den>
                                          <m:r>
                                            <a:rPr lang="en-US" altLang="zh-CN" sz="1200" i="1" kern="100">
                                              <a:latin typeface="Cambria Math" panose="02040503050406030204" pitchFamily="18" charset="0"/>
                                              <a:ea typeface="宋体" panose="02010600030101010101" pitchFamily="2" charset="-122"/>
                                            </a:rPr>
                                            <m:t>2</m:t>
                                          </m:r>
                                          <m:r>
                                            <a:rPr lang="en-US" altLang="zh-CN" sz="1200" i="1" kern="100">
                                              <a:latin typeface="Cambria Math" panose="02040503050406030204" pitchFamily="18" charset="0"/>
                                              <a:ea typeface="宋体" panose="02010600030101010101" pitchFamily="2" charset="-122"/>
                                            </a:rPr>
                                            <m:t>𝜋</m:t>
                                          </m:r>
                                        </m:den>
                                      </m:f>
                                    </m:e>
                                    <m:sup>
                                      <m:r>
                                        <a:rPr lang="en-US" altLang="zh-CN" sz="1200" i="1" kern="100">
                                          <a:latin typeface="Cambria Math" panose="02040503050406030204" pitchFamily="18" charset="0"/>
                                          <a:ea typeface="宋体" panose="02010600030101010101" pitchFamily="2" charset="-122"/>
                                        </a:rPr>
                                        <m:t>2</m:t>
                                      </m:r>
                                    </m:sup>
                                  </m:sSup>
                                </m:e>
                              </m:d>
                            </m:e>
                            <m:sup>
                              <m:r>
                                <a:rPr lang="en-US" altLang="zh-CN" sz="1200" i="1" kern="100">
                                  <a:latin typeface="Cambria Math" panose="02040503050406030204" pitchFamily="18" charset="0"/>
                                  <a:ea typeface="宋体" panose="02010600030101010101" pitchFamily="2" charset="-122"/>
                                </a:rPr>
                                <m:t>2</m:t>
                              </m:r>
                            </m:sup>
                          </m:sSup>
                        </m:den>
                      </m:f>
                      <m:f>
                        <m:fPr>
                          <m:ctrlPr>
                            <a:rPr lang="zh-CN" altLang="zh-CN" sz="1200" i="1" kern="100">
                              <a:latin typeface="Cambria Math" panose="02040503050406030204" pitchFamily="18" charset="0"/>
                              <a:ea typeface="Cambria Math" panose="02040503050406030204" pitchFamily="18" charset="0"/>
                            </a:rPr>
                          </m:ctrlPr>
                        </m:fPr>
                        <m:num>
                          <m:r>
                            <a:rPr lang="en-US" altLang="zh-CN" sz="1200" i="1" kern="100">
                              <a:latin typeface="Cambria Math" panose="02040503050406030204" pitchFamily="18" charset="0"/>
                              <a:ea typeface="宋体" panose="02010600030101010101" pitchFamily="2" charset="-122"/>
                            </a:rPr>
                            <m:t>h</m:t>
                          </m:r>
                        </m:num>
                        <m:den>
                          <m:sSup>
                            <m:sSupPr>
                              <m:ctrlPr>
                                <a:rPr lang="zh-CN" altLang="zh-CN" sz="1200" i="1" kern="100">
                                  <a:latin typeface="Cambria Math" panose="02040503050406030204" pitchFamily="18" charset="0"/>
                                  <a:ea typeface="Cambria Math" panose="02040503050406030204" pitchFamily="18" charset="0"/>
                                </a:rPr>
                              </m:ctrlPr>
                            </m:sSupPr>
                            <m:e>
                              <m:r>
                                <a:rPr lang="en-US" altLang="zh-CN" sz="1200" i="1" kern="100">
                                  <a:latin typeface="Cambria Math" panose="02040503050406030204" pitchFamily="18" charset="0"/>
                                  <a:ea typeface="宋体" panose="02010600030101010101" pitchFamily="2" charset="-122"/>
                                </a:rPr>
                                <m:t>2</m:t>
                              </m:r>
                              <m:r>
                                <a:rPr lang="en-US" altLang="zh-CN" sz="1200" i="1" kern="100">
                                  <a:latin typeface="Cambria Math" panose="02040503050406030204" pitchFamily="18" charset="0"/>
                                  <a:ea typeface="宋体" panose="02010600030101010101" pitchFamily="2" charset="-122"/>
                                </a:rPr>
                                <m:t>𝜋</m:t>
                              </m:r>
                            </m:e>
                            <m:sup>
                              <m:r>
                                <a:rPr lang="en-US" altLang="zh-CN" sz="1200" i="1" kern="100">
                                  <a:latin typeface="Cambria Math" panose="02040503050406030204" pitchFamily="18" charset="0"/>
                                  <a:ea typeface="宋体" panose="02010600030101010101" pitchFamily="2" charset="-122"/>
                                </a:rPr>
                                <m:t>2</m:t>
                              </m:r>
                            </m:sup>
                          </m:sSup>
                        </m:den>
                      </m:f>
                      <m:r>
                        <a:rPr lang="en-US" altLang="zh-CN" sz="1200" i="1" kern="100">
                          <a:latin typeface="Cambria Math" panose="02040503050406030204" pitchFamily="18" charset="0"/>
                          <a:ea typeface="宋体" panose="02010600030101010101" pitchFamily="2" charset="-122"/>
                        </a:rPr>
                        <m:t>𝛿</m:t>
                      </m:r>
                      <m:r>
                        <a:rPr lang="en-US" altLang="zh-CN" sz="1200" i="1" kern="100">
                          <a:latin typeface="Cambria Math" panose="02040503050406030204" pitchFamily="18" charset="0"/>
                          <a:ea typeface="宋体" panose="02010600030101010101" pitchFamily="2" charset="-122"/>
                        </a:rPr>
                        <m:t>h</m:t>
                      </m:r>
                      <m:r>
                        <a:rPr lang="en-US" altLang="zh-CN" sz="1200" i="1" kern="100">
                          <a:latin typeface="Cambria Math" panose="02040503050406030204" pitchFamily="18" charset="0"/>
                          <a:ea typeface="宋体" panose="02010600030101010101" pitchFamily="2" charset="-122"/>
                        </a:rPr>
                        <m:t>+2</m:t>
                      </m:r>
                      <m:r>
                        <a:rPr lang="en-US" altLang="zh-CN" sz="1200" i="1" kern="100">
                          <a:latin typeface="Cambria Math" panose="02040503050406030204" pitchFamily="18" charset="0"/>
                          <a:ea typeface="宋体" panose="02010600030101010101" pitchFamily="2" charset="-122"/>
                        </a:rPr>
                        <m:t>𝜋</m:t>
                      </m:r>
                      <m:r>
                        <a:rPr lang="en-US" altLang="zh-CN" sz="1200" i="1" kern="100">
                          <a:latin typeface="Cambria Math" panose="02040503050406030204" pitchFamily="18" charset="0"/>
                          <a:ea typeface="宋体" panose="02010600030101010101" pitchFamily="2" charset="-122"/>
                        </a:rPr>
                        <m:t>𝑚𝑔</m:t>
                      </m:r>
                      <m:f>
                        <m:fPr>
                          <m:ctrlPr>
                            <a:rPr lang="zh-CN" altLang="zh-CN" sz="1200" i="1" kern="100">
                              <a:latin typeface="Cambria Math" panose="02040503050406030204" pitchFamily="18" charset="0"/>
                              <a:ea typeface="Cambria Math" panose="02040503050406030204" pitchFamily="18" charset="0"/>
                            </a:rPr>
                          </m:ctrlPr>
                        </m:fPr>
                        <m:num>
                          <m:r>
                            <a:rPr lang="en-US" altLang="zh-CN" sz="1200" i="1" kern="100">
                              <a:latin typeface="Cambria Math" panose="02040503050406030204" pitchFamily="18" charset="0"/>
                              <a:ea typeface="宋体" panose="02010600030101010101" pitchFamily="2" charset="-122"/>
                            </a:rPr>
                            <m:t>𝛿</m:t>
                          </m:r>
                          <m:r>
                            <a:rPr lang="en-US" altLang="zh-CN" sz="1200" i="1" kern="100">
                              <a:latin typeface="Cambria Math" panose="02040503050406030204" pitchFamily="18" charset="0"/>
                              <a:ea typeface="宋体" panose="02010600030101010101" pitchFamily="2" charset="-122"/>
                            </a:rPr>
                            <m:t>𝑅</m:t>
                          </m:r>
                          <m:r>
                            <a:rPr lang="en-US" altLang="zh-CN" sz="1200" i="1" kern="100">
                              <a:latin typeface="Cambria Math" panose="02040503050406030204" pitchFamily="18" charset="0"/>
                              <a:ea typeface="宋体" panose="02010600030101010101" pitchFamily="2" charset="-122"/>
                            </a:rPr>
                            <m:t>+</m:t>
                          </m:r>
                          <m:f>
                            <m:fPr>
                              <m:ctrlPr>
                                <a:rPr lang="zh-CN" altLang="zh-CN" sz="1200" i="1" kern="100">
                                  <a:latin typeface="Cambria Math" panose="02040503050406030204" pitchFamily="18" charset="0"/>
                                  <a:ea typeface="Cambria Math" panose="02040503050406030204" pitchFamily="18" charset="0"/>
                                </a:rPr>
                              </m:ctrlPr>
                            </m:fPr>
                            <m:num>
                              <m:r>
                                <a:rPr lang="en-US" altLang="zh-CN" sz="1200" i="1" kern="100">
                                  <a:latin typeface="Cambria Math" panose="02040503050406030204" pitchFamily="18" charset="0"/>
                                  <a:ea typeface="宋体" panose="02010600030101010101" pitchFamily="2" charset="-122"/>
                                </a:rPr>
                                <m:t>h</m:t>
                              </m:r>
                            </m:num>
                            <m:den>
                              <m:sSup>
                                <m:sSupPr>
                                  <m:ctrlPr>
                                    <a:rPr lang="zh-CN" altLang="zh-CN" sz="1200" i="1" kern="100">
                                      <a:latin typeface="Cambria Math" panose="02040503050406030204" pitchFamily="18" charset="0"/>
                                      <a:ea typeface="Cambria Math" panose="02040503050406030204" pitchFamily="18" charset="0"/>
                                    </a:rPr>
                                  </m:ctrlPr>
                                </m:sSupPr>
                                <m:e>
                                  <m:r>
                                    <a:rPr lang="en-US" altLang="zh-CN" sz="1200" i="1" kern="100">
                                      <a:latin typeface="Cambria Math" panose="02040503050406030204" pitchFamily="18" charset="0"/>
                                      <a:ea typeface="宋体" panose="02010600030101010101" pitchFamily="2" charset="-122"/>
                                    </a:rPr>
                                    <m:t>2</m:t>
                                  </m:r>
                                  <m:r>
                                    <a:rPr lang="en-US" altLang="zh-CN" sz="1200" i="1" kern="100">
                                      <a:latin typeface="Cambria Math" panose="02040503050406030204" pitchFamily="18" charset="0"/>
                                      <a:ea typeface="宋体" panose="02010600030101010101" pitchFamily="2" charset="-122"/>
                                    </a:rPr>
                                    <m:t>𝜋</m:t>
                                  </m:r>
                                </m:e>
                                <m:sup>
                                  <m:r>
                                    <a:rPr lang="en-US" altLang="zh-CN" sz="1200" i="1" kern="100">
                                      <a:latin typeface="Cambria Math" panose="02040503050406030204" pitchFamily="18" charset="0"/>
                                      <a:ea typeface="宋体" panose="02010600030101010101" pitchFamily="2" charset="-122"/>
                                    </a:rPr>
                                    <m:t>2</m:t>
                                  </m:r>
                                </m:sup>
                              </m:sSup>
                            </m:den>
                          </m:f>
                          <m:r>
                            <a:rPr lang="en-US" altLang="zh-CN" sz="1200" i="1" kern="100">
                              <a:latin typeface="Cambria Math" panose="02040503050406030204" pitchFamily="18" charset="0"/>
                              <a:ea typeface="宋体" panose="02010600030101010101" pitchFamily="2" charset="-122"/>
                            </a:rPr>
                            <m:t>𝛿</m:t>
                          </m:r>
                          <m:r>
                            <a:rPr lang="en-US" altLang="zh-CN" sz="1200" i="1" kern="100">
                              <a:latin typeface="Cambria Math" panose="02040503050406030204" pitchFamily="18" charset="0"/>
                              <a:ea typeface="宋体" panose="02010600030101010101" pitchFamily="2" charset="-122"/>
                            </a:rPr>
                            <m:t>h</m:t>
                          </m:r>
                        </m:num>
                        <m:den>
                          <m:rad>
                            <m:radPr>
                              <m:degHide m:val="on"/>
                              <m:ctrlPr>
                                <a:rPr lang="zh-CN" altLang="zh-CN" sz="1200" i="1" kern="100">
                                  <a:latin typeface="Cambria Math" panose="02040503050406030204" pitchFamily="18" charset="0"/>
                                  <a:ea typeface="Cambria Math" panose="02040503050406030204" pitchFamily="18" charset="0"/>
                                </a:rPr>
                              </m:ctrlPr>
                            </m:radPr>
                            <m:deg/>
                            <m:e>
                              <m:sSup>
                                <m:sSupPr>
                                  <m:ctrlPr>
                                    <a:rPr lang="zh-CN" altLang="zh-CN" sz="1200" i="1" kern="100">
                                      <a:latin typeface="Cambria Math" panose="02040503050406030204" pitchFamily="18" charset="0"/>
                                      <a:ea typeface="Cambria Math" panose="02040503050406030204" pitchFamily="18" charset="0"/>
                                    </a:rPr>
                                  </m:ctrlPr>
                                </m:sSupPr>
                                <m:e>
                                  <m:r>
                                    <a:rPr lang="en-US" altLang="zh-CN" sz="1200" i="1" kern="100">
                                      <a:latin typeface="Cambria Math" panose="02040503050406030204" pitchFamily="18" charset="0"/>
                                      <a:ea typeface="宋体" panose="02010600030101010101" pitchFamily="2" charset="-122"/>
                                    </a:rPr>
                                    <m:t>𝑅</m:t>
                                  </m:r>
                                </m:e>
                                <m:sup>
                                  <m:r>
                                    <a:rPr lang="en-US" altLang="zh-CN" sz="1200" i="1" kern="100">
                                      <a:latin typeface="Cambria Math" panose="02040503050406030204" pitchFamily="18" charset="0"/>
                                      <a:ea typeface="宋体" panose="02010600030101010101" pitchFamily="2" charset="-122"/>
                                    </a:rPr>
                                    <m:t>2</m:t>
                                  </m:r>
                                </m:sup>
                              </m:sSup>
                              <m:r>
                                <a:rPr lang="en-US" altLang="zh-CN" sz="1200" i="1" kern="100">
                                  <a:latin typeface="Cambria Math" panose="02040503050406030204" pitchFamily="18" charset="0"/>
                                  <a:ea typeface="宋体" panose="02010600030101010101" pitchFamily="2" charset="-122"/>
                                </a:rPr>
                                <m:t>+</m:t>
                              </m:r>
                              <m:sSup>
                                <m:sSupPr>
                                  <m:ctrlPr>
                                    <a:rPr lang="zh-CN" altLang="zh-CN" sz="1200" i="1" kern="100">
                                      <a:latin typeface="Cambria Math" panose="02040503050406030204" pitchFamily="18" charset="0"/>
                                      <a:ea typeface="Cambria Math" panose="02040503050406030204" pitchFamily="18" charset="0"/>
                                    </a:rPr>
                                  </m:ctrlPr>
                                </m:sSupPr>
                                <m:e>
                                  <m:f>
                                    <m:fPr>
                                      <m:ctrlPr>
                                        <a:rPr lang="zh-CN" altLang="zh-CN" sz="1200" i="1" kern="100">
                                          <a:latin typeface="Cambria Math" panose="02040503050406030204" pitchFamily="18" charset="0"/>
                                          <a:ea typeface="Cambria Math" panose="02040503050406030204" pitchFamily="18" charset="0"/>
                                        </a:rPr>
                                      </m:ctrlPr>
                                    </m:fPr>
                                    <m:num>
                                      <m:r>
                                        <a:rPr lang="en-US" altLang="zh-CN" sz="1200" i="1" kern="100">
                                          <a:latin typeface="Cambria Math" panose="02040503050406030204" pitchFamily="18" charset="0"/>
                                          <a:ea typeface="宋体" panose="02010600030101010101" pitchFamily="2" charset="-122"/>
                                        </a:rPr>
                                        <m:t>h</m:t>
                                      </m:r>
                                    </m:num>
                                    <m:den>
                                      <m:r>
                                        <a:rPr lang="en-US" altLang="zh-CN" sz="1200" i="1" kern="100">
                                          <a:latin typeface="Cambria Math" panose="02040503050406030204" pitchFamily="18" charset="0"/>
                                          <a:ea typeface="宋体" panose="02010600030101010101" pitchFamily="2" charset="-122"/>
                                        </a:rPr>
                                        <m:t>2</m:t>
                                      </m:r>
                                      <m:r>
                                        <a:rPr lang="en-US" altLang="zh-CN" sz="1200" i="1" kern="100">
                                          <a:latin typeface="Cambria Math" panose="02040503050406030204" pitchFamily="18" charset="0"/>
                                          <a:ea typeface="宋体" panose="02010600030101010101" pitchFamily="2" charset="-122"/>
                                        </a:rPr>
                                        <m:t>𝜋</m:t>
                                      </m:r>
                                    </m:den>
                                  </m:f>
                                </m:e>
                                <m:sup>
                                  <m:r>
                                    <a:rPr lang="en-US" altLang="zh-CN" sz="1200" i="1" kern="100">
                                      <a:latin typeface="Cambria Math" panose="02040503050406030204" pitchFamily="18" charset="0"/>
                                      <a:ea typeface="宋体" panose="02010600030101010101" pitchFamily="2" charset="-122"/>
                                    </a:rPr>
                                    <m:t>2</m:t>
                                  </m:r>
                                </m:sup>
                              </m:sSup>
                            </m:e>
                          </m:rad>
                        </m:den>
                      </m:f>
                      <m:r>
                        <a:rPr lang="en-US" altLang="zh-CN" sz="1200" i="1" kern="100">
                          <a:latin typeface="Cambria Math" panose="02040503050406030204" pitchFamily="18" charset="0"/>
                          <a:ea typeface="宋体" panose="02010600030101010101" pitchFamily="2" charset="-122"/>
                        </a:rPr>
                        <m:t>−</m:t>
                      </m:r>
                      <m:r>
                        <a:rPr lang="en-US" altLang="zh-CN" sz="1200" i="1" kern="100">
                          <a:latin typeface="Cambria Math" panose="02040503050406030204" pitchFamily="18" charset="0"/>
                          <a:ea typeface="宋体" panose="02010600030101010101" pitchFamily="2" charset="-122"/>
                        </a:rPr>
                        <m:t>𝑚𝑔</m:t>
                      </m:r>
                      <m:r>
                        <a:rPr lang="en-US" altLang="zh-CN" sz="1200" i="1" kern="100">
                          <a:latin typeface="Cambria Math" panose="02040503050406030204" pitchFamily="18" charset="0"/>
                          <a:ea typeface="宋体" panose="02010600030101010101" pitchFamily="2" charset="-122"/>
                        </a:rPr>
                        <m:t>𝛿</m:t>
                      </m:r>
                      <m:r>
                        <a:rPr lang="en-US" altLang="zh-CN" sz="1200" i="1" kern="100">
                          <a:latin typeface="Cambria Math" panose="02040503050406030204" pitchFamily="18" charset="0"/>
                          <a:ea typeface="宋体" panose="02010600030101010101" pitchFamily="2" charset="-122"/>
                        </a:rPr>
                        <m:t>h</m:t>
                      </m:r>
                      <m:r>
                        <a:rPr lang="en-US" altLang="zh-CN" sz="1200" i="1" kern="100">
                          <a:latin typeface="Cambria Math" panose="02040503050406030204" pitchFamily="18" charset="0"/>
                          <a:ea typeface="宋体" panose="02010600030101010101" pitchFamily="2" charset="-122"/>
                        </a:rPr>
                        <m:t>=0</m:t>
                      </m:r>
                    </m:oMath>
                  </m:oMathPara>
                </a14:m>
                <a:endParaRPr lang="zh-CN" altLang="zh-CN" sz="1200" kern="100" dirty="0">
                  <a:latin typeface="Times New Roman" panose="02020603050405020304" pitchFamily="18" charset="0"/>
                  <a:ea typeface="宋体" panose="02010600030101010101" pitchFamily="2" charset="-122"/>
                </a:endParaRPr>
              </a:p>
            </p:txBody>
          </p:sp>
        </mc:Choice>
        <mc:Fallback xmlns="">
          <p:sp>
            <p:nvSpPr>
              <p:cNvPr id="2" name="矩形 1"/>
              <p:cNvSpPr>
                <a:spLocks noRot="1" noChangeAspect="1" noMove="1" noResize="1" noEditPoints="1" noAdjustHandles="1" noChangeArrowheads="1" noChangeShapeType="1" noTextEdit="1"/>
              </p:cNvSpPr>
              <p:nvPr/>
            </p:nvSpPr>
            <p:spPr>
              <a:xfrm>
                <a:off x="-314300" y="-99392"/>
                <a:ext cx="12745416" cy="2764411"/>
              </a:xfrm>
              <a:prstGeom prst="rect">
                <a:avLst/>
              </a:prstGeom>
              <a:blipFill rotWithShape="0">
                <a:blip r:embed="rId2"/>
                <a:stretch>
                  <a:fillRect t="-176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 name="矩形 2"/>
              <p:cNvSpPr/>
              <p:nvPr/>
            </p:nvSpPr>
            <p:spPr>
              <a:xfrm>
                <a:off x="412457" y="2860379"/>
                <a:ext cx="7093191" cy="3054298"/>
              </a:xfrm>
              <a:prstGeom prst="rect">
                <a:avLst/>
              </a:prstGeom>
            </p:spPr>
            <p:txBody>
              <a:bodyPr wrap="square">
                <a:spAutoFit/>
              </a:bodyPr>
              <a:lstStyle/>
              <a:p>
                <a:pPr algn="just"/>
                <a:r>
                  <a:rPr lang="zh-CN" altLang="zh-CN" sz="1350" kern="100" dirty="0">
                    <a:latin typeface="Times New Roman" panose="02020603050405020304" pitchFamily="18" charset="0"/>
                    <a:ea typeface="宋体" panose="02010600030101010101" pitchFamily="2" charset="-122"/>
                  </a:rPr>
                  <a:t>即</a:t>
                </a:r>
              </a:p>
              <a:p>
                <a:pPr marL="197696" algn="just"/>
                <a:r>
                  <a:rPr lang="zh-CN" altLang="zh-CN" sz="1350" kern="100" dirty="0">
                    <a:latin typeface="Times New Roman" panose="02020603050405020304" pitchFamily="18" charset="0"/>
                    <a:ea typeface="宋体" panose="02010600030101010101" pitchFamily="2" charset="-122"/>
                  </a:rPr>
                  <a:t>因为</a:t>
                </a:r>
                <a:r>
                  <a:rPr lang="en-US" altLang="zh-CN" sz="1350" kern="100" dirty="0">
                    <a:latin typeface="Times New Roman" panose="02020603050405020304" pitchFamily="18" charset="0"/>
                    <a:ea typeface="宋体" panose="02010600030101010101" pitchFamily="2" charset="-122"/>
                  </a:rPr>
                  <a:t>R</a:t>
                </a:r>
                <a:r>
                  <a:rPr lang="zh-CN" altLang="zh-CN" sz="1350" kern="100" dirty="0">
                    <a:latin typeface="Times New Roman" panose="02020603050405020304" pitchFamily="18" charset="0"/>
                    <a:ea typeface="宋体" panose="02010600030101010101" pitchFamily="2" charset="-122"/>
                  </a:rPr>
                  <a:t>，</a:t>
                </a:r>
                <a:r>
                  <a:rPr lang="en-US" altLang="zh-CN" sz="1350" kern="100" dirty="0">
                    <a:latin typeface="Times New Roman" panose="02020603050405020304" pitchFamily="18" charset="0"/>
                    <a:ea typeface="宋体" panose="02010600030101010101" pitchFamily="2" charset="-122"/>
                  </a:rPr>
                  <a:t>h</a:t>
                </a:r>
                <a:r>
                  <a:rPr lang="zh-CN" altLang="zh-CN" sz="1350" kern="100" dirty="0">
                    <a:latin typeface="Times New Roman" panose="02020603050405020304" pitchFamily="18" charset="0"/>
                    <a:ea typeface="宋体" panose="02010600030101010101" pitchFamily="2" charset="-122"/>
                  </a:rPr>
                  <a:t>，</a:t>
                </a:r>
                <a14:m>
                  <m:oMath xmlns:m="http://schemas.openxmlformats.org/officeDocument/2006/math">
                    <m:sSub>
                      <m:sSubPr>
                        <m:ctrlPr>
                          <a:rPr lang="zh-CN" altLang="zh-CN" sz="1350" i="1" kern="100">
                            <a:latin typeface="Cambria Math" panose="02040503050406030204" pitchFamily="18" charset="0"/>
                            <a:ea typeface="Cambria Math" panose="02040503050406030204" pitchFamily="18" charset="0"/>
                          </a:rPr>
                        </m:ctrlPr>
                      </m:sSubPr>
                      <m:e>
                        <m:r>
                          <a:rPr lang="en-US" altLang="zh-CN" sz="1350" i="1" kern="100">
                            <a:latin typeface="Cambria Math" panose="02040503050406030204" pitchFamily="18" charset="0"/>
                            <a:ea typeface="宋体" panose="02010600030101010101" pitchFamily="2" charset="-122"/>
                          </a:rPr>
                          <m:t>𝑊</m:t>
                        </m:r>
                      </m:e>
                      <m:sub>
                        <m:r>
                          <a:rPr lang="en-US" altLang="zh-CN" sz="1350" i="1" kern="100">
                            <a:latin typeface="Cambria Math" panose="02040503050406030204" pitchFamily="18" charset="0"/>
                            <a:ea typeface="宋体" panose="02010600030101010101" pitchFamily="2" charset="-122"/>
                          </a:rPr>
                          <m:t>𝑟</m:t>
                        </m:r>
                      </m:sub>
                    </m:sSub>
                  </m:oMath>
                </a14:m>
                <a:r>
                  <a:rPr lang="zh-CN" altLang="zh-CN" sz="1350" kern="100" dirty="0">
                    <a:latin typeface="Times New Roman" panose="02020603050405020304" pitchFamily="18" charset="0"/>
                    <a:ea typeface="宋体" panose="02010600030101010101" pitchFamily="2" charset="-122"/>
                  </a:rPr>
                  <a:t>是独立的变量，在变分的过程中应该满足其变分的结果均为</a:t>
                </a:r>
                <a:r>
                  <a:rPr lang="en-US" altLang="zh-CN" sz="1350" kern="100" dirty="0">
                    <a:latin typeface="Times New Roman" panose="02020603050405020304" pitchFamily="18" charset="0"/>
                    <a:ea typeface="宋体" panose="02010600030101010101" pitchFamily="2" charset="-122"/>
                  </a:rPr>
                  <a:t>0.</a:t>
                </a:r>
                <a:r>
                  <a:rPr lang="zh-CN" altLang="zh-CN" sz="1350" kern="100" dirty="0">
                    <a:latin typeface="Times New Roman" panose="02020603050405020304" pitchFamily="18" charset="0"/>
                    <a:ea typeface="宋体" panose="02010600030101010101" pitchFamily="2" charset="-122"/>
                  </a:rPr>
                  <a:t>所以</a:t>
                </a:r>
              </a:p>
              <a:p>
                <a:pPr/>
                <a14:m>
                  <m:oMathPara xmlns:m="http://schemas.openxmlformats.org/officeDocument/2006/math">
                    <m:oMathParaPr>
                      <m:jc m:val="centerGroup"/>
                    </m:oMathParaPr>
                    <m:oMath xmlns:m="http://schemas.openxmlformats.org/officeDocument/2006/math">
                      <m:d>
                        <m:dPr>
                          <m:begChr m:val="{"/>
                          <m:endChr m:val=""/>
                          <m:ctrlPr>
                            <a:rPr lang="zh-CN" altLang="zh-CN" sz="1350" i="1">
                              <a:latin typeface="Cambria Math" panose="02040503050406030204" pitchFamily="18" charset="0"/>
                              <a:ea typeface="Cambria Math" panose="02040503050406030204" pitchFamily="18" charset="0"/>
                            </a:rPr>
                          </m:ctrlPr>
                        </m:dPr>
                        <m:e>
                          <m:eqArr>
                            <m:eqArrPr>
                              <m:ctrlPr>
                                <a:rPr lang="zh-CN" altLang="zh-CN" sz="1350" i="1">
                                  <a:latin typeface="Cambria Math" panose="02040503050406030204" pitchFamily="18" charset="0"/>
                                  <a:ea typeface="Cambria Math" panose="02040503050406030204" pitchFamily="18" charset="0"/>
                                </a:rPr>
                              </m:ctrlPr>
                            </m:eqArrPr>
                            <m:e>
                              <m:d>
                                <m:dPr>
                                  <m:begChr m:val="（"/>
                                  <m:endChr m:val="）"/>
                                  <m:ctrlPr>
                                    <a:rPr lang="zh-CN" altLang="zh-CN" sz="1350" i="1">
                                      <a:latin typeface="Cambria Math" panose="02040503050406030204" pitchFamily="18" charset="0"/>
                                      <a:ea typeface="Cambria Math" panose="02040503050406030204" pitchFamily="18" charset="0"/>
                                      <a:cs typeface="MS Mincho" panose="02020609040205080304" pitchFamily="49" charset="-128"/>
                                    </a:rPr>
                                  </m:ctrlPr>
                                </m:dPr>
                                <m:e>
                                  <m:r>
                                    <a:rPr lang="en-US" altLang="zh-CN" sz="1350" i="1" kern="100">
                                      <a:latin typeface="Cambria Math" panose="02040503050406030204" pitchFamily="18" charset="0"/>
                                      <a:ea typeface="宋体" panose="02010600030101010101" pitchFamily="2" charset="-122"/>
                                      <a:cs typeface="MS Mincho" panose="02020609040205080304" pitchFamily="49" charset="-128"/>
                                    </a:rPr>
                                    <m:t>−2</m:t>
                                  </m:r>
                                  <m:d>
                                    <m:dPr>
                                      <m:ctrlPr>
                                        <a:rPr lang="zh-CN" altLang="zh-CN" sz="1350" i="1">
                                          <a:latin typeface="Cambria Math" panose="02040503050406030204" pitchFamily="18" charset="0"/>
                                          <a:ea typeface="Cambria Math" panose="02040503050406030204" pitchFamily="18" charset="0"/>
                                        </a:rPr>
                                      </m:ctrlPr>
                                    </m:dPr>
                                    <m:e>
                                      <m:sSub>
                                        <m:sSubPr>
                                          <m:ctrlPr>
                                            <a:rPr lang="zh-CN" altLang="zh-CN" sz="1350" i="1">
                                              <a:latin typeface="Cambria Math" panose="02040503050406030204" pitchFamily="18" charset="0"/>
                                              <a:ea typeface="Cambria Math" panose="02040503050406030204" pitchFamily="18" charset="0"/>
                                            </a:rPr>
                                          </m:ctrlPr>
                                        </m:sSubPr>
                                        <m:e>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𝐿</m:t>
                                          </m:r>
                                        </m:e>
                                        <m:sub>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𝑘</m:t>
                                          </m:r>
                                        </m:sub>
                                      </m:sSub>
                                      <m:r>
                                        <a:rPr lang="en-US" altLang="zh-CN" sz="1350" i="1" kern="100">
                                          <a:latin typeface="Cambria Math" panose="02040503050406030204" pitchFamily="18" charset="0"/>
                                          <a:ea typeface="宋体" panose="02010600030101010101" pitchFamily="2" charset="-122"/>
                                          <a:cs typeface="MS Mincho" panose="02020609040205080304" pitchFamily="49" charset="-128"/>
                                        </a:rPr>
                                        <m:t>−</m:t>
                                      </m:r>
                                      <m:sSub>
                                        <m:sSubPr>
                                          <m:ctrlPr>
                                            <a:rPr lang="zh-CN" altLang="zh-CN" sz="1350" i="1">
                                              <a:latin typeface="Cambria Math" panose="02040503050406030204" pitchFamily="18" charset="0"/>
                                              <a:ea typeface="Cambria Math" panose="02040503050406030204" pitchFamily="18" charset="0"/>
                                            </a:rPr>
                                          </m:ctrlPr>
                                        </m:sSubPr>
                                        <m:e>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𝑊</m:t>
                                          </m:r>
                                        </m:e>
                                        <m:sub>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𝑟</m:t>
                                          </m:r>
                                        </m:sub>
                                      </m:sSub>
                                    </m:e>
                                  </m:d>
                                  <m:f>
                                    <m:fPr>
                                      <m:ctrlPr>
                                        <a:rPr lang="zh-CN" altLang="zh-CN" sz="1350" i="1">
                                          <a:latin typeface="Cambria Math" panose="02040503050406030204" pitchFamily="18" charset="0"/>
                                          <a:ea typeface="Cambria Math" panose="02040503050406030204" pitchFamily="18" charset="0"/>
                                        </a:rPr>
                                      </m:ctrlPr>
                                    </m:fPr>
                                    <m:num>
                                      <m:sSup>
                                        <m:sSupPr>
                                          <m:ctrlPr>
                                            <a:rPr lang="zh-CN" altLang="zh-CN" sz="1350" i="1">
                                              <a:latin typeface="Cambria Math" panose="02040503050406030204" pitchFamily="18" charset="0"/>
                                              <a:ea typeface="Cambria Math" panose="02040503050406030204" pitchFamily="18" charset="0"/>
                                            </a:rPr>
                                          </m:ctrlPr>
                                        </m:sSupPr>
                                        <m:e>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𝜋</m:t>
                                          </m:r>
                                        </m:e>
                                        <m:sup>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3</m:t>
                                          </m:r>
                                        </m:sup>
                                      </m:sSup>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𝜇</m:t>
                                      </m:r>
                                      <m:sSup>
                                        <m:sSupPr>
                                          <m:ctrlPr>
                                            <a:rPr lang="zh-CN" altLang="zh-CN" sz="1350" i="1">
                                              <a:latin typeface="Cambria Math" panose="02040503050406030204" pitchFamily="18" charset="0"/>
                                              <a:ea typeface="Cambria Math" panose="02040503050406030204" pitchFamily="18" charset="0"/>
                                            </a:rPr>
                                          </m:ctrlPr>
                                        </m:sSupPr>
                                        <m:e>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𝑟</m:t>
                                          </m:r>
                                        </m:e>
                                        <m:sup>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4</m:t>
                                          </m:r>
                                        </m:sup>
                                      </m:sSup>
                                    </m:num>
                                    <m:den>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𝐿</m:t>
                                      </m:r>
                                    </m:den>
                                  </m:f>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m:t>
                                  </m:r>
                                  <m:f>
                                    <m:fPr>
                                      <m:ctrlPr>
                                        <a:rPr lang="zh-CN" altLang="zh-CN" sz="1350" i="1">
                                          <a:latin typeface="Cambria Math" panose="02040503050406030204" pitchFamily="18" charset="0"/>
                                          <a:ea typeface="Cambria Math" panose="02040503050406030204" pitchFamily="18" charset="0"/>
                                        </a:rPr>
                                      </m:ctrlPr>
                                    </m:fPr>
                                    <m:num>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2</m:t>
                                      </m:r>
                                      <m:sSup>
                                        <m:sSupPr>
                                          <m:ctrlPr>
                                            <a:rPr lang="zh-CN" altLang="zh-CN" sz="1350" i="1">
                                              <a:latin typeface="Cambria Math" panose="02040503050406030204" pitchFamily="18" charset="0"/>
                                              <a:ea typeface="Cambria Math" panose="02040503050406030204" pitchFamily="18" charset="0"/>
                                            </a:rPr>
                                          </m:ctrlPr>
                                        </m:sSupPr>
                                        <m:e>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𝜋</m:t>
                                          </m:r>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𝑟</m:t>
                                          </m:r>
                                        </m:e>
                                        <m:sup>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4</m:t>
                                          </m:r>
                                        </m:sup>
                                      </m:sSup>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𝑌</m:t>
                                      </m:r>
                                      <m:sSup>
                                        <m:sSupPr>
                                          <m:ctrlPr>
                                            <a:rPr lang="zh-CN" altLang="zh-CN" sz="1350" i="1">
                                              <a:latin typeface="Cambria Math" panose="02040503050406030204" pitchFamily="18" charset="0"/>
                                              <a:ea typeface="Cambria Math" panose="02040503050406030204" pitchFamily="18" charset="0"/>
                                            </a:rPr>
                                          </m:ctrlPr>
                                        </m:sSupPr>
                                        <m:e>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𝜋</m:t>
                                          </m:r>
                                        </m:e>
                                        <m:sup>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2</m:t>
                                          </m:r>
                                        </m:sup>
                                      </m:sSup>
                                    </m:num>
                                    <m:den>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4</m:t>
                                      </m:r>
                                      <m:f>
                                        <m:fPr>
                                          <m:ctrlPr>
                                            <a:rPr lang="zh-CN" altLang="zh-CN" sz="1350" i="1">
                                              <a:latin typeface="Cambria Math" panose="02040503050406030204" pitchFamily="18" charset="0"/>
                                              <a:ea typeface="Cambria Math" panose="02040503050406030204" pitchFamily="18" charset="0"/>
                                            </a:rPr>
                                          </m:ctrlPr>
                                        </m:fPr>
                                        <m:num>
                                          <m:sSup>
                                            <m:sSupPr>
                                              <m:ctrlPr>
                                                <a:rPr lang="zh-CN" altLang="zh-CN" sz="1350" i="1">
                                                  <a:latin typeface="Cambria Math" panose="02040503050406030204" pitchFamily="18" charset="0"/>
                                                  <a:ea typeface="Cambria Math" panose="02040503050406030204" pitchFamily="18" charset="0"/>
                                                </a:rPr>
                                              </m:ctrlPr>
                                            </m:sSupPr>
                                            <m:e>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𝑅</m:t>
                                              </m:r>
                                            </m:e>
                                            <m:sup>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2</m:t>
                                              </m:r>
                                            </m:sup>
                                          </m:sSup>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m:t>
                                          </m:r>
                                          <m:sSup>
                                            <m:sSupPr>
                                              <m:ctrlPr>
                                                <a:rPr lang="zh-CN" altLang="zh-CN" sz="1350" i="1">
                                                  <a:latin typeface="Cambria Math" panose="02040503050406030204" pitchFamily="18" charset="0"/>
                                                  <a:ea typeface="Cambria Math" panose="02040503050406030204" pitchFamily="18" charset="0"/>
                                                </a:rPr>
                                              </m:ctrlPr>
                                            </m:sSupPr>
                                            <m:e>
                                              <m:f>
                                                <m:fPr>
                                                  <m:ctrlPr>
                                                    <a:rPr lang="zh-CN" altLang="zh-CN" sz="1350" i="1">
                                                      <a:latin typeface="Cambria Math" panose="02040503050406030204" pitchFamily="18" charset="0"/>
                                                      <a:ea typeface="Cambria Math" panose="02040503050406030204" pitchFamily="18" charset="0"/>
                                                    </a:rPr>
                                                  </m:ctrlPr>
                                                </m:fPr>
                                                <m:num>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h</m:t>
                                                  </m:r>
                                                </m:num>
                                                <m:den>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2</m:t>
                                                  </m:r>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𝜋</m:t>
                                                  </m:r>
                                                </m:den>
                                              </m:f>
                                            </m:e>
                                            <m:sup>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2</m:t>
                                              </m:r>
                                            </m:sup>
                                          </m:sSup>
                                        </m:num>
                                        <m:den>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𝑅</m:t>
                                          </m:r>
                                        </m:den>
                                      </m:f>
                                    </m:den>
                                  </m:f>
                                  <m:sSub>
                                    <m:sSubPr>
                                      <m:ctrlPr>
                                        <a:rPr lang="zh-CN" altLang="zh-CN" sz="1350" i="1">
                                          <a:latin typeface="Cambria Math" panose="02040503050406030204" pitchFamily="18" charset="0"/>
                                          <a:ea typeface="Cambria Math" panose="02040503050406030204" pitchFamily="18" charset="0"/>
                                        </a:rPr>
                                      </m:ctrlPr>
                                    </m:sSubPr>
                                    <m:e>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𝑊</m:t>
                                      </m:r>
                                    </m:e>
                                    <m:sub>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𝑟</m:t>
                                      </m:r>
                                    </m:sub>
                                  </m:sSub>
                                </m:e>
                              </m:d>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𝛿</m:t>
                              </m:r>
                              <m:sSub>
                                <m:sSubPr>
                                  <m:ctrlPr>
                                    <a:rPr lang="zh-CN" altLang="zh-CN" sz="1350" i="1">
                                      <a:latin typeface="Cambria Math" panose="02040503050406030204" pitchFamily="18" charset="0"/>
                                      <a:ea typeface="Cambria Math" panose="02040503050406030204" pitchFamily="18" charset="0"/>
                                    </a:rPr>
                                  </m:ctrlPr>
                                </m:sSubPr>
                                <m:e>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𝑊</m:t>
                                  </m:r>
                                </m:e>
                                <m:sub>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𝑟</m:t>
                                  </m:r>
                                </m:sub>
                              </m:sSub>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=0</m:t>
                              </m:r>
                            </m:e>
                            <m:e>
                              <m:d>
                                <m:dPr>
                                  <m:begChr m:val="（"/>
                                  <m:endChr m:val="）"/>
                                  <m:ctrlPr>
                                    <a:rPr lang="zh-CN" altLang="zh-CN" sz="1350" i="1">
                                      <a:latin typeface="Cambria Math" panose="02040503050406030204" pitchFamily="18" charset="0"/>
                                      <a:ea typeface="Cambria Math" panose="02040503050406030204" pitchFamily="18" charset="0"/>
                                    </a:rPr>
                                  </m:ctrlPr>
                                </m:dPr>
                                <m:e>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m:t>
                                  </m:r>
                                  <m:f>
                                    <m:fPr>
                                      <m:ctrlPr>
                                        <a:rPr lang="zh-CN" altLang="zh-CN" sz="1350" i="1">
                                          <a:latin typeface="Cambria Math" panose="02040503050406030204" pitchFamily="18" charset="0"/>
                                          <a:ea typeface="Cambria Math" panose="02040503050406030204" pitchFamily="18" charset="0"/>
                                        </a:rPr>
                                      </m:ctrlPr>
                                    </m:fPr>
                                    <m:num>
                                      <m:sSup>
                                        <m:sSupPr>
                                          <m:ctrlPr>
                                            <a:rPr lang="zh-CN" altLang="zh-CN" sz="1350" i="1">
                                              <a:latin typeface="Cambria Math" panose="02040503050406030204" pitchFamily="18" charset="0"/>
                                              <a:ea typeface="Cambria Math" panose="02040503050406030204" pitchFamily="18" charset="0"/>
                                            </a:rPr>
                                          </m:ctrlPr>
                                        </m:sSupPr>
                                        <m:e>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𝜋</m:t>
                                          </m:r>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𝑟</m:t>
                                          </m:r>
                                        </m:e>
                                        <m:sup>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4</m:t>
                                          </m:r>
                                        </m:sup>
                                      </m:sSup>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𝑌</m:t>
                                      </m:r>
                                      <m:sSup>
                                        <m:sSupPr>
                                          <m:ctrlPr>
                                            <a:rPr lang="zh-CN" altLang="zh-CN" sz="1350" i="1">
                                              <a:latin typeface="Cambria Math" panose="02040503050406030204" pitchFamily="18" charset="0"/>
                                              <a:ea typeface="Cambria Math" panose="02040503050406030204" pitchFamily="18" charset="0"/>
                                            </a:rPr>
                                          </m:ctrlPr>
                                        </m:sSupPr>
                                        <m:e>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𝜋</m:t>
                                          </m:r>
                                        </m:e>
                                        <m:sup>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2</m:t>
                                          </m:r>
                                        </m:sup>
                                      </m:sSup>
                                      <m:sSup>
                                        <m:sSupPr>
                                          <m:ctrlPr>
                                            <a:rPr lang="zh-CN" altLang="zh-CN" sz="1350" i="1">
                                              <a:latin typeface="Cambria Math" panose="02040503050406030204" pitchFamily="18" charset="0"/>
                                              <a:ea typeface="Cambria Math" panose="02040503050406030204" pitchFamily="18" charset="0"/>
                                            </a:rPr>
                                          </m:ctrlPr>
                                        </m:sSupPr>
                                        <m:e>
                                          <m:sSub>
                                            <m:sSubPr>
                                              <m:ctrlPr>
                                                <a:rPr lang="zh-CN" altLang="zh-CN" sz="1350" i="1">
                                                  <a:latin typeface="Cambria Math" panose="02040503050406030204" pitchFamily="18" charset="0"/>
                                                  <a:ea typeface="Cambria Math" panose="02040503050406030204" pitchFamily="18" charset="0"/>
                                                </a:rPr>
                                              </m:ctrlPr>
                                            </m:sSubPr>
                                            <m:e>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𝑊</m:t>
                                              </m:r>
                                            </m:e>
                                            <m:sub>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𝑟</m:t>
                                              </m:r>
                                            </m:sub>
                                          </m:sSub>
                                        </m:e>
                                        <m:sup>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2</m:t>
                                          </m:r>
                                        </m:sup>
                                      </m:sSup>
                                    </m:num>
                                    <m:den>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4</m:t>
                                      </m:r>
                                      <m:sSup>
                                        <m:sSupPr>
                                          <m:ctrlPr>
                                            <a:rPr lang="zh-CN" altLang="zh-CN" sz="1350" i="1">
                                              <a:latin typeface="Cambria Math" panose="02040503050406030204" pitchFamily="18" charset="0"/>
                                              <a:ea typeface="Cambria Math" panose="02040503050406030204" pitchFamily="18" charset="0"/>
                                            </a:rPr>
                                          </m:ctrlPr>
                                        </m:sSupPr>
                                        <m:e>
                                          <m:d>
                                            <m:dPr>
                                              <m:ctrlPr>
                                                <a:rPr lang="zh-CN" altLang="zh-CN" sz="1350" i="1">
                                                  <a:latin typeface="Cambria Math" panose="02040503050406030204" pitchFamily="18" charset="0"/>
                                                  <a:ea typeface="Cambria Math" panose="02040503050406030204" pitchFamily="18" charset="0"/>
                                                </a:rPr>
                                              </m:ctrlPr>
                                            </m:dPr>
                                            <m:e>
                                              <m:f>
                                                <m:fPr>
                                                  <m:ctrlPr>
                                                    <a:rPr lang="zh-CN" altLang="zh-CN" sz="1350" i="1">
                                                      <a:latin typeface="Cambria Math" panose="02040503050406030204" pitchFamily="18" charset="0"/>
                                                      <a:ea typeface="Cambria Math" panose="02040503050406030204" pitchFamily="18" charset="0"/>
                                                    </a:rPr>
                                                  </m:ctrlPr>
                                                </m:fPr>
                                                <m:num>
                                                  <m:sSup>
                                                    <m:sSupPr>
                                                      <m:ctrlPr>
                                                        <a:rPr lang="zh-CN" altLang="zh-CN" sz="1350" i="1">
                                                          <a:latin typeface="Cambria Math" panose="02040503050406030204" pitchFamily="18" charset="0"/>
                                                          <a:ea typeface="Cambria Math" panose="02040503050406030204" pitchFamily="18" charset="0"/>
                                                        </a:rPr>
                                                      </m:ctrlPr>
                                                    </m:sSupPr>
                                                    <m:e>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𝑅</m:t>
                                                      </m:r>
                                                    </m:e>
                                                    <m:sup>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2</m:t>
                                                      </m:r>
                                                    </m:sup>
                                                  </m:sSup>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m:t>
                                                  </m:r>
                                                  <m:sSup>
                                                    <m:sSupPr>
                                                      <m:ctrlPr>
                                                        <a:rPr lang="zh-CN" altLang="zh-CN" sz="1350" i="1">
                                                          <a:latin typeface="Cambria Math" panose="02040503050406030204" pitchFamily="18" charset="0"/>
                                                          <a:ea typeface="Cambria Math" panose="02040503050406030204" pitchFamily="18" charset="0"/>
                                                        </a:rPr>
                                                      </m:ctrlPr>
                                                    </m:sSupPr>
                                                    <m:e>
                                                      <m:f>
                                                        <m:fPr>
                                                          <m:ctrlPr>
                                                            <a:rPr lang="zh-CN" altLang="zh-CN" sz="1350" i="1">
                                                              <a:latin typeface="Cambria Math" panose="02040503050406030204" pitchFamily="18" charset="0"/>
                                                              <a:ea typeface="Cambria Math" panose="02040503050406030204" pitchFamily="18" charset="0"/>
                                                            </a:rPr>
                                                          </m:ctrlPr>
                                                        </m:fPr>
                                                        <m:num>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h</m:t>
                                                          </m:r>
                                                        </m:num>
                                                        <m:den>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2</m:t>
                                                          </m:r>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𝜋</m:t>
                                                          </m:r>
                                                        </m:den>
                                                      </m:f>
                                                    </m:e>
                                                    <m:sup>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2</m:t>
                                                      </m:r>
                                                    </m:sup>
                                                  </m:sSup>
                                                </m:num>
                                                <m:den>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𝑅</m:t>
                                                  </m:r>
                                                </m:den>
                                              </m:f>
                                            </m:e>
                                          </m:d>
                                        </m:e>
                                        <m:sup>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2</m:t>
                                          </m:r>
                                        </m:sup>
                                      </m:sSup>
                                    </m:den>
                                  </m:f>
                                  <m:d>
                                    <m:dPr>
                                      <m:ctrlPr>
                                        <a:rPr lang="zh-CN" altLang="zh-CN" sz="1350" i="1">
                                          <a:latin typeface="Cambria Math" panose="02040503050406030204" pitchFamily="18" charset="0"/>
                                          <a:ea typeface="Cambria Math" panose="02040503050406030204" pitchFamily="18" charset="0"/>
                                        </a:rPr>
                                      </m:ctrlPr>
                                    </m:dPr>
                                    <m:e>
                                      <m:sSup>
                                        <m:sSupPr>
                                          <m:ctrlPr>
                                            <a:rPr lang="zh-CN" altLang="zh-CN" sz="1350" i="1">
                                              <a:latin typeface="Cambria Math" panose="02040503050406030204" pitchFamily="18" charset="0"/>
                                              <a:ea typeface="Cambria Math" panose="02040503050406030204" pitchFamily="18" charset="0"/>
                                            </a:rPr>
                                          </m:ctrlPr>
                                        </m:sSupPr>
                                        <m:e>
                                          <m:f>
                                            <m:fPr>
                                              <m:ctrlPr>
                                                <a:rPr lang="zh-CN" altLang="zh-CN" sz="1350" i="1">
                                                  <a:latin typeface="Cambria Math" panose="02040503050406030204" pitchFamily="18" charset="0"/>
                                                  <a:ea typeface="Cambria Math" panose="02040503050406030204" pitchFamily="18" charset="0"/>
                                                </a:rPr>
                                              </m:ctrlPr>
                                            </m:fPr>
                                            <m:num>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h</m:t>
                                              </m:r>
                                            </m:num>
                                            <m:den>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2</m:t>
                                              </m:r>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𝜋</m:t>
                                              </m:r>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𝑅</m:t>
                                              </m:r>
                                            </m:den>
                                          </m:f>
                                        </m:e>
                                        <m:sup>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2</m:t>
                                          </m:r>
                                        </m:sup>
                                      </m:sSup>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−1</m:t>
                                      </m:r>
                                    </m:e>
                                  </m:d>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+2</m:t>
                                  </m:r>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𝜋</m:t>
                                  </m:r>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𝑚𝑔</m:t>
                                  </m:r>
                                  <m:f>
                                    <m:fPr>
                                      <m:ctrlPr>
                                        <a:rPr lang="zh-CN" altLang="zh-CN" sz="1350" i="1">
                                          <a:latin typeface="Cambria Math" panose="02040503050406030204" pitchFamily="18" charset="0"/>
                                          <a:ea typeface="Cambria Math" panose="02040503050406030204" pitchFamily="18" charset="0"/>
                                        </a:rPr>
                                      </m:ctrlPr>
                                    </m:fPr>
                                    <m:num>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1</m:t>
                                      </m:r>
                                    </m:num>
                                    <m:den>
                                      <m:rad>
                                        <m:radPr>
                                          <m:degHide m:val="on"/>
                                          <m:ctrlPr>
                                            <a:rPr lang="zh-CN" altLang="zh-CN" sz="1350" i="1">
                                              <a:latin typeface="Cambria Math" panose="02040503050406030204" pitchFamily="18" charset="0"/>
                                              <a:ea typeface="Cambria Math" panose="02040503050406030204" pitchFamily="18" charset="0"/>
                                            </a:rPr>
                                          </m:ctrlPr>
                                        </m:radPr>
                                        <m:deg/>
                                        <m:e>
                                          <m:sSup>
                                            <m:sSupPr>
                                              <m:ctrlPr>
                                                <a:rPr lang="zh-CN" altLang="zh-CN" sz="1350" i="1">
                                                  <a:latin typeface="Cambria Math" panose="02040503050406030204" pitchFamily="18" charset="0"/>
                                                  <a:ea typeface="Cambria Math" panose="02040503050406030204" pitchFamily="18" charset="0"/>
                                                </a:rPr>
                                              </m:ctrlPr>
                                            </m:sSupPr>
                                            <m:e>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𝑅</m:t>
                                              </m:r>
                                            </m:e>
                                            <m:sup>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2</m:t>
                                              </m:r>
                                            </m:sup>
                                          </m:sSup>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m:t>
                                          </m:r>
                                          <m:sSup>
                                            <m:sSupPr>
                                              <m:ctrlPr>
                                                <a:rPr lang="zh-CN" altLang="zh-CN" sz="1350" i="1">
                                                  <a:latin typeface="Cambria Math" panose="02040503050406030204" pitchFamily="18" charset="0"/>
                                                  <a:ea typeface="Cambria Math" panose="02040503050406030204" pitchFamily="18" charset="0"/>
                                                </a:rPr>
                                              </m:ctrlPr>
                                            </m:sSupPr>
                                            <m:e>
                                              <m:f>
                                                <m:fPr>
                                                  <m:ctrlPr>
                                                    <a:rPr lang="zh-CN" altLang="zh-CN" sz="1350" i="1">
                                                      <a:latin typeface="Cambria Math" panose="02040503050406030204" pitchFamily="18" charset="0"/>
                                                      <a:ea typeface="Cambria Math" panose="02040503050406030204" pitchFamily="18" charset="0"/>
                                                    </a:rPr>
                                                  </m:ctrlPr>
                                                </m:fPr>
                                                <m:num>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h</m:t>
                                                  </m:r>
                                                </m:num>
                                                <m:den>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2</m:t>
                                                  </m:r>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𝜋</m:t>
                                                  </m:r>
                                                </m:den>
                                              </m:f>
                                            </m:e>
                                            <m:sup>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2</m:t>
                                              </m:r>
                                            </m:sup>
                                          </m:sSup>
                                        </m:e>
                                      </m:rad>
                                    </m:den>
                                  </m:f>
                                </m:e>
                              </m:d>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𝛿</m:t>
                              </m:r>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𝑅</m:t>
                              </m:r>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=0</m:t>
                              </m:r>
                            </m:e>
                            <m:e>
                              <m:d>
                                <m:dPr>
                                  <m:begChr m:val="（"/>
                                  <m:endChr m:val="）"/>
                                  <m:ctrlPr>
                                    <a:rPr lang="zh-CN" altLang="zh-CN" sz="1350" i="1">
                                      <a:latin typeface="Cambria Math" panose="02040503050406030204" pitchFamily="18" charset="0"/>
                                      <a:ea typeface="Cambria Math" panose="02040503050406030204" pitchFamily="18" charset="0"/>
                                    </a:rPr>
                                  </m:ctrlPr>
                                </m:dPr>
                                <m:e>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m:t>
                                  </m:r>
                                  <m:f>
                                    <m:fPr>
                                      <m:ctrlPr>
                                        <a:rPr lang="zh-CN" altLang="zh-CN" sz="1350" i="1">
                                          <a:latin typeface="Cambria Math" panose="02040503050406030204" pitchFamily="18" charset="0"/>
                                          <a:ea typeface="Cambria Math" panose="02040503050406030204" pitchFamily="18" charset="0"/>
                                        </a:rPr>
                                      </m:ctrlPr>
                                    </m:fPr>
                                    <m:num>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𝑅</m:t>
                                      </m:r>
                                      <m:sSup>
                                        <m:sSupPr>
                                          <m:ctrlPr>
                                            <a:rPr lang="zh-CN" altLang="zh-CN" sz="1350" i="1">
                                              <a:latin typeface="Cambria Math" panose="02040503050406030204" pitchFamily="18" charset="0"/>
                                              <a:ea typeface="Cambria Math" panose="02040503050406030204" pitchFamily="18" charset="0"/>
                                            </a:rPr>
                                          </m:ctrlPr>
                                        </m:sSupPr>
                                        <m:e>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𝜋</m:t>
                                          </m:r>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𝑟</m:t>
                                          </m:r>
                                        </m:e>
                                        <m:sup>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4</m:t>
                                          </m:r>
                                        </m:sup>
                                      </m:sSup>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𝑌</m:t>
                                      </m:r>
                                      <m:sSup>
                                        <m:sSupPr>
                                          <m:ctrlPr>
                                            <a:rPr lang="zh-CN" altLang="zh-CN" sz="1350" i="1">
                                              <a:latin typeface="Cambria Math" panose="02040503050406030204" pitchFamily="18" charset="0"/>
                                              <a:ea typeface="Cambria Math" panose="02040503050406030204" pitchFamily="18" charset="0"/>
                                            </a:rPr>
                                          </m:ctrlPr>
                                        </m:sSupPr>
                                        <m:e>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𝜋</m:t>
                                          </m:r>
                                        </m:e>
                                        <m:sup>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2</m:t>
                                          </m:r>
                                        </m:sup>
                                      </m:sSup>
                                      <m:sSup>
                                        <m:sSupPr>
                                          <m:ctrlPr>
                                            <a:rPr lang="zh-CN" altLang="zh-CN" sz="1350" i="1">
                                              <a:latin typeface="Cambria Math" panose="02040503050406030204" pitchFamily="18" charset="0"/>
                                              <a:ea typeface="Cambria Math" panose="02040503050406030204" pitchFamily="18" charset="0"/>
                                            </a:rPr>
                                          </m:ctrlPr>
                                        </m:sSupPr>
                                        <m:e>
                                          <m:sSub>
                                            <m:sSubPr>
                                              <m:ctrlPr>
                                                <a:rPr lang="zh-CN" altLang="zh-CN" sz="1350" i="1">
                                                  <a:latin typeface="Cambria Math" panose="02040503050406030204" pitchFamily="18" charset="0"/>
                                                  <a:ea typeface="Cambria Math" panose="02040503050406030204" pitchFamily="18" charset="0"/>
                                                </a:rPr>
                                              </m:ctrlPr>
                                            </m:sSubPr>
                                            <m:e>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𝑊</m:t>
                                              </m:r>
                                            </m:e>
                                            <m:sub>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𝑟</m:t>
                                              </m:r>
                                            </m:sub>
                                          </m:sSub>
                                        </m:e>
                                        <m:sup>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2</m:t>
                                          </m:r>
                                        </m:sup>
                                      </m:sSup>
                                    </m:num>
                                    <m:den>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4</m:t>
                                      </m:r>
                                      <m:sSup>
                                        <m:sSupPr>
                                          <m:ctrlPr>
                                            <a:rPr lang="zh-CN" altLang="zh-CN" sz="1350" i="1">
                                              <a:latin typeface="Cambria Math" panose="02040503050406030204" pitchFamily="18" charset="0"/>
                                              <a:ea typeface="Cambria Math" panose="02040503050406030204" pitchFamily="18" charset="0"/>
                                            </a:rPr>
                                          </m:ctrlPr>
                                        </m:sSupPr>
                                        <m:e>
                                          <m:d>
                                            <m:dPr>
                                              <m:ctrlPr>
                                                <a:rPr lang="zh-CN" altLang="zh-CN" sz="1350" i="1">
                                                  <a:latin typeface="Cambria Math" panose="02040503050406030204" pitchFamily="18" charset="0"/>
                                                  <a:ea typeface="Cambria Math" panose="02040503050406030204" pitchFamily="18" charset="0"/>
                                                </a:rPr>
                                              </m:ctrlPr>
                                            </m:dPr>
                                            <m:e>
                                              <m:sSup>
                                                <m:sSupPr>
                                                  <m:ctrlPr>
                                                    <a:rPr lang="zh-CN" altLang="zh-CN" sz="1350" i="1">
                                                      <a:latin typeface="Cambria Math" panose="02040503050406030204" pitchFamily="18" charset="0"/>
                                                      <a:ea typeface="Cambria Math" panose="02040503050406030204" pitchFamily="18" charset="0"/>
                                                    </a:rPr>
                                                  </m:ctrlPr>
                                                </m:sSupPr>
                                                <m:e>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𝑅</m:t>
                                                  </m:r>
                                                </m:e>
                                                <m:sup>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2</m:t>
                                                  </m:r>
                                                </m:sup>
                                              </m:sSup>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m:t>
                                              </m:r>
                                              <m:sSup>
                                                <m:sSupPr>
                                                  <m:ctrlPr>
                                                    <a:rPr lang="zh-CN" altLang="zh-CN" sz="1350" i="1">
                                                      <a:latin typeface="Cambria Math" panose="02040503050406030204" pitchFamily="18" charset="0"/>
                                                      <a:ea typeface="Cambria Math" panose="02040503050406030204" pitchFamily="18" charset="0"/>
                                                    </a:rPr>
                                                  </m:ctrlPr>
                                                </m:sSupPr>
                                                <m:e>
                                                  <m:f>
                                                    <m:fPr>
                                                      <m:ctrlPr>
                                                        <a:rPr lang="zh-CN" altLang="zh-CN" sz="1350" i="1">
                                                          <a:latin typeface="Cambria Math" panose="02040503050406030204" pitchFamily="18" charset="0"/>
                                                          <a:ea typeface="Cambria Math" panose="02040503050406030204" pitchFamily="18" charset="0"/>
                                                        </a:rPr>
                                                      </m:ctrlPr>
                                                    </m:fPr>
                                                    <m:num>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h</m:t>
                                                      </m:r>
                                                    </m:num>
                                                    <m:den>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2</m:t>
                                                      </m:r>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𝜋</m:t>
                                                      </m:r>
                                                    </m:den>
                                                  </m:f>
                                                </m:e>
                                                <m:sup>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2</m:t>
                                                  </m:r>
                                                </m:sup>
                                              </m:sSup>
                                            </m:e>
                                          </m:d>
                                        </m:e>
                                        <m:sup>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2</m:t>
                                          </m:r>
                                        </m:sup>
                                      </m:sSup>
                                    </m:den>
                                  </m:f>
                                  <m:f>
                                    <m:fPr>
                                      <m:ctrlPr>
                                        <a:rPr lang="zh-CN" altLang="zh-CN" sz="1350" i="1">
                                          <a:latin typeface="Cambria Math" panose="02040503050406030204" pitchFamily="18" charset="0"/>
                                          <a:ea typeface="Cambria Math" panose="02040503050406030204" pitchFamily="18" charset="0"/>
                                        </a:rPr>
                                      </m:ctrlPr>
                                    </m:fPr>
                                    <m:num>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h</m:t>
                                      </m:r>
                                    </m:num>
                                    <m:den>
                                      <m:sSup>
                                        <m:sSupPr>
                                          <m:ctrlPr>
                                            <a:rPr lang="zh-CN" altLang="zh-CN" sz="1350" i="1">
                                              <a:latin typeface="Cambria Math" panose="02040503050406030204" pitchFamily="18" charset="0"/>
                                              <a:ea typeface="Cambria Math" panose="02040503050406030204" pitchFamily="18" charset="0"/>
                                            </a:rPr>
                                          </m:ctrlPr>
                                        </m:sSupPr>
                                        <m:e>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2</m:t>
                                          </m:r>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𝜋</m:t>
                                          </m:r>
                                        </m:e>
                                        <m:sup>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2</m:t>
                                          </m:r>
                                        </m:sup>
                                      </m:sSup>
                                    </m:den>
                                  </m:f>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+2</m:t>
                                  </m:r>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𝜋</m:t>
                                  </m:r>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𝑚𝑔</m:t>
                                  </m:r>
                                  <m:f>
                                    <m:fPr>
                                      <m:ctrlPr>
                                        <a:rPr lang="zh-CN" altLang="zh-CN" sz="1350" i="1">
                                          <a:latin typeface="Cambria Math" panose="02040503050406030204" pitchFamily="18" charset="0"/>
                                          <a:ea typeface="Cambria Math" panose="02040503050406030204" pitchFamily="18" charset="0"/>
                                        </a:rPr>
                                      </m:ctrlPr>
                                    </m:fPr>
                                    <m:num>
                                      <m:f>
                                        <m:fPr>
                                          <m:ctrlPr>
                                            <a:rPr lang="zh-CN" altLang="zh-CN" sz="1350" i="1">
                                              <a:latin typeface="Cambria Math" panose="02040503050406030204" pitchFamily="18" charset="0"/>
                                              <a:ea typeface="Cambria Math" panose="02040503050406030204" pitchFamily="18" charset="0"/>
                                            </a:rPr>
                                          </m:ctrlPr>
                                        </m:fPr>
                                        <m:num>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h</m:t>
                                          </m:r>
                                        </m:num>
                                        <m:den>
                                          <m:sSup>
                                            <m:sSupPr>
                                              <m:ctrlPr>
                                                <a:rPr lang="zh-CN" altLang="zh-CN" sz="1350" i="1">
                                                  <a:latin typeface="Cambria Math" panose="02040503050406030204" pitchFamily="18" charset="0"/>
                                                  <a:ea typeface="Cambria Math" panose="02040503050406030204" pitchFamily="18" charset="0"/>
                                                </a:rPr>
                                              </m:ctrlPr>
                                            </m:sSupPr>
                                            <m:e>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2</m:t>
                                              </m:r>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𝜋</m:t>
                                              </m:r>
                                            </m:e>
                                            <m:sup>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2</m:t>
                                              </m:r>
                                            </m:sup>
                                          </m:sSup>
                                        </m:den>
                                      </m:f>
                                    </m:num>
                                    <m:den>
                                      <m:rad>
                                        <m:radPr>
                                          <m:degHide m:val="on"/>
                                          <m:ctrlPr>
                                            <a:rPr lang="zh-CN" altLang="zh-CN" sz="1350" i="1">
                                              <a:latin typeface="Cambria Math" panose="02040503050406030204" pitchFamily="18" charset="0"/>
                                              <a:ea typeface="Cambria Math" panose="02040503050406030204" pitchFamily="18" charset="0"/>
                                            </a:rPr>
                                          </m:ctrlPr>
                                        </m:radPr>
                                        <m:deg/>
                                        <m:e>
                                          <m:sSup>
                                            <m:sSupPr>
                                              <m:ctrlPr>
                                                <a:rPr lang="zh-CN" altLang="zh-CN" sz="1350" i="1">
                                                  <a:latin typeface="Cambria Math" panose="02040503050406030204" pitchFamily="18" charset="0"/>
                                                  <a:ea typeface="Cambria Math" panose="02040503050406030204" pitchFamily="18" charset="0"/>
                                                </a:rPr>
                                              </m:ctrlPr>
                                            </m:sSupPr>
                                            <m:e>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𝑅</m:t>
                                              </m:r>
                                            </m:e>
                                            <m:sup>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2</m:t>
                                              </m:r>
                                            </m:sup>
                                          </m:sSup>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m:t>
                                          </m:r>
                                          <m:sSup>
                                            <m:sSupPr>
                                              <m:ctrlPr>
                                                <a:rPr lang="zh-CN" altLang="zh-CN" sz="1350" i="1">
                                                  <a:latin typeface="Cambria Math" panose="02040503050406030204" pitchFamily="18" charset="0"/>
                                                  <a:ea typeface="Cambria Math" panose="02040503050406030204" pitchFamily="18" charset="0"/>
                                                </a:rPr>
                                              </m:ctrlPr>
                                            </m:sSupPr>
                                            <m:e>
                                              <m:f>
                                                <m:fPr>
                                                  <m:ctrlPr>
                                                    <a:rPr lang="zh-CN" altLang="zh-CN" sz="1350" i="1">
                                                      <a:latin typeface="Cambria Math" panose="02040503050406030204" pitchFamily="18" charset="0"/>
                                                      <a:ea typeface="Cambria Math" panose="02040503050406030204" pitchFamily="18" charset="0"/>
                                                    </a:rPr>
                                                  </m:ctrlPr>
                                                </m:fPr>
                                                <m:num>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h</m:t>
                                                  </m:r>
                                                </m:num>
                                                <m:den>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2</m:t>
                                                  </m:r>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𝜋</m:t>
                                                  </m:r>
                                                </m:den>
                                              </m:f>
                                            </m:e>
                                            <m:sup>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2</m:t>
                                              </m:r>
                                            </m:sup>
                                          </m:sSup>
                                        </m:e>
                                      </m:rad>
                                    </m:den>
                                  </m:f>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m:t>
                                  </m:r>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𝑚𝑔</m:t>
                                  </m:r>
                                </m:e>
                              </m:d>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𝛿</m:t>
                              </m:r>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h</m:t>
                              </m:r>
                              <m:r>
                                <a:rPr lang="en-US" altLang="zh-CN" sz="1350" i="1" kern="100">
                                  <a:latin typeface="Cambria Math" panose="02040503050406030204" pitchFamily="18" charset="0"/>
                                  <a:ea typeface="宋体" panose="02010600030101010101" pitchFamily="2" charset="-122"/>
                                  <a:cs typeface="Times New Roman" panose="02020603050405020304" pitchFamily="18" charset="0"/>
                                </a:rPr>
                                <m:t>=0</m:t>
                              </m:r>
                            </m:e>
                          </m:eqArr>
                        </m:e>
                      </m:d>
                    </m:oMath>
                  </m:oMathPara>
                </a14:m>
                <a:endParaRPr lang="zh-CN" altLang="en-US" sz="1350" dirty="0"/>
              </a:p>
            </p:txBody>
          </p:sp>
        </mc:Choice>
        <mc:Fallback xmlns="">
          <p:sp>
            <p:nvSpPr>
              <p:cNvPr id="3" name="矩形 2"/>
              <p:cNvSpPr>
                <a:spLocks noRot="1" noChangeAspect="1" noMove="1" noResize="1" noEditPoints="1" noAdjustHandles="1" noChangeArrowheads="1" noChangeShapeType="1" noTextEdit="1"/>
              </p:cNvSpPr>
              <p:nvPr/>
            </p:nvSpPr>
            <p:spPr>
              <a:xfrm>
                <a:off x="549796" y="2671036"/>
                <a:ext cx="9455125" cy="4042004"/>
              </a:xfrm>
              <a:prstGeom prst="rect">
                <a:avLst/>
              </a:prstGeom>
              <a:blipFill rotWithShape="0">
                <a:blip r:embed="rId3"/>
                <a:stretch>
                  <a:fillRect l="-516" t="-1056"/>
                </a:stretch>
              </a:blipFill>
            </p:spPr>
            <p:txBody>
              <a:bodyPr/>
              <a:lstStyle/>
              <a:p>
                <a:r>
                  <a:rPr lang="zh-CN" altLang="en-US">
                    <a:noFill/>
                  </a:rPr>
                  <a:t> </a:t>
                </a:r>
              </a:p>
            </p:txBody>
          </p:sp>
        </mc:Fallback>
      </mc:AlternateContent>
      <p:sp>
        <p:nvSpPr>
          <p:cNvPr id="4" name="标题 3"/>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543042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856582"/>
            <a:ext cx="9193007" cy="5171067"/>
          </a:xfrm>
          <a:prstGeom prst="rect">
            <a:avLst/>
          </a:prstGeom>
        </p:spPr>
      </p:pic>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866895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5015" y="856580"/>
            <a:ext cx="2893972" cy="5144840"/>
          </a:xfrm>
          <a:prstGeom prst="rect">
            <a:avLst/>
          </a:prstGeom>
        </p:spPr>
      </p:pic>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004098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0" y="856582"/>
            <a:ext cx="9218917" cy="5185641"/>
          </a:xfrm>
          <a:prstGeom prst="rect">
            <a:avLst/>
          </a:prstGeom>
        </p:spPr>
      </p:pic>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106011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857250"/>
            <a:ext cx="9144000" cy="5143500"/>
          </a:xfrm>
          <a:prstGeom prst="rect">
            <a:avLst/>
          </a:prstGeom>
        </p:spPr>
      </p:pic>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628544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l="41602" t="30406" r="25857" b="36004"/>
          <a:stretch/>
        </p:blipFill>
        <p:spPr>
          <a:xfrm>
            <a:off x="3995935" y="2420888"/>
            <a:ext cx="2232249" cy="1728192"/>
          </a:xfrm>
          <a:prstGeom prst="rect">
            <a:avLst/>
          </a:prstGeom>
        </p:spPr>
      </p:pic>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791317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2107" y="856580"/>
            <a:ext cx="6859786" cy="5144840"/>
          </a:xfrm>
          <a:prstGeom prst="rect">
            <a:avLst/>
          </a:prstGeom>
        </p:spPr>
      </p:pic>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116783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725" y="815781"/>
            <a:ext cx="9218917" cy="5185641"/>
          </a:xfrm>
          <a:prstGeom prst="rect">
            <a:avLst/>
          </a:prstGeom>
        </p:spPr>
      </p:pic>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045434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5015" y="856580"/>
            <a:ext cx="2893972" cy="5144840"/>
          </a:xfrm>
          <a:prstGeom prst="rect">
            <a:avLst/>
          </a:prstGeom>
        </p:spPr>
      </p:pic>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814190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595" y="1322218"/>
            <a:ext cx="7427378" cy="4177900"/>
          </a:xfrm>
          <a:prstGeom prst="rect">
            <a:avLst/>
          </a:prstGeom>
        </p:spPr>
      </p:pic>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290393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498231" y="46745"/>
            <a:ext cx="3835426" cy="6818535"/>
          </a:xfrm>
          <a:prstGeom prst="rect">
            <a:avLst/>
          </a:prstGeom>
        </p:spPr>
      </p:pic>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473543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2_凸显">
  <a:themeElements>
    <a:clrScheme name="1_凸显 1">
      <a:dk1>
        <a:srgbClr val="000000"/>
      </a:dk1>
      <a:lt1>
        <a:srgbClr val="FFFFFF"/>
      </a:lt1>
      <a:dk2>
        <a:srgbClr val="5A6378"/>
      </a:dk2>
      <a:lt2>
        <a:srgbClr val="D4D4D6"/>
      </a:lt2>
      <a:accent1>
        <a:srgbClr val="F0AD00"/>
      </a:accent1>
      <a:accent2>
        <a:srgbClr val="60B5CC"/>
      </a:accent2>
      <a:accent3>
        <a:srgbClr val="FFFFFF"/>
      </a:accent3>
      <a:accent4>
        <a:srgbClr val="000000"/>
      </a:accent4>
      <a:accent5>
        <a:srgbClr val="F6D3AA"/>
      </a:accent5>
      <a:accent6>
        <a:srgbClr val="56A4B9"/>
      </a:accent6>
      <a:hlink>
        <a:srgbClr val="168BBA"/>
      </a:hlink>
      <a:folHlink>
        <a:srgbClr val="680000"/>
      </a:folHlink>
    </a:clrScheme>
    <a:fontScheme name="1_凸显">
      <a:majorFont>
        <a:latin typeface="Lucida Sans"/>
        <a:ea typeface="黑体"/>
        <a:cs typeface=""/>
      </a:majorFont>
      <a:minorFont>
        <a:latin typeface="Book Antiqua"/>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1_凸显 1">
        <a:dk1>
          <a:srgbClr val="000000"/>
        </a:dk1>
        <a:lt1>
          <a:srgbClr val="FFFFFF"/>
        </a:lt1>
        <a:dk2>
          <a:srgbClr val="5A6378"/>
        </a:dk2>
        <a:lt2>
          <a:srgbClr val="D4D4D6"/>
        </a:lt2>
        <a:accent1>
          <a:srgbClr val="F0AD00"/>
        </a:accent1>
        <a:accent2>
          <a:srgbClr val="60B5CC"/>
        </a:accent2>
        <a:accent3>
          <a:srgbClr val="FFFFFF"/>
        </a:accent3>
        <a:accent4>
          <a:srgbClr val="000000"/>
        </a:accent4>
        <a:accent5>
          <a:srgbClr val="F6D3AA"/>
        </a:accent5>
        <a:accent6>
          <a:srgbClr val="56A4B9"/>
        </a:accent6>
        <a:hlink>
          <a:srgbClr val="168BBA"/>
        </a:hlink>
        <a:folHlink>
          <a:srgbClr val="680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模板.potx" id="{8A007AEA-E362-4F4B-82E2-6E56BAA8B30A}" vid="{F0991BDE-ECD6-4643-8E1A-2B26E72C06BA}"/>
    </a:ext>
  </a:extLst>
</a:theme>
</file>

<file path=ppt/theme/theme2.xml><?xml version="1.0" encoding="utf-8"?>
<a:theme xmlns:a="http://schemas.openxmlformats.org/drawingml/2006/main" name="1_凸显">
  <a:themeElements>
    <a:clrScheme name="黄橙色">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1_凸显">
      <a:majorFont>
        <a:latin typeface="Lucida Sans"/>
        <a:ea typeface="黑体"/>
        <a:cs typeface=""/>
      </a:majorFont>
      <a:minorFont>
        <a:latin typeface="Book Antiqua"/>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1_凸显 1">
        <a:dk1>
          <a:srgbClr val="000000"/>
        </a:dk1>
        <a:lt1>
          <a:srgbClr val="FFFFFF"/>
        </a:lt1>
        <a:dk2>
          <a:srgbClr val="5A6378"/>
        </a:dk2>
        <a:lt2>
          <a:srgbClr val="D4D4D6"/>
        </a:lt2>
        <a:accent1>
          <a:srgbClr val="F0AD00"/>
        </a:accent1>
        <a:accent2>
          <a:srgbClr val="60B5CC"/>
        </a:accent2>
        <a:accent3>
          <a:srgbClr val="FFFFFF"/>
        </a:accent3>
        <a:accent4>
          <a:srgbClr val="000000"/>
        </a:accent4>
        <a:accent5>
          <a:srgbClr val="F6D3AA"/>
        </a:accent5>
        <a:accent6>
          <a:srgbClr val="56A4B9"/>
        </a:accent6>
        <a:hlink>
          <a:srgbClr val="168BBA"/>
        </a:hlink>
        <a:folHlink>
          <a:srgbClr val="680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模板.potx" id="{8A007AEA-E362-4F4B-82E2-6E56BAA8B30A}" vid="{33DCBA8E-FE7A-4D41-B83C-C362F3397D48}"/>
    </a:ext>
  </a:extLst>
</a:theme>
</file>

<file path=ppt/theme/theme3.xml><?xml version="1.0" encoding="utf-8"?>
<a:theme xmlns:a="http://schemas.openxmlformats.org/drawingml/2006/main" name="3_凸显">
  <a:themeElements>
    <a:clrScheme name="黄橙色">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1_凸显">
      <a:majorFont>
        <a:latin typeface="Lucida Sans"/>
        <a:ea typeface="黑体"/>
        <a:cs typeface=""/>
      </a:majorFont>
      <a:minorFont>
        <a:latin typeface="Book Antiqua"/>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1_凸显 1">
        <a:dk1>
          <a:srgbClr val="000000"/>
        </a:dk1>
        <a:lt1>
          <a:srgbClr val="FFFFFF"/>
        </a:lt1>
        <a:dk2>
          <a:srgbClr val="5A6378"/>
        </a:dk2>
        <a:lt2>
          <a:srgbClr val="D4D4D6"/>
        </a:lt2>
        <a:accent1>
          <a:srgbClr val="F0AD00"/>
        </a:accent1>
        <a:accent2>
          <a:srgbClr val="60B5CC"/>
        </a:accent2>
        <a:accent3>
          <a:srgbClr val="FFFFFF"/>
        </a:accent3>
        <a:accent4>
          <a:srgbClr val="000000"/>
        </a:accent4>
        <a:accent5>
          <a:srgbClr val="F6D3AA"/>
        </a:accent5>
        <a:accent6>
          <a:srgbClr val="56A4B9"/>
        </a:accent6>
        <a:hlink>
          <a:srgbClr val="168BBA"/>
        </a:hlink>
        <a:folHlink>
          <a:srgbClr val="680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演示文稿3" id="{FF819FF9-3812-420D-B853-01BD9DA90DF7}" vid="{1E3C345F-A150-401A-AFE5-4269CBF53D59}"/>
    </a:ext>
  </a:extLst>
</a:theme>
</file>

<file path=ppt/theme/theme4.xml><?xml version="1.0" encoding="utf-8"?>
<a:theme xmlns:a="http://schemas.openxmlformats.org/drawingml/2006/main" name="Office Theme">
  <a:themeElements>
    <a:clrScheme name="Earthtones_16x9">
      <a:dk1>
        <a:srgbClr val="652825"/>
      </a:dk1>
      <a:lt1>
        <a:sysClr val="window" lastClr="FFFFFF"/>
      </a:lt1>
      <a:dk2>
        <a:srgbClr val="000000"/>
      </a:dk2>
      <a:lt2>
        <a:srgbClr val="F5DD8F"/>
      </a:lt2>
      <a:accent1>
        <a:srgbClr val="A2C838"/>
      </a:accent1>
      <a:accent2>
        <a:srgbClr val="F68E20"/>
      </a:accent2>
      <a:accent3>
        <a:srgbClr val="38B0B6"/>
      </a:accent3>
      <a:accent4>
        <a:srgbClr val="E95020"/>
      </a:accent4>
      <a:accent5>
        <a:srgbClr val="E0B12C"/>
      </a:accent5>
      <a:accent6>
        <a:srgbClr val="985A34"/>
      </a:accent6>
      <a:hlink>
        <a:srgbClr val="F68E20"/>
      </a:hlink>
      <a:folHlink>
        <a:srgbClr val="727272"/>
      </a:folHlink>
    </a:clrScheme>
    <a:fontScheme name="Earthtones_16x9">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miter lim="800000"/>
        </a:ln>
        <a:ln w="28575" cap="flat" cmpd="sng" algn="ctr">
          <a:solidFill>
            <a:schemeClr val="phClr"/>
          </a:solidFill>
          <a:miter lim="800000"/>
        </a:ln>
        <a:ln w="41275" cap="flat" cmpd="sng" algn="ctr">
          <a:solidFill>
            <a:schemeClr val="phClr"/>
          </a:solidFill>
          <a:miter lim="800000"/>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Earthtones_16x9">
      <a:dk1>
        <a:srgbClr val="652825"/>
      </a:dk1>
      <a:lt1>
        <a:sysClr val="window" lastClr="FFFFFF"/>
      </a:lt1>
      <a:dk2>
        <a:srgbClr val="000000"/>
      </a:dk2>
      <a:lt2>
        <a:srgbClr val="F5DD8F"/>
      </a:lt2>
      <a:accent1>
        <a:srgbClr val="A2C838"/>
      </a:accent1>
      <a:accent2>
        <a:srgbClr val="F68E20"/>
      </a:accent2>
      <a:accent3>
        <a:srgbClr val="38B0B6"/>
      </a:accent3>
      <a:accent4>
        <a:srgbClr val="E95020"/>
      </a:accent4>
      <a:accent5>
        <a:srgbClr val="E0B12C"/>
      </a:accent5>
      <a:accent6>
        <a:srgbClr val="985A34"/>
      </a:accent6>
      <a:hlink>
        <a:srgbClr val="F68E20"/>
      </a:hlink>
      <a:folHlink>
        <a:srgbClr val="727272"/>
      </a:folHlink>
    </a:clrScheme>
    <a:fontScheme name="Earthtones_16x9">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miter lim="800000"/>
        </a:ln>
        <a:ln w="28575" cap="flat" cmpd="sng" algn="ctr">
          <a:solidFill>
            <a:schemeClr val="phClr"/>
          </a:solidFill>
          <a:miter lim="800000"/>
        </a:ln>
        <a:ln w="41275" cap="flat" cmpd="sng" algn="ctr">
          <a:solidFill>
            <a:schemeClr val="phClr"/>
          </a:solidFill>
          <a:miter lim="800000"/>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B474F266-AF08-4D6C-B0BD-5B0F2A685A6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模板</Template>
  <TotalTime>0</TotalTime>
  <Words>1942</Words>
  <Application>Microsoft Office PowerPoint</Application>
  <PresentationFormat>全屏显示(4:3)</PresentationFormat>
  <Paragraphs>263</Paragraphs>
  <Slides>53</Slides>
  <Notes>0</Notes>
  <HiddenSlides>0</HiddenSlides>
  <MMClips>0</MMClips>
  <ScaleCrop>false</ScaleCrop>
  <HeadingPairs>
    <vt:vector size="6" baseType="variant">
      <vt:variant>
        <vt:lpstr>已用的字体</vt:lpstr>
      </vt:variant>
      <vt:variant>
        <vt:i4>17</vt:i4>
      </vt:variant>
      <vt:variant>
        <vt:lpstr>主题</vt:lpstr>
      </vt:variant>
      <vt:variant>
        <vt:i4>3</vt:i4>
      </vt:variant>
      <vt:variant>
        <vt:lpstr>幻灯片标题</vt:lpstr>
      </vt:variant>
      <vt:variant>
        <vt:i4>53</vt:i4>
      </vt:variant>
    </vt:vector>
  </HeadingPairs>
  <TitlesOfParts>
    <vt:vector size="73" baseType="lpstr">
      <vt:lpstr>Adobe 明體 Std L</vt:lpstr>
      <vt:lpstr>MS Mincho</vt:lpstr>
      <vt:lpstr>NewCenturySchlbk-Roman</vt:lpstr>
      <vt:lpstr>黑体</vt:lpstr>
      <vt:lpstr>华文楷体</vt:lpstr>
      <vt:lpstr>华文中宋</vt:lpstr>
      <vt:lpstr>宋体</vt:lpstr>
      <vt:lpstr>微软雅黑</vt:lpstr>
      <vt:lpstr>Arial</vt:lpstr>
      <vt:lpstr>Book Antiqua</vt:lpstr>
      <vt:lpstr>Calibri</vt:lpstr>
      <vt:lpstr>Cambria Math</vt:lpstr>
      <vt:lpstr>Corbel</vt:lpstr>
      <vt:lpstr>Lucida Sans</vt:lpstr>
      <vt:lpstr>Times New Roman</vt:lpstr>
      <vt:lpstr>Wingdings</vt:lpstr>
      <vt:lpstr>Wingdings 2</vt:lpstr>
      <vt:lpstr>2_凸显</vt:lpstr>
      <vt:lpstr>1_凸显</vt:lpstr>
      <vt:lpstr>3_凸显</vt:lpstr>
      <vt:lpstr>No.3  Twisted rope   </vt:lpstr>
      <vt:lpstr>PowerPoint 演示文稿</vt:lpstr>
      <vt:lpstr>绳子的性质（一般纤维绳）</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扭转数（twisting number）</vt:lpstr>
      <vt:lpstr>连接数（Linking number） </vt:lpstr>
      <vt:lpstr>   缠绕数（writhing number）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2014-07-04T13:43:40Z</dcterms:created>
  <dcterms:modified xsi:type="dcterms:W3CDTF">2014-08-19T22:59:32Z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TC028010659991</vt:lpwstr>
  </property>
</Properties>
</file>