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95" r:id="rId4"/>
    <p:sldId id="294" r:id="rId5"/>
    <p:sldId id="291" r:id="rId6"/>
    <p:sldId id="308" r:id="rId7"/>
    <p:sldId id="303" r:id="rId8"/>
    <p:sldId id="302" r:id="rId9"/>
    <p:sldId id="301" r:id="rId10"/>
    <p:sldId id="298" r:id="rId11"/>
    <p:sldId id="260" r:id="rId12"/>
    <p:sldId id="305" r:id="rId13"/>
    <p:sldId id="307" r:id="rId14"/>
    <p:sldId id="297" r:id="rId15"/>
    <p:sldId id="306" r:id="rId16"/>
    <p:sldId id="293" r:id="rId17"/>
    <p:sldId id="27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E6EE"/>
    <a:srgbClr val="6F9AEF"/>
    <a:srgbClr val="6DCEF1"/>
    <a:srgbClr val="99CC00"/>
    <a:srgbClr val="93DADF"/>
    <a:srgbClr val="3BCBDF"/>
    <a:srgbClr val="4976D1"/>
    <a:srgbClr val="BED6E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0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-9525" y="2708275"/>
            <a:ext cx="9183688" cy="1501775"/>
            <a:chOff x="-23" y="1319"/>
            <a:chExt cx="5799" cy="946"/>
          </a:xfrm>
        </p:grpSpPr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-20" y="1319"/>
              <a:ext cx="5779" cy="946"/>
            </a:xfrm>
            <a:custGeom>
              <a:avLst/>
              <a:gdLst/>
              <a:ahLst/>
              <a:cxnLst>
                <a:cxn ang="0">
                  <a:pos x="6" y="454"/>
                </a:cxn>
                <a:cxn ang="0">
                  <a:pos x="355" y="454"/>
                </a:cxn>
                <a:cxn ang="0">
                  <a:pos x="757" y="1"/>
                </a:cxn>
                <a:cxn ang="0">
                  <a:pos x="2511" y="0"/>
                </a:cxn>
                <a:cxn ang="0">
                  <a:pos x="2646" y="144"/>
                </a:cxn>
                <a:cxn ang="0">
                  <a:pos x="5779" y="137"/>
                </a:cxn>
                <a:cxn ang="0">
                  <a:pos x="5779" y="772"/>
                </a:cxn>
                <a:cxn ang="0">
                  <a:pos x="2899" y="765"/>
                </a:cxn>
                <a:cxn ang="0">
                  <a:pos x="2757" y="946"/>
                </a:cxn>
                <a:cxn ang="0">
                  <a:pos x="1883" y="946"/>
                </a:cxn>
                <a:cxn ang="0">
                  <a:pos x="1663" y="687"/>
                </a:cxn>
                <a:cxn ang="0">
                  <a:pos x="0" y="687"/>
                </a:cxn>
                <a:cxn ang="0">
                  <a:pos x="35" y="480"/>
                </a:cxn>
              </a:cxnLst>
              <a:rect l="0" t="0" r="r" b="b"/>
              <a:pathLst>
                <a:path w="5779" h="946">
                  <a:moveTo>
                    <a:pt x="6" y="454"/>
                  </a:moveTo>
                  <a:lnTo>
                    <a:pt x="355" y="454"/>
                  </a:lnTo>
                  <a:lnTo>
                    <a:pt x="757" y="1"/>
                  </a:lnTo>
                  <a:lnTo>
                    <a:pt x="2511" y="0"/>
                  </a:lnTo>
                  <a:lnTo>
                    <a:pt x="2646" y="144"/>
                  </a:lnTo>
                  <a:lnTo>
                    <a:pt x="5779" y="137"/>
                  </a:lnTo>
                  <a:lnTo>
                    <a:pt x="5779" y="772"/>
                  </a:lnTo>
                  <a:lnTo>
                    <a:pt x="2899" y="765"/>
                  </a:lnTo>
                  <a:lnTo>
                    <a:pt x="2757" y="946"/>
                  </a:lnTo>
                  <a:lnTo>
                    <a:pt x="1883" y="946"/>
                  </a:lnTo>
                  <a:lnTo>
                    <a:pt x="1663" y="687"/>
                  </a:lnTo>
                  <a:lnTo>
                    <a:pt x="0" y="687"/>
                  </a:lnTo>
                  <a:lnTo>
                    <a:pt x="35" y="48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77251" dir="4832261" algn="ctr" rotWithShape="0">
                <a:srgbClr val="000066">
                  <a:alpha val="19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Freeform 19" descr="01_img(Global Digtal Desigm(imageState)"/>
            <p:cNvSpPr>
              <a:spLocks/>
            </p:cNvSpPr>
            <p:nvPr/>
          </p:nvSpPr>
          <p:spPr bwMode="gray">
            <a:xfrm>
              <a:off x="-23" y="1344"/>
              <a:ext cx="5799" cy="895"/>
            </a:xfrm>
            <a:custGeom>
              <a:avLst/>
              <a:gdLst/>
              <a:ahLst/>
              <a:cxnLst>
                <a:cxn ang="0">
                  <a:pos x="0" y="455"/>
                </a:cxn>
                <a:cxn ang="0">
                  <a:pos x="369" y="454"/>
                </a:cxn>
                <a:cxn ang="0">
                  <a:pos x="776" y="0"/>
                </a:cxn>
                <a:cxn ang="0">
                  <a:pos x="2496" y="0"/>
                </a:cxn>
                <a:cxn ang="0">
                  <a:pos x="2632" y="136"/>
                </a:cxn>
                <a:cxn ang="0">
                  <a:pos x="5799" y="136"/>
                </a:cxn>
                <a:cxn ang="0">
                  <a:pos x="5788" y="727"/>
                </a:cxn>
                <a:cxn ang="0">
                  <a:pos x="2883" y="708"/>
                </a:cxn>
                <a:cxn ang="0">
                  <a:pos x="2747" y="895"/>
                </a:cxn>
                <a:cxn ang="0">
                  <a:pos x="1899" y="895"/>
                </a:cxn>
                <a:cxn ang="0">
                  <a:pos x="1681" y="635"/>
                </a:cxn>
                <a:cxn ang="0">
                  <a:pos x="7" y="635"/>
                </a:cxn>
                <a:cxn ang="0">
                  <a:pos x="7" y="454"/>
                </a:cxn>
              </a:cxnLst>
              <a:rect l="0" t="0" r="r" b="b"/>
              <a:pathLst>
                <a:path w="5799" h="895">
                  <a:moveTo>
                    <a:pt x="0" y="455"/>
                  </a:moveTo>
                  <a:lnTo>
                    <a:pt x="369" y="454"/>
                  </a:lnTo>
                  <a:lnTo>
                    <a:pt x="776" y="0"/>
                  </a:lnTo>
                  <a:lnTo>
                    <a:pt x="2496" y="0"/>
                  </a:lnTo>
                  <a:lnTo>
                    <a:pt x="2632" y="136"/>
                  </a:lnTo>
                  <a:lnTo>
                    <a:pt x="5799" y="136"/>
                  </a:lnTo>
                  <a:lnTo>
                    <a:pt x="5788" y="727"/>
                  </a:lnTo>
                  <a:lnTo>
                    <a:pt x="2883" y="708"/>
                  </a:lnTo>
                  <a:lnTo>
                    <a:pt x="2747" y="895"/>
                  </a:lnTo>
                  <a:lnTo>
                    <a:pt x="1899" y="895"/>
                  </a:lnTo>
                  <a:lnTo>
                    <a:pt x="1681" y="635"/>
                  </a:lnTo>
                  <a:lnTo>
                    <a:pt x="7" y="635"/>
                  </a:lnTo>
                  <a:lnTo>
                    <a:pt x="7" y="454"/>
                  </a:lnTo>
                </a:path>
              </a:pathLst>
            </a:custGeom>
            <a:blipFill dpi="0" rotWithShape="1">
              <a:blip r:embed="rId2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990600" y="4953000"/>
            <a:ext cx="73152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>
                <a:latin typeface="Verdana" pitchFamily="34" charset="0"/>
              </a:defRPr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04800" y="2286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000" b="1">
                <a:latin typeface="Verdana" pitchFamily="34" charset="0"/>
                <a:ea typeface="宋体" charset="-122"/>
              </a:rPr>
              <a:t>LOGO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611188" y="1700213"/>
            <a:ext cx="8137525" cy="792162"/>
          </a:xfrm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36F94-7F37-401A-BCB6-09DA9CF1AA9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1998A-148D-4A48-980A-4F2945D9D34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43025"/>
            <a:ext cx="4038600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43025"/>
            <a:ext cx="4038600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50E60-1073-4AF8-8B88-DAF9FE317CD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53817-A1F5-4C69-A011-DCA6BBFEB2B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1091B-0BF8-4878-BADF-A0F895E67EB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F9F11-3125-4CEE-BEFB-1D35F5C1705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3444F-C03F-4104-A144-3C3BFA6BC92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A267E-66A4-4345-967C-C0A1B048508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8BC4C-A206-4AA0-AFE2-2FC9929682E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579438"/>
            <a:ext cx="2057400" cy="59007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79438"/>
            <a:ext cx="6019800" cy="59007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CAA2F-9A1D-45A1-B14C-EE782955A5E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579438"/>
            <a:ext cx="7848600" cy="5635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343025"/>
            <a:ext cx="8229600" cy="5137150"/>
          </a:xfrm>
        </p:spPr>
        <p:txBody>
          <a:bodyPr/>
          <a:lstStyle/>
          <a:p>
            <a:r>
              <a:rPr lang="zh-CN" altLang="en-US" smtClean="0"/>
              <a:t>单击图标添加表格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010400" y="2889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3671888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439E5C41-3530-4695-BF30-7DC282616B7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Freeform 16"/>
          <p:cNvSpPr>
            <a:spLocks/>
          </p:cNvSpPr>
          <p:nvPr/>
        </p:nvSpPr>
        <p:spPr bwMode="gray">
          <a:xfrm>
            <a:off x="0" y="360363"/>
            <a:ext cx="9148763" cy="900112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440" y="368"/>
              </a:cxn>
              <a:cxn ang="0">
                <a:pos x="777" y="0"/>
              </a:cxn>
              <a:cxn ang="0">
                <a:pos x="2162" y="0"/>
              </a:cxn>
              <a:cxn ang="0">
                <a:pos x="2265" y="116"/>
              </a:cxn>
              <a:cxn ang="0">
                <a:pos x="5756" y="112"/>
              </a:cxn>
              <a:cxn ang="0">
                <a:pos x="5763" y="567"/>
              </a:cxn>
              <a:cxn ang="0">
                <a:pos x="6" y="556"/>
              </a:cxn>
            </a:cxnLst>
            <a:rect l="0" t="0" r="r" b="b"/>
            <a:pathLst>
              <a:path w="5763" h="567">
                <a:moveTo>
                  <a:pt x="0" y="368"/>
                </a:moveTo>
                <a:lnTo>
                  <a:pt x="440" y="368"/>
                </a:lnTo>
                <a:lnTo>
                  <a:pt x="777" y="0"/>
                </a:lnTo>
                <a:lnTo>
                  <a:pt x="2162" y="0"/>
                </a:lnTo>
                <a:lnTo>
                  <a:pt x="2265" y="116"/>
                </a:lnTo>
                <a:lnTo>
                  <a:pt x="5756" y="112"/>
                </a:lnTo>
                <a:lnTo>
                  <a:pt x="5763" y="567"/>
                </a:lnTo>
                <a:lnTo>
                  <a:pt x="6" y="556"/>
                </a:lnTo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39" name="Freeform 15" descr="01b_img(Global Digtal Desigm(imageState)"/>
          <p:cNvSpPr>
            <a:spLocks/>
          </p:cNvSpPr>
          <p:nvPr/>
        </p:nvSpPr>
        <p:spPr bwMode="gray">
          <a:xfrm>
            <a:off x="-9525" y="336550"/>
            <a:ext cx="9182100" cy="838200"/>
          </a:xfrm>
          <a:custGeom>
            <a:avLst/>
            <a:gdLst/>
            <a:ahLst/>
            <a:cxnLst>
              <a:cxn ang="0">
                <a:pos x="449" y="370"/>
              </a:cxn>
              <a:cxn ang="0">
                <a:pos x="768" y="1"/>
              </a:cxn>
              <a:cxn ang="0">
                <a:pos x="2158" y="0"/>
              </a:cxn>
              <a:cxn ang="0">
                <a:pos x="2258" y="115"/>
              </a:cxn>
              <a:cxn ang="0">
                <a:pos x="5784" y="115"/>
              </a:cxn>
              <a:cxn ang="0">
                <a:pos x="5779" y="528"/>
              </a:cxn>
              <a:cxn ang="0">
                <a:pos x="0" y="519"/>
              </a:cxn>
              <a:cxn ang="0">
                <a:pos x="0" y="371"/>
              </a:cxn>
            </a:cxnLst>
            <a:rect l="0" t="0" r="r" b="b"/>
            <a:pathLst>
              <a:path w="5784" h="528">
                <a:moveTo>
                  <a:pt x="449" y="370"/>
                </a:moveTo>
                <a:lnTo>
                  <a:pt x="768" y="1"/>
                </a:lnTo>
                <a:lnTo>
                  <a:pt x="2158" y="0"/>
                </a:lnTo>
                <a:lnTo>
                  <a:pt x="2258" y="115"/>
                </a:lnTo>
                <a:lnTo>
                  <a:pt x="5784" y="115"/>
                </a:lnTo>
                <a:lnTo>
                  <a:pt x="5779" y="528"/>
                </a:lnTo>
                <a:lnTo>
                  <a:pt x="0" y="519"/>
                </a:lnTo>
                <a:lnTo>
                  <a:pt x="0" y="371"/>
                </a:lnTo>
              </a:path>
            </a:pathLst>
          </a:cu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2889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j-lt"/>
                <a:ea typeface="宋体" charset="-122"/>
              </a:defRPr>
            </a:lvl1pPr>
          </a:lstStyle>
          <a:p>
            <a:r>
              <a:rPr lang="en-US" altLang="zh-CN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5373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j-lt"/>
                <a:ea typeface="宋体" charset="-122"/>
              </a:defRPr>
            </a:lvl1pPr>
          </a:lstStyle>
          <a:p>
            <a:r>
              <a:rPr lang="en-US" altLang="zh-CN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1888" y="65373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j-lt"/>
                <a:ea typeface="宋体" charset="-122"/>
              </a:defRPr>
            </a:lvl1pPr>
          </a:lstStyle>
          <a:p>
            <a:fld id="{A4688C50-D7EA-4E20-AB9D-AD5B099E29BA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09600" y="579438"/>
            <a:ext cx="7848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597025"/>
            <a:ext cx="7239000" cy="1012825"/>
          </a:xfrm>
        </p:spPr>
        <p:txBody>
          <a:bodyPr/>
          <a:lstStyle/>
          <a:p>
            <a:r>
              <a:rPr lang="en-US" altLang="zh-CN" sz="4000" b="0" dirty="0" smtClean="0">
                <a:ea typeface="宋体" charset="-122"/>
              </a:rPr>
              <a:t>GM</a:t>
            </a:r>
            <a:r>
              <a:rPr lang="zh-CN" altLang="en-US" sz="4000" dirty="0" smtClean="0">
                <a:ea typeface="宋体" charset="-122"/>
              </a:rPr>
              <a:t>计数器与核衰变的统计规律研究</a:t>
            </a:r>
            <a:endParaRPr lang="en-US" altLang="zh-CN" sz="4000" dirty="0">
              <a:ea typeface="宋体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>
                <a:ea typeface="宋体" charset="-122"/>
              </a:rPr>
              <a:t>报告人：李金艳  刘畅</a:t>
            </a:r>
            <a:endParaRPr lang="en-US" altLang="zh-CN" dirty="0">
              <a:ea typeface="宋体" charset="-122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6012"/>
            <a:ext cx="968499" cy="47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Contents</a:t>
            </a:r>
            <a:endParaRPr lang="en-US" altLang="zh-CN" dirty="0">
              <a:solidFill>
                <a:schemeClr val="accent1"/>
              </a:solidFill>
              <a:ea typeface="宋体" charset="-122"/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/>
          </a:p>
        </p:txBody>
      </p:sp>
      <p:grpSp>
        <p:nvGrpSpPr>
          <p:cNvPr id="86121" name="Group 105"/>
          <p:cNvGrpSpPr>
            <a:grpSpLocks/>
          </p:cNvGrpSpPr>
          <p:nvPr/>
        </p:nvGrpSpPr>
        <p:grpSpPr bwMode="auto">
          <a:xfrm>
            <a:off x="2012950" y="2057400"/>
            <a:ext cx="5410200" cy="665163"/>
            <a:chOff x="1268" y="1296"/>
            <a:chExt cx="3408" cy="419"/>
          </a:xfrm>
        </p:grpSpPr>
        <p:grpSp>
          <p:nvGrpSpPr>
            <p:cNvPr id="86091" name="Group 75"/>
            <p:cNvGrpSpPr>
              <a:grpSpLocks/>
            </p:cNvGrpSpPr>
            <p:nvPr/>
          </p:nvGrpSpPr>
          <p:grpSpPr bwMode="auto">
            <a:xfrm>
              <a:off x="1268" y="1296"/>
              <a:ext cx="480" cy="419"/>
              <a:chOff x="1110" y="2656"/>
              <a:chExt cx="1549" cy="1351"/>
            </a:xfrm>
          </p:grpSpPr>
          <p:sp>
            <p:nvSpPr>
              <p:cNvPr id="86092" name="AutoShape 76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093" name="AutoShape 77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094" name="AutoShape 78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6099" name="Line 83"/>
            <p:cNvSpPr>
              <a:spLocks noChangeShapeType="1"/>
            </p:cNvSpPr>
            <p:nvPr/>
          </p:nvSpPr>
          <p:spPr bwMode="auto">
            <a:xfrm>
              <a:off x="1652" y="1680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100" name="Text Box 84"/>
            <p:cNvSpPr txBox="1">
              <a:spLocks noChangeArrowheads="1"/>
            </p:cNvSpPr>
            <p:nvPr/>
          </p:nvSpPr>
          <p:spPr bwMode="auto">
            <a:xfrm>
              <a:off x="2276" y="1344"/>
              <a:ext cx="1979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400" dirty="0" smtClean="0">
                  <a:solidFill>
                    <a:srgbClr val="000000"/>
                  </a:solidFill>
                  <a:ea typeface="宋体" charset="-122"/>
                </a:rPr>
                <a:t>GM</a:t>
              </a:r>
              <a:r>
                <a:rPr lang="zh-CN" altLang="en-US" sz="2400" dirty="0" smtClean="0">
                  <a:solidFill>
                    <a:srgbClr val="000000"/>
                  </a:solidFill>
                  <a:ea typeface="宋体" charset="-122"/>
                </a:rPr>
                <a:t>计数管的工作原理</a:t>
              </a:r>
              <a:endParaRPr lang="en-US" altLang="zh-CN" sz="2400" dirty="0">
                <a:solidFill>
                  <a:srgbClr val="000000"/>
                </a:solidFill>
                <a:ea typeface="宋体" charset="-122"/>
              </a:endParaRPr>
            </a:p>
          </p:txBody>
        </p:sp>
        <p:sp>
          <p:nvSpPr>
            <p:cNvPr id="86101" name="Text Box 85"/>
            <p:cNvSpPr txBox="1">
              <a:spLocks noChangeArrowheads="1"/>
            </p:cNvSpPr>
            <p:nvPr/>
          </p:nvSpPr>
          <p:spPr bwMode="gray">
            <a:xfrm>
              <a:off x="1392" y="1358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 dirty="0">
                  <a:solidFill>
                    <a:srgbClr val="FFFFFF"/>
                  </a:solidFill>
                  <a:ea typeface="宋体" charset="-122"/>
                </a:rPr>
                <a:t>1</a:t>
              </a:r>
            </a:p>
          </p:txBody>
        </p:sp>
      </p:grpSp>
      <p:grpSp>
        <p:nvGrpSpPr>
          <p:cNvPr id="86122" name="Group 106"/>
          <p:cNvGrpSpPr>
            <a:grpSpLocks/>
          </p:cNvGrpSpPr>
          <p:nvPr/>
        </p:nvGrpSpPr>
        <p:grpSpPr bwMode="auto">
          <a:xfrm>
            <a:off x="2012950" y="2971800"/>
            <a:ext cx="5410200" cy="665163"/>
            <a:chOff x="1268" y="1872"/>
            <a:chExt cx="3408" cy="419"/>
          </a:xfrm>
        </p:grpSpPr>
        <p:grpSp>
          <p:nvGrpSpPr>
            <p:cNvPr id="86095" name="Group 79"/>
            <p:cNvGrpSpPr>
              <a:grpSpLocks/>
            </p:cNvGrpSpPr>
            <p:nvPr/>
          </p:nvGrpSpPr>
          <p:grpSpPr bwMode="auto">
            <a:xfrm>
              <a:off x="1268" y="1872"/>
              <a:ext cx="480" cy="419"/>
              <a:chOff x="3174" y="2656"/>
              <a:chExt cx="1549" cy="1351"/>
            </a:xfrm>
          </p:grpSpPr>
          <p:sp>
            <p:nvSpPr>
              <p:cNvPr id="86096" name="AutoShape 8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097" name="AutoShape 8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098" name="AutoShape 8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6102" name="Line 86"/>
            <p:cNvSpPr>
              <a:spLocks noChangeShapeType="1"/>
            </p:cNvSpPr>
            <p:nvPr/>
          </p:nvSpPr>
          <p:spPr bwMode="auto">
            <a:xfrm>
              <a:off x="1652" y="2256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103" name="Text Box 87"/>
            <p:cNvSpPr txBox="1">
              <a:spLocks noChangeArrowheads="1"/>
            </p:cNvSpPr>
            <p:nvPr/>
          </p:nvSpPr>
          <p:spPr bwMode="auto">
            <a:xfrm>
              <a:off x="2276" y="1920"/>
              <a:ext cx="1667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400" dirty="0" smtClean="0">
                  <a:solidFill>
                    <a:srgbClr val="000000"/>
                  </a:solidFill>
                  <a:ea typeface="宋体" charset="-122"/>
                </a:rPr>
                <a:t>核衰变的统计规律</a:t>
              </a:r>
              <a:endParaRPr lang="en-US" altLang="zh-CN" sz="2400" dirty="0">
                <a:solidFill>
                  <a:srgbClr val="000000"/>
                </a:solidFill>
                <a:ea typeface="宋体" charset="-122"/>
              </a:endParaRPr>
            </a:p>
          </p:txBody>
        </p:sp>
        <p:sp>
          <p:nvSpPr>
            <p:cNvPr id="86104" name="Text Box 88"/>
            <p:cNvSpPr txBox="1">
              <a:spLocks noChangeArrowheads="1"/>
            </p:cNvSpPr>
            <p:nvPr/>
          </p:nvSpPr>
          <p:spPr bwMode="gray">
            <a:xfrm>
              <a:off x="1392" y="193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>
                  <a:solidFill>
                    <a:srgbClr val="FFFFFF"/>
                  </a:solidFill>
                  <a:ea typeface="宋体" charset="-122"/>
                </a:rPr>
                <a:t>2</a:t>
              </a:r>
            </a:p>
          </p:txBody>
        </p:sp>
      </p:grpSp>
      <p:grpSp>
        <p:nvGrpSpPr>
          <p:cNvPr id="86123" name="Group 107"/>
          <p:cNvGrpSpPr>
            <a:grpSpLocks/>
          </p:cNvGrpSpPr>
          <p:nvPr/>
        </p:nvGrpSpPr>
        <p:grpSpPr bwMode="auto">
          <a:xfrm>
            <a:off x="2012950" y="3860800"/>
            <a:ext cx="5410200" cy="665163"/>
            <a:chOff x="1268" y="2432"/>
            <a:chExt cx="3408" cy="419"/>
          </a:xfrm>
        </p:grpSpPr>
        <p:sp>
          <p:nvSpPr>
            <p:cNvPr id="86105" name="Line 89"/>
            <p:cNvSpPr>
              <a:spLocks noChangeShapeType="1"/>
            </p:cNvSpPr>
            <p:nvPr/>
          </p:nvSpPr>
          <p:spPr bwMode="auto">
            <a:xfrm>
              <a:off x="1652" y="2818"/>
              <a:ext cx="3024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106" name="Text Box 90"/>
            <p:cNvSpPr txBox="1">
              <a:spLocks noChangeArrowheads="1"/>
            </p:cNvSpPr>
            <p:nvPr/>
          </p:nvSpPr>
          <p:spPr bwMode="auto">
            <a:xfrm>
              <a:off x="2276" y="2482"/>
              <a:ext cx="1473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400" dirty="0" smtClean="0">
                  <a:solidFill>
                    <a:srgbClr val="000000"/>
                  </a:solidFill>
                  <a:ea typeface="宋体" charset="-122"/>
                </a:rPr>
                <a:t>实验得到的数据</a:t>
              </a:r>
              <a:endParaRPr lang="en-US" altLang="zh-CN" sz="2400" dirty="0">
                <a:solidFill>
                  <a:srgbClr val="000000"/>
                </a:solidFill>
                <a:ea typeface="宋体" charset="-122"/>
              </a:endParaRPr>
            </a:p>
          </p:txBody>
        </p:sp>
        <p:sp>
          <p:nvSpPr>
            <p:cNvPr id="86107" name="Text Box 91"/>
            <p:cNvSpPr txBox="1">
              <a:spLocks noChangeArrowheads="1"/>
            </p:cNvSpPr>
            <p:nvPr/>
          </p:nvSpPr>
          <p:spPr bwMode="gray">
            <a:xfrm>
              <a:off x="1392" y="249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>
                  <a:solidFill>
                    <a:srgbClr val="FFFFFF"/>
                  </a:solidFill>
                  <a:ea typeface="宋体" charset="-122"/>
                </a:rPr>
                <a:t>3</a:t>
              </a:r>
            </a:p>
          </p:txBody>
        </p:sp>
        <p:grpSp>
          <p:nvGrpSpPr>
            <p:cNvPr id="86111" name="Group 95"/>
            <p:cNvGrpSpPr>
              <a:grpSpLocks/>
            </p:cNvGrpSpPr>
            <p:nvPr/>
          </p:nvGrpSpPr>
          <p:grpSpPr bwMode="auto">
            <a:xfrm>
              <a:off x="1268" y="2432"/>
              <a:ext cx="480" cy="419"/>
              <a:chOff x="1110" y="2656"/>
              <a:chExt cx="1549" cy="1351"/>
            </a:xfrm>
          </p:grpSpPr>
          <p:sp>
            <p:nvSpPr>
              <p:cNvPr id="86112" name="AutoShape 96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113" name="AutoShape 97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114" name="AutoShape 98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6115" name="Text Box 99"/>
            <p:cNvSpPr txBox="1">
              <a:spLocks noChangeArrowheads="1"/>
            </p:cNvSpPr>
            <p:nvPr/>
          </p:nvSpPr>
          <p:spPr bwMode="gray">
            <a:xfrm>
              <a:off x="1392" y="249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>
                  <a:solidFill>
                    <a:srgbClr val="FFFFFF"/>
                  </a:solidFill>
                  <a:ea typeface="宋体" charset="-122"/>
                </a:rPr>
                <a:t>3</a:t>
              </a:r>
            </a:p>
          </p:txBody>
        </p:sp>
      </p:grpSp>
      <p:grpSp>
        <p:nvGrpSpPr>
          <p:cNvPr id="86124" name="Group 108"/>
          <p:cNvGrpSpPr>
            <a:grpSpLocks/>
          </p:cNvGrpSpPr>
          <p:nvPr/>
        </p:nvGrpSpPr>
        <p:grpSpPr bwMode="auto">
          <a:xfrm>
            <a:off x="2012950" y="4775200"/>
            <a:ext cx="5410200" cy="665163"/>
            <a:chOff x="1268" y="3008"/>
            <a:chExt cx="3408" cy="419"/>
          </a:xfrm>
        </p:grpSpPr>
        <p:sp>
          <p:nvSpPr>
            <p:cNvPr id="86108" name="Line 92"/>
            <p:cNvSpPr>
              <a:spLocks noChangeShapeType="1"/>
            </p:cNvSpPr>
            <p:nvPr/>
          </p:nvSpPr>
          <p:spPr bwMode="auto">
            <a:xfrm>
              <a:off x="1652" y="3394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109" name="Text Box 93"/>
            <p:cNvSpPr txBox="1">
              <a:spLocks noChangeArrowheads="1"/>
            </p:cNvSpPr>
            <p:nvPr/>
          </p:nvSpPr>
          <p:spPr bwMode="auto">
            <a:xfrm>
              <a:off x="2276" y="3058"/>
              <a:ext cx="2055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zh-CN" altLang="en-US" sz="2400" dirty="0" smtClean="0">
                  <a:solidFill>
                    <a:srgbClr val="000000"/>
                  </a:solidFill>
                  <a:ea typeface="宋体" charset="-122"/>
                </a:rPr>
                <a:t>我们遇到的问题与讨论</a:t>
              </a:r>
              <a:endParaRPr lang="en-US" altLang="zh-CN" sz="2400" dirty="0">
                <a:solidFill>
                  <a:srgbClr val="000000"/>
                </a:solidFill>
                <a:ea typeface="宋体" charset="-122"/>
              </a:endParaRPr>
            </a:p>
          </p:txBody>
        </p:sp>
        <p:sp>
          <p:nvSpPr>
            <p:cNvPr id="86110" name="Text Box 94"/>
            <p:cNvSpPr txBox="1">
              <a:spLocks noChangeArrowheads="1"/>
            </p:cNvSpPr>
            <p:nvPr/>
          </p:nvSpPr>
          <p:spPr bwMode="gray">
            <a:xfrm>
              <a:off x="1392" y="3072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>
                  <a:solidFill>
                    <a:srgbClr val="FFFFFF"/>
                  </a:solidFill>
                  <a:ea typeface="宋体" charset="-122"/>
                </a:rPr>
                <a:t>4</a:t>
              </a:r>
            </a:p>
          </p:txBody>
        </p:sp>
        <p:grpSp>
          <p:nvGrpSpPr>
            <p:cNvPr id="86116" name="Group 100"/>
            <p:cNvGrpSpPr>
              <a:grpSpLocks/>
            </p:cNvGrpSpPr>
            <p:nvPr/>
          </p:nvGrpSpPr>
          <p:grpSpPr bwMode="auto">
            <a:xfrm>
              <a:off x="1268" y="3008"/>
              <a:ext cx="480" cy="419"/>
              <a:chOff x="3174" y="2656"/>
              <a:chExt cx="1549" cy="1351"/>
            </a:xfrm>
          </p:grpSpPr>
          <p:sp>
            <p:nvSpPr>
              <p:cNvPr id="86117" name="AutoShape 101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118" name="AutoShape 102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119" name="AutoShape 103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6120" name="Text Box 104"/>
            <p:cNvSpPr txBox="1">
              <a:spLocks noChangeArrowheads="1"/>
            </p:cNvSpPr>
            <p:nvPr/>
          </p:nvSpPr>
          <p:spPr bwMode="gray">
            <a:xfrm>
              <a:off x="1392" y="3072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400" b="1">
                  <a:solidFill>
                    <a:srgbClr val="FFFFFF"/>
                  </a:solidFill>
                  <a:ea typeface="宋体" charset="-122"/>
                </a:rPr>
                <a:t>4</a:t>
              </a:r>
            </a:p>
          </p:txBody>
        </p:sp>
      </p:grpSp>
      <p:sp>
        <p:nvSpPr>
          <p:cNvPr id="40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b="1" dirty="0" smtClean="0"/>
              <a:t>计数管的工作原理</a:t>
            </a:r>
            <a:endParaRPr lang="zh-CN" altLang="en-US" b="1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pic>
        <p:nvPicPr>
          <p:cNvPr id="1034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62674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1187624" y="3645024"/>
            <a:ext cx="6713984" cy="2547539"/>
            <a:chOff x="528" y="1728"/>
            <a:chExt cx="4752" cy="1824"/>
          </a:xfrm>
        </p:grpSpPr>
        <p:sp>
          <p:nvSpPr>
            <p:cNvPr id="11" name="AutoShape 4"/>
            <p:cNvSpPr>
              <a:spLocks noChangeArrowheads="1"/>
            </p:cNvSpPr>
            <p:nvPr/>
          </p:nvSpPr>
          <p:spPr bwMode="gray">
            <a:xfrm>
              <a:off x="3504" y="1728"/>
              <a:ext cx="1776" cy="1824"/>
            </a:xfrm>
            <a:prstGeom prst="chevron">
              <a:avLst>
                <a:gd name="adj" fmla="val 16468"/>
              </a:avLst>
            </a:prstGeom>
            <a:solidFill>
              <a:schemeClr val="accent2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>
              <a:off x="2016" y="1728"/>
              <a:ext cx="1872" cy="1824"/>
            </a:xfrm>
            <a:prstGeom prst="chevron">
              <a:avLst>
                <a:gd name="adj" fmla="val 17842"/>
              </a:avLst>
            </a:prstGeom>
            <a:solidFill>
              <a:schemeClr val="hlink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>
              <a:off x="528" y="1728"/>
              <a:ext cx="1872" cy="1824"/>
            </a:xfrm>
            <a:prstGeom prst="chevron">
              <a:avLst>
                <a:gd name="adj" fmla="val 17842"/>
              </a:avLst>
            </a:prstGeom>
            <a:solidFill>
              <a:schemeClr val="accent1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gray">
            <a:xfrm>
              <a:off x="783" y="1818"/>
              <a:ext cx="1296" cy="36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altLang="zh-CN" sz="2000" b="1" dirty="0">
                  <a:solidFill>
                    <a:schemeClr val="bg1"/>
                  </a:solidFill>
                  <a:ea typeface="宋体" charset="-122"/>
                </a:rPr>
                <a:t>Phase 1</a:t>
              </a:r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gray">
            <a:xfrm>
              <a:off x="2261" y="1818"/>
              <a:ext cx="1296" cy="362"/>
            </a:xfrm>
            <a:prstGeom prst="roundRect">
              <a:avLst>
                <a:gd name="adj" fmla="val 50000"/>
              </a:avLst>
            </a:prstGeom>
            <a:solidFill>
              <a:schemeClr val="hlink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a typeface="宋体" charset="-122"/>
                </a:rPr>
                <a:t>Phase 2</a:t>
              </a:r>
            </a:p>
          </p:txBody>
        </p:sp>
        <p:sp>
          <p:nvSpPr>
            <p:cNvPr id="16" name="AutoShape 9"/>
            <p:cNvSpPr>
              <a:spLocks noChangeArrowheads="1"/>
            </p:cNvSpPr>
            <p:nvPr/>
          </p:nvSpPr>
          <p:spPr bwMode="gray">
            <a:xfrm>
              <a:off x="3739" y="1818"/>
              <a:ext cx="1296" cy="36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a typeface="宋体" charset="-122"/>
                </a:rPr>
                <a:t>Phase 3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96262" y="4504765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幼圆" pitchFamily="49" charset="-122"/>
                <a:ea typeface="幼圆" pitchFamily="49" charset="-122"/>
              </a:rPr>
              <a:t>射线进入计数管，气体电离。</a:t>
            </a:r>
            <a:endParaRPr lang="en-US" altLang="zh-CN" dirty="0" smtClean="0">
              <a:solidFill>
                <a:schemeClr val="bg2">
                  <a:lumMod val="10000"/>
                </a:schemeClr>
              </a:solidFill>
              <a:latin typeface="幼圆" pitchFamily="49" charset="-122"/>
              <a:ea typeface="幼圆" pitchFamily="49" charset="-122"/>
            </a:endParaRPr>
          </a:p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幼圆" pitchFamily="49" charset="-122"/>
                <a:ea typeface="幼圆" pitchFamily="49" charset="-122"/>
              </a:rPr>
              <a:t>产生“雪崩”放电。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5936" y="4509120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幼圆" pitchFamily="49" charset="-122"/>
                <a:ea typeface="幼圆" pitchFamily="49" charset="-122"/>
              </a:rPr>
              <a:t>发射光子，全管放电。</a:t>
            </a:r>
            <a:endParaRPr lang="en-US" altLang="zh-CN" dirty="0" smtClean="0">
              <a:solidFill>
                <a:schemeClr val="tx2">
                  <a:lumMod val="95000"/>
                  <a:lumOff val="5000"/>
                </a:schemeClr>
              </a:solidFill>
              <a:latin typeface="幼圆" pitchFamily="49" charset="-122"/>
              <a:ea typeface="幼圆" pitchFamily="49" charset="-122"/>
            </a:endParaRPr>
          </a:p>
          <a:p>
            <a:r>
              <a:rPr lang="zh-CN" altLang="en-US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幼圆" pitchFamily="49" charset="-122"/>
                <a:ea typeface="幼圆" pitchFamily="49" charset="-122"/>
              </a:rPr>
              <a:t>周围形成</a:t>
            </a:r>
            <a:endParaRPr lang="en-US" altLang="zh-CN" dirty="0" smtClean="0">
              <a:solidFill>
                <a:schemeClr val="tx2">
                  <a:lumMod val="95000"/>
                  <a:lumOff val="5000"/>
                </a:schemeClr>
              </a:solidFill>
              <a:latin typeface="幼圆" pitchFamily="49" charset="-122"/>
              <a:ea typeface="幼圆" pitchFamily="49" charset="-122"/>
            </a:endParaRPr>
          </a:p>
          <a:p>
            <a:r>
              <a:rPr lang="zh-CN" altLang="en-US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幼圆" pitchFamily="49" charset="-122"/>
                <a:ea typeface="幼圆" pitchFamily="49" charset="-122"/>
              </a:rPr>
              <a:t>正离子鞘</a:t>
            </a:r>
            <a:r>
              <a:rPr lang="zh-CN" altLang="en-US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。</a:t>
            </a:r>
            <a:endParaRPr lang="zh-CN" altLang="en-US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56176" y="4509120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幼圆" pitchFamily="49" charset="-122"/>
                <a:ea typeface="幼圆" pitchFamily="49" charset="-122"/>
              </a:rPr>
              <a:t>到达阴极被中和。放电，产生负脉冲。</a:t>
            </a:r>
            <a:endParaRPr lang="en-US" altLang="zh-CN" dirty="0" smtClean="0">
              <a:solidFill>
                <a:schemeClr val="tx2">
                  <a:lumMod val="95000"/>
                  <a:lumOff val="5000"/>
                </a:schemeClr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如何确定</a:t>
            </a:r>
            <a:r>
              <a:rPr lang="en-US" altLang="zh-CN" dirty="0" smtClean="0"/>
              <a:t>GM</a:t>
            </a:r>
            <a:r>
              <a:rPr lang="zh-CN" altLang="en-US" b="1" dirty="0" smtClean="0"/>
              <a:t>计数管的工作电压</a:t>
            </a:r>
            <a:endParaRPr lang="zh-CN" altLang="en-US" b="1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pic>
        <p:nvPicPr>
          <p:cNvPr id="1044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340768"/>
            <a:ext cx="5934992" cy="3915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47664" y="5373216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图</a:t>
            </a:r>
            <a:r>
              <a:rPr lang="en-US" altLang="zh-CN" dirty="0" smtClean="0"/>
              <a:t>2  GM</a:t>
            </a:r>
            <a:r>
              <a:rPr lang="zh-CN" altLang="en-US" dirty="0" smtClean="0"/>
              <a:t>计数管的坪特性曲线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5877272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 坪区：计数率与入射粒子的数目相对应</a:t>
            </a:r>
            <a:endParaRPr lang="zh-CN" altLang="en-US" sz="2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核衰变的统计规律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对长寿命的放射性同位素，相同时间内衰变的核数</a:t>
            </a:r>
            <a:r>
              <a:rPr lang="en-US" altLang="zh-CN" dirty="0" smtClean="0"/>
              <a:t>N,</a:t>
            </a:r>
            <a:r>
              <a:rPr lang="zh-CN" altLang="en-US" dirty="0" smtClean="0"/>
              <a:t>符合泊松公式：</a:t>
            </a:r>
            <a:endParaRPr lang="en-US" altLang="zh-CN" dirty="0" smtClean="0"/>
          </a:p>
          <a:p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r>
              <a:rPr lang="en-US" altLang="zh-CN" dirty="0" smtClean="0"/>
              <a:t>P(N)</a:t>
            </a:r>
            <a:r>
              <a:rPr lang="zh-CN" altLang="en-US" dirty="0" smtClean="0"/>
              <a:t>是衰变数</a:t>
            </a:r>
            <a:r>
              <a:rPr lang="en-US" altLang="zh-CN" dirty="0" smtClean="0"/>
              <a:t>N</a:t>
            </a:r>
            <a:r>
              <a:rPr lang="zh-CN" altLang="en-US" dirty="0" smtClean="0"/>
              <a:t>出现的几率</a:t>
            </a:r>
            <a:r>
              <a:rPr lang="en-US" altLang="zh-CN" dirty="0" smtClean="0"/>
              <a:t>,Y</a:t>
            </a:r>
            <a:r>
              <a:rPr lang="zh-CN" altLang="en-US" dirty="0" smtClean="0"/>
              <a:t>是</a:t>
            </a:r>
            <a:r>
              <a:rPr lang="en-US" altLang="zh-CN" dirty="0" smtClean="0"/>
              <a:t>N</a:t>
            </a:r>
            <a:r>
              <a:rPr lang="zh-CN" altLang="en-US" dirty="0" smtClean="0"/>
              <a:t>的平均值。</a:t>
            </a:r>
            <a:endParaRPr lang="en-US" altLang="zh-CN" dirty="0" smtClean="0"/>
          </a:p>
          <a:p>
            <a:r>
              <a:rPr lang="zh-CN" altLang="en-US" dirty="0" smtClean="0"/>
              <a:t>当</a:t>
            </a:r>
            <a:r>
              <a:rPr lang="en-US" altLang="zh-CN" dirty="0" smtClean="0"/>
              <a:t>N</a:t>
            </a:r>
            <a:r>
              <a:rPr lang="zh-CN" altLang="en-US" dirty="0" smtClean="0"/>
              <a:t>较大时，有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</a:t>
            </a:r>
            <a:r>
              <a:rPr lang="zh-CN" altLang="en-US" dirty="0" smtClean="0"/>
              <a:t>得到高斯公式：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420888"/>
            <a:ext cx="2336081" cy="10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221088"/>
            <a:ext cx="3035111" cy="5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3874" y="4869160"/>
            <a:ext cx="2821438" cy="10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+mn-lt"/>
              </a:rPr>
              <a:t>检验核衰变是否符合统计规律</a:t>
            </a:r>
            <a:endParaRPr lang="zh-CN" altLang="en-US" b="1" dirty="0"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方法一：</a:t>
            </a:r>
            <a:r>
              <a:rPr lang="en-US" altLang="zh-CN" dirty="0" smtClean="0"/>
              <a:t>     </a:t>
            </a:r>
            <a:r>
              <a:rPr lang="zh-CN" altLang="en-US" dirty="0" smtClean="0"/>
              <a:t>检验法</a:t>
            </a:r>
            <a:endParaRPr lang="en-US" altLang="zh-CN" dirty="0" smtClean="0"/>
          </a:p>
          <a:p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 smtClean="0"/>
              <a:t>  表示的是理论分布与实测分布之间的差异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sz="1200" dirty="0" smtClean="0"/>
          </a:p>
          <a:p>
            <a:pPr>
              <a:buNone/>
            </a:pPr>
            <a:endParaRPr lang="en-US" altLang="zh-CN" dirty="0" smtClean="0"/>
          </a:p>
          <a:p>
            <a:r>
              <a:rPr lang="zh-CN" altLang="en-US" dirty="0" smtClean="0"/>
              <a:t>方法二：直方图检验法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3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7536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1268760"/>
            <a:ext cx="432048" cy="547261"/>
          </a:xfrm>
          <a:prstGeom prst="rect">
            <a:avLst/>
          </a:prstGeom>
          <a:noFill/>
        </p:spPr>
      </p:pic>
      <p:sp>
        <p:nvSpPr>
          <p:cNvPr id="107538" name="Rectangle 18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54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7539" name="Picture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285750" cy="361950"/>
          </a:xfrm>
          <a:prstGeom prst="rect">
            <a:avLst/>
          </a:prstGeom>
          <a:noFill/>
        </p:spPr>
      </p:pic>
      <p:sp>
        <p:nvSpPr>
          <p:cNvPr id="107541" name="Rectangle 21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54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7545" name="Picture 2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988840"/>
            <a:ext cx="2486025" cy="1047750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3764491"/>
            <a:ext cx="2776736" cy="161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74692" y="5113784"/>
            <a:ext cx="204654" cy="259229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3717032"/>
            <a:ext cx="487006" cy="246509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3491" y="5130800"/>
            <a:ext cx="402525" cy="250053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892444"/>
            <a:ext cx="144016" cy="295233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4653136"/>
            <a:ext cx="487684" cy="256034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87824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图三：   分布的图形</a:t>
            </a:r>
            <a:endParaRPr lang="zh-CN" altLang="en-US" dirty="0"/>
          </a:p>
        </p:txBody>
      </p:sp>
      <p:pic>
        <p:nvPicPr>
          <p:cNvPr id="35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50692" y="5397376"/>
            <a:ext cx="231184" cy="292833"/>
          </a:xfrm>
          <a:prstGeom prst="rect">
            <a:avLst/>
          </a:prstGeom>
          <a:noFill/>
        </p:spPr>
      </p:pic>
      <p:sp>
        <p:nvSpPr>
          <p:cNvPr id="33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测量时间对计数率误差的影响：</a:t>
            </a:r>
            <a:endParaRPr lang="zh-CN" altLang="en-US" b="1" dirty="0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403648" y="1556790"/>
          <a:ext cx="6984776" cy="2240040"/>
        </p:xfrm>
        <a:graphic>
          <a:graphicData uri="http://schemas.openxmlformats.org/drawingml/2006/table">
            <a:tbl>
              <a:tblPr/>
              <a:tblGrid>
                <a:gridCol w="2016224"/>
                <a:gridCol w="1654692"/>
                <a:gridCol w="1656930"/>
                <a:gridCol w="1656930"/>
              </a:tblGrid>
              <a:tr h="560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400" i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计数时间</a:t>
                      </a:r>
                      <a:r>
                        <a:rPr lang="en-US" sz="2400" i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/s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400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次数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400" ker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计数率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400" ker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相对误差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i="1" kern="0" dirty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100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6237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61.5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1.27E-02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i="1" kern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300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18246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60.53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7.42E-03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i="1" kern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600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36589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60.84</a:t>
                      </a:r>
                      <a:endParaRPr lang="zh-CN" sz="24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latin typeface="宋体"/>
                          <a:ea typeface="宋体"/>
                          <a:cs typeface="宋体"/>
                        </a:rPr>
                        <a:t>5.23E-03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1259632" y="5157192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/>
              <a:t>时间越长，相对误差越小。</a:t>
            </a:r>
            <a:endParaRPr lang="zh-CN" altLang="en-US" sz="3600" b="1" dirty="0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835696" y="443711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005064"/>
            <a:ext cx="2304256" cy="1008112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81025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重复测量次数对测量误差的影响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计数时间均为</a:t>
            </a:r>
            <a:r>
              <a:rPr lang="en-US" altLang="zh-CN" dirty="0" smtClean="0"/>
              <a:t>100s</a:t>
            </a:r>
            <a:r>
              <a:rPr lang="zh-CN" altLang="en-US" dirty="0" smtClean="0"/>
              <a:t>，</a:t>
            </a:r>
            <a:r>
              <a:rPr lang="en-US" altLang="zh-CN" dirty="0" smtClean="0"/>
              <a:t>6</a:t>
            </a:r>
            <a:r>
              <a:rPr lang="zh-CN" altLang="en-US" dirty="0" smtClean="0"/>
              <a:t>次测量结果：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5916  6033  6066  6045  6158  5950</a:t>
            </a:r>
            <a:br>
              <a:rPr lang="en-US" altLang="zh-CN" dirty="0" smtClean="0"/>
            </a:br>
            <a:r>
              <a:rPr lang="zh-CN" altLang="en-US" sz="2800" dirty="0" smtClean="0"/>
              <a:t>平均计数值</a:t>
            </a:r>
            <a:r>
              <a:rPr lang="en-US" altLang="zh-CN" sz="2800" dirty="0" smtClean="0"/>
              <a:t>=5999</a:t>
            </a:r>
          </a:p>
          <a:p>
            <a:pPr>
              <a:buNone/>
            </a:pP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zh-CN" altLang="en-US" sz="2800" dirty="0" smtClean="0"/>
              <a:t>相对误差：</a:t>
            </a:r>
            <a:r>
              <a:rPr lang="en-US" altLang="zh-CN" sz="2800" dirty="0" smtClean="0"/>
              <a:t>                 =5.27E-3</a:t>
            </a:r>
          </a:p>
          <a:p>
            <a:pPr>
              <a:buNone/>
            </a:pPr>
            <a:endParaRPr lang="en-US" altLang="zh-CN" sz="2800" dirty="0" smtClean="0"/>
          </a:p>
          <a:p>
            <a:r>
              <a:rPr lang="zh-CN" altLang="en-US" sz="2800" dirty="0" smtClean="0"/>
              <a:t>与</a:t>
            </a:r>
            <a:r>
              <a:rPr lang="en-US" altLang="zh-CN" sz="2800" dirty="0" smtClean="0"/>
              <a:t>600s</a:t>
            </a:r>
            <a:r>
              <a:rPr lang="zh-CN" altLang="en-US" sz="2800" dirty="0" smtClean="0"/>
              <a:t>时的计数相对误差</a:t>
            </a:r>
            <a:r>
              <a:rPr lang="en-US" altLang="zh-CN" sz="2800" dirty="0" smtClean="0"/>
              <a:t>5.23E-3</a:t>
            </a:r>
            <a:r>
              <a:rPr lang="zh-CN" altLang="en-US" sz="2800" dirty="0" smtClean="0"/>
              <a:t>相比，两者几乎相等。</a:t>
            </a:r>
            <a:endParaRPr lang="en-US" altLang="zh-CN" sz="2800" dirty="0" smtClean="0"/>
          </a:p>
          <a:p>
            <a:r>
              <a:rPr lang="zh-CN" altLang="en-US" sz="2800" dirty="0" smtClean="0"/>
              <a:t>结论：重复测量的相对误差与长时间测量所得到              的相对误差几乎完全相等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3068960"/>
            <a:ext cx="1584176" cy="846584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581025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581025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低计数的统计规律的验证</a:t>
            </a:r>
            <a:endParaRPr lang="zh-CN" altLang="en-US" b="1" dirty="0"/>
          </a:p>
        </p:txBody>
      </p:sp>
      <p:graphicFrame>
        <p:nvGraphicFramePr>
          <p:cNvPr id="11" name="表格占位符 10"/>
          <p:cNvGraphicFramePr>
            <a:graphicFrameLocks noGrp="1"/>
          </p:cNvGraphicFramePr>
          <p:nvPr>
            <p:ph type="tbl" idx="1"/>
          </p:nvPr>
        </p:nvGraphicFramePr>
        <p:xfrm>
          <a:off x="457200" y="1343025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Calibri"/>
                          <a:ea typeface="宋体"/>
                          <a:cs typeface="Times New Roman"/>
                        </a:rPr>
                        <a:t>记录各类分类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latin typeface="Calibri"/>
                          <a:ea typeface="宋体"/>
                          <a:cs typeface="Times New Roman"/>
                        </a:rPr>
                        <a:t>各类记录值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latin typeface="Calibri"/>
                          <a:ea typeface="宋体"/>
                          <a:cs typeface="Times New Roman"/>
                        </a:rPr>
                        <a:t>实验值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latin typeface="Calibri"/>
                          <a:ea typeface="宋体"/>
                          <a:cs typeface="Times New Roman"/>
                        </a:rPr>
                        <a:t>理论值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14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latin typeface="Calibri"/>
                          <a:ea typeface="宋体"/>
                          <a:cs typeface="Times New Roman"/>
                        </a:rPr>
                        <a:t>0.04666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0.038388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36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0.11999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0.125164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0.01666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0.203988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70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0.23333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0.2216667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61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0.20333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0.180658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5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41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0.13666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0.117789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6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16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0.05333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0.063998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7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10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0.03333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0.029805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0.00333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0.012145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9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Calibri"/>
                          <a:ea typeface="宋体"/>
                          <a:cs typeface="Times New Roman"/>
                        </a:rPr>
                        <a:t>0.00333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Calibri"/>
                          <a:ea typeface="宋体"/>
                          <a:cs typeface="Times New Roman"/>
                        </a:rPr>
                        <a:t>0.004399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619672" y="5949280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Chi-square=7.247245&lt;13.326</a:t>
            </a:r>
            <a:endParaRPr lang="zh-CN" altLang="en-US" dirty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高计数的统计规律</a:t>
            </a:r>
            <a:endParaRPr lang="zh-CN" altLang="en-US" b="1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pic>
        <p:nvPicPr>
          <p:cNvPr id="7" name="内容占位符 6" descr="GM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628800"/>
            <a:ext cx="6840760" cy="3672408"/>
          </a:xfrm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  <p:sp>
        <p:nvSpPr>
          <p:cNvPr id="10" name="矩形 9"/>
          <p:cNvSpPr/>
          <p:nvPr/>
        </p:nvSpPr>
        <p:spPr>
          <a:xfrm rot="10800000" flipV="1">
            <a:off x="1403648" y="5733504"/>
            <a:ext cx="6048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/>
              <a:t>Chi-square=7.230144&lt;14.684</a:t>
            </a:r>
            <a:endParaRPr lang="zh-CN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用双源法测量分辨时间：</a:t>
            </a:r>
            <a:endParaRPr lang="en-US" altLang="zh-CN" b="1" dirty="0">
              <a:ea typeface="宋体" charset="-122"/>
            </a:endParaRPr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55626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zh-CN" altLang="zh-CN">
              <a:latin typeface="Verdana" pitchFamily="34" charset="0"/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12954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zh-CN" altLang="zh-CN">
              <a:latin typeface="Verdana" pitchFamily="34" charset="0"/>
            </a:endParaRPr>
          </a:p>
        </p:txBody>
      </p:sp>
      <p:sp>
        <p:nvSpPr>
          <p:cNvPr id="68615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16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17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8618" name="Group 10"/>
          <p:cNvGrpSpPr>
            <a:grpSpLocks/>
          </p:cNvGrpSpPr>
          <p:nvPr/>
        </p:nvGrpSpPr>
        <p:grpSpPr bwMode="auto">
          <a:xfrm>
            <a:off x="3048000" y="1628775"/>
            <a:ext cx="2998788" cy="1601788"/>
            <a:chOff x="1997" y="1314"/>
            <a:chExt cx="1889" cy="1009"/>
          </a:xfrm>
        </p:grpSpPr>
        <p:grpSp>
          <p:nvGrpSpPr>
            <p:cNvPr id="68619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8620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21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8622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68623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68624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68625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</p:grp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3510549" y="1828800"/>
            <a:ext cx="1980029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800" dirty="0" smtClean="0">
                <a:solidFill>
                  <a:srgbClr val="000000"/>
                </a:solidFill>
                <a:ea typeface="宋体" charset="-122"/>
              </a:rPr>
              <a:t>计数时间为</a:t>
            </a:r>
            <a:endParaRPr lang="en-US" altLang="zh-CN" sz="2800" dirty="0" smtClean="0">
              <a:solidFill>
                <a:srgbClr val="000000"/>
              </a:solidFill>
              <a:ea typeface="宋体" charset="-122"/>
            </a:endParaRPr>
          </a:p>
          <a:p>
            <a:pPr algn="ctr" eaLnBrk="0" hangingPunct="0"/>
            <a:r>
              <a:rPr lang="en-US" altLang="zh-CN" sz="2800" dirty="0" smtClean="0">
                <a:solidFill>
                  <a:srgbClr val="000000"/>
                </a:solidFill>
                <a:ea typeface="宋体" charset="-122"/>
              </a:rPr>
              <a:t>20s</a:t>
            </a:r>
            <a:endParaRPr lang="en-US" altLang="zh-CN" sz="2800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59632" y="3645024"/>
            <a:ext cx="23042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/>
              <a:t>    放置</a:t>
            </a:r>
            <a:r>
              <a:rPr lang="en-US" altLang="zh-CN" sz="2400" dirty="0" smtClean="0"/>
              <a:t>a</a:t>
            </a:r>
            <a:r>
              <a:rPr lang="zh-CN" altLang="en-US" sz="2400" dirty="0" smtClean="0"/>
              <a:t>源，</a:t>
            </a:r>
            <a:r>
              <a:rPr lang="en-US" altLang="zh-CN" sz="2400" dirty="0" smtClean="0"/>
              <a:t>Na=3306,</a:t>
            </a:r>
          </a:p>
          <a:p>
            <a:pPr algn="ctr"/>
            <a:r>
              <a:rPr lang="zh-CN" altLang="en-US" sz="2400" dirty="0" smtClean="0"/>
              <a:t>放入</a:t>
            </a:r>
            <a:r>
              <a:rPr lang="en-US" altLang="zh-CN" sz="2400" dirty="0" smtClean="0"/>
              <a:t>b</a:t>
            </a:r>
            <a:r>
              <a:rPr lang="zh-CN" altLang="en-US" sz="2400" dirty="0" smtClean="0"/>
              <a:t>源，</a:t>
            </a:r>
            <a:r>
              <a:rPr lang="en-US" altLang="zh-CN" sz="2400" dirty="0" smtClean="0"/>
              <a:t>Nab=9624</a:t>
            </a:r>
            <a:r>
              <a:rPr lang="zh-CN" altLang="en-US" sz="2400" dirty="0" smtClean="0"/>
              <a:t>，</a:t>
            </a:r>
            <a:endParaRPr lang="en-US" altLang="zh-CN" sz="2400" dirty="0" smtClean="0"/>
          </a:p>
          <a:p>
            <a:pPr algn="ctr">
              <a:buNone/>
            </a:pPr>
            <a:r>
              <a:rPr lang="zh-CN" altLang="en-US" sz="2400" dirty="0" smtClean="0"/>
              <a:t> 取出</a:t>
            </a:r>
            <a:r>
              <a:rPr lang="en-US" altLang="zh-CN" sz="2400" dirty="0" smtClean="0"/>
              <a:t>a</a:t>
            </a:r>
            <a:r>
              <a:rPr lang="zh-CN" altLang="en-US" sz="2400" dirty="0" smtClean="0"/>
              <a:t>源，</a:t>
            </a:r>
            <a:r>
              <a:rPr lang="en-US" altLang="zh-CN" sz="2400" dirty="0" err="1" smtClean="0"/>
              <a:t>Nb</a:t>
            </a:r>
            <a:r>
              <a:rPr lang="en-US" altLang="zh-CN" sz="2400" dirty="0" smtClean="0"/>
              <a:t>=7770</a:t>
            </a:r>
            <a:r>
              <a:rPr lang="zh-CN" altLang="en-US" sz="2400" dirty="0" smtClean="0"/>
              <a:t>，</a:t>
            </a:r>
            <a:endParaRPr lang="en-US" altLang="zh-CN" sz="2400" dirty="0" smtClean="0"/>
          </a:p>
        </p:txBody>
      </p:sp>
      <p:sp>
        <p:nvSpPr>
          <p:cNvPr id="23" name="矩形 22"/>
          <p:cNvSpPr/>
          <p:nvPr/>
        </p:nvSpPr>
        <p:spPr>
          <a:xfrm flipH="1">
            <a:off x="5580112" y="3501008"/>
            <a:ext cx="23762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2000" dirty="0" smtClean="0"/>
              <a:t>交换位置放</a:t>
            </a:r>
            <a:r>
              <a:rPr lang="en-US" altLang="zh-CN" sz="2000" dirty="0" smtClean="0"/>
              <a:t>b</a:t>
            </a:r>
            <a:r>
              <a:rPr lang="zh-CN" altLang="en-US" sz="2000" dirty="0" smtClean="0"/>
              <a:t>源，</a:t>
            </a:r>
            <a:r>
              <a:rPr lang="en-US" altLang="zh-CN" sz="2000" dirty="0" err="1" smtClean="0"/>
              <a:t>Nˊb</a:t>
            </a:r>
            <a:r>
              <a:rPr lang="en-US" altLang="zh-CN" sz="2000" dirty="0" smtClean="0"/>
              <a:t>=8154,</a:t>
            </a:r>
          </a:p>
          <a:p>
            <a:pPr algn="ctr">
              <a:buNone/>
            </a:pPr>
            <a:r>
              <a:rPr lang="zh-CN" altLang="en-US" sz="2000" dirty="0" smtClean="0"/>
              <a:t>     放置</a:t>
            </a:r>
            <a:r>
              <a:rPr lang="en-US" altLang="zh-CN" sz="2000" dirty="0" smtClean="0"/>
              <a:t>a</a:t>
            </a:r>
            <a:r>
              <a:rPr lang="zh-CN" altLang="en-US" sz="2000" dirty="0" smtClean="0"/>
              <a:t>源，</a:t>
            </a:r>
            <a:r>
              <a:rPr lang="en-US" altLang="zh-CN" sz="2000" dirty="0" err="1" smtClean="0"/>
              <a:t>Nˊab</a:t>
            </a:r>
            <a:r>
              <a:rPr lang="en-US" altLang="zh-CN" sz="2000" dirty="0" smtClean="0"/>
              <a:t>=10236</a:t>
            </a:r>
            <a:r>
              <a:rPr lang="zh-CN" altLang="en-US" sz="2000" dirty="0" smtClean="0"/>
              <a:t>，</a:t>
            </a:r>
            <a:endParaRPr lang="en-US" altLang="zh-CN" sz="2000" dirty="0" smtClean="0"/>
          </a:p>
          <a:p>
            <a:pPr algn="ctr">
              <a:buNone/>
            </a:pPr>
            <a:r>
              <a:rPr lang="en-US" altLang="zh-CN" sz="2000" dirty="0" smtClean="0"/>
              <a:t>     </a:t>
            </a:r>
            <a:r>
              <a:rPr lang="zh-CN" altLang="en-US" sz="2000" dirty="0" smtClean="0"/>
              <a:t>取出</a:t>
            </a:r>
            <a:r>
              <a:rPr lang="en-US" altLang="zh-CN" sz="2000" dirty="0" smtClean="0"/>
              <a:t>b</a:t>
            </a:r>
            <a:r>
              <a:rPr lang="zh-CN" altLang="en-US" sz="2000" dirty="0" smtClean="0"/>
              <a:t>源，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ˊ</a:t>
            </a:r>
            <a:r>
              <a:rPr lang="en-US" altLang="zh-CN" sz="2000" dirty="0" smtClean="0"/>
              <a:t>a=3802</a:t>
            </a:r>
            <a:r>
              <a:rPr lang="zh-CN" altLang="en-US" sz="2000" dirty="0" smtClean="0"/>
              <a:t>，</a:t>
            </a:r>
            <a:endParaRPr lang="en-US" altLang="zh-CN" sz="2000" dirty="0" smtClean="0"/>
          </a:p>
          <a:p>
            <a:pPr algn="ctr">
              <a:buNone/>
            </a:pPr>
            <a:r>
              <a:rPr lang="en-US" altLang="zh-CN" sz="2000" dirty="0" smtClean="0"/>
              <a:t>     </a:t>
            </a:r>
            <a:r>
              <a:rPr lang="zh-CN" altLang="en-US" sz="2000" dirty="0" smtClean="0"/>
              <a:t>取出</a:t>
            </a:r>
            <a:r>
              <a:rPr lang="en-US" altLang="zh-CN" sz="2000" dirty="0" smtClean="0"/>
              <a:t>a</a:t>
            </a:r>
            <a:r>
              <a:rPr lang="zh-CN" altLang="en-US" sz="2000" dirty="0" smtClean="0"/>
              <a:t>源，</a:t>
            </a:r>
            <a:r>
              <a:rPr lang="en-US" altLang="zh-CN" sz="2000" dirty="0" smtClean="0"/>
              <a:t>N=6</a:t>
            </a:r>
          </a:p>
        </p:txBody>
      </p:sp>
      <p:sp>
        <p:nvSpPr>
          <p:cNvPr id="22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  <p:sp>
        <p:nvSpPr>
          <p:cNvPr id="2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计算得到的结果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Ʈ=0.0005593s=(5.593E-4)s=0.5593ms</a:t>
            </a:r>
          </a:p>
          <a:p>
            <a:pPr>
              <a:buNone/>
            </a:pPr>
            <a:r>
              <a:rPr lang="en-US" altLang="zh-CN" dirty="0" smtClean="0"/>
              <a:t>ΔƮ=0.0000370s=3.70E-5</a:t>
            </a: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其中</a:t>
            </a:r>
            <a:r>
              <a:rPr lang="en-US" altLang="zh-CN" dirty="0" smtClean="0"/>
              <a:t>Ʈ</a:t>
            </a:r>
            <a:r>
              <a:rPr lang="zh-CN" altLang="en-US" dirty="0" smtClean="0"/>
              <a:t>为各个量的平均值所得到的；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</a:t>
            </a:r>
            <a:r>
              <a:rPr lang="el-GR" altLang="zh-CN" dirty="0" smtClean="0"/>
              <a:t>Δ</a:t>
            </a:r>
            <a:r>
              <a:rPr lang="en-US" altLang="zh-CN" dirty="0" smtClean="0"/>
              <a:t>Ʈ</a:t>
            </a:r>
            <a:r>
              <a:rPr lang="zh-CN" altLang="en-US" dirty="0" smtClean="0"/>
              <a:t>为</a:t>
            </a:r>
            <a:r>
              <a:rPr lang="en-US" altLang="zh-CN" dirty="0" smtClean="0"/>
              <a:t>Ʈ</a:t>
            </a:r>
            <a:r>
              <a:rPr lang="zh-CN" altLang="en-US" dirty="0" smtClean="0"/>
              <a:t>的绝对不确定度。</a:t>
            </a:r>
            <a:endParaRPr lang="zh-CN" altLang="en-US" dirty="0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如何控制计数的平均值？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99592" y="1844824"/>
            <a:ext cx="2170113" cy="4035425"/>
            <a:chOff x="720" y="1296"/>
            <a:chExt cx="1367" cy="2542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rgbClr val="D7E6E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rgbClr val="D7E6E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16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7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8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20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  <a:ea typeface="宋体" charset="-122"/>
                </a:rPr>
                <a:t>1</a:t>
              </a:r>
              <a:endParaRPr lang="en-US" altLang="zh-CN">
                <a:ea typeface="宋体" charset="-122"/>
              </a:endParaRP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gray">
            <a:xfrm>
              <a:off x="745" y="1984"/>
              <a:ext cx="1296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zh-CN" altLang="en-US" dirty="0" smtClean="0">
                  <a:solidFill>
                    <a:schemeClr val="tx2"/>
                  </a:solidFill>
                  <a:ea typeface="宋体" charset="-122"/>
                </a:rPr>
                <a:t>改变放射源</a:t>
              </a:r>
              <a:endParaRPr lang="en-US" altLang="zh-CN" dirty="0" smtClean="0">
                <a:solidFill>
                  <a:schemeClr val="tx2"/>
                </a:solidFill>
                <a:ea typeface="宋体" charset="-122"/>
              </a:endParaRPr>
            </a:p>
            <a:p>
              <a:r>
                <a:rPr lang="en-US" altLang="zh-CN" dirty="0" smtClean="0">
                  <a:solidFill>
                    <a:schemeClr val="tx2"/>
                  </a:solidFill>
                  <a:ea typeface="宋体" charset="-122"/>
                </a:rPr>
                <a:t>137Cs&gt;60Co&gt;TI</a:t>
              </a:r>
              <a:endParaRPr lang="en-US" altLang="zh-CN" dirty="0">
                <a:solidFill>
                  <a:schemeClr val="tx2"/>
                </a:solidFill>
                <a:ea typeface="宋体" charset="-122"/>
              </a:endParaRPr>
            </a:p>
          </p:txBody>
        </p:sp>
      </p:grpSp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3419872" y="1844824"/>
            <a:ext cx="2166938" cy="4035425"/>
            <a:chOff x="2208" y="1296"/>
            <a:chExt cx="1365" cy="2542"/>
          </a:xfrm>
        </p:grpSpPr>
        <p:sp>
          <p:nvSpPr>
            <p:cNvPr id="37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43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44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45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46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ea typeface="宋体" charset="-122"/>
                </a:rPr>
                <a:t>2</a:t>
              </a:r>
              <a:endParaRPr lang="en-US" altLang="zh-CN" dirty="0">
                <a:ea typeface="宋体" charset="-122"/>
              </a:endParaRPr>
            </a:p>
          </p:txBody>
        </p:sp>
        <p:sp>
          <p:nvSpPr>
            <p:cNvPr id="48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rgbClr val="D7E6E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rgbClr val="D7E6E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7" name="Text Box 44"/>
          <p:cNvSpPr txBox="1">
            <a:spLocks noChangeArrowheads="1"/>
          </p:cNvSpPr>
          <p:nvPr/>
        </p:nvSpPr>
        <p:spPr bwMode="gray">
          <a:xfrm>
            <a:off x="3419872" y="3068960"/>
            <a:ext cx="20574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  <a:ea typeface="宋体" charset="-122"/>
              </a:rPr>
              <a:t>调整放射源位置</a:t>
            </a:r>
            <a:endParaRPr lang="en-US" altLang="zh-CN" dirty="0">
              <a:solidFill>
                <a:schemeClr val="tx2"/>
              </a:solidFill>
              <a:ea typeface="宋体" charset="-122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81025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  <p:grpSp>
        <p:nvGrpSpPr>
          <p:cNvPr id="66" name="Group 32"/>
          <p:cNvGrpSpPr>
            <a:grpSpLocks/>
          </p:cNvGrpSpPr>
          <p:nvPr/>
        </p:nvGrpSpPr>
        <p:grpSpPr bwMode="auto">
          <a:xfrm>
            <a:off x="5940153" y="1772816"/>
            <a:ext cx="2562226" cy="4035425"/>
            <a:chOff x="3692" y="1296"/>
            <a:chExt cx="1614" cy="2542"/>
          </a:xfrm>
        </p:grpSpPr>
        <p:sp>
          <p:nvSpPr>
            <p:cNvPr id="67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1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76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7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78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79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80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2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000000"/>
                  </a:solidFill>
                  <a:ea typeface="宋体" charset="-122"/>
                </a:rPr>
                <a:t>3</a:t>
              </a:r>
              <a:endParaRPr lang="en-US" altLang="zh-CN">
                <a:ea typeface="宋体" charset="-122"/>
              </a:endParaRPr>
            </a:p>
          </p:txBody>
        </p:sp>
        <p:sp>
          <p:nvSpPr>
            <p:cNvPr id="73" name="Text Box 44"/>
            <p:cNvSpPr txBox="1">
              <a:spLocks noChangeArrowheads="1"/>
            </p:cNvSpPr>
            <p:nvPr/>
          </p:nvSpPr>
          <p:spPr bwMode="gray">
            <a:xfrm>
              <a:off x="4010" y="1886"/>
              <a:ext cx="1296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rgbClr val="000000"/>
                  </a:solidFill>
                  <a:latin typeface="Verdana" pitchFamily="34" charset="0"/>
                  <a:ea typeface="宋体" charset="-122"/>
                </a:rPr>
                <a:t>减少测量时间</a:t>
              </a:r>
              <a:endParaRPr lang="en-US" altLang="zh-CN" sz="1400" dirty="0" smtClean="0">
                <a:solidFill>
                  <a:srgbClr val="000000"/>
                </a:solidFill>
                <a:latin typeface="Verdana" pitchFamily="34" charset="0"/>
                <a:ea typeface="宋体" charset="-122"/>
              </a:endParaRPr>
            </a:p>
            <a:p>
              <a:r>
                <a:rPr lang="zh-CN" altLang="en-US" sz="1400" dirty="0" smtClean="0">
                  <a:solidFill>
                    <a:srgbClr val="000000"/>
                  </a:solidFill>
                  <a:latin typeface="Verdana" pitchFamily="34" charset="0"/>
                  <a:ea typeface="宋体" charset="-122"/>
                </a:rPr>
                <a:t>（不可太少）</a:t>
              </a:r>
              <a:endParaRPr lang="en-US" altLang="zh-CN" dirty="0">
                <a:ea typeface="宋体" charset="-122"/>
              </a:endParaRPr>
            </a:p>
          </p:txBody>
        </p:sp>
        <p:sp>
          <p:nvSpPr>
            <p:cNvPr id="74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rgbClr val="D7E6E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D7E6E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81" name="图片 80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3284984"/>
            <a:ext cx="1080120" cy="597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分辨时间为负值？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问题：分辨时间为负值</a:t>
            </a:r>
            <a:endParaRPr lang="en-US" altLang="zh-CN" dirty="0" smtClean="0"/>
          </a:p>
          <a:p>
            <a:r>
              <a:rPr lang="zh-CN" altLang="en-US" dirty="0" smtClean="0"/>
              <a:t>分析原因：本底影响过大，测量不准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本底计数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(</a:t>
            </a:r>
            <a:r>
              <a:rPr lang="zh-CN" altLang="en-US" dirty="0" smtClean="0">
                <a:solidFill>
                  <a:schemeClr val="tx1"/>
                </a:solidFill>
                <a:latin typeface="+mn-lt"/>
              </a:rPr>
              <a:t>源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</a:rPr>
              <a:t>+</a:t>
            </a:r>
            <a:r>
              <a:rPr lang="zh-CN" altLang="en-US" dirty="0" smtClean="0">
                <a:solidFill>
                  <a:schemeClr val="tx1"/>
                </a:solidFill>
                <a:latin typeface="+mn-lt"/>
              </a:rPr>
              <a:t>本底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</a:rPr>
              <a:t>)</a:t>
            </a:r>
            <a:r>
              <a:rPr lang="zh-CN" altLang="en-US" dirty="0" smtClean="0">
                <a:solidFill>
                  <a:schemeClr val="tx1"/>
                </a:solidFill>
                <a:latin typeface="+mn-lt"/>
              </a:rPr>
              <a:t>计数</a:t>
            </a:r>
            <a:endParaRPr lang="en-US" altLang="zh-CN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zh-CN" altLang="en-US" dirty="0" smtClean="0"/>
              <a:t>源计数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chemeClr val="tx1"/>
                </a:solidFill>
                <a:latin typeface="+mn-lt"/>
              </a:rPr>
              <a:t>其相对标准误差</a:t>
            </a:r>
            <a:endParaRPr lang="en-US" altLang="zh-CN" dirty="0" smtClean="0">
              <a:solidFill>
                <a:schemeClr val="tx1"/>
              </a:solidFill>
              <a:latin typeface="+mn-lt"/>
            </a:endParaRPr>
          </a:p>
          <a:p>
            <a:pPr lvl="1"/>
            <a:endParaRPr lang="en-US" altLang="zh-CN" sz="1000" dirty="0" smtClean="0">
              <a:solidFill>
                <a:schemeClr val="tx1"/>
              </a:solidFill>
              <a:latin typeface="+mn-lt"/>
            </a:endParaRPr>
          </a:p>
          <a:p>
            <a:r>
              <a:rPr lang="zh-CN" altLang="en-US" dirty="0" smtClean="0">
                <a:solidFill>
                  <a:schemeClr val="tx1"/>
                </a:solidFill>
                <a:latin typeface="+mn-lt"/>
              </a:rPr>
              <a:t>分辨时间</a:t>
            </a:r>
            <a:endParaRPr lang="zh-CN" altLang="zh-CN" dirty="0" smtClean="0">
              <a:solidFill>
                <a:schemeClr val="tx1"/>
              </a:solidFill>
              <a:latin typeface="+mn-lt"/>
            </a:endParaRPr>
          </a:p>
          <a:p>
            <a:r>
              <a:rPr lang="zh-CN" altLang="en-US" dirty="0" smtClean="0"/>
              <a:t>解决办法：更换一个较强放射源</a:t>
            </a:r>
            <a:r>
              <a:rPr lang="en-US" altLang="zh-CN" dirty="0" smtClean="0"/>
              <a:t>Cs</a:t>
            </a:r>
          </a:p>
          <a:p>
            <a:endParaRPr lang="en-US" altLang="zh-CN" dirty="0" smtClean="0"/>
          </a:p>
          <a:p>
            <a:pPr marL="914400" lvl="1" indent="-514350">
              <a:buNone/>
            </a:pPr>
            <a:endParaRPr lang="en-US" altLang="zh-CN" dirty="0" smtClean="0"/>
          </a:p>
          <a:p>
            <a:pPr marL="914400" lvl="1" indent="-514350">
              <a:buNone/>
            </a:pPr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2584938"/>
            <a:ext cx="1152128" cy="373075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3068960"/>
            <a:ext cx="1152128" cy="360039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645024"/>
            <a:ext cx="3240360" cy="375408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4077072"/>
            <a:ext cx="1440160" cy="593007"/>
          </a:xfrm>
          <a:prstGeom prst="rect">
            <a:avLst/>
          </a:prstGeom>
          <a:noFill/>
        </p:spPr>
      </p:pic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4725144"/>
            <a:ext cx="2088232" cy="713054"/>
          </a:xfrm>
          <a:prstGeom prst="rect">
            <a:avLst/>
          </a:prstGeom>
          <a:noFill/>
        </p:spPr>
      </p:pic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ea typeface="宋体" charset="-122"/>
              </a:rPr>
              <a:t>实验总结</a:t>
            </a:r>
            <a:endParaRPr lang="en-US" altLang="zh-CN" b="1" dirty="0">
              <a:ea typeface="宋体" charset="-122"/>
            </a:endParaRPr>
          </a:p>
        </p:txBody>
      </p:sp>
      <p:sp>
        <p:nvSpPr>
          <p:cNvPr id="70678" name="AutoShape 22"/>
          <p:cNvSpPr>
            <a:spLocks noChangeArrowheads="1"/>
          </p:cNvSpPr>
          <p:nvPr/>
        </p:nvSpPr>
        <p:spPr bwMode="gray">
          <a:xfrm>
            <a:off x="1143000" y="198120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shade val="66667"/>
                  <a:invGamma/>
                  <a:alpha val="12000"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679" name="Oval 23"/>
          <p:cNvSpPr>
            <a:spLocks noChangeArrowheads="1"/>
          </p:cNvSpPr>
          <p:nvPr/>
        </p:nvSpPr>
        <p:spPr bwMode="gray">
          <a:xfrm>
            <a:off x="1447800" y="2286000"/>
            <a:ext cx="3200400" cy="320040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680" name="AutoShape 24"/>
          <p:cNvSpPr>
            <a:spLocks noChangeArrowheads="1"/>
          </p:cNvSpPr>
          <p:nvPr/>
        </p:nvSpPr>
        <p:spPr bwMode="gray">
          <a:xfrm>
            <a:off x="3852863" y="2311400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数理统计在近代物理上的应用</a:t>
            </a:r>
            <a:endParaRPr lang="en-US" altLang="zh-CN" b="1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0681" name="AutoShape 25"/>
          <p:cNvSpPr>
            <a:spLocks noChangeArrowheads="1"/>
          </p:cNvSpPr>
          <p:nvPr/>
        </p:nvSpPr>
        <p:spPr bwMode="gray">
          <a:xfrm>
            <a:off x="4183063" y="2973388"/>
            <a:ext cx="3781425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验证了核衰变的统计规律</a:t>
            </a:r>
            <a:endParaRPr lang="en-US" altLang="zh-CN" b="1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0682" name="AutoShape 26"/>
          <p:cNvSpPr>
            <a:spLocks noChangeArrowheads="1"/>
          </p:cNvSpPr>
          <p:nvPr/>
        </p:nvSpPr>
        <p:spPr bwMode="gray">
          <a:xfrm>
            <a:off x="4449763" y="3633788"/>
            <a:ext cx="3779837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b="1" dirty="0" smtClean="0">
                <a:solidFill>
                  <a:srgbClr val="000000"/>
                </a:solidFill>
                <a:ea typeface="宋体" charset="-122"/>
              </a:rPr>
              <a:t>GM</a:t>
            </a:r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计数管的构造与工作原理</a:t>
            </a:r>
            <a:endParaRPr lang="en-US" altLang="zh-CN" b="1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0683" name="AutoShape 27"/>
          <p:cNvSpPr>
            <a:spLocks noChangeArrowheads="1"/>
          </p:cNvSpPr>
          <p:nvPr/>
        </p:nvSpPr>
        <p:spPr bwMode="gray">
          <a:xfrm>
            <a:off x="4183063" y="4294188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检验数据的分布类型</a:t>
            </a:r>
            <a:endParaRPr lang="en-US" altLang="zh-CN" b="1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0684" name="AutoShape 28"/>
          <p:cNvSpPr>
            <a:spLocks noChangeArrowheads="1"/>
          </p:cNvSpPr>
          <p:nvPr/>
        </p:nvSpPr>
        <p:spPr bwMode="gray">
          <a:xfrm>
            <a:off x="3852863" y="4956175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实验中处理问题的能力</a:t>
            </a:r>
            <a:endParaRPr lang="en-US" altLang="zh-CN" b="1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0685" name="Text Box 29"/>
          <p:cNvSpPr txBox="1">
            <a:spLocks noChangeArrowheads="1"/>
          </p:cNvSpPr>
          <p:nvPr/>
        </p:nvSpPr>
        <p:spPr bwMode="gray">
          <a:xfrm>
            <a:off x="2013842" y="3048000"/>
            <a:ext cx="2081018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GM</a:t>
            </a:r>
            <a:r>
              <a:rPr lang="zh-CN" alt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计数器</a:t>
            </a:r>
            <a:endParaRPr lang="en-US" altLang="zh-CN" sz="32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charset="-122"/>
            </a:endParaRPr>
          </a:p>
          <a:p>
            <a:pPr algn="ctr" eaLnBrk="0" hangingPunct="0"/>
            <a:r>
              <a:rPr lang="zh-CN" alt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与核衰变</a:t>
            </a:r>
            <a:endParaRPr lang="en-US" altLang="zh-CN" sz="32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charset="-122"/>
            </a:endParaRPr>
          </a:p>
          <a:p>
            <a:pPr algn="ctr" eaLnBrk="0" hangingPunct="0"/>
            <a:r>
              <a:rPr lang="zh-CN" alt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统计规律</a:t>
            </a:r>
            <a:endParaRPr lang="en-US" altLang="zh-CN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charset="-122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参考文献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复旦大学物理教学实验中心  近代物理实验补充讲义</a:t>
            </a:r>
            <a:endParaRPr lang="en-US" altLang="zh-CN" dirty="0" smtClean="0"/>
          </a:p>
          <a:p>
            <a:r>
              <a:rPr lang="zh-CN" altLang="en-US" dirty="0"/>
              <a:t>姜东</a:t>
            </a:r>
            <a:r>
              <a:rPr lang="zh-CN" altLang="en-US" dirty="0" smtClean="0"/>
              <a:t>光  近代物理实验 科学出版社</a:t>
            </a:r>
            <a:endParaRPr lang="en-US" altLang="zh-CN" dirty="0" smtClean="0"/>
          </a:p>
          <a:p>
            <a:r>
              <a:rPr lang="zh-CN" altLang="en-US" dirty="0" smtClean="0"/>
              <a:t>袁荫棠 概率论与数理统计 中国人民大学出版社</a:t>
            </a:r>
            <a:endParaRPr lang="en-US" altLang="zh-CN" dirty="0" smtClean="0"/>
          </a:p>
          <a:p>
            <a:r>
              <a:rPr lang="zh-CN" altLang="en-US" dirty="0" smtClean="0"/>
              <a:t>魏东旭 核衰变统计规律的研究</a:t>
            </a:r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/>
          <a:p>
            <a:r>
              <a:rPr lang="en-US" altLang="zh-CN" dirty="0" smtClean="0"/>
              <a:t>GM</a:t>
            </a:r>
            <a:r>
              <a:rPr lang="zh-CN" altLang="en-US" dirty="0" smtClean="0"/>
              <a:t>计数器实验  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endParaRPr lang="en-US" altLang="zh-CN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7668344" y="260648"/>
            <a:ext cx="1187624" cy="276944"/>
          </a:xfrm>
        </p:spPr>
        <p:txBody>
          <a:bodyPr/>
          <a:lstStyle/>
          <a:p>
            <a:pPr algn="r"/>
            <a:r>
              <a:rPr lang="zh-CN" altLang="en-US" sz="1200" dirty="0" smtClean="0"/>
              <a:t>近代物理实验</a:t>
            </a:r>
            <a:endParaRPr lang="en-US" altLang="zh-C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2209800" y="484505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1600" dirty="0" smtClean="0">
                <a:latin typeface="Verdana" pitchFamily="34" charset="0"/>
                <a:ea typeface="宋体" charset="-122"/>
              </a:rPr>
              <a:t>欢迎您的提问！</a:t>
            </a:r>
            <a:endParaRPr lang="en-US" altLang="zh-CN" sz="1600" dirty="0">
              <a:latin typeface="Verdana" pitchFamily="34" charset="0"/>
              <a:ea typeface="宋体" charset="-122"/>
            </a:endParaRPr>
          </a:p>
        </p:txBody>
      </p:sp>
      <p:sp>
        <p:nvSpPr>
          <p:cNvPr id="84997" name="WordArt 5"/>
          <p:cNvSpPr>
            <a:spLocks noChangeArrowheads="1" noChangeShapeType="1" noTextEdit="1"/>
          </p:cNvSpPr>
          <p:nvPr/>
        </p:nvSpPr>
        <p:spPr bwMode="gray">
          <a:xfrm>
            <a:off x="2060575" y="3054350"/>
            <a:ext cx="5045075" cy="6334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3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  <a:endParaRPr lang="zh-CN" altLang="en-US" sz="3600" b="1" kern="1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89803" dir="2700000" algn="ctr" rotWithShape="0">
                  <a:schemeClr val="tx2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49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2004"/>
            <a:ext cx="936104" cy="46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 animBg="1"/>
    </p:bldLst>
  </p:timing>
</p:sld>
</file>

<file path=ppt/theme/theme1.xml><?xml version="1.0" encoding="utf-8"?>
<a:theme xmlns:a="http://schemas.openxmlformats.org/drawingml/2006/main" name="口头报告PPT">
  <a:themeElements>
    <a:clrScheme name="sample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5B1B1"/>
      </a:accent1>
      <a:accent2>
        <a:srgbClr val="5BACE9"/>
      </a:accent2>
      <a:accent3>
        <a:srgbClr val="FFFFFF"/>
      </a:accent3>
      <a:accent4>
        <a:srgbClr val="174578"/>
      </a:accent4>
      <a:accent5>
        <a:srgbClr val="ACD5D5"/>
      </a:accent5>
      <a:accent6>
        <a:srgbClr val="529BD3"/>
      </a:accent6>
      <a:hlink>
        <a:srgbClr val="6E71F0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4EA693"/>
        </a:accent1>
        <a:accent2>
          <a:srgbClr val="ABA755"/>
        </a:accent2>
        <a:accent3>
          <a:srgbClr val="FFFFFF"/>
        </a:accent3>
        <a:accent4>
          <a:srgbClr val="174578"/>
        </a:accent4>
        <a:accent5>
          <a:srgbClr val="B2D0C8"/>
        </a:accent5>
        <a:accent6>
          <a:srgbClr val="9B974C"/>
        </a:accent6>
        <a:hlink>
          <a:srgbClr val="3981B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24B98"/>
        </a:dk1>
        <a:lt1>
          <a:srgbClr val="FFFFFF"/>
        </a:lt1>
        <a:dk2>
          <a:srgbClr val="000000"/>
        </a:dk2>
        <a:lt2>
          <a:srgbClr val="DDDDDD"/>
        </a:lt2>
        <a:accent1>
          <a:srgbClr val="4976D1"/>
        </a:accent1>
        <a:accent2>
          <a:srgbClr val="4CB494"/>
        </a:accent2>
        <a:accent3>
          <a:srgbClr val="FFFFFF"/>
        </a:accent3>
        <a:accent4>
          <a:srgbClr val="0E3F81"/>
        </a:accent4>
        <a:accent5>
          <a:srgbClr val="B1BDE5"/>
        </a:accent5>
        <a:accent6>
          <a:srgbClr val="44A386"/>
        </a:accent6>
        <a:hlink>
          <a:srgbClr val="0099CC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5B1B1"/>
        </a:accent1>
        <a:accent2>
          <a:srgbClr val="5BACE9"/>
        </a:accent2>
        <a:accent3>
          <a:srgbClr val="FFFFFF"/>
        </a:accent3>
        <a:accent4>
          <a:srgbClr val="174578"/>
        </a:accent4>
        <a:accent5>
          <a:srgbClr val="ACD5D5"/>
        </a:accent5>
        <a:accent6>
          <a:srgbClr val="529BD3"/>
        </a:accent6>
        <a:hlink>
          <a:srgbClr val="6E71F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口头报告PPT</Template>
  <TotalTime>828</TotalTime>
  <Words>683</Words>
  <Application>Microsoft Office PowerPoint</Application>
  <PresentationFormat>全屏显示(4:3)</PresentationFormat>
  <Paragraphs>205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口头报告PPT</vt:lpstr>
      <vt:lpstr>GM计数器与核衰变的统计规律研究</vt:lpstr>
      <vt:lpstr>Contents</vt:lpstr>
      <vt:lpstr>GM计数管的工作原理</vt:lpstr>
      <vt:lpstr>如何确定GM计数管的工作电压</vt:lpstr>
      <vt:lpstr>核衰变的统计规律</vt:lpstr>
      <vt:lpstr>检验核衰变是否符合统计规律</vt:lpstr>
      <vt:lpstr>测量时间对计数率误差的影响：</vt:lpstr>
      <vt:lpstr>重复测量次数对测量误差的影响</vt:lpstr>
      <vt:lpstr>低计数的统计规律的验证</vt:lpstr>
      <vt:lpstr>高计数的统计规律</vt:lpstr>
      <vt:lpstr>用双源法测量分辨时间：</vt:lpstr>
      <vt:lpstr>计算得到的结果：</vt:lpstr>
      <vt:lpstr>如何控制计数的平均值？</vt:lpstr>
      <vt:lpstr>分辨时间为负值？</vt:lpstr>
      <vt:lpstr>实验总结</vt:lpstr>
      <vt:lpstr>参考文献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Chaney</dc:creator>
  <cp:lastModifiedBy>Chaney</cp:lastModifiedBy>
  <cp:revision>64</cp:revision>
  <dcterms:created xsi:type="dcterms:W3CDTF">2010-12-27T12:26:21Z</dcterms:created>
  <dcterms:modified xsi:type="dcterms:W3CDTF">2010-12-29T14:05:30Z</dcterms:modified>
</cp:coreProperties>
</file>