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6" r:id="rId3"/>
    <p:sldId id="257" r:id="rId4"/>
    <p:sldId id="262" r:id="rId5"/>
    <p:sldId id="265" r:id="rId6"/>
    <p:sldId id="271" r:id="rId7"/>
    <p:sldId id="258" r:id="rId8"/>
    <p:sldId id="259" r:id="rId9"/>
    <p:sldId id="269" r:id="rId10"/>
    <p:sldId id="285" r:id="rId11"/>
    <p:sldId id="273" r:id="rId12"/>
    <p:sldId id="286" r:id="rId13"/>
    <p:sldId id="270" r:id="rId14"/>
    <p:sldId id="274" r:id="rId15"/>
    <p:sldId id="275" r:id="rId16"/>
    <p:sldId id="276" r:id="rId17"/>
    <p:sldId id="280" r:id="rId18"/>
    <p:sldId id="278" r:id="rId19"/>
    <p:sldId id="279" r:id="rId20"/>
    <p:sldId id="281" r:id="rId21"/>
    <p:sldId id="282" r:id="rId22"/>
    <p:sldId id="283" r:id="rId23"/>
    <p:sldId id="261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2973" autoAdjust="0"/>
  </p:normalViewPr>
  <p:slideViewPr>
    <p:cSldViewPr>
      <p:cViewPr varScale="1">
        <p:scale>
          <a:sx n="51" d="100"/>
          <a:sy n="51" d="100"/>
        </p:scale>
        <p:origin x="195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08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E8388-D78D-4049-A575-CDAC22085D26}" type="datetimeFigureOut">
              <a:rPr lang="zh-CN" altLang="en-US" smtClean="0"/>
              <a:t>2015/5/20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F6F45-902C-41E9-85B3-22F746242D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18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07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随机密堆积</a:t>
            </a:r>
            <a:endParaRPr lang="zh-CN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对于随机密堆积，一直未曾有明确的定义。经验上，将大量相同物体（如球、椭球等）倾倒入容器内并不断左右轻晃容器，直到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单位体积内物体数量达到最多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，此时的状态称为随机密堆积。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空间利用率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简单来说，空间利用率即是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一定空间中填充物的总体积与空间总体积之比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配位数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配位数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一般指离一个粒子最近的粒子的数目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。在随机密堆积中，配位数是一个表征堆积状态的重要的参数。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18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左图为空间利用率与椭球各轴长之比的关系。图中横坐标为参数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，方形点与圆形点构成的曲线为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a:b:c=1:1:α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的回转椭球，菱形点形成的曲线为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a:b:c=1/α:1:α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的椭球。右图为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ɑ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与配位数的关系图，不同形状的点含义同左图。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331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一种解释</a:t>
            </a:r>
            <a:r>
              <a:rPr lang="en-US" altLang="zh-CN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[3][4]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认为，为达到完全挤压状态（各粒子不能自由运动），粒子的平均配位数至少需达到自由度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，该值与粒子表面的摩擦因数呈负相关，而对于绝对光滑的球状粒子，配位数会达到自由度的两倍。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803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）测量粒子的平均质量与平均体积，由此算出平均密度；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）空间利用率的测量：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将粒子倒满容器，摇晃至各粒子均被压紧且正好不超出容器高度，测出粒子总质量并算出总体积，与容器总体积相除得空间利用率；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）配位数的测量：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粒子，在达到最密堆积后，将水倒入容器中，待最外层巧克力溶解后将水缓缓排出，此时接触点处的巧克力仍未溶解，可以观察到明显的色斑，数出色斑的个数，即为配位数。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290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计算机模拟方法：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1*1*1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的容器底部开始随机堆积小球</a:t>
            </a:r>
            <a:r>
              <a:rPr lang="zh-CN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（半径至少比容器边长小一个数量级）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，若出现两球重叠的情况，便将其中一个上升至恰好与另一球相切，如此重复直到装满容器</a:t>
            </a:r>
            <a:r>
              <a:rPr lang="zh-CN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（容器装满定义为尝试一个大数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次之后仍旧未找到能够放进容器的小球坐标）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右图为我们做的计算机模拟图。</a:t>
            </a:r>
            <a:endParaRPr lang="zh-CN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770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为了测量颗粒的尺寸分布，我们将黄色ｍｍ豆平铺在黑色光屏上，从正上方水平拍摄照片，然后用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MATLAB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进行处理。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图为实验时拍摄的照片和经过处理后的图片。</a:t>
            </a:r>
            <a:endParaRPr lang="zh-CN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39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边缘效应对空间利用率的影响主要来自两个方面：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）表面积的相对大小对边缘颗粒的影响，该影响因素应正比于表面积体积比；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）容器的角落处的相对长度对底边周围颗粒的影响，在圆柱形容器中，该影响因素应正比于底边周长与体积之比。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表面积体积比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底边周长与体积之比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为自变量，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空间利用率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变量，用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Origin8.0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进行多元函数线性拟合，结果如图所示。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下图为巧克力豆的数据：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596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当两自变量均趋向于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（即忽略边界效应）时，可得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巧克力豆的空间利用率（即截距）为</a:t>
            </a:r>
            <a:r>
              <a:rPr lang="en-US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0.70±0.04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；空胶囊的空间利用率为</a:t>
            </a:r>
            <a:r>
              <a:rPr lang="en-US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0.65±0.04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309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计算得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的平均配位数在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7.0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左右，基本处于理论允许范围内，然而模拟的球体的平均配位数只有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，远远未到理论的允许值。而此状态下的空间利用率仅为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0.36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，亦远远未达到球体随机密堆积的空间利用率大小。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分析可知，在计算机模拟的程序设计过程中，除了默认物体绝对粗糙外，还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忽略了重力的影响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真实的实验中，由于重力作用，粒子会下落至一个重力势能极小的位置，致使配位数增大，粒子间靠得更加紧密，空间利用率增大；而在模拟的条件下，这一因素不复存在，粒子完全随机地排布，使得粒子紧密程度远小于实验，因此配位数低，空间利用率也低。由此可见，在随机密堆积的形成过程中，</a:t>
            </a:r>
            <a:r>
              <a:rPr lang="zh-CN" altLang="zh-CN" sz="1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重力的影响是决定性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550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）采用更多形状的物体进行实验，探究形状与配位数，空间利用率等参数的关系；</a:t>
            </a:r>
          </a:p>
          <a:p>
            <a:pPr fontAlgn="base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）找到研究粒子在堆积中的空间取向的方法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（我们已经联系过了一些实验老师和校医院）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）在考虑重力的情况下继续进行计算机模拟，使得模拟能更加贴近实验。</a:t>
            </a:r>
          </a:p>
          <a:p>
            <a:pPr fontAlgn="base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）已用拍照并进行图像分析的方法作出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M&amp;M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巧克力豆轴长的分布图如图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所示。模拟的初步结果表明，粒子的大小分布情况对随机密堆积的空间利用率有影响，将来会做进一步的模拟与实验来探究该问题。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F6F45-902C-41E9-85B3-22F746242DB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47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DB6BB-6ABA-4303-8FC1-97401CAD1D4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4207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7328A-8C7D-43EF-9B9D-D59738F9D4F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527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6B19E-C3B9-4797-97FD-B9942D73B9B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6399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05400" y="16764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CEFE4-0404-45B6-B92C-A8C6504685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95375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D1750-EC59-4054-9AB9-C7331645743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867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6509C-73AF-49B3-B240-358199B819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281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88F5A-076F-43D8-9A6F-5785C90FEC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050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9EB4C-5248-42AB-B1DA-ED960F999B5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7109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A17FE6-9B74-456E-B1CC-ADDBCA324AE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357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571E8-2EF6-48C7-8F10-17189AD8A8C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59368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86600" y="3508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3508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258366-6525-4113-ACA5-FEE3D55BD9C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03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508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764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5225"/>
            <a:ext cx="1676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44913" y="6245225"/>
            <a:ext cx="22748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5225"/>
            <a:ext cx="1676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宋体" charset="-122"/>
              </a:defRPr>
            </a:lvl1pPr>
          </a:lstStyle>
          <a:p>
            <a:fld id="{6163DB07-3688-4353-84FA-D08D8C7A89E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 Rounded MT Bold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7772400" cy="1470025"/>
          </a:xfrm>
        </p:spPr>
        <p:txBody>
          <a:bodyPr/>
          <a:lstStyle/>
          <a:p>
            <a:pPr algn="l"/>
            <a:r>
              <a:rPr lang="en-US" altLang="zh-CN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PACKING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堆积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953000"/>
            <a:ext cx="6400800" cy="1752600"/>
          </a:xfrm>
        </p:spPr>
        <p:txBody>
          <a:bodyPr/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学生：鲁维琦 陈乐冰 陈雨辰</a:t>
            </a:r>
            <a:endParaRPr lang="en-US" altLang="zh-CN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指导</a:t>
            </a:r>
            <a:r>
              <a:rPr lang="zh-CN" altLang="en-US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老师：徐建军 吕景林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60638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题目介绍</a:t>
            </a:r>
            <a:endParaRPr lang="en-US" altLang="zh-CN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86200"/>
            <a:ext cx="8229600" cy="1295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dirty="0" smtClean="0">
                <a:ea typeface="宋体" charset="-122"/>
              </a:rPr>
              <a:t>Problem Introduction</a:t>
            </a:r>
            <a:endParaRPr lang="en-US" altLang="zh-CN" dirty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526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76400"/>
            <a:ext cx="70104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被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颗粒状物体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(particles)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占据的小部分空间取决于它们的形状。将例如米、火柴或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糖果的非球状物体倾倒进一个盒子里，相关参量如何影响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配位数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秩序性排列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随机紧密堆积分数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(random close packing fraction)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这样的特征？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题目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实验原理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67056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随机密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堆积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大量相同物体（如球、椭球等）倾倒入容器内并不断左右轻晃容器，直到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单位体积内物体数量达到最多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，此时的状态称为随机密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堆积。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空间利用率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利用率即是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一定空间中填充物的总体积与空间总体积之比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配位数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配位数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一般指离一个粒子最近的粒子的数目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。在随机密堆积中，配位数是一个表征堆积状态的重要的参数。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en-US" altLang="zh-CN" sz="1800" strike="sngStrike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479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目前的模拟与解释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676401"/>
            <a:ext cx="7313912" cy="1066800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曾经有人对不同形状的椭球体做过模拟，得到了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平均配位数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空间利用率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椭球各轴长之比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的模拟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曲线，结果如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图所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图片 2" descr="IMG_2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628" y="2895600"/>
            <a:ext cx="7743372" cy="290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5867400"/>
            <a:ext cx="746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平均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配位数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随椭球各轴长之比的模拟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曲线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利用率随椭球各轴长之比的模拟曲线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9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目前的模拟与解释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68580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对于球柱体，曾有人研究过其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半径与圆柱部分长度比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空间利用率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的关系，结果如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图所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示：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9" descr="5~S6GQ4(F2KJ57P%%J)GH4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667000"/>
            <a:ext cx="4800600" cy="3416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0" y="6093207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半径与圆柱部分长度比与空间利用率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关系曲线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68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60638"/>
            <a:ext cx="8229600" cy="11430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实验过程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86200"/>
            <a:ext cx="8229600" cy="1295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dirty="0" smtClean="0">
                <a:ea typeface="宋体" charset="-122"/>
              </a:rPr>
              <a:t>Process Of </a:t>
            </a:r>
            <a:r>
              <a:rPr lang="en-US" altLang="zh-CN" dirty="0" smtClean="0">
                <a:solidFill>
                  <a:schemeClr val="bg1"/>
                </a:solidFill>
                <a:ea typeface="宋体" charset="-122"/>
              </a:rPr>
              <a:t>The Experiment</a:t>
            </a:r>
            <a:endParaRPr lang="en-US" altLang="zh-CN" dirty="0">
              <a:solidFill>
                <a:schemeClr val="bg1"/>
              </a:solidFill>
              <a:ea typeface="宋体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实验装置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6705600" cy="452596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巧克力豆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a:b:c=2:2:1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回转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椭球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空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胶囊（圆柱部分高与直径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约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2.2:1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球柱体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各种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大小的圆柱形容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器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游标卡尺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螺旋测微器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、电子秤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量筒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、镊子、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滴管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实验过程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68580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）测量粒子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的平均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密度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粒子的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平均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密度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=  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平均质量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/  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平均体积；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）空间利用率的测量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利用率  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=  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粒子总体积  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容器总体积；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）配位数的测量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色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斑的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个数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=  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配位数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588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实验过程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6143" y="1371600"/>
            <a:ext cx="68580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部分实验图片：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57400"/>
            <a:ext cx="3371850" cy="4495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150" y="2057400"/>
            <a:ext cx="337185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3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实验过程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3962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计算机模拟方法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1*1*1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的容器底部开始随机堆积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小球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出现两球重叠的情况，便将其中一个上升至恰好与另一球相切，如此重复直到装满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容器。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右图为我们做的计算机模拟图。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360" y="1905000"/>
            <a:ext cx="3045885" cy="309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32259" y="52324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计算机模拟堆积图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81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实验过程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371600"/>
            <a:ext cx="67818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图为实验时拍摄的照片和经过处理后的图片。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145971"/>
            <a:ext cx="3270479" cy="2452859"/>
          </a:xfrm>
          <a:prstGeom prst="rect">
            <a:avLst/>
          </a:prstGeom>
        </p:spPr>
      </p:pic>
      <p:pic>
        <p:nvPicPr>
          <p:cNvPr id="2050" name="Picture 2" descr="C:\Users\cherry\Documents\Tencent Files\1311708365\FileRecv\MobileFile\8D226BD44EC80F49B06E8AC6E0B5EF55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88" y="3145971"/>
            <a:ext cx="3270479" cy="245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76400" y="5867400"/>
            <a:ext cx="746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实验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时拍摄的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照片                                           经过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处理后的图片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8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实验结果及分析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6629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M&amp;M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巧克力豆与空胶囊的空间利用率测量结果，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表所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示：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983143"/>
              </p:ext>
            </p:extLst>
          </p:nvPr>
        </p:nvGraphicFramePr>
        <p:xfrm>
          <a:off x="1600200" y="2667000"/>
          <a:ext cx="6781799" cy="3549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087"/>
                <a:gridCol w="1239081"/>
                <a:gridCol w="1022500"/>
                <a:gridCol w="1166888"/>
                <a:gridCol w="609227"/>
                <a:gridCol w="702048"/>
                <a:gridCol w="754353"/>
                <a:gridCol w="753615"/>
              </a:tblGrid>
              <a:tr h="903970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0" dirty="0">
                          <a:solidFill>
                            <a:schemeClr val="tx1"/>
                          </a:solidFill>
                          <a:effectLst/>
                        </a:rPr>
                        <a:t>序号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0" dirty="0">
                          <a:solidFill>
                            <a:schemeClr val="tx1"/>
                          </a:solidFill>
                          <a:effectLst/>
                        </a:rPr>
                        <a:t>容器体积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V/cm</a:t>
                      </a:r>
                      <a:r>
                        <a:rPr lang="en-US" sz="1800" b="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0" dirty="0">
                          <a:solidFill>
                            <a:schemeClr val="tx1"/>
                          </a:solidFill>
                          <a:effectLst/>
                        </a:rPr>
                        <a:t>表面积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S/cm</a:t>
                      </a:r>
                      <a:r>
                        <a:rPr lang="en-US" sz="1800" b="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0" dirty="0">
                          <a:solidFill>
                            <a:schemeClr val="tx1"/>
                          </a:solidFill>
                          <a:effectLst/>
                        </a:rPr>
                        <a:t>底边周长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C/cm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S/V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C/V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η</a:t>
                      </a:r>
                      <a:r>
                        <a:rPr lang="en-US" sz="2000" b="0" baseline="-25000" dirty="0" err="1">
                          <a:solidFill>
                            <a:schemeClr val="tx1"/>
                          </a:solidFill>
                          <a:effectLst/>
                        </a:rPr>
                        <a:t>M&amp;M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η</a:t>
                      </a:r>
                      <a:r>
                        <a:rPr lang="zh-CN" sz="2000" b="0" baseline="-25000" dirty="0">
                          <a:solidFill>
                            <a:schemeClr val="tx1"/>
                          </a:solidFill>
                          <a:effectLst/>
                        </a:rPr>
                        <a:t>胶囊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</a:tr>
              <a:tr h="511752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1352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709.91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93.11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0.525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0.0688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0.658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0.619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</a:tr>
              <a:tr h="40265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1017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567.96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60.56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0.558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0.0596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0.664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0.625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</a:tr>
              <a:tr h="40265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779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471.29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58.09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0.605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0.0746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0.647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0.602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</a:tr>
              <a:tr h="40265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675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429.85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54.22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0.637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0.0803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0.642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0.607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</a:tr>
              <a:tr h="40265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556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378.04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50.59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0.680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0.0910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0.653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0.613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</a:tr>
              <a:tr h="40265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CN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357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281.58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43.47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0.789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chemeClr val="bg2"/>
                          </a:solidFill>
                          <a:effectLst/>
                        </a:rPr>
                        <a:t>0.1218</a:t>
                      </a:r>
                      <a:endParaRPr lang="zh-CN" sz="1200" kern="10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0.628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chemeClr val="bg2"/>
                          </a:solidFill>
                          <a:effectLst/>
                        </a:rPr>
                        <a:t>0.594</a:t>
                      </a:r>
                      <a:endParaRPr lang="zh-CN" sz="1200" kern="100" dirty="0">
                        <a:solidFill>
                          <a:schemeClr val="bg2"/>
                        </a:solidFill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3200" y="2209800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巧克力豆与空胶囊的空间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记录表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1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实验结果及分析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493837"/>
            <a:ext cx="6781800" cy="452596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边缘效应对空间利用率的影响主要来自两个方面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）表面积的相对大小对边缘颗粒的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影响；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）容器的角落处的相对长度对底边周围颗粒的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影响。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表面积体积比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底边周长与体积之比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为自变量，</a:t>
            </a:r>
            <a:r>
              <a:rPr lang="zh-CN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空间利用率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变量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Origin8.0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进行多元函数线性拟合，结果如图所示。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下图为巧克力豆的数据：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图片 7" descr="A%2T1SUA%KD$%48SAH5Z$~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3373060" cy="24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图片 1027" descr="IMG_25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733800"/>
            <a:ext cx="3505200" cy="24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00200" y="6172200"/>
            <a:ext cx="739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表面积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体积比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的关系  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底边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周长与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体积比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和空间利用率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的关系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3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实验结果及分析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371600"/>
            <a:ext cx="71628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下图为空胶囊的数据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两自变量均趋向于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巧克力豆的空间利用率（即截距）为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0.70±0.04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空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胶囊的空间利用率为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0.65±0.04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1030" descr="IMG_2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190" y="1981200"/>
            <a:ext cx="379384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4" descr="O4YQDFU_DQ{KN0J2P{CA48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362659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0200" y="4724400"/>
            <a:ext cx="739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空胶囊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表面积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体积比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利用率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的关系       空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胶囊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底边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周长与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体积比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和空间利用率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的关系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实验结果及分析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676400"/>
            <a:ext cx="7010400" cy="4525963"/>
          </a:xfrm>
        </p:spPr>
        <p:txBody>
          <a:bodyPr/>
          <a:lstStyle/>
          <a:p>
            <a:pPr marL="0" lvl="0" indent="0">
              <a:lnSpc>
                <a:spcPct val="15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配位数的测量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数斑点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的方法测量出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的配位数分布，结果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图所示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zh-CN" sz="1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计算机模拟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球体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的堆积并计算出配位数，结果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右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图所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示：</a:t>
            </a:r>
          </a:p>
        </p:txBody>
      </p:sp>
      <p:pic>
        <p:nvPicPr>
          <p:cNvPr id="2" name="图片 11" descr="MH70DW(JM}(%P`HXU}XVFW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657600"/>
            <a:ext cx="3505200" cy="19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0" descr="7ON733M`S1QX[_3Q3C~9[8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57600"/>
            <a:ext cx="3886200" cy="213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62200" y="5867400"/>
            <a:ext cx="64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M&amp;M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的配位数</a:t>
            </a:r>
            <a:r>
              <a:rPr lang="zh-CN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分布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                                       空胶囊</a:t>
            </a:r>
            <a:r>
              <a: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的配位数分布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60638"/>
            <a:ext cx="8229600" cy="1143000"/>
          </a:xfrm>
        </p:spPr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实验结论及未来展望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86200"/>
            <a:ext cx="8229600" cy="1295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dirty="0" smtClean="0">
                <a:ea typeface="宋体" charset="-122"/>
              </a:rPr>
              <a:t>Conclusions and Outlook</a:t>
            </a:r>
            <a:endParaRPr lang="en-US" altLang="zh-CN" dirty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99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实验结论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676400"/>
            <a:ext cx="6858000" cy="4525963"/>
          </a:xfrm>
        </p:spPr>
        <p:txBody>
          <a:bodyPr/>
          <a:lstStyle/>
          <a:p>
            <a:pPr marL="0" indent="0">
              <a:lnSpc>
                <a:spcPct val="200000"/>
              </a:lnSpc>
              <a:spcAft>
                <a:spcPts val="1800"/>
              </a:spcAft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１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实验通过对长短轴比为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的回转椭球以及圆柱部分高与直径比为球柱体的堆积实验，计算出椭球堆积的空间利用率为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0.70±0.04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；球柱体的空间利用率为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0.65±0.04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200000"/>
              </a:lnSpc>
              <a:spcAft>
                <a:spcPts val="1800"/>
              </a:spcAft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２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对圆球堆积的计算机模拟与参考值和理论的对比，确定了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在随机密堆积形成过程中的重要作用。</a:t>
            </a:r>
          </a:p>
        </p:txBody>
      </p:sp>
    </p:spTree>
    <p:extLst>
      <p:ext uri="{BB962C8B-B14F-4D97-AF65-F5344CB8AC3E}">
        <p14:creationId xmlns:p14="http://schemas.microsoft.com/office/powerpoint/2010/main" val="38524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未来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展望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1" y="1676400"/>
            <a:ext cx="2514600" cy="4525963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１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更多形状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的物体进行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２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找到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研究粒子在堆积中的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空间取向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方法；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３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考虑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的情况下继续进行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计算机模拟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4 .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探究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粒子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大小分布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情况对随机密堆积的空间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利用率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影响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 descr="C:\Users\cherry\Documents\Tencent Files\1311708365\FileRecv\MobileFile\8085324107F7395EB94EF8E846C02AEB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"/>
          <a:stretch/>
        </p:blipFill>
        <p:spPr bwMode="auto">
          <a:xfrm>
            <a:off x="4296199" y="1676400"/>
            <a:ext cx="4833210" cy="3430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5"/>
          <p:cNvSpPr txBox="1"/>
          <p:nvPr/>
        </p:nvSpPr>
        <p:spPr>
          <a:xfrm>
            <a:off x="5181600" y="5551262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频数直方图与正态分布密度函数（拟合）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参考文献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76400"/>
            <a:ext cx="7239000" cy="4525963"/>
          </a:xfrm>
        </p:spPr>
        <p:txBody>
          <a:bodyPr/>
          <a:lstStyle/>
          <a:p>
            <a:r>
              <a:rPr lang="en-US" altLang="zh-CN" sz="1400" dirty="0" smtClean="0">
                <a:latin typeface="+mn-ea"/>
              </a:rPr>
              <a:t>Wikipedia</a:t>
            </a:r>
            <a:r>
              <a:rPr lang="en-US" altLang="zh-CN" sz="1400" dirty="0">
                <a:latin typeface="+mn-ea"/>
              </a:rPr>
              <a:t>: Kepler conjecture, https://en.wikipedia.org/wiki/Kepler_conjecture</a:t>
            </a:r>
          </a:p>
          <a:p>
            <a:r>
              <a:rPr lang="en-US" altLang="zh-CN" sz="1400" dirty="0" smtClean="0">
                <a:latin typeface="+mn-ea"/>
              </a:rPr>
              <a:t>Wikipedia</a:t>
            </a:r>
            <a:r>
              <a:rPr lang="en-US" altLang="zh-CN" sz="1400" dirty="0">
                <a:latin typeface="+mn-ea"/>
              </a:rPr>
              <a:t>: Random close pack, https://en.wikipedia.org/wiki/Random_close_pack</a:t>
            </a:r>
          </a:p>
          <a:p>
            <a:r>
              <a:rPr lang="en-US" altLang="zh-CN" sz="1400" dirty="0" smtClean="0">
                <a:latin typeface="+mn-ea"/>
              </a:rPr>
              <a:t>Wikipedia</a:t>
            </a:r>
            <a:r>
              <a:rPr lang="en-US" altLang="zh-CN" sz="1400" dirty="0">
                <a:latin typeface="+mn-ea"/>
              </a:rPr>
              <a:t>: Coordination number, https://en.wikipedia.org/wiki/Coordination_number</a:t>
            </a:r>
          </a:p>
          <a:p>
            <a:r>
              <a:rPr lang="en-US" altLang="zh-CN" sz="1400" dirty="0" smtClean="0">
                <a:latin typeface="+mn-ea"/>
              </a:rPr>
              <a:t>W</a:t>
            </a:r>
            <a:r>
              <a:rPr lang="en-US" altLang="zh-CN" sz="1400" dirty="0">
                <a:latin typeface="+mn-ea"/>
              </a:rPr>
              <a:t>. Man, A. </a:t>
            </a:r>
            <a:r>
              <a:rPr lang="en-US" altLang="zh-CN" sz="1400" dirty="0" err="1">
                <a:latin typeface="+mn-ea"/>
              </a:rPr>
              <a:t>Donev</a:t>
            </a:r>
            <a:r>
              <a:rPr lang="en-US" altLang="zh-CN" sz="1400" dirty="0">
                <a:latin typeface="+mn-ea"/>
              </a:rPr>
              <a:t>, F. H. </a:t>
            </a:r>
            <a:r>
              <a:rPr lang="en-US" altLang="zh-CN" sz="1400" dirty="0" err="1">
                <a:latin typeface="+mn-ea"/>
              </a:rPr>
              <a:t>Stillinger</a:t>
            </a:r>
            <a:r>
              <a:rPr lang="en-US" altLang="zh-CN" sz="1400" dirty="0">
                <a:latin typeface="+mn-ea"/>
              </a:rPr>
              <a:t>, M. T. Sullivan, W. B. </a:t>
            </a:r>
            <a:r>
              <a:rPr lang="en-US" altLang="zh-CN" sz="1400" dirty="0" err="1">
                <a:latin typeface="+mn-ea"/>
              </a:rPr>
              <a:t>Russel</a:t>
            </a:r>
            <a:r>
              <a:rPr lang="en-US" altLang="zh-CN" sz="1400" dirty="0">
                <a:latin typeface="+mn-ea"/>
              </a:rPr>
              <a:t>, D. </a:t>
            </a:r>
            <a:r>
              <a:rPr lang="en-US" altLang="zh-CN" sz="1400" dirty="0" err="1">
                <a:latin typeface="+mn-ea"/>
              </a:rPr>
              <a:t>Heeger</a:t>
            </a:r>
            <a:r>
              <a:rPr lang="en-US" altLang="zh-CN" sz="1400" dirty="0">
                <a:latin typeface="+mn-ea"/>
              </a:rPr>
              <a:t>, S. </a:t>
            </a:r>
            <a:r>
              <a:rPr lang="en-US" altLang="zh-CN" sz="1400" dirty="0" err="1">
                <a:latin typeface="+mn-ea"/>
              </a:rPr>
              <a:t>Inati</a:t>
            </a:r>
            <a:r>
              <a:rPr lang="en-US" altLang="zh-CN" sz="1400" dirty="0">
                <a:latin typeface="+mn-ea"/>
              </a:rPr>
              <a:t>, S. </a:t>
            </a:r>
            <a:r>
              <a:rPr lang="en-US" altLang="zh-CN" sz="1400" dirty="0" err="1" smtClean="0">
                <a:latin typeface="+mn-ea"/>
              </a:rPr>
              <a:t>Torquato,and</a:t>
            </a:r>
            <a:r>
              <a:rPr lang="en-US" altLang="zh-CN" sz="1400" dirty="0" smtClean="0">
                <a:latin typeface="+mn-ea"/>
              </a:rPr>
              <a:t> </a:t>
            </a:r>
            <a:r>
              <a:rPr lang="en-US" altLang="zh-CN" sz="1400" dirty="0">
                <a:latin typeface="+mn-ea"/>
              </a:rPr>
              <a:t>P. M. </a:t>
            </a:r>
            <a:r>
              <a:rPr lang="en-US" altLang="zh-CN" sz="1400" dirty="0" err="1">
                <a:latin typeface="+mn-ea"/>
              </a:rPr>
              <a:t>Chaikin</a:t>
            </a:r>
            <a:r>
              <a:rPr lang="en-US" altLang="zh-CN" sz="1400" dirty="0">
                <a:latin typeface="+mn-ea"/>
              </a:rPr>
              <a:t>. Experiments on Random </a:t>
            </a:r>
            <a:r>
              <a:rPr lang="en-US" altLang="zh-CN" sz="1400" dirty="0" err="1">
                <a:latin typeface="+mn-ea"/>
              </a:rPr>
              <a:t>Packings</a:t>
            </a:r>
            <a:r>
              <a:rPr lang="en-US" altLang="zh-CN" sz="1400" dirty="0">
                <a:latin typeface="+mn-ea"/>
              </a:rPr>
              <a:t> of Ellipsoids. Phys. Rev. Lett. 94, </a:t>
            </a:r>
            <a:r>
              <a:rPr lang="en-US" altLang="zh-CN" sz="1400" dirty="0" smtClean="0">
                <a:latin typeface="+mn-ea"/>
              </a:rPr>
              <a:t>198001(2005</a:t>
            </a:r>
            <a:r>
              <a:rPr lang="en-US" altLang="zh-CN" sz="1400" dirty="0">
                <a:latin typeface="+mn-ea"/>
              </a:rPr>
              <a:t>)</a:t>
            </a:r>
          </a:p>
          <a:p>
            <a:r>
              <a:rPr lang="en-US" altLang="zh-CN" sz="1400" dirty="0" smtClean="0">
                <a:latin typeface="+mn-ea"/>
              </a:rPr>
              <a:t>A</a:t>
            </a:r>
            <a:r>
              <a:rPr lang="en-US" altLang="zh-CN" sz="1400" dirty="0">
                <a:latin typeface="+mn-ea"/>
              </a:rPr>
              <a:t>. </a:t>
            </a:r>
            <a:r>
              <a:rPr lang="en-US" altLang="zh-CN" sz="1400" dirty="0" err="1">
                <a:latin typeface="+mn-ea"/>
              </a:rPr>
              <a:t>Donev</a:t>
            </a:r>
            <a:r>
              <a:rPr lang="en-US" altLang="zh-CN" sz="1400" dirty="0">
                <a:latin typeface="+mn-ea"/>
              </a:rPr>
              <a:t>, I. </a:t>
            </a:r>
            <a:r>
              <a:rPr lang="en-US" altLang="zh-CN" sz="1400" dirty="0" err="1">
                <a:latin typeface="+mn-ea"/>
              </a:rPr>
              <a:t>Cisse</a:t>
            </a:r>
            <a:r>
              <a:rPr lang="en-US" altLang="zh-CN" sz="1400" dirty="0">
                <a:latin typeface="+mn-ea"/>
              </a:rPr>
              <a:t>, D. Sachs, E. A. </a:t>
            </a:r>
            <a:r>
              <a:rPr lang="en-US" altLang="zh-CN" sz="1400" dirty="0" err="1">
                <a:latin typeface="+mn-ea"/>
              </a:rPr>
              <a:t>Variano</a:t>
            </a:r>
            <a:r>
              <a:rPr lang="en-US" altLang="zh-CN" sz="1400" dirty="0">
                <a:latin typeface="+mn-ea"/>
              </a:rPr>
              <a:t>, F. H. </a:t>
            </a:r>
            <a:r>
              <a:rPr lang="en-US" altLang="zh-CN" sz="1400" dirty="0" err="1">
                <a:latin typeface="+mn-ea"/>
              </a:rPr>
              <a:t>Stillinger</a:t>
            </a:r>
            <a:r>
              <a:rPr lang="en-US" altLang="zh-CN" sz="1400" dirty="0">
                <a:latin typeface="+mn-ea"/>
              </a:rPr>
              <a:t>, R. Connelly, S. </a:t>
            </a:r>
            <a:r>
              <a:rPr lang="en-US" altLang="zh-CN" sz="1400" dirty="0" err="1">
                <a:latin typeface="+mn-ea"/>
              </a:rPr>
              <a:t>Torquato</a:t>
            </a:r>
            <a:r>
              <a:rPr lang="en-US" altLang="zh-CN" sz="1400" dirty="0">
                <a:latin typeface="+mn-ea"/>
              </a:rPr>
              <a:t>, and P. </a:t>
            </a:r>
            <a:r>
              <a:rPr lang="en-US" altLang="zh-CN" sz="1400" dirty="0" err="1" smtClean="0">
                <a:latin typeface="+mn-ea"/>
              </a:rPr>
              <a:t>M.Chaikin</a:t>
            </a:r>
            <a:r>
              <a:rPr lang="en-US" altLang="zh-CN" sz="1400" dirty="0">
                <a:latin typeface="+mn-ea"/>
              </a:rPr>
              <a:t>. Improving the density of jammed disordered </a:t>
            </a:r>
            <a:r>
              <a:rPr lang="en-US" altLang="zh-CN" sz="1400" dirty="0" err="1">
                <a:latin typeface="+mn-ea"/>
              </a:rPr>
              <a:t>packings</a:t>
            </a:r>
            <a:r>
              <a:rPr lang="en-US" altLang="zh-CN" sz="1400" dirty="0">
                <a:latin typeface="+mn-ea"/>
              </a:rPr>
              <a:t> using ellipsoids. Science </a:t>
            </a:r>
            <a:r>
              <a:rPr lang="en-US" altLang="zh-CN" sz="1400" dirty="0" smtClean="0">
                <a:latin typeface="+mn-ea"/>
              </a:rPr>
              <a:t>303,990-993 </a:t>
            </a:r>
            <a:r>
              <a:rPr lang="en-US" altLang="zh-CN" sz="1400" dirty="0">
                <a:latin typeface="+mn-ea"/>
              </a:rPr>
              <a:t>(2004)</a:t>
            </a:r>
          </a:p>
          <a:p>
            <a:r>
              <a:rPr lang="en-US" altLang="zh-CN" sz="1400" dirty="0" smtClean="0">
                <a:latin typeface="+mn-ea"/>
              </a:rPr>
              <a:t>A</a:t>
            </a:r>
            <a:r>
              <a:rPr lang="en-US" altLang="zh-CN" sz="1400" dirty="0">
                <a:latin typeface="+mn-ea"/>
              </a:rPr>
              <a:t>. </a:t>
            </a:r>
            <a:r>
              <a:rPr lang="en-US" altLang="zh-CN" sz="1400" dirty="0" err="1">
                <a:latin typeface="+mn-ea"/>
              </a:rPr>
              <a:t>Donev</a:t>
            </a:r>
            <a:r>
              <a:rPr lang="en-US" altLang="zh-CN" sz="1400" dirty="0">
                <a:latin typeface="+mn-ea"/>
              </a:rPr>
              <a:t>, F. H. </a:t>
            </a:r>
            <a:r>
              <a:rPr lang="en-US" altLang="zh-CN" sz="1400" dirty="0" err="1">
                <a:latin typeface="+mn-ea"/>
              </a:rPr>
              <a:t>Stillinger</a:t>
            </a:r>
            <a:r>
              <a:rPr lang="en-US" altLang="zh-CN" sz="1400" dirty="0">
                <a:latin typeface="+mn-ea"/>
              </a:rPr>
              <a:t>, P. M. </a:t>
            </a:r>
            <a:r>
              <a:rPr lang="en-US" altLang="zh-CN" sz="1400" dirty="0" err="1">
                <a:latin typeface="+mn-ea"/>
              </a:rPr>
              <a:t>Chaikin</a:t>
            </a:r>
            <a:r>
              <a:rPr lang="en-US" altLang="zh-CN" sz="1400" dirty="0">
                <a:latin typeface="+mn-ea"/>
              </a:rPr>
              <a:t>, and S. </a:t>
            </a:r>
            <a:r>
              <a:rPr lang="en-US" altLang="zh-CN" sz="1400" dirty="0" err="1">
                <a:latin typeface="+mn-ea"/>
              </a:rPr>
              <a:t>Torquato</a:t>
            </a:r>
            <a:r>
              <a:rPr lang="en-US" altLang="zh-CN" sz="1400" dirty="0">
                <a:latin typeface="+mn-ea"/>
              </a:rPr>
              <a:t>. Unusually dense crystal </a:t>
            </a:r>
            <a:r>
              <a:rPr lang="en-US" altLang="zh-CN" sz="1400" dirty="0" err="1">
                <a:latin typeface="+mn-ea"/>
              </a:rPr>
              <a:t>packings</a:t>
            </a:r>
            <a:r>
              <a:rPr lang="en-US" altLang="zh-CN" sz="1400" dirty="0">
                <a:latin typeface="+mn-ea"/>
              </a:rPr>
              <a:t> </a:t>
            </a:r>
            <a:r>
              <a:rPr lang="en-US" altLang="zh-CN" sz="1400" dirty="0" smtClean="0">
                <a:latin typeface="+mn-ea"/>
              </a:rPr>
              <a:t>of ellipsoids</a:t>
            </a:r>
            <a:r>
              <a:rPr lang="en-US" altLang="zh-CN" sz="1400" dirty="0">
                <a:latin typeface="+mn-ea"/>
              </a:rPr>
              <a:t>. Phys. Rev. Lett. 92, 255506 (2004)</a:t>
            </a:r>
          </a:p>
          <a:p>
            <a:r>
              <a:rPr lang="en-US" altLang="zh-CN" sz="1400" dirty="0" smtClean="0">
                <a:latin typeface="+mn-ea"/>
              </a:rPr>
              <a:t>Ch</a:t>
            </a:r>
            <a:r>
              <a:rPr lang="en-US" altLang="zh-CN" sz="1400" dirty="0">
                <a:latin typeface="+mn-ea"/>
              </a:rPr>
              <a:t>. Song, P. Wang, and H. A. </a:t>
            </a:r>
            <a:r>
              <a:rPr lang="en-US" altLang="zh-CN" sz="1400" dirty="0" err="1">
                <a:latin typeface="+mn-ea"/>
              </a:rPr>
              <a:t>Makse</a:t>
            </a:r>
            <a:r>
              <a:rPr lang="en-US" altLang="zh-CN" sz="1400" dirty="0">
                <a:latin typeface="+mn-ea"/>
              </a:rPr>
              <a:t>. A phase diagram for jammed matter. Nature 453, </a:t>
            </a:r>
            <a:r>
              <a:rPr lang="en-US" altLang="zh-CN" sz="1400" dirty="0" smtClean="0">
                <a:latin typeface="+mn-ea"/>
              </a:rPr>
              <a:t>629-632(2008</a:t>
            </a:r>
            <a:r>
              <a:rPr lang="en-US" altLang="zh-CN" sz="1400" dirty="0">
                <a:latin typeface="+mn-ea"/>
              </a:rPr>
              <a:t>), arXiv:0808.2196 [</a:t>
            </a:r>
            <a:r>
              <a:rPr lang="en-US" altLang="zh-CN" sz="1400" dirty="0" err="1">
                <a:latin typeface="+mn-ea"/>
              </a:rPr>
              <a:t>cond-mat.soft</a:t>
            </a:r>
            <a:r>
              <a:rPr lang="en-US" altLang="zh-CN" sz="1400" dirty="0">
                <a:latin typeface="+mn-ea"/>
              </a:rPr>
              <a:t>]</a:t>
            </a:r>
          </a:p>
          <a:p>
            <a:r>
              <a:rPr lang="en-US" altLang="zh-CN" sz="1400" dirty="0" smtClean="0">
                <a:latin typeface="+mn-ea"/>
              </a:rPr>
              <a:t>J</a:t>
            </a:r>
            <a:r>
              <a:rPr lang="en-US" altLang="zh-CN" sz="1400" dirty="0">
                <a:latin typeface="+mn-ea"/>
              </a:rPr>
              <a:t>. D. Bernal and J. Mason. Packing of spheres: co-ordination of randomly </a:t>
            </a:r>
            <a:r>
              <a:rPr lang="en-US" altLang="zh-CN" sz="1400" dirty="0" smtClean="0">
                <a:latin typeface="+mn-ea"/>
              </a:rPr>
              <a:t>packed </a:t>
            </a:r>
            <a:r>
              <a:rPr lang="fr-FR" altLang="zh-CN" sz="1400" dirty="0" smtClean="0">
                <a:latin typeface="+mn-ea"/>
              </a:rPr>
              <a:t>spheres</a:t>
            </a:r>
            <a:r>
              <a:rPr lang="fr-FR" altLang="zh-CN" sz="1400" dirty="0">
                <a:latin typeface="+mn-ea"/>
              </a:rPr>
              <a:t>. Nature 188, 910–911 (1960)</a:t>
            </a:r>
          </a:p>
          <a:p>
            <a:r>
              <a:rPr lang="en-US" altLang="zh-CN" sz="1400" dirty="0" smtClean="0">
                <a:latin typeface="+mn-ea"/>
              </a:rPr>
              <a:t>A</a:t>
            </a:r>
            <a:r>
              <a:rPr lang="en-US" altLang="zh-CN" sz="1400" dirty="0">
                <a:latin typeface="+mn-ea"/>
              </a:rPr>
              <a:t>. </a:t>
            </a:r>
            <a:r>
              <a:rPr lang="en-US" altLang="zh-CN" sz="1400" dirty="0" err="1">
                <a:latin typeface="+mn-ea"/>
              </a:rPr>
              <a:t>Donev</a:t>
            </a:r>
            <a:r>
              <a:rPr lang="en-US" altLang="zh-CN" sz="1400" dirty="0">
                <a:latin typeface="+mn-ea"/>
              </a:rPr>
              <a:t>, R. Connelly, F. H. </a:t>
            </a:r>
            <a:r>
              <a:rPr lang="en-US" altLang="zh-CN" sz="1400" dirty="0" err="1">
                <a:latin typeface="+mn-ea"/>
              </a:rPr>
              <a:t>Stillinger</a:t>
            </a:r>
            <a:r>
              <a:rPr lang="en-US" altLang="zh-CN" sz="1400" dirty="0">
                <a:latin typeface="+mn-ea"/>
              </a:rPr>
              <a:t>, and S. </a:t>
            </a:r>
            <a:r>
              <a:rPr lang="en-US" altLang="zh-CN" sz="1400" dirty="0" err="1">
                <a:latin typeface="+mn-ea"/>
              </a:rPr>
              <a:t>Torquato</a:t>
            </a:r>
            <a:r>
              <a:rPr lang="en-US" altLang="zh-CN" sz="1400" dirty="0">
                <a:latin typeface="+mn-ea"/>
              </a:rPr>
              <a:t>. </a:t>
            </a:r>
            <a:r>
              <a:rPr lang="en-US" altLang="zh-CN" sz="1400" dirty="0" err="1">
                <a:latin typeface="+mn-ea"/>
              </a:rPr>
              <a:t>Hypoconstrained</a:t>
            </a:r>
            <a:r>
              <a:rPr lang="en-US" altLang="zh-CN" sz="1400" dirty="0">
                <a:latin typeface="+mn-ea"/>
              </a:rPr>
              <a:t> jammed </a:t>
            </a:r>
            <a:r>
              <a:rPr lang="en-US" altLang="zh-CN" sz="1400" dirty="0" err="1">
                <a:latin typeface="+mn-ea"/>
              </a:rPr>
              <a:t>packings</a:t>
            </a:r>
            <a:r>
              <a:rPr lang="en-US" altLang="zh-CN" sz="1400" dirty="0">
                <a:latin typeface="+mn-ea"/>
              </a:rPr>
              <a:t> </a:t>
            </a:r>
            <a:r>
              <a:rPr lang="en-US" altLang="zh-CN" sz="1400" dirty="0" smtClean="0">
                <a:latin typeface="+mn-ea"/>
              </a:rPr>
              <a:t>of </a:t>
            </a:r>
            <a:r>
              <a:rPr lang="en-US" altLang="zh-CN" sz="1400" dirty="0" err="1" smtClean="0">
                <a:latin typeface="+mn-ea"/>
              </a:rPr>
              <a:t>nonspherical</a:t>
            </a:r>
            <a:r>
              <a:rPr lang="en-US" altLang="zh-CN" sz="1400" dirty="0" smtClean="0">
                <a:latin typeface="+mn-ea"/>
              </a:rPr>
              <a:t> </a:t>
            </a:r>
            <a:r>
              <a:rPr lang="en-US" altLang="zh-CN" sz="1400" dirty="0">
                <a:latin typeface="+mn-ea"/>
              </a:rPr>
              <a:t>hard particles: Ellipses and Ellipsoids. Phys. Rev. E 75, 051304 (2007</a:t>
            </a:r>
            <a:r>
              <a:rPr lang="en-US" altLang="zh-CN" sz="1400" dirty="0" smtClean="0">
                <a:latin typeface="+mn-ea"/>
              </a:rPr>
              <a:t>), </a:t>
            </a:r>
            <a:r>
              <a:rPr lang="en-US" altLang="zh-CN" sz="1400" dirty="0" err="1" smtClean="0">
                <a:latin typeface="+mn-ea"/>
              </a:rPr>
              <a:t>arXiv:cond-mat</a:t>
            </a:r>
            <a:r>
              <a:rPr lang="en-US" altLang="zh-CN" sz="1400" dirty="0" smtClean="0">
                <a:latin typeface="+mn-ea"/>
              </a:rPr>
              <a:t>/0608334 </a:t>
            </a:r>
            <a:r>
              <a:rPr lang="en-US" altLang="zh-CN" sz="1400" dirty="0">
                <a:latin typeface="+mn-ea"/>
              </a:rPr>
              <a:t>[</a:t>
            </a:r>
            <a:r>
              <a:rPr lang="en-US" altLang="zh-CN" sz="1400" dirty="0" err="1">
                <a:latin typeface="+mn-ea"/>
              </a:rPr>
              <a:t>cond-mat.mtrl-sci</a:t>
            </a:r>
            <a:r>
              <a:rPr lang="en-US" altLang="zh-CN" sz="1400" dirty="0">
                <a:latin typeface="+mn-ea"/>
              </a:rPr>
              <a:t>]</a:t>
            </a:r>
          </a:p>
          <a:p>
            <a:r>
              <a:rPr lang="en-US" altLang="zh-CN" sz="1400" dirty="0" smtClean="0">
                <a:latin typeface="+mn-ea"/>
              </a:rPr>
              <a:t>J</a:t>
            </a:r>
            <a:r>
              <a:rPr lang="en-US" altLang="zh-CN" sz="1400" dirty="0">
                <a:latin typeface="+mn-ea"/>
              </a:rPr>
              <a:t>. D. Berryman. Random close packing of hard spheres and disks. Phys. Rev. A 27, </a:t>
            </a:r>
            <a:r>
              <a:rPr lang="en-US" altLang="zh-CN" sz="1400" dirty="0" smtClean="0">
                <a:latin typeface="+mn-ea"/>
              </a:rPr>
              <a:t>1053–1061(1983</a:t>
            </a:r>
            <a:r>
              <a:rPr lang="en-US" altLang="zh-CN" sz="1400" dirty="0">
                <a:latin typeface="+mn-ea"/>
              </a:rPr>
              <a:t>)</a:t>
            </a:r>
            <a:endParaRPr lang="zh-CN" altLang="zh-CN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62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参考文献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676400"/>
            <a:ext cx="7162800" cy="4525963"/>
          </a:xfrm>
        </p:spPr>
        <p:txBody>
          <a:bodyPr/>
          <a:lstStyle/>
          <a:p>
            <a:r>
              <a:rPr lang="en-US" altLang="zh-CN" sz="1400" dirty="0">
                <a:latin typeface="+mn-ea"/>
              </a:rPr>
              <a:t> M. P. </a:t>
            </a:r>
            <a:r>
              <a:rPr lang="en-US" altLang="zh-CN" sz="1400" dirty="0" err="1">
                <a:latin typeface="+mn-ea"/>
              </a:rPr>
              <a:t>Ciamarra</a:t>
            </a:r>
            <a:r>
              <a:rPr lang="en-US" altLang="zh-CN" sz="1400" dirty="0">
                <a:latin typeface="+mn-ea"/>
              </a:rPr>
              <a:t>, A. </a:t>
            </a:r>
            <a:r>
              <a:rPr lang="en-US" altLang="zh-CN" sz="1400" dirty="0" err="1">
                <a:latin typeface="+mn-ea"/>
              </a:rPr>
              <a:t>Coniglio</a:t>
            </a:r>
            <a:r>
              <a:rPr lang="en-US" altLang="zh-CN" sz="1400" dirty="0">
                <a:latin typeface="+mn-ea"/>
              </a:rPr>
              <a:t>, and M. </a:t>
            </a:r>
            <a:r>
              <a:rPr lang="en-US" altLang="zh-CN" sz="1400" dirty="0" err="1">
                <a:latin typeface="+mn-ea"/>
              </a:rPr>
              <a:t>Nicodemi</a:t>
            </a:r>
            <a:r>
              <a:rPr lang="en-US" altLang="zh-CN" sz="1400" dirty="0">
                <a:latin typeface="+mn-ea"/>
              </a:rPr>
              <a:t>. Thermodynamics and statistical mechanics of dense granular media. Phys. Rev. Lett. 97, 158001 (2006)</a:t>
            </a:r>
          </a:p>
          <a:p>
            <a:r>
              <a:rPr lang="en-US" altLang="zh-CN" sz="1400" dirty="0">
                <a:latin typeface="+mn-ea"/>
              </a:rPr>
              <a:t> S. Li, J. Zhao, P. Lu, and Y. </a:t>
            </a:r>
            <a:r>
              <a:rPr lang="en-US" altLang="zh-CN" sz="1400" dirty="0" err="1">
                <a:latin typeface="+mn-ea"/>
              </a:rPr>
              <a:t>Xie</a:t>
            </a:r>
            <a:r>
              <a:rPr lang="en-US" altLang="zh-CN" sz="1400" dirty="0">
                <a:latin typeface="+mn-ea"/>
              </a:rPr>
              <a:t>. Maximum packing densities of basic 3D objects. Chin. Sci. Bull.55, 2, 114-119 (2010)</a:t>
            </a:r>
          </a:p>
          <a:p>
            <a:r>
              <a:rPr lang="en-US" altLang="zh-CN" sz="1400" dirty="0">
                <a:latin typeface="+mn-ea"/>
              </a:rPr>
              <a:t> G. Delaney, D. </a:t>
            </a:r>
            <a:r>
              <a:rPr lang="en-US" altLang="zh-CN" sz="1400" dirty="0" err="1">
                <a:latin typeface="+mn-ea"/>
              </a:rPr>
              <a:t>Weaire</a:t>
            </a:r>
            <a:r>
              <a:rPr lang="en-US" altLang="zh-CN" sz="1400" dirty="0">
                <a:latin typeface="+mn-ea"/>
              </a:rPr>
              <a:t>, S. </a:t>
            </a:r>
            <a:r>
              <a:rPr lang="en-US" altLang="zh-CN" sz="1400" dirty="0" err="1">
                <a:latin typeface="+mn-ea"/>
              </a:rPr>
              <a:t>Hutzler</a:t>
            </a:r>
            <a:r>
              <a:rPr lang="en-US" altLang="zh-CN" sz="1400" dirty="0">
                <a:latin typeface="+mn-ea"/>
              </a:rPr>
              <a:t>, and S. Murphy. Random packing of elliptical disks. Phil. Mag.</a:t>
            </a:r>
            <a:r>
              <a:rPr lang="nn-NO" altLang="zh-CN" sz="1400" dirty="0">
                <a:latin typeface="+mn-ea"/>
              </a:rPr>
              <a:t>Lett. 85, 2, 89-96 (2005)</a:t>
            </a:r>
          </a:p>
          <a:p>
            <a:r>
              <a:rPr lang="en-US" altLang="zh-CN" sz="1400" dirty="0">
                <a:latin typeface="+mn-ea"/>
              </a:rPr>
              <a:t> S. </a:t>
            </a:r>
            <a:r>
              <a:rPr lang="en-US" altLang="zh-CN" sz="1400" dirty="0" err="1">
                <a:latin typeface="+mn-ea"/>
              </a:rPr>
              <a:t>Torquato</a:t>
            </a:r>
            <a:r>
              <a:rPr lang="en-US" altLang="zh-CN" sz="1400" dirty="0">
                <a:latin typeface="+mn-ea"/>
              </a:rPr>
              <a:t>, T. M. </a:t>
            </a:r>
            <a:r>
              <a:rPr lang="en-US" altLang="zh-CN" sz="1400" dirty="0" err="1">
                <a:latin typeface="+mn-ea"/>
              </a:rPr>
              <a:t>Truskett</a:t>
            </a:r>
            <a:r>
              <a:rPr lang="en-US" altLang="zh-CN" sz="1400" dirty="0">
                <a:latin typeface="+mn-ea"/>
              </a:rPr>
              <a:t>, and P. G. </a:t>
            </a:r>
            <a:r>
              <a:rPr lang="en-US" altLang="zh-CN" sz="1400" dirty="0" err="1">
                <a:latin typeface="+mn-ea"/>
              </a:rPr>
              <a:t>Debenedetti</a:t>
            </a:r>
            <a:r>
              <a:rPr lang="en-US" altLang="zh-CN" sz="1400" dirty="0">
                <a:latin typeface="+mn-ea"/>
              </a:rPr>
              <a:t>. Is random close packing of spheres well defined? Phys. Rev. Lett. 84, 2064 (2000)</a:t>
            </a:r>
          </a:p>
          <a:p>
            <a:r>
              <a:rPr lang="en-US" altLang="zh-CN" sz="1400" dirty="0">
                <a:latin typeface="+mn-ea"/>
              </a:rPr>
              <a:t> V. </a:t>
            </a:r>
            <a:r>
              <a:rPr lang="en-US" altLang="zh-CN" sz="1400" dirty="0" err="1">
                <a:latin typeface="+mn-ea"/>
              </a:rPr>
              <a:t>Baranau</a:t>
            </a:r>
            <a:r>
              <a:rPr lang="en-US" altLang="zh-CN" sz="1400" dirty="0">
                <a:latin typeface="+mn-ea"/>
              </a:rPr>
              <a:t> and U. </a:t>
            </a:r>
            <a:r>
              <a:rPr lang="en-US" altLang="zh-CN" sz="1400" dirty="0" err="1">
                <a:latin typeface="+mn-ea"/>
              </a:rPr>
              <a:t>Tallarek</a:t>
            </a:r>
            <a:r>
              <a:rPr lang="en-US" altLang="zh-CN" sz="1400" dirty="0">
                <a:latin typeface="+mn-ea"/>
              </a:rPr>
              <a:t>. Random-close packing limits for </a:t>
            </a:r>
            <a:r>
              <a:rPr lang="en-US" altLang="zh-CN" sz="1400" dirty="0" err="1">
                <a:latin typeface="+mn-ea"/>
              </a:rPr>
              <a:t>monodisperse</a:t>
            </a:r>
            <a:r>
              <a:rPr lang="en-US" altLang="zh-CN" sz="1400" dirty="0">
                <a:latin typeface="+mn-ea"/>
              </a:rPr>
              <a:t> and </a:t>
            </a:r>
            <a:r>
              <a:rPr lang="en-US" altLang="zh-CN" sz="1400" dirty="0" err="1">
                <a:latin typeface="+mn-ea"/>
              </a:rPr>
              <a:t>polydisperse</a:t>
            </a:r>
            <a:r>
              <a:rPr lang="en-US" altLang="zh-CN" sz="1400" dirty="0">
                <a:latin typeface="+mn-ea"/>
              </a:rPr>
              <a:t> hard spheres. Soft Matter 10, 3826-3841 (2014)</a:t>
            </a:r>
          </a:p>
          <a:p>
            <a:r>
              <a:rPr lang="en-US" altLang="zh-CN" sz="1400" dirty="0">
                <a:latin typeface="+mn-ea"/>
              </a:rPr>
              <a:t> Ch. Xia, K. Zhu, Y. Cao, H. Sun, B. Kou, and Y. Wang. X-ray tomography study of the random packing structure of ellipsoids. Soft Matter 10, 990-996 (2014)</a:t>
            </a:r>
            <a:endParaRPr lang="zh-CN" altLang="zh-CN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481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致谢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676400"/>
            <a:ext cx="7086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徐建军老师、陈唯老师的理论指导</a:t>
            </a: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3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吕景林老师的实验指导！</a:t>
            </a:r>
            <a:endParaRPr lang="zh-CN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394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35608" y="2286000"/>
            <a:ext cx="57177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谢谢大家！</a:t>
            </a:r>
            <a:endParaRPr lang="zh-CN" alt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y_g_biv">
  <a:themeElements>
    <a:clrScheme name="roy_g_bi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y_g_biv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oy_g_bi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y_g_bi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y_g_bi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y_g_bi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y_g_bi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y_g_bi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y_g_bi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y_g_bi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y_g_bi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y_g_bi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y_g_bi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y_g_bi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2306</Words>
  <Application>Microsoft Office PowerPoint</Application>
  <PresentationFormat>全屏显示(4:3)</PresentationFormat>
  <Paragraphs>206</Paragraphs>
  <Slides>23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黑体</vt:lpstr>
      <vt:lpstr>宋体</vt:lpstr>
      <vt:lpstr>微软雅黑</vt:lpstr>
      <vt:lpstr>Arial</vt:lpstr>
      <vt:lpstr>Arial Rounded MT Bold</vt:lpstr>
      <vt:lpstr>Calibri</vt:lpstr>
      <vt:lpstr>Times New Roman</vt:lpstr>
      <vt:lpstr>roy_g_biv</vt:lpstr>
      <vt:lpstr>PACKING(堆积)</vt:lpstr>
      <vt:lpstr>题目介绍</vt:lpstr>
      <vt:lpstr>题目</vt:lpstr>
      <vt:lpstr>实验原理</vt:lpstr>
      <vt:lpstr>目前的模拟与解释</vt:lpstr>
      <vt:lpstr>目前的模拟与解释</vt:lpstr>
      <vt:lpstr>实验过程</vt:lpstr>
      <vt:lpstr>实验装置</vt:lpstr>
      <vt:lpstr>实验过程</vt:lpstr>
      <vt:lpstr>实验过程</vt:lpstr>
      <vt:lpstr>实验过程</vt:lpstr>
      <vt:lpstr>实验过程</vt:lpstr>
      <vt:lpstr>实验结果及分析</vt:lpstr>
      <vt:lpstr>实验结果及分析</vt:lpstr>
      <vt:lpstr>实验结果及分析</vt:lpstr>
      <vt:lpstr>实验结果及分析</vt:lpstr>
      <vt:lpstr>实验结论及未来展望</vt:lpstr>
      <vt:lpstr>实验结论</vt:lpstr>
      <vt:lpstr>未来展望</vt:lpstr>
      <vt:lpstr>参考文献</vt:lpstr>
      <vt:lpstr>参考文献</vt:lpstr>
      <vt:lpstr>致谢</vt:lpstr>
      <vt:lpstr>PowerPoint 演示文稿</vt:lpstr>
    </vt:vector>
  </TitlesOfParts>
  <Company>Animation Factory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 G BIV</dc:title>
  <dc:creator>Animation Factory</dc:creator>
  <cp:lastModifiedBy>cherry</cp:lastModifiedBy>
  <cp:revision>49</cp:revision>
  <dcterms:created xsi:type="dcterms:W3CDTF">2004-06-03T12:26:54Z</dcterms:created>
  <dcterms:modified xsi:type="dcterms:W3CDTF">2015-05-20T03:37:16Z</dcterms:modified>
</cp:coreProperties>
</file>