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14" r:id="rId2"/>
  </p:sldMasterIdLst>
  <p:notesMasterIdLst>
    <p:notesMasterId r:id="rId25"/>
  </p:notesMasterIdLst>
  <p:handoutMasterIdLst>
    <p:handoutMasterId r:id="rId26"/>
  </p:handoutMasterIdLst>
  <p:sldIdLst>
    <p:sldId id="370" r:id="rId3"/>
    <p:sldId id="369" r:id="rId4"/>
    <p:sldId id="364" r:id="rId5"/>
    <p:sldId id="371" r:id="rId6"/>
    <p:sldId id="361" r:id="rId7"/>
    <p:sldId id="356" r:id="rId8"/>
    <p:sldId id="265" r:id="rId9"/>
    <p:sldId id="289" r:id="rId10"/>
    <p:sldId id="357" r:id="rId11"/>
    <p:sldId id="372" r:id="rId12"/>
    <p:sldId id="259" r:id="rId13"/>
    <p:sldId id="373" r:id="rId14"/>
    <p:sldId id="358" r:id="rId15"/>
    <p:sldId id="374" r:id="rId16"/>
    <p:sldId id="375" r:id="rId17"/>
    <p:sldId id="376" r:id="rId18"/>
    <p:sldId id="377" r:id="rId19"/>
    <p:sldId id="273" r:id="rId20"/>
    <p:sldId id="366" r:id="rId21"/>
    <p:sldId id="326" r:id="rId22"/>
    <p:sldId id="378" r:id="rId23"/>
    <p:sldId id="362" r:id="rId24"/>
  </p:sldIdLst>
  <p:sldSz cx="12190413" cy="6859588"/>
  <p:notesSz cx="6858000" cy="9144000"/>
  <p:custDataLst>
    <p:tags r:id="rId27"/>
  </p:custDataLst>
  <p:defaultTextStyle>
    <a:defPPr>
      <a:defRPr lang="zh-CN"/>
    </a:defPPr>
    <a:lvl1pPr marL="0" algn="l" defTabSz="1088502" rtl="0" eaLnBrk="1" latinLnBrk="0" hangingPunct="1">
      <a:defRPr sz="2100" kern="1200">
        <a:solidFill>
          <a:schemeClr val="tx1"/>
        </a:solidFill>
        <a:latin typeface="+mn-lt"/>
        <a:ea typeface="+mn-ea"/>
        <a:cs typeface="+mn-cs"/>
      </a:defRPr>
    </a:lvl1pPr>
    <a:lvl2pPr marL="544251" algn="l" defTabSz="1088502" rtl="0" eaLnBrk="1" latinLnBrk="0" hangingPunct="1">
      <a:defRPr sz="2100" kern="1200">
        <a:solidFill>
          <a:schemeClr val="tx1"/>
        </a:solidFill>
        <a:latin typeface="+mn-lt"/>
        <a:ea typeface="+mn-ea"/>
        <a:cs typeface="+mn-cs"/>
      </a:defRPr>
    </a:lvl2pPr>
    <a:lvl3pPr marL="1088502" algn="l" defTabSz="1088502" rtl="0" eaLnBrk="1" latinLnBrk="0" hangingPunct="1">
      <a:defRPr sz="2100" kern="1200">
        <a:solidFill>
          <a:schemeClr val="tx1"/>
        </a:solidFill>
        <a:latin typeface="+mn-lt"/>
        <a:ea typeface="+mn-ea"/>
        <a:cs typeface="+mn-cs"/>
      </a:defRPr>
    </a:lvl3pPr>
    <a:lvl4pPr marL="1632753" algn="l" defTabSz="1088502" rtl="0" eaLnBrk="1" latinLnBrk="0" hangingPunct="1">
      <a:defRPr sz="2100" kern="1200">
        <a:solidFill>
          <a:schemeClr val="tx1"/>
        </a:solidFill>
        <a:latin typeface="+mn-lt"/>
        <a:ea typeface="+mn-ea"/>
        <a:cs typeface="+mn-cs"/>
      </a:defRPr>
    </a:lvl4pPr>
    <a:lvl5pPr marL="2177004" algn="l" defTabSz="1088502" rtl="0" eaLnBrk="1" latinLnBrk="0" hangingPunct="1">
      <a:defRPr sz="2100" kern="1200">
        <a:solidFill>
          <a:schemeClr val="tx1"/>
        </a:solidFill>
        <a:latin typeface="+mn-lt"/>
        <a:ea typeface="+mn-ea"/>
        <a:cs typeface="+mn-cs"/>
      </a:defRPr>
    </a:lvl5pPr>
    <a:lvl6pPr marL="2721254" algn="l" defTabSz="1088502" rtl="0" eaLnBrk="1" latinLnBrk="0" hangingPunct="1">
      <a:defRPr sz="2100" kern="1200">
        <a:solidFill>
          <a:schemeClr val="tx1"/>
        </a:solidFill>
        <a:latin typeface="+mn-lt"/>
        <a:ea typeface="+mn-ea"/>
        <a:cs typeface="+mn-cs"/>
      </a:defRPr>
    </a:lvl6pPr>
    <a:lvl7pPr marL="3265505" algn="l" defTabSz="1088502" rtl="0" eaLnBrk="1" latinLnBrk="0" hangingPunct="1">
      <a:defRPr sz="2100" kern="1200">
        <a:solidFill>
          <a:schemeClr val="tx1"/>
        </a:solidFill>
        <a:latin typeface="+mn-lt"/>
        <a:ea typeface="+mn-ea"/>
        <a:cs typeface="+mn-cs"/>
      </a:defRPr>
    </a:lvl7pPr>
    <a:lvl8pPr marL="3809756" algn="l" defTabSz="1088502" rtl="0" eaLnBrk="1" latinLnBrk="0" hangingPunct="1">
      <a:defRPr sz="2100" kern="1200">
        <a:solidFill>
          <a:schemeClr val="tx1"/>
        </a:solidFill>
        <a:latin typeface="+mn-lt"/>
        <a:ea typeface="+mn-ea"/>
        <a:cs typeface="+mn-cs"/>
      </a:defRPr>
    </a:lvl8pPr>
    <a:lvl9pPr marL="4354007" algn="l" defTabSz="1088502" rtl="0" eaLnBrk="1" latinLnBrk="0" hangingPunct="1">
      <a:defRPr sz="21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3838">
          <p15:clr>
            <a:srgbClr val="A4A3A4"/>
          </p15:clr>
        </p15:guide>
        <p15:guide id="3" pos="3839">
          <p15:clr>
            <a:srgbClr val="A4A3A4"/>
          </p15:clr>
        </p15:guide>
        <p15:guide id="4" pos="7196">
          <p15:clr>
            <a:srgbClr val="A4A3A4"/>
          </p15:clr>
        </p15:guide>
        <p15:guide id="5" pos="573">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2A4F"/>
    <a:srgbClr val="00458E"/>
    <a:srgbClr val="8B8B8B"/>
    <a:srgbClr val="B11212"/>
    <a:srgbClr val="F5F5F5"/>
    <a:srgbClr val="007ADE"/>
    <a:srgbClr val="0885DA"/>
    <a:srgbClr val="297FD5"/>
    <a:srgbClr val="629DD1"/>
    <a:srgbClr val="0035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511" autoAdjust="0"/>
    <p:restoredTop sz="94660"/>
  </p:normalViewPr>
  <p:slideViewPr>
    <p:cSldViewPr>
      <p:cViewPr varScale="1">
        <p:scale>
          <a:sx n="86" d="100"/>
          <a:sy n="86" d="100"/>
        </p:scale>
        <p:origin x="720" y="72"/>
      </p:cViewPr>
      <p:guideLst>
        <p:guide orient="horz" pos="2160"/>
        <p:guide orient="horz" pos="3838"/>
        <p:guide pos="3839"/>
        <p:guide pos="7196"/>
        <p:guide pos="573"/>
      </p:guideLst>
    </p:cSldViewPr>
  </p:slideViewPr>
  <p:notesTextViewPr>
    <p:cViewPr>
      <p:scale>
        <a:sx n="100" d="100"/>
        <a:sy n="100" d="100"/>
      </p:scale>
      <p:origin x="0" y="0"/>
    </p:cViewPr>
  </p:notesTextViewPr>
  <p:sorterViewPr>
    <p:cViewPr>
      <p:scale>
        <a:sx n="100" d="100"/>
        <a:sy n="100" d="100"/>
      </p:scale>
      <p:origin x="0" y="0"/>
    </p:cViewPr>
  </p:sorterViewPr>
  <p:notesViewPr>
    <p:cSldViewPr showGuides="1">
      <p:cViewPr varScale="1">
        <p:scale>
          <a:sx n="83" d="100"/>
          <a:sy n="83" d="100"/>
        </p:scale>
        <p:origin x="-384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ASUS\Desktop\&#25968;&#25454;(&#24050;&#33258;&#21160;&#36824;&#21407;).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ASUS\Desktop\&#25968;&#25454;(&#24050;&#33258;&#21160;&#36824;&#21407;).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ASUS\Desktop\&#25968;&#25454;(&#24050;&#33258;&#21160;&#36824;&#21407;).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ASUS\Desktop\&#25968;&#25454;(&#24050;&#33258;&#21160;&#36824;&#21407;).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CN" altLang="en-US"/>
              <a:t>不同杯身下的频率值</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barChart>
        <c:barDir val="col"/>
        <c:grouping val="clustered"/>
        <c:varyColors val="0"/>
        <c:ser>
          <c:idx val="0"/>
          <c:order val="0"/>
          <c:spPr>
            <a:solidFill>
              <a:schemeClr val="accent1"/>
            </a:solidFill>
            <a:ln>
              <a:noFill/>
            </a:ln>
            <a:effectLst/>
          </c:spPr>
          <c:invertIfNegative val="0"/>
          <c:cat>
            <c:strRef>
              <c:f>Sheet1!$N$26:$N$29</c:f>
              <c:strCache>
                <c:ptCount val="4"/>
                <c:pt idx="0">
                  <c:v>椰汁瓶</c:v>
                </c:pt>
                <c:pt idx="1">
                  <c:v>味全</c:v>
                </c:pt>
                <c:pt idx="2">
                  <c:v>脉动</c:v>
                </c:pt>
                <c:pt idx="3">
                  <c:v>咖啡瓶</c:v>
                </c:pt>
              </c:strCache>
            </c:strRef>
          </c:cat>
          <c:val>
            <c:numRef>
              <c:f>Sheet1!$O$26:$O$29</c:f>
              <c:numCache>
                <c:formatCode>General</c:formatCode>
                <c:ptCount val="4"/>
                <c:pt idx="0">
                  <c:v>372.4</c:v>
                </c:pt>
                <c:pt idx="1">
                  <c:v>379.9</c:v>
                </c:pt>
                <c:pt idx="2">
                  <c:v>345.71</c:v>
                </c:pt>
                <c:pt idx="3">
                  <c:v>363.81</c:v>
                </c:pt>
              </c:numCache>
            </c:numRef>
          </c:val>
          <c:extLst>
            <c:ext xmlns:c16="http://schemas.microsoft.com/office/drawing/2014/chart" uri="{C3380CC4-5D6E-409C-BE32-E72D297353CC}">
              <c16:uniqueId val="{00000000-E72F-4EAE-A515-12FEB5838758}"/>
            </c:ext>
          </c:extLst>
        </c:ser>
        <c:dLbls>
          <c:showLegendKey val="0"/>
          <c:showVal val="0"/>
          <c:showCatName val="0"/>
          <c:showSerName val="0"/>
          <c:showPercent val="0"/>
          <c:showBubbleSize val="0"/>
        </c:dLbls>
        <c:gapWidth val="219"/>
        <c:overlap val="-27"/>
        <c:axId val="444601504"/>
        <c:axId val="444602488"/>
      </c:barChart>
      <c:catAx>
        <c:axId val="444601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444602488"/>
        <c:crosses val="autoZero"/>
        <c:auto val="1"/>
        <c:lblAlgn val="ctr"/>
        <c:lblOffset val="100"/>
        <c:noMultiLvlLbl val="0"/>
      </c:catAx>
      <c:valAx>
        <c:axId val="444602488"/>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4446015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CN" altLang="en-US"/>
              <a:t>第一组</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manualLayout>
          <c:layoutTarget val="inner"/>
          <c:xMode val="edge"/>
          <c:yMode val="edge"/>
          <c:x val="7.9247594050743664E-2"/>
          <c:y val="0.15833333333333335"/>
          <c:w val="0.85537751531058615"/>
          <c:h val="0.7157487605715952"/>
        </c:manualLayout>
      </c:layout>
      <c:scatterChart>
        <c:scatterStyle val="lineMarker"/>
        <c:varyColors val="0"/>
        <c:ser>
          <c:idx val="0"/>
          <c:order val="0"/>
          <c:spPr>
            <a:ln w="19050" cap="rnd">
              <a:no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linear"/>
            <c:dispRSqr val="0"/>
            <c:dispEq val="0"/>
          </c:trendline>
          <c:trendline>
            <c:spPr>
              <a:ln w="19050" cap="rnd">
                <a:solidFill>
                  <a:schemeClr val="accent1"/>
                </a:solidFill>
                <a:prstDash val="solid"/>
              </a:ln>
              <a:effectLst/>
            </c:spPr>
            <c:trendlineType val="linear"/>
            <c:dispRSqr val="1"/>
            <c:dispEq val="1"/>
            <c:trendlineLbl>
              <c:layout>
                <c:manualLayout>
                  <c:x val="-0.39261745406824144"/>
                  <c:y val="-4.4677748614756485E-3"/>
                </c:manualLayout>
              </c:layout>
              <c:numFmt formatCode="General" sourceLinked="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trendlineLbl>
          </c:trendline>
          <c:xVal>
            <c:numRef>
              <c:f>Sheet1!$Q$23:$Q$33</c:f>
              <c:numCache>
                <c:formatCode>General</c:formatCode>
                <c:ptCount val="11"/>
                <c:pt idx="0">
                  <c:v>7.1399999999999996E-3</c:v>
                </c:pt>
                <c:pt idx="1">
                  <c:v>6.8900000000000003E-3</c:v>
                </c:pt>
                <c:pt idx="2">
                  <c:v>6.6699999999999997E-3</c:v>
                </c:pt>
                <c:pt idx="3">
                  <c:v>6.45E-3</c:v>
                </c:pt>
                <c:pt idx="4">
                  <c:v>6.2500000000000003E-3</c:v>
                </c:pt>
                <c:pt idx="5">
                  <c:v>6.0600000000000003E-3</c:v>
                </c:pt>
                <c:pt idx="6">
                  <c:v>5.8799999999999998E-3</c:v>
                </c:pt>
                <c:pt idx="7">
                  <c:v>5.7099999999999998E-3</c:v>
                </c:pt>
                <c:pt idx="8">
                  <c:v>5.5500000000000002E-3</c:v>
                </c:pt>
                <c:pt idx="9">
                  <c:v>5.4000000000000003E-3</c:v>
                </c:pt>
                <c:pt idx="10">
                  <c:v>5.2599999999999999E-3</c:v>
                </c:pt>
              </c:numCache>
            </c:numRef>
          </c:xVal>
          <c:yVal>
            <c:numRef>
              <c:f>Sheet1!$R$23:$R$33</c:f>
              <c:numCache>
                <c:formatCode>General</c:formatCode>
                <c:ptCount val="11"/>
                <c:pt idx="0">
                  <c:v>569</c:v>
                </c:pt>
                <c:pt idx="1">
                  <c:v>524.29</c:v>
                </c:pt>
                <c:pt idx="2">
                  <c:v>518.38</c:v>
                </c:pt>
                <c:pt idx="3">
                  <c:v>485.94</c:v>
                </c:pt>
                <c:pt idx="4">
                  <c:v>452.9</c:v>
                </c:pt>
                <c:pt idx="5">
                  <c:v>428.2</c:v>
                </c:pt>
                <c:pt idx="6">
                  <c:v>404.6</c:v>
                </c:pt>
                <c:pt idx="7">
                  <c:v>381.58</c:v>
                </c:pt>
                <c:pt idx="8">
                  <c:v>346.67</c:v>
                </c:pt>
                <c:pt idx="9">
                  <c:v>341.1</c:v>
                </c:pt>
                <c:pt idx="10">
                  <c:v>323.83999999999997</c:v>
                </c:pt>
              </c:numCache>
            </c:numRef>
          </c:yVal>
          <c:smooth val="0"/>
          <c:extLst>
            <c:ext xmlns:c16="http://schemas.microsoft.com/office/drawing/2014/chart" uri="{C3380CC4-5D6E-409C-BE32-E72D297353CC}">
              <c16:uniqueId val="{00000002-7C49-48E7-8ACC-2350A37BD8BE}"/>
            </c:ext>
          </c:extLst>
        </c:ser>
        <c:dLbls>
          <c:showLegendKey val="0"/>
          <c:showVal val="0"/>
          <c:showCatName val="0"/>
          <c:showSerName val="0"/>
          <c:showPercent val="0"/>
          <c:showBubbleSize val="0"/>
        </c:dLbls>
        <c:axId val="554963088"/>
        <c:axId val="554961776"/>
      </c:scatterChart>
      <c:valAx>
        <c:axId val="554963088"/>
        <c:scaling>
          <c:orientation val="minMax"/>
          <c:min val="5.000000000000001E-3"/>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554961776"/>
        <c:crosses val="autoZero"/>
        <c:crossBetween val="midCat"/>
      </c:valAx>
      <c:valAx>
        <c:axId val="554961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554963088"/>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CN" altLang="en-US"/>
              <a:t>第二组</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scatterChart>
        <c:scatterStyle val="lineMarker"/>
        <c:varyColors val="0"/>
        <c:ser>
          <c:idx val="0"/>
          <c:order val="0"/>
          <c:spPr>
            <a:ln w="19050" cap="rnd">
              <a:no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linear"/>
            <c:dispRSqr val="0"/>
            <c:dispEq val="0"/>
          </c:trendline>
          <c:trendline>
            <c:spPr>
              <a:ln w="19050" cap="rnd">
                <a:solidFill>
                  <a:schemeClr val="accent1"/>
                </a:solidFill>
                <a:prstDash val="sysDot"/>
              </a:ln>
              <a:effectLst/>
            </c:spPr>
            <c:trendlineType val="linear"/>
            <c:dispRSqr val="0"/>
            <c:dispEq val="0"/>
          </c:trendline>
          <c:trendline>
            <c:spPr>
              <a:ln w="19050" cap="rnd">
                <a:solidFill>
                  <a:schemeClr val="accent1"/>
                </a:solidFill>
                <a:prstDash val="sysDot"/>
              </a:ln>
              <a:effectLst/>
            </c:spPr>
            <c:trendlineType val="linear"/>
            <c:dispRSqr val="0"/>
            <c:dispEq val="0"/>
          </c:trendline>
          <c:trendline>
            <c:spPr>
              <a:ln w="19050" cap="rnd">
                <a:solidFill>
                  <a:schemeClr val="accent1"/>
                </a:solidFill>
                <a:prstDash val="sysDot"/>
              </a:ln>
              <a:effectLst/>
            </c:spPr>
            <c:trendlineType val="linear"/>
            <c:dispRSqr val="0"/>
            <c:dispEq val="1"/>
            <c:trendlineLbl>
              <c:layout>
                <c:manualLayout>
                  <c:x val="-8.3134733158355206E-2"/>
                  <c:y val="0.2640507436570429"/>
                </c:manualLayout>
              </c:layout>
              <c:numFmt formatCode="General" sourceLinked="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trendlineLbl>
          </c:trendline>
          <c:trendline>
            <c:spPr>
              <a:ln w="19050" cap="rnd">
                <a:solidFill>
                  <a:schemeClr val="accent1"/>
                </a:solidFill>
                <a:prstDash val="sysDot"/>
              </a:ln>
              <a:effectLst/>
            </c:spPr>
            <c:trendlineType val="linear"/>
            <c:dispRSqr val="1"/>
            <c:dispEq val="0"/>
            <c:trendlineLbl>
              <c:layout>
                <c:manualLayout>
                  <c:x val="-0.15482917760279966"/>
                  <c:y val="0.40185185185185185"/>
                </c:manualLayout>
              </c:layout>
              <c:numFmt formatCode="General" sourceLinked="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trendlineLbl>
          </c:trendline>
          <c:trendline>
            <c:spPr>
              <a:ln w="19050" cap="rnd">
                <a:solidFill>
                  <a:schemeClr val="accent1"/>
                </a:solidFill>
                <a:prstDash val="solid"/>
              </a:ln>
              <a:effectLst/>
            </c:spPr>
            <c:trendlineType val="linear"/>
            <c:dispRSqr val="0"/>
            <c:dispEq val="0"/>
          </c:trendline>
          <c:xVal>
            <c:numRef>
              <c:f>Sheet1!$F$26:$F$30</c:f>
              <c:numCache>
                <c:formatCode>General</c:formatCode>
                <c:ptCount val="5"/>
                <c:pt idx="0">
                  <c:v>7.4099999999999999E-3</c:v>
                </c:pt>
                <c:pt idx="1">
                  <c:v>7.1399999999999996E-3</c:v>
                </c:pt>
                <c:pt idx="2">
                  <c:v>6.8900000000000003E-3</c:v>
                </c:pt>
                <c:pt idx="4">
                  <c:v>6.45E-3</c:v>
                </c:pt>
              </c:numCache>
            </c:numRef>
          </c:xVal>
          <c:yVal>
            <c:numRef>
              <c:f>Sheet1!$G$26:$G$30</c:f>
              <c:numCache>
                <c:formatCode>General</c:formatCode>
                <c:ptCount val="5"/>
                <c:pt idx="0">
                  <c:v>543.62</c:v>
                </c:pt>
                <c:pt idx="1">
                  <c:v>542.99</c:v>
                </c:pt>
                <c:pt idx="2">
                  <c:v>525.80999999999995</c:v>
                </c:pt>
                <c:pt idx="4">
                  <c:v>423.44</c:v>
                </c:pt>
              </c:numCache>
            </c:numRef>
          </c:yVal>
          <c:smooth val="0"/>
          <c:extLst>
            <c:ext xmlns:c16="http://schemas.microsoft.com/office/drawing/2014/chart" uri="{C3380CC4-5D6E-409C-BE32-E72D297353CC}">
              <c16:uniqueId val="{00000006-782D-481C-B3E0-C1A9D23FCA75}"/>
            </c:ext>
          </c:extLst>
        </c:ser>
        <c:dLbls>
          <c:showLegendKey val="0"/>
          <c:showVal val="0"/>
          <c:showCatName val="0"/>
          <c:showSerName val="0"/>
          <c:showPercent val="0"/>
          <c:showBubbleSize val="0"/>
        </c:dLbls>
        <c:axId val="453179048"/>
        <c:axId val="453178064"/>
      </c:scatterChart>
      <c:valAx>
        <c:axId val="45317904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453178064"/>
        <c:crosses val="autoZero"/>
        <c:crossBetween val="midCat"/>
      </c:valAx>
      <c:valAx>
        <c:axId val="453178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453179048"/>
        <c:crosses val="autoZero"/>
        <c:crossBetween val="midCat"/>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prstDash val="solid"/>
      <a:round/>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CN" altLang="en-US"/>
              <a:t>第三组</a:t>
            </a:r>
            <a:endParaRPr lang="en-US" altLang="zh-CN"/>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manualLayout>
          <c:layoutTarget val="inner"/>
          <c:xMode val="edge"/>
          <c:yMode val="edge"/>
          <c:x val="7.6469816272965882E-2"/>
          <c:y val="0.18148148148148149"/>
          <c:w val="0.86171084864391956"/>
          <c:h val="0.7157487605715952"/>
        </c:manualLayout>
      </c:layout>
      <c:scatterChart>
        <c:scatterStyle val="lineMarker"/>
        <c:varyColors val="0"/>
        <c:ser>
          <c:idx val="0"/>
          <c:order val="0"/>
          <c:spPr>
            <a:ln w="19050" cap="rnd">
              <a:no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linear"/>
            <c:dispRSqr val="0"/>
            <c:dispEq val="0"/>
          </c:trendline>
          <c:trendline>
            <c:spPr>
              <a:ln w="19050" cap="rnd">
                <a:solidFill>
                  <a:schemeClr val="accent1"/>
                </a:solidFill>
                <a:prstDash val="solid"/>
              </a:ln>
              <a:effectLst/>
            </c:spPr>
            <c:trendlineType val="linear"/>
            <c:dispRSqr val="1"/>
            <c:dispEq val="1"/>
            <c:trendlineLbl>
              <c:layout>
                <c:manualLayout>
                  <c:x val="-0.24550656167979001"/>
                  <c:y val="-1.2809128025663459E-2"/>
                </c:manualLayout>
              </c:layout>
              <c:numFmt formatCode="General" sourceLinked="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trendlineLbl>
          </c:trendline>
          <c:xVal>
            <c:numRef>
              <c:f>Sheet1!$N$7:$N$15</c:f>
              <c:numCache>
                <c:formatCode>General</c:formatCode>
                <c:ptCount val="9"/>
                <c:pt idx="0">
                  <c:v>1.0999999999999999E-2</c:v>
                </c:pt>
                <c:pt idx="1">
                  <c:v>1.0500000000000001E-2</c:v>
                </c:pt>
                <c:pt idx="2">
                  <c:v>0.01</c:v>
                </c:pt>
                <c:pt idx="3">
                  <c:v>9.5200000000000007E-3</c:v>
                </c:pt>
                <c:pt idx="5">
                  <c:v>8.6899999999999998E-3</c:v>
                </c:pt>
                <c:pt idx="6">
                  <c:v>8.3300000000000006E-3</c:v>
                </c:pt>
                <c:pt idx="7">
                  <c:v>8.0000000000000002E-3</c:v>
                </c:pt>
                <c:pt idx="8">
                  <c:v>7.6899999999999998E-3</c:v>
                </c:pt>
              </c:numCache>
            </c:numRef>
          </c:xVal>
          <c:yVal>
            <c:numRef>
              <c:f>Sheet1!$O$7:$O$15</c:f>
              <c:numCache>
                <c:formatCode>General</c:formatCode>
                <c:ptCount val="9"/>
                <c:pt idx="0">
                  <c:v>477.26</c:v>
                </c:pt>
                <c:pt idx="1">
                  <c:v>449.38</c:v>
                </c:pt>
                <c:pt idx="2">
                  <c:v>447.9</c:v>
                </c:pt>
                <c:pt idx="3">
                  <c:v>369.31</c:v>
                </c:pt>
                <c:pt idx="5">
                  <c:v>357.24</c:v>
                </c:pt>
                <c:pt idx="6">
                  <c:v>368.37</c:v>
                </c:pt>
                <c:pt idx="7">
                  <c:v>341.27</c:v>
                </c:pt>
                <c:pt idx="8">
                  <c:v>308.43</c:v>
                </c:pt>
              </c:numCache>
            </c:numRef>
          </c:yVal>
          <c:smooth val="0"/>
          <c:extLst>
            <c:ext xmlns:c16="http://schemas.microsoft.com/office/drawing/2014/chart" uri="{C3380CC4-5D6E-409C-BE32-E72D297353CC}">
              <c16:uniqueId val="{00000002-7E7C-4FFD-859C-EC2CEE4189C5}"/>
            </c:ext>
          </c:extLst>
        </c:ser>
        <c:dLbls>
          <c:showLegendKey val="0"/>
          <c:showVal val="0"/>
          <c:showCatName val="0"/>
          <c:showSerName val="0"/>
          <c:showPercent val="0"/>
          <c:showBubbleSize val="0"/>
        </c:dLbls>
        <c:axId val="453176752"/>
        <c:axId val="453177080"/>
      </c:scatterChart>
      <c:valAx>
        <c:axId val="453176752"/>
        <c:scaling>
          <c:orientation val="minMax"/>
          <c:min val="6.0000000000000019E-3"/>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453177080"/>
        <c:crosses val="autoZero"/>
        <c:crossBetween val="midCat"/>
      </c:valAx>
      <c:valAx>
        <c:axId val="453177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453176752"/>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D1C15E6-6BD2-4E4B-B1D4-218C26E1B228}" type="datetimeFigureOut">
              <a:rPr lang="zh-CN" altLang="en-US" smtClean="0"/>
              <a:t>2017/4/22</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655EDCA-2189-4435-B38B-6F3C2C044356}" type="slidenum">
              <a:rPr lang="zh-CN" altLang="en-US" smtClean="0"/>
              <a:t>‹#›</a:t>
            </a:fld>
            <a:endParaRPr lang="zh-CN" altLang="en-US"/>
          </a:p>
        </p:txBody>
      </p:sp>
    </p:spTree>
    <p:extLst>
      <p:ext uri="{BB962C8B-B14F-4D97-AF65-F5344CB8AC3E}">
        <p14:creationId xmlns:p14="http://schemas.microsoft.com/office/powerpoint/2010/main" val="34135693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B17430C-5A66-4BD0-A971-34190B6C6019}" type="datetimeFigureOut">
              <a:rPr lang="zh-CN" altLang="en-US" smtClean="0"/>
              <a:t>2017/4/22</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4AC173A-3DA8-4893-B28A-1E15F55C330A}" type="slidenum">
              <a:rPr lang="zh-CN" altLang="en-US" smtClean="0"/>
              <a:t>‹#›</a:t>
            </a:fld>
            <a:endParaRPr lang="zh-CN" altLang="en-US"/>
          </a:p>
        </p:txBody>
      </p:sp>
    </p:spTree>
    <p:extLst>
      <p:ext uri="{BB962C8B-B14F-4D97-AF65-F5344CB8AC3E}">
        <p14:creationId xmlns:p14="http://schemas.microsoft.com/office/powerpoint/2010/main" val="29877443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1</a:t>
            </a:fld>
            <a:endParaRPr lang="zh-CN" altLang="en-US"/>
          </a:p>
        </p:txBody>
      </p:sp>
    </p:spTree>
    <p:extLst>
      <p:ext uri="{BB962C8B-B14F-4D97-AF65-F5344CB8AC3E}">
        <p14:creationId xmlns:p14="http://schemas.microsoft.com/office/powerpoint/2010/main" val="4037871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2</a:t>
            </a:fld>
            <a:endParaRPr lang="zh-CN" altLang="en-US"/>
          </a:p>
        </p:txBody>
      </p:sp>
    </p:spTree>
    <p:extLst>
      <p:ext uri="{BB962C8B-B14F-4D97-AF65-F5344CB8AC3E}">
        <p14:creationId xmlns:p14="http://schemas.microsoft.com/office/powerpoint/2010/main" val="9988684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3</a:t>
            </a:fld>
            <a:endParaRPr lang="zh-CN" altLang="en-US"/>
          </a:p>
        </p:txBody>
      </p:sp>
    </p:spTree>
    <p:extLst>
      <p:ext uri="{BB962C8B-B14F-4D97-AF65-F5344CB8AC3E}">
        <p14:creationId xmlns:p14="http://schemas.microsoft.com/office/powerpoint/2010/main" val="9988684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5</a:t>
            </a:fld>
            <a:endParaRPr lang="zh-CN" altLang="en-US"/>
          </a:p>
        </p:txBody>
      </p:sp>
    </p:spTree>
    <p:extLst>
      <p:ext uri="{BB962C8B-B14F-4D97-AF65-F5344CB8AC3E}">
        <p14:creationId xmlns:p14="http://schemas.microsoft.com/office/powerpoint/2010/main" val="9408656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6</a:t>
            </a:fld>
            <a:endParaRPr lang="zh-CN" altLang="en-US"/>
          </a:p>
        </p:txBody>
      </p:sp>
    </p:spTree>
    <p:extLst>
      <p:ext uri="{BB962C8B-B14F-4D97-AF65-F5344CB8AC3E}">
        <p14:creationId xmlns:p14="http://schemas.microsoft.com/office/powerpoint/2010/main" val="9988684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7</a:t>
            </a:fld>
            <a:endParaRPr lang="zh-CN" altLang="en-US"/>
          </a:p>
        </p:txBody>
      </p:sp>
    </p:spTree>
    <p:extLst>
      <p:ext uri="{BB962C8B-B14F-4D97-AF65-F5344CB8AC3E}">
        <p14:creationId xmlns:p14="http://schemas.microsoft.com/office/powerpoint/2010/main" val="24099853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8</a:t>
            </a:fld>
            <a:endParaRPr lang="zh-CN" altLang="en-US"/>
          </a:p>
        </p:txBody>
      </p:sp>
    </p:spTree>
    <p:extLst>
      <p:ext uri="{BB962C8B-B14F-4D97-AF65-F5344CB8AC3E}">
        <p14:creationId xmlns:p14="http://schemas.microsoft.com/office/powerpoint/2010/main" val="10175894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9</a:t>
            </a:fld>
            <a:endParaRPr lang="zh-CN" altLang="en-US"/>
          </a:p>
        </p:txBody>
      </p:sp>
    </p:spTree>
    <p:extLst>
      <p:ext uri="{BB962C8B-B14F-4D97-AF65-F5344CB8AC3E}">
        <p14:creationId xmlns:p14="http://schemas.microsoft.com/office/powerpoint/2010/main" val="998868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10</a:t>
            </a:fld>
            <a:endParaRPr lang="zh-CN" altLang="en-US"/>
          </a:p>
        </p:txBody>
      </p:sp>
    </p:spTree>
    <p:extLst>
      <p:ext uri="{BB962C8B-B14F-4D97-AF65-F5344CB8AC3E}">
        <p14:creationId xmlns:p14="http://schemas.microsoft.com/office/powerpoint/2010/main" val="22261335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11</a:t>
            </a:fld>
            <a:endParaRPr lang="zh-CN" altLang="en-US"/>
          </a:p>
        </p:txBody>
      </p:sp>
    </p:spTree>
    <p:extLst>
      <p:ext uri="{BB962C8B-B14F-4D97-AF65-F5344CB8AC3E}">
        <p14:creationId xmlns:p14="http://schemas.microsoft.com/office/powerpoint/2010/main" val="3916478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13</a:t>
            </a:fld>
            <a:endParaRPr lang="zh-CN" altLang="en-US"/>
          </a:p>
        </p:txBody>
      </p:sp>
    </p:spTree>
    <p:extLst>
      <p:ext uri="{BB962C8B-B14F-4D97-AF65-F5344CB8AC3E}">
        <p14:creationId xmlns:p14="http://schemas.microsoft.com/office/powerpoint/2010/main" val="9988684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18</a:t>
            </a:fld>
            <a:endParaRPr lang="zh-CN" altLang="en-US"/>
          </a:p>
        </p:txBody>
      </p:sp>
    </p:spTree>
    <p:extLst>
      <p:ext uri="{BB962C8B-B14F-4D97-AF65-F5344CB8AC3E}">
        <p14:creationId xmlns:p14="http://schemas.microsoft.com/office/powerpoint/2010/main" val="7644970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19</a:t>
            </a:fld>
            <a:endParaRPr lang="zh-CN" altLang="en-US"/>
          </a:p>
        </p:txBody>
      </p:sp>
    </p:spTree>
    <p:extLst>
      <p:ext uri="{BB962C8B-B14F-4D97-AF65-F5344CB8AC3E}">
        <p14:creationId xmlns:p14="http://schemas.microsoft.com/office/powerpoint/2010/main" val="9988684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20</a:t>
            </a:fld>
            <a:endParaRPr lang="zh-CN" altLang="en-US"/>
          </a:p>
        </p:txBody>
      </p:sp>
    </p:spTree>
    <p:extLst>
      <p:ext uri="{BB962C8B-B14F-4D97-AF65-F5344CB8AC3E}">
        <p14:creationId xmlns:p14="http://schemas.microsoft.com/office/powerpoint/2010/main" val="24326279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22</a:t>
            </a:fld>
            <a:endParaRPr lang="zh-CN" altLang="en-US"/>
          </a:p>
        </p:txBody>
      </p:sp>
    </p:spTree>
    <p:extLst>
      <p:ext uri="{BB962C8B-B14F-4D97-AF65-F5344CB8AC3E}">
        <p14:creationId xmlns:p14="http://schemas.microsoft.com/office/powerpoint/2010/main" val="4037871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ransition spd="slow" advClick="0" advTm="0">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9515159"/>
      </p:ext>
    </p:extLst>
  </p:cSld>
  <p:clrMapOvr>
    <a:masterClrMapping/>
  </p:clrMapOvr>
  <p:transition spd="slow" advClick="0" advTm="0">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2_两栏内容">
    <p:bg>
      <p:bgPr>
        <a:solidFill>
          <a:srgbClr val="F5F5F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6118941"/>
      </p:ext>
    </p:extLst>
  </p:cSld>
  <p:clrMapOvr>
    <a:masterClrMapping/>
  </p:clrMapOvr>
  <p:transition spd="slow" advClick="0" advTm="0">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43_两栏内容">
    <p:bg>
      <p:bgPr>
        <a:solidFill>
          <a:srgbClr val="F5F5F5"/>
        </a:solidFill>
        <a:effectLst/>
      </p:bgPr>
    </p:bg>
    <p:spTree>
      <p:nvGrpSpPr>
        <p:cNvPr id="1" name=""/>
        <p:cNvGrpSpPr/>
        <p:nvPr/>
      </p:nvGrpSpPr>
      <p:grpSpPr>
        <a:xfrm>
          <a:off x="0" y="0"/>
          <a:ext cx="0" cy="0"/>
          <a:chOff x="0" y="0"/>
          <a:chExt cx="0" cy="0"/>
        </a:xfrm>
      </p:grpSpPr>
      <p:sp>
        <p:nvSpPr>
          <p:cNvPr id="11" name="TextBox 15"/>
          <p:cNvSpPr txBox="1"/>
          <p:nvPr userDrawn="1"/>
        </p:nvSpPr>
        <p:spPr>
          <a:xfrm>
            <a:off x="10801374" y="405458"/>
            <a:ext cx="1072730" cy="400110"/>
          </a:xfrm>
          <a:prstGeom prst="rect">
            <a:avLst/>
          </a:prstGeom>
          <a:noFill/>
        </p:spPr>
        <p:txBody>
          <a:bodyPr wrap="none" rtlCol="0">
            <a:spAutoFit/>
          </a:bodyPr>
          <a:lstStyle/>
          <a:p>
            <a:pPr algn="ct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第</a:t>
            </a:r>
            <a:r>
              <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rPr>
              <a:t> </a:t>
            </a:r>
            <a:fld id="{2EEF1883-7A0E-4F66-9932-E581691AD397}" type="slidenum">
              <a:rPr lang="zh-CN" altLang="en-US" sz="2000" smtClean="0">
                <a:solidFill>
                  <a:schemeClr val="tx1">
                    <a:lumMod val="50000"/>
                    <a:lumOff val="50000"/>
                  </a:schemeClr>
                </a:solidFill>
                <a:latin typeface="微软雅黑" panose="020B0503020204020204" pitchFamily="34" charset="-122"/>
                <a:ea typeface="微软雅黑" panose="020B0503020204020204" pitchFamily="34" charset="-122"/>
              </a:rPr>
              <a:pPr algn="ctr"/>
              <a:t>‹#›</a:t>
            </a:fld>
            <a:r>
              <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页</a:t>
            </a:r>
            <a:endParaRPr lang="zh-CN" altLang="en-US" sz="1600" b="0" dirty="0">
              <a:solidFill>
                <a:schemeClr val="tx1">
                  <a:lumMod val="50000"/>
                  <a:lumOff val="50000"/>
                </a:schemeClr>
              </a:solidFill>
              <a:latin typeface="微软雅黑" pitchFamily="34" charset="-122"/>
              <a:ea typeface="微软雅黑" pitchFamily="34" charset="-122"/>
            </a:endParaRPr>
          </a:p>
        </p:txBody>
      </p:sp>
      <p:cxnSp>
        <p:nvCxnSpPr>
          <p:cNvPr id="3" name="直接连接符 2"/>
          <p:cNvCxnSpPr/>
          <p:nvPr userDrawn="1"/>
        </p:nvCxnSpPr>
        <p:spPr>
          <a:xfrm>
            <a:off x="0" y="909514"/>
            <a:ext cx="12200731"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6" name="TextBox 43"/>
          <p:cNvSpPr txBox="1">
            <a:spLocks noChangeArrowheads="1"/>
          </p:cNvSpPr>
          <p:nvPr userDrawn="1"/>
        </p:nvSpPr>
        <p:spPr bwMode="auto">
          <a:xfrm>
            <a:off x="2590428" y="189434"/>
            <a:ext cx="4080842" cy="523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ahoma" pitchFamily="34" charset="0"/>
                <a:ea typeface="微软雅黑" pitchFamily="34" charset="-122"/>
              </a:defRPr>
            </a:lvl1pPr>
            <a:lvl2pPr marL="742950" indent="-285750">
              <a:defRPr>
                <a:solidFill>
                  <a:schemeClr val="tx1"/>
                </a:solidFill>
                <a:latin typeface="Tahoma" pitchFamily="34" charset="0"/>
                <a:ea typeface="微软雅黑" pitchFamily="34" charset="-122"/>
              </a:defRPr>
            </a:lvl2pPr>
            <a:lvl3pPr marL="1143000" indent="-228600">
              <a:defRPr>
                <a:solidFill>
                  <a:schemeClr val="tx1"/>
                </a:solidFill>
                <a:latin typeface="Tahoma" pitchFamily="34" charset="0"/>
                <a:ea typeface="微软雅黑" pitchFamily="34" charset="-122"/>
              </a:defRPr>
            </a:lvl3pPr>
            <a:lvl4pPr marL="1600200" indent="-228600">
              <a:defRPr>
                <a:solidFill>
                  <a:schemeClr val="tx1"/>
                </a:solidFill>
                <a:latin typeface="Tahoma" pitchFamily="34" charset="0"/>
                <a:ea typeface="微软雅黑" pitchFamily="34" charset="-122"/>
              </a:defRPr>
            </a:lvl4pPr>
            <a:lvl5pPr marL="2057400" indent="-228600">
              <a:defRPr>
                <a:solidFill>
                  <a:schemeClr val="tx1"/>
                </a:solidFill>
                <a:latin typeface="Tahoma" pitchFamily="34" charset="0"/>
                <a:ea typeface="微软雅黑" pitchFamily="34" charset="-122"/>
              </a:defRPr>
            </a:lvl5pPr>
            <a:lvl6pPr marL="2514600" indent="-228600" fontAlgn="base">
              <a:spcBef>
                <a:spcPct val="0"/>
              </a:spcBef>
              <a:spcAft>
                <a:spcPct val="0"/>
              </a:spcAft>
              <a:defRPr>
                <a:solidFill>
                  <a:schemeClr val="tx1"/>
                </a:solidFill>
                <a:latin typeface="Tahoma" pitchFamily="34" charset="0"/>
                <a:ea typeface="微软雅黑" pitchFamily="34" charset="-122"/>
              </a:defRPr>
            </a:lvl6pPr>
            <a:lvl7pPr marL="2971800" indent="-228600" fontAlgn="base">
              <a:spcBef>
                <a:spcPct val="0"/>
              </a:spcBef>
              <a:spcAft>
                <a:spcPct val="0"/>
              </a:spcAft>
              <a:defRPr>
                <a:solidFill>
                  <a:schemeClr val="tx1"/>
                </a:solidFill>
                <a:latin typeface="Tahoma" pitchFamily="34" charset="0"/>
                <a:ea typeface="微软雅黑" pitchFamily="34" charset="-122"/>
              </a:defRPr>
            </a:lvl7pPr>
            <a:lvl8pPr marL="3429000" indent="-228600" fontAlgn="base">
              <a:spcBef>
                <a:spcPct val="0"/>
              </a:spcBef>
              <a:spcAft>
                <a:spcPct val="0"/>
              </a:spcAft>
              <a:defRPr>
                <a:solidFill>
                  <a:schemeClr val="tx1"/>
                </a:solidFill>
                <a:latin typeface="Tahoma" pitchFamily="34" charset="0"/>
                <a:ea typeface="微软雅黑" pitchFamily="34" charset="-122"/>
              </a:defRPr>
            </a:lvl8pPr>
            <a:lvl9pPr marL="3886200" indent="-228600" fontAlgn="base">
              <a:spcBef>
                <a:spcPct val="0"/>
              </a:spcBef>
              <a:spcAft>
                <a:spcPct val="0"/>
              </a:spcAft>
              <a:defRPr>
                <a:solidFill>
                  <a:schemeClr val="tx1"/>
                </a:solidFill>
                <a:latin typeface="Tahoma" pitchFamily="34" charset="0"/>
                <a:ea typeface="微软雅黑" pitchFamily="34" charset="-122"/>
              </a:defRPr>
            </a:lvl9pPr>
          </a:lstStyle>
          <a:p>
            <a:r>
              <a:rPr lang="en-US" altLang="zh-CN" sz="2800" b="1" dirty="0">
                <a:solidFill>
                  <a:schemeClr val="tx1">
                    <a:lumMod val="75000"/>
                    <a:lumOff val="25000"/>
                  </a:schemeClr>
                </a:solidFill>
                <a:latin typeface="微软雅黑" pitchFamily="34" charset="-122"/>
              </a:rPr>
              <a:t>Airhorn</a:t>
            </a:r>
          </a:p>
        </p:txBody>
      </p:sp>
      <p:sp>
        <p:nvSpPr>
          <p:cNvPr id="7" name="燕尾形 6"/>
          <p:cNvSpPr/>
          <p:nvPr userDrawn="1"/>
        </p:nvSpPr>
        <p:spPr>
          <a:xfrm>
            <a:off x="1586327" y="1"/>
            <a:ext cx="860084" cy="909514"/>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微软雅黑"/>
              <a:ea typeface="微软雅黑"/>
              <a:cs typeface="微软雅黑"/>
            </a:endParaRPr>
          </a:p>
        </p:txBody>
      </p:sp>
      <p:sp>
        <p:nvSpPr>
          <p:cNvPr id="8" name="TextBox 7"/>
          <p:cNvSpPr txBox="1"/>
          <p:nvPr userDrawn="1"/>
        </p:nvSpPr>
        <p:spPr>
          <a:xfrm>
            <a:off x="190550" y="180723"/>
            <a:ext cx="1273105" cy="584775"/>
          </a:xfrm>
          <a:prstGeom prst="rect">
            <a:avLst/>
          </a:prstGeom>
          <a:noFill/>
        </p:spPr>
        <p:txBody>
          <a:bodyPr wrap="none" rtlCol="0">
            <a:spAutoFit/>
          </a:bodyPr>
          <a:lstStyle/>
          <a:p>
            <a:r>
              <a:rPr lang="zh-CN" altLang="en-US" sz="3200" dirty="0">
                <a:solidFill>
                  <a:schemeClr val="tx2"/>
                </a:solidFill>
                <a:latin typeface="Eras Bold ITC" panose="020B0907030504020204" pitchFamily="34" charset="0"/>
                <a:ea typeface="微软雅黑" panose="020B0503020204020204" pitchFamily="34" charset="-122"/>
              </a:rPr>
              <a:t>课题</a:t>
            </a:r>
            <a:r>
              <a:rPr lang="en-US" altLang="zh-CN" sz="3200" dirty="0">
                <a:solidFill>
                  <a:schemeClr val="tx2"/>
                </a:solidFill>
                <a:latin typeface="Eras Bold ITC" panose="020B0907030504020204" pitchFamily="34" charset="0"/>
                <a:ea typeface="微软雅黑" panose="020B0503020204020204" pitchFamily="34" charset="-122"/>
              </a:rPr>
              <a:t>2</a:t>
            </a:r>
            <a:endParaRPr lang="zh-CN" altLang="en-US" sz="3200" dirty="0">
              <a:solidFill>
                <a:schemeClr val="tx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2044140442"/>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p:tgtEl>
                                          <p:spTgt spid="7"/>
                                        </p:tgtEl>
                                        <p:attrNameLst>
                                          <p:attrName>ppt_x</p:attrName>
                                        </p:attrNameLst>
                                      </p:cBhvr>
                                      <p:tavLst>
                                        <p:tav tm="0">
                                          <p:val>
                                            <p:strVal val="#ppt_x-#ppt_w*1.125000"/>
                                          </p:val>
                                        </p:tav>
                                        <p:tav tm="100000">
                                          <p:val>
                                            <p:strVal val="#ppt_x"/>
                                          </p:val>
                                        </p:tav>
                                      </p:tavLst>
                                    </p:anim>
                                    <p:animEffect transition="in" filter="wipe(right)">
                                      <p:cBhvr>
                                        <p:cTn id="13" dur="500"/>
                                        <p:tgtEl>
                                          <p:spTgt spid="7"/>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1_两栏内容">
    <p:bg>
      <p:bgPr>
        <a:solidFill>
          <a:srgbClr val="F5F5F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2637010"/>
      </p:ext>
    </p:extLst>
  </p:cSld>
  <p:clrMapOvr>
    <a:masterClrMapping/>
  </p:clrMapOvr>
  <p:transition spd="slow" advClick="0" advTm="0">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2413" cy="2389187"/>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3625"/>
            <a:ext cx="9142413" cy="165576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C39623CB-03DD-4A98-89BF-93503B8B192F}" type="datetimeFigureOut">
              <a:rPr lang="zh-CN" altLang="en-US" smtClean="0"/>
              <a:t>2017/4/22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C0D30D6-623E-495D-8505-1729A1FE329F}" type="slidenum">
              <a:rPr lang="zh-CN" altLang="en-US" smtClean="0"/>
              <a:t>‹#›</a:t>
            </a:fld>
            <a:endParaRPr lang="zh-CN" altLang="en-US"/>
          </a:p>
        </p:txBody>
      </p:sp>
    </p:spTree>
    <p:extLst>
      <p:ext uri="{BB962C8B-B14F-4D97-AF65-F5344CB8AC3E}">
        <p14:creationId xmlns:p14="http://schemas.microsoft.com/office/powerpoint/2010/main" val="2329388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39623CB-03DD-4A98-89BF-93503B8B192F}" type="datetimeFigureOut">
              <a:rPr lang="zh-CN" altLang="en-US" smtClean="0"/>
              <a:t>2017/4/22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C0D30D6-623E-495D-8505-1729A1FE329F}" type="slidenum">
              <a:rPr lang="zh-CN" altLang="en-US" smtClean="0"/>
              <a:t>‹#›</a:t>
            </a:fld>
            <a:endParaRPr lang="zh-CN" altLang="en-US"/>
          </a:p>
        </p:txBody>
      </p:sp>
    </p:spTree>
    <p:extLst>
      <p:ext uri="{BB962C8B-B14F-4D97-AF65-F5344CB8AC3E}">
        <p14:creationId xmlns:p14="http://schemas.microsoft.com/office/powerpoint/2010/main" val="37019015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4013" cy="2854325"/>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91050"/>
            <a:ext cx="10514013" cy="150018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C39623CB-03DD-4A98-89BF-93503B8B192F}" type="datetimeFigureOut">
              <a:rPr lang="zh-CN" altLang="en-US" smtClean="0"/>
              <a:t>2017/4/22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C0D30D6-623E-495D-8505-1729A1FE329F}" type="slidenum">
              <a:rPr lang="zh-CN" altLang="en-US" smtClean="0"/>
              <a:t>‹#›</a:t>
            </a:fld>
            <a:endParaRPr lang="zh-CN" altLang="en-US"/>
          </a:p>
        </p:txBody>
      </p:sp>
    </p:spTree>
    <p:extLst>
      <p:ext uri="{BB962C8B-B14F-4D97-AF65-F5344CB8AC3E}">
        <p14:creationId xmlns:p14="http://schemas.microsoft.com/office/powerpoint/2010/main" val="149335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0013" cy="4352925"/>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0613" y="1825625"/>
            <a:ext cx="5181600" cy="4352925"/>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C39623CB-03DD-4A98-89BF-93503B8B192F}" type="datetimeFigureOut">
              <a:rPr lang="zh-CN" altLang="en-US" smtClean="0"/>
              <a:t>2017/4/22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C0D30D6-623E-495D-8505-1729A1FE329F}" type="slidenum">
              <a:rPr lang="zh-CN" altLang="en-US" smtClean="0"/>
              <a:t>‹#›</a:t>
            </a:fld>
            <a:endParaRPr lang="zh-CN" altLang="en-US"/>
          </a:p>
        </p:txBody>
      </p:sp>
    </p:spTree>
    <p:extLst>
      <p:ext uri="{BB962C8B-B14F-4D97-AF65-F5344CB8AC3E}">
        <p14:creationId xmlns:p14="http://schemas.microsoft.com/office/powerpoint/2010/main" val="692200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4012"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6175"/>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0613" y="1681163"/>
            <a:ext cx="51831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0613" y="2505075"/>
            <a:ext cx="5183187" cy="3686175"/>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C39623CB-03DD-4A98-89BF-93503B8B192F}" type="datetimeFigureOut">
              <a:rPr lang="zh-CN" altLang="en-US" smtClean="0"/>
              <a:t>2017/4/22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C0D30D6-623E-495D-8505-1729A1FE329F}" type="slidenum">
              <a:rPr lang="zh-CN" altLang="en-US" smtClean="0"/>
              <a:t>‹#›</a:t>
            </a:fld>
            <a:endParaRPr lang="zh-CN" altLang="en-US"/>
          </a:p>
        </p:txBody>
      </p:sp>
    </p:spTree>
    <p:extLst>
      <p:ext uri="{BB962C8B-B14F-4D97-AF65-F5344CB8AC3E}">
        <p14:creationId xmlns:p14="http://schemas.microsoft.com/office/powerpoint/2010/main" val="1711321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C39623CB-03DD-4A98-89BF-93503B8B192F}" type="datetimeFigureOut">
              <a:rPr lang="zh-CN" altLang="en-US" smtClean="0"/>
              <a:t>2017/4/22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C0D30D6-623E-495D-8505-1729A1FE329F}" type="slidenum">
              <a:rPr lang="zh-CN" altLang="en-US" smtClean="0"/>
              <a:t>‹#›</a:t>
            </a:fld>
            <a:endParaRPr lang="zh-CN" altLang="en-US"/>
          </a:p>
        </p:txBody>
      </p:sp>
    </p:spTree>
    <p:extLst>
      <p:ext uri="{BB962C8B-B14F-4D97-AF65-F5344CB8AC3E}">
        <p14:creationId xmlns:p14="http://schemas.microsoft.com/office/powerpoint/2010/main" val="27302584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39623CB-03DD-4A98-89BF-93503B8B192F}" type="datetimeFigureOut">
              <a:rPr lang="zh-CN" altLang="en-US" smtClean="0"/>
              <a:t>2017/4/22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C0D30D6-623E-495D-8505-1729A1FE329F}" type="slidenum">
              <a:rPr lang="zh-CN" altLang="en-US" smtClean="0"/>
              <a:t>‹#›</a:t>
            </a:fld>
            <a:endParaRPr lang="zh-CN" altLang="en-US"/>
          </a:p>
        </p:txBody>
      </p:sp>
    </p:spTree>
    <p:extLst>
      <p:ext uri="{BB962C8B-B14F-4D97-AF65-F5344CB8AC3E}">
        <p14:creationId xmlns:p14="http://schemas.microsoft.com/office/powerpoint/2010/main" val="38036776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0612" cy="48752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3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C39623CB-03DD-4A98-89BF-93503B8B192F}" type="datetimeFigureOut">
              <a:rPr lang="zh-CN" altLang="en-US" smtClean="0"/>
              <a:t>2017/4/22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C0D30D6-623E-495D-8505-1729A1FE329F}" type="slidenum">
              <a:rPr lang="zh-CN" altLang="en-US" smtClean="0"/>
              <a:t>‹#›</a:t>
            </a:fld>
            <a:endParaRPr lang="zh-CN" altLang="en-US"/>
          </a:p>
        </p:txBody>
      </p:sp>
    </p:spTree>
    <p:extLst>
      <p:ext uri="{BB962C8B-B14F-4D97-AF65-F5344CB8AC3E}">
        <p14:creationId xmlns:p14="http://schemas.microsoft.com/office/powerpoint/2010/main" val="29571823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0612" cy="487521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3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C39623CB-03DD-4A98-89BF-93503B8B192F}" type="datetimeFigureOut">
              <a:rPr lang="zh-CN" altLang="en-US" smtClean="0"/>
              <a:t>2017/4/22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C0D30D6-623E-495D-8505-1729A1FE329F}" type="slidenum">
              <a:rPr lang="zh-CN" altLang="en-US" smtClean="0"/>
              <a:t>‹#›</a:t>
            </a:fld>
            <a:endParaRPr lang="zh-CN" altLang="en-US"/>
          </a:p>
        </p:txBody>
      </p:sp>
    </p:spTree>
    <p:extLst>
      <p:ext uri="{BB962C8B-B14F-4D97-AF65-F5344CB8AC3E}">
        <p14:creationId xmlns:p14="http://schemas.microsoft.com/office/powerpoint/2010/main" val="35893527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39623CB-03DD-4A98-89BF-93503B8B192F}" type="datetimeFigureOut">
              <a:rPr lang="zh-CN" altLang="en-US" smtClean="0"/>
              <a:t>2017/4/22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C0D30D6-623E-495D-8505-1729A1FE329F}" type="slidenum">
              <a:rPr lang="zh-CN" altLang="en-US" smtClean="0"/>
              <a:t>‹#›</a:t>
            </a:fld>
            <a:endParaRPr lang="zh-CN" altLang="en-US"/>
          </a:p>
        </p:txBody>
      </p:sp>
    </p:spTree>
    <p:extLst>
      <p:ext uri="{BB962C8B-B14F-4D97-AF65-F5344CB8AC3E}">
        <p14:creationId xmlns:p14="http://schemas.microsoft.com/office/powerpoint/2010/main" val="30207613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7313" cy="58134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3425"/>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39623CB-03DD-4A98-89BF-93503B8B192F}" type="datetimeFigureOut">
              <a:rPr lang="zh-CN" altLang="en-US" smtClean="0"/>
              <a:t>2017/4/22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C0D30D6-623E-495D-8505-1729A1FE329F}" type="slidenum">
              <a:rPr lang="zh-CN" altLang="en-US" smtClean="0"/>
              <a:t>‹#›</a:t>
            </a:fld>
            <a:endParaRPr lang="zh-CN" altLang="en-US"/>
          </a:p>
        </p:txBody>
      </p:sp>
    </p:spTree>
    <p:extLst>
      <p:ext uri="{BB962C8B-B14F-4D97-AF65-F5344CB8AC3E}">
        <p14:creationId xmlns:p14="http://schemas.microsoft.com/office/powerpoint/2010/main" val="14386977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712" r:id="rId2"/>
    <p:sldLayoutId id="2147483710" r:id="rId3"/>
    <p:sldLayoutId id="2147483713" r:id="rId4"/>
    <p:sldLayoutId id="2147483707" r:id="rId5"/>
  </p:sldLayoutIdLst>
  <p:transition spd="slow" advClick="0" advTm="0">
    <p:wipe/>
  </p:transition>
  <p:txStyles>
    <p:titleStyle>
      <a:lvl1pPr algn="ctr" defTabSz="1088502" rtl="0" eaLnBrk="1" latinLnBrk="0" hangingPunct="1">
        <a:spcBef>
          <a:spcPct val="0"/>
        </a:spcBef>
        <a:buNone/>
        <a:defRPr sz="5200" kern="1200">
          <a:solidFill>
            <a:schemeClr val="tx1"/>
          </a:solidFill>
          <a:latin typeface="+mj-lt"/>
          <a:ea typeface="+mj-ea"/>
          <a:cs typeface="+mj-cs"/>
        </a:defRPr>
      </a:lvl1pPr>
    </p:titleStyle>
    <p:bodyStyle>
      <a:lvl1pPr marL="408188" indent="-408188" algn="l" defTabSz="1088502" rtl="0" eaLnBrk="1" latinLnBrk="0" hangingPunct="1">
        <a:spcBef>
          <a:spcPct val="20000"/>
        </a:spcBef>
        <a:buFont typeface="Arial" pitchFamily="34" charset="0"/>
        <a:buChar char="•"/>
        <a:defRPr sz="3800" kern="1200">
          <a:solidFill>
            <a:schemeClr val="tx1"/>
          </a:solidFill>
          <a:latin typeface="+mn-lt"/>
          <a:ea typeface="+mn-ea"/>
          <a:cs typeface="+mn-cs"/>
        </a:defRPr>
      </a:lvl1pPr>
      <a:lvl2pPr marL="884408" indent="-340157" algn="l" defTabSz="1088502" rtl="0" eaLnBrk="1" latinLnBrk="0" hangingPunct="1">
        <a:spcBef>
          <a:spcPct val="20000"/>
        </a:spcBef>
        <a:buFont typeface="Arial" pitchFamily="34" charset="0"/>
        <a:buChar char="–"/>
        <a:defRPr sz="3300" kern="1200">
          <a:solidFill>
            <a:schemeClr val="tx1"/>
          </a:solidFill>
          <a:latin typeface="+mn-lt"/>
          <a:ea typeface="+mn-ea"/>
          <a:cs typeface="+mn-cs"/>
        </a:defRPr>
      </a:lvl2pPr>
      <a:lvl3pPr marL="1360627" indent="-272125" algn="l" defTabSz="1088502" rtl="0" eaLnBrk="1" latinLnBrk="0" hangingPunct="1">
        <a:spcBef>
          <a:spcPct val="20000"/>
        </a:spcBef>
        <a:buFont typeface="Arial" pitchFamily="34" charset="0"/>
        <a:buChar char="•"/>
        <a:defRPr sz="2900" kern="1200">
          <a:solidFill>
            <a:schemeClr val="tx1"/>
          </a:solidFill>
          <a:latin typeface="+mn-lt"/>
          <a:ea typeface="+mn-ea"/>
          <a:cs typeface="+mn-cs"/>
        </a:defRPr>
      </a:lvl3pPr>
      <a:lvl4pPr marL="1904878" indent="-272125" algn="l" defTabSz="1088502"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449129" indent="-272125" algn="l" defTabSz="1088502"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993380" indent="-272125" algn="l" defTabSz="1088502"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631" indent="-272125" algn="l" defTabSz="1088502"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1882" indent="-272125" algn="l" defTabSz="1088502"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132" indent="-272125" algn="l" defTabSz="1088502"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zh-CN"/>
      </a:defPPr>
      <a:lvl1pPr marL="0" algn="l" defTabSz="1088502" rtl="0" eaLnBrk="1" latinLnBrk="0" hangingPunct="1">
        <a:defRPr sz="2100" kern="1200">
          <a:solidFill>
            <a:schemeClr val="tx1"/>
          </a:solidFill>
          <a:latin typeface="+mn-lt"/>
          <a:ea typeface="+mn-ea"/>
          <a:cs typeface="+mn-cs"/>
        </a:defRPr>
      </a:lvl1pPr>
      <a:lvl2pPr marL="544251" algn="l" defTabSz="1088502" rtl="0" eaLnBrk="1" latinLnBrk="0" hangingPunct="1">
        <a:defRPr sz="2100" kern="1200">
          <a:solidFill>
            <a:schemeClr val="tx1"/>
          </a:solidFill>
          <a:latin typeface="+mn-lt"/>
          <a:ea typeface="+mn-ea"/>
          <a:cs typeface="+mn-cs"/>
        </a:defRPr>
      </a:lvl2pPr>
      <a:lvl3pPr marL="1088502" algn="l" defTabSz="1088502" rtl="0" eaLnBrk="1" latinLnBrk="0" hangingPunct="1">
        <a:defRPr sz="2100" kern="1200">
          <a:solidFill>
            <a:schemeClr val="tx1"/>
          </a:solidFill>
          <a:latin typeface="+mn-lt"/>
          <a:ea typeface="+mn-ea"/>
          <a:cs typeface="+mn-cs"/>
        </a:defRPr>
      </a:lvl3pPr>
      <a:lvl4pPr marL="1632753" algn="l" defTabSz="1088502" rtl="0" eaLnBrk="1" latinLnBrk="0" hangingPunct="1">
        <a:defRPr sz="2100" kern="1200">
          <a:solidFill>
            <a:schemeClr val="tx1"/>
          </a:solidFill>
          <a:latin typeface="+mn-lt"/>
          <a:ea typeface="+mn-ea"/>
          <a:cs typeface="+mn-cs"/>
        </a:defRPr>
      </a:lvl4pPr>
      <a:lvl5pPr marL="2177004" algn="l" defTabSz="1088502" rtl="0" eaLnBrk="1" latinLnBrk="0" hangingPunct="1">
        <a:defRPr sz="2100" kern="1200">
          <a:solidFill>
            <a:schemeClr val="tx1"/>
          </a:solidFill>
          <a:latin typeface="+mn-lt"/>
          <a:ea typeface="+mn-ea"/>
          <a:cs typeface="+mn-cs"/>
        </a:defRPr>
      </a:lvl5pPr>
      <a:lvl6pPr marL="2721254" algn="l" defTabSz="1088502" rtl="0" eaLnBrk="1" latinLnBrk="0" hangingPunct="1">
        <a:defRPr sz="2100" kern="1200">
          <a:solidFill>
            <a:schemeClr val="tx1"/>
          </a:solidFill>
          <a:latin typeface="+mn-lt"/>
          <a:ea typeface="+mn-ea"/>
          <a:cs typeface="+mn-cs"/>
        </a:defRPr>
      </a:lvl6pPr>
      <a:lvl7pPr marL="3265505" algn="l" defTabSz="1088502" rtl="0" eaLnBrk="1" latinLnBrk="0" hangingPunct="1">
        <a:defRPr sz="2100" kern="1200">
          <a:solidFill>
            <a:schemeClr val="tx1"/>
          </a:solidFill>
          <a:latin typeface="+mn-lt"/>
          <a:ea typeface="+mn-ea"/>
          <a:cs typeface="+mn-cs"/>
        </a:defRPr>
      </a:lvl7pPr>
      <a:lvl8pPr marL="3809756" algn="l" defTabSz="1088502" rtl="0" eaLnBrk="1" latinLnBrk="0" hangingPunct="1">
        <a:defRPr sz="2100" kern="1200">
          <a:solidFill>
            <a:schemeClr val="tx1"/>
          </a:solidFill>
          <a:latin typeface="+mn-lt"/>
          <a:ea typeface="+mn-ea"/>
          <a:cs typeface="+mn-cs"/>
        </a:defRPr>
      </a:lvl8pPr>
      <a:lvl9pPr marL="4354007" algn="l" defTabSz="1088502" rtl="0" eaLnBrk="1" latinLnBrk="0" hangingPunct="1">
        <a:defRPr sz="21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4013"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4013" cy="4352925"/>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793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9623CB-03DD-4A98-89BF-93503B8B192F}" type="datetimeFigureOut">
              <a:rPr lang="zh-CN" altLang="en-US" smtClean="0"/>
              <a:t>2017/4/22</a:t>
            </a:fld>
            <a:endParaRPr lang="zh-CN" altLang="en-US"/>
          </a:p>
        </p:txBody>
      </p:sp>
      <p:sp>
        <p:nvSpPr>
          <p:cNvPr id="5" name="页脚占位符 4"/>
          <p:cNvSpPr>
            <a:spLocks noGrp="1"/>
          </p:cNvSpPr>
          <p:nvPr>
            <p:ph type="ftr" sz="quarter" idx="3"/>
          </p:nvPr>
        </p:nvSpPr>
        <p:spPr>
          <a:xfrm>
            <a:off x="4038600" y="6357938"/>
            <a:ext cx="4113213"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013" y="6357938"/>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0D30D6-623E-495D-8505-1729A1FE329F}" type="slidenum">
              <a:rPr lang="zh-CN" altLang="en-US" smtClean="0"/>
              <a:t>‹#›</a:t>
            </a:fld>
            <a:endParaRPr lang="zh-CN" altLang="en-US"/>
          </a:p>
        </p:txBody>
      </p:sp>
    </p:spTree>
    <p:extLst>
      <p:ext uri="{BB962C8B-B14F-4D97-AF65-F5344CB8AC3E}">
        <p14:creationId xmlns:p14="http://schemas.microsoft.com/office/powerpoint/2010/main" val="898250509"/>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microsoft.com/office/2007/relationships/media" Target="../media/media2.wav"/><Relationship Id="rId7" Type="http://schemas.openxmlformats.org/officeDocument/2006/relationships/image" Target="../media/image9.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10.png"/><Relationship Id="rId5" Type="http://schemas.openxmlformats.org/officeDocument/2006/relationships/slideLayout" Target="../slideLayouts/slideLayout4.xml"/><Relationship Id="rId4" Type="http://schemas.openxmlformats.org/officeDocument/2006/relationships/audio" Target="../media/media2.wav"/></Relationships>
</file>

<file path=ppt/slides/_rels/slide15.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chart" Target="../charts/chart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chart" Target="../charts/chart3.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chart" Target="../charts/chart4.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直接连接符 29"/>
          <p:cNvCxnSpPr/>
          <p:nvPr/>
        </p:nvCxnSpPr>
        <p:spPr>
          <a:xfrm>
            <a:off x="0" y="740873"/>
            <a:ext cx="5039227" cy="0"/>
          </a:xfrm>
          <a:prstGeom prst="line">
            <a:avLst/>
          </a:prstGeom>
          <a:ln w="12700">
            <a:solidFill>
              <a:srgbClr val="A9A9A9"/>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7151186" y="740873"/>
            <a:ext cx="5039227" cy="0"/>
          </a:xfrm>
          <a:prstGeom prst="line">
            <a:avLst/>
          </a:prstGeom>
          <a:ln w="12700">
            <a:solidFill>
              <a:srgbClr val="A9A9A9"/>
            </a:solidFill>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1" y="6406814"/>
            <a:ext cx="3041773" cy="452774"/>
          </a:xfrm>
          <a:prstGeom prst="rect">
            <a:avLst/>
          </a:prstGeom>
          <a:solidFill>
            <a:srgbClr val="EF7768"/>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3" name="矩形 32"/>
          <p:cNvSpPr/>
          <p:nvPr/>
        </p:nvSpPr>
        <p:spPr>
          <a:xfrm>
            <a:off x="3041775" y="6406814"/>
            <a:ext cx="3063750" cy="452774"/>
          </a:xfrm>
          <a:prstGeom prst="rect">
            <a:avLst/>
          </a:prstGeom>
          <a:solidFill>
            <a:srgbClr val="C7C7C7"/>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4" name="矩形 33"/>
          <p:cNvSpPr/>
          <p:nvPr/>
        </p:nvSpPr>
        <p:spPr>
          <a:xfrm>
            <a:off x="6095207" y="6406814"/>
            <a:ext cx="3047603" cy="452774"/>
          </a:xfrm>
          <a:prstGeom prst="rect">
            <a:avLst/>
          </a:prstGeom>
          <a:solidFill>
            <a:srgbClr val="38B1BF"/>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5" name="矩形 34"/>
          <p:cNvSpPr/>
          <p:nvPr/>
        </p:nvSpPr>
        <p:spPr>
          <a:xfrm>
            <a:off x="9142810" y="6406814"/>
            <a:ext cx="3047603" cy="452774"/>
          </a:xfrm>
          <a:prstGeom prst="rect">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6" name="矩形 35"/>
          <p:cNvSpPr/>
          <p:nvPr/>
        </p:nvSpPr>
        <p:spPr>
          <a:xfrm>
            <a:off x="0" y="-27390"/>
            <a:ext cx="3047603" cy="123423"/>
          </a:xfrm>
          <a:prstGeom prst="rect">
            <a:avLst/>
          </a:prstGeom>
          <a:solidFill>
            <a:srgbClr val="EF7768"/>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7" name="矩形 36"/>
          <p:cNvSpPr/>
          <p:nvPr/>
        </p:nvSpPr>
        <p:spPr>
          <a:xfrm>
            <a:off x="3047603" y="-27390"/>
            <a:ext cx="3047603" cy="123423"/>
          </a:xfrm>
          <a:prstGeom prst="rect">
            <a:avLst/>
          </a:prstGeom>
          <a:solidFill>
            <a:srgbClr val="C7C7C7"/>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8" name="矩形 37"/>
          <p:cNvSpPr/>
          <p:nvPr/>
        </p:nvSpPr>
        <p:spPr>
          <a:xfrm>
            <a:off x="6095207" y="-27390"/>
            <a:ext cx="3047603" cy="123423"/>
          </a:xfrm>
          <a:prstGeom prst="rect">
            <a:avLst/>
          </a:prstGeom>
          <a:solidFill>
            <a:srgbClr val="38B1BF"/>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9" name="矩形 38"/>
          <p:cNvSpPr/>
          <p:nvPr/>
        </p:nvSpPr>
        <p:spPr>
          <a:xfrm>
            <a:off x="9142810" y="-27390"/>
            <a:ext cx="3047603" cy="123423"/>
          </a:xfrm>
          <a:prstGeom prst="rect">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40" name="TextBox 39"/>
          <p:cNvSpPr txBox="1"/>
          <p:nvPr/>
        </p:nvSpPr>
        <p:spPr>
          <a:xfrm>
            <a:off x="3864458" y="1366178"/>
            <a:ext cx="4291525" cy="2062087"/>
          </a:xfrm>
          <a:prstGeom prst="rect">
            <a:avLst/>
          </a:prstGeom>
          <a:noFill/>
        </p:spPr>
        <p:txBody>
          <a:bodyPr wrap="none" lIns="91423" tIns="45712" rIns="91423" bIns="45712" rtlCol="0">
            <a:spAutoFit/>
          </a:bodyPr>
          <a:lstStyle/>
          <a:p>
            <a:r>
              <a:rPr lang="zh-CN" altLang="en-US" sz="12800" dirty="0">
                <a:solidFill>
                  <a:srgbClr val="38B1BF"/>
                </a:solidFill>
                <a:latin typeface="Impact" panose="020B0806030902050204" pitchFamily="34" charset="0"/>
              </a:rPr>
              <a:t>课题</a:t>
            </a:r>
            <a:r>
              <a:rPr lang="en-US" altLang="zh-CN" sz="12800" dirty="0">
                <a:solidFill>
                  <a:srgbClr val="38B1BF"/>
                </a:solidFill>
                <a:latin typeface="Impact" panose="020B0806030902050204" pitchFamily="34" charset="0"/>
              </a:rPr>
              <a:t>2</a:t>
            </a:r>
            <a:endParaRPr lang="zh-CN" altLang="en-US" sz="12800" dirty="0">
              <a:solidFill>
                <a:srgbClr val="38B1BF"/>
              </a:solidFill>
              <a:latin typeface="Impact" panose="020B0806030902050204" pitchFamily="34" charset="0"/>
            </a:endParaRPr>
          </a:p>
        </p:txBody>
      </p:sp>
      <p:sp>
        <p:nvSpPr>
          <p:cNvPr id="41" name="文本框 5"/>
          <p:cNvSpPr txBox="1"/>
          <p:nvPr/>
        </p:nvSpPr>
        <p:spPr>
          <a:xfrm>
            <a:off x="2206774" y="4778722"/>
            <a:ext cx="3252779" cy="677092"/>
          </a:xfrm>
          <a:prstGeom prst="rect">
            <a:avLst/>
          </a:prstGeom>
          <a:noFill/>
        </p:spPr>
        <p:txBody>
          <a:bodyPr wrap="none" lIns="91423" tIns="45712" rIns="91423" bIns="45712" rtlCol="0">
            <a:spAutoFit/>
          </a:bodyPr>
          <a:lstStyle/>
          <a:p>
            <a:pPr algn="ctr"/>
            <a:r>
              <a:rPr lang="zh-CN" altLang="en-US" sz="1900" dirty="0">
                <a:solidFill>
                  <a:schemeClr val="tx1">
                    <a:lumMod val="85000"/>
                    <a:lumOff val="15000"/>
                  </a:schemeClr>
                </a:solidFill>
                <a:latin typeface="微软雅黑" pitchFamily="34" charset="-122"/>
                <a:ea typeface="微软雅黑" pitchFamily="34" charset="-122"/>
              </a:rPr>
              <a:t>指导老师：吕景林</a:t>
            </a:r>
            <a:endParaRPr lang="en-US" altLang="zh-CN" sz="1900" dirty="0">
              <a:solidFill>
                <a:schemeClr val="tx1">
                  <a:lumMod val="85000"/>
                  <a:lumOff val="15000"/>
                </a:schemeClr>
              </a:solidFill>
              <a:latin typeface="微软雅黑" pitchFamily="34" charset="-122"/>
              <a:ea typeface="微软雅黑" pitchFamily="34" charset="-122"/>
            </a:endParaRPr>
          </a:p>
          <a:p>
            <a:pPr algn="ctr"/>
            <a:r>
              <a:rPr lang="zh-CN" altLang="en-US" sz="1900" dirty="0">
                <a:solidFill>
                  <a:schemeClr val="tx1">
                    <a:lumMod val="85000"/>
                    <a:lumOff val="15000"/>
                  </a:schemeClr>
                </a:solidFill>
                <a:latin typeface="微软雅黑" pitchFamily="34" charset="-122"/>
                <a:ea typeface="微软雅黑" pitchFamily="34" charset="-122"/>
              </a:rPr>
              <a:t>组员：焦嘉琛 詹智超 钱栋珩</a:t>
            </a:r>
            <a:endParaRPr lang="en-US" altLang="zh-CN" sz="1900" dirty="0">
              <a:solidFill>
                <a:schemeClr val="tx1">
                  <a:lumMod val="85000"/>
                  <a:lumOff val="15000"/>
                </a:schemeClr>
              </a:solidFill>
              <a:latin typeface="微软雅黑" pitchFamily="34" charset="-122"/>
              <a:ea typeface="微软雅黑" pitchFamily="34" charset="-122"/>
            </a:endParaRPr>
          </a:p>
        </p:txBody>
      </p:sp>
      <p:sp>
        <p:nvSpPr>
          <p:cNvPr id="42" name="矩形 41"/>
          <p:cNvSpPr/>
          <p:nvPr/>
        </p:nvSpPr>
        <p:spPr>
          <a:xfrm>
            <a:off x="4644624" y="3552761"/>
            <a:ext cx="2898773" cy="938702"/>
          </a:xfrm>
          <a:prstGeom prst="rect">
            <a:avLst/>
          </a:prstGeom>
          <a:noFill/>
          <a:ln>
            <a:noFill/>
          </a:ln>
          <a:effectLst>
            <a:glow rad="1905000">
              <a:srgbClr val="F14124">
                <a:alpha val="40000"/>
              </a:srgbClr>
            </a:glow>
            <a:softEdge rad="1270000"/>
          </a:effectLst>
        </p:spPr>
        <p:txBody>
          <a:bodyPr wrap="none" lIns="91423" tIns="45712" rIns="91423" bIns="45712">
            <a:spAutoFit/>
          </a:bodyPr>
          <a:lstStyle/>
          <a:p>
            <a:pPr algn="ctr"/>
            <a:r>
              <a:rPr lang="en-US" altLang="zh-CN" sz="5500" b="1" dirty="0">
                <a:solidFill>
                  <a:schemeClr val="tx1">
                    <a:lumMod val="75000"/>
                    <a:lumOff val="25000"/>
                  </a:schemeClr>
                </a:solidFill>
                <a:latin typeface="微软雅黑" pitchFamily="34" charset="-122"/>
                <a:ea typeface="微软雅黑" pitchFamily="34" charset="-122"/>
              </a:rPr>
              <a:t>Airhorn</a:t>
            </a:r>
            <a:endParaRPr lang="zh-CN" altLang="en-US" sz="5500" b="1" dirty="0">
              <a:solidFill>
                <a:schemeClr val="tx1">
                  <a:lumMod val="75000"/>
                  <a:lumOff val="25000"/>
                </a:schemeClr>
              </a:solidFill>
              <a:latin typeface="微软雅黑" pitchFamily="34" charset="-122"/>
              <a:ea typeface="微软雅黑" pitchFamily="34" charset="-122"/>
            </a:endParaRPr>
          </a:p>
        </p:txBody>
      </p:sp>
      <p:sp>
        <p:nvSpPr>
          <p:cNvPr id="43" name="文本框 5"/>
          <p:cNvSpPr txBox="1"/>
          <p:nvPr/>
        </p:nvSpPr>
        <p:spPr>
          <a:xfrm>
            <a:off x="7751390" y="4891215"/>
            <a:ext cx="2645242" cy="384705"/>
          </a:xfrm>
          <a:prstGeom prst="rect">
            <a:avLst/>
          </a:prstGeom>
          <a:noFill/>
        </p:spPr>
        <p:txBody>
          <a:bodyPr wrap="none" lIns="91423" tIns="45712" rIns="91423" bIns="45712" rtlCol="0">
            <a:spAutoFit/>
          </a:bodyPr>
          <a:lstStyle/>
          <a:p>
            <a:pPr algn="ctr"/>
            <a:r>
              <a:rPr lang="zh-CN" altLang="en-US" sz="1900" dirty="0">
                <a:solidFill>
                  <a:schemeClr val="tx1">
                    <a:lumMod val="85000"/>
                    <a:lumOff val="15000"/>
                  </a:schemeClr>
                </a:solidFill>
                <a:latin typeface="微软雅黑" pitchFamily="34" charset="-122"/>
                <a:ea typeface="微软雅黑" pitchFamily="34" charset="-122"/>
              </a:rPr>
              <a:t>日期：</a:t>
            </a:r>
            <a:r>
              <a:rPr lang="en-US" altLang="zh-CN" sz="1900" dirty="0">
                <a:solidFill>
                  <a:schemeClr val="tx1">
                    <a:lumMod val="85000"/>
                    <a:lumOff val="15000"/>
                  </a:schemeClr>
                </a:solidFill>
                <a:latin typeface="微软雅黑" pitchFamily="34" charset="-122"/>
                <a:ea typeface="微软雅黑" pitchFamily="34" charset="-122"/>
              </a:rPr>
              <a:t>2017</a:t>
            </a:r>
            <a:r>
              <a:rPr lang="zh-CN" altLang="en-US" sz="1900" dirty="0">
                <a:solidFill>
                  <a:schemeClr val="tx1">
                    <a:lumMod val="85000"/>
                    <a:lumOff val="15000"/>
                  </a:schemeClr>
                </a:solidFill>
                <a:latin typeface="微软雅黑" pitchFamily="34" charset="-122"/>
                <a:ea typeface="微软雅黑" pitchFamily="34" charset="-122"/>
              </a:rPr>
              <a:t>年</a:t>
            </a:r>
            <a:r>
              <a:rPr lang="en-US" altLang="zh-CN" sz="1900" dirty="0">
                <a:solidFill>
                  <a:schemeClr val="tx1">
                    <a:lumMod val="85000"/>
                    <a:lumOff val="15000"/>
                  </a:schemeClr>
                </a:solidFill>
                <a:latin typeface="微软雅黑" pitchFamily="34" charset="-122"/>
                <a:ea typeface="微软雅黑" pitchFamily="34" charset="-122"/>
              </a:rPr>
              <a:t>4</a:t>
            </a:r>
            <a:r>
              <a:rPr lang="zh-CN" altLang="en-US" sz="1900" dirty="0">
                <a:solidFill>
                  <a:schemeClr val="tx1">
                    <a:lumMod val="85000"/>
                    <a:lumOff val="15000"/>
                  </a:schemeClr>
                </a:solidFill>
                <a:latin typeface="微软雅黑" pitchFamily="34" charset="-122"/>
                <a:ea typeface="微软雅黑" pitchFamily="34" charset="-122"/>
              </a:rPr>
              <a:t>月</a:t>
            </a:r>
            <a:r>
              <a:rPr lang="en-US" altLang="zh-CN" sz="1900" dirty="0">
                <a:solidFill>
                  <a:schemeClr val="tx1">
                    <a:lumMod val="85000"/>
                    <a:lumOff val="15000"/>
                  </a:schemeClr>
                </a:solidFill>
                <a:latin typeface="微软雅黑" pitchFamily="34" charset="-122"/>
                <a:ea typeface="微软雅黑" pitchFamily="34" charset="-122"/>
              </a:rPr>
              <a:t>22</a:t>
            </a:r>
            <a:r>
              <a:rPr lang="zh-CN" altLang="en-US" sz="1900" dirty="0">
                <a:solidFill>
                  <a:schemeClr val="tx1">
                    <a:lumMod val="85000"/>
                    <a:lumOff val="15000"/>
                  </a:schemeClr>
                </a:solidFill>
                <a:latin typeface="微软雅黑" pitchFamily="34" charset="-122"/>
                <a:ea typeface="微软雅黑" pitchFamily="34" charset="-122"/>
              </a:rPr>
              <a:t>日</a:t>
            </a:r>
            <a:endParaRPr lang="en-US" altLang="zh-CN" sz="1900" dirty="0">
              <a:solidFill>
                <a:schemeClr val="tx1">
                  <a:lumMod val="85000"/>
                  <a:lumOff val="15000"/>
                </a:schemeClr>
              </a:solidFill>
              <a:latin typeface="微软雅黑" pitchFamily="34" charset="-122"/>
              <a:ea typeface="微软雅黑" pitchFamily="34" charset="-122"/>
            </a:endParaRPr>
          </a:p>
        </p:txBody>
      </p:sp>
      <p:cxnSp>
        <p:nvCxnSpPr>
          <p:cNvPr id="44" name="直接连接符 43"/>
          <p:cNvCxnSpPr/>
          <p:nvPr/>
        </p:nvCxnSpPr>
        <p:spPr>
          <a:xfrm>
            <a:off x="2639273" y="4529730"/>
            <a:ext cx="6911868" cy="0"/>
          </a:xfrm>
          <a:prstGeom prst="line">
            <a:avLst/>
          </a:prstGeom>
          <a:ln>
            <a:solidFill>
              <a:srgbClr val="38B1BF"/>
            </a:solidFill>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4974070" y="452774"/>
            <a:ext cx="2248366" cy="692493"/>
          </a:xfrm>
          <a:prstGeom prst="rect">
            <a:avLst/>
          </a:prstGeom>
          <a:noFill/>
        </p:spPr>
        <p:txBody>
          <a:bodyPr wrap="none" lIns="121917" tIns="60958" rIns="121917" bIns="60958" rtlCol="0">
            <a:spAutoFit/>
          </a:bodyPr>
          <a:lstStyle/>
          <a:p>
            <a:pPr algn="ctr"/>
            <a:r>
              <a:rPr lang="en-US" altLang="zh-CN" sz="3700" dirty="0">
                <a:solidFill>
                  <a:schemeClr val="tx1">
                    <a:lumMod val="75000"/>
                    <a:lumOff val="25000"/>
                  </a:schemeClr>
                </a:solidFill>
                <a:latin typeface="Eras Bold ITC" panose="020B0907030504020204" pitchFamily="34" charset="0"/>
                <a:ea typeface="微软雅黑" panose="020B0503020204020204" pitchFamily="34" charset="-122"/>
              </a:rPr>
              <a:t>PHYSICS</a:t>
            </a:r>
            <a:endParaRPr lang="zh-CN" altLang="en-US" sz="3700" dirty="0">
              <a:solidFill>
                <a:schemeClr val="tx1">
                  <a:lumMod val="75000"/>
                  <a:lumOff val="25000"/>
                </a:schemeClr>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457946240"/>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200"/>
                                        <p:tgtEl>
                                          <p:spTgt spid="3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fade">
                                      <p:cBhvr>
                                        <p:cTn id="10" dur="200"/>
                                        <p:tgtEl>
                                          <p:spTgt spid="3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200"/>
                                        <p:tgtEl>
                                          <p:spTgt spid="3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200"/>
                                        <p:tgtEl>
                                          <p:spTgt spid="3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200"/>
                                        <p:tgtEl>
                                          <p:spTgt spid="3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200"/>
                                        <p:tgtEl>
                                          <p:spTgt spid="3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200"/>
                                        <p:tgtEl>
                                          <p:spTgt spid="3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fade">
                                      <p:cBhvr>
                                        <p:cTn id="28" dur="200"/>
                                        <p:tgtEl>
                                          <p:spTgt spid="35"/>
                                        </p:tgtEl>
                                      </p:cBhvr>
                                    </p:animEffect>
                                  </p:childTnLst>
                                </p:cTn>
                              </p:par>
                            </p:childTnLst>
                          </p:cTn>
                        </p:par>
                        <p:par>
                          <p:cTn id="29" fill="hold">
                            <p:stCondLst>
                              <p:cond delay="200"/>
                            </p:stCondLst>
                            <p:childTnLst>
                              <p:par>
                                <p:cTn id="30" presetID="2" presetClass="entr" presetSubtype="8" fill="hold" nodeType="after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additive="base">
                                        <p:cTn id="32" dur="500" fill="hold"/>
                                        <p:tgtEl>
                                          <p:spTgt spid="30"/>
                                        </p:tgtEl>
                                        <p:attrNameLst>
                                          <p:attrName>ppt_x</p:attrName>
                                        </p:attrNameLst>
                                      </p:cBhvr>
                                      <p:tavLst>
                                        <p:tav tm="0">
                                          <p:val>
                                            <p:strVal val="0-#ppt_w/2"/>
                                          </p:val>
                                        </p:tav>
                                        <p:tav tm="100000">
                                          <p:val>
                                            <p:strVal val="#ppt_x"/>
                                          </p:val>
                                        </p:tav>
                                      </p:tavLst>
                                    </p:anim>
                                    <p:anim calcmode="lin" valueType="num">
                                      <p:cBhvr additive="base">
                                        <p:cTn id="33" dur="500" fill="hold"/>
                                        <p:tgtEl>
                                          <p:spTgt spid="30"/>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additive="base">
                                        <p:cTn id="36" dur="500" fill="hold"/>
                                        <p:tgtEl>
                                          <p:spTgt spid="31"/>
                                        </p:tgtEl>
                                        <p:attrNameLst>
                                          <p:attrName>ppt_x</p:attrName>
                                        </p:attrNameLst>
                                      </p:cBhvr>
                                      <p:tavLst>
                                        <p:tav tm="0">
                                          <p:val>
                                            <p:strVal val="1+#ppt_w/2"/>
                                          </p:val>
                                        </p:tav>
                                        <p:tav tm="100000">
                                          <p:val>
                                            <p:strVal val="#ppt_x"/>
                                          </p:val>
                                        </p:tav>
                                      </p:tavLst>
                                    </p:anim>
                                    <p:anim calcmode="lin" valueType="num">
                                      <p:cBhvr additive="base">
                                        <p:cTn id="37" dur="500" fill="hold"/>
                                        <p:tgtEl>
                                          <p:spTgt spid="31"/>
                                        </p:tgtEl>
                                        <p:attrNameLst>
                                          <p:attrName>ppt_y</p:attrName>
                                        </p:attrNameLst>
                                      </p:cBhvr>
                                      <p:tavLst>
                                        <p:tav tm="0">
                                          <p:val>
                                            <p:strVal val="#ppt_y"/>
                                          </p:val>
                                        </p:tav>
                                        <p:tav tm="100000">
                                          <p:val>
                                            <p:strVal val="#ppt_y"/>
                                          </p:val>
                                        </p:tav>
                                      </p:tavLst>
                                    </p:anim>
                                  </p:childTnLst>
                                </p:cTn>
                              </p:par>
                            </p:childTnLst>
                          </p:cTn>
                        </p:par>
                        <p:par>
                          <p:cTn id="38" fill="hold">
                            <p:stCondLst>
                              <p:cond delay="700"/>
                            </p:stCondLst>
                            <p:childTnLst>
                              <p:par>
                                <p:cTn id="39" presetID="53" presetClass="entr" presetSubtype="16" fill="hold" grpId="0" nodeType="afterEffect">
                                  <p:stCondLst>
                                    <p:cond delay="0"/>
                                  </p:stCondLst>
                                  <p:childTnLst>
                                    <p:set>
                                      <p:cBhvr>
                                        <p:cTn id="40" dur="1" fill="hold">
                                          <p:stCondLst>
                                            <p:cond delay="0"/>
                                          </p:stCondLst>
                                        </p:cTn>
                                        <p:tgtEl>
                                          <p:spTgt spid="45"/>
                                        </p:tgtEl>
                                        <p:attrNameLst>
                                          <p:attrName>style.visibility</p:attrName>
                                        </p:attrNameLst>
                                      </p:cBhvr>
                                      <p:to>
                                        <p:strVal val="visible"/>
                                      </p:to>
                                    </p:set>
                                    <p:anim calcmode="lin" valueType="num">
                                      <p:cBhvr>
                                        <p:cTn id="41" dur="500" fill="hold"/>
                                        <p:tgtEl>
                                          <p:spTgt spid="45"/>
                                        </p:tgtEl>
                                        <p:attrNameLst>
                                          <p:attrName>ppt_w</p:attrName>
                                        </p:attrNameLst>
                                      </p:cBhvr>
                                      <p:tavLst>
                                        <p:tav tm="0">
                                          <p:val>
                                            <p:fltVal val="0"/>
                                          </p:val>
                                        </p:tav>
                                        <p:tav tm="100000">
                                          <p:val>
                                            <p:strVal val="#ppt_w"/>
                                          </p:val>
                                        </p:tav>
                                      </p:tavLst>
                                    </p:anim>
                                    <p:anim calcmode="lin" valueType="num">
                                      <p:cBhvr>
                                        <p:cTn id="42" dur="500" fill="hold"/>
                                        <p:tgtEl>
                                          <p:spTgt spid="45"/>
                                        </p:tgtEl>
                                        <p:attrNameLst>
                                          <p:attrName>ppt_h</p:attrName>
                                        </p:attrNameLst>
                                      </p:cBhvr>
                                      <p:tavLst>
                                        <p:tav tm="0">
                                          <p:val>
                                            <p:fltVal val="0"/>
                                          </p:val>
                                        </p:tav>
                                        <p:tav tm="100000">
                                          <p:val>
                                            <p:strVal val="#ppt_h"/>
                                          </p:val>
                                        </p:tav>
                                      </p:tavLst>
                                    </p:anim>
                                    <p:animEffect transition="in" filter="fade">
                                      <p:cBhvr>
                                        <p:cTn id="43" dur="500"/>
                                        <p:tgtEl>
                                          <p:spTgt spid="45"/>
                                        </p:tgtEl>
                                      </p:cBhvr>
                                    </p:animEffect>
                                  </p:childTnLst>
                                </p:cTn>
                              </p:par>
                            </p:childTnLst>
                          </p:cTn>
                        </p:par>
                        <p:par>
                          <p:cTn id="44" fill="hold">
                            <p:stCondLst>
                              <p:cond delay="1200"/>
                            </p:stCondLst>
                            <p:childTnLst>
                              <p:par>
                                <p:cTn id="45" presetID="37" presetClass="entr" presetSubtype="0" fill="hold" grpId="0"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700"/>
                                        <p:tgtEl>
                                          <p:spTgt spid="40"/>
                                        </p:tgtEl>
                                      </p:cBhvr>
                                    </p:animEffect>
                                    <p:anim calcmode="lin" valueType="num">
                                      <p:cBhvr>
                                        <p:cTn id="48" dur="700" fill="hold"/>
                                        <p:tgtEl>
                                          <p:spTgt spid="40"/>
                                        </p:tgtEl>
                                        <p:attrNameLst>
                                          <p:attrName>ppt_x</p:attrName>
                                        </p:attrNameLst>
                                      </p:cBhvr>
                                      <p:tavLst>
                                        <p:tav tm="0">
                                          <p:val>
                                            <p:strVal val="#ppt_x"/>
                                          </p:val>
                                        </p:tav>
                                        <p:tav tm="100000">
                                          <p:val>
                                            <p:strVal val="#ppt_x"/>
                                          </p:val>
                                        </p:tav>
                                      </p:tavLst>
                                    </p:anim>
                                    <p:anim calcmode="lin" valueType="num">
                                      <p:cBhvr>
                                        <p:cTn id="49" dur="630" decel="100000" fill="hold"/>
                                        <p:tgtEl>
                                          <p:spTgt spid="40"/>
                                        </p:tgtEl>
                                        <p:attrNameLst>
                                          <p:attrName>ppt_y</p:attrName>
                                        </p:attrNameLst>
                                      </p:cBhvr>
                                      <p:tavLst>
                                        <p:tav tm="0">
                                          <p:val>
                                            <p:strVal val="#ppt_y+1"/>
                                          </p:val>
                                        </p:tav>
                                        <p:tav tm="100000">
                                          <p:val>
                                            <p:strVal val="#ppt_y-.03"/>
                                          </p:val>
                                        </p:tav>
                                      </p:tavLst>
                                    </p:anim>
                                    <p:anim calcmode="lin" valueType="num">
                                      <p:cBhvr>
                                        <p:cTn id="50" dur="70" accel="100000" fill="hold">
                                          <p:stCondLst>
                                            <p:cond delay="630"/>
                                          </p:stCondLst>
                                        </p:cTn>
                                        <p:tgtEl>
                                          <p:spTgt spid="40"/>
                                        </p:tgtEl>
                                        <p:attrNameLst>
                                          <p:attrName>ppt_y</p:attrName>
                                        </p:attrNameLst>
                                      </p:cBhvr>
                                      <p:tavLst>
                                        <p:tav tm="0">
                                          <p:val>
                                            <p:strVal val="#ppt_y-.03"/>
                                          </p:val>
                                        </p:tav>
                                        <p:tav tm="100000">
                                          <p:val>
                                            <p:strVal val="#ppt_y"/>
                                          </p:val>
                                        </p:tav>
                                      </p:tavLst>
                                    </p:anim>
                                  </p:childTnLst>
                                </p:cTn>
                              </p:par>
                            </p:childTnLst>
                          </p:cTn>
                        </p:par>
                        <p:par>
                          <p:cTn id="51" fill="hold">
                            <p:stCondLst>
                              <p:cond delay="1900"/>
                            </p:stCondLst>
                            <p:childTnLst>
                              <p:par>
                                <p:cTn id="52" presetID="16" presetClass="entr" presetSubtype="37" fill="hold" grpId="0" nodeType="afterEffect">
                                  <p:stCondLst>
                                    <p:cond delay="0"/>
                                  </p:stCondLst>
                                  <p:childTnLst>
                                    <p:set>
                                      <p:cBhvr>
                                        <p:cTn id="53" dur="1" fill="hold">
                                          <p:stCondLst>
                                            <p:cond delay="0"/>
                                          </p:stCondLst>
                                        </p:cTn>
                                        <p:tgtEl>
                                          <p:spTgt spid="42"/>
                                        </p:tgtEl>
                                        <p:attrNameLst>
                                          <p:attrName>style.visibility</p:attrName>
                                        </p:attrNameLst>
                                      </p:cBhvr>
                                      <p:to>
                                        <p:strVal val="visible"/>
                                      </p:to>
                                    </p:set>
                                    <p:animEffect transition="in" filter="barn(outVertical)">
                                      <p:cBhvr>
                                        <p:cTn id="54" dur="1000"/>
                                        <p:tgtEl>
                                          <p:spTgt spid="42"/>
                                        </p:tgtEl>
                                      </p:cBhvr>
                                    </p:animEffect>
                                  </p:childTnLst>
                                </p:cTn>
                              </p:par>
                            </p:childTnLst>
                          </p:cTn>
                        </p:par>
                        <p:par>
                          <p:cTn id="55" fill="hold">
                            <p:stCondLst>
                              <p:cond delay="2900"/>
                            </p:stCondLst>
                            <p:childTnLst>
                              <p:par>
                                <p:cTn id="56" presetID="22" presetClass="entr" presetSubtype="8" fill="hold" nodeType="after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wipe(left)">
                                      <p:cBhvr>
                                        <p:cTn id="58" dur="500"/>
                                        <p:tgtEl>
                                          <p:spTgt spid="44"/>
                                        </p:tgtEl>
                                      </p:cBhvr>
                                    </p:animEffect>
                                  </p:childTnLst>
                                </p:cTn>
                              </p:par>
                            </p:childTnLst>
                          </p:cTn>
                        </p:par>
                        <p:par>
                          <p:cTn id="59" fill="hold">
                            <p:stCondLst>
                              <p:cond delay="3400"/>
                            </p:stCondLst>
                            <p:childTnLst>
                              <p:par>
                                <p:cTn id="60" presetID="12" presetClass="entr" presetSubtype="4" fill="hold" grpId="0" nodeType="afterEffect">
                                  <p:stCondLst>
                                    <p:cond delay="0"/>
                                  </p:stCondLst>
                                  <p:childTnLst>
                                    <p:set>
                                      <p:cBhvr>
                                        <p:cTn id="61" dur="1" fill="hold">
                                          <p:stCondLst>
                                            <p:cond delay="0"/>
                                          </p:stCondLst>
                                        </p:cTn>
                                        <p:tgtEl>
                                          <p:spTgt spid="41"/>
                                        </p:tgtEl>
                                        <p:attrNameLst>
                                          <p:attrName>style.visibility</p:attrName>
                                        </p:attrNameLst>
                                      </p:cBhvr>
                                      <p:to>
                                        <p:strVal val="visible"/>
                                      </p:to>
                                    </p:set>
                                    <p:anim calcmode="lin" valueType="num">
                                      <p:cBhvr additive="base">
                                        <p:cTn id="62" dur="500"/>
                                        <p:tgtEl>
                                          <p:spTgt spid="41"/>
                                        </p:tgtEl>
                                        <p:attrNameLst>
                                          <p:attrName>ppt_y</p:attrName>
                                        </p:attrNameLst>
                                      </p:cBhvr>
                                      <p:tavLst>
                                        <p:tav tm="0">
                                          <p:val>
                                            <p:strVal val="#ppt_y+#ppt_h*1.125000"/>
                                          </p:val>
                                        </p:tav>
                                        <p:tav tm="100000">
                                          <p:val>
                                            <p:strVal val="#ppt_y"/>
                                          </p:val>
                                        </p:tav>
                                      </p:tavLst>
                                    </p:anim>
                                    <p:animEffect transition="in" filter="wipe(up)">
                                      <p:cBhvr>
                                        <p:cTn id="63" dur="500"/>
                                        <p:tgtEl>
                                          <p:spTgt spid="41"/>
                                        </p:tgtEl>
                                      </p:cBhvr>
                                    </p:animEffect>
                                  </p:childTnLst>
                                </p:cTn>
                              </p:par>
                            </p:childTnLst>
                          </p:cTn>
                        </p:par>
                        <p:par>
                          <p:cTn id="64" fill="hold">
                            <p:stCondLst>
                              <p:cond delay="3900"/>
                            </p:stCondLst>
                            <p:childTnLst>
                              <p:par>
                                <p:cTn id="65" presetID="12" presetClass="entr" presetSubtype="4" fill="hold" grpId="0" nodeType="afterEffect">
                                  <p:stCondLst>
                                    <p:cond delay="0"/>
                                  </p:stCondLst>
                                  <p:childTnLst>
                                    <p:set>
                                      <p:cBhvr>
                                        <p:cTn id="66" dur="1" fill="hold">
                                          <p:stCondLst>
                                            <p:cond delay="0"/>
                                          </p:stCondLst>
                                        </p:cTn>
                                        <p:tgtEl>
                                          <p:spTgt spid="43"/>
                                        </p:tgtEl>
                                        <p:attrNameLst>
                                          <p:attrName>style.visibility</p:attrName>
                                        </p:attrNameLst>
                                      </p:cBhvr>
                                      <p:to>
                                        <p:strVal val="visible"/>
                                      </p:to>
                                    </p:set>
                                    <p:anim calcmode="lin" valueType="num">
                                      <p:cBhvr additive="base">
                                        <p:cTn id="67" dur="500"/>
                                        <p:tgtEl>
                                          <p:spTgt spid="43"/>
                                        </p:tgtEl>
                                        <p:attrNameLst>
                                          <p:attrName>ppt_y</p:attrName>
                                        </p:attrNameLst>
                                      </p:cBhvr>
                                      <p:tavLst>
                                        <p:tav tm="0">
                                          <p:val>
                                            <p:strVal val="#ppt_y+#ppt_h*1.125000"/>
                                          </p:val>
                                        </p:tav>
                                        <p:tav tm="100000">
                                          <p:val>
                                            <p:strVal val="#ppt_y"/>
                                          </p:val>
                                        </p:tav>
                                      </p:tavLst>
                                    </p:anim>
                                    <p:animEffect transition="in" filter="wipe(up)">
                                      <p:cBhvr>
                                        <p:cTn id="6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36" grpId="0" animBg="1"/>
      <p:bldP spid="37" grpId="0" animBg="1"/>
      <p:bldP spid="38" grpId="0" animBg="1"/>
      <p:bldP spid="39" grpId="0" animBg="1"/>
      <p:bldP spid="40" grpId="0"/>
      <p:bldP spid="41" grpId="0"/>
      <p:bldP spid="42" grpId="0"/>
      <p:bldP spid="43" grpId="0"/>
      <p:bldP spid="4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0" y="0"/>
            <a:ext cx="12192000" cy="1125538"/>
          </a:xfrm>
          <a:prstGeom prst="rect">
            <a:avLst/>
          </a:pr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AutoShape 3"/>
          <p:cNvSpPr>
            <a:spLocks noChangeArrowheads="1"/>
          </p:cNvSpPr>
          <p:nvPr/>
        </p:nvSpPr>
        <p:spPr bwMode="auto">
          <a:xfrm>
            <a:off x="910630" y="2061642"/>
            <a:ext cx="10422260" cy="4176464"/>
          </a:xfrm>
          <a:prstGeom prst="rect">
            <a:avLst/>
          </a:prstGeom>
          <a:solidFill>
            <a:schemeClr val="accent1"/>
          </a:solidFill>
          <a:ln w="12700" cmpd="sng">
            <a:noFill/>
            <a:miter lim="800000"/>
            <a:headEnd/>
            <a:tailEnd/>
          </a:ln>
        </p:spPr>
        <p:txBody>
          <a:bodyPr anchor="ct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endParaRPr lang="zh-CN" altLang="en-US"/>
          </a:p>
        </p:txBody>
      </p:sp>
      <p:sp>
        <p:nvSpPr>
          <p:cNvPr id="17" name="AutoShape 3"/>
          <p:cNvSpPr>
            <a:spLocks noChangeArrowheads="1"/>
          </p:cNvSpPr>
          <p:nvPr/>
        </p:nvSpPr>
        <p:spPr bwMode="auto">
          <a:xfrm>
            <a:off x="1070033" y="1845618"/>
            <a:ext cx="10132018" cy="4248471"/>
          </a:xfrm>
          <a:prstGeom prst="rect">
            <a:avLst/>
          </a:prstGeom>
          <a:solidFill>
            <a:schemeClr val="bg1">
              <a:lumMod val="85000"/>
            </a:schemeClr>
          </a:solidFill>
          <a:ln w="12700" cmpd="sng">
            <a:noFill/>
            <a:miter lim="800000"/>
            <a:headEnd/>
            <a:tailEnd/>
          </a:ln>
        </p:spPr>
        <p:txBody>
          <a:bodyPr wrap="none" anchor="ct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endParaRPr lang="zh-CN" altLang="en-US" sz="2000">
              <a:solidFill>
                <a:schemeClr val="tx2"/>
              </a:solidFill>
              <a:ea typeface="微软雅黑" pitchFamily="34" charset="-122"/>
            </a:endParaRPr>
          </a:p>
        </p:txBody>
      </p:sp>
      <p:sp>
        <p:nvSpPr>
          <p:cNvPr id="18" name="TextBox 17"/>
          <p:cNvSpPr txBox="1"/>
          <p:nvPr/>
        </p:nvSpPr>
        <p:spPr>
          <a:xfrm>
            <a:off x="1643812" y="2248447"/>
            <a:ext cx="8927701" cy="3970350"/>
          </a:xfrm>
          <a:prstGeom prst="rect">
            <a:avLst/>
          </a:prstGeom>
          <a:noFill/>
        </p:spPr>
        <p:txBody>
          <a:bodyPr wrap="square" lIns="91472" tIns="45736" rIns="91472" bIns="45736" rtlCol="0">
            <a:spAutoFit/>
          </a:bodyPr>
          <a:lstStyle/>
          <a:p>
            <a:pPr algn="just">
              <a:lnSpc>
                <a:spcPct val="150000"/>
              </a:lnSpc>
            </a:pPr>
            <a:r>
              <a:rPr lang="zh-CN" altLang="en-US" sz="1800" dirty="0">
                <a:solidFill>
                  <a:srgbClr val="0C0C0C"/>
                </a:solidFill>
                <a:latin typeface="微软雅黑" pitchFamily="34" charset="-122"/>
                <a:ea typeface="微软雅黑" pitchFamily="34" charset="-122"/>
                <a:sym typeface="微软雅黑" pitchFamily="34" charset="-122"/>
              </a:rPr>
              <a:t>       </a:t>
            </a:r>
            <a:r>
              <a:rPr lang="en-US" altLang="zh-CN" sz="2400" b="1" dirty="0"/>
              <a:t>A simple airhorn can be constructed by stretching a balloon over the opening of a small container or cup with a tube through the other end (see Figure). Blowing through a small hole in the side of the container can produce a sound. Investigate how relevant parameters affect the sound.</a:t>
            </a:r>
            <a:r>
              <a:rPr lang="en-US" altLang="zh-CN" sz="2400" dirty="0"/>
              <a:t> </a:t>
            </a:r>
            <a:r>
              <a:rPr lang="zh-CN" altLang="en-US" sz="2400" dirty="0"/>
              <a:t>本课题主要是制作简易汽笛，并探索各组件中有哪些对声音特征有影响的因素，加以阐释和说明，了解此制作方法下的物理原理。</a:t>
            </a:r>
            <a:endParaRPr lang="zh-CN" altLang="en-US" sz="1800" dirty="0">
              <a:solidFill>
                <a:sysClr val="windowText" lastClr="000000"/>
              </a:solidFill>
              <a:latin typeface="微软雅黑" pitchFamily="34" charset="-122"/>
              <a:ea typeface="微软雅黑" pitchFamily="34" charset="-122"/>
            </a:endParaRPr>
          </a:p>
        </p:txBody>
      </p:sp>
      <p:sp>
        <p:nvSpPr>
          <p:cNvPr id="19" name="矩形 18"/>
          <p:cNvSpPr/>
          <p:nvPr/>
        </p:nvSpPr>
        <p:spPr>
          <a:xfrm>
            <a:off x="4462476" y="212081"/>
            <a:ext cx="3288914" cy="769441"/>
          </a:xfrm>
          <a:prstGeom prst="rect">
            <a:avLst/>
          </a:prstGeom>
        </p:spPr>
        <p:txBody>
          <a:bodyPr wrap="none">
            <a:spAutoFit/>
          </a:bodyPr>
          <a:lstStyle/>
          <a:p>
            <a:r>
              <a:rPr lang="zh-CN" altLang="en-US" sz="4400" b="1" dirty="0">
                <a:solidFill>
                  <a:schemeClr val="bg1"/>
                </a:solidFill>
                <a:latin typeface="微软雅黑" panose="020B0503020204020204" pitchFamily="34" charset="-122"/>
                <a:ea typeface="微软雅黑" panose="020B0503020204020204" pitchFamily="34" charset="-122"/>
              </a:rPr>
              <a:t>前言 </a:t>
            </a:r>
            <a:r>
              <a:rPr lang="en-US" altLang="zh-CN" sz="3200" b="1" dirty="0">
                <a:solidFill>
                  <a:schemeClr val="bg1"/>
                </a:solidFill>
                <a:latin typeface="微软雅黑" pitchFamily="34" charset="-122"/>
                <a:ea typeface="微软雅黑" pitchFamily="34" charset="-122"/>
              </a:rPr>
              <a:t>PREFACE</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31769881"/>
      </p:ext>
    </p:extLst>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9"/>
                                        </p:tgtEl>
                                        <p:attrNameLst>
                                          <p:attrName>ppt_y</p:attrName>
                                        </p:attrNameLst>
                                      </p:cBhvr>
                                      <p:tavLst>
                                        <p:tav tm="0">
                                          <p:val>
                                            <p:strVal val="#ppt_y"/>
                                          </p:val>
                                        </p:tav>
                                        <p:tav tm="100000">
                                          <p:val>
                                            <p:strVal val="#ppt_y"/>
                                          </p:val>
                                        </p:tav>
                                      </p:tavLst>
                                    </p:anim>
                                    <p:anim calcmode="lin" valueType="num">
                                      <p:cBhvr>
                                        <p:cTn id="14"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9"/>
                                        </p:tgtEl>
                                      </p:cBhvr>
                                    </p:animEffect>
                                  </p:childTnLst>
                                </p:cTn>
                              </p:par>
                            </p:childTnLst>
                          </p:cTn>
                        </p:par>
                        <p:par>
                          <p:cTn id="17" fill="hold">
                            <p:stCondLst>
                              <p:cond delay="1400"/>
                            </p:stCondLst>
                            <p:childTnLst>
                              <p:par>
                                <p:cTn id="18" presetID="12" presetClass="entr" presetSubtype="1"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slide(fromTop)">
                                      <p:cBhvr>
                                        <p:cTn id="20" dur="500"/>
                                        <p:tgtEl>
                                          <p:spTgt spid="17"/>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slide(fromBottom)">
                                      <p:cBhvr>
                                        <p:cTn id="23" dur="500"/>
                                        <p:tgtEl>
                                          <p:spTgt spid="16"/>
                                        </p:tgtEl>
                                      </p:cBhvr>
                                    </p:animEffect>
                                  </p:childTnLst>
                                </p:cTn>
                              </p:par>
                            </p:childTnLst>
                          </p:cTn>
                        </p:par>
                        <p:par>
                          <p:cTn id="24" fill="hold">
                            <p:stCondLst>
                              <p:cond delay="1900"/>
                            </p:stCondLst>
                            <p:childTnLst>
                              <p:par>
                                <p:cTn id="25" presetID="22" presetClass="entr" presetSubtype="8" fill="hold" grpId="0" nodeType="afterEffect">
                                  <p:stCondLst>
                                    <p:cond delay="0"/>
                                  </p:stCondLst>
                                  <p:iterate type="lt">
                                    <p:tmPct val="30000"/>
                                  </p:iterate>
                                  <p:childTnLst>
                                    <p:set>
                                      <p:cBhvr>
                                        <p:cTn id="26" dur="1" fill="hold">
                                          <p:stCondLst>
                                            <p:cond delay="0"/>
                                          </p:stCondLst>
                                        </p:cTn>
                                        <p:tgtEl>
                                          <p:spTgt spid="18"/>
                                        </p:tgtEl>
                                        <p:attrNameLst>
                                          <p:attrName>style.visibility</p:attrName>
                                        </p:attrNameLst>
                                      </p:cBhvr>
                                      <p:to>
                                        <p:strVal val="visible"/>
                                      </p:to>
                                    </p:set>
                                    <p:animEffect transition="in" filter="wipe(left)">
                                      <p:cBhvr>
                                        <p:cTn id="27" dur="100"/>
                                        <p:tgtEl>
                                          <p:spTgt spid="18"/>
                                        </p:tgtEl>
                                      </p:cBhvr>
                                    </p:animEffect>
                                  </p:childTnLst>
                                </p:cTn>
                              </p:par>
                              <p:par>
                                <p:cTn id="28" presetID="36" presetClass="emph" presetSubtype="0" fill="hold" grpId="1" nodeType="withEffect">
                                  <p:stCondLst>
                                    <p:cond delay="0"/>
                                  </p:stCondLst>
                                  <p:iterate type="lt">
                                    <p:tmPct val="30000"/>
                                  </p:iterate>
                                  <p:childTnLst>
                                    <p:animScale>
                                      <p:cBhvr>
                                        <p:cTn id="29" dur="50" autoRev="1" fill="hold">
                                          <p:stCondLst>
                                            <p:cond delay="0"/>
                                          </p:stCondLst>
                                        </p:cTn>
                                        <p:tgtEl>
                                          <p:spTgt spid="18"/>
                                        </p:tgtEl>
                                      </p:cBhvr>
                                      <p:to x="80000" y="100000"/>
                                    </p:animScale>
                                    <p:anim by="(#ppt_w*0.10)" calcmode="lin" valueType="num">
                                      <p:cBhvr>
                                        <p:cTn id="30" dur="50" autoRev="1" fill="hold">
                                          <p:stCondLst>
                                            <p:cond delay="0"/>
                                          </p:stCondLst>
                                        </p:cTn>
                                        <p:tgtEl>
                                          <p:spTgt spid="18"/>
                                        </p:tgtEl>
                                        <p:attrNameLst>
                                          <p:attrName>ppt_x</p:attrName>
                                        </p:attrNameLst>
                                      </p:cBhvr>
                                    </p:anim>
                                    <p:anim by="(-#ppt_w*0.10)" calcmode="lin" valueType="num">
                                      <p:cBhvr>
                                        <p:cTn id="31" dur="50" autoRev="1" fill="hold">
                                          <p:stCondLst>
                                            <p:cond delay="0"/>
                                          </p:stCondLst>
                                        </p:cTn>
                                        <p:tgtEl>
                                          <p:spTgt spid="18"/>
                                        </p:tgtEl>
                                        <p:attrNameLst>
                                          <p:attrName>ppt_y</p:attrName>
                                        </p:attrNameLst>
                                      </p:cBhvr>
                                    </p:anim>
                                    <p:animRot by="-480000">
                                      <p:cBhvr>
                                        <p:cTn id="32" dur="50" autoRev="1" fill="hold">
                                          <p:stCondLst>
                                            <p:cond delay="0"/>
                                          </p:stCondLst>
                                        </p:cTn>
                                        <p:tgtEl>
                                          <p:spTgt spid="1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6" grpId="0" animBg="1" autoUpdateAnimBg="0"/>
      <p:bldP spid="17" grpId="0" animBg="1" autoUpdateAnimBg="0"/>
      <p:bldP spid="18" grpId="0"/>
      <p:bldP spid="18" grpId="1"/>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圆角矩形 15"/>
          <p:cNvSpPr/>
          <p:nvPr/>
        </p:nvSpPr>
        <p:spPr>
          <a:xfrm>
            <a:off x="5457006" y="1573726"/>
            <a:ext cx="513261"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1</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17" name="组合 16"/>
          <p:cNvGrpSpPr/>
          <p:nvPr/>
        </p:nvGrpSpPr>
        <p:grpSpPr>
          <a:xfrm>
            <a:off x="6315199" y="1565594"/>
            <a:ext cx="3744416" cy="511504"/>
            <a:chOff x="6315199" y="1565594"/>
            <a:chExt cx="3744416" cy="511504"/>
          </a:xfrm>
        </p:grpSpPr>
        <p:sp>
          <p:nvSpPr>
            <p:cNvPr id="18" name="圆角矩形 17"/>
            <p:cNvSpPr/>
            <p:nvPr/>
          </p:nvSpPr>
          <p:spPr>
            <a:xfrm>
              <a:off x="6315199" y="1565594"/>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19" name="矩形 18"/>
            <p:cNvSpPr/>
            <p:nvPr/>
          </p:nvSpPr>
          <p:spPr>
            <a:xfrm>
              <a:off x="6723350" y="1614014"/>
              <a:ext cx="2653074"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猜测与假设</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20" name="圆角矩形 19"/>
          <p:cNvSpPr/>
          <p:nvPr/>
        </p:nvSpPr>
        <p:spPr>
          <a:xfrm>
            <a:off x="5457006" y="2410178"/>
            <a:ext cx="513261"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2</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21" name="组合 20"/>
          <p:cNvGrpSpPr/>
          <p:nvPr/>
        </p:nvGrpSpPr>
        <p:grpSpPr>
          <a:xfrm>
            <a:off x="6315199" y="2410178"/>
            <a:ext cx="3744416" cy="511504"/>
            <a:chOff x="6315199" y="2410178"/>
            <a:chExt cx="3744416" cy="511504"/>
          </a:xfrm>
        </p:grpSpPr>
        <p:sp>
          <p:nvSpPr>
            <p:cNvPr id="22" name="圆角矩形 21"/>
            <p:cNvSpPr/>
            <p:nvPr/>
          </p:nvSpPr>
          <p:spPr>
            <a:xfrm>
              <a:off x="6315199" y="2410178"/>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23" name="矩形 22"/>
            <p:cNvSpPr/>
            <p:nvPr/>
          </p:nvSpPr>
          <p:spPr>
            <a:xfrm>
              <a:off x="6747248" y="2450466"/>
              <a:ext cx="2653074"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初步实验及结论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24" name="圆角矩形 23"/>
          <p:cNvSpPr/>
          <p:nvPr/>
        </p:nvSpPr>
        <p:spPr>
          <a:xfrm>
            <a:off x="5457006" y="3296031"/>
            <a:ext cx="513261"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3</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25" name="组合 24"/>
          <p:cNvGrpSpPr/>
          <p:nvPr/>
        </p:nvGrpSpPr>
        <p:grpSpPr>
          <a:xfrm>
            <a:off x="6315199" y="3318058"/>
            <a:ext cx="3744416" cy="511504"/>
            <a:chOff x="6315199" y="3318058"/>
            <a:chExt cx="3744416" cy="511504"/>
          </a:xfrm>
        </p:grpSpPr>
        <p:sp>
          <p:nvSpPr>
            <p:cNvPr id="26" name="圆角矩形 25"/>
            <p:cNvSpPr/>
            <p:nvPr/>
          </p:nvSpPr>
          <p:spPr>
            <a:xfrm>
              <a:off x="6315199" y="3318058"/>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27" name="矩形 26"/>
            <p:cNvSpPr/>
            <p:nvPr/>
          </p:nvSpPr>
          <p:spPr>
            <a:xfrm>
              <a:off x="6723349" y="3336319"/>
              <a:ext cx="2736304"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发声原理及实验设计</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28" name="圆角矩形 27"/>
          <p:cNvSpPr/>
          <p:nvPr/>
        </p:nvSpPr>
        <p:spPr>
          <a:xfrm>
            <a:off x="5457006" y="4180903"/>
            <a:ext cx="513261"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4</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29" name="组合 28"/>
          <p:cNvGrpSpPr/>
          <p:nvPr/>
        </p:nvGrpSpPr>
        <p:grpSpPr>
          <a:xfrm>
            <a:off x="6339097" y="4180903"/>
            <a:ext cx="3744416" cy="511504"/>
            <a:chOff x="6339097" y="4180903"/>
            <a:chExt cx="3744416" cy="511504"/>
          </a:xfrm>
        </p:grpSpPr>
        <p:sp>
          <p:nvSpPr>
            <p:cNvPr id="30" name="圆角矩形 29"/>
            <p:cNvSpPr/>
            <p:nvPr/>
          </p:nvSpPr>
          <p:spPr>
            <a:xfrm>
              <a:off x="6339097" y="4180903"/>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1" name="矩形 30"/>
            <p:cNvSpPr/>
            <p:nvPr/>
          </p:nvSpPr>
          <p:spPr>
            <a:xfrm>
              <a:off x="6723349" y="4221882"/>
              <a:ext cx="2736304"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实验过程及结论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2" name="圆角矩形 31"/>
          <p:cNvSpPr/>
          <p:nvPr/>
        </p:nvSpPr>
        <p:spPr>
          <a:xfrm>
            <a:off x="5457136" y="5057483"/>
            <a:ext cx="513261"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5</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33" name="组合 32"/>
          <p:cNvGrpSpPr/>
          <p:nvPr/>
        </p:nvGrpSpPr>
        <p:grpSpPr>
          <a:xfrm>
            <a:off x="6339097" y="5057483"/>
            <a:ext cx="3744416" cy="511504"/>
            <a:chOff x="6339097" y="5057483"/>
            <a:chExt cx="3744416" cy="511504"/>
          </a:xfrm>
        </p:grpSpPr>
        <p:sp>
          <p:nvSpPr>
            <p:cNvPr id="34" name="圆角矩形 33"/>
            <p:cNvSpPr/>
            <p:nvPr/>
          </p:nvSpPr>
          <p:spPr>
            <a:xfrm>
              <a:off x="6339097" y="5057483"/>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5" name="矩形 34"/>
            <p:cNvSpPr/>
            <p:nvPr/>
          </p:nvSpPr>
          <p:spPr>
            <a:xfrm>
              <a:off x="6723479" y="5085978"/>
              <a:ext cx="2736174"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讨论与反思</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6" name="矩形 35"/>
          <p:cNvSpPr/>
          <p:nvPr/>
        </p:nvSpPr>
        <p:spPr>
          <a:xfrm>
            <a:off x="-106934" y="0"/>
            <a:ext cx="3469805" cy="6859587"/>
          </a:xfrm>
          <a:prstGeom prst="rect">
            <a:avLst/>
          </a:prstGeom>
          <a:solidFill>
            <a:schemeClr val="accent3"/>
          </a:solidFill>
          <a:ln>
            <a:noFill/>
          </a:ln>
          <a:effectLst>
            <a:outerShdw blurRad="50800" dist="38100" dir="2700000" algn="tl" rotWithShape="0">
              <a:prstClr val="black">
                <a:alpha val="40000"/>
              </a:prstClr>
            </a:outerShdw>
          </a:effectLst>
          <a:scene3d>
            <a:camera prst="orthographicFront"/>
            <a:lightRig rig="threePt" dir="t"/>
          </a:scene3d>
          <a:sp3d/>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7" name="TextBox 36"/>
          <p:cNvSpPr txBox="1"/>
          <p:nvPr/>
        </p:nvSpPr>
        <p:spPr>
          <a:xfrm>
            <a:off x="194519" y="2219567"/>
            <a:ext cx="2808312" cy="1354243"/>
          </a:xfrm>
          <a:prstGeom prst="rect">
            <a:avLst/>
          </a:prstGeom>
          <a:noFill/>
        </p:spPr>
        <p:txBody>
          <a:bodyPr wrap="square" lIns="121948" tIns="60973" rIns="121948" bIns="60973">
            <a:spAutoFit/>
          </a:bodyPr>
          <a:lstStyle/>
          <a:p>
            <a:pPr algn="r">
              <a:defRPr/>
            </a:pPr>
            <a:r>
              <a:rPr lang="zh-CN" altLang="en-US" sz="4800" b="1" spc="200" dirty="0">
                <a:solidFill>
                  <a:schemeClr val="bg1"/>
                </a:solidFill>
                <a:latin typeface="微软雅黑" pitchFamily="34" charset="-122"/>
                <a:ea typeface="微软雅黑" pitchFamily="34" charset="-122"/>
              </a:rPr>
              <a:t>目录 </a:t>
            </a:r>
            <a:endParaRPr lang="en-US" altLang="zh-CN" sz="4800" b="1" spc="200" dirty="0">
              <a:solidFill>
                <a:schemeClr val="bg1"/>
              </a:solidFill>
              <a:latin typeface="微软雅黑" pitchFamily="34" charset="-122"/>
              <a:ea typeface="微软雅黑" pitchFamily="34" charset="-122"/>
            </a:endParaRPr>
          </a:p>
          <a:p>
            <a:pPr algn="r">
              <a:defRPr/>
            </a:pPr>
            <a:r>
              <a:rPr lang="en-US" altLang="zh-CN" sz="3200" b="1" dirty="0">
                <a:solidFill>
                  <a:schemeClr val="bg1"/>
                </a:solidFill>
                <a:latin typeface="微软雅黑" pitchFamily="34" charset="-122"/>
                <a:ea typeface="微软雅黑" pitchFamily="34" charset="-122"/>
              </a:rPr>
              <a:t>CONTENTS</a:t>
            </a:r>
            <a:endParaRPr lang="zh-CN" altLang="en-US" sz="3200" b="1" dirty="0">
              <a:solidFill>
                <a:schemeClr val="bg1"/>
              </a:solidFill>
              <a:latin typeface="微软雅黑" pitchFamily="34" charset="-122"/>
              <a:ea typeface="微软雅黑" pitchFamily="34" charset="-122"/>
            </a:endParaRPr>
          </a:p>
        </p:txBody>
      </p:sp>
      <p:sp>
        <p:nvSpPr>
          <p:cNvPr id="38" name="下箭头 37"/>
          <p:cNvSpPr/>
          <p:nvPr/>
        </p:nvSpPr>
        <p:spPr>
          <a:xfrm rot="16200000">
            <a:off x="4278849" y="1505704"/>
            <a:ext cx="576064" cy="679828"/>
          </a:xfrm>
          <a:prstGeom prst="downArrow">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22704523"/>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7" presetClass="entr" presetSubtype="1" fill="hold" grpId="0" nodeType="afterEffect">
                                  <p:stCondLst>
                                    <p:cond delay="0"/>
                                  </p:stCondLst>
                                  <p:iterate type="lt">
                                    <p:tmPct val="40000"/>
                                  </p:iterate>
                                  <p:childTnLst>
                                    <p:set>
                                      <p:cBhvr>
                                        <p:cTn id="11" dur="1" fill="hold">
                                          <p:stCondLst>
                                            <p:cond delay="0"/>
                                          </p:stCondLst>
                                        </p:cTn>
                                        <p:tgtEl>
                                          <p:spTgt spid="37"/>
                                        </p:tgtEl>
                                        <p:attrNameLst>
                                          <p:attrName>style.visibility</p:attrName>
                                        </p:attrNameLst>
                                      </p:cBhvr>
                                      <p:to>
                                        <p:strVal val="visible"/>
                                      </p:to>
                                    </p:set>
                                    <p:anim calcmode="lin" valueType="num">
                                      <p:cBhvr>
                                        <p:cTn id="12" dur="250" fill="hold"/>
                                        <p:tgtEl>
                                          <p:spTgt spid="37"/>
                                        </p:tgtEl>
                                        <p:attrNameLst>
                                          <p:attrName>ppt_x</p:attrName>
                                        </p:attrNameLst>
                                      </p:cBhvr>
                                      <p:tavLst>
                                        <p:tav tm="0">
                                          <p:val>
                                            <p:strVal val="#ppt_x"/>
                                          </p:val>
                                        </p:tav>
                                        <p:tav tm="100000">
                                          <p:val>
                                            <p:strVal val="#ppt_x"/>
                                          </p:val>
                                        </p:tav>
                                      </p:tavLst>
                                    </p:anim>
                                    <p:anim calcmode="lin" valueType="num">
                                      <p:cBhvr>
                                        <p:cTn id="13" dur="250" fill="hold"/>
                                        <p:tgtEl>
                                          <p:spTgt spid="37"/>
                                        </p:tgtEl>
                                        <p:attrNameLst>
                                          <p:attrName>ppt_y</p:attrName>
                                        </p:attrNameLst>
                                      </p:cBhvr>
                                      <p:tavLst>
                                        <p:tav tm="0">
                                          <p:val>
                                            <p:strVal val="#ppt_y-#ppt_h/2"/>
                                          </p:val>
                                        </p:tav>
                                        <p:tav tm="100000">
                                          <p:val>
                                            <p:strVal val="#ppt_y"/>
                                          </p:val>
                                        </p:tav>
                                      </p:tavLst>
                                    </p:anim>
                                    <p:anim calcmode="lin" valueType="num">
                                      <p:cBhvr>
                                        <p:cTn id="14" dur="250" fill="hold"/>
                                        <p:tgtEl>
                                          <p:spTgt spid="37"/>
                                        </p:tgtEl>
                                        <p:attrNameLst>
                                          <p:attrName>ppt_w</p:attrName>
                                        </p:attrNameLst>
                                      </p:cBhvr>
                                      <p:tavLst>
                                        <p:tav tm="0">
                                          <p:val>
                                            <p:strVal val="#ppt_w"/>
                                          </p:val>
                                        </p:tav>
                                        <p:tav tm="100000">
                                          <p:val>
                                            <p:strVal val="#ppt_w"/>
                                          </p:val>
                                        </p:tav>
                                      </p:tavLst>
                                    </p:anim>
                                    <p:anim calcmode="lin" valueType="num">
                                      <p:cBhvr>
                                        <p:cTn id="15" dur="250" fill="hold"/>
                                        <p:tgtEl>
                                          <p:spTgt spid="37"/>
                                        </p:tgtEl>
                                        <p:attrNameLst>
                                          <p:attrName>ppt_h</p:attrName>
                                        </p:attrNameLst>
                                      </p:cBhvr>
                                      <p:tavLst>
                                        <p:tav tm="0">
                                          <p:val>
                                            <p:fltVal val="0"/>
                                          </p:val>
                                        </p:tav>
                                        <p:tav tm="100000">
                                          <p:val>
                                            <p:strVal val="#ppt_h"/>
                                          </p:val>
                                        </p:tav>
                                      </p:tavLst>
                                    </p:anim>
                                  </p:childTnLst>
                                </p:cTn>
                              </p:par>
                            </p:childTnLst>
                          </p:cTn>
                        </p:par>
                        <p:par>
                          <p:cTn id="16" fill="hold">
                            <p:stCondLst>
                              <p:cond delay="1650"/>
                            </p:stCondLst>
                            <p:childTnLst>
                              <p:par>
                                <p:cTn id="17" presetID="10"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childTnLst>
                                </p:cTn>
                              </p:par>
                              <p:par>
                                <p:cTn id="20" presetID="56" presetClass="path" presetSubtype="0" accel="50000" decel="50000" fill="hold" grpId="1" nodeType="withEffect">
                                  <p:stCondLst>
                                    <p:cond delay="0"/>
                                  </p:stCondLst>
                                  <p:childTnLst>
                                    <p:animMotion origin="layout" path="M -0.03737 0.04121 L -6.25E-7 -3.33333E-6 " pathEditMode="relative" rAng="0" ptsTypes="AA">
                                      <p:cBhvr>
                                        <p:cTn id="21" dur="700" fill="hold"/>
                                        <p:tgtEl>
                                          <p:spTgt spid="16"/>
                                        </p:tgtEl>
                                        <p:attrNameLst>
                                          <p:attrName>ppt_x</p:attrName>
                                          <p:attrName>ppt_y</p:attrName>
                                        </p:attrNameLst>
                                      </p:cBhvr>
                                      <p:rCtr x="1862" y="-2060"/>
                                    </p:animMotion>
                                  </p:childTnLst>
                                </p:cTn>
                              </p:par>
                              <p:par>
                                <p:cTn id="22" presetID="22" presetClass="entr" presetSubtype="8" fill="hold" nodeType="withEffect">
                                  <p:stCondLst>
                                    <p:cond delay="250"/>
                                  </p:stCondLst>
                                  <p:childTnLst>
                                    <p:set>
                                      <p:cBhvr>
                                        <p:cTn id="23" dur="1" fill="hold">
                                          <p:stCondLst>
                                            <p:cond delay="0"/>
                                          </p:stCondLst>
                                        </p:cTn>
                                        <p:tgtEl>
                                          <p:spTgt spid="17"/>
                                        </p:tgtEl>
                                        <p:attrNameLst>
                                          <p:attrName>style.visibility</p:attrName>
                                        </p:attrNameLst>
                                      </p:cBhvr>
                                      <p:to>
                                        <p:strVal val="visible"/>
                                      </p:to>
                                    </p:set>
                                    <p:animEffect transition="in" filter="wipe(left)">
                                      <p:cBhvr>
                                        <p:cTn id="24" dur="500"/>
                                        <p:tgtEl>
                                          <p:spTgt spid="17"/>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childTnLst>
                                </p:cTn>
                              </p:par>
                              <p:par>
                                <p:cTn id="28" presetID="56" presetClass="path" presetSubtype="0" accel="50000" decel="50000" fill="hold" grpId="1" nodeType="withEffect">
                                  <p:stCondLst>
                                    <p:cond delay="250"/>
                                  </p:stCondLst>
                                  <p:childTnLst>
                                    <p:animMotion origin="layout" path="M -0.03737 0.0412 L -6.25E-7 2.96296E-6 " pathEditMode="relative" rAng="0" ptsTypes="AA">
                                      <p:cBhvr>
                                        <p:cTn id="29" dur="700" fill="hold"/>
                                        <p:tgtEl>
                                          <p:spTgt spid="20"/>
                                        </p:tgtEl>
                                        <p:attrNameLst>
                                          <p:attrName>ppt_x</p:attrName>
                                          <p:attrName>ppt_y</p:attrName>
                                        </p:attrNameLst>
                                      </p:cBhvr>
                                      <p:rCtr x="1862" y="-2060"/>
                                    </p:animMotion>
                                  </p:childTnLst>
                                </p:cTn>
                              </p:par>
                              <p:par>
                                <p:cTn id="30" presetID="22" presetClass="entr" presetSubtype="8" fill="hold" nodeType="withEffect">
                                  <p:stCondLst>
                                    <p:cond delay="500"/>
                                  </p:stCondLst>
                                  <p:childTnLst>
                                    <p:set>
                                      <p:cBhvr>
                                        <p:cTn id="31" dur="1" fill="hold">
                                          <p:stCondLst>
                                            <p:cond delay="0"/>
                                          </p:stCondLst>
                                        </p:cTn>
                                        <p:tgtEl>
                                          <p:spTgt spid="21"/>
                                        </p:tgtEl>
                                        <p:attrNameLst>
                                          <p:attrName>style.visibility</p:attrName>
                                        </p:attrNameLst>
                                      </p:cBhvr>
                                      <p:to>
                                        <p:strVal val="visible"/>
                                      </p:to>
                                    </p:set>
                                    <p:animEffect transition="in" filter="wipe(left)">
                                      <p:cBhvr>
                                        <p:cTn id="32" dur="500"/>
                                        <p:tgtEl>
                                          <p:spTgt spid="21"/>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1000"/>
                                        <p:tgtEl>
                                          <p:spTgt spid="24"/>
                                        </p:tgtEl>
                                      </p:cBhvr>
                                    </p:animEffect>
                                  </p:childTnLst>
                                </p:cTn>
                              </p:par>
                              <p:par>
                                <p:cTn id="36" presetID="56" presetClass="path" presetSubtype="0" accel="50000" decel="50000" fill="hold" grpId="1" nodeType="withEffect">
                                  <p:stCondLst>
                                    <p:cond delay="500"/>
                                  </p:stCondLst>
                                  <p:childTnLst>
                                    <p:animMotion origin="layout" path="M -0.03737 0.0412 L -6.25E-7 -7.40741E-7 " pathEditMode="relative" rAng="0" ptsTypes="AA">
                                      <p:cBhvr>
                                        <p:cTn id="37" dur="700" fill="hold"/>
                                        <p:tgtEl>
                                          <p:spTgt spid="24"/>
                                        </p:tgtEl>
                                        <p:attrNameLst>
                                          <p:attrName>ppt_x</p:attrName>
                                          <p:attrName>ppt_y</p:attrName>
                                        </p:attrNameLst>
                                      </p:cBhvr>
                                      <p:rCtr x="1862" y="-2060"/>
                                    </p:animMotion>
                                  </p:childTnLst>
                                </p:cTn>
                              </p:par>
                              <p:par>
                                <p:cTn id="38" presetID="22" presetClass="entr" presetSubtype="8" fill="hold" nodeType="withEffect">
                                  <p:stCondLst>
                                    <p:cond delay="750"/>
                                  </p:stCondLst>
                                  <p:childTnLst>
                                    <p:set>
                                      <p:cBhvr>
                                        <p:cTn id="39" dur="1" fill="hold">
                                          <p:stCondLst>
                                            <p:cond delay="0"/>
                                          </p:stCondLst>
                                        </p:cTn>
                                        <p:tgtEl>
                                          <p:spTgt spid="25"/>
                                        </p:tgtEl>
                                        <p:attrNameLst>
                                          <p:attrName>style.visibility</p:attrName>
                                        </p:attrNameLst>
                                      </p:cBhvr>
                                      <p:to>
                                        <p:strVal val="visible"/>
                                      </p:to>
                                    </p:set>
                                    <p:animEffect transition="in" filter="wipe(left)">
                                      <p:cBhvr>
                                        <p:cTn id="40" dur="500"/>
                                        <p:tgtEl>
                                          <p:spTgt spid="25"/>
                                        </p:tgtEl>
                                      </p:cBhvr>
                                    </p:animEffect>
                                  </p:childTnLst>
                                </p:cTn>
                              </p:par>
                              <p:par>
                                <p:cTn id="41" presetID="10" presetClass="entr" presetSubtype="0" fill="hold" grpId="0" nodeType="withEffect">
                                  <p:stCondLst>
                                    <p:cond delay="75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1000"/>
                                        <p:tgtEl>
                                          <p:spTgt spid="28"/>
                                        </p:tgtEl>
                                      </p:cBhvr>
                                    </p:animEffect>
                                  </p:childTnLst>
                                </p:cTn>
                              </p:par>
                              <p:par>
                                <p:cTn id="44" presetID="56" presetClass="path" presetSubtype="0" accel="50000" decel="50000" fill="hold" grpId="1" nodeType="withEffect">
                                  <p:stCondLst>
                                    <p:cond delay="750"/>
                                  </p:stCondLst>
                                  <p:childTnLst>
                                    <p:animMotion origin="layout" path="M -0.03737 0.04121 L -6.25E-7 -4.44444E-6 " pathEditMode="relative" rAng="0" ptsTypes="AA">
                                      <p:cBhvr>
                                        <p:cTn id="45" dur="700" fill="hold"/>
                                        <p:tgtEl>
                                          <p:spTgt spid="28"/>
                                        </p:tgtEl>
                                        <p:attrNameLst>
                                          <p:attrName>ppt_x</p:attrName>
                                          <p:attrName>ppt_y</p:attrName>
                                        </p:attrNameLst>
                                      </p:cBhvr>
                                      <p:rCtr x="1862" y="-2060"/>
                                    </p:animMotion>
                                  </p:childTnLst>
                                </p:cTn>
                              </p:par>
                              <p:par>
                                <p:cTn id="46" presetID="22" presetClass="entr" presetSubtype="8" fill="hold" nodeType="withEffect">
                                  <p:stCondLst>
                                    <p:cond delay="1000"/>
                                  </p:stCondLst>
                                  <p:childTnLst>
                                    <p:set>
                                      <p:cBhvr>
                                        <p:cTn id="47" dur="1" fill="hold">
                                          <p:stCondLst>
                                            <p:cond delay="0"/>
                                          </p:stCondLst>
                                        </p:cTn>
                                        <p:tgtEl>
                                          <p:spTgt spid="29"/>
                                        </p:tgtEl>
                                        <p:attrNameLst>
                                          <p:attrName>style.visibility</p:attrName>
                                        </p:attrNameLst>
                                      </p:cBhvr>
                                      <p:to>
                                        <p:strVal val="visible"/>
                                      </p:to>
                                    </p:set>
                                    <p:animEffect transition="in" filter="wipe(left)">
                                      <p:cBhvr>
                                        <p:cTn id="48" dur="500"/>
                                        <p:tgtEl>
                                          <p:spTgt spid="29"/>
                                        </p:tgtEl>
                                      </p:cBhvr>
                                    </p:animEffect>
                                  </p:childTnLst>
                                </p:cTn>
                              </p:par>
                              <p:par>
                                <p:cTn id="49" presetID="10" presetClass="entr" presetSubtype="0" fill="hold" grpId="0" nodeType="withEffect">
                                  <p:stCondLst>
                                    <p:cond delay="75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1000"/>
                                        <p:tgtEl>
                                          <p:spTgt spid="32"/>
                                        </p:tgtEl>
                                      </p:cBhvr>
                                    </p:animEffect>
                                  </p:childTnLst>
                                </p:cTn>
                              </p:par>
                              <p:par>
                                <p:cTn id="52" presetID="56" presetClass="path" presetSubtype="0" accel="50000" decel="50000" fill="hold" grpId="1" nodeType="withEffect">
                                  <p:stCondLst>
                                    <p:cond delay="750"/>
                                  </p:stCondLst>
                                  <p:childTnLst>
                                    <p:animMotion origin="layout" path="M -0.03737 0.04121 L -6.25E-7 -4.44444E-6 " pathEditMode="relative" rAng="0" ptsTypes="AA">
                                      <p:cBhvr>
                                        <p:cTn id="53" dur="700" fill="hold"/>
                                        <p:tgtEl>
                                          <p:spTgt spid="32"/>
                                        </p:tgtEl>
                                        <p:attrNameLst>
                                          <p:attrName>ppt_x</p:attrName>
                                          <p:attrName>ppt_y</p:attrName>
                                        </p:attrNameLst>
                                      </p:cBhvr>
                                      <p:rCtr x="1862" y="-2060"/>
                                    </p:animMotion>
                                  </p:childTnLst>
                                </p:cTn>
                              </p:par>
                              <p:par>
                                <p:cTn id="54" presetID="22" presetClass="entr" presetSubtype="8" fill="hold" nodeType="withEffect">
                                  <p:stCondLst>
                                    <p:cond delay="1250"/>
                                  </p:stCondLst>
                                  <p:childTnLst>
                                    <p:set>
                                      <p:cBhvr>
                                        <p:cTn id="55" dur="1" fill="hold">
                                          <p:stCondLst>
                                            <p:cond delay="0"/>
                                          </p:stCondLst>
                                        </p:cTn>
                                        <p:tgtEl>
                                          <p:spTgt spid="33"/>
                                        </p:tgtEl>
                                        <p:attrNameLst>
                                          <p:attrName>style.visibility</p:attrName>
                                        </p:attrNameLst>
                                      </p:cBhvr>
                                      <p:to>
                                        <p:strVal val="visible"/>
                                      </p:to>
                                    </p:set>
                                    <p:animEffect transition="in" filter="wipe(left)">
                                      <p:cBhvr>
                                        <p:cTn id="56" dur="500"/>
                                        <p:tgtEl>
                                          <p:spTgt spid="33"/>
                                        </p:tgtEl>
                                      </p:cBhvr>
                                    </p:animEffect>
                                  </p:childTnLst>
                                </p:cTn>
                              </p:par>
                            </p:childTnLst>
                          </p:cTn>
                        </p:par>
                        <p:par>
                          <p:cTn id="57" fill="hold">
                            <p:stCondLst>
                              <p:cond delay="3400"/>
                            </p:stCondLst>
                            <p:childTnLst>
                              <p:par>
                                <p:cTn id="58" presetID="2" presetClass="entr" presetSubtype="8" fill="hold" grpId="0" nodeType="afterEffect">
                                  <p:stCondLst>
                                    <p:cond delay="0"/>
                                  </p:stCondLst>
                                  <p:childTnLst>
                                    <p:set>
                                      <p:cBhvr>
                                        <p:cTn id="59" dur="1" fill="hold">
                                          <p:stCondLst>
                                            <p:cond delay="0"/>
                                          </p:stCondLst>
                                        </p:cTn>
                                        <p:tgtEl>
                                          <p:spTgt spid="38"/>
                                        </p:tgtEl>
                                        <p:attrNameLst>
                                          <p:attrName>style.visibility</p:attrName>
                                        </p:attrNameLst>
                                      </p:cBhvr>
                                      <p:to>
                                        <p:strVal val="visible"/>
                                      </p:to>
                                    </p:set>
                                    <p:anim calcmode="lin" valueType="num">
                                      <p:cBhvr additive="base">
                                        <p:cTn id="60" dur="500" fill="hold"/>
                                        <p:tgtEl>
                                          <p:spTgt spid="38"/>
                                        </p:tgtEl>
                                        <p:attrNameLst>
                                          <p:attrName>ppt_x</p:attrName>
                                        </p:attrNameLst>
                                      </p:cBhvr>
                                      <p:tavLst>
                                        <p:tav tm="0">
                                          <p:val>
                                            <p:strVal val="0-#ppt_w/2"/>
                                          </p:val>
                                        </p:tav>
                                        <p:tav tm="100000">
                                          <p:val>
                                            <p:strVal val="#ppt_x"/>
                                          </p:val>
                                        </p:tav>
                                      </p:tavLst>
                                    </p:anim>
                                    <p:anim calcmode="lin" valueType="num">
                                      <p:cBhvr additive="base">
                                        <p:cTn id="61" dur="500" fill="hold"/>
                                        <p:tgtEl>
                                          <p:spTgt spid="38"/>
                                        </p:tgtEl>
                                        <p:attrNameLst>
                                          <p:attrName>ppt_y</p:attrName>
                                        </p:attrNameLst>
                                      </p:cBhvr>
                                      <p:tavLst>
                                        <p:tav tm="0">
                                          <p:val>
                                            <p:strVal val="#ppt_y"/>
                                          </p:val>
                                        </p:tav>
                                        <p:tav tm="100000">
                                          <p:val>
                                            <p:strVal val="#ppt_y"/>
                                          </p:val>
                                        </p:tav>
                                      </p:tavLst>
                                    </p:anim>
                                  </p:childTnLst>
                                </p:cTn>
                              </p:par>
                            </p:childTnLst>
                          </p:cTn>
                        </p:par>
                        <p:par>
                          <p:cTn id="62" fill="hold">
                            <p:stCondLst>
                              <p:cond delay="3900"/>
                            </p:stCondLst>
                            <p:childTnLst>
                              <p:par>
                                <p:cTn id="63" presetID="26" presetClass="emph" presetSubtype="0" fill="hold" grpId="2" nodeType="afterEffect">
                                  <p:stCondLst>
                                    <p:cond delay="0"/>
                                  </p:stCondLst>
                                  <p:childTnLst>
                                    <p:animEffect transition="out" filter="fade">
                                      <p:cBhvr>
                                        <p:cTn id="64" dur="500" tmFilter="0, 0; .2, .5; .8, .5; 1, 0"/>
                                        <p:tgtEl>
                                          <p:spTgt spid="16"/>
                                        </p:tgtEl>
                                      </p:cBhvr>
                                    </p:animEffect>
                                    <p:animScale>
                                      <p:cBhvr>
                                        <p:cTn id="65" dur="250" autoRev="1" fill="hold"/>
                                        <p:tgtEl>
                                          <p:spTgt spid="16"/>
                                        </p:tgtEl>
                                      </p:cBhvr>
                                      <p:by x="105000" y="105000"/>
                                    </p:animScale>
                                  </p:childTnLst>
                                </p:cTn>
                              </p:par>
                              <p:par>
                                <p:cTn id="66" presetID="26" presetClass="emph" presetSubtype="0" fill="hold" nodeType="withEffect">
                                  <p:stCondLst>
                                    <p:cond delay="0"/>
                                  </p:stCondLst>
                                  <p:childTnLst>
                                    <p:animEffect transition="out" filter="fade">
                                      <p:cBhvr>
                                        <p:cTn id="67" dur="500" tmFilter="0, 0; .2, .5; .8, .5; 1, 0"/>
                                        <p:tgtEl>
                                          <p:spTgt spid="17"/>
                                        </p:tgtEl>
                                      </p:cBhvr>
                                    </p:animEffect>
                                    <p:animScale>
                                      <p:cBhvr>
                                        <p:cTn id="68" dur="250" autoRev="1" fill="hold"/>
                                        <p:tgtEl>
                                          <p:spTgt spid="1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6" grpId="2" animBg="1"/>
      <p:bldP spid="20" grpId="0" animBg="1"/>
      <p:bldP spid="20" grpId="1" animBg="1"/>
      <p:bldP spid="24" grpId="0" animBg="1"/>
      <p:bldP spid="24" grpId="1" animBg="1"/>
      <p:bldP spid="28" grpId="0" animBg="1"/>
      <p:bldP spid="28" grpId="1" animBg="1"/>
      <p:bldP spid="32" grpId="0" animBg="1"/>
      <p:bldP spid="32" grpId="1" animBg="1"/>
      <p:bldP spid="36" grpId="0" animBg="1"/>
      <p:bldP spid="37" grpId="0"/>
      <p:bldP spid="3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0412" cy="6859587"/>
          </a:xfrm>
          <a:prstGeom prst="rect">
            <a:avLst/>
          </a:prstGeom>
          <a:noFill/>
        </p:spPr>
      </p:pic>
    </p:spTree>
    <p:extLst>
      <p:ext uri="{BB962C8B-B14F-4D97-AF65-F5344CB8AC3E}">
        <p14:creationId xmlns:p14="http://schemas.microsoft.com/office/powerpoint/2010/main" val="1225554119"/>
      </p:ext>
    </p:extLst>
  </p:cSld>
  <p:clrMapOvr>
    <a:masterClrMapping/>
  </p:clrMapOvr>
  <p:transition spd="slow" advClick="0" advTm="0">
    <p:wipe/>
  </p:transition>
</p:sld>
</file>

<file path=ppt/slides/slide5.xml><?xml version="1.0" encoding="utf-8"?>
<p:sld xmlns:a="http://schemas.openxmlformats.org/drawingml/2006/main" xmlns:r="http://schemas.openxmlformats.org/officeDocument/2006/relationships" xmlns:p="http://schemas.openxmlformats.org/presentationml/2006/main">
  <p:cSld>
    <p:bg>
      <p:bgPr>
        <a:pattFill prst="pct5">
          <a:fgClr>
            <a:srgbClr val="F5F5F5"/>
          </a:fgClr>
          <a:bgClr>
            <a:schemeClr val="bg1"/>
          </a:bgClr>
        </a:pattFill>
        <a:effectLst/>
      </p:bgPr>
    </p:bg>
    <p:spTree>
      <p:nvGrpSpPr>
        <p:cNvPr id="1" name=""/>
        <p:cNvGrpSpPr/>
        <p:nvPr/>
      </p:nvGrpSpPr>
      <p:grpSpPr>
        <a:xfrm>
          <a:off x="0" y="0"/>
          <a:ext cx="0" cy="0"/>
          <a:chOff x="0" y="0"/>
          <a:chExt cx="0" cy="0"/>
        </a:xfrm>
      </p:grpSpPr>
      <p:sp>
        <p:nvSpPr>
          <p:cNvPr id="22" name="矩形 21"/>
          <p:cNvSpPr/>
          <p:nvPr/>
        </p:nvSpPr>
        <p:spPr>
          <a:xfrm>
            <a:off x="3396345" y="1669213"/>
            <a:ext cx="7244427" cy="1295732"/>
          </a:xfrm>
          <a:prstGeom prst="rect">
            <a:avLst/>
          </a:prstGeom>
          <a:solidFill>
            <a:schemeClr val="bg1">
              <a:lumMod val="95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en-US" altLang="zh-CN" sz="1800" dirty="0">
                <a:solidFill>
                  <a:srgbClr val="022A4F"/>
                </a:solidFill>
              </a:rPr>
              <a:t>1.</a:t>
            </a:r>
            <a:r>
              <a:rPr lang="zh-CN" altLang="en-US" sz="1800" dirty="0">
                <a:solidFill>
                  <a:srgbClr val="022A4F"/>
                </a:solidFill>
              </a:rPr>
              <a:t>膜自身振动发声</a:t>
            </a:r>
            <a:endParaRPr lang="en-US" altLang="zh-CN" sz="1800" dirty="0">
              <a:solidFill>
                <a:srgbClr val="022A4F"/>
              </a:solidFill>
            </a:endParaRPr>
          </a:p>
          <a:p>
            <a:pPr algn="ctr"/>
            <a:r>
              <a:rPr lang="en-US" altLang="zh-CN" sz="1800" dirty="0">
                <a:solidFill>
                  <a:srgbClr val="022A4F"/>
                </a:solidFill>
              </a:rPr>
              <a:t>2.</a:t>
            </a:r>
            <a:r>
              <a:rPr lang="zh-CN" altLang="en-US" sz="1800" dirty="0">
                <a:solidFill>
                  <a:srgbClr val="022A4F"/>
                </a:solidFill>
              </a:rPr>
              <a:t>膜带动空气柱振动发声</a:t>
            </a:r>
            <a:endParaRPr lang="en-US" altLang="zh-CN" sz="1800" dirty="0">
              <a:solidFill>
                <a:srgbClr val="022A4F"/>
              </a:solidFill>
            </a:endParaRPr>
          </a:p>
          <a:p>
            <a:pPr algn="ctr"/>
            <a:r>
              <a:rPr lang="en-US" altLang="zh-CN" sz="1800" dirty="0">
                <a:solidFill>
                  <a:srgbClr val="022A4F"/>
                </a:solidFill>
              </a:rPr>
              <a:t>3.</a:t>
            </a:r>
            <a:r>
              <a:rPr lang="zh-CN" altLang="en-US" sz="1800" dirty="0">
                <a:solidFill>
                  <a:srgbClr val="022A4F"/>
                </a:solidFill>
              </a:rPr>
              <a:t>管身振动发声</a:t>
            </a:r>
          </a:p>
        </p:txBody>
      </p:sp>
      <p:sp>
        <p:nvSpPr>
          <p:cNvPr id="23" name="矩形 22"/>
          <p:cNvSpPr/>
          <p:nvPr/>
        </p:nvSpPr>
        <p:spPr>
          <a:xfrm>
            <a:off x="4257191" y="1364464"/>
            <a:ext cx="5303299" cy="4495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sz="1800" dirty="0">
                <a:latin typeface="微软雅黑" pitchFamily="34" charset="-122"/>
                <a:ea typeface="微软雅黑" pitchFamily="34" charset="-122"/>
              </a:rPr>
              <a:t>发声原理</a:t>
            </a:r>
          </a:p>
        </p:txBody>
      </p:sp>
      <p:sp>
        <p:nvSpPr>
          <p:cNvPr id="24" name="六边形 23"/>
          <p:cNvSpPr/>
          <p:nvPr/>
        </p:nvSpPr>
        <p:spPr>
          <a:xfrm>
            <a:off x="694606" y="3303864"/>
            <a:ext cx="1803080" cy="1368469"/>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sz="2400" dirty="0">
                <a:latin typeface="微软雅黑" pitchFamily="34" charset="-122"/>
                <a:ea typeface="微软雅黑" pitchFamily="34" charset="-122"/>
              </a:rPr>
              <a:t>猜测与假设</a:t>
            </a:r>
          </a:p>
        </p:txBody>
      </p:sp>
      <p:cxnSp>
        <p:nvCxnSpPr>
          <p:cNvPr id="25" name="直接箭头连接符 24"/>
          <p:cNvCxnSpPr>
            <a:cxnSpLocks/>
            <a:stCxn id="24" idx="5"/>
            <a:endCxn id="22" idx="1"/>
          </p:cNvCxnSpPr>
          <p:nvPr/>
        </p:nvCxnSpPr>
        <p:spPr>
          <a:xfrm flipV="1">
            <a:off x="2155569" y="2317079"/>
            <a:ext cx="1240776" cy="986785"/>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a:cxnSpLocks/>
            <a:stCxn id="24" idx="0"/>
          </p:cNvCxnSpPr>
          <p:nvPr/>
        </p:nvCxnSpPr>
        <p:spPr>
          <a:xfrm>
            <a:off x="2497686" y="3988099"/>
            <a:ext cx="898660" cy="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a:cxnSpLocks/>
            <a:stCxn id="24" idx="1"/>
            <a:endCxn id="32" idx="1"/>
          </p:cNvCxnSpPr>
          <p:nvPr/>
        </p:nvCxnSpPr>
        <p:spPr>
          <a:xfrm>
            <a:off x="2155569" y="4672333"/>
            <a:ext cx="1240776" cy="1000765"/>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3396345" y="3343484"/>
            <a:ext cx="7244427" cy="1295732"/>
          </a:xfrm>
          <a:prstGeom prst="rect">
            <a:avLst/>
          </a:prstGeom>
          <a:solidFill>
            <a:schemeClr val="bg1">
              <a:lumMod val="95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30" name="矩形 29"/>
          <p:cNvSpPr/>
          <p:nvPr/>
        </p:nvSpPr>
        <p:spPr>
          <a:xfrm>
            <a:off x="4248291" y="3159848"/>
            <a:ext cx="5303299" cy="44955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sz="1800" dirty="0">
                <a:latin typeface="微软雅黑" pitchFamily="34" charset="-122"/>
                <a:ea typeface="微软雅黑" pitchFamily="34" charset="-122"/>
              </a:rPr>
              <a:t>影响频率的因素</a:t>
            </a:r>
          </a:p>
        </p:txBody>
      </p:sp>
      <p:sp>
        <p:nvSpPr>
          <p:cNvPr id="31" name="TextBox 30"/>
          <p:cNvSpPr txBox="1"/>
          <p:nvPr/>
        </p:nvSpPr>
        <p:spPr>
          <a:xfrm>
            <a:off x="3851146" y="3836678"/>
            <a:ext cx="6558911" cy="401361"/>
          </a:xfrm>
          <a:prstGeom prst="rect">
            <a:avLst/>
          </a:prstGeom>
          <a:noFill/>
        </p:spPr>
        <p:txBody>
          <a:bodyPr wrap="square" lIns="91472" tIns="45736" rIns="91472" bIns="45736" rtlCol="0">
            <a:spAutoFit/>
          </a:bodyPr>
          <a:lstStyle/>
          <a:p>
            <a:pPr algn="ctr">
              <a:lnSpc>
                <a:spcPct val="130000"/>
              </a:lnSpc>
            </a:pPr>
            <a:r>
              <a:rPr lang="zh-CN" altLang="en-US" sz="1800" dirty="0">
                <a:solidFill>
                  <a:schemeClr val="tx1">
                    <a:lumMod val="75000"/>
                    <a:lumOff val="25000"/>
                  </a:schemeClr>
                </a:solidFill>
                <a:latin typeface="+mn-ea"/>
              </a:rPr>
              <a:t>主要因素可能有导管长度，导管半径，杯身形状及大小</a:t>
            </a:r>
          </a:p>
        </p:txBody>
      </p:sp>
      <p:sp>
        <p:nvSpPr>
          <p:cNvPr id="32" name="矩形 31"/>
          <p:cNvSpPr/>
          <p:nvPr/>
        </p:nvSpPr>
        <p:spPr>
          <a:xfrm>
            <a:off x="3396345" y="5036082"/>
            <a:ext cx="7244427" cy="1274032"/>
          </a:xfrm>
          <a:prstGeom prst="rect">
            <a:avLst/>
          </a:prstGeom>
          <a:solidFill>
            <a:schemeClr val="bg1">
              <a:lumMod val="95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33" name="矩形 32"/>
          <p:cNvSpPr/>
          <p:nvPr/>
        </p:nvSpPr>
        <p:spPr>
          <a:xfrm>
            <a:off x="4248291" y="4852447"/>
            <a:ext cx="5303299" cy="44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sz="1800" dirty="0">
                <a:latin typeface="微软雅黑" pitchFamily="34" charset="-122"/>
                <a:ea typeface="微软雅黑" pitchFamily="34" charset="-122"/>
              </a:rPr>
              <a:t>影响响度的因素</a:t>
            </a:r>
          </a:p>
        </p:txBody>
      </p:sp>
      <p:sp>
        <p:nvSpPr>
          <p:cNvPr id="34" name="TextBox 33"/>
          <p:cNvSpPr txBox="1"/>
          <p:nvPr/>
        </p:nvSpPr>
        <p:spPr>
          <a:xfrm>
            <a:off x="3856775" y="5346564"/>
            <a:ext cx="6503793" cy="401361"/>
          </a:xfrm>
          <a:prstGeom prst="rect">
            <a:avLst/>
          </a:prstGeom>
          <a:noFill/>
        </p:spPr>
        <p:txBody>
          <a:bodyPr wrap="square" lIns="91472" tIns="45736" rIns="91472" bIns="45736" rtlCol="0">
            <a:spAutoFit/>
          </a:bodyPr>
          <a:lstStyle/>
          <a:p>
            <a:pPr algn="ctr">
              <a:lnSpc>
                <a:spcPct val="130000"/>
              </a:lnSpc>
            </a:pPr>
            <a:r>
              <a:rPr lang="zh-CN" altLang="en-US" sz="1800" dirty="0">
                <a:solidFill>
                  <a:schemeClr val="tx1">
                    <a:lumMod val="75000"/>
                    <a:lumOff val="25000"/>
                  </a:schemeClr>
                </a:solidFill>
                <a:latin typeface="+mn-ea"/>
              </a:rPr>
              <a:t>主要因素可能有吹气速度，膜的材质，杯身材质</a:t>
            </a:r>
            <a:endParaRPr lang="zh-CN" altLang="en-US" sz="1400" dirty="0">
              <a:solidFill>
                <a:schemeClr val="tx1">
                  <a:lumMod val="75000"/>
                  <a:lumOff val="25000"/>
                </a:schemeClr>
              </a:solidFill>
              <a:latin typeface="+mn-ea"/>
            </a:endParaRPr>
          </a:p>
        </p:txBody>
      </p:sp>
    </p:spTree>
    <p:extLst>
      <p:ext uri="{BB962C8B-B14F-4D97-AF65-F5344CB8AC3E}">
        <p14:creationId xmlns:p14="http://schemas.microsoft.com/office/powerpoint/2010/main" val="2085957051"/>
      </p:ext>
    </p:extLst>
  </p:cSld>
  <p:clrMapOvr>
    <a:masterClrMapping/>
  </p:clrMapOvr>
  <p:transition spd="slow" advClick="0" advTm="0">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randombar(horizontal)">
                                          <p:cBhvr>
                                            <p:cTn id="7" dur="500"/>
                                            <p:tgtEl>
                                              <p:spTgt spid="2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par>
                                    <p:cTn id="12" presetID="22" presetClass="entr" presetSubtype="8"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left)">
                                          <p:cBhvr>
                                            <p:cTn id="14" dur="500"/>
                                            <p:tgtEl>
                                              <p:spTgt spid="26"/>
                                            </p:tgtEl>
                                          </p:cBhvr>
                                        </p:animEffect>
                                      </p:childTnLst>
                                    </p:cTn>
                                  </p:par>
                                  <p:par>
                                    <p:cTn id="15" presetID="22" presetClass="entr" presetSubtype="8"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barn(outVertical)">
                                          <p:cBhvr>
                                            <p:cTn id="21" dur="500"/>
                                            <p:tgtEl>
                                              <p:spTgt spid="23"/>
                                            </p:tgtEl>
                                          </p:cBhvr>
                                        </p:animEffect>
                                      </p:childTnLst>
                                    </p:cTn>
                                  </p:par>
                                </p:childTnLst>
                              </p:cTn>
                            </p:par>
                            <p:par>
                              <p:cTn id="22" fill="hold">
                                <p:stCondLst>
                                  <p:cond delay="1500"/>
                                </p:stCondLst>
                                <p:childTnLst>
                                  <p:par>
                                    <p:cTn id="23" presetID="2" presetClass="entr" presetSubtype="1" fill="hold" grpId="0" nodeType="afterEffect" p14:presetBounceEnd="50000">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14:bounceEnd="50000">
                                          <p:cBhvr additive="base">
                                            <p:cTn id="25" dur="500" fill="hold"/>
                                            <p:tgtEl>
                                              <p:spTgt spid="22"/>
                                            </p:tgtEl>
                                            <p:attrNameLst>
                                              <p:attrName>ppt_x</p:attrName>
                                            </p:attrNameLst>
                                          </p:cBhvr>
                                          <p:tavLst>
                                            <p:tav tm="0">
                                              <p:val>
                                                <p:strVal val="#ppt_x"/>
                                              </p:val>
                                            </p:tav>
                                            <p:tav tm="100000">
                                              <p:val>
                                                <p:strVal val="#ppt_x"/>
                                              </p:val>
                                            </p:tav>
                                          </p:tavLst>
                                        </p:anim>
                                        <p:anim calcmode="lin" valueType="num" p14:bounceEnd="50000">
                                          <p:cBhvr additive="base">
                                            <p:cTn id="26" dur="500" fill="hold"/>
                                            <p:tgtEl>
                                              <p:spTgt spid="22"/>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16" presetClass="entr" presetSubtype="37" fill="hold" grpId="0" nodeType="after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barn(outVertical)">
                                          <p:cBhvr>
                                            <p:cTn id="30" dur="500"/>
                                            <p:tgtEl>
                                              <p:spTgt spid="30"/>
                                            </p:tgtEl>
                                          </p:cBhvr>
                                        </p:animEffect>
                                      </p:childTnLst>
                                    </p:cTn>
                                  </p:par>
                                </p:childTnLst>
                              </p:cTn>
                            </p:par>
                            <p:par>
                              <p:cTn id="31" fill="hold">
                                <p:stCondLst>
                                  <p:cond delay="2500"/>
                                </p:stCondLst>
                                <p:childTnLst>
                                  <p:par>
                                    <p:cTn id="32" presetID="2" presetClass="entr" presetSubtype="1" fill="hold" grpId="0" nodeType="afterEffect" p14:presetBounceEnd="50000">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14:bounceEnd="50000">
                                          <p:cBhvr additive="base">
                                            <p:cTn id="34" dur="500" fill="hold"/>
                                            <p:tgtEl>
                                              <p:spTgt spid="29"/>
                                            </p:tgtEl>
                                            <p:attrNameLst>
                                              <p:attrName>ppt_x</p:attrName>
                                            </p:attrNameLst>
                                          </p:cBhvr>
                                          <p:tavLst>
                                            <p:tav tm="0">
                                              <p:val>
                                                <p:strVal val="#ppt_x"/>
                                              </p:val>
                                            </p:tav>
                                            <p:tav tm="100000">
                                              <p:val>
                                                <p:strVal val="#ppt_x"/>
                                              </p:val>
                                            </p:tav>
                                          </p:tavLst>
                                        </p:anim>
                                        <p:anim calcmode="lin" valueType="num" p14:bounceEnd="50000">
                                          <p:cBhvr additive="base">
                                            <p:cTn id="35" dur="500" fill="hold"/>
                                            <p:tgtEl>
                                              <p:spTgt spid="29"/>
                                            </p:tgtEl>
                                            <p:attrNameLst>
                                              <p:attrName>ppt_y</p:attrName>
                                            </p:attrNameLst>
                                          </p:cBhvr>
                                          <p:tavLst>
                                            <p:tav tm="0">
                                              <p:val>
                                                <p:strVal val="0-#ppt_h/2"/>
                                              </p:val>
                                            </p:tav>
                                            <p:tav tm="100000">
                                              <p:val>
                                                <p:strVal val="#ppt_y"/>
                                              </p:val>
                                            </p:tav>
                                          </p:tavLst>
                                        </p:anim>
                                      </p:childTnLst>
                                    </p:cTn>
                                  </p:par>
                                </p:childTnLst>
                              </p:cTn>
                            </p:par>
                            <p:par>
                              <p:cTn id="36" fill="hold">
                                <p:stCondLst>
                                  <p:cond delay="3000"/>
                                </p:stCondLst>
                                <p:childTnLst>
                                  <p:par>
                                    <p:cTn id="37" presetID="22" presetClass="entr" presetSubtype="8" fill="hold" grpId="0"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left)">
                                          <p:cBhvr>
                                            <p:cTn id="39" dur="1000"/>
                                            <p:tgtEl>
                                              <p:spTgt spid="31"/>
                                            </p:tgtEl>
                                          </p:cBhvr>
                                        </p:animEffect>
                                      </p:childTnLst>
                                    </p:cTn>
                                  </p:par>
                                </p:childTnLst>
                              </p:cTn>
                            </p:par>
                            <p:par>
                              <p:cTn id="40" fill="hold">
                                <p:stCondLst>
                                  <p:cond delay="4000"/>
                                </p:stCondLst>
                                <p:childTnLst>
                                  <p:par>
                                    <p:cTn id="41" presetID="16" presetClass="entr" presetSubtype="37" fill="hold" grpId="0" nodeType="after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barn(outVertical)">
                                          <p:cBhvr>
                                            <p:cTn id="43" dur="500"/>
                                            <p:tgtEl>
                                              <p:spTgt spid="33"/>
                                            </p:tgtEl>
                                          </p:cBhvr>
                                        </p:animEffect>
                                      </p:childTnLst>
                                    </p:cTn>
                                  </p:par>
                                </p:childTnLst>
                              </p:cTn>
                            </p:par>
                            <p:par>
                              <p:cTn id="44" fill="hold">
                                <p:stCondLst>
                                  <p:cond delay="4500"/>
                                </p:stCondLst>
                                <p:childTnLst>
                                  <p:par>
                                    <p:cTn id="45" presetID="2" presetClass="entr" presetSubtype="1" fill="hold" grpId="0" nodeType="afterEffect" p14:presetBounceEnd="50000">
                                      <p:stCondLst>
                                        <p:cond delay="0"/>
                                      </p:stCondLst>
                                      <p:childTnLst>
                                        <p:set>
                                          <p:cBhvr>
                                            <p:cTn id="46" dur="1" fill="hold">
                                              <p:stCondLst>
                                                <p:cond delay="0"/>
                                              </p:stCondLst>
                                            </p:cTn>
                                            <p:tgtEl>
                                              <p:spTgt spid="32"/>
                                            </p:tgtEl>
                                            <p:attrNameLst>
                                              <p:attrName>style.visibility</p:attrName>
                                            </p:attrNameLst>
                                          </p:cBhvr>
                                          <p:to>
                                            <p:strVal val="visible"/>
                                          </p:to>
                                        </p:set>
                                        <p:anim calcmode="lin" valueType="num" p14:bounceEnd="50000">
                                          <p:cBhvr additive="base">
                                            <p:cTn id="47" dur="500" fill="hold"/>
                                            <p:tgtEl>
                                              <p:spTgt spid="32"/>
                                            </p:tgtEl>
                                            <p:attrNameLst>
                                              <p:attrName>ppt_x</p:attrName>
                                            </p:attrNameLst>
                                          </p:cBhvr>
                                          <p:tavLst>
                                            <p:tav tm="0">
                                              <p:val>
                                                <p:strVal val="#ppt_x"/>
                                              </p:val>
                                            </p:tav>
                                            <p:tav tm="100000">
                                              <p:val>
                                                <p:strVal val="#ppt_x"/>
                                              </p:val>
                                            </p:tav>
                                          </p:tavLst>
                                        </p:anim>
                                        <p:anim calcmode="lin" valueType="num" p14:bounceEnd="50000">
                                          <p:cBhvr additive="base">
                                            <p:cTn id="48" dur="500" fill="hold"/>
                                            <p:tgtEl>
                                              <p:spTgt spid="32"/>
                                            </p:tgtEl>
                                            <p:attrNameLst>
                                              <p:attrName>ppt_y</p:attrName>
                                            </p:attrNameLst>
                                          </p:cBhvr>
                                          <p:tavLst>
                                            <p:tav tm="0">
                                              <p:val>
                                                <p:strVal val="0-#ppt_h/2"/>
                                              </p:val>
                                            </p:tav>
                                            <p:tav tm="100000">
                                              <p:val>
                                                <p:strVal val="#ppt_y"/>
                                              </p:val>
                                            </p:tav>
                                          </p:tavLst>
                                        </p:anim>
                                      </p:childTnLst>
                                    </p:cTn>
                                  </p:par>
                                </p:childTnLst>
                              </p:cTn>
                            </p:par>
                            <p:par>
                              <p:cTn id="49" fill="hold">
                                <p:stCondLst>
                                  <p:cond delay="5000"/>
                                </p:stCondLst>
                                <p:childTnLst>
                                  <p:par>
                                    <p:cTn id="50" presetID="22" presetClass="entr" presetSubtype="8" fill="hold" grpId="0" nodeType="after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wipe(left)">
                                          <p:cBhvr>
                                            <p:cTn id="52"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9" grpId="0" animBg="1"/>
          <p:bldP spid="30" grpId="0" animBg="1"/>
          <p:bldP spid="31" grpId="0"/>
          <p:bldP spid="32" grpId="0" animBg="1"/>
          <p:bldP spid="33" grpId="0" animBg="1"/>
          <p:bldP spid="3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randombar(horizontal)">
                                          <p:cBhvr>
                                            <p:cTn id="7" dur="500"/>
                                            <p:tgtEl>
                                              <p:spTgt spid="2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par>
                                    <p:cTn id="12" presetID="22" presetClass="entr" presetSubtype="8"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left)">
                                          <p:cBhvr>
                                            <p:cTn id="14" dur="500"/>
                                            <p:tgtEl>
                                              <p:spTgt spid="26"/>
                                            </p:tgtEl>
                                          </p:cBhvr>
                                        </p:animEffect>
                                      </p:childTnLst>
                                    </p:cTn>
                                  </p:par>
                                  <p:par>
                                    <p:cTn id="15" presetID="22" presetClass="entr" presetSubtype="8"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barn(outVertical)">
                                          <p:cBhvr>
                                            <p:cTn id="21" dur="500"/>
                                            <p:tgtEl>
                                              <p:spTgt spid="23"/>
                                            </p:tgtEl>
                                          </p:cBhvr>
                                        </p:animEffect>
                                      </p:childTnLst>
                                    </p:cTn>
                                  </p:par>
                                </p:childTnLst>
                              </p:cTn>
                            </p:par>
                            <p:par>
                              <p:cTn id="22" fill="hold">
                                <p:stCondLst>
                                  <p:cond delay="1500"/>
                                </p:stCondLst>
                                <p:childTnLst>
                                  <p:par>
                                    <p:cTn id="23" presetID="2" presetClass="entr" presetSubtype="1"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ppt_x"/>
                                              </p:val>
                                            </p:tav>
                                            <p:tav tm="100000">
                                              <p:val>
                                                <p:strVal val="#ppt_x"/>
                                              </p:val>
                                            </p:tav>
                                          </p:tavLst>
                                        </p:anim>
                                        <p:anim calcmode="lin" valueType="num">
                                          <p:cBhvr additive="base">
                                            <p:cTn id="26" dur="500" fill="hold"/>
                                            <p:tgtEl>
                                              <p:spTgt spid="22"/>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16" presetClass="entr" presetSubtype="37" fill="hold" grpId="0" nodeType="after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barn(outVertical)">
                                          <p:cBhvr>
                                            <p:cTn id="30" dur="500"/>
                                            <p:tgtEl>
                                              <p:spTgt spid="30"/>
                                            </p:tgtEl>
                                          </p:cBhvr>
                                        </p:animEffect>
                                      </p:childTnLst>
                                    </p:cTn>
                                  </p:par>
                                </p:childTnLst>
                              </p:cTn>
                            </p:par>
                            <p:par>
                              <p:cTn id="31" fill="hold">
                                <p:stCondLst>
                                  <p:cond delay="2500"/>
                                </p:stCondLst>
                                <p:childTnLst>
                                  <p:par>
                                    <p:cTn id="32" presetID="2" presetClass="entr" presetSubtype="1" fill="hold" grpId="0" nodeType="after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additive="base">
                                            <p:cTn id="34" dur="500" fill="hold"/>
                                            <p:tgtEl>
                                              <p:spTgt spid="29"/>
                                            </p:tgtEl>
                                            <p:attrNameLst>
                                              <p:attrName>ppt_x</p:attrName>
                                            </p:attrNameLst>
                                          </p:cBhvr>
                                          <p:tavLst>
                                            <p:tav tm="0">
                                              <p:val>
                                                <p:strVal val="#ppt_x"/>
                                              </p:val>
                                            </p:tav>
                                            <p:tav tm="100000">
                                              <p:val>
                                                <p:strVal val="#ppt_x"/>
                                              </p:val>
                                            </p:tav>
                                          </p:tavLst>
                                        </p:anim>
                                        <p:anim calcmode="lin" valueType="num">
                                          <p:cBhvr additive="base">
                                            <p:cTn id="35" dur="500" fill="hold"/>
                                            <p:tgtEl>
                                              <p:spTgt spid="29"/>
                                            </p:tgtEl>
                                            <p:attrNameLst>
                                              <p:attrName>ppt_y</p:attrName>
                                            </p:attrNameLst>
                                          </p:cBhvr>
                                          <p:tavLst>
                                            <p:tav tm="0">
                                              <p:val>
                                                <p:strVal val="0-#ppt_h/2"/>
                                              </p:val>
                                            </p:tav>
                                            <p:tav tm="100000">
                                              <p:val>
                                                <p:strVal val="#ppt_y"/>
                                              </p:val>
                                            </p:tav>
                                          </p:tavLst>
                                        </p:anim>
                                      </p:childTnLst>
                                    </p:cTn>
                                  </p:par>
                                </p:childTnLst>
                              </p:cTn>
                            </p:par>
                            <p:par>
                              <p:cTn id="36" fill="hold">
                                <p:stCondLst>
                                  <p:cond delay="3000"/>
                                </p:stCondLst>
                                <p:childTnLst>
                                  <p:par>
                                    <p:cTn id="37" presetID="22" presetClass="entr" presetSubtype="8" fill="hold" grpId="0"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left)">
                                          <p:cBhvr>
                                            <p:cTn id="39" dur="1000"/>
                                            <p:tgtEl>
                                              <p:spTgt spid="31"/>
                                            </p:tgtEl>
                                          </p:cBhvr>
                                        </p:animEffect>
                                      </p:childTnLst>
                                    </p:cTn>
                                  </p:par>
                                </p:childTnLst>
                              </p:cTn>
                            </p:par>
                            <p:par>
                              <p:cTn id="40" fill="hold">
                                <p:stCondLst>
                                  <p:cond delay="4000"/>
                                </p:stCondLst>
                                <p:childTnLst>
                                  <p:par>
                                    <p:cTn id="41" presetID="16" presetClass="entr" presetSubtype="37" fill="hold" grpId="0" nodeType="after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barn(outVertical)">
                                          <p:cBhvr>
                                            <p:cTn id="43" dur="500"/>
                                            <p:tgtEl>
                                              <p:spTgt spid="33"/>
                                            </p:tgtEl>
                                          </p:cBhvr>
                                        </p:animEffect>
                                      </p:childTnLst>
                                    </p:cTn>
                                  </p:par>
                                </p:childTnLst>
                              </p:cTn>
                            </p:par>
                            <p:par>
                              <p:cTn id="44" fill="hold">
                                <p:stCondLst>
                                  <p:cond delay="4500"/>
                                </p:stCondLst>
                                <p:childTnLst>
                                  <p:par>
                                    <p:cTn id="45" presetID="2" presetClass="entr" presetSubtype="1" fill="hold" grpId="0" nodeType="afterEffect">
                                      <p:stCondLst>
                                        <p:cond delay="0"/>
                                      </p:stCondLst>
                                      <p:childTnLst>
                                        <p:set>
                                          <p:cBhvr>
                                            <p:cTn id="46" dur="1" fill="hold">
                                              <p:stCondLst>
                                                <p:cond delay="0"/>
                                              </p:stCondLst>
                                            </p:cTn>
                                            <p:tgtEl>
                                              <p:spTgt spid="32"/>
                                            </p:tgtEl>
                                            <p:attrNameLst>
                                              <p:attrName>style.visibility</p:attrName>
                                            </p:attrNameLst>
                                          </p:cBhvr>
                                          <p:to>
                                            <p:strVal val="visible"/>
                                          </p:to>
                                        </p:set>
                                        <p:anim calcmode="lin" valueType="num">
                                          <p:cBhvr additive="base">
                                            <p:cTn id="47" dur="500" fill="hold"/>
                                            <p:tgtEl>
                                              <p:spTgt spid="32"/>
                                            </p:tgtEl>
                                            <p:attrNameLst>
                                              <p:attrName>ppt_x</p:attrName>
                                            </p:attrNameLst>
                                          </p:cBhvr>
                                          <p:tavLst>
                                            <p:tav tm="0">
                                              <p:val>
                                                <p:strVal val="#ppt_x"/>
                                              </p:val>
                                            </p:tav>
                                            <p:tav tm="100000">
                                              <p:val>
                                                <p:strVal val="#ppt_x"/>
                                              </p:val>
                                            </p:tav>
                                          </p:tavLst>
                                        </p:anim>
                                        <p:anim calcmode="lin" valueType="num">
                                          <p:cBhvr additive="base">
                                            <p:cTn id="48" dur="500" fill="hold"/>
                                            <p:tgtEl>
                                              <p:spTgt spid="32"/>
                                            </p:tgtEl>
                                            <p:attrNameLst>
                                              <p:attrName>ppt_y</p:attrName>
                                            </p:attrNameLst>
                                          </p:cBhvr>
                                          <p:tavLst>
                                            <p:tav tm="0">
                                              <p:val>
                                                <p:strVal val="0-#ppt_h/2"/>
                                              </p:val>
                                            </p:tav>
                                            <p:tav tm="100000">
                                              <p:val>
                                                <p:strVal val="#ppt_y"/>
                                              </p:val>
                                            </p:tav>
                                          </p:tavLst>
                                        </p:anim>
                                      </p:childTnLst>
                                    </p:cTn>
                                  </p:par>
                                </p:childTnLst>
                              </p:cTn>
                            </p:par>
                            <p:par>
                              <p:cTn id="49" fill="hold">
                                <p:stCondLst>
                                  <p:cond delay="5000"/>
                                </p:stCondLst>
                                <p:childTnLst>
                                  <p:par>
                                    <p:cTn id="50" presetID="22" presetClass="entr" presetSubtype="8" fill="hold" grpId="0" nodeType="after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wipe(left)">
                                          <p:cBhvr>
                                            <p:cTn id="52"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9" grpId="0" animBg="1"/>
          <p:bldP spid="30" grpId="0" animBg="1"/>
          <p:bldP spid="31" grpId="0"/>
          <p:bldP spid="32" grpId="0" animBg="1"/>
          <p:bldP spid="33" grpId="0" animBg="1"/>
          <p:bldP spid="34"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角矩形 13"/>
          <p:cNvSpPr/>
          <p:nvPr/>
        </p:nvSpPr>
        <p:spPr>
          <a:xfrm>
            <a:off x="5457006" y="1573726"/>
            <a:ext cx="513261"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1</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15" name="组合 14"/>
          <p:cNvGrpSpPr/>
          <p:nvPr/>
        </p:nvGrpSpPr>
        <p:grpSpPr>
          <a:xfrm>
            <a:off x="6339097" y="1573726"/>
            <a:ext cx="3744416" cy="511504"/>
            <a:chOff x="6339097" y="1573726"/>
            <a:chExt cx="3744416" cy="511504"/>
          </a:xfrm>
        </p:grpSpPr>
        <p:sp>
          <p:nvSpPr>
            <p:cNvPr id="16" name="圆角矩形 15"/>
            <p:cNvSpPr/>
            <p:nvPr/>
          </p:nvSpPr>
          <p:spPr>
            <a:xfrm>
              <a:off x="6339097" y="1573726"/>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17" name="矩形 16"/>
            <p:cNvSpPr/>
            <p:nvPr/>
          </p:nvSpPr>
          <p:spPr>
            <a:xfrm>
              <a:off x="6723350" y="1614014"/>
              <a:ext cx="2653074"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猜测与假设</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18" name="圆角矩形 17"/>
          <p:cNvSpPr/>
          <p:nvPr/>
        </p:nvSpPr>
        <p:spPr>
          <a:xfrm>
            <a:off x="5457006" y="2410178"/>
            <a:ext cx="513261"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2</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19" name="组合 18"/>
          <p:cNvGrpSpPr/>
          <p:nvPr/>
        </p:nvGrpSpPr>
        <p:grpSpPr>
          <a:xfrm>
            <a:off x="6315199" y="2410178"/>
            <a:ext cx="3744416" cy="511504"/>
            <a:chOff x="6315199" y="2410178"/>
            <a:chExt cx="3744416" cy="511504"/>
          </a:xfrm>
        </p:grpSpPr>
        <p:sp>
          <p:nvSpPr>
            <p:cNvPr id="20" name="圆角矩形 19"/>
            <p:cNvSpPr/>
            <p:nvPr/>
          </p:nvSpPr>
          <p:spPr>
            <a:xfrm>
              <a:off x="6315199" y="2410178"/>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21" name="矩形 20"/>
            <p:cNvSpPr/>
            <p:nvPr/>
          </p:nvSpPr>
          <p:spPr>
            <a:xfrm>
              <a:off x="6747248" y="2450466"/>
              <a:ext cx="2653074"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初步实验及结论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22" name="圆角矩形 21"/>
          <p:cNvSpPr/>
          <p:nvPr/>
        </p:nvSpPr>
        <p:spPr>
          <a:xfrm>
            <a:off x="5457006" y="3296031"/>
            <a:ext cx="513261"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3</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23" name="组合 22"/>
          <p:cNvGrpSpPr/>
          <p:nvPr/>
        </p:nvGrpSpPr>
        <p:grpSpPr>
          <a:xfrm>
            <a:off x="6339097" y="3296031"/>
            <a:ext cx="3744416" cy="511504"/>
            <a:chOff x="6339097" y="3296031"/>
            <a:chExt cx="3744416" cy="511504"/>
          </a:xfrm>
        </p:grpSpPr>
        <p:sp>
          <p:nvSpPr>
            <p:cNvPr id="24" name="圆角矩形 23"/>
            <p:cNvSpPr/>
            <p:nvPr/>
          </p:nvSpPr>
          <p:spPr>
            <a:xfrm>
              <a:off x="6339097" y="3296031"/>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25" name="矩形 24"/>
            <p:cNvSpPr/>
            <p:nvPr/>
          </p:nvSpPr>
          <p:spPr>
            <a:xfrm>
              <a:off x="6723349" y="3336319"/>
              <a:ext cx="2736304"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发声原理及实验设计</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26" name="圆角矩形 25"/>
          <p:cNvSpPr/>
          <p:nvPr/>
        </p:nvSpPr>
        <p:spPr>
          <a:xfrm>
            <a:off x="5457006" y="4180903"/>
            <a:ext cx="513261"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4</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38" name="组合 37"/>
          <p:cNvGrpSpPr/>
          <p:nvPr/>
        </p:nvGrpSpPr>
        <p:grpSpPr>
          <a:xfrm>
            <a:off x="6339097" y="4180903"/>
            <a:ext cx="3744416" cy="511504"/>
            <a:chOff x="6339097" y="4180903"/>
            <a:chExt cx="3744416" cy="511504"/>
          </a:xfrm>
        </p:grpSpPr>
        <p:sp>
          <p:nvSpPr>
            <p:cNvPr id="39" name="圆角矩形 38"/>
            <p:cNvSpPr/>
            <p:nvPr/>
          </p:nvSpPr>
          <p:spPr>
            <a:xfrm>
              <a:off x="6339097" y="4180903"/>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40" name="矩形 39"/>
            <p:cNvSpPr/>
            <p:nvPr/>
          </p:nvSpPr>
          <p:spPr>
            <a:xfrm>
              <a:off x="6723349" y="4221882"/>
              <a:ext cx="2736304"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实验过程及结论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41" name="圆角矩形 40"/>
          <p:cNvSpPr/>
          <p:nvPr/>
        </p:nvSpPr>
        <p:spPr>
          <a:xfrm>
            <a:off x="5457136" y="5057483"/>
            <a:ext cx="513261"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5</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42" name="组合 41"/>
          <p:cNvGrpSpPr/>
          <p:nvPr/>
        </p:nvGrpSpPr>
        <p:grpSpPr>
          <a:xfrm>
            <a:off x="6331406" y="5057483"/>
            <a:ext cx="3744416" cy="511504"/>
            <a:chOff x="6331406" y="5057483"/>
            <a:chExt cx="3744416" cy="511504"/>
          </a:xfrm>
        </p:grpSpPr>
        <p:sp>
          <p:nvSpPr>
            <p:cNvPr id="43" name="圆角矩形 42"/>
            <p:cNvSpPr/>
            <p:nvPr/>
          </p:nvSpPr>
          <p:spPr>
            <a:xfrm>
              <a:off x="6331406" y="5057483"/>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44" name="矩形 43"/>
            <p:cNvSpPr/>
            <p:nvPr/>
          </p:nvSpPr>
          <p:spPr>
            <a:xfrm>
              <a:off x="6723479" y="5085978"/>
              <a:ext cx="2736174"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讨论与反思</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45" name="矩形 44"/>
          <p:cNvSpPr/>
          <p:nvPr/>
        </p:nvSpPr>
        <p:spPr>
          <a:xfrm>
            <a:off x="-106934" y="0"/>
            <a:ext cx="3469805" cy="6859587"/>
          </a:xfrm>
          <a:prstGeom prst="rect">
            <a:avLst/>
          </a:prstGeom>
          <a:solidFill>
            <a:schemeClr val="accent3"/>
          </a:solidFill>
          <a:ln>
            <a:noFill/>
          </a:ln>
          <a:effectLst>
            <a:outerShdw blurRad="50800" dist="38100" dir="2700000" algn="tl" rotWithShape="0">
              <a:prstClr val="black">
                <a:alpha val="40000"/>
              </a:prstClr>
            </a:outerShdw>
          </a:effectLst>
          <a:scene3d>
            <a:camera prst="orthographicFront"/>
            <a:lightRig rig="threePt" dir="t"/>
          </a:scene3d>
          <a:sp3d/>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6" name="TextBox 45"/>
          <p:cNvSpPr txBox="1"/>
          <p:nvPr/>
        </p:nvSpPr>
        <p:spPr>
          <a:xfrm>
            <a:off x="194519" y="2219567"/>
            <a:ext cx="2808312" cy="1354243"/>
          </a:xfrm>
          <a:prstGeom prst="rect">
            <a:avLst/>
          </a:prstGeom>
          <a:noFill/>
        </p:spPr>
        <p:txBody>
          <a:bodyPr wrap="square" lIns="121948" tIns="60973" rIns="121948" bIns="60973">
            <a:spAutoFit/>
          </a:bodyPr>
          <a:lstStyle/>
          <a:p>
            <a:pPr algn="r">
              <a:defRPr/>
            </a:pPr>
            <a:r>
              <a:rPr lang="zh-CN" altLang="en-US" sz="4800" b="1" spc="200" dirty="0">
                <a:solidFill>
                  <a:schemeClr val="bg1"/>
                </a:solidFill>
                <a:latin typeface="微软雅黑" pitchFamily="34" charset="-122"/>
                <a:ea typeface="微软雅黑" pitchFamily="34" charset="-122"/>
              </a:rPr>
              <a:t>目录 </a:t>
            </a:r>
            <a:endParaRPr lang="en-US" altLang="zh-CN" sz="4800" b="1" spc="200" dirty="0">
              <a:solidFill>
                <a:schemeClr val="bg1"/>
              </a:solidFill>
              <a:latin typeface="微软雅黑" pitchFamily="34" charset="-122"/>
              <a:ea typeface="微软雅黑" pitchFamily="34" charset="-122"/>
            </a:endParaRPr>
          </a:p>
          <a:p>
            <a:pPr algn="r">
              <a:defRPr/>
            </a:pPr>
            <a:r>
              <a:rPr lang="en-US" altLang="zh-CN" sz="3200" b="1" dirty="0">
                <a:solidFill>
                  <a:schemeClr val="bg1"/>
                </a:solidFill>
                <a:latin typeface="微软雅黑" pitchFamily="34" charset="-122"/>
                <a:ea typeface="微软雅黑" pitchFamily="34" charset="-122"/>
              </a:rPr>
              <a:t>CONTENTS</a:t>
            </a:r>
            <a:endParaRPr lang="zh-CN" altLang="en-US" sz="3200" b="1" dirty="0">
              <a:solidFill>
                <a:schemeClr val="bg1"/>
              </a:solidFill>
              <a:latin typeface="微软雅黑" pitchFamily="34" charset="-122"/>
              <a:ea typeface="微软雅黑" pitchFamily="34" charset="-122"/>
            </a:endParaRPr>
          </a:p>
        </p:txBody>
      </p:sp>
      <p:sp>
        <p:nvSpPr>
          <p:cNvPr id="47" name="下箭头 46"/>
          <p:cNvSpPr/>
          <p:nvPr/>
        </p:nvSpPr>
        <p:spPr>
          <a:xfrm rot="16200000">
            <a:off x="4278849" y="2369799"/>
            <a:ext cx="576064" cy="679828"/>
          </a:xfrm>
          <a:prstGeom prst="downArrow">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24777857"/>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0-#ppt_w/2"/>
                                          </p:val>
                                        </p:tav>
                                        <p:tav tm="100000">
                                          <p:val>
                                            <p:strVal val="#ppt_x"/>
                                          </p:val>
                                        </p:tav>
                                      </p:tavLst>
                                    </p:anim>
                                    <p:anim calcmode="lin" valueType="num">
                                      <p:cBhvr additive="base">
                                        <p:cTn id="8" dur="500" fill="hold"/>
                                        <p:tgtEl>
                                          <p:spTgt spid="4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grpId="0" nodeType="afterEffect">
                                  <p:stCondLst>
                                    <p:cond delay="0"/>
                                  </p:stCondLst>
                                  <p:childTnLst>
                                    <p:animEffect transition="out" filter="fade">
                                      <p:cBhvr>
                                        <p:cTn id="11" dur="500" tmFilter="0, 0; .2, .5; .8, .5; 1, 0"/>
                                        <p:tgtEl>
                                          <p:spTgt spid="18"/>
                                        </p:tgtEl>
                                      </p:cBhvr>
                                    </p:animEffect>
                                    <p:animScale>
                                      <p:cBhvr>
                                        <p:cTn id="12" dur="250" autoRev="1" fill="hold"/>
                                        <p:tgtEl>
                                          <p:spTgt spid="18"/>
                                        </p:tgtEl>
                                      </p:cBhvr>
                                      <p:by x="105000" y="105000"/>
                                    </p:animScale>
                                  </p:childTnLst>
                                </p:cTn>
                              </p:par>
                              <p:par>
                                <p:cTn id="13" presetID="26" presetClass="emph" presetSubtype="0" fill="hold" nodeType="withEffect">
                                  <p:stCondLst>
                                    <p:cond delay="0"/>
                                  </p:stCondLst>
                                  <p:childTnLst>
                                    <p:animEffect transition="out" filter="fade">
                                      <p:cBhvr>
                                        <p:cTn id="14" dur="500" tmFilter="0, 0; .2, .5; .8, .5; 1, 0"/>
                                        <p:tgtEl>
                                          <p:spTgt spid="19"/>
                                        </p:tgtEl>
                                      </p:cBhvr>
                                    </p:animEffect>
                                    <p:animScale>
                                      <p:cBhvr>
                                        <p:cTn id="15" dur="250" autoRev="1" fill="hold"/>
                                        <p:tgtEl>
                                          <p:spTgt spid="1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4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42"/>
          <p:cNvSpPr>
            <a:spLocks noChangeArrowheads="1"/>
          </p:cNvSpPr>
          <p:nvPr/>
        </p:nvSpPr>
        <p:spPr bwMode="auto">
          <a:xfrm>
            <a:off x="9519193" y="3905498"/>
            <a:ext cx="1161806" cy="2260600"/>
          </a:xfrm>
          <a:prstGeom prst="rect">
            <a:avLst/>
          </a:prstGeom>
          <a:solidFill>
            <a:schemeClr val="accent2"/>
          </a:solidFill>
          <a:ln>
            <a:noFill/>
          </a:ln>
        </p:spPr>
        <p:txBody>
          <a:bodyPr lIns="121912" tIns="60956" rIns="121912" bIns="60956"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2400">
              <a:solidFill>
                <a:schemeClr val="tx1">
                  <a:lumMod val="75000"/>
                  <a:lumOff val="25000"/>
                </a:schemeClr>
              </a:solidFill>
              <a:latin typeface="微软雅黑" pitchFamily="34" charset="-122"/>
              <a:ea typeface="微软雅黑" pitchFamily="34" charset="-122"/>
              <a:sym typeface="方正兰亭黑_GBK" pitchFamily="2" charset="-122"/>
            </a:endParaRPr>
          </a:p>
        </p:txBody>
      </p:sp>
      <p:sp>
        <p:nvSpPr>
          <p:cNvPr id="23" name="矩形 1"/>
          <p:cNvSpPr>
            <a:spLocks noChangeArrowheads="1"/>
          </p:cNvSpPr>
          <p:nvPr/>
        </p:nvSpPr>
        <p:spPr bwMode="auto">
          <a:xfrm>
            <a:off x="1457623" y="1551236"/>
            <a:ext cx="2260600" cy="2260600"/>
          </a:xfrm>
          <a:prstGeom prst="rect">
            <a:avLst/>
          </a:prstGeom>
          <a:solidFill>
            <a:schemeClr val="accent1"/>
          </a:solidFill>
          <a:ln>
            <a:noFill/>
          </a:ln>
        </p:spPr>
        <p:txBody>
          <a:bodyPr lIns="121912" tIns="60956" rIns="121912" bIns="6095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tx1">
                  <a:lumMod val="75000"/>
                  <a:lumOff val="25000"/>
                </a:schemeClr>
              </a:solidFill>
              <a:latin typeface="微软雅黑" pitchFamily="34" charset="-122"/>
              <a:ea typeface="微软雅黑" pitchFamily="34" charset="-122"/>
              <a:sym typeface="方正兰亭黑_GBK" pitchFamily="2" charset="-122"/>
            </a:endParaRPr>
          </a:p>
        </p:txBody>
      </p:sp>
      <p:sp>
        <p:nvSpPr>
          <p:cNvPr id="25" name="矩形 56"/>
          <p:cNvSpPr>
            <a:spLocks noChangeArrowheads="1"/>
          </p:cNvSpPr>
          <p:nvPr/>
        </p:nvSpPr>
        <p:spPr bwMode="auto">
          <a:xfrm>
            <a:off x="1457623" y="1679823"/>
            <a:ext cx="21526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21912" tIns="60956" rIns="121912" bIns="6095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2200" dirty="0">
                <a:solidFill>
                  <a:schemeClr val="bg1"/>
                </a:solidFill>
                <a:latin typeface="微软雅黑" pitchFamily="34" charset="-122"/>
                <a:ea typeface="微软雅黑" pitchFamily="34" charset="-122"/>
                <a:sym typeface="方正兰亭黑_GBK" pitchFamily="2" charset="-122"/>
              </a:rPr>
              <a:t>实验器材</a:t>
            </a:r>
            <a:endParaRPr lang="zh-CN" altLang="en-US" sz="2200" dirty="0">
              <a:solidFill>
                <a:schemeClr val="bg1"/>
              </a:solidFill>
              <a:latin typeface="微软雅黑" pitchFamily="34" charset="-122"/>
              <a:ea typeface="微软雅黑" pitchFamily="34" charset="-122"/>
              <a:sym typeface="Arial" pitchFamily="34" charset="0"/>
            </a:endParaRPr>
          </a:p>
        </p:txBody>
      </p:sp>
      <p:sp>
        <p:nvSpPr>
          <p:cNvPr id="26" name="矩形 57"/>
          <p:cNvSpPr>
            <a:spLocks noChangeArrowheads="1"/>
          </p:cNvSpPr>
          <p:nvPr/>
        </p:nvSpPr>
        <p:spPr bwMode="auto">
          <a:xfrm>
            <a:off x="1457623" y="2565698"/>
            <a:ext cx="2200765" cy="7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121912" tIns="60956" rIns="121912" bIns="6095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buNone/>
            </a:pPr>
            <a:r>
              <a:rPr lang="zh-CN" altLang="en-US" sz="1400" dirty="0">
                <a:solidFill>
                  <a:schemeClr val="bg1"/>
                </a:solidFill>
                <a:latin typeface="微软雅黑" panose="020B0503020204020204" pitchFamily="34" charset="-122"/>
                <a:ea typeface="微软雅黑" panose="020B0503020204020204" pitchFamily="34" charset="-122"/>
              </a:rPr>
              <a:t>从左到右依次为</a:t>
            </a:r>
            <a:r>
              <a:rPr lang="en-US" altLang="zh-CN" sz="1400" dirty="0">
                <a:solidFill>
                  <a:schemeClr val="bg1"/>
                </a:solidFill>
                <a:latin typeface="微软雅黑" panose="020B0503020204020204" pitchFamily="34" charset="-122"/>
                <a:ea typeface="微软雅黑" panose="020B0503020204020204" pitchFamily="34" charset="-122"/>
              </a:rPr>
              <a:t>PVC</a:t>
            </a:r>
            <a:r>
              <a:rPr lang="zh-CN" altLang="en-US" sz="1400" dirty="0">
                <a:solidFill>
                  <a:schemeClr val="bg1"/>
                </a:solidFill>
                <a:latin typeface="微软雅黑" panose="020B0503020204020204" pitchFamily="34" charset="-122"/>
                <a:ea typeface="微软雅黑" panose="020B0503020204020204" pitchFamily="34" charset="-122"/>
              </a:rPr>
              <a:t>管，橡胶气球，鼓风机，各种瓶子</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27" name="矩形 44"/>
          <p:cNvSpPr>
            <a:spLocks noChangeArrowheads="1"/>
          </p:cNvSpPr>
          <p:nvPr/>
        </p:nvSpPr>
        <p:spPr bwMode="auto">
          <a:xfrm>
            <a:off x="5097761" y="4046786"/>
            <a:ext cx="3098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21912" tIns="60956" rIns="121912" bIns="6095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2200" dirty="0">
                <a:solidFill>
                  <a:schemeClr val="bg1"/>
                </a:solidFill>
                <a:latin typeface="微软雅黑" pitchFamily="34" charset="-122"/>
                <a:ea typeface="微软雅黑" pitchFamily="34" charset="-122"/>
                <a:sym typeface="方正兰亭黑_GBK" pitchFamily="2" charset="-122"/>
              </a:rPr>
              <a:t>添加主题</a:t>
            </a:r>
            <a:endParaRPr lang="zh-CN" altLang="en-US" sz="2200" dirty="0">
              <a:solidFill>
                <a:schemeClr val="bg1"/>
              </a:solidFill>
              <a:latin typeface="微软雅黑" pitchFamily="34" charset="-122"/>
              <a:ea typeface="微软雅黑" pitchFamily="34" charset="-122"/>
              <a:sym typeface="Arial" pitchFamily="34" charset="0"/>
            </a:endParaRPr>
          </a:p>
        </p:txBody>
      </p:sp>
      <p:sp>
        <p:nvSpPr>
          <p:cNvPr id="28" name="矩形 45"/>
          <p:cNvSpPr>
            <a:spLocks noChangeArrowheads="1"/>
          </p:cNvSpPr>
          <p:nvPr/>
        </p:nvSpPr>
        <p:spPr bwMode="auto">
          <a:xfrm>
            <a:off x="5097761" y="4448423"/>
            <a:ext cx="4281487" cy="98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21912" tIns="60956" rIns="121912" bIns="6095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400" dirty="0">
                <a:solidFill>
                  <a:schemeClr val="bg1"/>
                </a:solidFill>
                <a:latin typeface="微软雅黑" pitchFamily="34" charset="-122"/>
                <a:ea typeface="微软雅黑" pitchFamily="34" charset="-122"/>
                <a:sym typeface="方正兰亭黑_GBK" pitchFamily="2" charset="-122"/>
              </a:rPr>
              <a:t>右键点击图片选择设置图片格式可直接替换图片，在此录入上述图表的综合描述说明，在此录入上述图表的综合分析说明，在此录入上述图表的综合分析说明，在此录入上述图表的综合分析说明。 </a:t>
            </a:r>
            <a:endParaRPr lang="zh-CN" altLang="en-US" sz="1800" dirty="0">
              <a:solidFill>
                <a:schemeClr val="bg1"/>
              </a:solidFill>
              <a:latin typeface="微软雅黑" pitchFamily="34" charset="-122"/>
              <a:ea typeface="微软雅黑" pitchFamily="34" charset="-122"/>
            </a:endParaRPr>
          </a:p>
        </p:txBody>
      </p:sp>
      <p:sp>
        <p:nvSpPr>
          <p:cNvPr id="29" name="燕尾形 1"/>
          <p:cNvSpPr>
            <a:spLocks noChangeArrowheads="1"/>
          </p:cNvSpPr>
          <p:nvPr/>
        </p:nvSpPr>
        <p:spPr bwMode="auto">
          <a:xfrm>
            <a:off x="11057236" y="3554661"/>
            <a:ext cx="512762" cy="512762"/>
          </a:xfrm>
          <a:prstGeom prst="chevron">
            <a:avLst>
              <a:gd name="adj" fmla="val 50000"/>
            </a:avLst>
          </a:prstGeom>
          <a:solidFill>
            <a:schemeClr val="tx2"/>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solidFill>
                <a:schemeClr val="tx1">
                  <a:lumMod val="75000"/>
                  <a:lumOff val="25000"/>
                </a:schemeClr>
              </a:solidFill>
              <a:latin typeface="微软雅黑" pitchFamily="34" charset="-122"/>
              <a:ea typeface="微软雅黑" pitchFamily="34" charset="-122"/>
              <a:sym typeface="宋体" pitchFamily="2" charset="-122"/>
            </a:endParaRPr>
          </a:p>
        </p:txBody>
      </p:sp>
      <p:sp>
        <p:nvSpPr>
          <p:cNvPr id="30" name="燕尾形 23"/>
          <p:cNvSpPr>
            <a:spLocks noChangeArrowheads="1"/>
          </p:cNvSpPr>
          <p:nvPr/>
        </p:nvSpPr>
        <p:spPr bwMode="auto">
          <a:xfrm flipH="1">
            <a:off x="622598" y="3554661"/>
            <a:ext cx="512763" cy="512762"/>
          </a:xfrm>
          <a:prstGeom prst="chevron">
            <a:avLst>
              <a:gd name="adj" fmla="val 50000"/>
            </a:avLst>
          </a:prstGeom>
          <a:solidFill>
            <a:schemeClr val="tx2"/>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solidFill>
                <a:schemeClr val="tx1">
                  <a:lumMod val="75000"/>
                  <a:lumOff val="25000"/>
                </a:schemeClr>
              </a:solidFill>
              <a:latin typeface="微软雅黑" pitchFamily="34" charset="-122"/>
              <a:ea typeface="微软雅黑" pitchFamily="34" charset="-122"/>
              <a:sym typeface="宋体" pitchFamily="2" charset="-122"/>
            </a:endParaRP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69268" y="1551236"/>
            <a:ext cx="3465513" cy="2307431"/>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45661" y="1551235"/>
            <a:ext cx="3335337" cy="2307431"/>
          </a:xfrm>
          <a:prstGeom prst="rect">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57623" y="3931339"/>
            <a:ext cx="3384550" cy="2234760"/>
          </a:xfrm>
          <a:prstGeom prst="rect">
            <a:avLst/>
          </a:prstGeom>
        </p:spPr>
      </p:pic>
      <p:pic>
        <p:nvPicPr>
          <p:cNvPr id="9" name="图片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57817" y="3931339"/>
            <a:ext cx="4421432" cy="2234759"/>
          </a:xfrm>
          <a:prstGeom prst="rect">
            <a:avLst/>
          </a:prstGeom>
        </p:spPr>
      </p:pic>
    </p:spTree>
    <p:extLst>
      <p:ext uri="{BB962C8B-B14F-4D97-AF65-F5344CB8AC3E}">
        <p14:creationId xmlns:p14="http://schemas.microsoft.com/office/powerpoint/2010/main" val="3528849645"/>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ppt_x</p:attrName>
                                        </p:attrNameLst>
                                      </p:cBhvr>
                                      <p:tavLst>
                                        <p:tav tm="0">
                                          <p:val>
                                            <p:strVal val="0-#ppt_w/2"/>
                                          </p:val>
                                        </p:tav>
                                        <p:tav tm="100000">
                                          <p:val>
                                            <p:strVal val="#ppt_x"/>
                                          </p:val>
                                        </p:tav>
                                      </p:tavLst>
                                    </p:anim>
                                    <p:anim calcmode="lin" valueType="num">
                                      <p:cBhvr>
                                        <p:cTn id="8" dur="500" fill="hold"/>
                                        <p:tgtEl>
                                          <p:spTgt spid="2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ppt_x</p:attrName>
                                        </p:attrNameLst>
                                      </p:cBhvr>
                                      <p:tavLst>
                                        <p:tav tm="0">
                                          <p:val>
                                            <p:strVal val="1+#ppt_w/2"/>
                                          </p:val>
                                        </p:tav>
                                        <p:tav tm="100000">
                                          <p:val>
                                            <p:strVal val="#ppt_x"/>
                                          </p:val>
                                        </p:tav>
                                      </p:tavLst>
                                    </p:anim>
                                    <p:anim calcmode="lin" valueType="num">
                                      <p:cBhvr>
                                        <p:cTn id="13" dur="50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left)">
                                      <p:cBhvr>
                                        <p:cTn id="17" dur="500"/>
                                        <p:tgtEl>
                                          <p:spTgt spid="25"/>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left)">
                                      <p:cBhvr>
                                        <p:cTn id="21" dur="500"/>
                                        <p:tgtEl>
                                          <p:spTgt spid="26"/>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wipe(left)">
                                      <p:cBhvr>
                                        <p:cTn id="25" dur="500"/>
                                        <p:tgtEl>
                                          <p:spTgt spid="27"/>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left)">
                                      <p:cBhvr>
                                        <p:cTn id="29" dur="500"/>
                                        <p:tgtEl>
                                          <p:spTgt spid="28"/>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29"/>
                                        </p:tgtEl>
                                        <p:attrNameLst>
                                          <p:attrName>style.visibility</p:attrName>
                                        </p:attrNameLst>
                                      </p:cBhvr>
                                      <p:to>
                                        <p:strVal val="visible"/>
                                      </p:to>
                                    </p:set>
                                    <p:animEffect>
                                      <p:cBhvr>
                                        <p:cTn id="33" dur="500"/>
                                        <p:tgtEl>
                                          <p:spTgt spid="2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0"/>
                                        </p:tgtEl>
                                        <p:attrNameLst>
                                          <p:attrName>style.visibility</p:attrName>
                                        </p:attrNameLst>
                                      </p:cBhvr>
                                      <p:to>
                                        <p:strVal val="visible"/>
                                      </p:to>
                                    </p:set>
                                    <p:animEffect>
                                      <p:cBhvr>
                                        <p:cTn id="36" dur="500"/>
                                        <p:tgtEl>
                                          <p:spTgt spid="30"/>
                                        </p:tgtEl>
                                      </p:cBhvr>
                                    </p:animEffect>
                                  </p:childTnLst>
                                </p:cTn>
                              </p:par>
                              <p:par>
                                <p:cTn id="37" presetID="6" presetClass="emph" presetSubtype="0" autoRev="1" fill="hold" grpId="1" nodeType="withEffect">
                                  <p:stCondLst>
                                    <p:cond delay="0"/>
                                  </p:stCondLst>
                                  <p:childTnLst>
                                    <p:animScale>
                                      <p:cBhvr>
                                        <p:cTn id="38" dur="750" fill="hold"/>
                                        <p:tgtEl>
                                          <p:spTgt spid="29"/>
                                        </p:tgtEl>
                                      </p:cBhvr>
                                      <p:by x="108000" y="108000"/>
                                    </p:animScale>
                                  </p:childTnLst>
                                </p:cTn>
                              </p:par>
                              <p:par>
                                <p:cTn id="39" presetID="6" presetClass="emph" presetSubtype="0" autoRev="1" fill="hold" grpId="1" nodeType="withEffect">
                                  <p:stCondLst>
                                    <p:cond delay="0"/>
                                  </p:stCondLst>
                                  <p:childTnLst>
                                    <p:animScale>
                                      <p:cBhvr>
                                        <p:cTn id="40" dur="750" fill="hold"/>
                                        <p:tgtEl>
                                          <p:spTgt spid="30"/>
                                        </p:tgtEl>
                                      </p:cBhvr>
                                      <p:by x="108000" y="108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autoUpdateAnimBg="0"/>
      <p:bldP spid="23" grpId="0" bldLvl="0" animBg="1" autoUpdateAnimBg="0"/>
      <p:bldP spid="25" grpId="0"/>
      <p:bldP spid="26" grpId="0"/>
      <p:bldP spid="27" grpId="0"/>
      <p:bldP spid="28" grpId="0"/>
      <p:bldP spid="29" grpId="0" bldLvl="0" animBg="1" autoUpdateAnimBg="0"/>
      <p:bldP spid="29" grpId="1" bldLvl="0" animBg="1" autoUpdateAnimBg="0"/>
      <p:bldP spid="30" grpId="0" bldLvl="0" animBg="1" autoUpdateAnimBg="0"/>
      <p:bldP spid="30" grpId="1" bldLvl="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15086" y="1835370"/>
            <a:ext cx="6120680" cy="830997"/>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itchFamily="34" charset="-122"/>
                <a:ea typeface="微软雅黑" pitchFamily="34" charset="-122"/>
              </a:rPr>
              <a:t>实验过程</a:t>
            </a:r>
            <a:endParaRPr lang="en-US" altLang="zh-CN" sz="1600" b="1" dirty="0">
              <a:solidFill>
                <a:schemeClr val="tx1">
                  <a:lumMod val="75000"/>
                  <a:lumOff val="25000"/>
                </a:schemeClr>
              </a:solidFill>
              <a:latin typeface="微软雅黑" pitchFamily="34" charset="-122"/>
              <a:ea typeface="微软雅黑" pitchFamily="34" charset="-122"/>
            </a:endParaRPr>
          </a:p>
          <a:p>
            <a:r>
              <a:rPr lang="zh-CN" altLang="en-US" sz="1600" dirty="0">
                <a:solidFill>
                  <a:schemeClr val="tx1">
                    <a:lumMod val="75000"/>
                    <a:lumOff val="25000"/>
                  </a:schemeClr>
                </a:solidFill>
                <a:latin typeface="微软雅黑" pitchFamily="34" charset="-122"/>
                <a:ea typeface="微软雅黑" pitchFamily="34" charset="-122"/>
              </a:rPr>
              <a:t>使用矿泉水瓶制作出了最简易的汽笛，通过吸管人工对其吹气并成功发声</a:t>
            </a:r>
            <a:endParaRPr lang="en-US" altLang="zh-CN" sz="1600" dirty="0">
              <a:solidFill>
                <a:schemeClr val="tx1">
                  <a:lumMod val="75000"/>
                  <a:lumOff val="25000"/>
                </a:schemeClr>
              </a:solidFill>
              <a:latin typeface="微软雅黑" pitchFamily="34" charset="-122"/>
              <a:ea typeface="微软雅黑" pitchFamily="34" charset="-122"/>
            </a:endParaRPr>
          </a:p>
        </p:txBody>
      </p:sp>
      <p:sp>
        <p:nvSpPr>
          <p:cNvPr id="3" name="TextBox 2"/>
          <p:cNvSpPr txBox="1"/>
          <p:nvPr/>
        </p:nvSpPr>
        <p:spPr>
          <a:xfrm>
            <a:off x="5015086" y="3282934"/>
            <a:ext cx="6120680" cy="1077218"/>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实验现象</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75000"/>
                    <a:lumOff val="25000"/>
                  </a:schemeClr>
                </a:solidFill>
                <a:latin typeface="微软雅黑" pitchFamily="34" charset="-122"/>
                <a:ea typeface="微软雅黑" pitchFamily="34" charset="-122"/>
              </a:rPr>
              <a:t>根据人耳判断出膜及导管末端附近声音最响，杯身附近声音较弱。同时在人吹气时由于气流不稳定会导致膜不完全振动，发出明显响度频率都不同的声音。</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5015086" y="4715196"/>
            <a:ext cx="6120680" cy="1107996"/>
          </a:xfrm>
          <a:prstGeom prst="rect">
            <a:avLst/>
          </a:prstGeom>
          <a:noFill/>
        </p:spPr>
        <p:txBody>
          <a:bodyPr wrap="square" rtlCol="0">
            <a:spAutoFit/>
          </a:bodyPr>
          <a:lstStyle/>
          <a:p>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实验结论</a:t>
            </a:r>
            <a:endParaRPr lang="en-US"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主要的发声源应当是膜直接带动周边空气振动发声以及膜振动带动导管内空气柱振动发声。在接下来的实验中为保证气流稳定，使膜能保持完全振动，考虑使用鼓风机对其吹气。</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flipV="1">
            <a:off x="4613544" y="2808548"/>
            <a:ext cx="6689186" cy="26216"/>
          </a:xfrm>
          <a:prstGeom prst="line">
            <a:avLst/>
          </a:prstGeom>
          <a:noFill/>
          <a:ln w="9525" cap="flat" cmpd="sng" algn="ctr">
            <a:solidFill>
              <a:schemeClr val="tx1"/>
            </a:solidFill>
            <a:prstDash val="dash"/>
          </a:ln>
          <a:effectLst/>
        </p:spPr>
      </p:cxnSp>
      <p:cxnSp>
        <p:nvCxnSpPr>
          <p:cNvPr id="6" name="直接连接符 5"/>
          <p:cNvCxnSpPr/>
          <p:nvPr/>
        </p:nvCxnSpPr>
        <p:spPr>
          <a:xfrm>
            <a:off x="4446580" y="4627279"/>
            <a:ext cx="6833202" cy="0"/>
          </a:xfrm>
          <a:prstGeom prst="line">
            <a:avLst/>
          </a:prstGeom>
          <a:noFill/>
          <a:ln w="9525" cap="flat" cmpd="sng" algn="ctr">
            <a:solidFill>
              <a:schemeClr val="tx1"/>
            </a:solidFill>
            <a:prstDash val="dash"/>
          </a:ln>
          <a:effectLst/>
        </p:spPr>
      </p:cxnSp>
      <p:grpSp>
        <p:nvGrpSpPr>
          <p:cNvPr id="7" name="组合 6"/>
          <p:cNvGrpSpPr/>
          <p:nvPr/>
        </p:nvGrpSpPr>
        <p:grpSpPr>
          <a:xfrm>
            <a:off x="3738987" y="1807969"/>
            <a:ext cx="874557" cy="874557"/>
            <a:chOff x="5068579" y="1163938"/>
            <a:chExt cx="555066" cy="555066"/>
          </a:xfrm>
        </p:grpSpPr>
        <p:sp>
          <p:nvSpPr>
            <p:cNvPr id="8" name="椭圆 7"/>
            <p:cNvSpPr/>
            <p:nvPr/>
          </p:nvSpPr>
          <p:spPr>
            <a:xfrm>
              <a:off x="5068579" y="1163938"/>
              <a:ext cx="555066" cy="555066"/>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9" name="Freeform 70"/>
            <p:cNvSpPr>
              <a:spLocks noEditPoints="1"/>
            </p:cNvSpPr>
            <p:nvPr/>
          </p:nvSpPr>
          <p:spPr bwMode="auto">
            <a:xfrm>
              <a:off x="5235099" y="1295926"/>
              <a:ext cx="242524" cy="290241"/>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3740035" y="3282934"/>
            <a:ext cx="873509" cy="873509"/>
            <a:chOff x="5068633" y="2251819"/>
            <a:chExt cx="554400" cy="554400"/>
          </a:xfrm>
        </p:grpSpPr>
        <p:sp>
          <p:nvSpPr>
            <p:cNvPr id="11" name="椭圆 10"/>
            <p:cNvSpPr/>
            <p:nvPr/>
          </p:nvSpPr>
          <p:spPr>
            <a:xfrm>
              <a:off x="5068633" y="2251819"/>
              <a:ext cx="554400" cy="554400"/>
            </a:xfrm>
            <a:prstGeom prst="ellipse">
              <a:avLst/>
            </a:prstGeom>
            <a:solidFill>
              <a:schemeClr val="accent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2" name="Freeform 72"/>
            <p:cNvSpPr>
              <a:spLocks noEditPoints="1"/>
            </p:cNvSpPr>
            <p:nvPr/>
          </p:nvSpPr>
          <p:spPr bwMode="auto">
            <a:xfrm>
              <a:off x="5180447" y="2343925"/>
              <a:ext cx="369521" cy="370187"/>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3770560" y="4756851"/>
            <a:ext cx="873509" cy="873509"/>
            <a:chOff x="5069244" y="3295756"/>
            <a:chExt cx="554400" cy="554400"/>
          </a:xfrm>
        </p:grpSpPr>
        <p:sp>
          <p:nvSpPr>
            <p:cNvPr id="14" name="椭圆 13"/>
            <p:cNvSpPr/>
            <p:nvPr/>
          </p:nvSpPr>
          <p:spPr>
            <a:xfrm>
              <a:off x="5069244" y="3295756"/>
              <a:ext cx="554400" cy="554400"/>
            </a:xfrm>
            <a:prstGeom prst="ellipse">
              <a:avLst/>
            </a:prstGeom>
            <a:solidFill>
              <a:schemeClr val="accent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5" name="Freeform 13"/>
            <p:cNvSpPr>
              <a:spLocks noEditPoints="1"/>
            </p:cNvSpPr>
            <p:nvPr/>
          </p:nvSpPr>
          <p:spPr bwMode="auto">
            <a:xfrm>
              <a:off x="5230120" y="3374754"/>
              <a:ext cx="217568" cy="401036"/>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grpSp>
      <p:cxnSp>
        <p:nvCxnSpPr>
          <p:cNvPr id="16" name="直接连接符 15"/>
          <p:cNvCxnSpPr/>
          <p:nvPr/>
        </p:nvCxnSpPr>
        <p:spPr>
          <a:xfrm>
            <a:off x="4446580" y="5828096"/>
            <a:ext cx="6833202" cy="0"/>
          </a:xfrm>
          <a:prstGeom prst="line">
            <a:avLst/>
          </a:prstGeom>
          <a:noFill/>
          <a:ln w="9525" cap="flat" cmpd="sng" algn="ctr">
            <a:solidFill>
              <a:schemeClr val="tx1"/>
            </a:solidFill>
            <a:prstDash val="dash"/>
          </a:ln>
          <a:effectLst/>
        </p:spPr>
      </p:cxnSp>
      <p:pic>
        <p:nvPicPr>
          <p:cNvPr id="48" name="图片 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655" y="1264227"/>
            <a:ext cx="3389833" cy="4901871"/>
          </a:xfrm>
          <a:prstGeom prst="rect">
            <a:avLst/>
          </a:prstGeom>
        </p:spPr>
      </p:pic>
    </p:spTree>
    <p:extLst>
      <p:ext uri="{BB962C8B-B14F-4D97-AF65-F5344CB8AC3E}">
        <p14:creationId xmlns:p14="http://schemas.microsoft.com/office/powerpoint/2010/main" val="386677483"/>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500"/>
                                        <p:tgtEl>
                                          <p:spTgt spid="4"/>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left)">
                                      <p:cBhvr>
                                        <p:cTn id="3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角矩形 13"/>
          <p:cNvSpPr/>
          <p:nvPr/>
        </p:nvSpPr>
        <p:spPr>
          <a:xfrm>
            <a:off x="5457006" y="1573726"/>
            <a:ext cx="513261"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1</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15" name="组合 14"/>
          <p:cNvGrpSpPr/>
          <p:nvPr/>
        </p:nvGrpSpPr>
        <p:grpSpPr>
          <a:xfrm>
            <a:off x="6339097" y="1573726"/>
            <a:ext cx="3744416" cy="511504"/>
            <a:chOff x="6339097" y="1573726"/>
            <a:chExt cx="3744416" cy="511504"/>
          </a:xfrm>
        </p:grpSpPr>
        <p:sp>
          <p:nvSpPr>
            <p:cNvPr id="16" name="圆角矩形 15"/>
            <p:cNvSpPr/>
            <p:nvPr/>
          </p:nvSpPr>
          <p:spPr>
            <a:xfrm>
              <a:off x="6339097" y="1573726"/>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17" name="矩形 16"/>
            <p:cNvSpPr/>
            <p:nvPr/>
          </p:nvSpPr>
          <p:spPr>
            <a:xfrm>
              <a:off x="6723350" y="1614014"/>
              <a:ext cx="2653074"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猜测与假设</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18" name="圆角矩形 17"/>
          <p:cNvSpPr/>
          <p:nvPr/>
        </p:nvSpPr>
        <p:spPr>
          <a:xfrm>
            <a:off x="5457006" y="2410178"/>
            <a:ext cx="513261"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2</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19" name="组合 18"/>
          <p:cNvGrpSpPr/>
          <p:nvPr/>
        </p:nvGrpSpPr>
        <p:grpSpPr>
          <a:xfrm>
            <a:off x="6315199" y="2410178"/>
            <a:ext cx="3744416" cy="511504"/>
            <a:chOff x="6315199" y="2410178"/>
            <a:chExt cx="3744416" cy="511504"/>
          </a:xfrm>
        </p:grpSpPr>
        <p:sp>
          <p:nvSpPr>
            <p:cNvPr id="20" name="圆角矩形 19"/>
            <p:cNvSpPr/>
            <p:nvPr/>
          </p:nvSpPr>
          <p:spPr>
            <a:xfrm>
              <a:off x="6315199" y="2410178"/>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21" name="矩形 20"/>
            <p:cNvSpPr/>
            <p:nvPr/>
          </p:nvSpPr>
          <p:spPr>
            <a:xfrm>
              <a:off x="6747248" y="2450466"/>
              <a:ext cx="2653074"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初步实验及结论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22" name="圆角矩形 21"/>
          <p:cNvSpPr/>
          <p:nvPr/>
        </p:nvSpPr>
        <p:spPr>
          <a:xfrm>
            <a:off x="5457006" y="3296031"/>
            <a:ext cx="513261"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3</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23" name="组合 22"/>
          <p:cNvGrpSpPr/>
          <p:nvPr/>
        </p:nvGrpSpPr>
        <p:grpSpPr>
          <a:xfrm>
            <a:off x="6339097" y="3296031"/>
            <a:ext cx="3744416" cy="511504"/>
            <a:chOff x="6339097" y="3296031"/>
            <a:chExt cx="3744416" cy="511504"/>
          </a:xfrm>
        </p:grpSpPr>
        <p:sp>
          <p:nvSpPr>
            <p:cNvPr id="24" name="圆角矩形 23"/>
            <p:cNvSpPr/>
            <p:nvPr/>
          </p:nvSpPr>
          <p:spPr>
            <a:xfrm>
              <a:off x="6339097" y="3296031"/>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25" name="矩形 24"/>
            <p:cNvSpPr/>
            <p:nvPr/>
          </p:nvSpPr>
          <p:spPr>
            <a:xfrm>
              <a:off x="6723349" y="3336319"/>
              <a:ext cx="2736304"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发声原理及实验设计</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26" name="圆角矩形 25"/>
          <p:cNvSpPr/>
          <p:nvPr/>
        </p:nvSpPr>
        <p:spPr>
          <a:xfrm>
            <a:off x="5457006" y="4180903"/>
            <a:ext cx="513261"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4</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38" name="组合 37"/>
          <p:cNvGrpSpPr/>
          <p:nvPr/>
        </p:nvGrpSpPr>
        <p:grpSpPr>
          <a:xfrm>
            <a:off x="6339097" y="4180903"/>
            <a:ext cx="3744416" cy="511504"/>
            <a:chOff x="6339097" y="4180903"/>
            <a:chExt cx="3744416" cy="511504"/>
          </a:xfrm>
        </p:grpSpPr>
        <p:sp>
          <p:nvSpPr>
            <p:cNvPr id="39" name="圆角矩形 38"/>
            <p:cNvSpPr/>
            <p:nvPr/>
          </p:nvSpPr>
          <p:spPr>
            <a:xfrm>
              <a:off x="6339097" y="4180903"/>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40" name="矩形 39"/>
            <p:cNvSpPr/>
            <p:nvPr/>
          </p:nvSpPr>
          <p:spPr>
            <a:xfrm>
              <a:off x="6723349" y="4221882"/>
              <a:ext cx="2736304"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实验过程及结论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41" name="圆角矩形 40"/>
          <p:cNvSpPr/>
          <p:nvPr/>
        </p:nvSpPr>
        <p:spPr>
          <a:xfrm>
            <a:off x="5457136" y="5057483"/>
            <a:ext cx="513261"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5</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42" name="组合 41"/>
          <p:cNvGrpSpPr/>
          <p:nvPr/>
        </p:nvGrpSpPr>
        <p:grpSpPr>
          <a:xfrm>
            <a:off x="6339097" y="5057483"/>
            <a:ext cx="3744416" cy="511504"/>
            <a:chOff x="6339097" y="5057483"/>
            <a:chExt cx="3744416" cy="511504"/>
          </a:xfrm>
        </p:grpSpPr>
        <p:sp>
          <p:nvSpPr>
            <p:cNvPr id="43" name="圆角矩形 42"/>
            <p:cNvSpPr/>
            <p:nvPr/>
          </p:nvSpPr>
          <p:spPr>
            <a:xfrm>
              <a:off x="6339097" y="5057483"/>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44" name="矩形 43"/>
            <p:cNvSpPr/>
            <p:nvPr/>
          </p:nvSpPr>
          <p:spPr>
            <a:xfrm>
              <a:off x="6723479" y="5085978"/>
              <a:ext cx="2736174"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讨论与反思</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45" name="矩形 44"/>
          <p:cNvSpPr/>
          <p:nvPr/>
        </p:nvSpPr>
        <p:spPr>
          <a:xfrm>
            <a:off x="-106934" y="0"/>
            <a:ext cx="3469805" cy="6859587"/>
          </a:xfrm>
          <a:prstGeom prst="rect">
            <a:avLst/>
          </a:prstGeom>
          <a:solidFill>
            <a:schemeClr val="accent3"/>
          </a:solidFill>
          <a:ln>
            <a:noFill/>
          </a:ln>
          <a:effectLst>
            <a:outerShdw blurRad="50800" dist="38100" dir="2700000" algn="tl" rotWithShape="0">
              <a:prstClr val="black">
                <a:alpha val="40000"/>
              </a:prstClr>
            </a:outerShdw>
          </a:effectLst>
          <a:scene3d>
            <a:camera prst="orthographicFront"/>
            <a:lightRig rig="threePt" dir="t"/>
          </a:scene3d>
          <a:sp3d/>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6" name="TextBox 45"/>
          <p:cNvSpPr txBox="1"/>
          <p:nvPr/>
        </p:nvSpPr>
        <p:spPr>
          <a:xfrm>
            <a:off x="194519" y="2219567"/>
            <a:ext cx="2808312" cy="1354243"/>
          </a:xfrm>
          <a:prstGeom prst="rect">
            <a:avLst/>
          </a:prstGeom>
          <a:noFill/>
        </p:spPr>
        <p:txBody>
          <a:bodyPr wrap="square" lIns="121948" tIns="60973" rIns="121948" bIns="60973">
            <a:spAutoFit/>
          </a:bodyPr>
          <a:lstStyle/>
          <a:p>
            <a:pPr algn="r">
              <a:defRPr/>
            </a:pPr>
            <a:r>
              <a:rPr lang="zh-CN" altLang="en-US" sz="4800" b="1" spc="200" dirty="0">
                <a:solidFill>
                  <a:schemeClr val="bg1"/>
                </a:solidFill>
                <a:latin typeface="微软雅黑" pitchFamily="34" charset="-122"/>
                <a:ea typeface="微软雅黑" pitchFamily="34" charset="-122"/>
              </a:rPr>
              <a:t>目录 </a:t>
            </a:r>
            <a:endParaRPr lang="en-US" altLang="zh-CN" sz="4800" b="1" spc="200" dirty="0">
              <a:solidFill>
                <a:schemeClr val="bg1"/>
              </a:solidFill>
              <a:latin typeface="微软雅黑" pitchFamily="34" charset="-122"/>
              <a:ea typeface="微软雅黑" pitchFamily="34" charset="-122"/>
            </a:endParaRPr>
          </a:p>
          <a:p>
            <a:pPr algn="r">
              <a:defRPr/>
            </a:pPr>
            <a:r>
              <a:rPr lang="en-US" altLang="zh-CN" sz="3200" b="1" dirty="0">
                <a:solidFill>
                  <a:schemeClr val="bg1"/>
                </a:solidFill>
                <a:latin typeface="微软雅黑" pitchFamily="34" charset="-122"/>
                <a:ea typeface="微软雅黑" pitchFamily="34" charset="-122"/>
              </a:rPr>
              <a:t>CONTENTS</a:t>
            </a:r>
            <a:endParaRPr lang="zh-CN" altLang="en-US" sz="3200" b="1" dirty="0">
              <a:solidFill>
                <a:schemeClr val="bg1"/>
              </a:solidFill>
              <a:latin typeface="微软雅黑" pitchFamily="34" charset="-122"/>
              <a:ea typeface="微软雅黑" pitchFamily="34" charset="-122"/>
            </a:endParaRPr>
          </a:p>
        </p:txBody>
      </p:sp>
      <p:sp>
        <p:nvSpPr>
          <p:cNvPr id="47" name="下箭头 46"/>
          <p:cNvSpPr/>
          <p:nvPr/>
        </p:nvSpPr>
        <p:spPr>
          <a:xfrm rot="16200000">
            <a:off x="4278849" y="3233896"/>
            <a:ext cx="576064" cy="679828"/>
          </a:xfrm>
          <a:prstGeom prst="downArrow">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92023070"/>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0-#ppt_w/2"/>
                                          </p:val>
                                        </p:tav>
                                        <p:tav tm="100000">
                                          <p:val>
                                            <p:strVal val="#ppt_x"/>
                                          </p:val>
                                        </p:tav>
                                      </p:tavLst>
                                    </p:anim>
                                    <p:anim calcmode="lin" valueType="num">
                                      <p:cBhvr additive="base">
                                        <p:cTn id="8" dur="500" fill="hold"/>
                                        <p:tgtEl>
                                          <p:spTgt spid="4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grpId="0" nodeType="afterEffect">
                                  <p:stCondLst>
                                    <p:cond delay="0"/>
                                  </p:stCondLst>
                                  <p:childTnLst>
                                    <p:animEffect transition="out" filter="fade">
                                      <p:cBhvr>
                                        <p:cTn id="11" dur="500" tmFilter="0, 0; .2, .5; .8, .5; 1, 0"/>
                                        <p:tgtEl>
                                          <p:spTgt spid="22"/>
                                        </p:tgtEl>
                                      </p:cBhvr>
                                    </p:animEffect>
                                    <p:animScale>
                                      <p:cBhvr>
                                        <p:cTn id="12" dur="250" autoRev="1" fill="hold"/>
                                        <p:tgtEl>
                                          <p:spTgt spid="22"/>
                                        </p:tgtEl>
                                      </p:cBhvr>
                                      <p:by x="105000" y="105000"/>
                                    </p:animScale>
                                  </p:childTnLst>
                                </p:cTn>
                              </p:par>
                            </p:childTnLst>
                          </p:cTn>
                        </p:par>
                        <p:par>
                          <p:cTn id="13" fill="hold">
                            <p:stCondLst>
                              <p:cond delay="1000"/>
                            </p:stCondLst>
                            <p:childTnLst>
                              <p:par>
                                <p:cTn id="14" presetID="26" presetClass="emph" presetSubtype="0" fill="hold" nodeType="afterEffect">
                                  <p:stCondLst>
                                    <p:cond delay="0"/>
                                  </p:stCondLst>
                                  <p:childTnLst>
                                    <p:animEffect transition="out" filter="fade">
                                      <p:cBhvr>
                                        <p:cTn id="15" dur="500" tmFilter="0, 0; .2, .5; .8, .5; 1, 0"/>
                                        <p:tgtEl>
                                          <p:spTgt spid="23"/>
                                        </p:tgtEl>
                                      </p:cBhvr>
                                    </p:animEffect>
                                    <p:animScale>
                                      <p:cBhvr>
                                        <p:cTn id="16" dur="250" autoRev="1" fill="hold"/>
                                        <p:tgtEl>
                                          <p:spTgt spid="2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4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873050" y="2451926"/>
            <a:ext cx="2382671" cy="2383533"/>
          </a:xfrm>
          <a:prstGeom prst="ellipse">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微软雅黑" panose="020B0503020204020204" pitchFamily="34" charset="-122"/>
              <a:ea typeface="微软雅黑" panose="020B0503020204020204" pitchFamily="34" charset="-122"/>
            </a:endParaRPr>
          </a:p>
        </p:txBody>
      </p:sp>
      <p:cxnSp>
        <p:nvCxnSpPr>
          <p:cNvPr id="3" name="直接连接符 2"/>
          <p:cNvCxnSpPr/>
          <p:nvPr/>
        </p:nvCxnSpPr>
        <p:spPr>
          <a:xfrm>
            <a:off x="6064386" y="1947628"/>
            <a:ext cx="0" cy="745450"/>
          </a:xfrm>
          <a:prstGeom prst="line">
            <a:avLst/>
          </a:prstGeom>
          <a:ln w="63500">
            <a:solidFill>
              <a:schemeClr val="accent2"/>
            </a:solidFill>
            <a:headEnd type="arrow"/>
          </a:ln>
        </p:spPr>
        <p:style>
          <a:lnRef idx="2">
            <a:schemeClr val="accent1">
              <a:shade val="50000"/>
            </a:schemeClr>
          </a:lnRef>
          <a:fillRef idx="1">
            <a:schemeClr val="accent1"/>
          </a:fillRef>
          <a:effectRef idx="0">
            <a:schemeClr val="accent1"/>
          </a:effectRef>
          <a:fontRef idx="minor">
            <a:schemeClr val="lt1"/>
          </a:fontRef>
        </p:style>
      </p:cxnSp>
      <p:cxnSp>
        <p:nvCxnSpPr>
          <p:cNvPr id="4" name="直接连接符 3"/>
          <p:cNvCxnSpPr/>
          <p:nvPr/>
        </p:nvCxnSpPr>
        <p:spPr>
          <a:xfrm>
            <a:off x="6064386" y="4569098"/>
            <a:ext cx="0" cy="744172"/>
          </a:xfrm>
          <a:prstGeom prst="line">
            <a:avLst/>
          </a:prstGeom>
          <a:ln w="63500">
            <a:solidFill>
              <a:schemeClr val="accent2"/>
            </a:solidFill>
            <a:tailEnd type="arrow"/>
          </a:ln>
        </p:spPr>
        <p:style>
          <a:lnRef idx="2">
            <a:schemeClr val="accent1">
              <a:shade val="50000"/>
            </a:schemeClr>
          </a:lnRef>
          <a:fillRef idx="1">
            <a:schemeClr val="accent1"/>
          </a:fillRef>
          <a:effectRef idx="0">
            <a:schemeClr val="accent1"/>
          </a:effectRef>
          <a:fontRef idx="minor">
            <a:schemeClr val="lt1"/>
          </a:fontRef>
        </p:style>
      </p:cxnSp>
      <p:cxnSp>
        <p:nvCxnSpPr>
          <p:cNvPr id="5" name="直接连接符 4"/>
          <p:cNvCxnSpPr/>
          <p:nvPr/>
        </p:nvCxnSpPr>
        <p:spPr>
          <a:xfrm rot="5400000">
            <a:off x="7396318" y="3271741"/>
            <a:ext cx="0" cy="743903"/>
          </a:xfrm>
          <a:prstGeom prst="line">
            <a:avLst/>
          </a:prstGeom>
          <a:ln w="63500">
            <a:solidFill>
              <a:schemeClr val="accent2"/>
            </a:solidFill>
            <a:headEnd type="arrow"/>
          </a:ln>
        </p:spPr>
        <p:style>
          <a:lnRef idx="2">
            <a:schemeClr val="accent1">
              <a:shade val="50000"/>
            </a:schemeClr>
          </a:lnRef>
          <a:fillRef idx="1">
            <a:schemeClr val="accent1"/>
          </a:fillRef>
          <a:effectRef idx="0">
            <a:schemeClr val="accent1"/>
          </a:effectRef>
          <a:fontRef idx="minor">
            <a:schemeClr val="lt1"/>
          </a:fontRef>
        </p:style>
      </p:cxnSp>
      <p:cxnSp>
        <p:nvCxnSpPr>
          <p:cNvPr id="6" name="直接连接符 5"/>
          <p:cNvCxnSpPr/>
          <p:nvPr/>
        </p:nvCxnSpPr>
        <p:spPr>
          <a:xfrm rot="5400000">
            <a:off x="4730481" y="3271741"/>
            <a:ext cx="0" cy="743903"/>
          </a:xfrm>
          <a:prstGeom prst="line">
            <a:avLst/>
          </a:prstGeom>
          <a:ln w="63500">
            <a:solidFill>
              <a:schemeClr val="accent2"/>
            </a:solidFill>
            <a:tailEnd type="arrow"/>
          </a:ln>
        </p:spPr>
        <p:style>
          <a:lnRef idx="2">
            <a:schemeClr val="accent1">
              <a:shade val="50000"/>
            </a:schemeClr>
          </a:lnRef>
          <a:fillRef idx="1">
            <a:schemeClr val="accent1"/>
          </a:fillRef>
          <a:effectRef idx="0">
            <a:schemeClr val="accent1"/>
          </a:effectRef>
          <a:fontRef idx="minor">
            <a:schemeClr val="lt1"/>
          </a:fontRef>
        </p:style>
      </p:cxnSp>
      <p:sp>
        <p:nvSpPr>
          <p:cNvPr id="8" name="TextBox 7"/>
          <p:cNvSpPr txBox="1"/>
          <p:nvPr/>
        </p:nvSpPr>
        <p:spPr>
          <a:xfrm>
            <a:off x="6878047" y="1307425"/>
            <a:ext cx="3928076" cy="872034"/>
          </a:xfrm>
          <a:prstGeom prst="rect">
            <a:avLst/>
          </a:prstGeom>
          <a:noFill/>
        </p:spPr>
        <p:txBody>
          <a:bodyPr wrap="square" lIns="0" tIns="0" rIns="0" bIns="0" rtlCol="0">
            <a:spAutoFit/>
          </a:bodyPr>
          <a:lstStyle/>
          <a:p>
            <a:pPr>
              <a:lnSpc>
                <a:spcPts val="1733"/>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吹入的气流对膜产生压强，使膜与导管一端分离，空气从而进入导管被排出，膜再次贴紧导管，以此往复，膜的振动导致了导管中空气柱的振动。</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5745301" y="1282881"/>
            <a:ext cx="638169" cy="492557"/>
          </a:xfrm>
          <a:prstGeom prst="rect">
            <a:avLst/>
          </a:prstGeom>
          <a:noFill/>
        </p:spPr>
        <p:txBody>
          <a:bodyPr wrap="square" lIns="0" tIns="0" rIns="0" bIns="0" rtlCol="0">
            <a:spAutoFit/>
          </a:bodyPr>
          <a:lstStyle/>
          <a:p>
            <a:pPr algn="ctr"/>
            <a:r>
              <a:rPr lang="en-US" altLang="zh-CN" sz="3200" b="1" dirty="0">
                <a:solidFill>
                  <a:schemeClr val="tx2"/>
                </a:solidFill>
                <a:latin typeface="微软雅黑" pitchFamily="34" charset="-122"/>
                <a:ea typeface="微软雅黑" pitchFamily="34" charset="-122"/>
              </a:rPr>
              <a:t>01</a:t>
            </a:r>
            <a:endParaRPr lang="zh-CN" altLang="en-US" sz="3200" b="1" dirty="0">
              <a:solidFill>
                <a:schemeClr val="tx2"/>
              </a:solidFill>
              <a:latin typeface="微软雅黑" pitchFamily="34" charset="-122"/>
              <a:ea typeface="微软雅黑" pitchFamily="34" charset="-122"/>
            </a:endParaRPr>
          </a:p>
        </p:txBody>
      </p:sp>
      <p:sp>
        <p:nvSpPr>
          <p:cNvPr id="10" name="TextBox 9"/>
          <p:cNvSpPr txBox="1"/>
          <p:nvPr/>
        </p:nvSpPr>
        <p:spPr>
          <a:xfrm>
            <a:off x="7864268" y="3397415"/>
            <a:ext cx="638169" cy="492557"/>
          </a:xfrm>
          <a:prstGeom prst="rect">
            <a:avLst/>
          </a:prstGeom>
          <a:noFill/>
        </p:spPr>
        <p:txBody>
          <a:bodyPr wrap="square" lIns="0" tIns="0" rIns="0" bIns="0" rtlCol="0">
            <a:spAutoFit/>
          </a:bodyPr>
          <a:lstStyle/>
          <a:p>
            <a:pPr algn="ctr"/>
            <a:r>
              <a:rPr lang="en-US" altLang="zh-CN" sz="3200" b="1" dirty="0">
                <a:solidFill>
                  <a:schemeClr val="tx2"/>
                </a:solidFill>
                <a:latin typeface="微软雅黑" pitchFamily="34" charset="-122"/>
                <a:ea typeface="微软雅黑" pitchFamily="34" charset="-122"/>
              </a:rPr>
              <a:t>02</a:t>
            </a:r>
            <a:endParaRPr lang="zh-CN" altLang="en-US" sz="3200" b="1" dirty="0">
              <a:solidFill>
                <a:schemeClr val="tx2"/>
              </a:solidFill>
              <a:latin typeface="微软雅黑" pitchFamily="34" charset="-122"/>
              <a:ea typeface="微软雅黑" pitchFamily="34" charset="-122"/>
            </a:endParaRPr>
          </a:p>
        </p:txBody>
      </p:sp>
      <p:sp>
        <p:nvSpPr>
          <p:cNvPr id="12" name="TextBox 11"/>
          <p:cNvSpPr txBox="1"/>
          <p:nvPr/>
        </p:nvSpPr>
        <p:spPr>
          <a:xfrm>
            <a:off x="8919325" y="3397415"/>
            <a:ext cx="2319646" cy="1090042"/>
          </a:xfrm>
          <a:prstGeom prst="rect">
            <a:avLst/>
          </a:prstGeom>
          <a:noFill/>
        </p:spPr>
        <p:txBody>
          <a:bodyPr wrap="square" lIns="0" tIns="0" rIns="0" bIns="0" rtlCol="0">
            <a:spAutoFit/>
          </a:bodyPr>
          <a:lstStyle/>
          <a:p>
            <a:pPr algn="just">
              <a:lnSpc>
                <a:spcPts val="1733"/>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膜的振动具有多个固有频率，随之振动的空气柱的振动是多种不同波长的波的叠加，而导管起到选择作用。</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5745301" y="5424127"/>
            <a:ext cx="638169" cy="492557"/>
          </a:xfrm>
          <a:prstGeom prst="rect">
            <a:avLst/>
          </a:prstGeom>
          <a:noFill/>
        </p:spPr>
        <p:txBody>
          <a:bodyPr wrap="square" lIns="0" tIns="0" rIns="0" bIns="0" rtlCol="0">
            <a:spAutoFit/>
          </a:bodyPr>
          <a:lstStyle/>
          <a:p>
            <a:pPr algn="ctr"/>
            <a:r>
              <a:rPr lang="en-US" altLang="zh-CN" sz="3200" b="1" dirty="0">
                <a:solidFill>
                  <a:schemeClr val="tx2"/>
                </a:solidFill>
                <a:latin typeface="微软雅黑" pitchFamily="34" charset="-122"/>
                <a:ea typeface="微软雅黑" pitchFamily="34" charset="-122"/>
              </a:rPr>
              <a:t>03</a:t>
            </a:r>
            <a:endParaRPr lang="zh-CN" altLang="en-US" sz="3200" b="1" dirty="0">
              <a:solidFill>
                <a:schemeClr val="tx2"/>
              </a:solidFill>
              <a:latin typeface="微软雅黑" pitchFamily="34" charset="-122"/>
              <a:ea typeface="微软雅黑" pitchFamily="34" charset="-122"/>
            </a:endParaRPr>
          </a:p>
        </p:txBody>
      </p:sp>
      <p:sp>
        <p:nvSpPr>
          <p:cNvPr id="14" name="TextBox 13"/>
          <p:cNvSpPr txBox="1"/>
          <p:nvPr/>
        </p:nvSpPr>
        <p:spPr>
          <a:xfrm>
            <a:off x="3683422" y="3397415"/>
            <a:ext cx="638169" cy="492557"/>
          </a:xfrm>
          <a:prstGeom prst="rect">
            <a:avLst/>
          </a:prstGeom>
          <a:noFill/>
        </p:spPr>
        <p:txBody>
          <a:bodyPr wrap="square" lIns="0" tIns="0" rIns="0" bIns="0" rtlCol="0">
            <a:spAutoFit/>
          </a:bodyPr>
          <a:lstStyle/>
          <a:p>
            <a:pPr algn="ctr"/>
            <a:r>
              <a:rPr lang="en-US" altLang="zh-CN" sz="3200" b="1" dirty="0">
                <a:solidFill>
                  <a:schemeClr val="tx2"/>
                </a:solidFill>
                <a:latin typeface="微软雅黑" pitchFamily="34" charset="-122"/>
                <a:ea typeface="微软雅黑" pitchFamily="34" charset="-122"/>
              </a:rPr>
              <a:t>04</a:t>
            </a:r>
            <a:endParaRPr lang="zh-CN" altLang="en-US" sz="3200" b="1" dirty="0">
              <a:solidFill>
                <a:schemeClr val="tx2"/>
              </a:solidFill>
              <a:latin typeface="微软雅黑" pitchFamily="34" charset="-122"/>
              <a:ea typeface="微软雅黑" pitchFamily="34" charset="-122"/>
            </a:endParaRPr>
          </a:p>
        </p:txBody>
      </p:sp>
      <p:cxnSp>
        <p:nvCxnSpPr>
          <p:cNvPr id="15" name="直接连接符 14"/>
          <p:cNvCxnSpPr/>
          <p:nvPr/>
        </p:nvCxnSpPr>
        <p:spPr>
          <a:xfrm>
            <a:off x="6730759" y="1197546"/>
            <a:ext cx="0" cy="1122807"/>
          </a:xfrm>
          <a:prstGeom prst="line">
            <a:avLst/>
          </a:prstGeom>
          <a:ln>
            <a:solidFill>
              <a:srgbClr val="333333"/>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9" idx="3"/>
          </p:cNvCxnSpPr>
          <p:nvPr/>
        </p:nvCxnSpPr>
        <p:spPr>
          <a:xfrm>
            <a:off x="6383470" y="1529159"/>
            <a:ext cx="352903" cy="0"/>
          </a:xfrm>
          <a:prstGeom prst="line">
            <a:avLst/>
          </a:prstGeom>
          <a:ln>
            <a:solidFill>
              <a:srgbClr val="333333"/>
            </a:solidFill>
            <a:headEnd type="ova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8832432" y="3069432"/>
            <a:ext cx="0" cy="1607767"/>
          </a:xfrm>
          <a:prstGeom prst="line">
            <a:avLst/>
          </a:prstGeom>
          <a:ln>
            <a:solidFill>
              <a:srgbClr val="333333"/>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8485142" y="3614366"/>
            <a:ext cx="352903" cy="0"/>
          </a:xfrm>
          <a:prstGeom prst="line">
            <a:avLst/>
          </a:prstGeom>
          <a:ln>
            <a:solidFill>
              <a:srgbClr val="333333"/>
            </a:solidFill>
            <a:headEnd type="ova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5336987" y="5052041"/>
            <a:ext cx="0" cy="1063497"/>
          </a:xfrm>
          <a:prstGeom prst="line">
            <a:avLst/>
          </a:prstGeom>
          <a:ln>
            <a:solidFill>
              <a:srgbClr val="333333"/>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5336987" y="5670406"/>
            <a:ext cx="352903" cy="0"/>
          </a:xfrm>
          <a:prstGeom prst="line">
            <a:avLst/>
          </a:prstGeom>
          <a:ln>
            <a:solidFill>
              <a:srgbClr val="333333"/>
            </a:solidFill>
            <a:headEnd type="ova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TextBox 21"/>
              <p:cNvSpPr txBox="1"/>
              <p:nvPr/>
            </p:nvSpPr>
            <p:spPr>
              <a:xfrm>
                <a:off x="78700" y="5406242"/>
                <a:ext cx="4530889" cy="1090042"/>
              </a:xfrm>
              <a:prstGeom prst="rect">
                <a:avLst/>
              </a:prstGeom>
              <a:noFill/>
            </p:spPr>
            <p:txBody>
              <a:bodyPr wrap="square" lIns="0" tIns="0" rIns="0" bIns="0" rtlCol="0">
                <a:spAutoFit/>
              </a:bodyPr>
              <a:lstStyle/>
              <a:p>
                <a:pPr>
                  <a:lnSpc>
                    <a:spcPts val="1733"/>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对于波长为</a:t>
                </a:r>
                <a:r>
                  <a:rPr lang="el-GR" altLang="zh-CN" sz="1600" dirty="0">
                    <a:latin typeface="微软雅黑" panose="020B0503020204020204" pitchFamily="34" charset="-122"/>
                    <a:ea typeface="微软雅黑" panose="020B0503020204020204" pitchFamily="34" charset="-122"/>
                  </a:rPr>
                  <a:t>λ</a:t>
                </a:r>
                <a:r>
                  <a:rPr lang="zh-CN" altLang="en-US" sz="1600" dirty="0">
                    <a:latin typeface="微软雅黑" panose="020B0503020204020204" pitchFamily="34" charset="-122"/>
                    <a:ea typeface="微软雅黑" panose="020B0503020204020204" pitchFamily="34" charset="-122"/>
                  </a:rPr>
                  <a:t>的波，当导管长度</a:t>
                </a:r>
                <a:r>
                  <a:rPr lang="en-US" altLang="zh-CN" sz="1600" dirty="0">
                    <a:latin typeface="微软雅黑" panose="020B0503020204020204" pitchFamily="34" charset="-122"/>
                    <a:ea typeface="微软雅黑" panose="020B0503020204020204" pitchFamily="34" charset="-122"/>
                  </a:rPr>
                  <a:t>L</a:t>
                </a:r>
                <a:r>
                  <a:rPr lang="zh-CN" altLang="en-US" sz="1600" dirty="0">
                    <a:latin typeface="微软雅黑" panose="020B0503020204020204" pitchFamily="34" charset="-122"/>
                    <a:ea typeface="微软雅黑" panose="020B0503020204020204" pitchFamily="34" charset="-122"/>
                  </a:rPr>
                  <a:t>满足</a:t>
                </a:r>
                <a14:m>
                  <m:oMath xmlns:m="http://schemas.openxmlformats.org/officeDocument/2006/math">
                    <m:r>
                      <m:rPr>
                        <m:sty m:val="p"/>
                      </m:rPr>
                      <a:rPr lang="en-US" altLang="zh-CN" sz="1600" b="0" i="0" dirty="0" smtClean="0">
                        <a:solidFill>
                          <a:srgbClr val="FF0000"/>
                        </a:solidFill>
                        <a:latin typeface="Cambria Math" panose="02040503050406030204" pitchFamily="18" charset="0"/>
                      </a:rPr>
                      <m:t>L</m:t>
                    </m:r>
                    <m:r>
                      <a:rPr lang="en-US" altLang="zh-CN" sz="1600" b="0" i="0" dirty="0">
                        <a:solidFill>
                          <a:srgbClr val="FF0000"/>
                        </a:solidFill>
                        <a:latin typeface="Cambria Math" panose="02040503050406030204" pitchFamily="18" charset="0"/>
                      </a:rPr>
                      <m:t>=</m:t>
                    </m:r>
                    <m:f>
                      <m:fPr>
                        <m:ctrlPr>
                          <a:rPr lang="en-US" altLang="zh-CN" sz="1600" i="1" dirty="0">
                            <a:solidFill>
                              <a:srgbClr val="FF0000"/>
                            </a:solidFill>
                            <a:latin typeface="Cambria Math" panose="02040503050406030204" pitchFamily="18" charset="0"/>
                          </a:rPr>
                        </m:ctrlPr>
                      </m:fPr>
                      <m:num>
                        <m:r>
                          <a:rPr lang="en-US" altLang="zh-CN" sz="1600" b="0" i="0" dirty="0">
                            <a:solidFill>
                              <a:srgbClr val="FF0000"/>
                            </a:solidFill>
                            <a:latin typeface="Cambria Math" panose="02040503050406030204" pitchFamily="18" charset="0"/>
                          </a:rPr>
                          <m:t>2</m:t>
                        </m:r>
                        <m:r>
                          <m:rPr>
                            <m:sty m:val="p"/>
                          </m:rPr>
                          <a:rPr lang="en-US" altLang="zh-CN" sz="1600" b="0" i="0" dirty="0">
                            <a:solidFill>
                              <a:srgbClr val="FF0000"/>
                            </a:solidFill>
                            <a:latin typeface="Cambria Math" panose="02040503050406030204" pitchFamily="18" charset="0"/>
                          </a:rPr>
                          <m:t>n</m:t>
                        </m:r>
                        <m:r>
                          <a:rPr lang="en-US" altLang="zh-CN" sz="1600" b="0" i="0" dirty="0">
                            <a:solidFill>
                              <a:srgbClr val="FF0000"/>
                            </a:solidFill>
                            <a:latin typeface="Cambria Math" panose="02040503050406030204" pitchFamily="18" charset="0"/>
                          </a:rPr>
                          <m:t>+1</m:t>
                        </m:r>
                      </m:num>
                      <m:den>
                        <m:r>
                          <a:rPr lang="en-US" altLang="zh-CN" sz="1600" b="0" i="0" dirty="0">
                            <a:solidFill>
                              <a:srgbClr val="FF0000"/>
                            </a:solidFill>
                            <a:latin typeface="Cambria Math" panose="02040503050406030204" pitchFamily="18" charset="0"/>
                          </a:rPr>
                          <m:t>4</m:t>
                        </m:r>
                      </m:den>
                    </m:f>
                    <m:r>
                      <m:rPr>
                        <m:sty m:val="p"/>
                      </m:rPr>
                      <a:rPr lang="en-US" altLang="zh-CN" sz="1600" b="0" i="0" dirty="0">
                        <a:solidFill>
                          <a:srgbClr val="FF0000"/>
                        </a:solidFill>
                        <a:latin typeface="Cambria Math" panose="02040503050406030204" pitchFamily="18" charset="0"/>
                      </a:rPr>
                      <m:t>λ</m:t>
                    </m:r>
                  </m:oMath>
                </a14:m>
                <a:endParaRPr lang="en-US" altLang="zh-CN" sz="1600" b="0" dirty="0">
                  <a:solidFill>
                    <a:schemeClr val="tx1">
                      <a:lumMod val="75000"/>
                      <a:lumOff val="25000"/>
                    </a:schemeClr>
                  </a:solidFill>
                  <a:latin typeface="微软雅黑" panose="020B0503020204020204" pitchFamily="34" charset="-122"/>
                </a:endParaRPr>
              </a:p>
              <a:p>
                <a:pPr>
                  <a:lnSpc>
                    <a:spcPts val="1733"/>
                  </a:lnSpc>
                </a:pP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ts val="1733"/>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时，波在导管出口处为波峰，成为发出声音的主要成分，决定了此时发出声音的频率，而其余频率的波对声音的频率作用不大。</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mc:Choice>
        <mc:Fallback xmlns="">
          <p:sp>
            <p:nvSpPr>
              <p:cNvPr id="22" name="TextBox 21"/>
              <p:cNvSpPr txBox="1">
                <a:spLocks noRot="1" noChangeAspect="1" noMove="1" noResize="1" noEditPoints="1" noAdjustHandles="1" noChangeArrowheads="1" noChangeShapeType="1" noTextEdit="1"/>
              </p:cNvSpPr>
              <p:nvPr/>
            </p:nvSpPr>
            <p:spPr>
              <a:xfrm>
                <a:off x="78700" y="5406242"/>
                <a:ext cx="4530889" cy="1090042"/>
              </a:xfrm>
              <a:prstGeom prst="rect">
                <a:avLst/>
              </a:prstGeom>
              <a:blipFill>
                <a:blip r:embed="rId3"/>
                <a:stretch>
                  <a:fillRect l="-2826" t="-10615" r="-673" b="-10056"/>
                </a:stretch>
              </a:blipFill>
            </p:spPr>
            <p:txBody>
              <a:bodyPr/>
              <a:lstStyle/>
              <a:p>
                <a:r>
                  <a:rPr lang="zh-CN" altLang="en-US">
                    <a:noFill/>
                  </a:rPr>
                  <a:t> </a:t>
                </a:r>
              </a:p>
            </p:txBody>
          </p:sp>
        </mc:Fallback>
      </mc:AlternateContent>
      <p:cxnSp>
        <p:nvCxnSpPr>
          <p:cNvPr id="23" name="直接连接符 22"/>
          <p:cNvCxnSpPr/>
          <p:nvPr/>
        </p:nvCxnSpPr>
        <p:spPr>
          <a:xfrm>
            <a:off x="3295794" y="2449043"/>
            <a:ext cx="0" cy="1607767"/>
          </a:xfrm>
          <a:prstGeom prst="line">
            <a:avLst/>
          </a:prstGeom>
          <a:ln>
            <a:solidFill>
              <a:srgbClr val="333333"/>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3295794" y="3614366"/>
            <a:ext cx="352903" cy="0"/>
          </a:xfrm>
          <a:prstGeom prst="line">
            <a:avLst/>
          </a:prstGeom>
          <a:ln>
            <a:solidFill>
              <a:srgbClr val="333333"/>
            </a:solidFill>
            <a:headEnd type="ova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TextBox 25"/>
              <p:cNvSpPr txBox="1"/>
              <p:nvPr/>
            </p:nvSpPr>
            <p:spPr>
              <a:xfrm>
                <a:off x="669354" y="1775438"/>
                <a:ext cx="2578441" cy="2866619"/>
              </a:xfrm>
              <a:prstGeom prst="rect">
                <a:avLst/>
              </a:prstGeom>
              <a:noFill/>
            </p:spPr>
            <p:txBody>
              <a:bodyPr wrap="square" lIns="0" tIns="0" rIns="0" bIns="0" rtlCol="0">
                <a:spAutoFit/>
              </a:bodyPr>
              <a:lstStyle/>
              <a:p>
                <a:pPr>
                  <a:lnSpc>
                    <a:spcPts val="1733"/>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膜的振动频率有一定范围，也就决定了组成空气柱的各个波的波长有其范围，设最</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ts val="1733"/>
                  </a:lnSpc>
                </a:pP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ts val="1733"/>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大波长为</a:t>
                </a:r>
                <a14:m>
                  <m:oMath xmlns:m="http://schemas.openxmlformats.org/officeDocument/2006/math">
                    <m:sSub>
                      <m:sSubPr>
                        <m:ctrlPr>
                          <a:rPr lang="en-US" altLang="zh-CN" sz="1600" i="1" dirty="0" smtClean="0">
                            <a:solidFill>
                              <a:schemeClr val="tx1">
                                <a:lumMod val="75000"/>
                                <a:lumOff val="25000"/>
                              </a:schemeClr>
                            </a:solidFill>
                            <a:latin typeface="Cambria Math" panose="02040503050406030204" pitchFamily="18" charset="0"/>
                          </a:rPr>
                        </m:ctrlPr>
                      </m:sSubPr>
                      <m:e>
                        <m:r>
                          <m:rPr>
                            <m:sty m:val="p"/>
                          </m:rPr>
                          <a:rPr lang="en-US" altLang="zh-CN" sz="1600" b="0" i="0" dirty="0" smtClean="0">
                            <a:solidFill>
                              <a:schemeClr val="tx1">
                                <a:lumMod val="75000"/>
                                <a:lumOff val="25000"/>
                              </a:schemeClr>
                            </a:solidFill>
                            <a:latin typeface="Cambria Math" panose="02040503050406030204" pitchFamily="18" charset="0"/>
                          </a:rPr>
                          <m:t>λ</m:t>
                        </m:r>
                      </m:e>
                      <m:sub>
                        <m:r>
                          <m:rPr>
                            <m:sty m:val="p"/>
                          </m:rPr>
                          <a:rPr lang="en-US" altLang="zh-CN" sz="1600" b="0" i="0" dirty="0" smtClean="0">
                            <a:solidFill>
                              <a:schemeClr val="tx1">
                                <a:lumMod val="75000"/>
                                <a:lumOff val="25000"/>
                              </a:schemeClr>
                            </a:solidFill>
                            <a:latin typeface="Cambria Math" panose="02040503050406030204" pitchFamily="18" charset="0"/>
                          </a:rPr>
                          <m:t>m</m:t>
                        </m:r>
                      </m:sub>
                    </m:sSub>
                  </m:oMath>
                </a14:m>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r>
                <a14:m>
                  <m:oMath xmlns:m="http://schemas.openxmlformats.org/officeDocument/2006/math">
                    <m:sSub>
                      <m:sSubPr>
                        <m:ctrlPr>
                          <a:rPr lang="en-US" altLang="zh-CN" sz="1600" i="1" dirty="0" smtClean="0">
                            <a:solidFill>
                              <a:srgbClr val="FF0000"/>
                            </a:solidFill>
                            <a:latin typeface="Cambria Math" panose="02040503050406030204" pitchFamily="18" charset="0"/>
                          </a:rPr>
                        </m:ctrlPr>
                      </m:sSubPr>
                      <m:e>
                        <m:r>
                          <m:rPr>
                            <m:sty m:val="p"/>
                          </m:rPr>
                          <a:rPr lang="en-US" altLang="zh-CN" sz="1600" b="0" i="0" dirty="0" smtClean="0">
                            <a:solidFill>
                              <a:srgbClr val="FF0000"/>
                            </a:solidFill>
                            <a:latin typeface="Cambria Math" panose="02040503050406030204" pitchFamily="18" charset="0"/>
                          </a:rPr>
                          <m:t>λ</m:t>
                        </m:r>
                      </m:e>
                      <m:sub>
                        <m:r>
                          <a:rPr lang="en-US" altLang="zh-CN" sz="1600" b="0" i="0" dirty="0" smtClean="0">
                            <a:solidFill>
                              <a:srgbClr val="FF0000"/>
                            </a:solidFill>
                            <a:latin typeface="Cambria Math" panose="02040503050406030204" pitchFamily="18" charset="0"/>
                          </a:rPr>
                          <m:t>0</m:t>
                        </m:r>
                      </m:sub>
                    </m:sSub>
                    <m:r>
                      <a:rPr lang="en-US" altLang="zh-CN" sz="1600" b="0" i="0" dirty="0" smtClean="0">
                        <a:solidFill>
                          <a:srgbClr val="FF0000"/>
                        </a:solidFill>
                        <a:latin typeface="Cambria Math" panose="02040503050406030204" pitchFamily="18" charset="0"/>
                      </a:rPr>
                      <m:t>=</m:t>
                    </m:r>
                    <m:f>
                      <m:fPr>
                        <m:ctrlPr>
                          <a:rPr lang="en-US" altLang="zh-CN" sz="1600" i="1" dirty="0">
                            <a:solidFill>
                              <a:srgbClr val="FF0000"/>
                            </a:solidFill>
                            <a:latin typeface="Cambria Math" panose="02040503050406030204" pitchFamily="18" charset="0"/>
                          </a:rPr>
                        </m:ctrlPr>
                      </m:fPr>
                      <m:num>
                        <m:r>
                          <a:rPr lang="en-US" altLang="zh-CN" sz="1600" b="0" i="0" dirty="0" smtClean="0">
                            <a:solidFill>
                              <a:srgbClr val="FF0000"/>
                            </a:solidFill>
                            <a:latin typeface="Cambria Math" panose="02040503050406030204" pitchFamily="18" charset="0"/>
                          </a:rPr>
                          <m:t>4</m:t>
                        </m:r>
                      </m:num>
                      <m:den>
                        <m:r>
                          <a:rPr lang="en-US" altLang="zh-CN" sz="1600" b="0" i="0" dirty="0" smtClean="0">
                            <a:solidFill>
                              <a:srgbClr val="FF0000"/>
                            </a:solidFill>
                            <a:latin typeface="Cambria Math" panose="02040503050406030204" pitchFamily="18" charset="0"/>
                          </a:rPr>
                          <m:t>2</m:t>
                        </m:r>
                        <m:r>
                          <m:rPr>
                            <m:sty m:val="p"/>
                          </m:rPr>
                          <a:rPr lang="en-US" altLang="zh-CN" sz="1600" b="0" i="0" dirty="0" smtClean="0">
                            <a:solidFill>
                              <a:srgbClr val="FF0000"/>
                            </a:solidFill>
                            <a:latin typeface="Cambria Math" panose="02040503050406030204" pitchFamily="18" charset="0"/>
                          </a:rPr>
                          <m:t>n</m:t>
                        </m:r>
                        <m:r>
                          <a:rPr lang="en-US" altLang="zh-CN" sz="1600" b="0" i="0" dirty="0" smtClean="0">
                            <a:solidFill>
                              <a:srgbClr val="FF0000"/>
                            </a:solidFill>
                            <a:latin typeface="Cambria Math" panose="02040503050406030204" pitchFamily="18" charset="0"/>
                          </a:rPr>
                          <m:t>+1</m:t>
                        </m:r>
                      </m:den>
                    </m:f>
                    <m:r>
                      <m:rPr>
                        <m:sty m:val="p"/>
                      </m:rPr>
                      <a:rPr lang="en-US" altLang="zh-CN" sz="1600" b="0" i="0" dirty="0" smtClean="0">
                        <a:solidFill>
                          <a:srgbClr val="FF0000"/>
                        </a:solidFill>
                        <a:latin typeface="Cambria Math" panose="02040503050406030204" pitchFamily="18" charset="0"/>
                      </a:rPr>
                      <m:t>L</m:t>
                    </m:r>
                    <m:r>
                      <a:rPr lang="zh-CN" altLang="en-US" sz="1600" b="0" i="0" dirty="0" smtClean="0">
                        <a:solidFill>
                          <a:schemeClr val="tx1">
                            <a:lumMod val="75000"/>
                            <a:lumOff val="25000"/>
                          </a:schemeClr>
                        </a:solidFill>
                        <a:latin typeface="Cambria Math" panose="02040503050406030204" pitchFamily="18" charset="0"/>
                      </a:rPr>
                      <m:t>且</m:t>
                    </m:r>
                  </m:oMath>
                </a14:m>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ts val="1733"/>
                  </a:lnSpc>
                </a:pP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ts val="1733"/>
                  </a:lnSpc>
                </a:pPr>
                <a14:m>
                  <m:oMath xmlns:m="http://schemas.openxmlformats.org/officeDocument/2006/math">
                    <m:f>
                      <m:fPr>
                        <m:ctrlPr>
                          <a:rPr lang="en-US" altLang="zh-CN" sz="1600" i="1" dirty="0" smtClean="0">
                            <a:solidFill>
                              <a:srgbClr val="FF0000"/>
                            </a:solidFill>
                            <a:latin typeface="Cambria Math" panose="02040503050406030204" pitchFamily="18" charset="0"/>
                          </a:rPr>
                        </m:ctrlPr>
                      </m:fPr>
                      <m:num>
                        <m:r>
                          <a:rPr lang="en-US" altLang="zh-CN" sz="1600" dirty="0" smtClean="0">
                            <a:solidFill>
                              <a:srgbClr val="FF0000"/>
                            </a:solidFill>
                            <a:latin typeface="Cambria Math" panose="02040503050406030204" pitchFamily="18" charset="0"/>
                          </a:rPr>
                          <m:t>4</m:t>
                        </m:r>
                      </m:num>
                      <m:den>
                        <m:r>
                          <a:rPr lang="en-US" altLang="zh-CN" sz="1600" i="0" dirty="0" smtClean="0">
                            <a:solidFill>
                              <a:srgbClr val="FF0000"/>
                            </a:solidFill>
                            <a:latin typeface="Cambria Math" panose="02040503050406030204" pitchFamily="18" charset="0"/>
                          </a:rPr>
                          <m:t>2</m:t>
                        </m:r>
                        <m:r>
                          <a:rPr lang="en-US" altLang="zh-CN" sz="1600" i="1" dirty="0" smtClean="0">
                            <a:solidFill>
                              <a:srgbClr val="FF0000"/>
                            </a:solidFill>
                            <a:latin typeface="Cambria Math" panose="02040503050406030204" pitchFamily="18" charset="0"/>
                          </a:rPr>
                          <m:t>𝑛</m:t>
                        </m:r>
                        <m:r>
                          <a:rPr lang="en-US" altLang="zh-CN" sz="1600" i="0" dirty="0" smtClean="0">
                            <a:solidFill>
                              <a:srgbClr val="FF0000"/>
                            </a:solidFill>
                            <a:latin typeface="Cambria Math" panose="02040503050406030204" pitchFamily="18" charset="0"/>
                          </a:rPr>
                          <m:t>−1</m:t>
                        </m:r>
                      </m:den>
                    </m:f>
                    <m:r>
                      <a:rPr lang="en-US" altLang="zh-CN" sz="1600" i="1" dirty="0" smtClean="0">
                        <a:solidFill>
                          <a:srgbClr val="FF0000"/>
                        </a:solidFill>
                        <a:latin typeface="Cambria Math" panose="02040503050406030204" pitchFamily="18" charset="0"/>
                      </a:rPr>
                      <m:t>𝐿</m:t>
                    </m:r>
                    <m:r>
                      <a:rPr lang="en-US" altLang="zh-CN" sz="1600" i="0" dirty="0" smtClean="0">
                        <a:solidFill>
                          <a:srgbClr val="FF0000"/>
                        </a:solidFill>
                        <a:latin typeface="Cambria Math" panose="02040503050406030204" pitchFamily="18" charset="0"/>
                      </a:rPr>
                      <m:t>&gt;</m:t>
                    </m:r>
                    <m:sSub>
                      <m:sSubPr>
                        <m:ctrlPr>
                          <a:rPr lang="en-US" altLang="zh-CN" sz="1600" i="1" dirty="0" smtClean="0">
                            <a:solidFill>
                              <a:srgbClr val="FF0000"/>
                            </a:solidFill>
                            <a:latin typeface="Cambria Math" panose="02040503050406030204" pitchFamily="18" charset="0"/>
                          </a:rPr>
                        </m:ctrlPr>
                      </m:sSubPr>
                      <m:e>
                        <m:r>
                          <a:rPr lang="en-US" altLang="zh-CN" sz="1600" i="1" dirty="0" smtClean="0">
                            <a:solidFill>
                              <a:srgbClr val="FF0000"/>
                            </a:solidFill>
                            <a:latin typeface="Cambria Math" panose="02040503050406030204" pitchFamily="18" charset="0"/>
                          </a:rPr>
                          <m:t>𝜆</m:t>
                        </m:r>
                      </m:e>
                      <m:sub>
                        <m:r>
                          <a:rPr lang="en-US" altLang="zh-CN" sz="1600" i="1" dirty="0" smtClean="0">
                            <a:solidFill>
                              <a:srgbClr val="FF0000"/>
                            </a:solidFill>
                            <a:latin typeface="Cambria Math" panose="02040503050406030204" pitchFamily="18" charset="0"/>
                          </a:rPr>
                          <m:t>𝑚</m:t>
                        </m:r>
                      </m:sub>
                    </m:sSub>
                    <m:r>
                      <a:rPr lang="zh-CN" altLang="en-US" sz="1600" b="0" i="0" dirty="0" smtClean="0">
                        <a:solidFill>
                          <a:schemeClr val="tx1">
                            <a:lumMod val="75000"/>
                            <a:lumOff val="25000"/>
                          </a:schemeClr>
                        </a:solidFill>
                        <a:latin typeface="Cambria Math" panose="02040503050406030204" pitchFamily="18" charset="0"/>
                      </a:rPr>
                      <m:t>，则</m:t>
                    </m:r>
                  </m:oMath>
                </a14:m>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波长为</a:t>
                </a:r>
                <a14:m>
                  <m:oMath xmlns:m="http://schemas.openxmlformats.org/officeDocument/2006/math">
                    <m:sSub>
                      <m:sSubPr>
                        <m:ctrlPr>
                          <a:rPr lang="en-US" altLang="zh-CN" sz="1600" i="1" dirty="0" smtClean="0">
                            <a:solidFill>
                              <a:schemeClr val="tx1">
                                <a:lumMod val="75000"/>
                                <a:lumOff val="25000"/>
                              </a:schemeClr>
                            </a:solidFill>
                            <a:latin typeface="Cambria Math" panose="02040503050406030204" pitchFamily="18" charset="0"/>
                          </a:rPr>
                        </m:ctrlPr>
                      </m:sSubPr>
                      <m:e>
                        <m:r>
                          <m:rPr>
                            <m:sty m:val="p"/>
                          </m:rPr>
                          <a:rPr lang="en-US" altLang="zh-CN" sz="1600" b="0" i="0" dirty="0" smtClean="0">
                            <a:solidFill>
                              <a:schemeClr val="tx1">
                                <a:lumMod val="75000"/>
                                <a:lumOff val="25000"/>
                              </a:schemeClr>
                            </a:solidFill>
                            <a:latin typeface="Cambria Math" panose="02040503050406030204" pitchFamily="18" charset="0"/>
                          </a:rPr>
                          <m:t>λ</m:t>
                        </m:r>
                      </m:e>
                      <m:sub>
                        <m:r>
                          <a:rPr lang="en-US" altLang="zh-CN" sz="1600" b="0" i="0" dirty="0" smtClean="0">
                            <a:solidFill>
                              <a:schemeClr val="tx1">
                                <a:lumMod val="75000"/>
                                <a:lumOff val="25000"/>
                              </a:schemeClr>
                            </a:solidFill>
                            <a:latin typeface="Cambria Math" panose="02040503050406030204" pitchFamily="18" charset="0"/>
                          </a:rPr>
                          <m:t>0</m:t>
                        </m:r>
                      </m:sub>
                    </m:sSub>
                  </m:oMath>
                </a14:m>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的</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ts val="1733"/>
                  </a:lnSpc>
                </a:pP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ts val="1733"/>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波与导管壁的碰撞次数最少，能量损耗最少，是构成声音最主要的成分</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ts val="1733"/>
                  </a:lnSpc>
                </a:pP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ts val="1733"/>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且声音</a:t>
                </a:r>
                <a14:m>
                  <m:oMath xmlns:m="http://schemas.openxmlformats.org/officeDocument/2006/math">
                    <m:r>
                      <a:rPr lang="zh-CN" altLang="en-US" sz="1600" b="0" i="0" dirty="0" smtClean="0">
                        <a:solidFill>
                          <a:schemeClr val="tx1">
                            <a:lumMod val="75000"/>
                            <a:lumOff val="25000"/>
                          </a:schemeClr>
                        </a:solidFill>
                        <a:latin typeface="Cambria Math" panose="02040503050406030204" pitchFamily="18" charset="0"/>
                      </a:rPr>
                      <m:t>频率</m:t>
                    </m:r>
                    <m:r>
                      <m:rPr>
                        <m:sty m:val="p"/>
                      </m:rPr>
                      <a:rPr lang="en-US" altLang="zh-CN" sz="1600" b="0" i="0" dirty="0" smtClean="0">
                        <a:solidFill>
                          <a:srgbClr val="FF0000"/>
                        </a:solidFill>
                        <a:latin typeface="Cambria Math" panose="02040503050406030204" pitchFamily="18" charset="0"/>
                      </a:rPr>
                      <m:t>f</m:t>
                    </m:r>
                    <m:r>
                      <a:rPr lang="en-US" altLang="zh-CN" sz="1600" b="0" i="0" dirty="0" smtClean="0">
                        <a:solidFill>
                          <a:srgbClr val="FF0000"/>
                        </a:solidFill>
                        <a:latin typeface="Cambria Math" panose="02040503050406030204" pitchFamily="18" charset="0"/>
                      </a:rPr>
                      <m:t>=</m:t>
                    </m:r>
                    <m:f>
                      <m:fPr>
                        <m:ctrlPr>
                          <a:rPr lang="en-US" altLang="zh-CN" sz="1600" i="1" dirty="0">
                            <a:solidFill>
                              <a:srgbClr val="FF0000"/>
                            </a:solidFill>
                            <a:latin typeface="Cambria Math" panose="02040503050406030204" pitchFamily="18" charset="0"/>
                          </a:rPr>
                        </m:ctrlPr>
                      </m:fPr>
                      <m:num>
                        <m:r>
                          <a:rPr lang="en-US" altLang="zh-CN" sz="1600" b="0" i="0" dirty="0" smtClean="0">
                            <a:solidFill>
                              <a:srgbClr val="FF0000"/>
                            </a:solidFill>
                            <a:latin typeface="Cambria Math" panose="02040503050406030204" pitchFamily="18" charset="0"/>
                          </a:rPr>
                          <m:t>2</m:t>
                        </m:r>
                        <m:r>
                          <m:rPr>
                            <m:sty m:val="p"/>
                          </m:rPr>
                          <a:rPr lang="en-US" altLang="zh-CN" sz="1600" b="0" i="0" dirty="0" smtClean="0">
                            <a:solidFill>
                              <a:srgbClr val="FF0000"/>
                            </a:solidFill>
                            <a:latin typeface="Cambria Math" panose="02040503050406030204" pitchFamily="18" charset="0"/>
                          </a:rPr>
                          <m:t>n</m:t>
                        </m:r>
                        <m:r>
                          <a:rPr lang="en-US" altLang="zh-CN" sz="1600" b="0" i="0" dirty="0" smtClean="0">
                            <a:solidFill>
                              <a:srgbClr val="FF0000"/>
                            </a:solidFill>
                            <a:latin typeface="Cambria Math" panose="02040503050406030204" pitchFamily="18" charset="0"/>
                          </a:rPr>
                          <m:t>+1</m:t>
                        </m:r>
                      </m:num>
                      <m:den>
                        <m:r>
                          <a:rPr lang="en-US" altLang="zh-CN" sz="1600" b="0" i="0" dirty="0" smtClean="0">
                            <a:solidFill>
                              <a:srgbClr val="FF0000"/>
                            </a:solidFill>
                            <a:latin typeface="Cambria Math" panose="02040503050406030204" pitchFamily="18" charset="0"/>
                          </a:rPr>
                          <m:t>4</m:t>
                        </m:r>
                      </m:den>
                    </m:f>
                    <m:f>
                      <m:fPr>
                        <m:ctrlPr>
                          <a:rPr lang="en-US" altLang="zh-CN" sz="1600" i="1" dirty="0">
                            <a:solidFill>
                              <a:srgbClr val="FF0000"/>
                            </a:solidFill>
                            <a:latin typeface="Cambria Math" panose="02040503050406030204" pitchFamily="18" charset="0"/>
                          </a:rPr>
                        </m:ctrlPr>
                      </m:fPr>
                      <m:num>
                        <m:r>
                          <m:rPr>
                            <m:sty m:val="p"/>
                          </m:rPr>
                          <a:rPr lang="en-US" altLang="zh-CN" sz="1600" b="0" i="0" dirty="0" smtClean="0">
                            <a:solidFill>
                              <a:srgbClr val="FF0000"/>
                            </a:solidFill>
                            <a:latin typeface="Cambria Math" panose="02040503050406030204" pitchFamily="18" charset="0"/>
                          </a:rPr>
                          <m:t>v</m:t>
                        </m:r>
                      </m:num>
                      <m:den>
                        <m:r>
                          <m:rPr>
                            <m:sty m:val="p"/>
                          </m:rPr>
                          <a:rPr lang="en-US" altLang="zh-CN" sz="1600" b="0" i="0" dirty="0" smtClean="0">
                            <a:solidFill>
                              <a:srgbClr val="FF0000"/>
                            </a:solidFill>
                            <a:latin typeface="Cambria Math" panose="02040503050406030204" pitchFamily="18" charset="0"/>
                          </a:rPr>
                          <m:t>L</m:t>
                        </m:r>
                      </m:den>
                    </m:f>
                  </m:oMath>
                </a14:m>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mc:Choice>
        <mc:Fallback xmlns="">
          <p:sp>
            <p:nvSpPr>
              <p:cNvPr id="26" name="TextBox 25"/>
              <p:cNvSpPr txBox="1">
                <a:spLocks noRot="1" noChangeAspect="1" noMove="1" noResize="1" noEditPoints="1" noAdjustHandles="1" noChangeArrowheads="1" noChangeShapeType="1" noTextEdit="1"/>
              </p:cNvSpPr>
              <p:nvPr/>
            </p:nvSpPr>
            <p:spPr>
              <a:xfrm>
                <a:off x="669354" y="1775438"/>
                <a:ext cx="2578441" cy="2866619"/>
              </a:xfrm>
              <a:prstGeom prst="rect">
                <a:avLst/>
              </a:prstGeom>
              <a:blipFill>
                <a:blip r:embed="rId4"/>
                <a:stretch>
                  <a:fillRect l="-4965" t="-3191" r="-7092" b="-1702"/>
                </a:stretch>
              </a:blipFill>
            </p:spPr>
            <p:txBody>
              <a:bodyPr/>
              <a:lstStyle/>
              <a:p>
                <a:r>
                  <a:rPr lang="zh-CN" altLang="en-US">
                    <a:noFill/>
                  </a:rPr>
                  <a:t> </a:t>
                </a:r>
              </a:p>
            </p:txBody>
          </p:sp>
        </mc:Fallback>
      </mc:AlternateContent>
      <p:sp>
        <p:nvSpPr>
          <p:cNvPr id="27" name="椭圆 26"/>
          <p:cNvSpPr/>
          <p:nvPr/>
        </p:nvSpPr>
        <p:spPr>
          <a:xfrm>
            <a:off x="4965979" y="2544889"/>
            <a:ext cx="2196813" cy="2197607"/>
          </a:xfrm>
          <a:prstGeom prst="ellipse">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8" name="TextBox 27"/>
          <p:cNvSpPr txBox="1"/>
          <p:nvPr/>
        </p:nvSpPr>
        <p:spPr>
          <a:xfrm>
            <a:off x="5265773" y="2975621"/>
            <a:ext cx="1597228" cy="1354213"/>
          </a:xfrm>
          <a:prstGeom prst="rect">
            <a:avLst/>
          </a:prstGeom>
          <a:noFill/>
        </p:spPr>
        <p:txBody>
          <a:bodyPr wrap="square" lIns="121917" tIns="60958" rIns="121917" bIns="60958" rtlCol="0">
            <a:spAutoFit/>
          </a:bodyPr>
          <a:lstStyle/>
          <a:p>
            <a:pPr algn="ctr"/>
            <a:r>
              <a:rPr lang="zh-CN" altLang="en-US" sz="4000" b="1" dirty="0">
                <a:solidFill>
                  <a:schemeClr val="bg1"/>
                </a:solidFill>
                <a:latin typeface="微软雅黑" panose="020B0503020204020204" pitchFamily="34" charset="-122"/>
                <a:ea typeface="微软雅黑" panose="020B0503020204020204" pitchFamily="34" charset="-122"/>
              </a:rPr>
              <a:t>发声原理</a:t>
            </a:r>
          </a:p>
        </p:txBody>
      </p:sp>
    </p:spTree>
    <p:extLst>
      <p:ext uri="{BB962C8B-B14F-4D97-AF65-F5344CB8AC3E}">
        <p14:creationId xmlns:p14="http://schemas.microsoft.com/office/powerpoint/2010/main" val="3939943472"/>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strVal val="(6*min(max(#ppt_w*#ppt_h,.3),1)-7.4)/-.7*#ppt_w"/>
                                          </p:val>
                                        </p:tav>
                                        <p:tav tm="100000">
                                          <p:val>
                                            <p:strVal val="#ppt_w"/>
                                          </p:val>
                                        </p:tav>
                                      </p:tavLst>
                                    </p:anim>
                                    <p:anim calcmode="lin" valueType="num">
                                      <p:cBhvr>
                                        <p:cTn id="8" dur="500" fill="hold"/>
                                        <p:tgtEl>
                                          <p:spTgt spid="27"/>
                                        </p:tgtEl>
                                        <p:attrNameLst>
                                          <p:attrName>ppt_h</p:attrName>
                                        </p:attrNameLst>
                                      </p:cBhvr>
                                      <p:tavLst>
                                        <p:tav tm="0">
                                          <p:val>
                                            <p:strVal val="(6*min(max(#ppt_w*#ppt_h,.3),1)-7.4)/-.7*#ppt_h"/>
                                          </p:val>
                                        </p:tav>
                                        <p:tav tm="100000">
                                          <p:val>
                                            <p:strVal val="#ppt_h"/>
                                          </p:val>
                                        </p:tav>
                                      </p:tavLst>
                                    </p:anim>
                                    <p:anim calcmode="lin" valueType="num">
                                      <p:cBhvr>
                                        <p:cTn id="9" dur="500" fill="hold"/>
                                        <p:tgtEl>
                                          <p:spTgt spid="27"/>
                                        </p:tgtEl>
                                        <p:attrNameLst>
                                          <p:attrName>ppt_x</p:attrName>
                                        </p:attrNameLst>
                                      </p:cBhvr>
                                      <p:tavLst>
                                        <p:tav tm="0">
                                          <p:val>
                                            <p:fltVal val="0.5"/>
                                          </p:val>
                                        </p:tav>
                                        <p:tav tm="100000">
                                          <p:val>
                                            <p:strVal val="#ppt_x"/>
                                          </p:val>
                                        </p:tav>
                                      </p:tavLst>
                                    </p:anim>
                                    <p:anim calcmode="lin" valueType="num">
                                      <p:cBhvr>
                                        <p:cTn id="10" dur="500" fill="hold"/>
                                        <p:tgtEl>
                                          <p:spTgt spid="27"/>
                                        </p:tgtEl>
                                        <p:attrNameLst>
                                          <p:attrName>ppt_y</p:attrName>
                                        </p:attrNameLst>
                                      </p:cBhvr>
                                      <p:tavLst>
                                        <p:tav tm="0">
                                          <p:val>
                                            <p:strVal val="1+(6*min(max(#ppt_w*#ppt_h,.3),1)-7.4)/-.7*#ppt_h/2"/>
                                          </p:val>
                                        </p:tav>
                                        <p:tav tm="100000">
                                          <p:val>
                                            <p:strVal val="#ppt_y"/>
                                          </p:val>
                                        </p:tav>
                                      </p:tavLst>
                                    </p:anim>
                                  </p:childTnLst>
                                </p:cTn>
                              </p:par>
                              <p:par>
                                <p:cTn id="11" presetID="23" presetClass="entr" presetSubtype="36"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p:cTn id="13" dur="500" fill="hold"/>
                                        <p:tgtEl>
                                          <p:spTgt spid="28"/>
                                        </p:tgtEl>
                                        <p:attrNameLst>
                                          <p:attrName>ppt_w</p:attrName>
                                        </p:attrNameLst>
                                      </p:cBhvr>
                                      <p:tavLst>
                                        <p:tav tm="0">
                                          <p:val>
                                            <p:strVal val="(6*min(max(#ppt_w*#ppt_h,.3),1)-7.4)/-.7*#ppt_w"/>
                                          </p:val>
                                        </p:tav>
                                        <p:tav tm="100000">
                                          <p:val>
                                            <p:strVal val="#ppt_w"/>
                                          </p:val>
                                        </p:tav>
                                      </p:tavLst>
                                    </p:anim>
                                    <p:anim calcmode="lin" valueType="num">
                                      <p:cBhvr>
                                        <p:cTn id="14" dur="500" fill="hold"/>
                                        <p:tgtEl>
                                          <p:spTgt spid="28"/>
                                        </p:tgtEl>
                                        <p:attrNameLst>
                                          <p:attrName>ppt_h</p:attrName>
                                        </p:attrNameLst>
                                      </p:cBhvr>
                                      <p:tavLst>
                                        <p:tav tm="0">
                                          <p:val>
                                            <p:strVal val="(6*min(max(#ppt_w*#ppt_h,.3),1)-7.4)/-.7*#ppt_h"/>
                                          </p:val>
                                        </p:tav>
                                        <p:tav tm="100000">
                                          <p:val>
                                            <p:strVal val="#ppt_h"/>
                                          </p:val>
                                        </p:tav>
                                      </p:tavLst>
                                    </p:anim>
                                    <p:anim calcmode="lin" valueType="num">
                                      <p:cBhvr>
                                        <p:cTn id="15" dur="500" fill="hold"/>
                                        <p:tgtEl>
                                          <p:spTgt spid="28"/>
                                        </p:tgtEl>
                                        <p:attrNameLst>
                                          <p:attrName>ppt_x</p:attrName>
                                        </p:attrNameLst>
                                      </p:cBhvr>
                                      <p:tavLst>
                                        <p:tav tm="0">
                                          <p:val>
                                            <p:fltVal val="0.5"/>
                                          </p:val>
                                        </p:tav>
                                        <p:tav tm="100000">
                                          <p:val>
                                            <p:strVal val="#ppt_x"/>
                                          </p:val>
                                        </p:tav>
                                      </p:tavLst>
                                    </p:anim>
                                    <p:anim calcmode="lin" valueType="num">
                                      <p:cBhvr>
                                        <p:cTn id="16" dur="500" fill="hold"/>
                                        <p:tgtEl>
                                          <p:spTgt spid="28"/>
                                        </p:tgtEl>
                                        <p:attrNameLst>
                                          <p:attrName>ppt_y</p:attrName>
                                        </p:attrNameLst>
                                      </p:cBhvr>
                                      <p:tavLst>
                                        <p:tav tm="0">
                                          <p:val>
                                            <p:strVal val="1+(6*min(max(#ppt_w*#ppt_h,.3),1)-7.4)/-.7*#ppt_h/2"/>
                                          </p:val>
                                        </p:tav>
                                        <p:tav tm="100000">
                                          <p:val>
                                            <p:strVal val="#ppt_y"/>
                                          </p:val>
                                        </p:tav>
                                      </p:tavLst>
                                    </p:anim>
                                  </p:childTnLst>
                                </p:cTn>
                              </p:par>
                            </p:childTnLst>
                          </p:cTn>
                        </p:par>
                        <p:par>
                          <p:cTn id="17" fill="hold">
                            <p:stCondLst>
                              <p:cond delay="500"/>
                            </p:stCondLst>
                            <p:childTnLst>
                              <p:par>
                                <p:cTn id="18" presetID="14" presetClass="entr" presetSubtype="10"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randombar(horizontal)">
                                      <p:cBhvr>
                                        <p:cTn id="20" dur="500"/>
                                        <p:tgtEl>
                                          <p:spTgt spid="2"/>
                                        </p:tgtEl>
                                      </p:cBhvr>
                                    </p:animEffect>
                                  </p:childTnLst>
                                </p:cTn>
                              </p:par>
                            </p:childTnLst>
                          </p:cTn>
                        </p:par>
                        <p:par>
                          <p:cTn id="21" fill="hold">
                            <p:stCondLst>
                              <p:cond delay="1000"/>
                            </p:stCondLst>
                            <p:childTnLst>
                              <p:par>
                                <p:cTn id="22" presetID="53" presetClass="entr" presetSubtype="528"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anim calcmode="lin" valueType="num">
                                      <p:cBhvr>
                                        <p:cTn id="27" dur="500" fill="hold"/>
                                        <p:tgtEl>
                                          <p:spTgt spid="5"/>
                                        </p:tgtEl>
                                        <p:attrNameLst>
                                          <p:attrName>ppt_x</p:attrName>
                                        </p:attrNameLst>
                                      </p:cBhvr>
                                      <p:tavLst>
                                        <p:tav tm="0">
                                          <p:val>
                                            <p:fltVal val="0.5"/>
                                          </p:val>
                                        </p:tav>
                                        <p:tav tm="100000">
                                          <p:val>
                                            <p:strVal val="#ppt_x"/>
                                          </p:val>
                                        </p:tav>
                                      </p:tavLst>
                                    </p:anim>
                                    <p:anim calcmode="lin" valueType="num">
                                      <p:cBhvr>
                                        <p:cTn id="28" dur="500" fill="hold"/>
                                        <p:tgtEl>
                                          <p:spTgt spid="5"/>
                                        </p:tgtEl>
                                        <p:attrNameLst>
                                          <p:attrName>ppt_y</p:attrName>
                                        </p:attrNameLst>
                                      </p:cBhvr>
                                      <p:tavLst>
                                        <p:tav tm="0">
                                          <p:val>
                                            <p:fltVal val="0.5"/>
                                          </p:val>
                                        </p:tav>
                                        <p:tav tm="100000">
                                          <p:val>
                                            <p:strVal val="#ppt_y"/>
                                          </p:val>
                                        </p:tav>
                                      </p:tavLst>
                                    </p:anim>
                                  </p:childTnLst>
                                </p:cTn>
                              </p:par>
                              <p:par>
                                <p:cTn id="29" presetID="53" presetClass="entr" presetSubtype="528" fill="hold" nodeType="with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fltVal val="0"/>
                                          </p:val>
                                        </p:tav>
                                        <p:tav tm="100000">
                                          <p:val>
                                            <p:strVal val="#ppt_w"/>
                                          </p:val>
                                        </p:tav>
                                      </p:tavLst>
                                    </p:anim>
                                    <p:anim calcmode="lin" valueType="num">
                                      <p:cBhvr>
                                        <p:cTn id="32" dur="500" fill="hold"/>
                                        <p:tgtEl>
                                          <p:spTgt spid="3"/>
                                        </p:tgtEl>
                                        <p:attrNameLst>
                                          <p:attrName>ppt_h</p:attrName>
                                        </p:attrNameLst>
                                      </p:cBhvr>
                                      <p:tavLst>
                                        <p:tav tm="0">
                                          <p:val>
                                            <p:fltVal val="0"/>
                                          </p:val>
                                        </p:tav>
                                        <p:tav tm="100000">
                                          <p:val>
                                            <p:strVal val="#ppt_h"/>
                                          </p:val>
                                        </p:tav>
                                      </p:tavLst>
                                    </p:anim>
                                    <p:animEffect transition="in" filter="fade">
                                      <p:cBhvr>
                                        <p:cTn id="33" dur="500"/>
                                        <p:tgtEl>
                                          <p:spTgt spid="3"/>
                                        </p:tgtEl>
                                      </p:cBhvr>
                                    </p:animEffect>
                                    <p:anim calcmode="lin" valueType="num">
                                      <p:cBhvr>
                                        <p:cTn id="34" dur="500" fill="hold"/>
                                        <p:tgtEl>
                                          <p:spTgt spid="3"/>
                                        </p:tgtEl>
                                        <p:attrNameLst>
                                          <p:attrName>ppt_x</p:attrName>
                                        </p:attrNameLst>
                                      </p:cBhvr>
                                      <p:tavLst>
                                        <p:tav tm="0">
                                          <p:val>
                                            <p:fltVal val="0.5"/>
                                          </p:val>
                                        </p:tav>
                                        <p:tav tm="100000">
                                          <p:val>
                                            <p:strVal val="#ppt_x"/>
                                          </p:val>
                                        </p:tav>
                                      </p:tavLst>
                                    </p:anim>
                                    <p:anim calcmode="lin" valueType="num">
                                      <p:cBhvr>
                                        <p:cTn id="35" dur="500" fill="hold"/>
                                        <p:tgtEl>
                                          <p:spTgt spid="3"/>
                                        </p:tgtEl>
                                        <p:attrNameLst>
                                          <p:attrName>ppt_y</p:attrName>
                                        </p:attrNameLst>
                                      </p:cBhvr>
                                      <p:tavLst>
                                        <p:tav tm="0">
                                          <p:val>
                                            <p:fltVal val="0.5"/>
                                          </p:val>
                                        </p:tav>
                                        <p:tav tm="100000">
                                          <p:val>
                                            <p:strVal val="#ppt_y"/>
                                          </p:val>
                                        </p:tav>
                                      </p:tavLst>
                                    </p:anim>
                                  </p:childTnLst>
                                </p:cTn>
                              </p:par>
                              <p:par>
                                <p:cTn id="36" presetID="53" presetClass="entr" presetSubtype="528" fill="hold" nodeType="with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p:cTn id="38" dur="500" fill="hold"/>
                                        <p:tgtEl>
                                          <p:spTgt spid="6"/>
                                        </p:tgtEl>
                                        <p:attrNameLst>
                                          <p:attrName>ppt_w</p:attrName>
                                        </p:attrNameLst>
                                      </p:cBhvr>
                                      <p:tavLst>
                                        <p:tav tm="0">
                                          <p:val>
                                            <p:fltVal val="0"/>
                                          </p:val>
                                        </p:tav>
                                        <p:tav tm="100000">
                                          <p:val>
                                            <p:strVal val="#ppt_w"/>
                                          </p:val>
                                        </p:tav>
                                      </p:tavLst>
                                    </p:anim>
                                    <p:anim calcmode="lin" valueType="num">
                                      <p:cBhvr>
                                        <p:cTn id="39" dur="500" fill="hold"/>
                                        <p:tgtEl>
                                          <p:spTgt spid="6"/>
                                        </p:tgtEl>
                                        <p:attrNameLst>
                                          <p:attrName>ppt_h</p:attrName>
                                        </p:attrNameLst>
                                      </p:cBhvr>
                                      <p:tavLst>
                                        <p:tav tm="0">
                                          <p:val>
                                            <p:fltVal val="0"/>
                                          </p:val>
                                        </p:tav>
                                        <p:tav tm="100000">
                                          <p:val>
                                            <p:strVal val="#ppt_h"/>
                                          </p:val>
                                        </p:tav>
                                      </p:tavLst>
                                    </p:anim>
                                    <p:animEffect transition="in" filter="fade">
                                      <p:cBhvr>
                                        <p:cTn id="40" dur="500"/>
                                        <p:tgtEl>
                                          <p:spTgt spid="6"/>
                                        </p:tgtEl>
                                      </p:cBhvr>
                                    </p:animEffect>
                                    <p:anim calcmode="lin" valueType="num">
                                      <p:cBhvr>
                                        <p:cTn id="41" dur="500" fill="hold"/>
                                        <p:tgtEl>
                                          <p:spTgt spid="6"/>
                                        </p:tgtEl>
                                        <p:attrNameLst>
                                          <p:attrName>ppt_x</p:attrName>
                                        </p:attrNameLst>
                                      </p:cBhvr>
                                      <p:tavLst>
                                        <p:tav tm="0">
                                          <p:val>
                                            <p:fltVal val="0.5"/>
                                          </p:val>
                                        </p:tav>
                                        <p:tav tm="100000">
                                          <p:val>
                                            <p:strVal val="#ppt_x"/>
                                          </p:val>
                                        </p:tav>
                                      </p:tavLst>
                                    </p:anim>
                                    <p:anim calcmode="lin" valueType="num">
                                      <p:cBhvr>
                                        <p:cTn id="42" dur="500" fill="hold"/>
                                        <p:tgtEl>
                                          <p:spTgt spid="6"/>
                                        </p:tgtEl>
                                        <p:attrNameLst>
                                          <p:attrName>ppt_y</p:attrName>
                                        </p:attrNameLst>
                                      </p:cBhvr>
                                      <p:tavLst>
                                        <p:tav tm="0">
                                          <p:val>
                                            <p:fltVal val="0.5"/>
                                          </p:val>
                                        </p:tav>
                                        <p:tav tm="100000">
                                          <p:val>
                                            <p:strVal val="#ppt_y"/>
                                          </p:val>
                                        </p:tav>
                                      </p:tavLst>
                                    </p:anim>
                                  </p:childTnLst>
                                </p:cTn>
                              </p:par>
                              <p:par>
                                <p:cTn id="43" presetID="53" presetClass="entr" presetSubtype="528" fill="hold" nodeType="with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p:cTn id="45" dur="500" fill="hold"/>
                                        <p:tgtEl>
                                          <p:spTgt spid="4"/>
                                        </p:tgtEl>
                                        <p:attrNameLst>
                                          <p:attrName>ppt_w</p:attrName>
                                        </p:attrNameLst>
                                      </p:cBhvr>
                                      <p:tavLst>
                                        <p:tav tm="0">
                                          <p:val>
                                            <p:fltVal val="0"/>
                                          </p:val>
                                        </p:tav>
                                        <p:tav tm="100000">
                                          <p:val>
                                            <p:strVal val="#ppt_w"/>
                                          </p:val>
                                        </p:tav>
                                      </p:tavLst>
                                    </p:anim>
                                    <p:anim calcmode="lin" valueType="num">
                                      <p:cBhvr>
                                        <p:cTn id="46" dur="500" fill="hold"/>
                                        <p:tgtEl>
                                          <p:spTgt spid="4"/>
                                        </p:tgtEl>
                                        <p:attrNameLst>
                                          <p:attrName>ppt_h</p:attrName>
                                        </p:attrNameLst>
                                      </p:cBhvr>
                                      <p:tavLst>
                                        <p:tav tm="0">
                                          <p:val>
                                            <p:fltVal val="0"/>
                                          </p:val>
                                        </p:tav>
                                        <p:tav tm="100000">
                                          <p:val>
                                            <p:strVal val="#ppt_h"/>
                                          </p:val>
                                        </p:tav>
                                      </p:tavLst>
                                    </p:anim>
                                    <p:animEffect transition="in" filter="fade">
                                      <p:cBhvr>
                                        <p:cTn id="47" dur="500"/>
                                        <p:tgtEl>
                                          <p:spTgt spid="4"/>
                                        </p:tgtEl>
                                      </p:cBhvr>
                                    </p:animEffect>
                                    <p:anim calcmode="lin" valueType="num">
                                      <p:cBhvr>
                                        <p:cTn id="48" dur="500" fill="hold"/>
                                        <p:tgtEl>
                                          <p:spTgt spid="4"/>
                                        </p:tgtEl>
                                        <p:attrNameLst>
                                          <p:attrName>ppt_x</p:attrName>
                                        </p:attrNameLst>
                                      </p:cBhvr>
                                      <p:tavLst>
                                        <p:tav tm="0">
                                          <p:val>
                                            <p:fltVal val="0.5"/>
                                          </p:val>
                                        </p:tav>
                                        <p:tav tm="100000">
                                          <p:val>
                                            <p:strVal val="#ppt_x"/>
                                          </p:val>
                                        </p:tav>
                                      </p:tavLst>
                                    </p:anim>
                                    <p:anim calcmode="lin" valueType="num">
                                      <p:cBhvr>
                                        <p:cTn id="49" dur="500" fill="hold"/>
                                        <p:tgtEl>
                                          <p:spTgt spid="4"/>
                                        </p:tgtEl>
                                        <p:attrNameLst>
                                          <p:attrName>ppt_y</p:attrName>
                                        </p:attrNameLst>
                                      </p:cBhvr>
                                      <p:tavLst>
                                        <p:tav tm="0">
                                          <p:val>
                                            <p:fltVal val="0.5"/>
                                          </p:val>
                                        </p:tav>
                                        <p:tav tm="100000">
                                          <p:val>
                                            <p:strVal val="#ppt_y"/>
                                          </p:val>
                                        </p:tav>
                                      </p:tavLst>
                                    </p:anim>
                                  </p:childTnLst>
                                </p:cTn>
                              </p:par>
                            </p:childTnLst>
                          </p:cTn>
                        </p:par>
                        <p:par>
                          <p:cTn id="50" fill="hold">
                            <p:stCondLst>
                              <p:cond delay="1500"/>
                            </p:stCondLst>
                            <p:childTnLst>
                              <p:par>
                                <p:cTn id="51" presetID="10" presetClass="entr" presetSubtype="0" fill="hold" grpId="0" nodeType="after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fade">
                                      <p:cBhvr>
                                        <p:cTn id="53" dur="500"/>
                                        <p:tgtEl>
                                          <p:spTgt spid="9"/>
                                        </p:tgtEl>
                                      </p:cBhvr>
                                    </p:animEffect>
                                  </p:childTnLst>
                                </p:cTn>
                              </p:par>
                            </p:childTnLst>
                          </p:cTn>
                        </p:par>
                        <p:par>
                          <p:cTn id="54" fill="hold">
                            <p:stCondLst>
                              <p:cond delay="2000"/>
                            </p:stCondLst>
                            <p:childTnLst>
                              <p:par>
                                <p:cTn id="55" presetID="16" presetClass="entr" presetSubtype="42" fill="hold"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barn(outHorizontal)">
                                      <p:cBhvr>
                                        <p:cTn id="57" dur="500"/>
                                        <p:tgtEl>
                                          <p:spTgt spid="15"/>
                                        </p:tgtEl>
                                      </p:cBhvr>
                                    </p:animEffect>
                                  </p:childTnLst>
                                </p:cTn>
                              </p:par>
                            </p:childTnLst>
                          </p:cTn>
                        </p:par>
                        <p:par>
                          <p:cTn id="58" fill="hold">
                            <p:stCondLst>
                              <p:cond delay="2500"/>
                            </p:stCondLst>
                            <p:childTnLst>
                              <p:par>
                                <p:cTn id="59" presetID="22" presetClass="entr" presetSubtype="2" fill="hold"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wipe(right)">
                                      <p:cBhvr>
                                        <p:cTn id="61" dur="500"/>
                                        <p:tgtEl>
                                          <p:spTgt spid="16"/>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wipe(left)">
                                      <p:cBhvr>
                                        <p:cTn id="64" dur="500"/>
                                        <p:tgtEl>
                                          <p:spTgt spid="8"/>
                                        </p:tgtEl>
                                      </p:cBhvr>
                                    </p:animEffect>
                                  </p:childTnLst>
                                </p:cTn>
                              </p:par>
                            </p:childTnLst>
                          </p:cTn>
                        </p:par>
                        <p:par>
                          <p:cTn id="65" fill="hold">
                            <p:stCondLst>
                              <p:cond delay="3000"/>
                            </p:stCondLst>
                            <p:childTnLst>
                              <p:par>
                                <p:cTn id="66" presetID="10" presetClass="entr" presetSubtype="0" fill="hold" grpId="0" nodeType="afterEffect">
                                  <p:stCondLst>
                                    <p:cond delay="0"/>
                                  </p:stCondLst>
                                  <p:childTnLst>
                                    <p:set>
                                      <p:cBhvr>
                                        <p:cTn id="67" dur="1" fill="hold">
                                          <p:stCondLst>
                                            <p:cond delay="0"/>
                                          </p:stCondLst>
                                        </p:cTn>
                                        <p:tgtEl>
                                          <p:spTgt spid="10"/>
                                        </p:tgtEl>
                                        <p:attrNameLst>
                                          <p:attrName>style.visibility</p:attrName>
                                        </p:attrNameLst>
                                      </p:cBhvr>
                                      <p:to>
                                        <p:strVal val="visible"/>
                                      </p:to>
                                    </p:set>
                                    <p:animEffect transition="in" filter="fade">
                                      <p:cBhvr>
                                        <p:cTn id="68" dur="500"/>
                                        <p:tgtEl>
                                          <p:spTgt spid="10"/>
                                        </p:tgtEl>
                                      </p:cBhvr>
                                    </p:animEffect>
                                  </p:childTnLst>
                                </p:cTn>
                              </p:par>
                            </p:childTnLst>
                          </p:cTn>
                        </p:par>
                        <p:par>
                          <p:cTn id="69" fill="hold">
                            <p:stCondLst>
                              <p:cond delay="3500"/>
                            </p:stCondLst>
                            <p:childTnLst>
                              <p:par>
                                <p:cTn id="70" presetID="16" presetClass="entr" presetSubtype="42" fill="hold" nodeType="after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barn(outHorizontal)">
                                      <p:cBhvr>
                                        <p:cTn id="72" dur="500"/>
                                        <p:tgtEl>
                                          <p:spTgt spid="17"/>
                                        </p:tgtEl>
                                      </p:cBhvr>
                                    </p:animEffect>
                                  </p:childTnLst>
                                </p:cTn>
                              </p:par>
                            </p:childTnLst>
                          </p:cTn>
                        </p:par>
                        <p:par>
                          <p:cTn id="73" fill="hold">
                            <p:stCondLst>
                              <p:cond delay="4000"/>
                            </p:stCondLst>
                            <p:childTnLst>
                              <p:par>
                                <p:cTn id="74" presetID="22" presetClass="entr" presetSubtype="2" fill="hold" nodeType="afterEffect">
                                  <p:stCondLst>
                                    <p:cond delay="0"/>
                                  </p:stCondLst>
                                  <p:childTnLst>
                                    <p:set>
                                      <p:cBhvr>
                                        <p:cTn id="75" dur="1" fill="hold">
                                          <p:stCondLst>
                                            <p:cond delay="0"/>
                                          </p:stCondLst>
                                        </p:cTn>
                                        <p:tgtEl>
                                          <p:spTgt spid="18"/>
                                        </p:tgtEl>
                                        <p:attrNameLst>
                                          <p:attrName>style.visibility</p:attrName>
                                        </p:attrNameLst>
                                      </p:cBhvr>
                                      <p:to>
                                        <p:strVal val="visible"/>
                                      </p:to>
                                    </p:set>
                                    <p:animEffect transition="in" filter="wipe(right)">
                                      <p:cBhvr>
                                        <p:cTn id="76" dur="500"/>
                                        <p:tgtEl>
                                          <p:spTgt spid="18"/>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12"/>
                                        </p:tgtEl>
                                        <p:attrNameLst>
                                          <p:attrName>style.visibility</p:attrName>
                                        </p:attrNameLst>
                                      </p:cBhvr>
                                      <p:to>
                                        <p:strVal val="visible"/>
                                      </p:to>
                                    </p:set>
                                    <p:animEffect transition="in" filter="wipe(left)">
                                      <p:cBhvr>
                                        <p:cTn id="79" dur="500"/>
                                        <p:tgtEl>
                                          <p:spTgt spid="12"/>
                                        </p:tgtEl>
                                      </p:cBhvr>
                                    </p:animEffect>
                                  </p:childTnLst>
                                </p:cTn>
                              </p:par>
                            </p:childTnLst>
                          </p:cTn>
                        </p:par>
                        <p:par>
                          <p:cTn id="80" fill="hold">
                            <p:stCondLst>
                              <p:cond delay="4500"/>
                            </p:stCondLst>
                            <p:childTnLst>
                              <p:par>
                                <p:cTn id="81" presetID="10" presetClass="entr" presetSubtype="0" fill="hold" grpId="0" nodeType="afterEffect">
                                  <p:stCondLst>
                                    <p:cond delay="0"/>
                                  </p:stCondLst>
                                  <p:childTnLst>
                                    <p:set>
                                      <p:cBhvr>
                                        <p:cTn id="82" dur="1" fill="hold">
                                          <p:stCondLst>
                                            <p:cond delay="0"/>
                                          </p:stCondLst>
                                        </p:cTn>
                                        <p:tgtEl>
                                          <p:spTgt spid="13"/>
                                        </p:tgtEl>
                                        <p:attrNameLst>
                                          <p:attrName>style.visibility</p:attrName>
                                        </p:attrNameLst>
                                      </p:cBhvr>
                                      <p:to>
                                        <p:strVal val="visible"/>
                                      </p:to>
                                    </p:set>
                                    <p:animEffect transition="in" filter="fade">
                                      <p:cBhvr>
                                        <p:cTn id="83" dur="500"/>
                                        <p:tgtEl>
                                          <p:spTgt spid="13"/>
                                        </p:tgtEl>
                                      </p:cBhvr>
                                    </p:animEffect>
                                  </p:childTnLst>
                                </p:cTn>
                              </p:par>
                            </p:childTnLst>
                          </p:cTn>
                        </p:par>
                        <p:par>
                          <p:cTn id="84" fill="hold">
                            <p:stCondLst>
                              <p:cond delay="5000"/>
                            </p:stCondLst>
                            <p:childTnLst>
                              <p:par>
                                <p:cTn id="85" presetID="16" presetClass="entr" presetSubtype="42" fill="hold" nodeType="afterEffect">
                                  <p:stCondLst>
                                    <p:cond delay="0"/>
                                  </p:stCondLst>
                                  <p:childTnLst>
                                    <p:set>
                                      <p:cBhvr>
                                        <p:cTn id="86" dur="1" fill="hold">
                                          <p:stCondLst>
                                            <p:cond delay="0"/>
                                          </p:stCondLst>
                                        </p:cTn>
                                        <p:tgtEl>
                                          <p:spTgt spid="19"/>
                                        </p:tgtEl>
                                        <p:attrNameLst>
                                          <p:attrName>style.visibility</p:attrName>
                                        </p:attrNameLst>
                                      </p:cBhvr>
                                      <p:to>
                                        <p:strVal val="visible"/>
                                      </p:to>
                                    </p:set>
                                    <p:animEffect transition="in" filter="barn(outHorizontal)">
                                      <p:cBhvr>
                                        <p:cTn id="87" dur="500"/>
                                        <p:tgtEl>
                                          <p:spTgt spid="19"/>
                                        </p:tgtEl>
                                      </p:cBhvr>
                                    </p:animEffect>
                                  </p:childTnLst>
                                </p:cTn>
                              </p:par>
                            </p:childTnLst>
                          </p:cTn>
                        </p:par>
                        <p:par>
                          <p:cTn id="88" fill="hold">
                            <p:stCondLst>
                              <p:cond delay="5500"/>
                            </p:stCondLst>
                            <p:childTnLst>
                              <p:par>
                                <p:cTn id="89" presetID="22" presetClass="entr" presetSubtype="8" fill="hold" nodeType="afterEffect">
                                  <p:stCondLst>
                                    <p:cond delay="0"/>
                                  </p:stCondLst>
                                  <p:childTnLst>
                                    <p:set>
                                      <p:cBhvr>
                                        <p:cTn id="90" dur="1" fill="hold">
                                          <p:stCondLst>
                                            <p:cond delay="0"/>
                                          </p:stCondLst>
                                        </p:cTn>
                                        <p:tgtEl>
                                          <p:spTgt spid="20"/>
                                        </p:tgtEl>
                                        <p:attrNameLst>
                                          <p:attrName>style.visibility</p:attrName>
                                        </p:attrNameLst>
                                      </p:cBhvr>
                                      <p:to>
                                        <p:strVal val="visible"/>
                                      </p:to>
                                    </p:set>
                                    <p:animEffect transition="in" filter="wipe(left)">
                                      <p:cBhvr>
                                        <p:cTn id="91" dur="500"/>
                                        <p:tgtEl>
                                          <p:spTgt spid="20"/>
                                        </p:tgtEl>
                                      </p:cBhvr>
                                    </p:animEffect>
                                  </p:childTnLst>
                                </p:cTn>
                              </p:par>
                              <p:par>
                                <p:cTn id="92" presetID="22" presetClass="entr" presetSubtype="2" fill="hold" grpId="0" nodeType="withEffect">
                                  <p:stCondLst>
                                    <p:cond delay="0"/>
                                  </p:stCondLst>
                                  <p:childTnLst>
                                    <p:set>
                                      <p:cBhvr>
                                        <p:cTn id="93" dur="1" fill="hold">
                                          <p:stCondLst>
                                            <p:cond delay="0"/>
                                          </p:stCondLst>
                                        </p:cTn>
                                        <p:tgtEl>
                                          <p:spTgt spid="22"/>
                                        </p:tgtEl>
                                        <p:attrNameLst>
                                          <p:attrName>style.visibility</p:attrName>
                                        </p:attrNameLst>
                                      </p:cBhvr>
                                      <p:to>
                                        <p:strVal val="visible"/>
                                      </p:to>
                                    </p:set>
                                    <p:animEffect transition="in" filter="wipe(right)">
                                      <p:cBhvr>
                                        <p:cTn id="94" dur="500"/>
                                        <p:tgtEl>
                                          <p:spTgt spid="22"/>
                                        </p:tgtEl>
                                      </p:cBhvr>
                                    </p:animEffect>
                                  </p:childTnLst>
                                </p:cTn>
                              </p:par>
                            </p:childTnLst>
                          </p:cTn>
                        </p:par>
                        <p:par>
                          <p:cTn id="95" fill="hold">
                            <p:stCondLst>
                              <p:cond delay="6000"/>
                            </p:stCondLst>
                            <p:childTnLst>
                              <p:par>
                                <p:cTn id="96" presetID="10" presetClass="entr" presetSubtype="0" fill="hold" grpId="0" nodeType="afterEffect">
                                  <p:stCondLst>
                                    <p:cond delay="0"/>
                                  </p:stCondLst>
                                  <p:childTnLst>
                                    <p:set>
                                      <p:cBhvr>
                                        <p:cTn id="97" dur="1" fill="hold">
                                          <p:stCondLst>
                                            <p:cond delay="0"/>
                                          </p:stCondLst>
                                        </p:cTn>
                                        <p:tgtEl>
                                          <p:spTgt spid="14"/>
                                        </p:tgtEl>
                                        <p:attrNameLst>
                                          <p:attrName>style.visibility</p:attrName>
                                        </p:attrNameLst>
                                      </p:cBhvr>
                                      <p:to>
                                        <p:strVal val="visible"/>
                                      </p:to>
                                    </p:set>
                                    <p:animEffect transition="in" filter="fade">
                                      <p:cBhvr>
                                        <p:cTn id="98" dur="500"/>
                                        <p:tgtEl>
                                          <p:spTgt spid="14"/>
                                        </p:tgtEl>
                                      </p:cBhvr>
                                    </p:animEffect>
                                  </p:childTnLst>
                                </p:cTn>
                              </p:par>
                            </p:childTnLst>
                          </p:cTn>
                        </p:par>
                        <p:par>
                          <p:cTn id="99" fill="hold">
                            <p:stCondLst>
                              <p:cond delay="6500"/>
                            </p:stCondLst>
                            <p:childTnLst>
                              <p:par>
                                <p:cTn id="100" presetID="16" presetClass="entr" presetSubtype="42" fill="hold" nodeType="afterEffect">
                                  <p:stCondLst>
                                    <p:cond delay="0"/>
                                  </p:stCondLst>
                                  <p:childTnLst>
                                    <p:set>
                                      <p:cBhvr>
                                        <p:cTn id="101" dur="1" fill="hold">
                                          <p:stCondLst>
                                            <p:cond delay="0"/>
                                          </p:stCondLst>
                                        </p:cTn>
                                        <p:tgtEl>
                                          <p:spTgt spid="23"/>
                                        </p:tgtEl>
                                        <p:attrNameLst>
                                          <p:attrName>style.visibility</p:attrName>
                                        </p:attrNameLst>
                                      </p:cBhvr>
                                      <p:to>
                                        <p:strVal val="visible"/>
                                      </p:to>
                                    </p:set>
                                    <p:animEffect transition="in" filter="barn(outHorizontal)">
                                      <p:cBhvr>
                                        <p:cTn id="102" dur="500"/>
                                        <p:tgtEl>
                                          <p:spTgt spid="23"/>
                                        </p:tgtEl>
                                      </p:cBhvr>
                                    </p:animEffect>
                                  </p:childTnLst>
                                </p:cTn>
                              </p:par>
                            </p:childTnLst>
                          </p:cTn>
                        </p:par>
                        <p:par>
                          <p:cTn id="103" fill="hold">
                            <p:stCondLst>
                              <p:cond delay="7000"/>
                            </p:stCondLst>
                            <p:childTnLst>
                              <p:par>
                                <p:cTn id="104" presetID="22" presetClass="entr" presetSubtype="8" fill="hold" nodeType="afterEffect">
                                  <p:stCondLst>
                                    <p:cond delay="0"/>
                                  </p:stCondLst>
                                  <p:childTnLst>
                                    <p:set>
                                      <p:cBhvr>
                                        <p:cTn id="105" dur="1" fill="hold">
                                          <p:stCondLst>
                                            <p:cond delay="0"/>
                                          </p:stCondLst>
                                        </p:cTn>
                                        <p:tgtEl>
                                          <p:spTgt spid="24"/>
                                        </p:tgtEl>
                                        <p:attrNameLst>
                                          <p:attrName>style.visibility</p:attrName>
                                        </p:attrNameLst>
                                      </p:cBhvr>
                                      <p:to>
                                        <p:strVal val="visible"/>
                                      </p:to>
                                    </p:set>
                                    <p:animEffect transition="in" filter="wipe(left)">
                                      <p:cBhvr>
                                        <p:cTn id="106" dur="500"/>
                                        <p:tgtEl>
                                          <p:spTgt spid="24"/>
                                        </p:tgtEl>
                                      </p:cBhvr>
                                    </p:animEffect>
                                  </p:childTnLst>
                                </p:cTn>
                              </p:par>
                              <p:par>
                                <p:cTn id="107" presetID="22" presetClass="entr" presetSubtype="2" fill="hold" grpId="0" nodeType="withEffect">
                                  <p:stCondLst>
                                    <p:cond delay="0"/>
                                  </p:stCondLst>
                                  <p:childTnLst>
                                    <p:set>
                                      <p:cBhvr>
                                        <p:cTn id="108" dur="1" fill="hold">
                                          <p:stCondLst>
                                            <p:cond delay="0"/>
                                          </p:stCondLst>
                                        </p:cTn>
                                        <p:tgtEl>
                                          <p:spTgt spid="26"/>
                                        </p:tgtEl>
                                        <p:attrNameLst>
                                          <p:attrName>style.visibility</p:attrName>
                                        </p:attrNameLst>
                                      </p:cBhvr>
                                      <p:to>
                                        <p:strVal val="visible"/>
                                      </p:to>
                                    </p:set>
                                    <p:animEffect transition="in" filter="wipe(right)">
                                      <p:cBhvr>
                                        <p:cTn id="10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P spid="9" grpId="0"/>
      <p:bldP spid="10" grpId="0"/>
      <p:bldP spid="12" grpId="0"/>
      <p:bldP spid="13" grpId="0"/>
      <p:bldP spid="14" grpId="0"/>
      <p:bldP spid="22" grpId="0"/>
      <p:bldP spid="26" grpId="0"/>
      <p:bldP spid="27" grpId="0" animBg="1"/>
      <p:bldP spid="2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21" name="直接连接符 2820"/>
          <p:cNvCxnSpPr/>
          <p:nvPr/>
        </p:nvCxnSpPr>
        <p:spPr>
          <a:xfrm rot="5400000">
            <a:off x="2409529" y="3588415"/>
            <a:ext cx="3571189"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22" name="直接连接符 2821"/>
          <p:cNvCxnSpPr/>
          <p:nvPr/>
        </p:nvCxnSpPr>
        <p:spPr>
          <a:xfrm rot="5400000">
            <a:off x="6201455" y="3588415"/>
            <a:ext cx="3571189"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824" name="11 Rectángulo"/>
          <p:cNvSpPr/>
          <p:nvPr/>
        </p:nvSpPr>
        <p:spPr>
          <a:xfrm>
            <a:off x="690775" y="1802820"/>
            <a:ext cx="3164004" cy="1261824"/>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lvl="0" algn="ctr" fontAlgn="base">
              <a:spcBef>
                <a:spcPct val="0"/>
              </a:spcBef>
              <a:spcAft>
                <a:spcPct val="0"/>
              </a:spcAft>
              <a:defRPr/>
            </a:pPr>
            <a:r>
              <a:rPr lang="zh-CN" altLang="en-US" sz="2000" b="1"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改变吹孔位置</a:t>
            </a:r>
            <a:endParaRPr lang="en-US" altLang="zh-CN" sz="2000" b="1"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829" name="42 Rectángulo"/>
          <p:cNvSpPr/>
          <p:nvPr/>
        </p:nvSpPr>
        <p:spPr>
          <a:xfrm>
            <a:off x="8543478" y="1802820"/>
            <a:ext cx="3164006" cy="1261824"/>
          </a:xfrm>
          <a:prstGeom prst="rect">
            <a:avLst/>
          </a:prstGeom>
          <a:solidFill>
            <a:schemeClr val="accent2"/>
          </a:solidFill>
          <a:ln>
            <a:noFill/>
          </a:ln>
          <a:effectLst/>
        </p:spPr>
        <p:style>
          <a:lnRef idx="3">
            <a:schemeClr val="lt1"/>
          </a:lnRef>
          <a:fillRef idx="1">
            <a:schemeClr val="accent4"/>
          </a:fillRef>
          <a:effectRef idx="1">
            <a:schemeClr val="accent4"/>
          </a:effectRef>
          <a:fontRef idx="minor">
            <a:schemeClr val="lt1"/>
          </a:fontRef>
        </p:style>
        <p:txBody>
          <a:bodyPr anchor="ctr"/>
          <a:lstStyle/>
          <a:p>
            <a:pPr lvl="0" algn="ctr" eaLnBrk="0" fontAlgn="base" hangingPunct="0">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改变杯身形状</a:t>
            </a:r>
            <a:endParaRPr lang="en-US" altLang="zh-CN" sz="2100" b="1" kern="0" dirty="0">
              <a:solidFill>
                <a:schemeClr val="bg1"/>
              </a:solidFill>
              <a:latin typeface="微软雅黑" panose="020B0503020204020204" pitchFamily="34" charset="-122"/>
              <a:ea typeface="微软雅黑" panose="020B0503020204020204" pitchFamily="34" charset="-122"/>
            </a:endParaRPr>
          </a:p>
        </p:txBody>
      </p:sp>
      <p:sp>
        <p:nvSpPr>
          <p:cNvPr id="2834" name="51 Rectángulo"/>
          <p:cNvSpPr/>
          <p:nvPr/>
        </p:nvSpPr>
        <p:spPr>
          <a:xfrm>
            <a:off x="4561312" y="1785110"/>
            <a:ext cx="3166122" cy="1261824"/>
          </a:xfrm>
          <a:prstGeom prst="rect">
            <a:avLst/>
          </a:prstGeom>
          <a:solidFill>
            <a:schemeClr val="accent3"/>
          </a:solidFill>
          <a:ln>
            <a:noFill/>
          </a:ln>
          <a:effectLst/>
        </p:spPr>
        <p:style>
          <a:lnRef idx="3">
            <a:schemeClr val="lt1"/>
          </a:lnRef>
          <a:fillRef idx="1">
            <a:schemeClr val="accent4"/>
          </a:fillRef>
          <a:effectRef idx="1">
            <a:schemeClr val="accent4"/>
          </a:effectRef>
          <a:fontRef idx="minor">
            <a:schemeClr val="lt1"/>
          </a:fontRef>
        </p:style>
        <p:txBody>
          <a:bodyPr anchor="ctr"/>
          <a:lstStyle/>
          <a:p>
            <a:pPr lvl="0" algn="ctr" eaLnBrk="0" fontAlgn="base" hangingPunct="0">
              <a:spcBef>
                <a:spcPct val="0"/>
              </a:spcBef>
              <a:spcAft>
                <a:spcPct val="0"/>
              </a:spcAft>
              <a:defRPr/>
            </a:pPr>
            <a:r>
              <a:rPr lang="zh-CN" altLang="en-US" sz="2100" b="1" kern="0" dirty="0">
                <a:solidFill>
                  <a:schemeClr val="bg1"/>
                </a:solidFill>
                <a:latin typeface="微软雅黑" panose="020B0503020204020204" pitchFamily="34" charset="-122"/>
                <a:ea typeface="微软雅黑" panose="020B0503020204020204" pitchFamily="34" charset="-122"/>
              </a:rPr>
              <a:t>改变进气速度</a:t>
            </a:r>
            <a:endParaRPr lang="en-US" altLang="zh-CN"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837" name="矩形 2836"/>
          <p:cNvSpPr/>
          <p:nvPr/>
        </p:nvSpPr>
        <p:spPr>
          <a:xfrm>
            <a:off x="4683497" y="3362351"/>
            <a:ext cx="2921752" cy="2246769"/>
          </a:xfrm>
          <a:prstGeom prst="rect">
            <a:avLst/>
          </a:prstGeom>
        </p:spPr>
        <p:txBody>
          <a:bodyPr wrap="square">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在保持膜完全振动，导管长度相同的情况下，将鼓风机从</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档调至</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4</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档，发出的声音的频率和响度</a:t>
            </a:r>
            <a:r>
              <a:rPr lang="zh-CN" altLang="en-US" sz="2000" dirty="0">
                <a:solidFill>
                  <a:srgbClr val="FF0000"/>
                </a:solidFill>
                <a:latin typeface="微软雅黑" panose="020B0503020204020204" pitchFamily="34" charset="-122"/>
                <a:ea typeface="微软雅黑" panose="020B0503020204020204" pitchFamily="34" charset="-122"/>
              </a:rPr>
              <a:t>均没有太大的变化</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且响度维持在</a:t>
            </a:r>
            <a:r>
              <a:rPr lang="en-US" altLang="zh-CN" sz="2000" dirty="0">
                <a:latin typeface="微软雅黑" panose="020B0503020204020204" pitchFamily="34" charset="-122"/>
                <a:ea typeface="微软雅黑" panose="020B0503020204020204" pitchFamily="34" charset="-122"/>
              </a:rPr>
              <a:t>103-105</a:t>
            </a:r>
            <a:r>
              <a:rPr lang="zh-CN" altLang="en-US" sz="2000" dirty="0">
                <a:latin typeface="微软雅黑" panose="020B0503020204020204" pitchFamily="34" charset="-122"/>
                <a:ea typeface="微软雅黑" panose="020B0503020204020204" pitchFamily="34" charset="-122"/>
              </a:rPr>
              <a:t>分贝左右。</a:t>
            </a:r>
          </a:p>
        </p:txBody>
      </p:sp>
      <p:sp>
        <p:nvSpPr>
          <p:cNvPr id="2" name="文本框 1"/>
          <p:cNvSpPr txBox="1"/>
          <p:nvPr/>
        </p:nvSpPr>
        <p:spPr>
          <a:xfrm>
            <a:off x="690775" y="3363494"/>
            <a:ext cx="3100175" cy="2246769"/>
          </a:xfrm>
          <a:prstGeom prst="rect">
            <a:avLst/>
          </a:prstGeom>
          <a:noFill/>
        </p:spPr>
        <p:txBody>
          <a:bodyPr wrap="square" rtlCol="0">
            <a:spAutoFit/>
          </a:bodyPr>
          <a:lstStyle/>
          <a:p>
            <a:r>
              <a:rPr lang="zh-CN" altLang="en-US" sz="2000" dirty="0">
                <a:latin typeface="微软雅黑" panose="020B0503020204020204" pitchFamily="34" charset="-122"/>
                <a:ea typeface="微软雅黑" panose="020B0503020204020204" pitchFamily="34" charset="-122"/>
              </a:rPr>
              <a:t>在保持膜相同，导管长度相同，同一杯身，进气速度相同的情况下，将吹孔位置从靠近膜一端慢慢变化至导管出口端，对发出声音的频率和响度</a:t>
            </a:r>
            <a:r>
              <a:rPr lang="zh-CN" altLang="en-US" sz="2000" dirty="0">
                <a:solidFill>
                  <a:srgbClr val="FF0000"/>
                </a:solidFill>
                <a:latin typeface="微软雅黑" panose="020B0503020204020204" pitchFamily="34" charset="-122"/>
                <a:ea typeface="微软雅黑" panose="020B0503020204020204" pitchFamily="34" charset="-122"/>
              </a:rPr>
              <a:t>均没有太大的影响</a:t>
            </a:r>
            <a:r>
              <a:rPr lang="zh-CN" altLang="en-US" sz="2000" dirty="0">
                <a:latin typeface="微软雅黑" panose="020B0503020204020204" pitchFamily="34" charset="-122"/>
                <a:ea typeface="微软雅黑" panose="020B0503020204020204" pitchFamily="34" charset="-122"/>
              </a:rPr>
              <a:t>。</a:t>
            </a:r>
          </a:p>
        </p:txBody>
      </p:sp>
      <p:sp>
        <p:nvSpPr>
          <p:cNvPr id="3" name="文本框 2"/>
          <p:cNvSpPr txBox="1"/>
          <p:nvPr/>
        </p:nvSpPr>
        <p:spPr>
          <a:xfrm>
            <a:off x="8543478" y="3362350"/>
            <a:ext cx="3104574" cy="2246769"/>
          </a:xfrm>
          <a:prstGeom prst="rect">
            <a:avLst/>
          </a:prstGeom>
          <a:noFill/>
        </p:spPr>
        <p:txBody>
          <a:bodyPr wrap="square" rtlCol="0">
            <a:spAutoFit/>
          </a:bodyPr>
          <a:lstStyle/>
          <a:p>
            <a:r>
              <a:rPr lang="zh-CN" altLang="en-US" sz="2000" dirty="0">
                <a:latin typeface="微软雅黑" panose="020B0503020204020204" pitchFamily="34" charset="-122"/>
                <a:ea typeface="微软雅黑" panose="020B0503020204020204" pitchFamily="34" charset="-122"/>
              </a:rPr>
              <a:t>在保持膜的大小与杯身线度比例大致相同，导管长度相同的情况下，分别采用多种不同形状及材质的杯子作为杯身，对发出声音的频率和响度</a:t>
            </a:r>
            <a:r>
              <a:rPr lang="zh-CN" altLang="en-US" sz="2000" dirty="0">
                <a:solidFill>
                  <a:srgbClr val="FF0000"/>
                </a:solidFill>
                <a:latin typeface="微软雅黑" panose="020B0503020204020204" pitchFamily="34" charset="-122"/>
                <a:ea typeface="微软雅黑" panose="020B0503020204020204" pitchFamily="34" charset="-122"/>
              </a:rPr>
              <a:t>均没有太大的影响。</a:t>
            </a:r>
          </a:p>
        </p:txBody>
      </p:sp>
    </p:spTree>
    <p:extLst>
      <p:ext uri="{BB962C8B-B14F-4D97-AF65-F5344CB8AC3E}">
        <p14:creationId xmlns:p14="http://schemas.microsoft.com/office/powerpoint/2010/main" val="1035742279"/>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824"/>
                                        </p:tgtEl>
                                        <p:attrNameLst>
                                          <p:attrName>style.visibility</p:attrName>
                                        </p:attrNameLst>
                                      </p:cBhvr>
                                      <p:to>
                                        <p:strVal val="visible"/>
                                      </p:to>
                                    </p:set>
                                    <p:animEffect transition="in" filter="randombar(horizontal)">
                                      <p:cBhvr>
                                        <p:cTn id="7" dur="500"/>
                                        <p:tgtEl>
                                          <p:spTgt spid="282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2" presetClass="entr" presetSubtype="1" fill="hold" nodeType="afterEffect">
                                  <p:stCondLst>
                                    <p:cond delay="0"/>
                                  </p:stCondLst>
                                  <p:childTnLst>
                                    <p:set>
                                      <p:cBhvr>
                                        <p:cTn id="16" dur="1" fill="hold">
                                          <p:stCondLst>
                                            <p:cond delay="0"/>
                                          </p:stCondLst>
                                        </p:cTn>
                                        <p:tgtEl>
                                          <p:spTgt spid="2821"/>
                                        </p:tgtEl>
                                        <p:attrNameLst>
                                          <p:attrName>style.visibility</p:attrName>
                                        </p:attrNameLst>
                                      </p:cBhvr>
                                      <p:to>
                                        <p:strVal val="visible"/>
                                      </p:to>
                                    </p:set>
                                    <p:animEffect transition="in" filter="wipe(up)">
                                      <p:cBhvr>
                                        <p:cTn id="17" dur="500"/>
                                        <p:tgtEl>
                                          <p:spTgt spid="2821"/>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2834"/>
                                        </p:tgtEl>
                                        <p:attrNameLst>
                                          <p:attrName>style.visibility</p:attrName>
                                        </p:attrNameLst>
                                      </p:cBhvr>
                                      <p:to>
                                        <p:strVal val="visible"/>
                                      </p:to>
                                    </p:set>
                                    <p:animEffect transition="in" filter="randombar(horizontal)">
                                      <p:cBhvr>
                                        <p:cTn id="22" dur="500"/>
                                        <p:tgtEl>
                                          <p:spTgt spid="2834"/>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837"/>
                                        </p:tgtEl>
                                        <p:attrNameLst>
                                          <p:attrName>style.visibility</p:attrName>
                                        </p:attrNameLst>
                                      </p:cBhvr>
                                      <p:to>
                                        <p:strVal val="visible"/>
                                      </p:to>
                                    </p:set>
                                    <p:anim calcmode="lin" valueType="num">
                                      <p:cBhvr additive="base">
                                        <p:cTn id="27" dur="500" fill="hold"/>
                                        <p:tgtEl>
                                          <p:spTgt spid="2837"/>
                                        </p:tgtEl>
                                        <p:attrNameLst>
                                          <p:attrName>ppt_x</p:attrName>
                                        </p:attrNameLst>
                                      </p:cBhvr>
                                      <p:tavLst>
                                        <p:tav tm="0">
                                          <p:val>
                                            <p:strVal val="#ppt_x"/>
                                          </p:val>
                                        </p:tav>
                                        <p:tav tm="100000">
                                          <p:val>
                                            <p:strVal val="#ppt_x"/>
                                          </p:val>
                                        </p:tav>
                                      </p:tavLst>
                                    </p:anim>
                                    <p:anim calcmode="lin" valueType="num">
                                      <p:cBhvr additive="base">
                                        <p:cTn id="28" dur="500" fill="hold"/>
                                        <p:tgtEl>
                                          <p:spTgt spid="283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2829"/>
                                        </p:tgtEl>
                                        <p:attrNameLst>
                                          <p:attrName>style.visibility</p:attrName>
                                        </p:attrNameLst>
                                      </p:cBhvr>
                                      <p:to>
                                        <p:strVal val="visible"/>
                                      </p:to>
                                    </p:set>
                                    <p:animEffect transition="in" filter="randombar(horizontal)">
                                      <p:cBhvr>
                                        <p:cTn id="33" dur="500"/>
                                        <p:tgtEl>
                                          <p:spTgt spid="2829"/>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3"/>
                                        </p:tgtEl>
                                        <p:attrNameLst>
                                          <p:attrName>style.visibility</p:attrName>
                                        </p:attrNameLst>
                                      </p:cBhvr>
                                      <p:to>
                                        <p:strVal val="visible"/>
                                      </p:to>
                                    </p:set>
                                    <p:anim calcmode="lin" valueType="num">
                                      <p:cBhvr additive="base">
                                        <p:cTn id="38" dur="500" fill="hold"/>
                                        <p:tgtEl>
                                          <p:spTgt spid="3"/>
                                        </p:tgtEl>
                                        <p:attrNameLst>
                                          <p:attrName>ppt_x</p:attrName>
                                        </p:attrNameLst>
                                      </p:cBhvr>
                                      <p:tavLst>
                                        <p:tav tm="0">
                                          <p:val>
                                            <p:strVal val="#ppt_x"/>
                                          </p:val>
                                        </p:tav>
                                        <p:tav tm="100000">
                                          <p:val>
                                            <p:strVal val="#ppt_x"/>
                                          </p:val>
                                        </p:tav>
                                      </p:tavLst>
                                    </p:anim>
                                    <p:anim calcmode="lin" valueType="num">
                                      <p:cBhvr additive="base">
                                        <p:cTn id="39" dur="500" fill="hold"/>
                                        <p:tgtEl>
                                          <p:spTgt spid="3"/>
                                        </p:tgtEl>
                                        <p:attrNameLst>
                                          <p:attrName>ppt_y</p:attrName>
                                        </p:attrNameLst>
                                      </p:cBhvr>
                                      <p:tavLst>
                                        <p:tav tm="0">
                                          <p:val>
                                            <p:strVal val="1+#ppt_h/2"/>
                                          </p:val>
                                        </p:tav>
                                        <p:tav tm="100000">
                                          <p:val>
                                            <p:strVal val="#ppt_y"/>
                                          </p:val>
                                        </p:tav>
                                      </p:tavLst>
                                    </p:anim>
                                  </p:childTnLst>
                                </p:cTn>
                              </p:par>
                            </p:childTnLst>
                          </p:cTn>
                        </p:par>
                        <p:par>
                          <p:cTn id="40" fill="hold">
                            <p:stCondLst>
                              <p:cond delay="500"/>
                            </p:stCondLst>
                            <p:childTnLst>
                              <p:par>
                                <p:cTn id="41" presetID="22" presetClass="entr" presetSubtype="1" fill="hold" nodeType="afterEffect">
                                  <p:stCondLst>
                                    <p:cond delay="0"/>
                                  </p:stCondLst>
                                  <p:childTnLst>
                                    <p:set>
                                      <p:cBhvr>
                                        <p:cTn id="42" dur="1" fill="hold">
                                          <p:stCondLst>
                                            <p:cond delay="0"/>
                                          </p:stCondLst>
                                        </p:cTn>
                                        <p:tgtEl>
                                          <p:spTgt spid="2822"/>
                                        </p:tgtEl>
                                        <p:attrNameLst>
                                          <p:attrName>style.visibility</p:attrName>
                                        </p:attrNameLst>
                                      </p:cBhvr>
                                      <p:to>
                                        <p:strVal val="visible"/>
                                      </p:to>
                                    </p:set>
                                    <p:animEffect transition="in" filter="wipe(up)">
                                      <p:cBhvr>
                                        <p:cTn id="43" dur="500"/>
                                        <p:tgtEl>
                                          <p:spTgt spid="28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24" grpId="0" animBg="1"/>
      <p:bldP spid="2829" grpId="0" animBg="1"/>
      <p:bldP spid="2834" grpId="0" animBg="1"/>
      <p:bldP spid="2837" grpId="0"/>
      <p:bldP spid="2"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a:extLst>
              <a:ext uri="{FF2B5EF4-FFF2-40B4-BE49-F238E27FC236}">
                <a16:creationId xmlns:a16="http://schemas.microsoft.com/office/drawing/2014/main" id="{EB3C38A8-89CF-468C-85C1-118497359E5E}"/>
              </a:ext>
            </a:extLst>
          </p:cNvPr>
          <p:cNvGraphicFramePr>
            <a:graphicFrameLocks/>
          </p:cNvGraphicFramePr>
          <p:nvPr>
            <p:extLst>
              <p:ext uri="{D42A27DB-BD31-4B8C-83A1-F6EECF244321}">
                <p14:modId xmlns:p14="http://schemas.microsoft.com/office/powerpoint/2010/main" val="2067217628"/>
              </p:ext>
            </p:extLst>
          </p:nvPr>
        </p:nvGraphicFramePr>
        <p:xfrm>
          <a:off x="0" y="1053530"/>
          <a:ext cx="6959303" cy="4941962"/>
        </p:xfrm>
        <a:graphic>
          <a:graphicData uri="http://schemas.openxmlformats.org/drawingml/2006/chart">
            <c:chart xmlns:c="http://schemas.openxmlformats.org/drawingml/2006/chart" xmlns:r="http://schemas.openxmlformats.org/officeDocument/2006/relationships" r:id="rId2"/>
          </a:graphicData>
        </a:graphic>
      </p:graphicFrame>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78165" y="0"/>
            <a:ext cx="5533165" cy="4149874"/>
          </a:xfrm>
          <a:prstGeom prst="rect">
            <a:avLst/>
          </a:prstGeom>
        </p:spPr>
      </p:pic>
    </p:spTree>
    <p:extLst>
      <p:ext uri="{BB962C8B-B14F-4D97-AF65-F5344CB8AC3E}">
        <p14:creationId xmlns:p14="http://schemas.microsoft.com/office/powerpoint/2010/main" val="1342595756"/>
      </p:ext>
    </p:extLst>
  </p:cSld>
  <p:clrMapOvr>
    <a:masterClrMapping/>
  </p:clrMapOvr>
  <p:transition spd="slow" advClick="0" advTm="0">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角矩形 13"/>
          <p:cNvSpPr/>
          <p:nvPr/>
        </p:nvSpPr>
        <p:spPr>
          <a:xfrm>
            <a:off x="5457006" y="1573726"/>
            <a:ext cx="513261"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1</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15" name="组合 14"/>
          <p:cNvGrpSpPr/>
          <p:nvPr/>
        </p:nvGrpSpPr>
        <p:grpSpPr>
          <a:xfrm>
            <a:off x="6339097" y="1573726"/>
            <a:ext cx="3744416" cy="511504"/>
            <a:chOff x="6339097" y="1573726"/>
            <a:chExt cx="3744416" cy="511504"/>
          </a:xfrm>
        </p:grpSpPr>
        <p:sp>
          <p:nvSpPr>
            <p:cNvPr id="16" name="圆角矩形 15"/>
            <p:cNvSpPr/>
            <p:nvPr/>
          </p:nvSpPr>
          <p:spPr>
            <a:xfrm>
              <a:off x="6339097" y="1573726"/>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17" name="矩形 16"/>
            <p:cNvSpPr/>
            <p:nvPr/>
          </p:nvSpPr>
          <p:spPr>
            <a:xfrm>
              <a:off x="6723350" y="1614014"/>
              <a:ext cx="2653074"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猜测与假设</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18" name="圆角矩形 17"/>
          <p:cNvSpPr/>
          <p:nvPr/>
        </p:nvSpPr>
        <p:spPr>
          <a:xfrm>
            <a:off x="5457006" y="2410178"/>
            <a:ext cx="513261"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2</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19" name="组合 18"/>
          <p:cNvGrpSpPr/>
          <p:nvPr/>
        </p:nvGrpSpPr>
        <p:grpSpPr>
          <a:xfrm>
            <a:off x="6315199" y="2410178"/>
            <a:ext cx="3744416" cy="511504"/>
            <a:chOff x="6315199" y="2410178"/>
            <a:chExt cx="3744416" cy="511504"/>
          </a:xfrm>
        </p:grpSpPr>
        <p:sp>
          <p:nvSpPr>
            <p:cNvPr id="20" name="圆角矩形 19"/>
            <p:cNvSpPr/>
            <p:nvPr/>
          </p:nvSpPr>
          <p:spPr>
            <a:xfrm>
              <a:off x="6315199" y="2410178"/>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21" name="矩形 20"/>
            <p:cNvSpPr/>
            <p:nvPr/>
          </p:nvSpPr>
          <p:spPr>
            <a:xfrm>
              <a:off x="6747248" y="2450466"/>
              <a:ext cx="2653074"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初步实验及结论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22" name="圆角矩形 21"/>
          <p:cNvSpPr/>
          <p:nvPr/>
        </p:nvSpPr>
        <p:spPr>
          <a:xfrm>
            <a:off x="5457006" y="3296031"/>
            <a:ext cx="513261"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3</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23" name="组合 22"/>
          <p:cNvGrpSpPr/>
          <p:nvPr/>
        </p:nvGrpSpPr>
        <p:grpSpPr>
          <a:xfrm>
            <a:off x="6339097" y="3296031"/>
            <a:ext cx="3744416" cy="511504"/>
            <a:chOff x="6339097" y="3296031"/>
            <a:chExt cx="3744416" cy="511504"/>
          </a:xfrm>
        </p:grpSpPr>
        <p:sp>
          <p:nvSpPr>
            <p:cNvPr id="24" name="圆角矩形 23"/>
            <p:cNvSpPr/>
            <p:nvPr/>
          </p:nvSpPr>
          <p:spPr>
            <a:xfrm>
              <a:off x="6339097" y="3296031"/>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25" name="矩形 24"/>
            <p:cNvSpPr/>
            <p:nvPr/>
          </p:nvSpPr>
          <p:spPr>
            <a:xfrm>
              <a:off x="6723349" y="3336319"/>
              <a:ext cx="2736304"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发声原理及实验设计</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26" name="圆角矩形 25"/>
          <p:cNvSpPr/>
          <p:nvPr/>
        </p:nvSpPr>
        <p:spPr>
          <a:xfrm>
            <a:off x="5457006" y="4180903"/>
            <a:ext cx="513261"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4</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38" name="组合 37"/>
          <p:cNvGrpSpPr/>
          <p:nvPr/>
        </p:nvGrpSpPr>
        <p:grpSpPr>
          <a:xfrm>
            <a:off x="6339097" y="4180903"/>
            <a:ext cx="3744416" cy="511504"/>
            <a:chOff x="6339097" y="4180903"/>
            <a:chExt cx="3744416" cy="511504"/>
          </a:xfrm>
        </p:grpSpPr>
        <p:sp>
          <p:nvSpPr>
            <p:cNvPr id="39" name="圆角矩形 38"/>
            <p:cNvSpPr/>
            <p:nvPr/>
          </p:nvSpPr>
          <p:spPr>
            <a:xfrm>
              <a:off x="6339097" y="4180903"/>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40" name="矩形 39"/>
            <p:cNvSpPr/>
            <p:nvPr/>
          </p:nvSpPr>
          <p:spPr>
            <a:xfrm>
              <a:off x="6723349" y="4221882"/>
              <a:ext cx="2736304"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实验过程及结论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41" name="圆角矩形 40"/>
          <p:cNvSpPr/>
          <p:nvPr/>
        </p:nvSpPr>
        <p:spPr>
          <a:xfrm>
            <a:off x="5457136" y="5057483"/>
            <a:ext cx="513261"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5</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42" name="组合 41"/>
          <p:cNvGrpSpPr/>
          <p:nvPr/>
        </p:nvGrpSpPr>
        <p:grpSpPr>
          <a:xfrm>
            <a:off x="6339097" y="5057483"/>
            <a:ext cx="3744416" cy="511504"/>
            <a:chOff x="6339097" y="5057483"/>
            <a:chExt cx="3744416" cy="511504"/>
          </a:xfrm>
        </p:grpSpPr>
        <p:sp>
          <p:nvSpPr>
            <p:cNvPr id="43" name="圆角矩形 42"/>
            <p:cNvSpPr/>
            <p:nvPr/>
          </p:nvSpPr>
          <p:spPr>
            <a:xfrm>
              <a:off x="6339097" y="5057483"/>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44" name="矩形 43"/>
            <p:cNvSpPr/>
            <p:nvPr/>
          </p:nvSpPr>
          <p:spPr>
            <a:xfrm>
              <a:off x="6723479" y="5085978"/>
              <a:ext cx="2736174"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讨论与反思</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45" name="矩形 44"/>
          <p:cNvSpPr/>
          <p:nvPr/>
        </p:nvSpPr>
        <p:spPr>
          <a:xfrm>
            <a:off x="-106934" y="0"/>
            <a:ext cx="3469805" cy="6859587"/>
          </a:xfrm>
          <a:prstGeom prst="rect">
            <a:avLst/>
          </a:prstGeom>
          <a:solidFill>
            <a:schemeClr val="accent3"/>
          </a:solidFill>
          <a:ln>
            <a:noFill/>
          </a:ln>
          <a:effectLst>
            <a:outerShdw blurRad="50800" dist="38100" dir="2700000" algn="tl" rotWithShape="0">
              <a:prstClr val="black">
                <a:alpha val="40000"/>
              </a:prstClr>
            </a:outerShdw>
          </a:effectLst>
          <a:scene3d>
            <a:camera prst="orthographicFront"/>
            <a:lightRig rig="threePt" dir="t"/>
          </a:scene3d>
          <a:sp3d/>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6" name="TextBox 45"/>
          <p:cNvSpPr txBox="1"/>
          <p:nvPr/>
        </p:nvSpPr>
        <p:spPr>
          <a:xfrm>
            <a:off x="194519" y="2219567"/>
            <a:ext cx="2808312" cy="1354243"/>
          </a:xfrm>
          <a:prstGeom prst="rect">
            <a:avLst/>
          </a:prstGeom>
          <a:noFill/>
        </p:spPr>
        <p:txBody>
          <a:bodyPr wrap="square" lIns="121948" tIns="60973" rIns="121948" bIns="60973">
            <a:spAutoFit/>
          </a:bodyPr>
          <a:lstStyle/>
          <a:p>
            <a:pPr algn="r">
              <a:defRPr/>
            </a:pPr>
            <a:r>
              <a:rPr lang="zh-CN" altLang="en-US" sz="4800" b="1" spc="200" dirty="0">
                <a:solidFill>
                  <a:schemeClr val="bg1"/>
                </a:solidFill>
                <a:latin typeface="微软雅黑" pitchFamily="34" charset="-122"/>
                <a:ea typeface="微软雅黑" pitchFamily="34" charset="-122"/>
              </a:rPr>
              <a:t>目录 </a:t>
            </a:r>
            <a:endParaRPr lang="en-US" altLang="zh-CN" sz="4800" b="1" spc="200" dirty="0">
              <a:solidFill>
                <a:schemeClr val="bg1"/>
              </a:solidFill>
              <a:latin typeface="微软雅黑" pitchFamily="34" charset="-122"/>
              <a:ea typeface="微软雅黑" pitchFamily="34" charset="-122"/>
            </a:endParaRPr>
          </a:p>
          <a:p>
            <a:pPr algn="r">
              <a:defRPr/>
            </a:pPr>
            <a:r>
              <a:rPr lang="en-US" altLang="zh-CN" sz="3200" b="1" dirty="0">
                <a:solidFill>
                  <a:schemeClr val="bg1"/>
                </a:solidFill>
                <a:latin typeface="微软雅黑" pitchFamily="34" charset="-122"/>
                <a:ea typeface="微软雅黑" pitchFamily="34" charset="-122"/>
              </a:rPr>
              <a:t>CONTENTS</a:t>
            </a:r>
            <a:endParaRPr lang="zh-CN" altLang="en-US" sz="3200" b="1" dirty="0">
              <a:solidFill>
                <a:schemeClr val="bg1"/>
              </a:solidFill>
              <a:latin typeface="微软雅黑" pitchFamily="34" charset="-122"/>
              <a:ea typeface="微软雅黑" pitchFamily="34" charset="-122"/>
            </a:endParaRPr>
          </a:p>
        </p:txBody>
      </p:sp>
      <p:sp>
        <p:nvSpPr>
          <p:cNvPr id="47" name="下箭头 46"/>
          <p:cNvSpPr/>
          <p:nvPr/>
        </p:nvSpPr>
        <p:spPr>
          <a:xfrm rot="16200000">
            <a:off x="4278849" y="4097432"/>
            <a:ext cx="576064" cy="679828"/>
          </a:xfrm>
          <a:prstGeom prst="downArrow">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64593597"/>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0-#ppt_w/2"/>
                                          </p:val>
                                        </p:tav>
                                        <p:tav tm="100000">
                                          <p:val>
                                            <p:strVal val="#ppt_x"/>
                                          </p:val>
                                        </p:tav>
                                      </p:tavLst>
                                    </p:anim>
                                    <p:anim calcmode="lin" valueType="num">
                                      <p:cBhvr additive="base">
                                        <p:cTn id="8" dur="500" fill="hold"/>
                                        <p:tgtEl>
                                          <p:spTgt spid="4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grpId="0" nodeType="afterEffect">
                                  <p:stCondLst>
                                    <p:cond delay="0"/>
                                  </p:stCondLst>
                                  <p:childTnLst>
                                    <p:animEffect transition="out" filter="fade">
                                      <p:cBhvr>
                                        <p:cTn id="11" dur="500" tmFilter="0, 0; .2, .5; .8, .5; 1, 0"/>
                                        <p:tgtEl>
                                          <p:spTgt spid="26"/>
                                        </p:tgtEl>
                                      </p:cBhvr>
                                    </p:animEffect>
                                    <p:animScale>
                                      <p:cBhvr>
                                        <p:cTn id="12" dur="250" autoRev="1" fill="hold"/>
                                        <p:tgtEl>
                                          <p:spTgt spid="26"/>
                                        </p:tgtEl>
                                      </p:cBhvr>
                                      <p:by x="105000" y="105000"/>
                                    </p:animScale>
                                  </p:childTnLst>
                                </p:cTn>
                              </p:par>
                              <p:par>
                                <p:cTn id="13" presetID="26" presetClass="emph" presetSubtype="0" fill="hold" nodeType="withEffect">
                                  <p:stCondLst>
                                    <p:cond delay="0"/>
                                  </p:stCondLst>
                                  <p:childTnLst>
                                    <p:animEffect transition="out" filter="fade">
                                      <p:cBhvr>
                                        <p:cTn id="14" dur="500" tmFilter="0, 0; .2, .5; .8, .5; 1, 0"/>
                                        <p:tgtEl>
                                          <p:spTgt spid="38"/>
                                        </p:tgtEl>
                                      </p:cBhvr>
                                    </p:animEffect>
                                    <p:animScale>
                                      <p:cBhvr>
                                        <p:cTn id="15" dur="250" autoRev="1" fill="hold"/>
                                        <p:tgtEl>
                                          <p:spTgt spid="3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4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文本框 1"/>
              <p:cNvSpPr txBox="1"/>
              <p:nvPr/>
            </p:nvSpPr>
            <p:spPr>
              <a:xfrm>
                <a:off x="1558702" y="3717826"/>
                <a:ext cx="9001000" cy="2202654"/>
              </a:xfrm>
              <a:prstGeom prst="rect">
                <a:avLst/>
              </a:prstGeom>
              <a:noFill/>
            </p:spPr>
            <p:txBody>
              <a:bodyPr wrap="square" rtlCol="0">
                <a:spAutoFit/>
              </a:bodyPr>
              <a:lstStyle/>
              <a:p>
                <a:r>
                  <a:rPr lang="zh-CN" altLang="en-US" dirty="0"/>
                  <a:t>在进一步试图研究导管长度与声音的关系时，我们遇到了问题。在对同一张膜进行多次实验后，膜迅速老化导致声音突变，无法对相同的膜进行很多次实验。</a:t>
                </a:r>
                <a:endParaRPr lang="en-US" altLang="zh-CN" dirty="0"/>
              </a:p>
              <a:p>
                <a:r>
                  <a:rPr lang="zh-CN" altLang="en-US" dirty="0"/>
                  <a:t>由于这个问题，我们只能在膜老化后更换膜进行再一次实验。然而正如实验原理中所述， 每次套膜不同导致</a:t>
                </a:r>
                <a14:m>
                  <m:oMath xmlns:m="http://schemas.openxmlformats.org/officeDocument/2006/math">
                    <m:sSub>
                      <m:sSubPr>
                        <m:ctrlPr>
                          <a:rPr lang="zh-CN" altLang="en-US" i="1" dirty="0" smtClean="0">
                            <a:latin typeface="Cambria Math" panose="02040503050406030204" pitchFamily="18" charset="0"/>
                          </a:rPr>
                        </m:ctrlPr>
                      </m:sSubPr>
                      <m:e>
                        <m:r>
                          <a:rPr lang="zh-CN" altLang="en-US" i="1" dirty="0">
                            <a:latin typeface="Cambria Math" panose="02040503050406030204" pitchFamily="18" charset="0"/>
                          </a:rPr>
                          <m:t>𝜆</m:t>
                        </m:r>
                      </m:e>
                      <m:sub>
                        <m:r>
                          <a:rPr lang="zh-CN" altLang="en-US" i="1" dirty="0">
                            <a:latin typeface="Cambria Math" panose="02040503050406030204" pitchFamily="18" charset="0"/>
                          </a:rPr>
                          <m:t>𝑚</m:t>
                        </m:r>
                      </m:sub>
                    </m:sSub>
                    <m:r>
                      <a:rPr lang="zh-CN" altLang="en-US" i="1" dirty="0" smtClean="0">
                        <a:latin typeface="Cambria Math" panose="02040503050406030204" pitchFamily="18" charset="0"/>
                      </a:rPr>
                      <m:t>差别</m:t>
                    </m:r>
                  </m:oMath>
                </a14:m>
                <a:r>
                  <a:rPr lang="zh-CN" altLang="en-US" dirty="0"/>
                  <a:t>很大，所以在接下来的三次控制膜相同改变管长并作出</a:t>
                </a:r>
                <a14:m>
                  <m:oMath xmlns:m="http://schemas.openxmlformats.org/officeDocument/2006/math">
                    <m:f>
                      <m:fPr>
                        <m:ctrlPr>
                          <a:rPr lang="zh-CN" altLang="en-US" i="1" dirty="0" smtClean="0">
                            <a:latin typeface="Cambria Math" panose="02040503050406030204" pitchFamily="18" charset="0"/>
                          </a:rPr>
                        </m:ctrlPr>
                      </m:fPr>
                      <m:num>
                        <m:r>
                          <a:rPr lang="zh-CN" altLang="en-US" dirty="0">
                            <a:latin typeface="Cambria Math" panose="02040503050406030204" pitchFamily="18" charset="0"/>
                          </a:rPr>
                          <m:t>1</m:t>
                        </m:r>
                      </m:num>
                      <m:den>
                        <m:r>
                          <a:rPr lang="en-US" altLang="zh-CN" b="0" i="1" dirty="0" smtClean="0">
                            <a:latin typeface="Cambria Math" panose="02040503050406030204" pitchFamily="18" charset="0"/>
                          </a:rPr>
                          <m:t>𝐿</m:t>
                        </m:r>
                      </m:den>
                    </m:f>
                    <m:r>
                      <a:rPr lang="en-US" altLang="zh-CN" i="1" dirty="0" smtClean="0">
                        <a:latin typeface="Cambria Math" panose="02040503050406030204" pitchFamily="18" charset="0"/>
                      </a:rPr>
                      <m:t>−</m:t>
                    </m:r>
                    <m:r>
                      <m:rPr>
                        <m:sty m:val="p"/>
                      </m:rPr>
                      <a:rPr lang="en-US" altLang="zh-CN" i="1" dirty="0">
                        <a:latin typeface="Cambria Math" panose="02040503050406030204" pitchFamily="18" charset="0"/>
                      </a:rPr>
                      <m:t>f</m:t>
                    </m:r>
                  </m:oMath>
                </a14:m>
                <a:r>
                  <a:rPr lang="zh-CN" altLang="en-US" dirty="0"/>
                  <a:t>图像时得到的斜率各不相同。</a:t>
                </a:r>
              </a:p>
            </p:txBody>
          </p:sp>
        </mc:Choice>
        <mc:Fallback xmlns="">
          <p:sp>
            <p:nvSpPr>
              <p:cNvPr id="2" name="文本框 1"/>
              <p:cNvSpPr txBox="1">
                <a:spLocks noRot="1" noChangeAspect="1" noMove="1" noResize="1" noEditPoints="1" noAdjustHandles="1" noChangeArrowheads="1" noChangeShapeType="1" noTextEdit="1"/>
              </p:cNvSpPr>
              <p:nvPr/>
            </p:nvSpPr>
            <p:spPr>
              <a:xfrm>
                <a:off x="1558702" y="3717826"/>
                <a:ext cx="9001000" cy="2202654"/>
              </a:xfrm>
              <a:prstGeom prst="rect">
                <a:avLst/>
              </a:prstGeom>
              <a:blipFill>
                <a:blip r:embed="rId6"/>
                <a:stretch>
                  <a:fillRect l="-813" t="-1939" r="-813"/>
                </a:stretch>
              </a:blipFill>
            </p:spPr>
            <p:txBody>
              <a:bodyPr/>
              <a:lstStyle/>
              <a:p>
                <a:r>
                  <a:rPr lang="zh-CN" altLang="en-US">
                    <a:noFill/>
                  </a:rPr>
                  <a:t> </a:t>
                </a:r>
              </a:p>
            </p:txBody>
          </p:sp>
        </mc:Fallback>
      </mc:AlternateContent>
      <p:pic>
        <p:nvPicPr>
          <p:cNvPr id="4" name="1.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687494" y="2421682"/>
            <a:ext cx="487363" cy="487362"/>
          </a:xfrm>
          <a:prstGeom prst="rect">
            <a:avLst/>
          </a:prstGeom>
        </p:spPr>
      </p:pic>
      <p:pic>
        <p:nvPicPr>
          <p:cNvPr id="5" name="2m">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2926854" y="2421682"/>
            <a:ext cx="487363" cy="487362"/>
          </a:xfrm>
          <a:prstGeom prst="rect">
            <a:avLst/>
          </a:prstGeom>
        </p:spPr>
      </p:pic>
    </p:spTree>
    <p:extLst>
      <p:ext uri="{BB962C8B-B14F-4D97-AF65-F5344CB8AC3E}">
        <p14:creationId xmlns:p14="http://schemas.microsoft.com/office/powerpoint/2010/main" val="2732637458"/>
      </p:ext>
    </p:extLst>
  </p:cSld>
  <p:clrMapOvr>
    <a:masterClrMapping/>
  </p:clrMapOvr>
  <p:transition spd="slow" advClick="0" advTm="0">
    <p:wipe/>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611"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5034" fill="hold"/>
                                        <p:tgtEl>
                                          <p:spTgt spid="5"/>
                                        </p:tgtEl>
                                      </p:cBhvr>
                                    </p:cmd>
                                  </p:childTnLst>
                                </p:cTn>
                              </p:par>
                            </p:childTnLst>
                          </p:cTn>
                        </p:par>
                      </p:childTnLst>
                    </p:cTn>
                  </p:par>
                </p:childTnLst>
              </p:cTn>
              <p:nextCondLst>
                <p:cond evt="onClick" delay="0">
                  <p:tgtEl>
                    <p:spTgt spid="5"/>
                  </p:tgtEl>
                </p:cond>
              </p:nextCondLst>
            </p:seq>
            <p:audio>
              <p:cMediaNode vol="80000">
                <p:cTn id="13"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图表 2">
            <a:extLst>
              <a:ext uri="{FF2B5EF4-FFF2-40B4-BE49-F238E27FC236}">
                <a16:creationId xmlns:a16="http://schemas.microsoft.com/office/drawing/2014/main" id="{3A6CA811-B5FF-449D-B85C-B09933948FAC}"/>
              </a:ext>
            </a:extLst>
          </p:cNvPr>
          <p:cNvGraphicFramePr>
            <a:graphicFrameLocks/>
          </p:cNvGraphicFramePr>
          <p:nvPr>
            <p:extLst>
              <p:ext uri="{D42A27DB-BD31-4B8C-83A1-F6EECF244321}">
                <p14:modId xmlns:p14="http://schemas.microsoft.com/office/powerpoint/2010/main" val="727973128"/>
              </p:ext>
            </p:extLst>
          </p:nvPr>
        </p:nvGraphicFramePr>
        <p:xfrm>
          <a:off x="118542" y="1053530"/>
          <a:ext cx="11161240" cy="3956446"/>
        </p:xfrm>
        <a:graphic>
          <a:graphicData uri="http://schemas.openxmlformats.org/drawingml/2006/chart">
            <c:chart xmlns:c="http://schemas.openxmlformats.org/drawingml/2006/chart" xmlns:r="http://schemas.openxmlformats.org/officeDocument/2006/relationships" r:id="rId2"/>
          </a:graphicData>
        </a:graphic>
      </p:graphicFrame>
      <mc:AlternateContent xmlns:mc="http://schemas.openxmlformats.org/markup-compatibility/2006" xmlns:a14="http://schemas.microsoft.com/office/drawing/2010/main">
        <mc:Choice Requires="a14">
          <p:sp>
            <p:nvSpPr>
              <p:cNvPr id="11" name="文本框 10"/>
              <p:cNvSpPr txBox="1"/>
              <p:nvPr/>
            </p:nvSpPr>
            <p:spPr>
              <a:xfrm>
                <a:off x="334566" y="5085978"/>
                <a:ext cx="10369152" cy="877100"/>
              </a:xfrm>
              <a:prstGeom prst="rect">
                <a:avLst/>
              </a:prstGeom>
              <a:noFill/>
            </p:spPr>
            <p:txBody>
              <a:bodyPr wrap="square" rtlCol="0">
                <a:spAutoFit/>
              </a:bodyPr>
              <a:lstStyle/>
              <a:p>
                <a:r>
                  <a:rPr lang="zh-CN" altLang="en-US" dirty="0"/>
                  <a:t>算得的斜率为</a:t>
                </a:r>
                <a:r>
                  <a:rPr lang="en-US" altLang="zh-CN" dirty="0"/>
                  <a:t>132579</a:t>
                </a:r>
                <a14:m>
                  <m:oMath xmlns:m="http://schemas.openxmlformats.org/officeDocument/2006/math">
                    <m:r>
                      <a:rPr lang="zh-CN" altLang="en-US" i="1" dirty="0" smtClean="0">
                        <a:latin typeface="Cambria Math" panose="02040503050406030204" pitchFamily="18" charset="0"/>
                      </a:rPr>
                      <m:t>𝑐𝑚</m:t>
                    </m:r>
                    <m:r>
                      <a:rPr lang="zh-CN" altLang="en-US" i="0" dirty="0">
                        <a:latin typeface="Cambria Math" panose="02040503050406030204" pitchFamily="18" charset="0"/>
                      </a:rPr>
                      <m:t>⋅</m:t>
                    </m:r>
                    <m:r>
                      <a:rPr lang="zh-CN" altLang="en-US" i="1" dirty="0">
                        <a:latin typeface="Cambria Math" panose="02040503050406030204" pitchFamily="18" charset="0"/>
                      </a:rPr>
                      <m:t>𝐻𝑧</m:t>
                    </m:r>
                  </m:oMath>
                </a14:m>
                <a:r>
                  <a:rPr lang="en-US" altLang="zh-CN" dirty="0"/>
                  <a:t>=1325.79</a:t>
                </a:r>
                <a14:m>
                  <m:oMath xmlns:m="http://schemas.openxmlformats.org/officeDocument/2006/math">
                    <m:r>
                      <a:rPr lang="zh-CN" altLang="en-US" i="1" dirty="0" smtClean="0">
                        <a:latin typeface="Cambria Math" panose="02040503050406030204" pitchFamily="18" charset="0"/>
                      </a:rPr>
                      <m:t>𝑚</m:t>
                    </m:r>
                    <m:r>
                      <a:rPr lang="zh-CN" altLang="en-US" i="0" dirty="0">
                        <a:latin typeface="Cambria Math" panose="02040503050406030204" pitchFamily="18" charset="0"/>
                      </a:rPr>
                      <m:t>⋅</m:t>
                    </m:r>
                    <m:r>
                      <a:rPr lang="zh-CN" altLang="en-US" i="1" dirty="0">
                        <a:latin typeface="Cambria Math" panose="02040503050406030204" pitchFamily="18" charset="0"/>
                      </a:rPr>
                      <m:t>𝐻𝑧</m:t>
                    </m:r>
                    <m:r>
                      <a:rPr lang="zh-CN" altLang="en-US" dirty="0" smtClean="0">
                        <a:latin typeface="Cambria Math" panose="02040503050406030204" pitchFamily="18" charset="0"/>
                      </a:rPr>
                      <m:t>≈</m:t>
                    </m:r>
                    <m:f>
                      <m:fPr>
                        <m:ctrlPr>
                          <a:rPr lang="zh-CN" altLang="en-US" i="1" dirty="0" smtClean="0">
                            <a:latin typeface="Cambria Math" panose="02040503050406030204" pitchFamily="18" charset="0"/>
                          </a:rPr>
                        </m:ctrlPr>
                      </m:fPr>
                      <m:num>
                        <m:r>
                          <a:rPr lang="zh-CN" altLang="en-US" dirty="0">
                            <a:latin typeface="Cambria Math" panose="02040503050406030204" pitchFamily="18" charset="0"/>
                          </a:rPr>
                          <m:t>15</m:t>
                        </m:r>
                      </m:num>
                      <m:den>
                        <m:r>
                          <a:rPr lang="zh-CN" altLang="en-US" i="0" dirty="0">
                            <a:latin typeface="Cambria Math" panose="02040503050406030204" pitchFamily="18" charset="0"/>
                          </a:rPr>
                          <m:t>4</m:t>
                        </m:r>
                      </m:den>
                    </m:f>
                    <m:r>
                      <a:rPr lang="zh-CN" altLang="en-US" i="1" dirty="0">
                        <a:latin typeface="Cambria Math" panose="02040503050406030204" pitchFamily="18" charset="0"/>
                      </a:rPr>
                      <m:t>𝑣</m:t>
                    </m:r>
                  </m:oMath>
                </a14:m>
                <a:r>
                  <a:rPr lang="zh-CN" altLang="en-US" dirty="0"/>
                  <a:t>，其中</a:t>
                </a:r>
                <a:r>
                  <a:rPr lang="en-US" altLang="zh-CN" dirty="0"/>
                  <a:t>v</a:t>
                </a:r>
                <a:r>
                  <a:rPr lang="zh-CN" altLang="en-US" dirty="0"/>
                  <a:t>为</a:t>
                </a:r>
                <a:r>
                  <a:rPr lang="en-US" altLang="zh-CN" dirty="0"/>
                  <a:t>15</a:t>
                </a:r>
                <a:r>
                  <a:rPr lang="zh-CN" altLang="en-US" dirty="0"/>
                  <a:t>摄氏度时空气中的声速</a:t>
                </a:r>
                <a:r>
                  <a:rPr lang="en-US" altLang="zh-CN" dirty="0"/>
                  <a:t>340</a:t>
                </a:r>
                <a14:m>
                  <m:oMath xmlns:m="http://schemas.openxmlformats.org/officeDocument/2006/math">
                    <m:f>
                      <m:fPr>
                        <m:type m:val="skw"/>
                        <m:ctrlPr>
                          <a:rPr lang="zh-CN" altLang="en-US" i="1" smtClean="0">
                            <a:latin typeface="Cambria Math" panose="02040503050406030204" pitchFamily="18" charset="0"/>
                          </a:rPr>
                        </m:ctrlPr>
                      </m:fPr>
                      <m:num>
                        <m:r>
                          <a:rPr lang="zh-CN" altLang="en-US" i="1" smtClean="0">
                            <a:latin typeface="Cambria Math" panose="02040503050406030204" pitchFamily="18" charset="0"/>
                          </a:rPr>
                          <m:t>𝑚</m:t>
                        </m:r>
                      </m:num>
                      <m:den>
                        <m:r>
                          <a:rPr lang="zh-CN" altLang="en-US" i="1" smtClean="0">
                            <a:latin typeface="Cambria Math" panose="02040503050406030204" pitchFamily="18" charset="0"/>
                          </a:rPr>
                          <m:t>𝑠</m:t>
                        </m:r>
                      </m:den>
                    </m:f>
                    <m:r>
                      <a:rPr lang="zh-CN" altLang="en-US" i="1">
                        <a:latin typeface="Cambria Math" panose="02040503050406030204" pitchFamily="18" charset="0"/>
                      </a:rPr>
                      <m:t>，</m:t>
                    </m:r>
                  </m:oMath>
                </a14:m>
                <a:r>
                  <a:rPr lang="zh-CN" altLang="en-US" dirty="0">
                    <a:solidFill>
                      <a:srgbClr val="FF0000"/>
                    </a:solidFill>
                  </a:rPr>
                  <a:t>相对误差为</a:t>
                </a:r>
                <a:r>
                  <a:rPr lang="en-US" altLang="zh-CN" dirty="0">
                    <a:solidFill>
                      <a:srgbClr val="FF0000"/>
                    </a:solidFill>
                  </a:rPr>
                  <a:t>3.9</a:t>
                </a:r>
                <a:r>
                  <a:rPr lang="zh-CN" altLang="en-US" dirty="0">
                    <a:solidFill>
                      <a:srgbClr val="FF0000"/>
                    </a:solidFill>
                    <a:latin typeface="SimSun" panose="02010600030101010101" pitchFamily="2" charset="-122"/>
                    <a:ea typeface="SimSun" panose="02010600030101010101" pitchFamily="2" charset="-122"/>
                  </a:rPr>
                  <a:t>％</a:t>
                </a:r>
                <a:endParaRPr lang="zh-CN" altLang="en-US" dirty="0">
                  <a:solidFill>
                    <a:srgbClr val="FF0000"/>
                  </a:solidFill>
                </a:endParaRPr>
              </a:p>
            </p:txBody>
          </p:sp>
        </mc:Choice>
        <mc:Fallback xmlns="">
          <p:sp>
            <p:nvSpPr>
              <p:cNvPr id="11" name="文本框 10"/>
              <p:cNvSpPr txBox="1">
                <a:spLocks noRot="1" noChangeAspect="1" noMove="1" noResize="1" noEditPoints="1" noAdjustHandles="1" noChangeArrowheads="1" noChangeShapeType="1" noTextEdit="1"/>
              </p:cNvSpPr>
              <p:nvPr/>
            </p:nvSpPr>
            <p:spPr>
              <a:xfrm>
                <a:off x="334566" y="5085978"/>
                <a:ext cx="10369152" cy="877100"/>
              </a:xfrm>
              <a:prstGeom prst="rect">
                <a:avLst/>
              </a:prstGeom>
              <a:blipFill>
                <a:blip r:embed="rId3"/>
                <a:stretch>
                  <a:fillRect l="-705" t="-2778" b="-87500"/>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873081351"/>
      </p:ext>
    </p:extLst>
  </p:cSld>
  <p:clrMapOvr>
    <a:masterClrMapping/>
  </p:clrMapOvr>
  <p:transition spd="slow" advClick="0" advTm="0">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a:extLst/>
          </p:cNvPr>
          <p:cNvGraphicFramePr>
            <a:graphicFrameLocks/>
          </p:cNvGraphicFramePr>
          <p:nvPr>
            <p:extLst>
              <p:ext uri="{D42A27DB-BD31-4B8C-83A1-F6EECF244321}">
                <p14:modId xmlns:p14="http://schemas.microsoft.com/office/powerpoint/2010/main" val="1971656437"/>
              </p:ext>
            </p:extLst>
          </p:nvPr>
        </p:nvGraphicFramePr>
        <p:xfrm>
          <a:off x="1846734" y="1269554"/>
          <a:ext cx="7704856" cy="3168352"/>
        </p:xfrm>
        <a:graphic>
          <a:graphicData uri="http://schemas.openxmlformats.org/drawingml/2006/chart">
            <c:chart xmlns:c="http://schemas.openxmlformats.org/drawingml/2006/chart" xmlns:r="http://schemas.openxmlformats.org/officeDocument/2006/relationships" r:id="rId2"/>
          </a:graphicData>
        </a:graphic>
      </p:graphicFrame>
      <mc:AlternateContent xmlns:mc="http://schemas.openxmlformats.org/markup-compatibility/2006" xmlns:a14="http://schemas.microsoft.com/office/drawing/2010/main">
        <mc:Choice Requires="a14">
          <p:sp>
            <p:nvSpPr>
              <p:cNvPr id="3" name="文本框 2"/>
              <p:cNvSpPr txBox="1"/>
              <p:nvPr/>
            </p:nvSpPr>
            <p:spPr>
              <a:xfrm>
                <a:off x="334566" y="5085978"/>
                <a:ext cx="10369152" cy="877100"/>
              </a:xfrm>
              <a:prstGeom prst="rect">
                <a:avLst/>
              </a:prstGeom>
              <a:noFill/>
            </p:spPr>
            <p:txBody>
              <a:bodyPr wrap="square" rtlCol="0">
                <a:spAutoFit/>
              </a:bodyPr>
              <a:lstStyle/>
              <a:p>
                <a:r>
                  <a:rPr lang="zh-CN" altLang="en-US" dirty="0"/>
                  <a:t>算得的斜率为</a:t>
                </a:r>
                <a:r>
                  <a:rPr lang="en-US" altLang="zh-CN" dirty="0"/>
                  <a:t>1</a:t>
                </a:r>
                <a14:m>
                  <m:oMath xmlns:m="http://schemas.openxmlformats.org/officeDocument/2006/math">
                    <m:r>
                      <a:rPr lang="en-US" altLang="zh-CN" i="1" dirty="0">
                        <a:latin typeface="Cambria Math" panose="02040503050406030204" pitchFamily="18" charset="0"/>
                      </a:rPr>
                      <m:t>2</m:t>
                    </m:r>
                    <m:r>
                      <a:rPr lang="en-US" altLang="zh-CN" i="1" dirty="0" smtClean="0">
                        <a:latin typeface="Cambria Math" panose="02040503050406030204" pitchFamily="18" charset="0"/>
                      </a:rPr>
                      <m:t>8</m:t>
                    </m:r>
                    <m:r>
                      <a:rPr lang="en-US" altLang="zh-CN" i="1" dirty="0">
                        <a:latin typeface="Cambria Math" panose="02040503050406030204" pitchFamily="18" charset="0"/>
                      </a:rPr>
                      <m:t>5</m:t>
                    </m:r>
                    <m:r>
                      <a:rPr lang="en-US" altLang="zh-CN" i="1" dirty="0" smtClean="0">
                        <a:latin typeface="Cambria Math" panose="02040503050406030204" pitchFamily="18" charset="0"/>
                      </a:rPr>
                      <m:t>0</m:t>
                    </m:r>
                    <m:r>
                      <a:rPr lang="en-US" altLang="zh-CN" i="1" dirty="0">
                        <a:latin typeface="Cambria Math" panose="02040503050406030204" pitchFamily="18" charset="0"/>
                      </a:rPr>
                      <m:t>2</m:t>
                    </m:r>
                    <m:r>
                      <a:rPr lang="zh-CN" altLang="en-US" i="1" dirty="0" smtClean="0">
                        <a:latin typeface="Cambria Math" panose="02040503050406030204" pitchFamily="18" charset="0"/>
                      </a:rPr>
                      <m:t>𝑐𝑚</m:t>
                    </m:r>
                    <m:r>
                      <a:rPr lang="zh-CN" altLang="en-US" i="0" dirty="0">
                        <a:latin typeface="Cambria Math" panose="02040503050406030204" pitchFamily="18" charset="0"/>
                      </a:rPr>
                      <m:t>⋅</m:t>
                    </m:r>
                    <m:r>
                      <a:rPr lang="zh-CN" altLang="en-US" i="1" dirty="0">
                        <a:latin typeface="Cambria Math" panose="02040503050406030204" pitchFamily="18" charset="0"/>
                      </a:rPr>
                      <m:t>𝐻𝑧</m:t>
                    </m:r>
                  </m:oMath>
                </a14:m>
                <a:r>
                  <a:rPr lang="en-US" altLang="zh-CN" dirty="0"/>
                  <a:t>=1</a:t>
                </a:r>
                <a14:m>
                  <m:oMath xmlns:m="http://schemas.openxmlformats.org/officeDocument/2006/math">
                    <m:r>
                      <a:rPr lang="en-US" altLang="zh-CN" i="1" dirty="0">
                        <a:latin typeface="Cambria Math" panose="02040503050406030204" pitchFamily="18" charset="0"/>
                      </a:rPr>
                      <m:t>2</m:t>
                    </m:r>
                    <m:r>
                      <a:rPr lang="en-US" altLang="zh-CN" i="1" dirty="0" smtClean="0">
                        <a:latin typeface="Cambria Math" panose="02040503050406030204" pitchFamily="18" charset="0"/>
                      </a:rPr>
                      <m:t>8</m:t>
                    </m:r>
                    <m:r>
                      <a:rPr lang="en-US" altLang="zh-CN" i="1" dirty="0">
                        <a:latin typeface="Cambria Math" panose="02040503050406030204" pitchFamily="18" charset="0"/>
                      </a:rPr>
                      <m:t>5</m:t>
                    </m:r>
                    <m:r>
                      <a:rPr lang="en-US" altLang="zh-CN" i="1" dirty="0" smtClean="0">
                        <a:latin typeface="Cambria Math" panose="02040503050406030204" pitchFamily="18" charset="0"/>
                      </a:rPr>
                      <m:t>.</m:t>
                    </m:r>
                    <m:r>
                      <a:rPr lang="en-US" altLang="zh-CN" i="1" dirty="0">
                        <a:latin typeface="Cambria Math" panose="02040503050406030204" pitchFamily="18" charset="0"/>
                      </a:rPr>
                      <m:t>0</m:t>
                    </m:r>
                    <m:r>
                      <a:rPr lang="en-US" altLang="zh-CN" i="1" dirty="0" smtClean="0">
                        <a:latin typeface="Cambria Math" panose="02040503050406030204" pitchFamily="18" charset="0"/>
                      </a:rPr>
                      <m:t>2</m:t>
                    </m:r>
                    <m:r>
                      <a:rPr lang="zh-CN" altLang="en-US" i="1" dirty="0" smtClean="0">
                        <a:latin typeface="Cambria Math" panose="02040503050406030204" pitchFamily="18" charset="0"/>
                      </a:rPr>
                      <m:t>𝑚</m:t>
                    </m:r>
                    <m:r>
                      <a:rPr lang="zh-CN" altLang="en-US" i="0" dirty="0">
                        <a:latin typeface="Cambria Math" panose="02040503050406030204" pitchFamily="18" charset="0"/>
                      </a:rPr>
                      <m:t>⋅</m:t>
                    </m:r>
                    <m:r>
                      <a:rPr lang="zh-CN" altLang="en-US" i="1" dirty="0">
                        <a:latin typeface="Cambria Math" panose="02040503050406030204" pitchFamily="18" charset="0"/>
                      </a:rPr>
                      <m:t>𝐻𝑧</m:t>
                    </m:r>
                    <m:r>
                      <a:rPr lang="zh-CN" altLang="en-US" dirty="0" smtClean="0">
                        <a:latin typeface="Cambria Math" panose="02040503050406030204" pitchFamily="18" charset="0"/>
                      </a:rPr>
                      <m:t>≈</m:t>
                    </m:r>
                    <m:f>
                      <m:fPr>
                        <m:ctrlPr>
                          <a:rPr lang="zh-CN" altLang="en-US" i="1" dirty="0" smtClean="0">
                            <a:latin typeface="Cambria Math" panose="02040503050406030204" pitchFamily="18" charset="0"/>
                          </a:rPr>
                        </m:ctrlPr>
                      </m:fPr>
                      <m:num>
                        <m:r>
                          <a:rPr lang="zh-CN" altLang="en-US" dirty="0">
                            <a:latin typeface="Cambria Math" panose="02040503050406030204" pitchFamily="18" charset="0"/>
                          </a:rPr>
                          <m:t>15</m:t>
                        </m:r>
                      </m:num>
                      <m:den>
                        <m:r>
                          <a:rPr lang="zh-CN" altLang="en-US" i="0" dirty="0">
                            <a:latin typeface="Cambria Math" panose="02040503050406030204" pitchFamily="18" charset="0"/>
                          </a:rPr>
                          <m:t>4</m:t>
                        </m:r>
                      </m:den>
                    </m:f>
                    <m:r>
                      <a:rPr lang="zh-CN" altLang="en-US" i="1" dirty="0">
                        <a:latin typeface="Cambria Math" panose="02040503050406030204" pitchFamily="18" charset="0"/>
                      </a:rPr>
                      <m:t>𝑣</m:t>
                    </m:r>
                  </m:oMath>
                </a14:m>
                <a:r>
                  <a:rPr lang="zh-CN" altLang="en-US" dirty="0"/>
                  <a:t>，其中</a:t>
                </a:r>
                <a:r>
                  <a:rPr lang="en-US" altLang="zh-CN" dirty="0"/>
                  <a:t>v</a:t>
                </a:r>
                <a:r>
                  <a:rPr lang="zh-CN" altLang="en-US" dirty="0"/>
                  <a:t>为</a:t>
                </a:r>
                <a:r>
                  <a:rPr lang="en-US" altLang="zh-CN" dirty="0"/>
                  <a:t>15</a:t>
                </a:r>
                <a:r>
                  <a:rPr lang="zh-CN" altLang="en-US" dirty="0"/>
                  <a:t>摄氏度时空气中的声速</a:t>
                </a:r>
                <a:r>
                  <a:rPr lang="en-US" altLang="zh-CN" dirty="0"/>
                  <a:t>340</a:t>
                </a:r>
                <a14:m>
                  <m:oMath xmlns:m="http://schemas.openxmlformats.org/officeDocument/2006/math">
                    <m:f>
                      <m:fPr>
                        <m:type m:val="skw"/>
                        <m:ctrlPr>
                          <a:rPr lang="zh-CN" altLang="en-US" i="1" smtClean="0">
                            <a:latin typeface="Cambria Math" panose="02040503050406030204" pitchFamily="18" charset="0"/>
                          </a:rPr>
                        </m:ctrlPr>
                      </m:fPr>
                      <m:num>
                        <m:r>
                          <a:rPr lang="zh-CN" altLang="en-US" i="1" smtClean="0">
                            <a:latin typeface="Cambria Math" panose="02040503050406030204" pitchFamily="18" charset="0"/>
                          </a:rPr>
                          <m:t>𝑚</m:t>
                        </m:r>
                      </m:num>
                      <m:den>
                        <m:r>
                          <a:rPr lang="zh-CN" altLang="en-US" i="1" smtClean="0">
                            <a:latin typeface="Cambria Math" panose="02040503050406030204" pitchFamily="18" charset="0"/>
                          </a:rPr>
                          <m:t>𝑠</m:t>
                        </m:r>
                      </m:den>
                    </m:f>
                    <m:r>
                      <a:rPr lang="zh-CN" altLang="en-US" i="1">
                        <a:latin typeface="Cambria Math" panose="02040503050406030204" pitchFamily="18" charset="0"/>
                      </a:rPr>
                      <m:t>，</m:t>
                    </m:r>
                  </m:oMath>
                </a14:m>
                <a:r>
                  <a:rPr lang="zh-CN" altLang="en-US" dirty="0">
                    <a:solidFill>
                      <a:srgbClr val="FF0000"/>
                    </a:solidFill>
                  </a:rPr>
                  <a:t>相对误差为</a:t>
                </a:r>
                <a:r>
                  <a:rPr lang="en-US" altLang="zh-CN" dirty="0">
                    <a:solidFill>
                      <a:srgbClr val="FF0000"/>
                    </a:solidFill>
                  </a:rPr>
                  <a:t>0.78</a:t>
                </a:r>
                <a:r>
                  <a:rPr lang="zh-CN" altLang="en-US" dirty="0">
                    <a:solidFill>
                      <a:srgbClr val="FF0000"/>
                    </a:solidFill>
                    <a:latin typeface="SimSun" panose="02010600030101010101" pitchFamily="2" charset="-122"/>
                    <a:ea typeface="SimSun" panose="02010600030101010101" pitchFamily="2" charset="-122"/>
                  </a:rPr>
                  <a:t>％</a:t>
                </a:r>
                <a:endParaRPr lang="zh-CN" altLang="en-US" dirty="0">
                  <a:solidFill>
                    <a:srgbClr val="FF0000"/>
                  </a:solidFill>
                </a:endParaRPr>
              </a:p>
            </p:txBody>
          </p:sp>
        </mc:Choice>
        <mc:Fallback xmlns="">
          <p:sp>
            <p:nvSpPr>
              <p:cNvPr id="3" name="文本框 2"/>
              <p:cNvSpPr txBox="1">
                <a:spLocks noRot="1" noChangeAspect="1" noMove="1" noResize="1" noEditPoints="1" noAdjustHandles="1" noChangeArrowheads="1" noChangeShapeType="1" noTextEdit="1"/>
              </p:cNvSpPr>
              <p:nvPr/>
            </p:nvSpPr>
            <p:spPr>
              <a:xfrm>
                <a:off x="334566" y="5085978"/>
                <a:ext cx="10369152" cy="877100"/>
              </a:xfrm>
              <a:prstGeom prst="rect">
                <a:avLst/>
              </a:prstGeom>
              <a:blipFill>
                <a:blip r:embed="rId3"/>
                <a:stretch>
                  <a:fillRect l="-705" t="-2778" b="-87500"/>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236624873"/>
      </p:ext>
    </p:extLst>
  </p:cSld>
  <p:clrMapOvr>
    <a:masterClrMapping/>
  </p:clrMapOvr>
  <p:transition spd="slow" advClick="0" advTm="0">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a:extLst/>
          </p:cNvPr>
          <p:cNvGraphicFramePr>
            <a:graphicFrameLocks/>
          </p:cNvGraphicFramePr>
          <p:nvPr>
            <p:extLst>
              <p:ext uri="{D42A27DB-BD31-4B8C-83A1-F6EECF244321}">
                <p14:modId xmlns:p14="http://schemas.microsoft.com/office/powerpoint/2010/main" val="2810378959"/>
              </p:ext>
            </p:extLst>
          </p:nvPr>
        </p:nvGraphicFramePr>
        <p:xfrm>
          <a:off x="1198662" y="1125538"/>
          <a:ext cx="10541966" cy="3456384"/>
        </p:xfrm>
        <a:graphic>
          <a:graphicData uri="http://schemas.openxmlformats.org/drawingml/2006/chart">
            <c:chart xmlns:c="http://schemas.openxmlformats.org/drawingml/2006/chart" xmlns:r="http://schemas.openxmlformats.org/officeDocument/2006/relationships" r:id="rId2"/>
          </a:graphicData>
        </a:graphic>
      </p:graphicFrame>
      <mc:AlternateContent xmlns:mc="http://schemas.openxmlformats.org/markup-compatibility/2006" xmlns:a14="http://schemas.microsoft.com/office/drawing/2010/main">
        <mc:Choice Requires="a14">
          <p:sp>
            <p:nvSpPr>
              <p:cNvPr id="3" name="文本框 2"/>
              <p:cNvSpPr txBox="1"/>
              <p:nvPr/>
            </p:nvSpPr>
            <p:spPr>
              <a:xfrm>
                <a:off x="334566" y="5085978"/>
                <a:ext cx="10369152" cy="1523430"/>
              </a:xfrm>
              <a:prstGeom prst="rect">
                <a:avLst/>
              </a:prstGeom>
              <a:noFill/>
            </p:spPr>
            <p:txBody>
              <a:bodyPr wrap="square" rtlCol="0">
                <a:spAutoFit/>
              </a:bodyPr>
              <a:lstStyle/>
              <a:p>
                <a:r>
                  <a:rPr lang="zh-CN" altLang="en-US" dirty="0"/>
                  <a:t>算得的斜率为</a:t>
                </a:r>
                <a:r>
                  <a:rPr lang="en-US" altLang="zh-CN" dirty="0"/>
                  <a:t>4</a:t>
                </a:r>
                <a14:m>
                  <m:oMath xmlns:m="http://schemas.openxmlformats.org/officeDocument/2006/math">
                    <m:r>
                      <a:rPr lang="en-US" altLang="zh-CN" i="1" dirty="0">
                        <a:latin typeface="Cambria Math" panose="02040503050406030204" pitchFamily="18" charset="0"/>
                      </a:rPr>
                      <m:t>7</m:t>
                    </m:r>
                    <m:r>
                      <a:rPr lang="en-US" altLang="zh-CN" i="1" dirty="0" smtClean="0">
                        <a:latin typeface="Cambria Math" panose="02040503050406030204" pitchFamily="18" charset="0"/>
                      </a:rPr>
                      <m:t>1</m:t>
                    </m:r>
                    <m:r>
                      <a:rPr lang="en-US" altLang="zh-CN" i="1" dirty="0">
                        <a:latin typeface="Cambria Math" panose="02040503050406030204" pitchFamily="18" charset="0"/>
                      </a:rPr>
                      <m:t>9</m:t>
                    </m:r>
                    <m:r>
                      <a:rPr lang="en-US" altLang="zh-CN" i="1" dirty="0" smtClean="0">
                        <a:latin typeface="Cambria Math" panose="02040503050406030204" pitchFamily="18" charset="0"/>
                      </a:rPr>
                      <m:t>2</m:t>
                    </m:r>
                    <m:r>
                      <a:rPr lang="zh-CN" altLang="en-US" i="1" dirty="0" smtClean="0">
                        <a:latin typeface="Cambria Math" panose="02040503050406030204" pitchFamily="18" charset="0"/>
                      </a:rPr>
                      <m:t>𝑐𝑚</m:t>
                    </m:r>
                    <m:r>
                      <a:rPr lang="zh-CN" altLang="en-US" i="0" dirty="0">
                        <a:latin typeface="Cambria Math" panose="02040503050406030204" pitchFamily="18" charset="0"/>
                      </a:rPr>
                      <m:t>⋅</m:t>
                    </m:r>
                    <m:r>
                      <a:rPr lang="zh-CN" altLang="en-US" i="1" dirty="0">
                        <a:latin typeface="Cambria Math" panose="02040503050406030204" pitchFamily="18" charset="0"/>
                      </a:rPr>
                      <m:t>𝐻𝑧</m:t>
                    </m:r>
                  </m:oMath>
                </a14:m>
                <a:r>
                  <a:rPr lang="en-US" altLang="zh-CN" dirty="0"/>
                  <a:t>=4</a:t>
                </a:r>
                <a14:m>
                  <m:oMath xmlns:m="http://schemas.openxmlformats.org/officeDocument/2006/math">
                    <m:r>
                      <a:rPr lang="en-US" altLang="zh-CN" i="1" dirty="0">
                        <a:latin typeface="Cambria Math" panose="02040503050406030204" pitchFamily="18" charset="0"/>
                      </a:rPr>
                      <m:t>7</m:t>
                    </m:r>
                    <m:r>
                      <a:rPr lang="en-US" altLang="zh-CN" i="1" dirty="0" smtClean="0">
                        <a:latin typeface="Cambria Math" panose="02040503050406030204" pitchFamily="18" charset="0"/>
                      </a:rPr>
                      <m:t>1</m:t>
                    </m:r>
                    <m:r>
                      <a:rPr lang="en-US" altLang="zh-CN" i="1" dirty="0">
                        <a:latin typeface="Cambria Math" panose="02040503050406030204" pitchFamily="18" charset="0"/>
                      </a:rPr>
                      <m:t>.</m:t>
                    </m:r>
                    <m:r>
                      <a:rPr lang="en-US" altLang="zh-CN" i="1" dirty="0" smtClean="0">
                        <a:latin typeface="Cambria Math" panose="02040503050406030204" pitchFamily="18" charset="0"/>
                      </a:rPr>
                      <m:t>9</m:t>
                    </m:r>
                    <m:r>
                      <a:rPr lang="en-US" altLang="zh-CN" i="1" dirty="0">
                        <a:latin typeface="Cambria Math" panose="02040503050406030204" pitchFamily="18" charset="0"/>
                      </a:rPr>
                      <m:t>2</m:t>
                    </m:r>
                    <m:r>
                      <a:rPr lang="zh-CN" altLang="en-US" i="1" dirty="0" smtClean="0">
                        <a:latin typeface="Cambria Math" panose="02040503050406030204" pitchFamily="18" charset="0"/>
                      </a:rPr>
                      <m:t>𝑚</m:t>
                    </m:r>
                    <m:r>
                      <a:rPr lang="zh-CN" altLang="en-US" i="0" dirty="0">
                        <a:latin typeface="Cambria Math" panose="02040503050406030204" pitchFamily="18" charset="0"/>
                      </a:rPr>
                      <m:t>⋅</m:t>
                    </m:r>
                    <m:r>
                      <a:rPr lang="zh-CN" altLang="en-US" i="1" dirty="0">
                        <a:latin typeface="Cambria Math" panose="02040503050406030204" pitchFamily="18" charset="0"/>
                      </a:rPr>
                      <m:t>𝐻𝑧</m:t>
                    </m:r>
                    <m:r>
                      <a:rPr lang="zh-CN" altLang="en-US" dirty="0" smtClean="0">
                        <a:latin typeface="Cambria Math" panose="02040503050406030204" pitchFamily="18" charset="0"/>
                      </a:rPr>
                      <m:t>≈</m:t>
                    </m:r>
                    <m:f>
                      <m:fPr>
                        <m:ctrlPr>
                          <a:rPr lang="zh-CN" altLang="en-US" i="1" dirty="0" smtClean="0">
                            <a:latin typeface="Cambria Math" panose="02040503050406030204" pitchFamily="18" charset="0"/>
                          </a:rPr>
                        </m:ctrlPr>
                      </m:fPr>
                      <m:num>
                        <m:r>
                          <a:rPr lang="en-US" altLang="zh-CN" i="1" dirty="0">
                            <a:latin typeface="Cambria Math" panose="02040503050406030204" pitchFamily="18" charset="0"/>
                          </a:rPr>
                          <m:t>5</m:t>
                        </m:r>
                      </m:num>
                      <m:den>
                        <m:r>
                          <a:rPr lang="zh-CN" altLang="en-US" i="0" dirty="0">
                            <a:latin typeface="Cambria Math" panose="02040503050406030204" pitchFamily="18" charset="0"/>
                          </a:rPr>
                          <m:t>4</m:t>
                        </m:r>
                      </m:den>
                    </m:f>
                    <m:r>
                      <a:rPr lang="zh-CN" altLang="en-US" i="1" dirty="0">
                        <a:latin typeface="Cambria Math" panose="02040503050406030204" pitchFamily="18" charset="0"/>
                      </a:rPr>
                      <m:t>𝑣</m:t>
                    </m:r>
                  </m:oMath>
                </a14:m>
                <a:r>
                  <a:rPr lang="zh-CN" altLang="en-US" dirty="0"/>
                  <a:t>，其中</a:t>
                </a:r>
                <a:r>
                  <a:rPr lang="en-US" altLang="zh-CN" dirty="0"/>
                  <a:t>v</a:t>
                </a:r>
                <a:r>
                  <a:rPr lang="zh-CN" altLang="en-US" dirty="0"/>
                  <a:t>为</a:t>
                </a:r>
                <a:r>
                  <a:rPr lang="en-US" altLang="zh-CN" dirty="0"/>
                  <a:t>15</a:t>
                </a:r>
                <a:r>
                  <a:rPr lang="zh-CN" altLang="en-US" dirty="0"/>
                  <a:t>摄氏度时空气中的声速</a:t>
                </a:r>
                <a:r>
                  <a:rPr lang="en-US" altLang="zh-CN" dirty="0"/>
                  <a:t>340</a:t>
                </a:r>
                <a14:m>
                  <m:oMath xmlns:m="http://schemas.openxmlformats.org/officeDocument/2006/math">
                    <m:f>
                      <m:fPr>
                        <m:type m:val="skw"/>
                        <m:ctrlPr>
                          <a:rPr lang="zh-CN" altLang="en-US" i="1" smtClean="0">
                            <a:latin typeface="Cambria Math" panose="02040503050406030204" pitchFamily="18" charset="0"/>
                          </a:rPr>
                        </m:ctrlPr>
                      </m:fPr>
                      <m:num>
                        <m:r>
                          <a:rPr lang="zh-CN" altLang="en-US" i="1" smtClean="0">
                            <a:latin typeface="Cambria Math" panose="02040503050406030204" pitchFamily="18" charset="0"/>
                          </a:rPr>
                          <m:t>𝑚</m:t>
                        </m:r>
                      </m:num>
                      <m:den>
                        <m:r>
                          <a:rPr lang="zh-CN" altLang="en-US" i="1" smtClean="0">
                            <a:latin typeface="Cambria Math" panose="02040503050406030204" pitchFamily="18" charset="0"/>
                          </a:rPr>
                          <m:t>𝑠</m:t>
                        </m:r>
                      </m:den>
                    </m:f>
                    <m:r>
                      <a:rPr lang="zh-CN" altLang="en-US" i="1">
                        <a:latin typeface="Cambria Math" panose="02040503050406030204" pitchFamily="18" charset="0"/>
                      </a:rPr>
                      <m:t>，</m:t>
                    </m:r>
                  </m:oMath>
                </a14:m>
                <a:r>
                  <a:rPr lang="zh-CN" altLang="en-US" dirty="0">
                    <a:solidFill>
                      <a:srgbClr val="FF0000"/>
                    </a:solidFill>
                  </a:rPr>
                  <a:t>相对误差为</a:t>
                </a:r>
                <a:r>
                  <a:rPr lang="en-US" altLang="zh-CN" dirty="0">
                    <a:solidFill>
                      <a:srgbClr val="FF0000"/>
                    </a:solidFill>
                  </a:rPr>
                  <a:t>10.8</a:t>
                </a:r>
                <a:r>
                  <a:rPr lang="zh-CN" altLang="en-US" dirty="0">
                    <a:solidFill>
                      <a:srgbClr val="FF0000"/>
                    </a:solidFill>
                    <a:latin typeface="SimSun" panose="02010600030101010101" pitchFamily="2" charset="-122"/>
                    <a:ea typeface="SimSun" panose="02010600030101010101" pitchFamily="2" charset="-122"/>
                  </a:rPr>
                  <a:t>％</a:t>
                </a:r>
                <a:endParaRPr lang="en-US" altLang="zh-CN" dirty="0">
                  <a:solidFill>
                    <a:srgbClr val="FF0000"/>
                  </a:solidFill>
                  <a:latin typeface="SimSun" panose="02010600030101010101" pitchFamily="2" charset="-122"/>
                  <a:ea typeface="SimSun" panose="02010600030101010101" pitchFamily="2" charset="-122"/>
                </a:endParaRPr>
              </a:p>
              <a:p>
                <a:r>
                  <a:rPr lang="zh-CN" altLang="en-US" dirty="0">
                    <a:solidFill>
                      <a:srgbClr val="FF0000"/>
                    </a:solidFill>
                  </a:rPr>
                  <a:t>此处使用的膜与第二组使用的膜为同一张膜，但老化程度较为严重，所以</a:t>
                </a:r>
                <a14:m>
                  <m:oMath xmlns:m="http://schemas.openxmlformats.org/officeDocument/2006/math">
                    <m:sSub>
                      <m:sSubPr>
                        <m:ctrlPr>
                          <a:rPr lang="zh-CN" altLang="en-US" i="1" dirty="0" smtClean="0">
                            <a:solidFill>
                              <a:srgbClr val="FF0000"/>
                            </a:solidFill>
                            <a:latin typeface="Cambria Math" panose="02040503050406030204" pitchFamily="18" charset="0"/>
                          </a:rPr>
                        </m:ctrlPr>
                      </m:sSubPr>
                      <m:e>
                        <m:r>
                          <a:rPr lang="zh-CN" altLang="en-US" i="1" dirty="0">
                            <a:solidFill>
                              <a:srgbClr val="FF0000"/>
                            </a:solidFill>
                            <a:latin typeface="Cambria Math" panose="02040503050406030204" pitchFamily="18" charset="0"/>
                          </a:rPr>
                          <m:t>𝜆</m:t>
                        </m:r>
                      </m:e>
                      <m:sub>
                        <m:r>
                          <a:rPr lang="zh-CN" altLang="en-US" i="1" dirty="0">
                            <a:solidFill>
                              <a:srgbClr val="FF0000"/>
                            </a:solidFill>
                            <a:latin typeface="Cambria Math" panose="02040503050406030204" pitchFamily="18" charset="0"/>
                          </a:rPr>
                          <m:t>𝑚</m:t>
                        </m:r>
                      </m:sub>
                    </m:sSub>
                  </m:oMath>
                </a14:m>
                <a:r>
                  <a:rPr lang="zh-CN" altLang="en-US" dirty="0">
                    <a:solidFill>
                      <a:srgbClr val="FF0000"/>
                    </a:solidFill>
                  </a:rPr>
                  <a:t>有所差别。</a:t>
                </a:r>
                <a:endParaRPr lang="en-US" altLang="zh-CN" dirty="0">
                  <a:solidFill>
                    <a:srgbClr val="FF0000"/>
                  </a:solidFill>
                </a:endParaRPr>
              </a:p>
              <a:p>
                <a:r>
                  <a:rPr lang="zh-CN" altLang="en-US" dirty="0">
                    <a:solidFill>
                      <a:srgbClr val="FF0000"/>
                    </a:solidFill>
                  </a:rPr>
                  <a:t>从这里也可以看出膜老化对频率的影响非常大。</a:t>
                </a:r>
              </a:p>
            </p:txBody>
          </p:sp>
        </mc:Choice>
        <mc:Fallback xmlns="">
          <p:sp>
            <p:nvSpPr>
              <p:cNvPr id="3" name="文本框 2"/>
              <p:cNvSpPr txBox="1">
                <a:spLocks noRot="1" noChangeAspect="1" noMove="1" noResize="1" noEditPoints="1" noAdjustHandles="1" noChangeArrowheads="1" noChangeShapeType="1" noTextEdit="1"/>
              </p:cNvSpPr>
              <p:nvPr/>
            </p:nvSpPr>
            <p:spPr>
              <a:xfrm>
                <a:off x="334566" y="5085978"/>
                <a:ext cx="10369152" cy="1523430"/>
              </a:xfrm>
              <a:prstGeom prst="rect">
                <a:avLst/>
              </a:prstGeom>
              <a:blipFill>
                <a:blip r:embed="rId3"/>
                <a:stretch>
                  <a:fillRect l="-705" t="-1600" r="-3233" b="-8000"/>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462108867"/>
      </p:ext>
    </p:extLst>
  </p:cSld>
  <p:clrMapOvr>
    <a:masterClrMapping/>
  </p:clrMapOvr>
  <p:transition spd="slow" advClick="0" advTm="0">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组合 55"/>
          <p:cNvGrpSpPr/>
          <p:nvPr/>
        </p:nvGrpSpPr>
        <p:grpSpPr>
          <a:xfrm>
            <a:off x="2451834" y="1830585"/>
            <a:ext cx="977223" cy="3388559"/>
            <a:chOff x="1475656" y="1294656"/>
            <a:chExt cx="977223" cy="3790530"/>
          </a:xfrm>
        </p:grpSpPr>
        <p:sp>
          <p:nvSpPr>
            <p:cNvPr id="57" name="矩形 27"/>
            <p:cNvSpPr/>
            <p:nvPr/>
          </p:nvSpPr>
          <p:spPr>
            <a:xfrm>
              <a:off x="1475656" y="1294656"/>
              <a:ext cx="977223" cy="3790530"/>
            </a:xfrm>
            <a:custGeom>
              <a:avLst/>
              <a:gdLst>
                <a:gd name="connsiteX0" fmla="*/ 0 w 1512168"/>
                <a:gd name="connsiteY0" fmla="*/ 0 h 4025639"/>
                <a:gd name="connsiteX1" fmla="*/ 1512168 w 1512168"/>
                <a:gd name="connsiteY1" fmla="*/ 0 h 4025639"/>
                <a:gd name="connsiteX2" fmla="*/ 1512168 w 1512168"/>
                <a:gd name="connsiteY2" fmla="*/ 4025639 h 4025639"/>
                <a:gd name="connsiteX3" fmla="*/ 0 w 1512168"/>
                <a:gd name="connsiteY3" fmla="*/ 4025639 h 4025639"/>
                <a:gd name="connsiteX4" fmla="*/ 0 w 1512168"/>
                <a:gd name="connsiteY4" fmla="*/ 0 h 4025639"/>
                <a:gd name="connsiteX0" fmla="*/ 1512168 w 1603608"/>
                <a:gd name="connsiteY0" fmla="*/ 0 h 4025639"/>
                <a:gd name="connsiteX1" fmla="*/ 1512168 w 1603608"/>
                <a:gd name="connsiteY1" fmla="*/ 4025639 h 4025639"/>
                <a:gd name="connsiteX2" fmla="*/ 0 w 1603608"/>
                <a:gd name="connsiteY2" fmla="*/ 4025639 h 4025639"/>
                <a:gd name="connsiteX3" fmla="*/ 0 w 1603608"/>
                <a:gd name="connsiteY3" fmla="*/ 0 h 4025639"/>
                <a:gd name="connsiteX4" fmla="*/ 1603608 w 1603608"/>
                <a:gd name="connsiteY4" fmla="*/ 91440 h 4025639"/>
                <a:gd name="connsiteX0" fmla="*/ 1512168 w 1603608"/>
                <a:gd name="connsiteY0" fmla="*/ 4025639 h 4025639"/>
                <a:gd name="connsiteX1" fmla="*/ 0 w 1603608"/>
                <a:gd name="connsiteY1" fmla="*/ 4025639 h 4025639"/>
                <a:gd name="connsiteX2" fmla="*/ 0 w 1603608"/>
                <a:gd name="connsiteY2" fmla="*/ 0 h 4025639"/>
                <a:gd name="connsiteX3" fmla="*/ 1603608 w 1603608"/>
                <a:gd name="connsiteY3" fmla="*/ 91440 h 4025639"/>
                <a:gd name="connsiteX0" fmla="*/ 1512168 w 1512168"/>
                <a:gd name="connsiteY0" fmla="*/ 4025639 h 4025639"/>
                <a:gd name="connsiteX1" fmla="*/ 0 w 1512168"/>
                <a:gd name="connsiteY1" fmla="*/ 4025639 h 4025639"/>
                <a:gd name="connsiteX2" fmla="*/ 0 w 1512168"/>
                <a:gd name="connsiteY2" fmla="*/ 0 h 4025639"/>
                <a:gd name="connsiteX3" fmla="*/ 1462931 w 1512168"/>
                <a:gd name="connsiteY3" fmla="*/ 21102 h 4025639"/>
                <a:gd name="connsiteX0" fmla="*/ 1512168 w 1512168"/>
                <a:gd name="connsiteY0" fmla="*/ 4039706 h 4039706"/>
                <a:gd name="connsiteX1" fmla="*/ 0 w 1512168"/>
                <a:gd name="connsiteY1" fmla="*/ 4039706 h 4039706"/>
                <a:gd name="connsiteX2" fmla="*/ 0 w 1512168"/>
                <a:gd name="connsiteY2" fmla="*/ 14067 h 4039706"/>
                <a:gd name="connsiteX3" fmla="*/ 1462931 w 1512168"/>
                <a:gd name="connsiteY3" fmla="*/ 0 h 4039706"/>
                <a:gd name="connsiteX0" fmla="*/ 1512168 w 1512168"/>
                <a:gd name="connsiteY0" fmla="*/ 4026213 h 4026213"/>
                <a:gd name="connsiteX1" fmla="*/ 0 w 1512168"/>
                <a:gd name="connsiteY1" fmla="*/ 4026213 h 4026213"/>
                <a:gd name="connsiteX2" fmla="*/ 0 w 1512168"/>
                <a:gd name="connsiteY2" fmla="*/ 574 h 4026213"/>
                <a:gd name="connsiteX3" fmla="*/ 1471569 w 1512168"/>
                <a:gd name="connsiteY3" fmla="*/ 16938 h 4026213"/>
                <a:gd name="connsiteX0" fmla="*/ 1512168 w 1512168"/>
                <a:gd name="connsiteY0" fmla="*/ 4033619 h 4033619"/>
                <a:gd name="connsiteX1" fmla="*/ 0 w 1512168"/>
                <a:gd name="connsiteY1" fmla="*/ 4033619 h 4033619"/>
                <a:gd name="connsiteX2" fmla="*/ 0 w 1512168"/>
                <a:gd name="connsiteY2" fmla="*/ 7980 h 4033619"/>
                <a:gd name="connsiteX3" fmla="*/ 1488845 w 1512168"/>
                <a:gd name="connsiteY3" fmla="*/ 0 h 4033619"/>
                <a:gd name="connsiteX0" fmla="*/ 1512168 w 1512168"/>
                <a:gd name="connsiteY0" fmla="*/ 4025639 h 4025639"/>
                <a:gd name="connsiteX1" fmla="*/ 0 w 1512168"/>
                <a:gd name="connsiteY1" fmla="*/ 4025639 h 4025639"/>
                <a:gd name="connsiteX2" fmla="*/ 0 w 1512168"/>
                <a:gd name="connsiteY2" fmla="*/ 0 h 4025639"/>
                <a:gd name="connsiteX3" fmla="*/ 1497483 w 1512168"/>
                <a:gd name="connsiteY3" fmla="*/ 4193 h 4025639"/>
                <a:gd name="connsiteX0" fmla="*/ 1512168 w 1512168"/>
                <a:gd name="connsiteY0" fmla="*/ 4039704 h 4039704"/>
                <a:gd name="connsiteX1" fmla="*/ 0 w 1512168"/>
                <a:gd name="connsiteY1" fmla="*/ 4039704 h 4039704"/>
                <a:gd name="connsiteX2" fmla="*/ 0 w 1512168"/>
                <a:gd name="connsiteY2" fmla="*/ 14065 h 4039704"/>
                <a:gd name="connsiteX3" fmla="*/ 1506122 w 1512168"/>
                <a:gd name="connsiteY3" fmla="*/ 0 h 4039704"/>
                <a:gd name="connsiteX0" fmla="*/ 1512168 w 1532036"/>
                <a:gd name="connsiteY0" fmla="*/ 4039704 h 4039704"/>
                <a:gd name="connsiteX1" fmla="*/ 0 w 1532036"/>
                <a:gd name="connsiteY1" fmla="*/ 4039704 h 4039704"/>
                <a:gd name="connsiteX2" fmla="*/ 0 w 1532036"/>
                <a:gd name="connsiteY2" fmla="*/ 14065 h 4039704"/>
                <a:gd name="connsiteX3" fmla="*/ 1532036 w 1532036"/>
                <a:gd name="connsiteY3" fmla="*/ 0 h 4039704"/>
                <a:gd name="connsiteX0" fmla="*/ 1512168 w 1536268"/>
                <a:gd name="connsiteY0" fmla="*/ 4027775 h 4027775"/>
                <a:gd name="connsiteX1" fmla="*/ 0 w 1536268"/>
                <a:gd name="connsiteY1" fmla="*/ 4027775 h 4027775"/>
                <a:gd name="connsiteX2" fmla="*/ 0 w 1536268"/>
                <a:gd name="connsiteY2" fmla="*/ 2136 h 4027775"/>
                <a:gd name="connsiteX3" fmla="*/ 1536268 w 1536268"/>
                <a:gd name="connsiteY3" fmla="*/ 0 h 4027775"/>
                <a:gd name="connsiteX0" fmla="*/ 1512168 w 1548965"/>
                <a:gd name="connsiteY0" fmla="*/ 4025639 h 4025639"/>
                <a:gd name="connsiteX1" fmla="*/ 0 w 1548965"/>
                <a:gd name="connsiteY1" fmla="*/ 4025639 h 4025639"/>
                <a:gd name="connsiteX2" fmla="*/ 0 w 1548965"/>
                <a:gd name="connsiteY2" fmla="*/ 0 h 4025639"/>
                <a:gd name="connsiteX3" fmla="*/ 1548965 w 1548965"/>
                <a:gd name="connsiteY3" fmla="*/ 847 h 4025639"/>
                <a:gd name="connsiteX0" fmla="*/ 1512168 w 1553197"/>
                <a:gd name="connsiteY0" fmla="*/ 4030756 h 4030756"/>
                <a:gd name="connsiteX1" fmla="*/ 0 w 1553197"/>
                <a:gd name="connsiteY1" fmla="*/ 4030756 h 4030756"/>
                <a:gd name="connsiteX2" fmla="*/ 0 w 1553197"/>
                <a:gd name="connsiteY2" fmla="*/ 5117 h 4030756"/>
                <a:gd name="connsiteX3" fmla="*/ 1553197 w 1553197"/>
                <a:gd name="connsiteY3" fmla="*/ 0 h 4030756"/>
                <a:gd name="connsiteX0" fmla="*/ 1512168 w 1557429"/>
                <a:gd name="connsiteY0" fmla="*/ 4027774 h 4027774"/>
                <a:gd name="connsiteX1" fmla="*/ 0 w 1557429"/>
                <a:gd name="connsiteY1" fmla="*/ 4027774 h 4027774"/>
                <a:gd name="connsiteX2" fmla="*/ 0 w 1557429"/>
                <a:gd name="connsiteY2" fmla="*/ 2135 h 4027774"/>
                <a:gd name="connsiteX3" fmla="*/ 1557429 w 1557429"/>
                <a:gd name="connsiteY3" fmla="*/ 0 h 4027774"/>
                <a:gd name="connsiteX0" fmla="*/ 1512168 w 1561661"/>
                <a:gd name="connsiteY0" fmla="*/ 4025639 h 4025639"/>
                <a:gd name="connsiteX1" fmla="*/ 0 w 1561661"/>
                <a:gd name="connsiteY1" fmla="*/ 4025639 h 4025639"/>
                <a:gd name="connsiteX2" fmla="*/ 0 w 1561661"/>
                <a:gd name="connsiteY2" fmla="*/ 0 h 4025639"/>
                <a:gd name="connsiteX3" fmla="*/ 1561661 w 1561661"/>
                <a:gd name="connsiteY3" fmla="*/ 6811 h 4025639"/>
                <a:gd name="connsiteX0" fmla="*/ 1512168 w 1570126"/>
                <a:gd name="connsiteY0" fmla="*/ 4027774 h 4027774"/>
                <a:gd name="connsiteX1" fmla="*/ 0 w 1570126"/>
                <a:gd name="connsiteY1" fmla="*/ 4027774 h 4027774"/>
                <a:gd name="connsiteX2" fmla="*/ 0 w 1570126"/>
                <a:gd name="connsiteY2" fmla="*/ 2135 h 4027774"/>
                <a:gd name="connsiteX3" fmla="*/ 1570126 w 1570126"/>
                <a:gd name="connsiteY3" fmla="*/ 0 h 4027774"/>
                <a:gd name="connsiteX0" fmla="*/ 1512168 w 1574358"/>
                <a:gd name="connsiteY0" fmla="*/ 4025639 h 4025639"/>
                <a:gd name="connsiteX1" fmla="*/ 0 w 1574358"/>
                <a:gd name="connsiteY1" fmla="*/ 4025639 h 4025639"/>
                <a:gd name="connsiteX2" fmla="*/ 0 w 1574358"/>
                <a:gd name="connsiteY2" fmla="*/ 0 h 4025639"/>
                <a:gd name="connsiteX3" fmla="*/ 1574358 w 1574358"/>
                <a:gd name="connsiteY3" fmla="*/ 9793 h 4025639"/>
                <a:gd name="connsiteX0" fmla="*/ 1512168 w 1578590"/>
                <a:gd name="connsiteY0" fmla="*/ 4025639 h 4025639"/>
                <a:gd name="connsiteX1" fmla="*/ 0 w 1578590"/>
                <a:gd name="connsiteY1" fmla="*/ 4025639 h 4025639"/>
                <a:gd name="connsiteX2" fmla="*/ 0 w 1578590"/>
                <a:gd name="connsiteY2" fmla="*/ 0 h 4025639"/>
                <a:gd name="connsiteX3" fmla="*/ 1578590 w 1578590"/>
                <a:gd name="connsiteY3" fmla="*/ 847 h 4025639"/>
              </a:gdLst>
              <a:ahLst/>
              <a:cxnLst>
                <a:cxn ang="0">
                  <a:pos x="connsiteX0" y="connsiteY0"/>
                </a:cxn>
                <a:cxn ang="0">
                  <a:pos x="connsiteX1" y="connsiteY1"/>
                </a:cxn>
                <a:cxn ang="0">
                  <a:pos x="connsiteX2" y="connsiteY2"/>
                </a:cxn>
                <a:cxn ang="0">
                  <a:pos x="connsiteX3" y="connsiteY3"/>
                </a:cxn>
              </a:cxnLst>
              <a:rect l="l" t="t" r="r" b="b"/>
              <a:pathLst>
                <a:path w="1578590" h="4025639">
                  <a:moveTo>
                    <a:pt x="1512168" y="4025639"/>
                  </a:moveTo>
                  <a:lnTo>
                    <a:pt x="0" y="4025639"/>
                  </a:lnTo>
                  <a:lnTo>
                    <a:pt x="0" y="0"/>
                  </a:lnTo>
                  <a:lnTo>
                    <a:pt x="1578590" y="847"/>
                  </a:lnTo>
                </a:path>
              </a:pathLst>
            </a:cu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8" name="直接连接符 57"/>
            <p:cNvCxnSpPr/>
            <p:nvPr/>
          </p:nvCxnSpPr>
          <p:spPr>
            <a:xfrm>
              <a:off x="1475656" y="3101846"/>
              <a:ext cx="864096"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61" name="TextBox 9"/>
              <p:cNvSpPr txBox="1"/>
              <p:nvPr/>
            </p:nvSpPr>
            <p:spPr>
              <a:xfrm>
                <a:off x="4396050" y="2245498"/>
                <a:ext cx="5587588" cy="865045"/>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三组</a:t>
                </a:r>
                <a14:m>
                  <m:oMath xmlns:m="http://schemas.openxmlformats.org/officeDocument/2006/math">
                    <m:r>
                      <a:rPr lang="zh-CN" altLang="en-US" sz="1600" b="0" i="0" dirty="0">
                        <a:solidFill>
                          <a:schemeClr val="tx1">
                            <a:lumMod val="75000"/>
                            <a:lumOff val="25000"/>
                          </a:schemeClr>
                        </a:solidFill>
                        <a:latin typeface="Cambria Math" panose="02040503050406030204" pitchFamily="18" charset="0"/>
                      </a:rPr>
                      <m:t>实验</m:t>
                    </m:r>
                    <m:r>
                      <a:rPr lang="zh-CN" altLang="en-US" sz="1600" b="0" i="0" dirty="0" smtClean="0">
                        <a:solidFill>
                          <a:schemeClr val="tx1">
                            <a:lumMod val="75000"/>
                            <a:lumOff val="25000"/>
                          </a:schemeClr>
                        </a:solidFill>
                        <a:latin typeface="Cambria Math" panose="02040503050406030204" pitchFamily="18" charset="0"/>
                      </a:rPr>
                      <m:t>中</m:t>
                    </m:r>
                    <m:f>
                      <m:fPr>
                        <m:ctrlPr>
                          <a:rPr lang="en-US" altLang="zh-CN" sz="1600" i="1" dirty="0" smtClean="0">
                            <a:solidFill>
                              <a:schemeClr val="tx1">
                                <a:lumMod val="75000"/>
                                <a:lumOff val="25000"/>
                              </a:schemeClr>
                            </a:solidFill>
                            <a:latin typeface="Cambria Math" panose="02040503050406030204" pitchFamily="18" charset="0"/>
                          </a:rPr>
                        </m:ctrlPr>
                      </m:fPr>
                      <m:num>
                        <m:r>
                          <a:rPr lang="en-US" altLang="zh-CN" sz="1600" b="0" i="0" dirty="0">
                            <a:solidFill>
                              <a:schemeClr val="tx1">
                                <a:lumMod val="75000"/>
                                <a:lumOff val="25000"/>
                              </a:schemeClr>
                            </a:solidFill>
                            <a:latin typeface="Cambria Math" panose="02040503050406030204" pitchFamily="18" charset="0"/>
                          </a:rPr>
                          <m:t>1</m:t>
                        </m:r>
                      </m:num>
                      <m:den>
                        <m:r>
                          <m:rPr>
                            <m:sty m:val="p"/>
                          </m:rPr>
                          <a:rPr lang="en-US" altLang="zh-CN" sz="1600" b="0" i="0" dirty="0">
                            <a:solidFill>
                              <a:schemeClr val="tx1">
                                <a:lumMod val="75000"/>
                                <a:lumOff val="25000"/>
                              </a:schemeClr>
                            </a:solidFill>
                            <a:latin typeface="Cambria Math" panose="02040503050406030204" pitchFamily="18" charset="0"/>
                          </a:rPr>
                          <m:t>L</m:t>
                        </m:r>
                      </m:den>
                    </m:f>
                    <m:r>
                      <a:rPr lang="zh-CN" altLang="en-US" sz="1600" b="0" i="0" dirty="0">
                        <a:solidFill>
                          <a:schemeClr val="tx1">
                            <a:lumMod val="75000"/>
                            <a:lumOff val="25000"/>
                          </a:schemeClr>
                        </a:solidFill>
                        <a:latin typeface="Cambria Math" panose="02040503050406030204" pitchFamily="18" charset="0"/>
                      </a:rPr>
                      <m:t>与</m:t>
                    </m:r>
                    <m:r>
                      <m:rPr>
                        <m:sty m:val="p"/>
                      </m:rPr>
                      <a:rPr lang="en-US" altLang="zh-CN" sz="1600" b="0" i="0" dirty="0">
                        <a:solidFill>
                          <a:schemeClr val="tx1">
                            <a:lumMod val="75000"/>
                            <a:lumOff val="25000"/>
                          </a:schemeClr>
                        </a:solidFill>
                        <a:latin typeface="Cambria Math" panose="02040503050406030204" pitchFamily="18" charset="0"/>
                      </a:rPr>
                      <m:t>f</m:t>
                    </m:r>
                    <m:r>
                      <a:rPr lang="zh-CN" altLang="en-US" sz="1600" b="0" i="0" dirty="0">
                        <a:solidFill>
                          <a:schemeClr val="tx1">
                            <a:lumMod val="75000"/>
                            <a:lumOff val="25000"/>
                          </a:schemeClr>
                        </a:solidFill>
                        <a:latin typeface="Cambria Math" panose="02040503050406030204" pitchFamily="18" charset="0"/>
                      </a:rPr>
                      <m:t>都</m:t>
                    </m:r>
                  </m:oMath>
                </a14:m>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成线性关系，符合</a:t>
                </a:r>
                <a14:m>
                  <m:oMath xmlns:m="http://schemas.openxmlformats.org/officeDocument/2006/math">
                    <m:r>
                      <m:rPr>
                        <m:sty m:val="p"/>
                      </m:rPr>
                      <a:rPr lang="en-US" altLang="zh-CN" sz="1600" dirty="0">
                        <a:solidFill>
                          <a:srgbClr val="FF0000"/>
                        </a:solidFill>
                        <a:latin typeface="Cambria Math" panose="02040503050406030204" pitchFamily="18" charset="0"/>
                      </a:rPr>
                      <m:t>f</m:t>
                    </m:r>
                    <m:r>
                      <a:rPr lang="en-US" altLang="zh-CN" sz="1600" dirty="0">
                        <a:solidFill>
                          <a:srgbClr val="FF0000"/>
                        </a:solidFill>
                        <a:latin typeface="Cambria Math" panose="02040503050406030204" pitchFamily="18" charset="0"/>
                      </a:rPr>
                      <m:t>=</m:t>
                    </m:r>
                    <m:f>
                      <m:fPr>
                        <m:ctrlPr>
                          <a:rPr lang="en-US" altLang="zh-CN" sz="1600" i="1" dirty="0">
                            <a:solidFill>
                              <a:srgbClr val="FF0000"/>
                            </a:solidFill>
                            <a:latin typeface="Cambria Math" panose="02040503050406030204" pitchFamily="18" charset="0"/>
                          </a:rPr>
                        </m:ctrlPr>
                      </m:fPr>
                      <m:num>
                        <m:r>
                          <a:rPr lang="en-US" altLang="zh-CN" sz="1600" dirty="0">
                            <a:solidFill>
                              <a:srgbClr val="FF0000"/>
                            </a:solidFill>
                            <a:latin typeface="Cambria Math" panose="02040503050406030204" pitchFamily="18" charset="0"/>
                          </a:rPr>
                          <m:t>2</m:t>
                        </m:r>
                        <m:r>
                          <m:rPr>
                            <m:sty m:val="p"/>
                          </m:rPr>
                          <a:rPr lang="en-US" altLang="zh-CN" sz="1600" dirty="0">
                            <a:solidFill>
                              <a:srgbClr val="FF0000"/>
                            </a:solidFill>
                            <a:latin typeface="Cambria Math" panose="02040503050406030204" pitchFamily="18" charset="0"/>
                          </a:rPr>
                          <m:t>n</m:t>
                        </m:r>
                        <m:r>
                          <a:rPr lang="en-US" altLang="zh-CN" sz="1600" dirty="0">
                            <a:solidFill>
                              <a:srgbClr val="FF0000"/>
                            </a:solidFill>
                            <a:latin typeface="Cambria Math" panose="02040503050406030204" pitchFamily="18" charset="0"/>
                          </a:rPr>
                          <m:t>+1</m:t>
                        </m:r>
                      </m:num>
                      <m:den>
                        <m:r>
                          <a:rPr lang="en-US" altLang="zh-CN" sz="1600" dirty="0">
                            <a:solidFill>
                              <a:srgbClr val="FF0000"/>
                            </a:solidFill>
                            <a:latin typeface="Cambria Math" panose="02040503050406030204" pitchFamily="18" charset="0"/>
                          </a:rPr>
                          <m:t>4</m:t>
                        </m:r>
                      </m:den>
                    </m:f>
                    <m:f>
                      <m:fPr>
                        <m:ctrlPr>
                          <a:rPr lang="en-US" altLang="zh-CN" sz="1600" i="1" dirty="0">
                            <a:solidFill>
                              <a:srgbClr val="FF0000"/>
                            </a:solidFill>
                            <a:latin typeface="Cambria Math" panose="02040503050406030204" pitchFamily="18" charset="0"/>
                          </a:rPr>
                        </m:ctrlPr>
                      </m:fPr>
                      <m:num>
                        <m:r>
                          <m:rPr>
                            <m:sty m:val="p"/>
                          </m:rPr>
                          <a:rPr lang="en-US" altLang="zh-CN" sz="1600" dirty="0">
                            <a:solidFill>
                              <a:srgbClr val="FF0000"/>
                            </a:solidFill>
                            <a:latin typeface="Cambria Math" panose="02040503050406030204" pitchFamily="18" charset="0"/>
                          </a:rPr>
                          <m:t>v</m:t>
                        </m:r>
                      </m:num>
                      <m:den>
                        <m:r>
                          <m:rPr>
                            <m:sty m:val="p"/>
                          </m:rPr>
                          <a:rPr lang="en-US" altLang="zh-CN" sz="1600" dirty="0">
                            <a:solidFill>
                              <a:srgbClr val="FF0000"/>
                            </a:solidFill>
                            <a:latin typeface="Cambria Math" panose="02040503050406030204" pitchFamily="18" charset="0"/>
                          </a:rPr>
                          <m:t>L</m:t>
                        </m:r>
                      </m:den>
                    </m:f>
                  </m:oMath>
                </a14:m>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 的理论，同时进气速度，杯身形状，吹孔位置的确不影响声音频率</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mc:Choice>
        <mc:Fallback xmlns="">
          <p:sp>
            <p:nvSpPr>
              <p:cNvPr id="61" name="TextBox 9"/>
              <p:cNvSpPr txBox="1">
                <a:spLocks noRot="1" noChangeAspect="1" noMove="1" noResize="1" noEditPoints="1" noAdjustHandles="1" noChangeArrowheads="1" noChangeShapeType="1" noTextEdit="1"/>
              </p:cNvSpPr>
              <p:nvPr/>
            </p:nvSpPr>
            <p:spPr>
              <a:xfrm>
                <a:off x="4396050" y="2245498"/>
                <a:ext cx="5587588" cy="865045"/>
              </a:xfrm>
              <a:prstGeom prst="rect">
                <a:avLst/>
              </a:prstGeom>
              <a:blipFill>
                <a:blip r:embed="rId3"/>
                <a:stretch>
                  <a:fillRect l="-545" b="-4930"/>
                </a:stretch>
              </a:blipFill>
            </p:spPr>
            <p:txBody>
              <a:bodyPr/>
              <a:lstStyle/>
              <a:p>
                <a:r>
                  <a:rPr lang="zh-CN" altLang="en-US">
                    <a:noFill/>
                  </a:rPr>
                  <a:t> </a:t>
                </a:r>
              </a:p>
            </p:txBody>
          </p:sp>
        </mc:Fallback>
      </mc:AlternateContent>
      <p:grpSp>
        <p:nvGrpSpPr>
          <p:cNvPr id="6" name="组合 5"/>
          <p:cNvGrpSpPr/>
          <p:nvPr/>
        </p:nvGrpSpPr>
        <p:grpSpPr>
          <a:xfrm>
            <a:off x="3099904" y="1596495"/>
            <a:ext cx="7459798" cy="588250"/>
            <a:chOff x="3099904" y="1452479"/>
            <a:chExt cx="7459798" cy="588250"/>
          </a:xfrm>
        </p:grpSpPr>
        <p:sp>
          <p:nvSpPr>
            <p:cNvPr id="59" name="矩形 1"/>
            <p:cNvSpPr/>
            <p:nvPr/>
          </p:nvSpPr>
          <p:spPr>
            <a:xfrm>
              <a:off x="3099904" y="1452479"/>
              <a:ext cx="7459798" cy="588250"/>
            </a:xfrm>
            <a:custGeom>
              <a:avLst/>
              <a:gdLst>
                <a:gd name="connsiteX0" fmla="*/ 0 w 6840760"/>
                <a:gd name="connsiteY0" fmla="*/ 0 h 888468"/>
                <a:gd name="connsiteX1" fmla="*/ 6840760 w 6840760"/>
                <a:gd name="connsiteY1" fmla="*/ 0 h 888468"/>
                <a:gd name="connsiteX2" fmla="*/ 6840760 w 6840760"/>
                <a:gd name="connsiteY2" fmla="*/ 888468 h 888468"/>
                <a:gd name="connsiteX3" fmla="*/ 0 w 6840760"/>
                <a:gd name="connsiteY3" fmla="*/ 888468 h 888468"/>
                <a:gd name="connsiteX4" fmla="*/ 0 w 6840760"/>
                <a:gd name="connsiteY4" fmla="*/ 0 h 888468"/>
                <a:gd name="connsiteX0" fmla="*/ 0 w 6840760"/>
                <a:gd name="connsiteY0" fmla="*/ 0 h 888468"/>
                <a:gd name="connsiteX1" fmla="*/ 6465622 w 6840760"/>
                <a:gd name="connsiteY1" fmla="*/ 35169 h 888468"/>
                <a:gd name="connsiteX2" fmla="*/ 6840760 w 6840760"/>
                <a:gd name="connsiteY2" fmla="*/ 888468 h 888468"/>
                <a:gd name="connsiteX3" fmla="*/ 0 w 6840760"/>
                <a:gd name="connsiteY3" fmla="*/ 888468 h 888468"/>
                <a:gd name="connsiteX4" fmla="*/ 0 w 6840760"/>
                <a:gd name="connsiteY4" fmla="*/ 0 h 888468"/>
                <a:gd name="connsiteX0" fmla="*/ 351693 w 6840760"/>
                <a:gd name="connsiteY0" fmla="*/ 0 h 888468"/>
                <a:gd name="connsiteX1" fmla="*/ 6465622 w 6840760"/>
                <a:gd name="connsiteY1" fmla="*/ 35169 h 888468"/>
                <a:gd name="connsiteX2" fmla="*/ 6840760 w 6840760"/>
                <a:gd name="connsiteY2" fmla="*/ 888468 h 888468"/>
                <a:gd name="connsiteX3" fmla="*/ 0 w 6840760"/>
                <a:gd name="connsiteY3" fmla="*/ 888468 h 888468"/>
                <a:gd name="connsiteX4" fmla="*/ 351693 w 6840760"/>
                <a:gd name="connsiteY4" fmla="*/ 0 h 888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40760" h="888468">
                  <a:moveTo>
                    <a:pt x="351693" y="0"/>
                  </a:moveTo>
                  <a:lnTo>
                    <a:pt x="6465622" y="35169"/>
                  </a:lnTo>
                  <a:lnTo>
                    <a:pt x="6840760" y="888468"/>
                  </a:lnTo>
                  <a:lnTo>
                    <a:pt x="0" y="888468"/>
                  </a:lnTo>
                  <a:lnTo>
                    <a:pt x="35169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2" name="TextBox 61"/>
            <p:cNvSpPr txBox="1"/>
            <p:nvPr/>
          </p:nvSpPr>
          <p:spPr>
            <a:xfrm>
              <a:off x="4373288" y="1527970"/>
              <a:ext cx="4493538" cy="461665"/>
            </a:xfrm>
            <a:prstGeom prst="rect">
              <a:avLst/>
            </a:prstGeom>
            <a:noFill/>
          </p:spPr>
          <p:txBody>
            <a:bodyPr wrap="none" rtlCol="0">
              <a:spAutoFit/>
            </a:bodyPr>
            <a:lstStyle/>
            <a:p>
              <a:r>
                <a:rPr lang="zh-CN" altLang="en-US" sz="2400" b="1" dirty="0">
                  <a:solidFill>
                    <a:schemeClr val="bg1"/>
                  </a:solidFill>
                  <a:latin typeface="微软雅黑" pitchFamily="34" charset="-122"/>
                  <a:ea typeface="微软雅黑" pitchFamily="34" charset="-122"/>
                </a:rPr>
                <a:t>实验结果较好地符合了发声原理</a:t>
              </a:r>
            </a:p>
          </p:txBody>
        </p:sp>
      </p:grpSp>
      <p:grpSp>
        <p:nvGrpSpPr>
          <p:cNvPr id="3" name="组合 2"/>
          <p:cNvGrpSpPr/>
          <p:nvPr/>
        </p:nvGrpSpPr>
        <p:grpSpPr>
          <a:xfrm>
            <a:off x="3459946" y="1269554"/>
            <a:ext cx="854394" cy="903005"/>
            <a:chOff x="3459946" y="1125538"/>
            <a:chExt cx="854394" cy="903005"/>
          </a:xfrm>
        </p:grpSpPr>
        <p:sp>
          <p:nvSpPr>
            <p:cNvPr id="60" name="等腰三角形 59"/>
            <p:cNvSpPr/>
            <p:nvPr/>
          </p:nvSpPr>
          <p:spPr>
            <a:xfrm flipV="1">
              <a:off x="3459946" y="1207397"/>
              <a:ext cx="854394" cy="821146"/>
            </a:xfrm>
            <a:prstGeom prst="triangl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tLang="zh-CN" dirty="0"/>
            </a:p>
          </p:txBody>
        </p:sp>
        <p:sp>
          <p:nvSpPr>
            <p:cNvPr id="63" name="TextBox 62"/>
            <p:cNvSpPr txBox="1"/>
            <p:nvPr/>
          </p:nvSpPr>
          <p:spPr>
            <a:xfrm>
              <a:off x="3615684" y="1125538"/>
              <a:ext cx="470000" cy="707886"/>
            </a:xfrm>
            <a:prstGeom prst="rect">
              <a:avLst/>
            </a:prstGeom>
            <a:noFill/>
          </p:spPr>
          <p:txBody>
            <a:bodyPr wrap="none" rtlCol="0">
              <a:spAutoFit/>
            </a:bodyPr>
            <a:lstStyle/>
            <a:p>
              <a:r>
                <a:rPr lang="en-US" altLang="zh-CN" sz="4000" b="1" dirty="0">
                  <a:solidFill>
                    <a:schemeClr val="bg1"/>
                  </a:solidFill>
                  <a:latin typeface="Arial" pitchFamily="34" charset="0"/>
                  <a:ea typeface="微软雅黑" pitchFamily="34" charset="-122"/>
                  <a:cs typeface="Arial" pitchFamily="34" charset="0"/>
                </a:rPr>
                <a:t>1</a:t>
              </a:r>
              <a:endParaRPr lang="zh-CN" altLang="en-US" sz="4000" b="1" dirty="0">
                <a:solidFill>
                  <a:schemeClr val="bg1"/>
                </a:solidFill>
                <a:latin typeface="Arial" pitchFamily="34" charset="0"/>
                <a:ea typeface="微软雅黑" pitchFamily="34" charset="-122"/>
                <a:cs typeface="Arial" pitchFamily="34" charset="0"/>
              </a:endParaRPr>
            </a:p>
          </p:txBody>
        </p:sp>
      </p:grpSp>
      <mc:AlternateContent xmlns:mc="http://schemas.openxmlformats.org/markup-compatibility/2006" xmlns:a14="http://schemas.microsoft.com/office/drawing/2010/main">
        <mc:Choice Requires="a14">
          <p:sp>
            <p:nvSpPr>
              <p:cNvPr id="66" name="TextBox 65"/>
              <p:cNvSpPr txBox="1"/>
              <p:nvPr/>
            </p:nvSpPr>
            <p:spPr>
              <a:xfrm>
                <a:off x="4365592" y="3881896"/>
                <a:ext cx="5587589" cy="732508"/>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latin typeface="微软雅黑" pitchFamily="34" charset="-122"/>
                    <a:ea typeface="微软雅黑" pitchFamily="34" charset="-122"/>
                  </a:rPr>
                  <a:t>同一张膜老化以后，不仅可能导致膜振动时不完全，也会改变</a:t>
                </a:r>
                <a14:m>
                  <m:oMath xmlns:m="http://schemas.openxmlformats.org/officeDocument/2006/math">
                    <m:sSub>
                      <m:sSubPr>
                        <m:ctrlPr>
                          <a:rPr lang="en-US" altLang="zh-CN" sz="1600" i="1" dirty="0" smtClean="0">
                            <a:solidFill>
                              <a:schemeClr val="tx1"/>
                            </a:solidFill>
                            <a:latin typeface="Cambria Math" panose="02040503050406030204" pitchFamily="18" charset="0"/>
                          </a:rPr>
                        </m:ctrlPr>
                      </m:sSubPr>
                      <m:e>
                        <m:r>
                          <a:rPr lang="en-US" altLang="zh-CN" sz="1600" i="1" dirty="0">
                            <a:solidFill>
                              <a:schemeClr val="tx1"/>
                            </a:solidFill>
                            <a:latin typeface="Cambria Math" panose="02040503050406030204" pitchFamily="18" charset="0"/>
                          </a:rPr>
                          <m:t>𝜆</m:t>
                        </m:r>
                      </m:e>
                      <m:sub>
                        <m:r>
                          <a:rPr lang="en-US" altLang="zh-CN" sz="1600" i="1" dirty="0">
                            <a:solidFill>
                              <a:schemeClr val="tx1"/>
                            </a:solidFill>
                            <a:latin typeface="Cambria Math" panose="02040503050406030204" pitchFamily="18" charset="0"/>
                          </a:rPr>
                          <m:t>𝑚</m:t>
                        </m:r>
                      </m:sub>
                    </m:sSub>
                    <m:r>
                      <a:rPr lang="zh-CN" altLang="en-US" sz="1600" i="1" dirty="0" smtClean="0">
                        <a:latin typeface="Cambria Math" panose="02040503050406030204" pitchFamily="18" charset="0"/>
                      </a:rPr>
                      <m:t>的</m:t>
                    </m:r>
                  </m:oMath>
                </a14:m>
                <a:r>
                  <a:rPr lang="zh-CN" altLang="en-US" sz="1600" dirty="0">
                    <a:solidFill>
                      <a:schemeClr val="tx1">
                        <a:lumMod val="75000"/>
                        <a:lumOff val="25000"/>
                      </a:schemeClr>
                    </a:solidFill>
                    <a:latin typeface="微软雅黑" pitchFamily="34" charset="-122"/>
                    <a:ea typeface="微软雅黑" pitchFamily="34" charset="-122"/>
                  </a:rPr>
                  <a:t>大小</a:t>
                </a:r>
                <a:endParaRPr lang="en-US" altLang="zh-CN" sz="1600" dirty="0">
                  <a:solidFill>
                    <a:schemeClr val="tx1">
                      <a:lumMod val="75000"/>
                      <a:lumOff val="25000"/>
                    </a:schemeClr>
                  </a:solidFill>
                  <a:latin typeface="微软雅黑" pitchFamily="34" charset="-122"/>
                  <a:ea typeface="微软雅黑" pitchFamily="34" charset="-122"/>
                </a:endParaRPr>
              </a:p>
            </p:txBody>
          </p:sp>
        </mc:Choice>
        <mc:Fallback xmlns="">
          <p:sp>
            <p:nvSpPr>
              <p:cNvPr id="66" name="TextBox 65"/>
              <p:cNvSpPr txBox="1">
                <a:spLocks noRot="1" noChangeAspect="1" noMove="1" noResize="1" noEditPoints="1" noAdjustHandles="1" noChangeArrowheads="1" noChangeShapeType="1" noTextEdit="1"/>
              </p:cNvSpPr>
              <p:nvPr/>
            </p:nvSpPr>
            <p:spPr>
              <a:xfrm>
                <a:off x="4365592" y="3881896"/>
                <a:ext cx="5587589" cy="732508"/>
              </a:xfrm>
              <a:prstGeom prst="rect">
                <a:avLst/>
              </a:prstGeom>
              <a:blipFill>
                <a:blip r:embed="rId4"/>
                <a:stretch>
                  <a:fillRect l="-545" b="-5833"/>
                </a:stretch>
              </a:blipFill>
            </p:spPr>
            <p:txBody>
              <a:bodyPr/>
              <a:lstStyle/>
              <a:p>
                <a:r>
                  <a:rPr lang="zh-CN" altLang="en-US">
                    <a:noFill/>
                  </a:rPr>
                  <a:t> </a:t>
                </a:r>
              </a:p>
            </p:txBody>
          </p:sp>
        </mc:Fallback>
      </mc:AlternateContent>
      <p:grpSp>
        <p:nvGrpSpPr>
          <p:cNvPr id="7" name="组合 6"/>
          <p:cNvGrpSpPr/>
          <p:nvPr/>
        </p:nvGrpSpPr>
        <p:grpSpPr>
          <a:xfrm>
            <a:off x="3099904" y="3237646"/>
            <a:ext cx="7459798" cy="588250"/>
            <a:chOff x="3099904" y="3252679"/>
            <a:chExt cx="7459798" cy="588250"/>
          </a:xfrm>
        </p:grpSpPr>
        <p:sp>
          <p:nvSpPr>
            <p:cNvPr id="64" name="矩形 1"/>
            <p:cNvSpPr/>
            <p:nvPr/>
          </p:nvSpPr>
          <p:spPr>
            <a:xfrm>
              <a:off x="3099904" y="3252679"/>
              <a:ext cx="7459798" cy="588250"/>
            </a:xfrm>
            <a:custGeom>
              <a:avLst/>
              <a:gdLst>
                <a:gd name="connsiteX0" fmla="*/ 0 w 6840760"/>
                <a:gd name="connsiteY0" fmla="*/ 0 h 888468"/>
                <a:gd name="connsiteX1" fmla="*/ 6840760 w 6840760"/>
                <a:gd name="connsiteY1" fmla="*/ 0 h 888468"/>
                <a:gd name="connsiteX2" fmla="*/ 6840760 w 6840760"/>
                <a:gd name="connsiteY2" fmla="*/ 888468 h 888468"/>
                <a:gd name="connsiteX3" fmla="*/ 0 w 6840760"/>
                <a:gd name="connsiteY3" fmla="*/ 888468 h 888468"/>
                <a:gd name="connsiteX4" fmla="*/ 0 w 6840760"/>
                <a:gd name="connsiteY4" fmla="*/ 0 h 888468"/>
                <a:gd name="connsiteX0" fmla="*/ 0 w 6840760"/>
                <a:gd name="connsiteY0" fmla="*/ 0 h 888468"/>
                <a:gd name="connsiteX1" fmla="*/ 6465622 w 6840760"/>
                <a:gd name="connsiteY1" fmla="*/ 35169 h 888468"/>
                <a:gd name="connsiteX2" fmla="*/ 6840760 w 6840760"/>
                <a:gd name="connsiteY2" fmla="*/ 888468 h 888468"/>
                <a:gd name="connsiteX3" fmla="*/ 0 w 6840760"/>
                <a:gd name="connsiteY3" fmla="*/ 888468 h 888468"/>
                <a:gd name="connsiteX4" fmla="*/ 0 w 6840760"/>
                <a:gd name="connsiteY4" fmla="*/ 0 h 888468"/>
                <a:gd name="connsiteX0" fmla="*/ 351693 w 6840760"/>
                <a:gd name="connsiteY0" fmla="*/ 0 h 888468"/>
                <a:gd name="connsiteX1" fmla="*/ 6465622 w 6840760"/>
                <a:gd name="connsiteY1" fmla="*/ 35169 h 888468"/>
                <a:gd name="connsiteX2" fmla="*/ 6840760 w 6840760"/>
                <a:gd name="connsiteY2" fmla="*/ 888468 h 888468"/>
                <a:gd name="connsiteX3" fmla="*/ 0 w 6840760"/>
                <a:gd name="connsiteY3" fmla="*/ 888468 h 888468"/>
                <a:gd name="connsiteX4" fmla="*/ 351693 w 6840760"/>
                <a:gd name="connsiteY4" fmla="*/ 0 h 888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40760" h="888468">
                  <a:moveTo>
                    <a:pt x="351693" y="0"/>
                  </a:moveTo>
                  <a:lnTo>
                    <a:pt x="6465622" y="35169"/>
                  </a:lnTo>
                  <a:lnTo>
                    <a:pt x="6840760" y="888468"/>
                  </a:lnTo>
                  <a:lnTo>
                    <a:pt x="0" y="888468"/>
                  </a:lnTo>
                  <a:lnTo>
                    <a:pt x="35169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7" name="TextBox 66"/>
            <p:cNvSpPr txBox="1"/>
            <p:nvPr/>
          </p:nvSpPr>
          <p:spPr>
            <a:xfrm>
              <a:off x="4373288" y="3340286"/>
              <a:ext cx="5724644" cy="461665"/>
            </a:xfrm>
            <a:prstGeom prst="rect">
              <a:avLst/>
            </a:prstGeom>
            <a:noFill/>
          </p:spPr>
          <p:txBody>
            <a:bodyPr wrap="none" rtlCol="0">
              <a:spAutoFit/>
            </a:bodyPr>
            <a:lstStyle/>
            <a:p>
              <a:r>
                <a:rPr lang="zh-CN" altLang="en-US" sz="2400" b="1" dirty="0">
                  <a:solidFill>
                    <a:schemeClr val="bg1"/>
                  </a:solidFill>
                  <a:latin typeface="微软雅黑" pitchFamily="34" charset="-122"/>
                  <a:ea typeface="微软雅黑" pitchFamily="34" charset="-122"/>
                </a:rPr>
                <a:t>膜的老化对发声频率影响很大，不能忽略</a:t>
              </a:r>
            </a:p>
          </p:txBody>
        </p:sp>
      </p:grpSp>
      <p:grpSp>
        <p:nvGrpSpPr>
          <p:cNvPr id="4" name="组合 3"/>
          <p:cNvGrpSpPr/>
          <p:nvPr/>
        </p:nvGrpSpPr>
        <p:grpSpPr>
          <a:xfrm>
            <a:off x="3459946" y="2910705"/>
            <a:ext cx="854394" cy="903005"/>
            <a:chOff x="3459946" y="2925738"/>
            <a:chExt cx="854394" cy="903005"/>
          </a:xfrm>
        </p:grpSpPr>
        <p:sp>
          <p:nvSpPr>
            <p:cNvPr id="65" name="等腰三角形 64"/>
            <p:cNvSpPr/>
            <p:nvPr/>
          </p:nvSpPr>
          <p:spPr>
            <a:xfrm flipV="1">
              <a:off x="3459946" y="3007597"/>
              <a:ext cx="854394" cy="821146"/>
            </a:xfrm>
            <a:prstGeom prst="triangl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tLang="zh-CN" dirty="0"/>
            </a:p>
          </p:txBody>
        </p:sp>
        <p:sp>
          <p:nvSpPr>
            <p:cNvPr id="68" name="TextBox 67"/>
            <p:cNvSpPr txBox="1"/>
            <p:nvPr/>
          </p:nvSpPr>
          <p:spPr>
            <a:xfrm>
              <a:off x="3650853" y="2925738"/>
              <a:ext cx="470000" cy="707886"/>
            </a:xfrm>
            <a:prstGeom prst="rect">
              <a:avLst/>
            </a:prstGeom>
            <a:noFill/>
          </p:spPr>
          <p:txBody>
            <a:bodyPr wrap="none" rtlCol="0">
              <a:spAutoFit/>
            </a:bodyPr>
            <a:lstStyle/>
            <a:p>
              <a:r>
                <a:rPr lang="en-US" altLang="zh-CN" sz="4000" b="1" dirty="0">
                  <a:solidFill>
                    <a:schemeClr val="bg1"/>
                  </a:solidFill>
                  <a:latin typeface="Arial" pitchFamily="34" charset="0"/>
                  <a:ea typeface="微软雅黑" pitchFamily="34" charset="-122"/>
                  <a:cs typeface="Arial" pitchFamily="34" charset="0"/>
                </a:rPr>
                <a:t>2</a:t>
              </a:r>
              <a:endParaRPr lang="zh-CN" altLang="en-US" sz="4000" b="1" dirty="0">
                <a:solidFill>
                  <a:schemeClr val="bg1"/>
                </a:solidFill>
                <a:latin typeface="Arial" pitchFamily="34" charset="0"/>
                <a:ea typeface="微软雅黑" pitchFamily="34" charset="-122"/>
                <a:cs typeface="Arial" pitchFamily="34" charset="0"/>
              </a:endParaRPr>
            </a:p>
          </p:txBody>
        </p:sp>
      </p:grpSp>
      <p:sp>
        <p:nvSpPr>
          <p:cNvPr id="71" name="TextBox 23"/>
          <p:cNvSpPr txBox="1"/>
          <p:nvPr/>
        </p:nvSpPr>
        <p:spPr>
          <a:xfrm>
            <a:off x="4396049" y="5610758"/>
            <a:ext cx="5587589" cy="701346"/>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latin typeface="微软雅黑" pitchFamily="34" charset="-122"/>
                <a:ea typeface="微软雅黑" pitchFamily="34" charset="-122"/>
              </a:rPr>
              <a:t>利用简单的分贝测试软件进行测试，改变管长以后分贝没有明显变化，受限于实验设备无法进行进一步定量分析</a:t>
            </a:r>
            <a:endParaRPr lang="en-US" altLang="zh-CN" sz="1600" dirty="0">
              <a:solidFill>
                <a:schemeClr val="tx1">
                  <a:lumMod val="75000"/>
                  <a:lumOff val="25000"/>
                </a:schemeClr>
              </a:solidFill>
              <a:latin typeface="微软雅黑" pitchFamily="34" charset="-122"/>
              <a:ea typeface="微软雅黑" pitchFamily="34" charset="-122"/>
            </a:endParaRPr>
          </a:p>
        </p:txBody>
      </p:sp>
      <p:grpSp>
        <p:nvGrpSpPr>
          <p:cNvPr id="8" name="组合 7"/>
          <p:cNvGrpSpPr/>
          <p:nvPr/>
        </p:nvGrpSpPr>
        <p:grpSpPr>
          <a:xfrm>
            <a:off x="3099904" y="4893830"/>
            <a:ext cx="7459798" cy="588250"/>
            <a:chOff x="3099904" y="5020823"/>
            <a:chExt cx="7459798" cy="588250"/>
          </a:xfrm>
        </p:grpSpPr>
        <p:sp>
          <p:nvSpPr>
            <p:cNvPr id="69" name="矩形 1"/>
            <p:cNvSpPr/>
            <p:nvPr/>
          </p:nvSpPr>
          <p:spPr>
            <a:xfrm>
              <a:off x="3099904" y="5020823"/>
              <a:ext cx="7459798" cy="588250"/>
            </a:xfrm>
            <a:custGeom>
              <a:avLst/>
              <a:gdLst>
                <a:gd name="connsiteX0" fmla="*/ 0 w 6840760"/>
                <a:gd name="connsiteY0" fmla="*/ 0 h 888468"/>
                <a:gd name="connsiteX1" fmla="*/ 6840760 w 6840760"/>
                <a:gd name="connsiteY1" fmla="*/ 0 h 888468"/>
                <a:gd name="connsiteX2" fmla="*/ 6840760 w 6840760"/>
                <a:gd name="connsiteY2" fmla="*/ 888468 h 888468"/>
                <a:gd name="connsiteX3" fmla="*/ 0 w 6840760"/>
                <a:gd name="connsiteY3" fmla="*/ 888468 h 888468"/>
                <a:gd name="connsiteX4" fmla="*/ 0 w 6840760"/>
                <a:gd name="connsiteY4" fmla="*/ 0 h 888468"/>
                <a:gd name="connsiteX0" fmla="*/ 0 w 6840760"/>
                <a:gd name="connsiteY0" fmla="*/ 0 h 888468"/>
                <a:gd name="connsiteX1" fmla="*/ 6465622 w 6840760"/>
                <a:gd name="connsiteY1" fmla="*/ 35169 h 888468"/>
                <a:gd name="connsiteX2" fmla="*/ 6840760 w 6840760"/>
                <a:gd name="connsiteY2" fmla="*/ 888468 h 888468"/>
                <a:gd name="connsiteX3" fmla="*/ 0 w 6840760"/>
                <a:gd name="connsiteY3" fmla="*/ 888468 h 888468"/>
                <a:gd name="connsiteX4" fmla="*/ 0 w 6840760"/>
                <a:gd name="connsiteY4" fmla="*/ 0 h 888468"/>
                <a:gd name="connsiteX0" fmla="*/ 351693 w 6840760"/>
                <a:gd name="connsiteY0" fmla="*/ 0 h 888468"/>
                <a:gd name="connsiteX1" fmla="*/ 6465622 w 6840760"/>
                <a:gd name="connsiteY1" fmla="*/ 35169 h 888468"/>
                <a:gd name="connsiteX2" fmla="*/ 6840760 w 6840760"/>
                <a:gd name="connsiteY2" fmla="*/ 888468 h 888468"/>
                <a:gd name="connsiteX3" fmla="*/ 0 w 6840760"/>
                <a:gd name="connsiteY3" fmla="*/ 888468 h 888468"/>
                <a:gd name="connsiteX4" fmla="*/ 351693 w 6840760"/>
                <a:gd name="connsiteY4" fmla="*/ 0 h 888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40760" h="888468">
                  <a:moveTo>
                    <a:pt x="351693" y="0"/>
                  </a:moveTo>
                  <a:lnTo>
                    <a:pt x="6465622" y="35169"/>
                  </a:lnTo>
                  <a:lnTo>
                    <a:pt x="6840760" y="888468"/>
                  </a:lnTo>
                  <a:lnTo>
                    <a:pt x="0" y="888468"/>
                  </a:lnTo>
                  <a:lnTo>
                    <a:pt x="35169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2" name="TextBox 24"/>
            <p:cNvSpPr txBox="1"/>
            <p:nvPr/>
          </p:nvSpPr>
          <p:spPr>
            <a:xfrm>
              <a:off x="4373288" y="5120546"/>
              <a:ext cx="5109091" cy="461665"/>
            </a:xfrm>
            <a:prstGeom prst="rect">
              <a:avLst/>
            </a:prstGeom>
            <a:noFill/>
          </p:spPr>
          <p:txBody>
            <a:bodyPr wrap="none" rtlCol="0">
              <a:spAutoFit/>
            </a:bodyPr>
            <a:lstStyle/>
            <a:p>
              <a:r>
                <a:rPr lang="zh-CN" altLang="en-US" sz="2400" b="1" dirty="0">
                  <a:solidFill>
                    <a:schemeClr val="bg1"/>
                  </a:solidFill>
                  <a:latin typeface="微软雅黑" pitchFamily="34" charset="-122"/>
                  <a:ea typeface="微软雅黑" pitchFamily="34" charset="-122"/>
                </a:rPr>
                <a:t>改变管长对发出声音的响度影响不大</a:t>
              </a:r>
            </a:p>
          </p:txBody>
        </p:sp>
      </p:grpSp>
      <p:grpSp>
        <p:nvGrpSpPr>
          <p:cNvPr id="5" name="组合 4"/>
          <p:cNvGrpSpPr/>
          <p:nvPr/>
        </p:nvGrpSpPr>
        <p:grpSpPr>
          <a:xfrm>
            <a:off x="3459946" y="4566889"/>
            <a:ext cx="854394" cy="903005"/>
            <a:chOff x="3459946" y="4693882"/>
            <a:chExt cx="854394" cy="903005"/>
          </a:xfrm>
        </p:grpSpPr>
        <p:sp>
          <p:nvSpPr>
            <p:cNvPr id="70" name="等腰三角形 69"/>
            <p:cNvSpPr/>
            <p:nvPr/>
          </p:nvSpPr>
          <p:spPr>
            <a:xfrm flipV="1">
              <a:off x="3459946" y="4775741"/>
              <a:ext cx="854394" cy="821146"/>
            </a:xfrm>
            <a:prstGeom prst="triangl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tLang="zh-CN" dirty="0"/>
            </a:p>
          </p:txBody>
        </p:sp>
        <p:sp>
          <p:nvSpPr>
            <p:cNvPr id="73" name="TextBox 25"/>
            <p:cNvSpPr txBox="1"/>
            <p:nvPr/>
          </p:nvSpPr>
          <p:spPr>
            <a:xfrm>
              <a:off x="3650853" y="4693882"/>
              <a:ext cx="470000" cy="707886"/>
            </a:xfrm>
            <a:prstGeom prst="rect">
              <a:avLst/>
            </a:prstGeom>
            <a:noFill/>
          </p:spPr>
          <p:txBody>
            <a:bodyPr wrap="none" rtlCol="0">
              <a:spAutoFit/>
            </a:bodyPr>
            <a:lstStyle/>
            <a:p>
              <a:r>
                <a:rPr lang="en-US" altLang="zh-CN" sz="4000" b="1" dirty="0">
                  <a:solidFill>
                    <a:schemeClr val="bg1"/>
                  </a:solidFill>
                  <a:latin typeface="Arial" pitchFamily="34" charset="0"/>
                  <a:ea typeface="微软雅黑" pitchFamily="34" charset="-122"/>
                  <a:cs typeface="Arial" pitchFamily="34" charset="0"/>
                </a:rPr>
                <a:t>3</a:t>
              </a:r>
              <a:endParaRPr lang="zh-CN" altLang="en-US" sz="4000" b="1" dirty="0">
                <a:solidFill>
                  <a:schemeClr val="bg1"/>
                </a:solidFill>
                <a:latin typeface="Arial" pitchFamily="34" charset="0"/>
                <a:ea typeface="微软雅黑" pitchFamily="34" charset="-122"/>
                <a:cs typeface="Arial" pitchFamily="34" charset="0"/>
              </a:endParaRPr>
            </a:p>
          </p:txBody>
        </p:sp>
      </p:grpSp>
      <p:sp>
        <p:nvSpPr>
          <p:cNvPr id="74" name="TextBox 31"/>
          <p:cNvSpPr txBox="1"/>
          <p:nvPr/>
        </p:nvSpPr>
        <p:spPr>
          <a:xfrm>
            <a:off x="1702718" y="1831854"/>
            <a:ext cx="677108" cy="3591306"/>
          </a:xfrm>
          <a:prstGeom prst="rect">
            <a:avLst/>
          </a:prstGeom>
          <a:noFill/>
        </p:spPr>
        <p:txBody>
          <a:bodyPr vert="eaVert" wrap="square" rtlCol="0">
            <a:spAutoFit/>
          </a:bodyPr>
          <a:lstStyle/>
          <a:p>
            <a:pPr algn="ctr"/>
            <a:r>
              <a:rPr lang="en-US" altLang="zh-CN" sz="3200" b="1" dirty="0">
                <a:solidFill>
                  <a:schemeClr val="tx1">
                    <a:lumMod val="75000"/>
                    <a:lumOff val="25000"/>
                  </a:schemeClr>
                </a:solidFill>
                <a:latin typeface="微软雅黑" pitchFamily="34" charset="-122"/>
                <a:ea typeface="微软雅黑" pitchFamily="34" charset="-122"/>
              </a:rPr>
              <a:t>[ </a:t>
            </a:r>
            <a:r>
              <a:rPr lang="zh-CN" altLang="en-US" sz="3200" b="1" dirty="0">
                <a:solidFill>
                  <a:schemeClr val="tx1">
                    <a:lumMod val="75000"/>
                    <a:lumOff val="25000"/>
                  </a:schemeClr>
                </a:solidFill>
                <a:latin typeface="微软雅黑" pitchFamily="34" charset="-122"/>
                <a:ea typeface="微软雅黑" pitchFamily="34" charset="-122"/>
              </a:rPr>
              <a:t>实验结论</a:t>
            </a:r>
            <a:r>
              <a:rPr lang="en-US" altLang="zh-CN" sz="3200" b="1" dirty="0">
                <a:solidFill>
                  <a:schemeClr val="tx1">
                    <a:lumMod val="75000"/>
                    <a:lumOff val="25000"/>
                  </a:schemeClr>
                </a:solidFill>
                <a:latin typeface="微软雅黑" pitchFamily="34" charset="-122"/>
                <a:ea typeface="微软雅黑" pitchFamily="34" charset="-122"/>
              </a:rPr>
              <a:t>]</a:t>
            </a:r>
            <a:endParaRPr lang="zh-CN" altLang="en-US" sz="3200" b="1"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180725653"/>
      </p:ext>
    </p:extLst>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500" fill="hold"/>
                                        <p:tgtEl>
                                          <p:spTgt spid="74"/>
                                        </p:tgtEl>
                                        <p:attrNameLst>
                                          <p:attrName>ppt_x</p:attrName>
                                        </p:attrNameLst>
                                      </p:cBhvr>
                                      <p:tavLst>
                                        <p:tav tm="0">
                                          <p:val>
                                            <p:strVal val="0-#ppt_w/2"/>
                                          </p:val>
                                        </p:tav>
                                        <p:tav tm="100000">
                                          <p:val>
                                            <p:strVal val="#ppt_x"/>
                                          </p:val>
                                        </p:tav>
                                      </p:tavLst>
                                    </p:anim>
                                    <p:anim calcmode="lin" valueType="num">
                                      <p:cBhvr additive="base">
                                        <p:cTn id="8" dur="500" fill="hold"/>
                                        <p:tgtEl>
                                          <p:spTgt spid="7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wipe(left)">
                                      <p:cBhvr>
                                        <p:cTn id="12" dur="500"/>
                                        <p:tgtEl>
                                          <p:spTgt spid="56"/>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par>
                                <p:cTn id="17" presetID="2" presetClass="entr" presetSubtype="1"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14" presetClass="entr" presetSubtype="10" fill="hold" grpId="0" nodeType="afterEffect">
                                  <p:stCondLst>
                                    <p:cond delay="0"/>
                                  </p:stCondLst>
                                  <p:childTnLst>
                                    <p:set>
                                      <p:cBhvr>
                                        <p:cTn id="23" dur="1" fill="hold">
                                          <p:stCondLst>
                                            <p:cond delay="0"/>
                                          </p:stCondLst>
                                        </p:cTn>
                                        <p:tgtEl>
                                          <p:spTgt spid="61"/>
                                        </p:tgtEl>
                                        <p:attrNameLst>
                                          <p:attrName>style.visibility</p:attrName>
                                        </p:attrNameLst>
                                      </p:cBhvr>
                                      <p:to>
                                        <p:strVal val="visible"/>
                                      </p:to>
                                    </p:set>
                                    <p:animEffect transition="in" filter="randombar(horizontal)">
                                      <p:cBhvr>
                                        <p:cTn id="24" dur="500"/>
                                        <p:tgtEl>
                                          <p:spTgt spid="61"/>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par>
                                <p:cTn id="29" presetID="2" presetClass="entr" presetSubtype="1"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childTnLst>
                          </p:cTn>
                        </p:par>
                        <p:par>
                          <p:cTn id="33" fill="hold">
                            <p:stCondLst>
                              <p:cond delay="2500"/>
                            </p:stCondLst>
                            <p:childTnLst>
                              <p:par>
                                <p:cTn id="34" presetID="14" presetClass="entr" presetSubtype="10" fill="hold" grpId="0" nodeType="afterEffect">
                                  <p:stCondLst>
                                    <p:cond delay="0"/>
                                  </p:stCondLst>
                                  <p:childTnLst>
                                    <p:set>
                                      <p:cBhvr>
                                        <p:cTn id="35" dur="1" fill="hold">
                                          <p:stCondLst>
                                            <p:cond delay="0"/>
                                          </p:stCondLst>
                                        </p:cTn>
                                        <p:tgtEl>
                                          <p:spTgt spid="66"/>
                                        </p:tgtEl>
                                        <p:attrNameLst>
                                          <p:attrName>style.visibility</p:attrName>
                                        </p:attrNameLst>
                                      </p:cBhvr>
                                      <p:to>
                                        <p:strVal val="visible"/>
                                      </p:to>
                                    </p:set>
                                    <p:animEffect transition="in" filter="randombar(horizontal)">
                                      <p:cBhvr>
                                        <p:cTn id="36" dur="500"/>
                                        <p:tgtEl>
                                          <p:spTgt spid="66"/>
                                        </p:tgtEl>
                                      </p:cBhvr>
                                    </p:animEffect>
                                  </p:childTnLst>
                                </p:cTn>
                              </p:par>
                            </p:childTnLst>
                          </p:cTn>
                        </p:par>
                        <p:par>
                          <p:cTn id="37" fill="hold">
                            <p:stCondLst>
                              <p:cond delay="3000"/>
                            </p:stCondLst>
                            <p:childTnLst>
                              <p:par>
                                <p:cTn id="38" presetID="22" presetClass="entr" presetSubtype="8"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left)">
                                      <p:cBhvr>
                                        <p:cTn id="40" dur="500"/>
                                        <p:tgtEl>
                                          <p:spTgt spid="8"/>
                                        </p:tgtEl>
                                      </p:cBhvr>
                                    </p:animEffect>
                                  </p:childTnLst>
                                </p:cTn>
                              </p:par>
                              <p:par>
                                <p:cTn id="41" presetID="2" presetClass="entr" presetSubtype="1" fill="hold" nodeType="with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ppt_x"/>
                                          </p:val>
                                        </p:tav>
                                        <p:tav tm="100000">
                                          <p:val>
                                            <p:strVal val="#ppt_x"/>
                                          </p:val>
                                        </p:tav>
                                      </p:tavLst>
                                    </p:anim>
                                    <p:anim calcmode="lin" valueType="num">
                                      <p:cBhvr additive="base">
                                        <p:cTn id="44" dur="500" fill="hold"/>
                                        <p:tgtEl>
                                          <p:spTgt spid="5"/>
                                        </p:tgtEl>
                                        <p:attrNameLst>
                                          <p:attrName>ppt_y</p:attrName>
                                        </p:attrNameLst>
                                      </p:cBhvr>
                                      <p:tavLst>
                                        <p:tav tm="0">
                                          <p:val>
                                            <p:strVal val="0-#ppt_h/2"/>
                                          </p:val>
                                        </p:tav>
                                        <p:tav tm="100000">
                                          <p:val>
                                            <p:strVal val="#ppt_y"/>
                                          </p:val>
                                        </p:tav>
                                      </p:tavLst>
                                    </p:anim>
                                  </p:childTnLst>
                                </p:cTn>
                              </p:par>
                            </p:childTnLst>
                          </p:cTn>
                        </p:par>
                        <p:par>
                          <p:cTn id="45" fill="hold">
                            <p:stCondLst>
                              <p:cond delay="3500"/>
                            </p:stCondLst>
                            <p:childTnLst>
                              <p:par>
                                <p:cTn id="46" presetID="14" presetClass="entr" presetSubtype="10" fill="hold" grpId="0" nodeType="afterEffect">
                                  <p:stCondLst>
                                    <p:cond delay="0"/>
                                  </p:stCondLst>
                                  <p:childTnLst>
                                    <p:set>
                                      <p:cBhvr>
                                        <p:cTn id="47" dur="1" fill="hold">
                                          <p:stCondLst>
                                            <p:cond delay="0"/>
                                          </p:stCondLst>
                                        </p:cTn>
                                        <p:tgtEl>
                                          <p:spTgt spid="71"/>
                                        </p:tgtEl>
                                        <p:attrNameLst>
                                          <p:attrName>style.visibility</p:attrName>
                                        </p:attrNameLst>
                                      </p:cBhvr>
                                      <p:to>
                                        <p:strVal val="visible"/>
                                      </p:to>
                                    </p:set>
                                    <p:animEffect transition="in" filter="randombar(horizontal)">
                                      <p:cBhvr>
                                        <p:cTn id="48"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6" grpId="0"/>
      <p:bldP spid="71" grpId="0"/>
      <p:bldP spid="7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圆角矩形 59"/>
          <p:cNvSpPr/>
          <p:nvPr/>
        </p:nvSpPr>
        <p:spPr>
          <a:xfrm>
            <a:off x="5457006" y="1573726"/>
            <a:ext cx="513261"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1</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61" name="组合 60"/>
          <p:cNvGrpSpPr/>
          <p:nvPr/>
        </p:nvGrpSpPr>
        <p:grpSpPr>
          <a:xfrm>
            <a:off x="6339097" y="1573726"/>
            <a:ext cx="3744416" cy="511504"/>
            <a:chOff x="6339097" y="1573726"/>
            <a:chExt cx="3744416" cy="511504"/>
          </a:xfrm>
        </p:grpSpPr>
        <p:sp>
          <p:nvSpPr>
            <p:cNvPr id="62" name="圆角矩形 61"/>
            <p:cNvSpPr/>
            <p:nvPr/>
          </p:nvSpPr>
          <p:spPr>
            <a:xfrm>
              <a:off x="6339097" y="1573726"/>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63" name="矩形 62"/>
            <p:cNvSpPr/>
            <p:nvPr/>
          </p:nvSpPr>
          <p:spPr>
            <a:xfrm>
              <a:off x="6723350" y="1614014"/>
              <a:ext cx="2653074"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猜测与假设</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64" name="圆角矩形 63"/>
          <p:cNvSpPr/>
          <p:nvPr/>
        </p:nvSpPr>
        <p:spPr>
          <a:xfrm>
            <a:off x="5457006" y="2410178"/>
            <a:ext cx="513261"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2</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65" name="组合 64"/>
          <p:cNvGrpSpPr/>
          <p:nvPr/>
        </p:nvGrpSpPr>
        <p:grpSpPr>
          <a:xfrm>
            <a:off x="6315199" y="2410178"/>
            <a:ext cx="3744416" cy="511504"/>
            <a:chOff x="6315199" y="2410178"/>
            <a:chExt cx="3744416" cy="511504"/>
          </a:xfrm>
        </p:grpSpPr>
        <p:sp>
          <p:nvSpPr>
            <p:cNvPr id="66" name="圆角矩形 65"/>
            <p:cNvSpPr/>
            <p:nvPr/>
          </p:nvSpPr>
          <p:spPr>
            <a:xfrm>
              <a:off x="6315199" y="2410178"/>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67" name="矩形 66"/>
            <p:cNvSpPr/>
            <p:nvPr/>
          </p:nvSpPr>
          <p:spPr>
            <a:xfrm>
              <a:off x="6747248" y="2450466"/>
              <a:ext cx="2653074"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初步实验及结论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68" name="圆角矩形 67"/>
          <p:cNvSpPr/>
          <p:nvPr/>
        </p:nvSpPr>
        <p:spPr>
          <a:xfrm>
            <a:off x="5457006" y="3296031"/>
            <a:ext cx="513261"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3</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69" name="组合 68"/>
          <p:cNvGrpSpPr/>
          <p:nvPr/>
        </p:nvGrpSpPr>
        <p:grpSpPr>
          <a:xfrm>
            <a:off x="6339097" y="3296031"/>
            <a:ext cx="3744416" cy="511504"/>
            <a:chOff x="6339097" y="3296031"/>
            <a:chExt cx="3744416" cy="511504"/>
          </a:xfrm>
        </p:grpSpPr>
        <p:sp>
          <p:nvSpPr>
            <p:cNvPr id="70" name="圆角矩形 69"/>
            <p:cNvSpPr/>
            <p:nvPr/>
          </p:nvSpPr>
          <p:spPr>
            <a:xfrm>
              <a:off x="6339097" y="3296031"/>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71" name="矩形 70"/>
            <p:cNvSpPr/>
            <p:nvPr/>
          </p:nvSpPr>
          <p:spPr>
            <a:xfrm>
              <a:off x="6723349" y="3336319"/>
              <a:ext cx="2736304"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发声原理及实验设计</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72" name="圆角矩形 71"/>
          <p:cNvSpPr/>
          <p:nvPr/>
        </p:nvSpPr>
        <p:spPr>
          <a:xfrm>
            <a:off x="5457006" y="4180903"/>
            <a:ext cx="513261"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4</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73" name="组合 72"/>
          <p:cNvGrpSpPr/>
          <p:nvPr/>
        </p:nvGrpSpPr>
        <p:grpSpPr>
          <a:xfrm>
            <a:off x="6339097" y="4180903"/>
            <a:ext cx="3744416" cy="511504"/>
            <a:chOff x="6339097" y="4180903"/>
            <a:chExt cx="3744416" cy="511504"/>
          </a:xfrm>
        </p:grpSpPr>
        <p:sp>
          <p:nvSpPr>
            <p:cNvPr id="74" name="圆角矩形 73"/>
            <p:cNvSpPr/>
            <p:nvPr/>
          </p:nvSpPr>
          <p:spPr>
            <a:xfrm>
              <a:off x="6339097" y="4180903"/>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75" name="矩形 74"/>
            <p:cNvSpPr/>
            <p:nvPr/>
          </p:nvSpPr>
          <p:spPr>
            <a:xfrm>
              <a:off x="6723349" y="4221882"/>
              <a:ext cx="2736304"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实验过程及结论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76" name="圆角矩形 75"/>
          <p:cNvSpPr/>
          <p:nvPr/>
        </p:nvSpPr>
        <p:spPr>
          <a:xfrm>
            <a:off x="5457136" y="5057483"/>
            <a:ext cx="513261"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5</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77" name="组合 76"/>
          <p:cNvGrpSpPr/>
          <p:nvPr/>
        </p:nvGrpSpPr>
        <p:grpSpPr>
          <a:xfrm>
            <a:off x="6339097" y="5057483"/>
            <a:ext cx="3744416" cy="511504"/>
            <a:chOff x="6339097" y="5057483"/>
            <a:chExt cx="3744416" cy="511504"/>
          </a:xfrm>
        </p:grpSpPr>
        <p:sp>
          <p:nvSpPr>
            <p:cNvPr id="78" name="圆角矩形 77"/>
            <p:cNvSpPr/>
            <p:nvPr/>
          </p:nvSpPr>
          <p:spPr>
            <a:xfrm>
              <a:off x="6339097" y="5057483"/>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79" name="矩形 78"/>
            <p:cNvSpPr/>
            <p:nvPr/>
          </p:nvSpPr>
          <p:spPr>
            <a:xfrm>
              <a:off x="6723479" y="5085978"/>
              <a:ext cx="2736174"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讨论与反思</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80" name="矩形 79"/>
          <p:cNvSpPr/>
          <p:nvPr/>
        </p:nvSpPr>
        <p:spPr>
          <a:xfrm>
            <a:off x="-106934" y="0"/>
            <a:ext cx="3469805" cy="6859587"/>
          </a:xfrm>
          <a:prstGeom prst="rect">
            <a:avLst/>
          </a:prstGeom>
          <a:solidFill>
            <a:schemeClr val="accent3"/>
          </a:solidFill>
          <a:ln>
            <a:noFill/>
          </a:ln>
          <a:effectLst>
            <a:outerShdw blurRad="50800" dist="38100" dir="2700000" algn="tl" rotWithShape="0">
              <a:prstClr val="black">
                <a:alpha val="40000"/>
              </a:prstClr>
            </a:outerShdw>
          </a:effectLst>
          <a:scene3d>
            <a:camera prst="orthographicFront"/>
            <a:lightRig rig="threePt" dir="t"/>
          </a:scene3d>
          <a:sp3d/>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1" name="TextBox 80"/>
          <p:cNvSpPr txBox="1"/>
          <p:nvPr/>
        </p:nvSpPr>
        <p:spPr>
          <a:xfrm>
            <a:off x="194519" y="2219567"/>
            <a:ext cx="2808312" cy="1354243"/>
          </a:xfrm>
          <a:prstGeom prst="rect">
            <a:avLst/>
          </a:prstGeom>
          <a:noFill/>
        </p:spPr>
        <p:txBody>
          <a:bodyPr wrap="square" lIns="121948" tIns="60973" rIns="121948" bIns="60973">
            <a:spAutoFit/>
          </a:bodyPr>
          <a:lstStyle/>
          <a:p>
            <a:pPr algn="r">
              <a:defRPr/>
            </a:pPr>
            <a:r>
              <a:rPr lang="zh-CN" altLang="en-US" sz="4800" b="1" spc="200" dirty="0">
                <a:solidFill>
                  <a:schemeClr val="bg1"/>
                </a:solidFill>
                <a:latin typeface="微软雅黑" pitchFamily="34" charset="-122"/>
                <a:ea typeface="微软雅黑" pitchFamily="34" charset="-122"/>
              </a:rPr>
              <a:t>目录 </a:t>
            </a:r>
            <a:endParaRPr lang="en-US" altLang="zh-CN" sz="4800" b="1" spc="200" dirty="0">
              <a:solidFill>
                <a:schemeClr val="bg1"/>
              </a:solidFill>
              <a:latin typeface="微软雅黑" pitchFamily="34" charset="-122"/>
              <a:ea typeface="微软雅黑" pitchFamily="34" charset="-122"/>
            </a:endParaRPr>
          </a:p>
          <a:p>
            <a:pPr algn="r">
              <a:defRPr/>
            </a:pPr>
            <a:r>
              <a:rPr lang="en-US" altLang="zh-CN" sz="3200" b="1" dirty="0">
                <a:solidFill>
                  <a:schemeClr val="bg1"/>
                </a:solidFill>
                <a:latin typeface="微软雅黑" pitchFamily="34" charset="-122"/>
                <a:ea typeface="微软雅黑" pitchFamily="34" charset="-122"/>
              </a:rPr>
              <a:t>CONTENTS</a:t>
            </a:r>
            <a:endParaRPr lang="zh-CN" altLang="en-US" sz="3200" b="1" dirty="0">
              <a:solidFill>
                <a:schemeClr val="bg1"/>
              </a:solidFill>
              <a:latin typeface="微软雅黑" pitchFamily="34" charset="-122"/>
              <a:ea typeface="微软雅黑" pitchFamily="34" charset="-122"/>
            </a:endParaRPr>
          </a:p>
        </p:txBody>
      </p:sp>
      <p:sp>
        <p:nvSpPr>
          <p:cNvPr id="82" name="下箭头 81"/>
          <p:cNvSpPr/>
          <p:nvPr/>
        </p:nvSpPr>
        <p:spPr>
          <a:xfrm rot="16200000">
            <a:off x="4278849" y="4973321"/>
            <a:ext cx="576064" cy="679828"/>
          </a:xfrm>
          <a:prstGeom prst="downArrow">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842302950"/>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additive="base">
                                        <p:cTn id="7" dur="500" fill="hold"/>
                                        <p:tgtEl>
                                          <p:spTgt spid="82"/>
                                        </p:tgtEl>
                                        <p:attrNameLst>
                                          <p:attrName>ppt_x</p:attrName>
                                        </p:attrNameLst>
                                      </p:cBhvr>
                                      <p:tavLst>
                                        <p:tav tm="0">
                                          <p:val>
                                            <p:strVal val="0-#ppt_w/2"/>
                                          </p:val>
                                        </p:tav>
                                        <p:tav tm="100000">
                                          <p:val>
                                            <p:strVal val="#ppt_x"/>
                                          </p:val>
                                        </p:tav>
                                      </p:tavLst>
                                    </p:anim>
                                    <p:anim calcmode="lin" valueType="num">
                                      <p:cBhvr additive="base">
                                        <p:cTn id="8" dur="500" fill="hold"/>
                                        <p:tgtEl>
                                          <p:spTgt spid="8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grpId="0" nodeType="afterEffect">
                                  <p:stCondLst>
                                    <p:cond delay="0"/>
                                  </p:stCondLst>
                                  <p:childTnLst>
                                    <p:animEffect transition="out" filter="fade">
                                      <p:cBhvr>
                                        <p:cTn id="11" dur="500" tmFilter="0, 0; .2, .5; .8, .5; 1, 0"/>
                                        <p:tgtEl>
                                          <p:spTgt spid="76"/>
                                        </p:tgtEl>
                                      </p:cBhvr>
                                    </p:animEffect>
                                    <p:animScale>
                                      <p:cBhvr>
                                        <p:cTn id="12" dur="250" autoRev="1" fill="hold"/>
                                        <p:tgtEl>
                                          <p:spTgt spid="76"/>
                                        </p:tgtEl>
                                      </p:cBhvr>
                                      <p:by x="105000" y="105000"/>
                                    </p:animScale>
                                  </p:childTnLst>
                                </p:cTn>
                              </p:par>
                              <p:par>
                                <p:cTn id="13" presetID="26" presetClass="emph" presetSubtype="0" fill="hold" nodeType="withEffect">
                                  <p:stCondLst>
                                    <p:cond delay="0"/>
                                  </p:stCondLst>
                                  <p:childTnLst>
                                    <p:animEffect transition="out" filter="fade">
                                      <p:cBhvr>
                                        <p:cTn id="14" dur="500" tmFilter="0, 0; .2, .5; .8, .5; 1, 0"/>
                                        <p:tgtEl>
                                          <p:spTgt spid="77"/>
                                        </p:tgtEl>
                                      </p:cBhvr>
                                    </p:animEffect>
                                    <p:animScale>
                                      <p:cBhvr>
                                        <p:cTn id="15" dur="250" autoRev="1" fill="hold"/>
                                        <p:tgtEl>
                                          <p:spTgt spid="7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8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1126655" y="1845619"/>
            <a:ext cx="10463280" cy="1159395"/>
            <a:chOff x="5161824" y="1994966"/>
            <a:chExt cx="3297964" cy="756804"/>
          </a:xfrm>
        </p:grpSpPr>
        <p:sp>
          <p:nvSpPr>
            <p:cNvPr id="32" name="矩形 31"/>
            <p:cNvSpPr/>
            <p:nvPr/>
          </p:nvSpPr>
          <p:spPr>
            <a:xfrm>
              <a:off x="5161824" y="1994966"/>
              <a:ext cx="3297964" cy="756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nvGrpSpPr>
            <p:cNvPr id="33" name="组合 32"/>
            <p:cNvGrpSpPr/>
            <p:nvPr/>
          </p:nvGrpSpPr>
          <p:grpSpPr>
            <a:xfrm>
              <a:off x="5284317" y="2032622"/>
              <a:ext cx="3036413" cy="638688"/>
              <a:chOff x="5284317" y="2911032"/>
              <a:chExt cx="3036413" cy="638688"/>
            </a:xfrm>
          </p:grpSpPr>
          <p:sp>
            <p:nvSpPr>
              <p:cNvPr id="34" name="矩形 33"/>
              <p:cNvSpPr/>
              <p:nvPr/>
            </p:nvSpPr>
            <p:spPr>
              <a:xfrm>
                <a:off x="5284317" y="2911032"/>
                <a:ext cx="494748" cy="241084"/>
              </a:xfrm>
              <a:prstGeom prst="rect">
                <a:avLst/>
              </a:prstGeom>
            </p:spPr>
            <p:txBody>
              <a:bodyPr wrap="none">
                <a:spAutoFit/>
              </a:bodyPr>
              <a:lstStyle/>
              <a:p>
                <a:pPr lvl="0" eaLnBrk="0" fontAlgn="base" hangingPunct="0">
                  <a:spcBef>
                    <a:spcPct val="0"/>
                  </a:spcBef>
                  <a:spcAft>
                    <a:spcPct val="0"/>
                  </a:spcAft>
                  <a:defRPr/>
                </a:pPr>
                <a:r>
                  <a:rPr lang="zh-CN" altLang="en-US" sz="1800" dirty="0">
                    <a:latin typeface="微软雅黑" panose="020B0503020204020204" pitchFamily="34" charset="-122"/>
                    <a:ea typeface="微软雅黑" panose="020B0503020204020204" pitchFamily="34" charset="-122"/>
                  </a:rPr>
                  <a:t>对响度的影响</a:t>
                </a:r>
                <a:endParaRPr lang="en-US" altLang="zh-CN" sz="1800" kern="0" dirty="0">
                  <a:latin typeface="微软雅黑" panose="020B0503020204020204" pitchFamily="34" charset="-122"/>
                  <a:ea typeface="微软雅黑" panose="020B0503020204020204" pitchFamily="34" charset="-122"/>
                </a:endParaRPr>
              </a:p>
            </p:txBody>
          </p:sp>
          <p:sp>
            <p:nvSpPr>
              <p:cNvPr id="35" name="矩形 34"/>
              <p:cNvSpPr/>
              <p:nvPr/>
            </p:nvSpPr>
            <p:spPr>
              <a:xfrm>
                <a:off x="5284317" y="3153940"/>
                <a:ext cx="3036413" cy="395780"/>
              </a:xfrm>
              <a:prstGeom prst="rect">
                <a:avLst/>
              </a:prstGeom>
            </p:spPr>
            <p:txBody>
              <a:bodyPr wrap="square">
                <a:spAutoFit/>
              </a:bodyPr>
              <a:lstStyle/>
              <a:p>
                <a:pPr lvl="0" fontAlgn="base">
                  <a:lnSpc>
                    <a:spcPct val="125000"/>
                  </a:lnSpc>
                  <a:spcBef>
                    <a:spcPct val="0"/>
                  </a:spcBef>
                  <a:spcAft>
                    <a:spcPct val="0"/>
                  </a:spcAft>
                  <a:buClr>
                    <a:srgbClr val="007EEA"/>
                  </a:buClr>
                  <a:defRPr/>
                </a:pPr>
                <a:r>
                  <a:rPr lang="zh-CN" altLang="en-US" sz="1400" dirty="0">
                    <a:solidFill>
                      <a:schemeClr val="bg1"/>
                    </a:solidFill>
                    <a:latin typeface="微软雅黑" panose="020B0503020204020204" pitchFamily="34" charset="-122"/>
                    <a:ea typeface="微软雅黑" panose="020B0503020204020204" pitchFamily="34" charset="-122"/>
                  </a:rPr>
                  <a:t>由于实验设备条件有限，我们只能得出猜测中的因素对于响度的影响不大，无法更详细地研究具体的关系。在未来实验中希望能着重研究风速以及膜的弹性系数与声音响度的关系。</a:t>
                </a:r>
                <a:endParaRPr lang="zh-CN" altLang="en-US" sz="1400" kern="0" dirty="0">
                  <a:solidFill>
                    <a:schemeClr val="bg1"/>
                  </a:solidFill>
                  <a:latin typeface="微软雅黑" panose="020B0503020204020204" pitchFamily="34" charset="-122"/>
                  <a:ea typeface="微软雅黑" panose="020B0503020204020204" pitchFamily="34" charset="-122"/>
                </a:endParaRPr>
              </a:p>
            </p:txBody>
          </p:sp>
        </p:grpSp>
      </p:grpSp>
      <p:grpSp>
        <p:nvGrpSpPr>
          <p:cNvPr id="36" name="组合 35"/>
          <p:cNvGrpSpPr/>
          <p:nvPr/>
        </p:nvGrpSpPr>
        <p:grpSpPr>
          <a:xfrm>
            <a:off x="1126655" y="3109747"/>
            <a:ext cx="10463279" cy="1159455"/>
            <a:chOff x="5161824" y="1994927"/>
            <a:chExt cx="3297964" cy="756843"/>
          </a:xfrm>
        </p:grpSpPr>
        <p:sp>
          <p:nvSpPr>
            <p:cNvPr id="37" name="矩形 36"/>
            <p:cNvSpPr/>
            <p:nvPr/>
          </p:nvSpPr>
          <p:spPr>
            <a:xfrm>
              <a:off x="5161824" y="1994966"/>
              <a:ext cx="3297964" cy="7568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5284317" y="1994927"/>
              <a:ext cx="3036413" cy="500592"/>
              <a:chOff x="5284317" y="2873337"/>
              <a:chExt cx="3036413" cy="500592"/>
            </a:xfrm>
          </p:grpSpPr>
          <mc:AlternateContent xmlns:mc="http://schemas.openxmlformats.org/markup-compatibility/2006" xmlns:a14="http://schemas.microsoft.com/office/drawing/2010/main">
            <mc:Choice Requires="a14">
              <p:sp>
                <p:nvSpPr>
                  <p:cNvPr id="39" name="矩形 38"/>
                  <p:cNvSpPr/>
                  <p:nvPr/>
                </p:nvSpPr>
                <p:spPr>
                  <a:xfrm>
                    <a:off x="5301386" y="2873337"/>
                    <a:ext cx="680966" cy="315586"/>
                  </a:xfrm>
                  <a:prstGeom prst="rect">
                    <a:avLst/>
                  </a:prstGeom>
                </p:spPr>
                <p:txBody>
                  <a:bodyPr wrap="square">
                    <a:spAutoFit/>
                  </a:bodyPr>
                  <a:lstStyle/>
                  <a:p>
                    <a:pPr lvl="0" eaLnBrk="0" fontAlgn="base" hangingPunct="0">
                      <a:spcBef>
                        <a:spcPct val="0"/>
                      </a:spcBef>
                      <a:spcAft>
                        <a:spcPct val="0"/>
                      </a:spcAft>
                      <a:defRPr/>
                    </a:pPr>
                    <a14:m>
                      <m:oMath xmlns:m="http://schemas.openxmlformats.org/officeDocument/2006/math">
                        <m:f>
                          <m:fPr>
                            <m:ctrlPr>
                              <a:rPr lang="zh-CN" altLang="en-US" sz="1800" i="1" dirty="0" smtClean="0">
                                <a:solidFill>
                                  <a:schemeClr val="tx1"/>
                                </a:solidFill>
                                <a:latin typeface="Cambria Math" panose="02040503050406030204" pitchFamily="18" charset="0"/>
                              </a:rPr>
                            </m:ctrlPr>
                          </m:fPr>
                          <m:num>
                            <m:r>
                              <a:rPr lang="zh-CN" altLang="en-US" sz="1800" dirty="0">
                                <a:solidFill>
                                  <a:schemeClr val="tx1"/>
                                </a:solidFill>
                                <a:latin typeface="Cambria Math" panose="02040503050406030204" pitchFamily="18" charset="0"/>
                              </a:rPr>
                              <m:t>1</m:t>
                            </m:r>
                          </m:num>
                          <m:den>
                            <m:r>
                              <a:rPr lang="en-US" altLang="zh-CN" sz="1800" i="1" dirty="0">
                                <a:solidFill>
                                  <a:schemeClr val="tx1"/>
                                </a:solidFill>
                                <a:latin typeface="Cambria Math" panose="02040503050406030204" pitchFamily="18" charset="0"/>
                              </a:rPr>
                              <m:t>𝐿</m:t>
                            </m:r>
                          </m:den>
                        </m:f>
                        <m:r>
                          <a:rPr lang="en-US" altLang="zh-CN" sz="1800" i="1" dirty="0">
                            <a:solidFill>
                              <a:schemeClr val="tx1"/>
                            </a:solidFill>
                            <a:latin typeface="Cambria Math" panose="02040503050406030204" pitchFamily="18" charset="0"/>
                          </a:rPr>
                          <m:t>−</m:t>
                        </m:r>
                        <m:r>
                          <m:rPr>
                            <m:sty m:val="p"/>
                          </m:rPr>
                          <a:rPr lang="en-US" altLang="zh-CN" sz="1800" i="1" dirty="0">
                            <a:solidFill>
                              <a:schemeClr val="tx1"/>
                            </a:solidFill>
                            <a:latin typeface="Cambria Math" panose="02040503050406030204" pitchFamily="18" charset="0"/>
                          </a:rPr>
                          <m:t>f</m:t>
                        </m:r>
                      </m:oMath>
                    </a14:m>
                    <a:r>
                      <a:rPr lang="zh-CN" altLang="en-US" sz="1800" kern="0" dirty="0">
                        <a:solidFill>
                          <a:schemeClr val="tx1"/>
                        </a:solidFill>
                        <a:latin typeface="微软雅黑" panose="020B0503020204020204" pitchFamily="34" charset="-122"/>
                        <a:ea typeface="微软雅黑" panose="020B0503020204020204" pitchFamily="34" charset="-122"/>
                      </a:rPr>
                      <a:t>图像截距不为</a:t>
                    </a:r>
                    <a:r>
                      <a:rPr lang="en-US" altLang="zh-CN" sz="1800" kern="0" dirty="0">
                        <a:solidFill>
                          <a:schemeClr val="tx1"/>
                        </a:solidFill>
                        <a:latin typeface="微软雅黑" panose="020B0503020204020204" pitchFamily="34" charset="-122"/>
                        <a:ea typeface="微软雅黑" panose="020B0503020204020204" pitchFamily="34" charset="-122"/>
                      </a:rPr>
                      <a:t>0</a:t>
                    </a:r>
                    <a:endParaRPr lang="en-US" altLang="zh-CN" sz="1800" kern="0" dirty="0">
                      <a:solidFill>
                        <a:schemeClr val="bg1"/>
                      </a:solidFill>
                      <a:latin typeface="微软雅黑" panose="020B0503020204020204" pitchFamily="34" charset="-122"/>
                      <a:ea typeface="微软雅黑" panose="020B0503020204020204" pitchFamily="34" charset="-122"/>
                    </a:endParaRPr>
                  </a:p>
                </p:txBody>
              </p:sp>
            </mc:Choice>
            <mc:Fallback xmlns="">
              <p:sp>
                <p:nvSpPr>
                  <p:cNvPr id="39" name="矩形 38"/>
                  <p:cNvSpPr>
                    <a:spLocks noRot="1" noChangeAspect="1" noMove="1" noResize="1" noEditPoints="1" noAdjustHandles="1" noChangeArrowheads="1" noChangeShapeType="1" noTextEdit="1"/>
                  </p:cNvSpPr>
                  <p:nvPr/>
                </p:nvSpPr>
                <p:spPr>
                  <a:xfrm>
                    <a:off x="5301386" y="2873337"/>
                    <a:ext cx="680966" cy="315586"/>
                  </a:xfrm>
                  <a:prstGeom prst="rect">
                    <a:avLst/>
                  </a:prstGeom>
                  <a:blipFill>
                    <a:blip r:embed="rId3"/>
                    <a:stretch>
                      <a:fillRect r="-1690" b="-7595"/>
                    </a:stretch>
                  </a:blipFill>
                </p:spPr>
                <p:txBody>
                  <a:bodyPr/>
                  <a:lstStyle/>
                  <a:p>
                    <a:r>
                      <a:rPr lang="zh-CN" altLang="en-US">
                        <a:noFill/>
                      </a:rPr>
                      <a:t> </a:t>
                    </a:r>
                  </a:p>
                </p:txBody>
              </p:sp>
            </mc:Fallback>
          </mc:AlternateContent>
          <p:sp>
            <p:nvSpPr>
              <p:cNvPr id="40" name="矩形 39"/>
              <p:cNvSpPr/>
              <p:nvPr/>
            </p:nvSpPr>
            <p:spPr>
              <a:xfrm>
                <a:off x="5284317" y="3153940"/>
                <a:ext cx="3036413" cy="219989"/>
              </a:xfrm>
              <a:prstGeom prst="rect">
                <a:avLst/>
              </a:prstGeom>
            </p:spPr>
            <p:txBody>
              <a:bodyPr wrap="square">
                <a:spAutoFit/>
              </a:bodyPr>
              <a:lstStyle/>
              <a:p>
                <a:pPr lvl="0" fontAlgn="base">
                  <a:lnSpc>
                    <a:spcPct val="125000"/>
                  </a:lnSpc>
                  <a:spcBef>
                    <a:spcPct val="0"/>
                  </a:spcBef>
                  <a:spcAft>
                    <a:spcPct val="0"/>
                  </a:spcAft>
                  <a:buClr>
                    <a:srgbClr val="007EEA"/>
                  </a:buClr>
                  <a:defRPr/>
                </a:pPr>
                <a:r>
                  <a:rPr lang="zh-CN" altLang="en-US" sz="1400" kern="0" dirty="0">
                    <a:latin typeface="微软雅黑" panose="020B0503020204020204" pitchFamily="34" charset="-122"/>
                    <a:ea typeface="微软雅黑" panose="020B0503020204020204" pitchFamily="34" charset="-122"/>
                  </a:rPr>
                  <a:t>原理中的公式有其适用范围，不能无限外延，因此在具体实验中测得的图像的截距并没有意义。</a:t>
                </a:r>
              </a:p>
            </p:txBody>
          </p:sp>
        </p:grpSp>
      </p:grpSp>
      <p:grpSp>
        <p:nvGrpSpPr>
          <p:cNvPr id="41" name="组合 40"/>
          <p:cNvGrpSpPr/>
          <p:nvPr/>
        </p:nvGrpSpPr>
        <p:grpSpPr>
          <a:xfrm>
            <a:off x="1126655" y="4373167"/>
            <a:ext cx="10463279" cy="1171683"/>
            <a:chOff x="5161824" y="1994966"/>
            <a:chExt cx="3297964" cy="764825"/>
          </a:xfrm>
        </p:grpSpPr>
        <p:sp>
          <p:nvSpPr>
            <p:cNvPr id="42" name="矩形 41"/>
            <p:cNvSpPr/>
            <p:nvPr/>
          </p:nvSpPr>
          <p:spPr>
            <a:xfrm>
              <a:off x="5161824" y="1994966"/>
              <a:ext cx="3297964" cy="7568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nvGrpSpPr>
            <p:cNvPr id="43" name="组合 42"/>
            <p:cNvGrpSpPr/>
            <p:nvPr/>
          </p:nvGrpSpPr>
          <p:grpSpPr>
            <a:xfrm>
              <a:off x="5284317" y="2032622"/>
              <a:ext cx="2939494" cy="727169"/>
              <a:chOff x="5284317" y="2911032"/>
              <a:chExt cx="2939494" cy="727169"/>
            </a:xfrm>
          </p:grpSpPr>
          <p:sp>
            <p:nvSpPr>
              <p:cNvPr id="44" name="矩形 43"/>
              <p:cNvSpPr/>
              <p:nvPr/>
            </p:nvSpPr>
            <p:spPr>
              <a:xfrm>
                <a:off x="5284317" y="2911032"/>
                <a:ext cx="713019" cy="241084"/>
              </a:xfrm>
              <a:prstGeom prst="rect">
                <a:avLst/>
              </a:prstGeom>
            </p:spPr>
            <p:txBody>
              <a:bodyPr wrap="none">
                <a:spAutoFit/>
              </a:bodyPr>
              <a:lstStyle/>
              <a:p>
                <a:pPr lvl="0" eaLnBrk="0" fontAlgn="base" hangingPunct="0">
                  <a:spcBef>
                    <a:spcPct val="0"/>
                  </a:spcBef>
                  <a:spcAft>
                    <a:spcPct val="0"/>
                  </a:spcAft>
                  <a:defRPr/>
                </a:pPr>
                <a:r>
                  <a:rPr lang="zh-CN" altLang="en-US" sz="1800" kern="0" dirty="0">
                    <a:solidFill>
                      <a:schemeClr val="bg1"/>
                    </a:solidFill>
                    <a:latin typeface="微软雅黑" panose="020B0503020204020204" pitchFamily="34" charset="-122"/>
                    <a:ea typeface="微软雅黑" panose="020B0503020204020204" pitchFamily="34" charset="-122"/>
                  </a:rPr>
                  <a:t>膜老化以后频率降低</a:t>
                </a:r>
                <a:endParaRPr lang="en-US" altLang="zh-CN" sz="1800" kern="0" dirty="0">
                  <a:solidFill>
                    <a:schemeClr val="bg1"/>
                  </a:solidFill>
                  <a:latin typeface="微软雅黑" panose="020B0503020204020204" pitchFamily="34" charset="-122"/>
                  <a:ea typeface="微软雅黑" panose="020B0503020204020204" pitchFamily="34" charset="-122"/>
                </a:endParaRPr>
              </a:p>
            </p:txBody>
          </p:sp>
          <mc:AlternateContent xmlns:mc="http://schemas.openxmlformats.org/markup-compatibility/2006" xmlns:a14="http://schemas.microsoft.com/office/drawing/2010/main">
            <mc:Choice Requires="a14">
              <p:sp>
                <p:nvSpPr>
                  <p:cNvPr id="45" name="矩形 44"/>
                  <p:cNvSpPr/>
                  <p:nvPr/>
                </p:nvSpPr>
                <p:spPr>
                  <a:xfrm>
                    <a:off x="5284317" y="3153940"/>
                    <a:ext cx="2939494" cy="484261"/>
                  </a:xfrm>
                  <a:prstGeom prst="rect">
                    <a:avLst/>
                  </a:prstGeom>
                </p:spPr>
                <p:txBody>
                  <a:bodyPr wrap="square">
                    <a:spAutoFit/>
                  </a:bodyPr>
                  <a:lstStyle/>
                  <a:p>
                    <a:pPr lvl="0" fontAlgn="base">
                      <a:lnSpc>
                        <a:spcPct val="125000"/>
                      </a:lnSpc>
                      <a:spcBef>
                        <a:spcPct val="0"/>
                      </a:spcBef>
                      <a:spcAft>
                        <a:spcPct val="0"/>
                      </a:spcAft>
                      <a:buClr>
                        <a:srgbClr val="007EEA"/>
                      </a:buClr>
                      <a:defRPr/>
                    </a:pPr>
                    <a:r>
                      <a:rPr lang="zh-CN" altLang="en-US" sz="1400" kern="0" dirty="0">
                        <a:solidFill>
                          <a:schemeClr val="bg1"/>
                        </a:solidFill>
                        <a:latin typeface="微软雅黑" panose="020B0503020204020204" pitchFamily="34" charset="-122"/>
                        <a:ea typeface="微软雅黑" panose="020B0503020204020204" pitchFamily="34" charset="-122"/>
                      </a:rPr>
                      <a:t>同一张膜实验多次后弹性模量会变小，可能导致膜的振动频率降低，</a:t>
                    </a:r>
                    <a14:m>
                      <m:oMath xmlns:m="http://schemas.openxmlformats.org/officeDocument/2006/math">
                        <m:sSub>
                          <m:sSubPr>
                            <m:ctrlPr>
                              <a:rPr lang="en-US" altLang="zh-CN" sz="1400" i="1" dirty="0" smtClean="0">
                                <a:solidFill>
                                  <a:schemeClr val="bg1"/>
                                </a:solidFill>
                                <a:latin typeface="Cambria Math" panose="02040503050406030204" pitchFamily="18" charset="0"/>
                              </a:rPr>
                            </m:ctrlPr>
                          </m:sSubPr>
                          <m:e>
                            <m:r>
                              <a:rPr lang="en-US" altLang="zh-CN" sz="1400" b="0" i="1" dirty="0" smtClean="0">
                                <a:solidFill>
                                  <a:schemeClr val="bg1"/>
                                </a:solidFill>
                                <a:latin typeface="Cambria Math" panose="02040503050406030204" pitchFamily="18" charset="0"/>
                              </a:rPr>
                              <m:t>  </m:t>
                            </m:r>
                            <m:r>
                              <a:rPr lang="en-US" altLang="zh-CN" sz="1400" i="1" dirty="0">
                                <a:solidFill>
                                  <a:schemeClr val="bg1"/>
                                </a:solidFill>
                                <a:latin typeface="Cambria Math" panose="02040503050406030204" pitchFamily="18" charset="0"/>
                              </a:rPr>
                              <m:t>𝜆</m:t>
                            </m:r>
                          </m:e>
                          <m:sub>
                            <m:r>
                              <a:rPr lang="en-US" altLang="zh-CN" sz="1400" i="1" dirty="0">
                                <a:solidFill>
                                  <a:schemeClr val="bg1"/>
                                </a:solidFill>
                                <a:latin typeface="Cambria Math" panose="02040503050406030204" pitchFamily="18" charset="0"/>
                              </a:rPr>
                              <m:t>𝑚</m:t>
                            </m:r>
                          </m:sub>
                        </m:sSub>
                      </m:oMath>
                    </a14:m>
                    <a:r>
                      <a:rPr lang="zh-CN" altLang="en-US" sz="1400" kern="0" dirty="0">
                        <a:solidFill>
                          <a:schemeClr val="bg1"/>
                        </a:solidFill>
                        <a:latin typeface="微软雅黑" panose="020B0503020204020204" pitchFamily="34" charset="-122"/>
                        <a:ea typeface="微软雅黑" panose="020B0503020204020204" pitchFamily="34" charset="-122"/>
                      </a:rPr>
                      <a:t> 变大，</a:t>
                    </a:r>
                    <a:r>
                      <a:rPr lang="en-US" altLang="zh-CN" sz="1400" kern="0" dirty="0">
                        <a:solidFill>
                          <a:schemeClr val="bg1"/>
                        </a:solidFill>
                        <a:latin typeface="微软雅黑" panose="020B0503020204020204" pitchFamily="34" charset="-122"/>
                        <a:ea typeface="微软雅黑" panose="020B0503020204020204" pitchFamily="34" charset="-122"/>
                      </a:rPr>
                      <a:t>n</a:t>
                    </a:r>
                    <a:r>
                      <a:rPr lang="zh-CN" altLang="en-US" sz="1400" kern="0" dirty="0">
                        <a:solidFill>
                          <a:schemeClr val="bg1"/>
                        </a:solidFill>
                        <a:latin typeface="微软雅黑" panose="020B0503020204020204" pitchFamily="34" charset="-122"/>
                        <a:ea typeface="微软雅黑" panose="020B0503020204020204" pitchFamily="34" charset="-122"/>
                      </a:rPr>
                      <a:t>减小，反映在声音中表现为声音波长变大，发出的声音频率变小；反映在</a:t>
                    </a:r>
                    <a14:m>
                      <m:oMath xmlns:m="http://schemas.openxmlformats.org/officeDocument/2006/math">
                        <m:f>
                          <m:fPr>
                            <m:ctrlPr>
                              <a:rPr lang="zh-CN" altLang="en-US" sz="1400" i="1" dirty="0" smtClean="0">
                                <a:solidFill>
                                  <a:schemeClr val="bg1"/>
                                </a:solidFill>
                                <a:latin typeface="Cambria Math" panose="02040503050406030204" pitchFamily="18" charset="0"/>
                              </a:rPr>
                            </m:ctrlPr>
                          </m:fPr>
                          <m:num>
                            <m:r>
                              <a:rPr lang="zh-CN" altLang="en-US" sz="1400" dirty="0">
                                <a:solidFill>
                                  <a:schemeClr val="bg1"/>
                                </a:solidFill>
                                <a:latin typeface="Cambria Math" panose="02040503050406030204" pitchFamily="18" charset="0"/>
                              </a:rPr>
                              <m:t>1</m:t>
                            </m:r>
                          </m:num>
                          <m:den>
                            <m:r>
                              <a:rPr lang="en-US" altLang="zh-CN" sz="1400" i="1" dirty="0">
                                <a:solidFill>
                                  <a:schemeClr val="bg1"/>
                                </a:solidFill>
                                <a:latin typeface="Cambria Math" panose="02040503050406030204" pitchFamily="18" charset="0"/>
                              </a:rPr>
                              <m:t>𝐿</m:t>
                            </m:r>
                          </m:den>
                        </m:f>
                        <m:r>
                          <a:rPr lang="en-US" altLang="zh-CN" sz="1400" i="1" dirty="0">
                            <a:solidFill>
                              <a:schemeClr val="bg1"/>
                            </a:solidFill>
                            <a:latin typeface="Cambria Math" panose="02040503050406030204" pitchFamily="18" charset="0"/>
                          </a:rPr>
                          <m:t>−</m:t>
                        </m:r>
                        <m:r>
                          <m:rPr>
                            <m:sty m:val="p"/>
                          </m:rPr>
                          <a:rPr lang="en-US" altLang="zh-CN" sz="1400" i="1" dirty="0">
                            <a:solidFill>
                              <a:schemeClr val="bg1"/>
                            </a:solidFill>
                            <a:latin typeface="Cambria Math" panose="02040503050406030204" pitchFamily="18" charset="0"/>
                          </a:rPr>
                          <m:t>f</m:t>
                        </m:r>
                      </m:oMath>
                    </a14:m>
                    <a:r>
                      <a:rPr lang="zh-CN" altLang="en-US" sz="1400" kern="0" dirty="0">
                        <a:solidFill>
                          <a:schemeClr val="bg1"/>
                        </a:solidFill>
                        <a:latin typeface="微软雅黑" panose="020B0503020204020204" pitchFamily="34" charset="-122"/>
                        <a:ea typeface="微软雅黑" panose="020B0503020204020204" pitchFamily="34" charset="-122"/>
                      </a:rPr>
                      <a:t>图像上则是图像的斜率</a:t>
                    </a:r>
                    <a14:m>
                      <m:oMath xmlns:m="http://schemas.openxmlformats.org/officeDocument/2006/math">
                        <m:f>
                          <m:fPr>
                            <m:ctrlPr>
                              <a:rPr lang="zh-CN" altLang="en-US" sz="1400" i="1" kern="0" dirty="0" smtClean="0">
                                <a:solidFill>
                                  <a:schemeClr val="bg1"/>
                                </a:solidFill>
                                <a:latin typeface="Cambria Math" panose="02040503050406030204" pitchFamily="18" charset="0"/>
                              </a:rPr>
                            </m:ctrlPr>
                          </m:fPr>
                          <m:num>
                            <m:r>
                              <a:rPr lang="zh-CN" altLang="en-US" sz="1400" kern="0" dirty="0">
                                <a:solidFill>
                                  <a:schemeClr val="bg1"/>
                                </a:solidFill>
                                <a:latin typeface="Cambria Math" panose="02040503050406030204" pitchFamily="18" charset="0"/>
                              </a:rPr>
                              <m:t>2</m:t>
                            </m:r>
                            <m:r>
                              <a:rPr lang="zh-CN" altLang="en-US" sz="1400" i="1" kern="0" dirty="0">
                                <a:solidFill>
                                  <a:schemeClr val="bg1"/>
                                </a:solidFill>
                                <a:latin typeface="Cambria Math" panose="02040503050406030204" pitchFamily="18" charset="0"/>
                              </a:rPr>
                              <m:t>𝑛</m:t>
                            </m:r>
                            <m:r>
                              <a:rPr lang="zh-CN" altLang="en-US" sz="1400" i="0" kern="0" dirty="0">
                                <a:solidFill>
                                  <a:schemeClr val="bg1"/>
                                </a:solidFill>
                                <a:latin typeface="Cambria Math" panose="02040503050406030204" pitchFamily="18" charset="0"/>
                              </a:rPr>
                              <m:t>+1</m:t>
                            </m:r>
                          </m:num>
                          <m:den>
                            <m:r>
                              <a:rPr lang="zh-CN" altLang="en-US" sz="1400" i="0" kern="0" dirty="0">
                                <a:solidFill>
                                  <a:schemeClr val="bg1"/>
                                </a:solidFill>
                                <a:latin typeface="Cambria Math" panose="02040503050406030204" pitchFamily="18" charset="0"/>
                              </a:rPr>
                              <m:t>4</m:t>
                            </m:r>
                          </m:den>
                        </m:f>
                      </m:oMath>
                    </a14:m>
                    <a:r>
                      <a:rPr lang="zh-CN" altLang="en-US" sz="1400" kern="0" dirty="0">
                        <a:solidFill>
                          <a:schemeClr val="bg1"/>
                        </a:solidFill>
                        <a:latin typeface="微软雅黑" panose="020B0503020204020204" pitchFamily="34" charset="-122"/>
                        <a:ea typeface="微软雅黑" panose="020B0503020204020204" pitchFamily="34" charset="-122"/>
                      </a:rPr>
                      <a:t>变小。</a:t>
                    </a:r>
                  </a:p>
                </p:txBody>
              </p:sp>
            </mc:Choice>
            <mc:Fallback xmlns="">
              <p:sp>
                <p:nvSpPr>
                  <p:cNvPr id="45" name="矩形 44"/>
                  <p:cNvSpPr>
                    <a:spLocks noRot="1" noChangeAspect="1" noMove="1" noResize="1" noEditPoints="1" noAdjustHandles="1" noChangeArrowheads="1" noChangeShapeType="1" noTextEdit="1"/>
                  </p:cNvSpPr>
                  <p:nvPr/>
                </p:nvSpPr>
                <p:spPr>
                  <a:xfrm>
                    <a:off x="5284317" y="3153940"/>
                    <a:ext cx="2939494" cy="484261"/>
                  </a:xfrm>
                  <a:prstGeom prst="rect">
                    <a:avLst/>
                  </a:prstGeom>
                  <a:blipFill>
                    <a:blip r:embed="rId4"/>
                    <a:stretch>
                      <a:fillRect l="-196"/>
                    </a:stretch>
                  </a:blipFill>
                </p:spPr>
                <p:txBody>
                  <a:bodyPr/>
                  <a:lstStyle/>
                  <a:p>
                    <a:r>
                      <a:rPr lang="zh-CN" altLang="en-US">
                        <a:noFill/>
                      </a:rPr>
                      <a:t> </a:t>
                    </a:r>
                  </a:p>
                </p:txBody>
              </p:sp>
            </mc:Fallback>
          </mc:AlternateContent>
        </p:grpSp>
      </p:grpSp>
    </p:spTree>
    <p:extLst>
      <p:ext uri="{BB962C8B-B14F-4D97-AF65-F5344CB8AC3E}">
        <p14:creationId xmlns:p14="http://schemas.microsoft.com/office/powerpoint/2010/main" val="1821686334"/>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p:tgtEl>
                                          <p:spTgt spid="30"/>
                                        </p:tgtEl>
                                        <p:attrNameLst>
                                          <p:attrName>ppt_x</p:attrName>
                                        </p:attrNameLst>
                                      </p:cBhvr>
                                      <p:tavLst>
                                        <p:tav tm="0">
                                          <p:val>
                                            <p:strVal val="#ppt_x-#ppt_w*1.125000"/>
                                          </p:val>
                                        </p:tav>
                                        <p:tav tm="100000">
                                          <p:val>
                                            <p:strVal val="#ppt_x"/>
                                          </p:val>
                                        </p:tav>
                                      </p:tavLst>
                                    </p:anim>
                                    <p:animEffect transition="in" filter="wipe(right)">
                                      <p:cBhvr>
                                        <p:cTn id="8" dur="500"/>
                                        <p:tgtEl>
                                          <p:spTgt spid="30"/>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additive="base">
                                        <p:cTn id="12" dur="500"/>
                                        <p:tgtEl>
                                          <p:spTgt spid="36"/>
                                        </p:tgtEl>
                                        <p:attrNameLst>
                                          <p:attrName>ppt_x</p:attrName>
                                        </p:attrNameLst>
                                      </p:cBhvr>
                                      <p:tavLst>
                                        <p:tav tm="0">
                                          <p:val>
                                            <p:strVal val="#ppt_x-#ppt_w*1.125000"/>
                                          </p:val>
                                        </p:tav>
                                        <p:tav tm="100000">
                                          <p:val>
                                            <p:strVal val="#ppt_x"/>
                                          </p:val>
                                        </p:tav>
                                      </p:tavLst>
                                    </p:anim>
                                    <p:animEffect transition="in" filter="wipe(right)">
                                      <p:cBhvr>
                                        <p:cTn id="13" dur="500"/>
                                        <p:tgtEl>
                                          <p:spTgt spid="36"/>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additive="base">
                                        <p:cTn id="17" dur="500"/>
                                        <p:tgtEl>
                                          <p:spTgt spid="41"/>
                                        </p:tgtEl>
                                        <p:attrNameLst>
                                          <p:attrName>ppt_x</p:attrName>
                                        </p:attrNameLst>
                                      </p:cBhvr>
                                      <p:tavLst>
                                        <p:tav tm="0">
                                          <p:val>
                                            <p:strVal val="#ppt_x-#ppt_w*1.125000"/>
                                          </p:val>
                                        </p:tav>
                                        <p:tav tm="100000">
                                          <p:val>
                                            <p:strVal val="#ppt_x"/>
                                          </p:val>
                                        </p:tav>
                                      </p:tavLst>
                                    </p:anim>
                                    <p:animEffect transition="in" filter="wipe(right)">
                                      <p:cBhvr>
                                        <p:cTn id="18"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22598" y="1557586"/>
            <a:ext cx="10441160" cy="1708160"/>
          </a:xfrm>
          <a:prstGeom prst="rect">
            <a:avLst/>
          </a:prstGeom>
          <a:noFill/>
        </p:spPr>
        <p:txBody>
          <a:bodyPr wrap="square" rtlCol="0">
            <a:spAutoFit/>
          </a:bodyPr>
          <a:lstStyle/>
          <a:p>
            <a:r>
              <a:rPr lang="zh-CN" altLang="en-US" dirty="0"/>
              <a:t>使用软件：</a:t>
            </a:r>
            <a:r>
              <a:rPr lang="en-US" altLang="zh-CN" dirty="0"/>
              <a:t>cool edit pro 2.1   </a:t>
            </a:r>
          </a:p>
          <a:p>
            <a:r>
              <a:rPr lang="en-US" altLang="zh-CN" dirty="0"/>
              <a:t>                      </a:t>
            </a:r>
            <a:r>
              <a:rPr lang="en-US" altLang="zh-CN" dirty="0" err="1"/>
              <a:t>noisematter</a:t>
            </a:r>
            <a:r>
              <a:rPr lang="en-US" altLang="zh-CN" dirty="0"/>
              <a:t> 1.3</a:t>
            </a:r>
          </a:p>
          <a:p>
            <a:r>
              <a:rPr lang="zh-CN" altLang="en-US" dirty="0"/>
              <a:t>参考文献：</a:t>
            </a:r>
            <a:r>
              <a:rPr lang="en-US" altLang="zh-CN" dirty="0"/>
              <a:t>《</a:t>
            </a:r>
            <a:r>
              <a:rPr lang="zh-CN" altLang="en-US" dirty="0"/>
              <a:t>理论声学</a:t>
            </a:r>
            <a:r>
              <a:rPr lang="en-US" altLang="zh-CN" dirty="0"/>
              <a:t>》   </a:t>
            </a:r>
          </a:p>
          <a:p>
            <a:r>
              <a:rPr lang="en-US" altLang="zh-CN" dirty="0"/>
              <a:t>                      《</a:t>
            </a:r>
            <a:r>
              <a:rPr lang="zh-CN" altLang="en-US" dirty="0"/>
              <a:t>力学</a:t>
            </a:r>
            <a:r>
              <a:rPr lang="en-US" altLang="zh-CN" dirty="0"/>
              <a:t>》   </a:t>
            </a:r>
          </a:p>
          <a:p>
            <a:r>
              <a:rPr lang="en-US" altLang="zh-CN" dirty="0"/>
              <a:t>                      《</a:t>
            </a:r>
            <a:r>
              <a:rPr lang="zh-CN" altLang="en-US" dirty="0"/>
              <a:t>空气柱发声的理论探析</a:t>
            </a:r>
            <a:r>
              <a:rPr lang="en-US" altLang="zh-CN" dirty="0"/>
              <a:t>》  </a:t>
            </a:r>
            <a:endParaRPr lang="zh-CN" altLang="en-US" dirty="0"/>
          </a:p>
        </p:txBody>
      </p:sp>
    </p:spTree>
    <p:extLst>
      <p:ext uri="{BB962C8B-B14F-4D97-AF65-F5344CB8AC3E}">
        <p14:creationId xmlns:p14="http://schemas.microsoft.com/office/powerpoint/2010/main" val="2093833330"/>
      </p:ext>
    </p:extLst>
  </p:cSld>
  <p:clrMapOvr>
    <a:masterClrMapping/>
  </p:clrMapOvr>
  <p:transition spd="slow" advClick="0" advTm="0">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p:nvPr/>
        </p:nvCxnSpPr>
        <p:spPr>
          <a:xfrm>
            <a:off x="0" y="740873"/>
            <a:ext cx="5039227" cy="0"/>
          </a:xfrm>
          <a:prstGeom prst="line">
            <a:avLst/>
          </a:prstGeom>
          <a:ln w="12700">
            <a:solidFill>
              <a:srgbClr val="A9A9A9"/>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7151186" y="740873"/>
            <a:ext cx="5039227" cy="0"/>
          </a:xfrm>
          <a:prstGeom prst="line">
            <a:avLst/>
          </a:prstGeom>
          <a:ln w="12700">
            <a:solidFill>
              <a:srgbClr val="A9A9A9"/>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1" y="6406814"/>
            <a:ext cx="3041773" cy="452774"/>
          </a:xfrm>
          <a:prstGeom prst="rect">
            <a:avLst/>
          </a:prstGeom>
          <a:solidFill>
            <a:srgbClr val="EF7768"/>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1" name="矩形 10"/>
          <p:cNvSpPr/>
          <p:nvPr/>
        </p:nvSpPr>
        <p:spPr>
          <a:xfrm>
            <a:off x="3041775" y="6406814"/>
            <a:ext cx="3063750" cy="452774"/>
          </a:xfrm>
          <a:prstGeom prst="rect">
            <a:avLst/>
          </a:prstGeom>
          <a:solidFill>
            <a:srgbClr val="C7C7C7"/>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2" name="矩形 11"/>
          <p:cNvSpPr/>
          <p:nvPr/>
        </p:nvSpPr>
        <p:spPr>
          <a:xfrm>
            <a:off x="6095207" y="6406814"/>
            <a:ext cx="3047603" cy="452774"/>
          </a:xfrm>
          <a:prstGeom prst="rect">
            <a:avLst/>
          </a:prstGeom>
          <a:solidFill>
            <a:srgbClr val="38B1BF"/>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3" name="矩形 12"/>
          <p:cNvSpPr/>
          <p:nvPr/>
        </p:nvSpPr>
        <p:spPr>
          <a:xfrm>
            <a:off x="9142810" y="6406814"/>
            <a:ext cx="3047603" cy="452774"/>
          </a:xfrm>
          <a:prstGeom prst="rect">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4" name="矩形 13"/>
          <p:cNvSpPr/>
          <p:nvPr/>
        </p:nvSpPr>
        <p:spPr>
          <a:xfrm>
            <a:off x="0" y="-27390"/>
            <a:ext cx="3047603" cy="123423"/>
          </a:xfrm>
          <a:prstGeom prst="rect">
            <a:avLst/>
          </a:prstGeom>
          <a:solidFill>
            <a:srgbClr val="EF7768"/>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5" name="矩形 14"/>
          <p:cNvSpPr/>
          <p:nvPr/>
        </p:nvSpPr>
        <p:spPr>
          <a:xfrm>
            <a:off x="3047603" y="-27390"/>
            <a:ext cx="3047603" cy="123423"/>
          </a:xfrm>
          <a:prstGeom prst="rect">
            <a:avLst/>
          </a:prstGeom>
          <a:solidFill>
            <a:srgbClr val="C7C7C7"/>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6" name="矩形 15"/>
          <p:cNvSpPr/>
          <p:nvPr/>
        </p:nvSpPr>
        <p:spPr>
          <a:xfrm>
            <a:off x="6095207" y="-27390"/>
            <a:ext cx="3047603" cy="123423"/>
          </a:xfrm>
          <a:prstGeom prst="rect">
            <a:avLst/>
          </a:prstGeom>
          <a:solidFill>
            <a:srgbClr val="38B1BF"/>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7" name="矩形 16"/>
          <p:cNvSpPr/>
          <p:nvPr/>
        </p:nvSpPr>
        <p:spPr>
          <a:xfrm>
            <a:off x="9142810" y="-27390"/>
            <a:ext cx="3047603" cy="123423"/>
          </a:xfrm>
          <a:prstGeom prst="rect">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8" name="TextBox 17"/>
          <p:cNvSpPr txBox="1"/>
          <p:nvPr/>
        </p:nvSpPr>
        <p:spPr>
          <a:xfrm>
            <a:off x="3959762" y="1529101"/>
            <a:ext cx="4291525" cy="2062087"/>
          </a:xfrm>
          <a:prstGeom prst="rect">
            <a:avLst/>
          </a:prstGeom>
          <a:noFill/>
        </p:spPr>
        <p:txBody>
          <a:bodyPr wrap="none" lIns="91423" tIns="45712" rIns="91423" bIns="45712" rtlCol="0">
            <a:spAutoFit/>
          </a:bodyPr>
          <a:lstStyle/>
          <a:p>
            <a:r>
              <a:rPr lang="zh-CN" altLang="en-US" sz="12800" dirty="0">
                <a:solidFill>
                  <a:srgbClr val="38B1BF"/>
                </a:solidFill>
                <a:latin typeface="Impact" panose="020B0806030902050204" pitchFamily="34" charset="0"/>
              </a:rPr>
              <a:t>课题</a:t>
            </a:r>
            <a:r>
              <a:rPr lang="en-US" altLang="zh-CN" sz="12800" dirty="0">
                <a:solidFill>
                  <a:srgbClr val="38B1BF"/>
                </a:solidFill>
                <a:latin typeface="Impact" panose="020B0806030902050204" pitchFamily="34" charset="0"/>
              </a:rPr>
              <a:t>2</a:t>
            </a:r>
            <a:endParaRPr lang="zh-CN" altLang="en-US" sz="12800" dirty="0">
              <a:solidFill>
                <a:srgbClr val="38B1BF"/>
              </a:solidFill>
              <a:latin typeface="Impact" panose="020B0806030902050204" pitchFamily="34" charset="0"/>
            </a:endParaRPr>
          </a:p>
        </p:txBody>
      </p:sp>
      <p:sp>
        <p:nvSpPr>
          <p:cNvPr id="20" name="矩形 19"/>
          <p:cNvSpPr/>
          <p:nvPr/>
        </p:nvSpPr>
        <p:spPr>
          <a:xfrm>
            <a:off x="3075414" y="3552761"/>
            <a:ext cx="6037196" cy="938702"/>
          </a:xfrm>
          <a:prstGeom prst="rect">
            <a:avLst/>
          </a:prstGeom>
          <a:noFill/>
          <a:ln>
            <a:noFill/>
          </a:ln>
          <a:effectLst>
            <a:glow rad="1905000">
              <a:srgbClr val="F14124">
                <a:alpha val="40000"/>
              </a:srgbClr>
            </a:glow>
            <a:softEdge rad="1270000"/>
          </a:effectLst>
        </p:spPr>
        <p:txBody>
          <a:bodyPr wrap="none" lIns="91423" tIns="45712" rIns="91423" bIns="45712">
            <a:spAutoFit/>
          </a:bodyPr>
          <a:lstStyle/>
          <a:p>
            <a:pPr algn="ctr"/>
            <a:r>
              <a:rPr lang="zh-CN" altLang="en-US" sz="5500" b="1" dirty="0">
                <a:solidFill>
                  <a:schemeClr val="tx1">
                    <a:lumMod val="75000"/>
                    <a:lumOff val="25000"/>
                  </a:schemeClr>
                </a:solidFill>
                <a:latin typeface="微软雅黑" pitchFamily="34" charset="-122"/>
                <a:ea typeface="微软雅黑" pitchFamily="34" charset="-122"/>
              </a:rPr>
              <a:t>汇报完毕 感谢观看</a:t>
            </a:r>
          </a:p>
        </p:txBody>
      </p:sp>
      <p:cxnSp>
        <p:nvCxnSpPr>
          <p:cNvPr id="22" name="直接连接符 21"/>
          <p:cNvCxnSpPr/>
          <p:nvPr/>
        </p:nvCxnSpPr>
        <p:spPr>
          <a:xfrm>
            <a:off x="2639273" y="4529730"/>
            <a:ext cx="6911868" cy="0"/>
          </a:xfrm>
          <a:prstGeom prst="line">
            <a:avLst/>
          </a:prstGeom>
          <a:ln>
            <a:solidFill>
              <a:srgbClr val="38B1BF"/>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5099104" y="452774"/>
            <a:ext cx="1998297" cy="692493"/>
          </a:xfrm>
          <a:prstGeom prst="rect">
            <a:avLst/>
          </a:prstGeom>
          <a:noFill/>
        </p:spPr>
        <p:txBody>
          <a:bodyPr wrap="none" lIns="121917" tIns="60958" rIns="121917" bIns="60958" rtlCol="0">
            <a:spAutoFit/>
          </a:bodyPr>
          <a:lstStyle/>
          <a:p>
            <a:pPr algn="ctr"/>
            <a:r>
              <a:rPr lang="en-US" altLang="zh-CN" sz="3700" dirty="0">
                <a:solidFill>
                  <a:schemeClr val="tx1">
                    <a:lumMod val="75000"/>
                    <a:lumOff val="25000"/>
                  </a:schemeClr>
                </a:solidFill>
                <a:latin typeface="Eras Bold ITC" panose="020B0907030504020204" pitchFamily="34" charset="0"/>
                <a:ea typeface="微软雅黑" panose="020B0503020204020204" pitchFamily="34" charset="-122"/>
              </a:rPr>
              <a:t>Physics</a:t>
            </a:r>
            <a:endParaRPr lang="zh-CN" altLang="en-US" sz="3700" dirty="0">
              <a:solidFill>
                <a:schemeClr val="tx1">
                  <a:lumMod val="75000"/>
                  <a:lumOff val="25000"/>
                </a:schemeClr>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640311665"/>
      </p:ext>
    </p:extLst>
  </p:cSld>
  <p:clrMapOvr>
    <a:masterClrMapping/>
  </p:clrMapOvr>
  <mc:AlternateContent xmlns:mc="http://schemas.openxmlformats.org/markup-compatibility/2006" xmlns:p14="http://schemas.microsoft.com/office/powerpoint/2010/main">
    <mc:Choice Requires="p14">
      <p:transition spd="slow" p14:dur="1600" advClick="0" advTm="6000">
        <p:blinds dir="vert"/>
      </p:transition>
    </mc:Choice>
    <mc:Fallback xmlns="">
      <p:transition spd="slow" advClick="0"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200"/>
                                        <p:tgtEl>
                                          <p:spTgt spid="1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200"/>
                                        <p:tgtEl>
                                          <p:spTgt spid="1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2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200"/>
                                        <p:tgtEl>
                                          <p:spTgt spid="1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200"/>
                                        <p:tgtEl>
                                          <p:spTgt spid="1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200"/>
                                        <p:tgtEl>
                                          <p:spTgt spid="1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200"/>
                                        <p:tgtEl>
                                          <p:spTgt spid="13"/>
                                        </p:tgtEl>
                                      </p:cBhvr>
                                    </p:animEffect>
                                  </p:childTnLst>
                                </p:cTn>
                              </p:par>
                            </p:childTnLst>
                          </p:cTn>
                        </p:par>
                        <p:par>
                          <p:cTn id="29" fill="hold">
                            <p:stCondLst>
                              <p:cond delay="200"/>
                            </p:stCondLst>
                            <p:childTnLst>
                              <p:par>
                                <p:cTn id="30" presetID="2" presetClass="entr" presetSubtype="8"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0-#ppt_w/2"/>
                                          </p:val>
                                        </p:tav>
                                        <p:tav tm="100000">
                                          <p:val>
                                            <p:strVal val="#ppt_x"/>
                                          </p:val>
                                        </p:tav>
                                      </p:tavLst>
                                    </p:anim>
                                    <p:anim calcmode="lin" valueType="num">
                                      <p:cBhvr additive="base">
                                        <p:cTn id="33" dur="500" fill="hold"/>
                                        <p:tgtEl>
                                          <p:spTgt spid="8"/>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1+#ppt_w/2"/>
                                          </p:val>
                                        </p:tav>
                                        <p:tav tm="100000">
                                          <p:val>
                                            <p:strVal val="#ppt_x"/>
                                          </p:val>
                                        </p:tav>
                                      </p:tavLst>
                                    </p:anim>
                                    <p:anim calcmode="lin" valueType="num">
                                      <p:cBhvr additive="base">
                                        <p:cTn id="37" dur="500" fill="hold"/>
                                        <p:tgtEl>
                                          <p:spTgt spid="9"/>
                                        </p:tgtEl>
                                        <p:attrNameLst>
                                          <p:attrName>ppt_y</p:attrName>
                                        </p:attrNameLst>
                                      </p:cBhvr>
                                      <p:tavLst>
                                        <p:tav tm="0">
                                          <p:val>
                                            <p:strVal val="#ppt_y"/>
                                          </p:val>
                                        </p:tav>
                                        <p:tav tm="100000">
                                          <p:val>
                                            <p:strVal val="#ppt_y"/>
                                          </p:val>
                                        </p:tav>
                                      </p:tavLst>
                                    </p:anim>
                                  </p:childTnLst>
                                </p:cTn>
                              </p:par>
                            </p:childTnLst>
                          </p:cTn>
                        </p:par>
                        <p:par>
                          <p:cTn id="38" fill="hold">
                            <p:stCondLst>
                              <p:cond delay="700"/>
                            </p:stCondLst>
                            <p:childTnLst>
                              <p:par>
                                <p:cTn id="39" presetID="53" presetClass="entr" presetSubtype="16" fill="hold" grpId="0" nodeType="after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p:cTn id="41" dur="500" fill="hold"/>
                                        <p:tgtEl>
                                          <p:spTgt spid="29"/>
                                        </p:tgtEl>
                                        <p:attrNameLst>
                                          <p:attrName>ppt_w</p:attrName>
                                        </p:attrNameLst>
                                      </p:cBhvr>
                                      <p:tavLst>
                                        <p:tav tm="0">
                                          <p:val>
                                            <p:fltVal val="0"/>
                                          </p:val>
                                        </p:tav>
                                        <p:tav tm="100000">
                                          <p:val>
                                            <p:strVal val="#ppt_w"/>
                                          </p:val>
                                        </p:tav>
                                      </p:tavLst>
                                    </p:anim>
                                    <p:anim calcmode="lin" valueType="num">
                                      <p:cBhvr>
                                        <p:cTn id="42" dur="500" fill="hold"/>
                                        <p:tgtEl>
                                          <p:spTgt spid="29"/>
                                        </p:tgtEl>
                                        <p:attrNameLst>
                                          <p:attrName>ppt_h</p:attrName>
                                        </p:attrNameLst>
                                      </p:cBhvr>
                                      <p:tavLst>
                                        <p:tav tm="0">
                                          <p:val>
                                            <p:fltVal val="0"/>
                                          </p:val>
                                        </p:tav>
                                        <p:tav tm="100000">
                                          <p:val>
                                            <p:strVal val="#ppt_h"/>
                                          </p:val>
                                        </p:tav>
                                      </p:tavLst>
                                    </p:anim>
                                    <p:animEffect transition="in" filter="fade">
                                      <p:cBhvr>
                                        <p:cTn id="43" dur="500"/>
                                        <p:tgtEl>
                                          <p:spTgt spid="29"/>
                                        </p:tgtEl>
                                      </p:cBhvr>
                                    </p:animEffect>
                                  </p:childTnLst>
                                </p:cTn>
                              </p:par>
                            </p:childTnLst>
                          </p:cTn>
                        </p:par>
                        <p:par>
                          <p:cTn id="44" fill="hold">
                            <p:stCondLst>
                              <p:cond delay="1200"/>
                            </p:stCondLst>
                            <p:childTnLst>
                              <p:par>
                                <p:cTn id="45" presetID="37" presetClass="entr" presetSubtype="0"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700"/>
                                        <p:tgtEl>
                                          <p:spTgt spid="18"/>
                                        </p:tgtEl>
                                      </p:cBhvr>
                                    </p:animEffect>
                                    <p:anim calcmode="lin" valueType="num">
                                      <p:cBhvr>
                                        <p:cTn id="48" dur="700" fill="hold"/>
                                        <p:tgtEl>
                                          <p:spTgt spid="18"/>
                                        </p:tgtEl>
                                        <p:attrNameLst>
                                          <p:attrName>ppt_x</p:attrName>
                                        </p:attrNameLst>
                                      </p:cBhvr>
                                      <p:tavLst>
                                        <p:tav tm="0">
                                          <p:val>
                                            <p:strVal val="#ppt_x"/>
                                          </p:val>
                                        </p:tav>
                                        <p:tav tm="100000">
                                          <p:val>
                                            <p:strVal val="#ppt_x"/>
                                          </p:val>
                                        </p:tav>
                                      </p:tavLst>
                                    </p:anim>
                                    <p:anim calcmode="lin" valueType="num">
                                      <p:cBhvr>
                                        <p:cTn id="49" dur="630" decel="100000" fill="hold"/>
                                        <p:tgtEl>
                                          <p:spTgt spid="18"/>
                                        </p:tgtEl>
                                        <p:attrNameLst>
                                          <p:attrName>ppt_y</p:attrName>
                                        </p:attrNameLst>
                                      </p:cBhvr>
                                      <p:tavLst>
                                        <p:tav tm="0">
                                          <p:val>
                                            <p:strVal val="#ppt_y+1"/>
                                          </p:val>
                                        </p:tav>
                                        <p:tav tm="100000">
                                          <p:val>
                                            <p:strVal val="#ppt_y-.03"/>
                                          </p:val>
                                        </p:tav>
                                      </p:tavLst>
                                    </p:anim>
                                    <p:anim calcmode="lin" valueType="num">
                                      <p:cBhvr>
                                        <p:cTn id="50" dur="70" accel="100000" fill="hold">
                                          <p:stCondLst>
                                            <p:cond delay="630"/>
                                          </p:stCondLst>
                                        </p:cTn>
                                        <p:tgtEl>
                                          <p:spTgt spid="18"/>
                                        </p:tgtEl>
                                        <p:attrNameLst>
                                          <p:attrName>ppt_y</p:attrName>
                                        </p:attrNameLst>
                                      </p:cBhvr>
                                      <p:tavLst>
                                        <p:tav tm="0">
                                          <p:val>
                                            <p:strVal val="#ppt_y-.03"/>
                                          </p:val>
                                        </p:tav>
                                        <p:tav tm="100000">
                                          <p:val>
                                            <p:strVal val="#ppt_y"/>
                                          </p:val>
                                        </p:tav>
                                      </p:tavLst>
                                    </p:anim>
                                  </p:childTnLst>
                                </p:cTn>
                              </p:par>
                            </p:childTnLst>
                          </p:cTn>
                        </p:par>
                        <p:par>
                          <p:cTn id="51" fill="hold">
                            <p:stCondLst>
                              <p:cond delay="1900"/>
                            </p:stCondLst>
                            <p:childTnLst>
                              <p:par>
                                <p:cTn id="52" presetID="16" presetClass="entr" presetSubtype="37" fill="hold" grpId="0" nodeType="after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barn(outVertical)">
                                      <p:cBhvr>
                                        <p:cTn id="54" dur="1000"/>
                                        <p:tgtEl>
                                          <p:spTgt spid="20"/>
                                        </p:tgtEl>
                                      </p:cBhvr>
                                    </p:animEffect>
                                  </p:childTnLst>
                                </p:cTn>
                              </p:par>
                            </p:childTnLst>
                          </p:cTn>
                        </p:par>
                        <p:par>
                          <p:cTn id="55" fill="hold">
                            <p:stCondLst>
                              <p:cond delay="2900"/>
                            </p:stCondLst>
                            <p:childTnLst>
                              <p:par>
                                <p:cTn id="56" presetID="22" presetClass="entr" presetSubtype="8" fill="hold" nodeType="after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wipe(left)">
                                      <p:cBhvr>
                                        <p:cTn id="5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p:bldP spid="20" grpId="0"/>
      <p:bldP spid="2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自定义 81">
      <a:dk1>
        <a:sysClr val="windowText" lastClr="000000"/>
      </a:dk1>
      <a:lt1>
        <a:sysClr val="window" lastClr="FFFFFF"/>
      </a:lt1>
      <a:dk2>
        <a:srgbClr val="666666"/>
      </a:dk2>
      <a:lt2>
        <a:srgbClr val="D2D2D2"/>
      </a:lt2>
      <a:accent1>
        <a:srgbClr val="EF7768"/>
      </a:accent1>
      <a:accent2>
        <a:srgbClr val="C7C7C7"/>
      </a:accent2>
      <a:accent3>
        <a:srgbClr val="38B1BF"/>
      </a:accent3>
      <a:accent4>
        <a:srgbClr val="FF9933"/>
      </a:accent4>
      <a:accent5>
        <a:srgbClr val="7F7F7F"/>
      </a:accent5>
      <a:accent6>
        <a:srgbClr val="878787"/>
      </a:accent6>
      <a:hlink>
        <a:srgbClr val="006387"/>
      </a:hlink>
      <a:folHlink>
        <a:srgbClr val="8B8B8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1752</TotalTime>
  <Words>1539</Words>
  <Application>Microsoft Office PowerPoint</Application>
  <PresentationFormat>自定义</PresentationFormat>
  <Paragraphs>162</Paragraphs>
  <Slides>22</Slides>
  <Notes>15</Notes>
  <HiddenSlides>0</HiddenSlides>
  <MMClips>2</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22</vt:i4>
      </vt:variant>
    </vt:vector>
  </HeadingPairs>
  <TitlesOfParts>
    <vt:vector size="37" baseType="lpstr">
      <vt:lpstr>Arial Unicode MS</vt:lpstr>
      <vt:lpstr>等线</vt:lpstr>
      <vt:lpstr>等线 Light</vt:lpstr>
      <vt:lpstr>方正兰亭黑_GBK</vt:lpstr>
      <vt:lpstr>宋体</vt:lpstr>
      <vt:lpstr>宋体</vt:lpstr>
      <vt:lpstr>微软雅黑</vt:lpstr>
      <vt:lpstr>Arial</vt:lpstr>
      <vt:lpstr>Calibri</vt:lpstr>
      <vt:lpstr>Cambria Math</vt:lpstr>
      <vt:lpstr>Eras Bold ITC</vt:lpstr>
      <vt:lpstr>Impact</vt:lpstr>
      <vt:lpstr>Times New Roman</vt:lpstr>
      <vt:lpstr>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Lee</dc:creator>
  <cp:lastModifiedBy>钱栋珩</cp:lastModifiedBy>
  <cp:revision>229</cp:revision>
  <dcterms:created xsi:type="dcterms:W3CDTF">2015-04-23T03:04:04Z</dcterms:created>
  <dcterms:modified xsi:type="dcterms:W3CDTF">2017-04-21T16:25:34Z</dcterms:modified>
</cp:coreProperties>
</file>