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2"/>
  </p:notesMasterIdLst>
  <p:sldIdLst>
    <p:sldId id="281" r:id="rId2"/>
    <p:sldId id="270" r:id="rId3"/>
    <p:sldId id="257" r:id="rId4"/>
    <p:sldId id="271" r:id="rId5"/>
    <p:sldId id="279" r:id="rId6"/>
    <p:sldId id="283" r:id="rId7"/>
    <p:sldId id="272" r:id="rId8"/>
    <p:sldId id="273" r:id="rId9"/>
    <p:sldId id="274" r:id="rId10"/>
    <p:sldId id="282" r:id="rId11"/>
  </p:sldIdLst>
  <p:sldSz cx="9144000" cy="6858000" type="screen4x3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6" d="100"/>
          <a:sy n="66" d="100"/>
        </p:scale>
        <p:origin x="-1506" y="-10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76F9B9FA-80E8-4E86-AF27-64B44F216818}" type="doc">
      <dgm:prSet loTypeId="urn:microsoft.com/office/officeart/2005/8/layout/vList5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zh-CN" altLang="en-US"/>
        </a:p>
      </dgm:t>
    </dgm:pt>
    <dgm:pt modelId="{E3ED7C5F-A03E-43BD-9FB6-52A188FF7DF1}">
      <dgm:prSet phldrT="[文本]" custT="1">
        <dgm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dgm:style>
      </dgm:prSet>
      <dgm:spPr/>
      <dgm:t>
        <a:bodyPr/>
        <a:lstStyle/>
        <a:p>
          <a:pPr marL="0" marR="0" indent="0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zh-CN" altLang="en-US" sz="1800" dirty="0" smtClean="0">
              <a:latin typeface="方正姚体" pitchFamily="2" charset="-122"/>
              <a:ea typeface="方正姚体" pitchFamily="2" charset="-122"/>
            </a:rPr>
            <a:t>与高压的关系</a:t>
          </a:r>
        </a:p>
        <a:p>
          <a:pPr defTabSz="2355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zh-CN" altLang="en-US" sz="2100" dirty="0"/>
        </a:p>
      </dgm:t>
    </dgm:pt>
    <dgm:pt modelId="{285077D4-2085-4D9E-AE68-76210391D108}" type="parTrans" cxnId="{4721B7EE-4159-4914-B310-B1ADD24FA1DE}">
      <dgm:prSet/>
      <dgm:spPr/>
      <dgm:t>
        <a:bodyPr/>
        <a:lstStyle/>
        <a:p>
          <a:endParaRPr lang="zh-CN" altLang="en-US"/>
        </a:p>
      </dgm:t>
    </dgm:pt>
    <dgm:pt modelId="{8EB8F24C-711D-41F5-9F4A-7B6C7D4831FB}" type="sibTrans" cxnId="{4721B7EE-4159-4914-B310-B1ADD24FA1DE}">
      <dgm:prSet/>
      <dgm:spPr/>
      <dgm:t>
        <a:bodyPr/>
        <a:lstStyle/>
        <a:p>
          <a:endParaRPr lang="zh-CN" altLang="en-US"/>
        </a:p>
      </dgm:t>
    </dgm:pt>
    <dgm:pt modelId="{BF1F73B6-B80F-4918-816B-D9D606E30DCB}">
      <dgm:prSet phldrT="[文本]" custT="1">
        <dgm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zh-CN" altLang="en-US" sz="1600" dirty="0" smtClean="0">
              <a:latin typeface="方正姚体" pitchFamily="2" charset="-122"/>
              <a:ea typeface="方正姚体" pitchFamily="2" charset="-122"/>
            </a:rPr>
            <a:t>在坪区内（</a:t>
          </a:r>
          <a:r>
            <a:rPr lang="en-US" altLang="en-US" sz="1600" dirty="0" smtClean="0">
              <a:latin typeface="方正姚体" pitchFamily="2" charset="-122"/>
              <a:ea typeface="方正姚体" pitchFamily="2" charset="-122"/>
            </a:rPr>
            <a:t>1.66KV  —2.0kV)   </a:t>
          </a:r>
          <a:r>
            <a:rPr lang="zh-CN" altLang="en-US" sz="1600" dirty="0" smtClean="0">
              <a:latin typeface="方正姚体" pitchFamily="2" charset="-122"/>
              <a:ea typeface="方正姚体" pitchFamily="2" charset="-122"/>
            </a:rPr>
            <a:t>改变高压，每隔</a:t>
          </a:r>
          <a:r>
            <a:rPr lang="en-US" altLang="en-US" sz="1600" dirty="0" smtClean="0">
              <a:latin typeface="方正姚体" pitchFamily="2" charset="-122"/>
              <a:ea typeface="方正姚体" pitchFamily="2" charset="-122"/>
            </a:rPr>
            <a:t>0.02KV</a:t>
          </a:r>
          <a:r>
            <a:rPr lang="zh-CN" altLang="en-US" sz="1600" dirty="0" smtClean="0">
              <a:latin typeface="方正姚体" pitchFamily="2" charset="-122"/>
              <a:ea typeface="方正姚体" pitchFamily="2" charset="-122"/>
            </a:rPr>
            <a:t>取一点，测量死时间</a:t>
          </a:r>
          <a:endParaRPr lang="zh-CN" altLang="en-US" sz="1600" dirty="0">
            <a:latin typeface="方正姚体" pitchFamily="2" charset="-122"/>
            <a:ea typeface="方正姚体" pitchFamily="2" charset="-122"/>
          </a:endParaRPr>
        </a:p>
      </dgm:t>
    </dgm:pt>
    <dgm:pt modelId="{6072F32D-9708-4CE2-B55B-B5C0182FFA01}" type="parTrans" cxnId="{1A8DE68B-74D6-47C9-A99E-AF44B627BEF7}">
      <dgm:prSet/>
      <dgm:spPr/>
      <dgm:t>
        <a:bodyPr/>
        <a:lstStyle/>
        <a:p>
          <a:endParaRPr lang="zh-CN" altLang="en-US"/>
        </a:p>
      </dgm:t>
    </dgm:pt>
    <dgm:pt modelId="{211ED1C0-9DE5-4E0F-91D6-4213A8A36E3D}" type="sibTrans" cxnId="{1A8DE68B-74D6-47C9-A99E-AF44B627BEF7}">
      <dgm:prSet/>
      <dgm:spPr/>
      <dgm:t>
        <a:bodyPr/>
        <a:lstStyle/>
        <a:p>
          <a:endParaRPr lang="zh-CN" altLang="en-US"/>
        </a:p>
      </dgm:t>
    </dgm:pt>
    <dgm:pt modelId="{51839B8B-BBC9-4ABB-ACE9-C6B2CEA8F3D8}">
      <dgm:prSet phldrT="[文本]" custT="1">
        <dgm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dgm:style>
      </dgm:prSet>
      <dgm:spPr/>
      <dgm:t>
        <a:bodyPr/>
        <a:lstStyle/>
        <a:p>
          <a:pPr marL="0" marR="0" indent="0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zh-CN" altLang="en-US" sz="1800" dirty="0" smtClean="0">
              <a:latin typeface="方正姚体" pitchFamily="2" charset="-122"/>
              <a:ea typeface="方正姚体" pitchFamily="2" charset="-122"/>
            </a:rPr>
            <a:t>与计数率的关系</a:t>
          </a:r>
        </a:p>
        <a:p>
          <a:pPr defTabSz="2355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zh-CN" altLang="en-US" sz="1800" dirty="0">
            <a:latin typeface="方正姚体" pitchFamily="2" charset="-122"/>
            <a:ea typeface="方正姚体" pitchFamily="2" charset="-122"/>
          </a:endParaRPr>
        </a:p>
      </dgm:t>
    </dgm:pt>
    <dgm:pt modelId="{2A946B64-8DA4-4C36-ACD5-C9ADFBACDC85}" type="parTrans" cxnId="{9DC8AF00-5D10-4B9D-A1D5-C3B9EF818D2A}">
      <dgm:prSet/>
      <dgm:spPr/>
      <dgm:t>
        <a:bodyPr/>
        <a:lstStyle/>
        <a:p>
          <a:endParaRPr lang="zh-CN" altLang="en-US"/>
        </a:p>
      </dgm:t>
    </dgm:pt>
    <dgm:pt modelId="{3C887509-FB3E-474D-A774-F5ED38D8ABFB}" type="sibTrans" cxnId="{9DC8AF00-5D10-4B9D-A1D5-C3B9EF818D2A}">
      <dgm:prSet/>
      <dgm:spPr/>
      <dgm:t>
        <a:bodyPr/>
        <a:lstStyle/>
        <a:p>
          <a:endParaRPr lang="zh-CN" altLang="en-US"/>
        </a:p>
      </dgm:t>
    </dgm:pt>
    <dgm:pt modelId="{A9A8A670-85D6-4AEB-8561-74685EBE5745}">
      <dgm:prSet phldrT="[文本]">
        <dgm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zh-CN" altLang="en-US" dirty="0" smtClean="0">
              <a:latin typeface="方正姚体" pitchFamily="2" charset="-122"/>
              <a:ea typeface="方正姚体" pitchFamily="2" charset="-122"/>
            </a:rPr>
            <a:t>控制高压</a:t>
          </a:r>
          <a:r>
            <a:rPr lang="en-US" altLang="en-US" dirty="0" smtClean="0">
              <a:latin typeface="方正姚体" pitchFamily="2" charset="-122"/>
              <a:ea typeface="方正姚体" pitchFamily="2" charset="-122"/>
            </a:rPr>
            <a:t>1.8KV</a:t>
          </a:r>
          <a:r>
            <a:rPr lang="zh-CN" altLang="en-US" dirty="0" smtClean="0">
              <a:latin typeface="方正姚体" pitchFamily="2" charset="-122"/>
              <a:ea typeface="方正姚体" pitchFamily="2" charset="-122"/>
            </a:rPr>
            <a:t>不变，利用不同强度的放射源，放于不同位置，以得到从</a:t>
          </a:r>
          <a:r>
            <a:rPr lang="en-US" altLang="en-US" dirty="0" smtClean="0">
              <a:latin typeface="方正姚体" pitchFamily="2" charset="-122"/>
              <a:ea typeface="方正姚体" pitchFamily="2" charset="-122"/>
            </a:rPr>
            <a:t>10/s</a:t>
          </a:r>
          <a:r>
            <a:rPr lang="zh-CN" altLang="en-US" dirty="0" smtClean="0">
              <a:latin typeface="方正姚体" pitchFamily="2" charset="-122"/>
              <a:ea typeface="方正姚体" pitchFamily="2" charset="-122"/>
            </a:rPr>
            <a:t>至</a:t>
          </a:r>
          <a:r>
            <a:rPr lang="en-US" altLang="en-US" dirty="0" smtClean="0">
              <a:latin typeface="方正姚体" pitchFamily="2" charset="-122"/>
              <a:ea typeface="方正姚体" pitchFamily="2" charset="-122"/>
            </a:rPr>
            <a:t>6000/s</a:t>
          </a:r>
          <a:r>
            <a:rPr lang="zh-CN" altLang="en-US" dirty="0" smtClean="0">
              <a:latin typeface="方正姚体" pitchFamily="2" charset="-122"/>
              <a:ea typeface="方正姚体" pitchFamily="2" charset="-122"/>
            </a:rPr>
            <a:t>计数率下的一系列死时间</a:t>
          </a:r>
          <a:endParaRPr lang="zh-CN" altLang="en-US" dirty="0">
            <a:latin typeface="方正姚体" pitchFamily="2" charset="-122"/>
            <a:ea typeface="方正姚体" pitchFamily="2" charset="-122"/>
          </a:endParaRPr>
        </a:p>
      </dgm:t>
    </dgm:pt>
    <dgm:pt modelId="{C403B2B3-64DB-4D2D-AC3D-F7CE14E599A4}" type="parTrans" cxnId="{04B4B773-BC3D-4DA1-9D25-8E28D3D5B1ED}">
      <dgm:prSet/>
      <dgm:spPr/>
      <dgm:t>
        <a:bodyPr/>
        <a:lstStyle/>
        <a:p>
          <a:endParaRPr lang="zh-CN" altLang="en-US"/>
        </a:p>
      </dgm:t>
    </dgm:pt>
    <dgm:pt modelId="{8C113D82-C7A2-408E-BA54-C282F2C63490}" type="sibTrans" cxnId="{04B4B773-BC3D-4DA1-9D25-8E28D3D5B1ED}">
      <dgm:prSet/>
      <dgm:spPr/>
      <dgm:t>
        <a:bodyPr/>
        <a:lstStyle/>
        <a:p>
          <a:endParaRPr lang="zh-CN" altLang="en-US"/>
        </a:p>
      </dgm:t>
    </dgm:pt>
    <dgm:pt modelId="{A4F43BC0-CEE3-489E-AC47-B9372BB32216}">
      <dgm:prSet>
        <dgm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dgm:style>
      </dgm:prSet>
      <dgm:spPr/>
      <dgm:t>
        <a:bodyPr/>
        <a:lstStyle/>
        <a:p>
          <a:endParaRPr lang="zh-CN" altLang="en-US" dirty="0"/>
        </a:p>
      </dgm:t>
    </dgm:pt>
    <dgm:pt modelId="{512CEA5D-3C4B-4301-B83D-D353AD3B4618}" type="parTrans" cxnId="{DA3E7841-124D-4187-B9E3-C434A22C8F03}">
      <dgm:prSet/>
      <dgm:spPr/>
      <dgm:t>
        <a:bodyPr/>
        <a:lstStyle/>
        <a:p>
          <a:endParaRPr lang="zh-CN" altLang="en-US"/>
        </a:p>
      </dgm:t>
    </dgm:pt>
    <dgm:pt modelId="{708591D1-7E23-4EF4-BB7F-C5C21C7579A1}" type="sibTrans" cxnId="{DA3E7841-124D-4187-B9E3-C434A22C8F03}">
      <dgm:prSet/>
      <dgm:spPr/>
      <dgm:t>
        <a:bodyPr/>
        <a:lstStyle/>
        <a:p>
          <a:endParaRPr lang="zh-CN" altLang="en-US"/>
        </a:p>
      </dgm:t>
    </dgm:pt>
    <dgm:pt modelId="{8FA0189A-0F9E-4488-84DD-0114CF303EB1}" type="pres">
      <dgm:prSet presAssocID="{76F9B9FA-80E8-4E86-AF27-64B44F216818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zh-CN" altLang="en-US"/>
        </a:p>
      </dgm:t>
    </dgm:pt>
    <dgm:pt modelId="{70F2B1AA-7BF2-4637-B18E-76F22CD30716}" type="pres">
      <dgm:prSet presAssocID="{E3ED7C5F-A03E-43BD-9FB6-52A188FF7DF1}" presName="linNode" presStyleCnt="0"/>
      <dgm:spPr/>
    </dgm:pt>
    <dgm:pt modelId="{D46B0998-14DB-48B9-AAF6-9072C606040F}" type="pres">
      <dgm:prSet presAssocID="{E3ED7C5F-A03E-43BD-9FB6-52A188FF7DF1}" presName="parentText" presStyleLbl="node1" presStyleIdx="0" presStyleCnt="2" custScaleX="78440" custScaleY="77011" custLinFactNeighborX="-1492" custLinFactNeighborY="-86">
        <dgm:presLayoutVars>
          <dgm:chMax val="1"/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815D0A7A-90AC-42B2-93CD-B085646CA40F}" type="pres">
      <dgm:prSet presAssocID="{E3ED7C5F-A03E-43BD-9FB6-52A188FF7DF1}" presName="descendantText" presStyleLbl="alignAccFollowNode1" presStyleIdx="0" presStyleCnt="2" custScaleX="116103" custScaleY="84286">
        <dgm:presLayoutVars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5976BF3D-AAA8-4461-8AF4-024EF8117EA4}" type="pres">
      <dgm:prSet presAssocID="{8EB8F24C-711D-41F5-9F4A-7B6C7D4831FB}" presName="sp" presStyleCnt="0"/>
      <dgm:spPr/>
    </dgm:pt>
    <dgm:pt modelId="{1FE7A8D7-1985-44F4-B3C3-469FAB596DD5}" type="pres">
      <dgm:prSet presAssocID="{51839B8B-BBC9-4ABB-ACE9-C6B2CEA8F3D8}" presName="linNode" presStyleCnt="0"/>
      <dgm:spPr/>
    </dgm:pt>
    <dgm:pt modelId="{D2C7BE47-6E5B-4AFE-8B7D-CF4EDEAFF6B2}" type="pres">
      <dgm:prSet presAssocID="{51839B8B-BBC9-4ABB-ACE9-C6B2CEA8F3D8}" presName="parentText" presStyleLbl="node1" presStyleIdx="1" presStyleCnt="2" custScaleX="99806" custScaleY="79205">
        <dgm:presLayoutVars>
          <dgm:chMax val="1"/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E45A89A2-3F97-4567-BCD8-285F491B811E}" type="pres">
      <dgm:prSet presAssocID="{51839B8B-BBC9-4ABB-ACE9-C6B2CEA8F3D8}" presName="descendantText" presStyleLbl="alignAccFollowNode1" presStyleIdx="1" presStyleCnt="2" custScaleX="142552" custScaleY="87533">
        <dgm:presLayoutVars>
          <dgm:bulletEnabled val="1"/>
        </dgm:presLayoutVars>
      </dgm:prSet>
      <dgm:spPr/>
      <dgm:t>
        <a:bodyPr/>
        <a:lstStyle/>
        <a:p>
          <a:endParaRPr lang="zh-CN" altLang="en-US"/>
        </a:p>
      </dgm:t>
    </dgm:pt>
  </dgm:ptLst>
  <dgm:cxnLst>
    <dgm:cxn modelId="{4721B7EE-4159-4914-B310-B1ADD24FA1DE}" srcId="{76F9B9FA-80E8-4E86-AF27-64B44F216818}" destId="{E3ED7C5F-A03E-43BD-9FB6-52A188FF7DF1}" srcOrd="0" destOrd="0" parTransId="{285077D4-2085-4D9E-AE68-76210391D108}" sibTransId="{8EB8F24C-711D-41F5-9F4A-7B6C7D4831FB}"/>
    <dgm:cxn modelId="{0E0B8EBA-8D43-47F9-A305-EBBAEEAEF437}" type="presOf" srcId="{A9A8A670-85D6-4AEB-8561-74685EBE5745}" destId="{E45A89A2-3F97-4567-BCD8-285F491B811E}" srcOrd="0" destOrd="0" presId="urn:microsoft.com/office/officeart/2005/8/layout/vList5"/>
    <dgm:cxn modelId="{D7C539E2-62BD-4D96-AF39-871BF800EF63}" type="presOf" srcId="{A4F43BC0-CEE3-489E-AC47-B9372BB32216}" destId="{E45A89A2-3F97-4567-BCD8-285F491B811E}" srcOrd="0" destOrd="1" presId="urn:microsoft.com/office/officeart/2005/8/layout/vList5"/>
    <dgm:cxn modelId="{E5B3C4C1-8CEA-47FD-B1E1-C2AFE7893E9A}" type="presOf" srcId="{BF1F73B6-B80F-4918-816B-D9D606E30DCB}" destId="{815D0A7A-90AC-42B2-93CD-B085646CA40F}" srcOrd="0" destOrd="0" presId="urn:microsoft.com/office/officeart/2005/8/layout/vList5"/>
    <dgm:cxn modelId="{04B4B773-BC3D-4DA1-9D25-8E28D3D5B1ED}" srcId="{51839B8B-BBC9-4ABB-ACE9-C6B2CEA8F3D8}" destId="{A9A8A670-85D6-4AEB-8561-74685EBE5745}" srcOrd="0" destOrd="0" parTransId="{C403B2B3-64DB-4D2D-AC3D-F7CE14E599A4}" sibTransId="{8C113D82-C7A2-408E-BA54-C282F2C63490}"/>
    <dgm:cxn modelId="{DA3E7841-124D-4187-B9E3-C434A22C8F03}" srcId="{51839B8B-BBC9-4ABB-ACE9-C6B2CEA8F3D8}" destId="{A4F43BC0-CEE3-489E-AC47-B9372BB32216}" srcOrd="1" destOrd="0" parTransId="{512CEA5D-3C4B-4301-B83D-D353AD3B4618}" sibTransId="{708591D1-7E23-4EF4-BB7F-C5C21C7579A1}"/>
    <dgm:cxn modelId="{9DC8AF00-5D10-4B9D-A1D5-C3B9EF818D2A}" srcId="{76F9B9FA-80E8-4E86-AF27-64B44F216818}" destId="{51839B8B-BBC9-4ABB-ACE9-C6B2CEA8F3D8}" srcOrd="1" destOrd="0" parTransId="{2A946B64-8DA4-4C36-ACD5-C9ADFBACDC85}" sibTransId="{3C887509-FB3E-474D-A774-F5ED38D8ABFB}"/>
    <dgm:cxn modelId="{9B5D1268-9591-4292-AE15-C65F6DE9371D}" type="presOf" srcId="{51839B8B-BBC9-4ABB-ACE9-C6B2CEA8F3D8}" destId="{D2C7BE47-6E5B-4AFE-8B7D-CF4EDEAFF6B2}" srcOrd="0" destOrd="0" presId="urn:microsoft.com/office/officeart/2005/8/layout/vList5"/>
    <dgm:cxn modelId="{A4633B26-5439-4420-A1C5-6965220F385A}" type="presOf" srcId="{E3ED7C5F-A03E-43BD-9FB6-52A188FF7DF1}" destId="{D46B0998-14DB-48B9-AAF6-9072C606040F}" srcOrd="0" destOrd="0" presId="urn:microsoft.com/office/officeart/2005/8/layout/vList5"/>
    <dgm:cxn modelId="{1A8DE68B-74D6-47C9-A99E-AF44B627BEF7}" srcId="{E3ED7C5F-A03E-43BD-9FB6-52A188FF7DF1}" destId="{BF1F73B6-B80F-4918-816B-D9D606E30DCB}" srcOrd="0" destOrd="0" parTransId="{6072F32D-9708-4CE2-B55B-B5C0182FFA01}" sibTransId="{211ED1C0-9DE5-4E0F-91D6-4213A8A36E3D}"/>
    <dgm:cxn modelId="{6C6C7A27-5707-4EE2-A8BE-EF4DD20E50CA}" type="presOf" srcId="{76F9B9FA-80E8-4E86-AF27-64B44F216818}" destId="{8FA0189A-0F9E-4488-84DD-0114CF303EB1}" srcOrd="0" destOrd="0" presId="urn:microsoft.com/office/officeart/2005/8/layout/vList5"/>
    <dgm:cxn modelId="{9EC05435-4FC1-4852-AAEF-9A75911301B2}" type="presParOf" srcId="{8FA0189A-0F9E-4488-84DD-0114CF303EB1}" destId="{70F2B1AA-7BF2-4637-B18E-76F22CD30716}" srcOrd="0" destOrd="0" presId="urn:microsoft.com/office/officeart/2005/8/layout/vList5"/>
    <dgm:cxn modelId="{78CB96EE-048C-440C-9577-A83DE624B4BB}" type="presParOf" srcId="{70F2B1AA-7BF2-4637-B18E-76F22CD30716}" destId="{D46B0998-14DB-48B9-AAF6-9072C606040F}" srcOrd="0" destOrd="0" presId="urn:microsoft.com/office/officeart/2005/8/layout/vList5"/>
    <dgm:cxn modelId="{1CA0D019-7338-48DB-8094-78C0867D2F74}" type="presParOf" srcId="{70F2B1AA-7BF2-4637-B18E-76F22CD30716}" destId="{815D0A7A-90AC-42B2-93CD-B085646CA40F}" srcOrd="1" destOrd="0" presId="urn:microsoft.com/office/officeart/2005/8/layout/vList5"/>
    <dgm:cxn modelId="{CF4D244A-07E3-4A0E-9D3A-A43AC5F73EA0}" type="presParOf" srcId="{8FA0189A-0F9E-4488-84DD-0114CF303EB1}" destId="{5976BF3D-AAA8-4461-8AF4-024EF8117EA4}" srcOrd="1" destOrd="0" presId="urn:microsoft.com/office/officeart/2005/8/layout/vList5"/>
    <dgm:cxn modelId="{3AA35C8A-1386-418D-BEEB-66D6444B98EF}" type="presParOf" srcId="{8FA0189A-0F9E-4488-84DD-0114CF303EB1}" destId="{1FE7A8D7-1985-44F4-B3C3-469FAB596DD5}" srcOrd="2" destOrd="0" presId="urn:microsoft.com/office/officeart/2005/8/layout/vList5"/>
    <dgm:cxn modelId="{D5D7C0F5-9C4B-403E-9A35-F500274C312E}" type="presParOf" srcId="{1FE7A8D7-1985-44F4-B3C3-469FAB596DD5}" destId="{D2C7BE47-6E5B-4AFE-8B7D-CF4EDEAFF6B2}" srcOrd="0" destOrd="0" presId="urn:microsoft.com/office/officeart/2005/8/layout/vList5"/>
    <dgm:cxn modelId="{99B15E57-8C2F-4F7B-B3DC-D16D877189BC}" type="presParOf" srcId="{1FE7A8D7-1985-44F4-B3C3-469FAB596DD5}" destId="{E45A89A2-3F97-4567-BCD8-285F491B811E}" srcOrd="1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10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15D0A7A-90AC-42B2-93CD-B085646CA40F}">
      <dsp:nvSpPr>
        <dsp:cNvPr id="0" name=""/>
        <dsp:cNvSpPr/>
      </dsp:nvSpPr>
      <dsp:spPr>
        <a:xfrm rot="5400000">
          <a:off x="2914406" y="-1167102"/>
          <a:ext cx="1699311" cy="4276107"/>
        </a:xfrm>
        <a:prstGeom prst="round2SameRect">
          <a:avLst/>
        </a:prstGeom>
        <a:solidFill>
          <a:schemeClr val="lt1"/>
        </a:solidFill>
        <a:ln w="25400" cap="flat" cmpd="sng" algn="ctr">
          <a:solidFill>
            <a:schemeClr val="dk1"/>
          </a:solidFill>
          <a:prstDash val="solid"/>
        </a:ln>
        <a:effectLst/>
      </dsp:spPr>
      <dsp:style>
        <a:lnRef idx="2">
          <a:schemeClr val="dk1"/>
        </a:lnRef>
        <a:fillRef idx="1">
          <a:schemeClr val="lt1"/>
        </a:fillRef>
        <a:effectRef idx="0">
          <a:schemeClr val="dk1"/>
        </a:effectRef>
        <a:fontRef idx="minor">
          <a:schemeClr val="dk1"/>
        </a:fontRef>
      </dsp:style>
      <dsp:txBody>
        <a:bodyPr spcFirstLastPara="0" vert="horz" wrap="square" lIns="91440" tIns="45720" rIns="91440" bIns="45720" numCol="1" spcCol="1270" anchor="ctr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zh-CN" altLang="en-US" sz="1600" kern="1200" dirty="0" smtClean="0">
              <a:latin typeface="方正姚体" pitchFamily="2" charset="-122"/>
              <a:ea typeface="方正姚体" pitchFamily="2" charset="-122"/>
            </a:rPr>
            <a:t>在坪区内（</a:t>
          </a:r>
          <a:r>
            <a:rPr lang="en-US" altLang="en-US" sz="1600" kern="1200" dirty="0" smtClean="0">
              <a:latin typeface="方正姚体" pitchFamily="2" charset="-122"/>
              <a:ea typeface="方正姚体" pitchFamily="2" charset="-122"/>
            </a:rPr>
            <a:t>1.66KV  —2.0kV)   </a:t>
          </a:r>
          <a:r>
            <a:rPr lang="zh-CN" altLang="en-US" sz="1600" kern="1200" dirty="0" smtClean="0">
              <a:latin typeface="方正姚体" pitchFamily="2" charset="-122"/>
              <a:ea typeface="方正姚体" pitchFamily="2" charset="-122"/>
            </a:rPr>
            <a:t>改变高压，每隔</a:t>
          </a:r>
          <a:r>
            <a:rPr lang="en-US" altLang="en-US" sz="1600" kern="1200" dirty="0" smtClean="0">
              <a:latin typeface="方正姚体" pitchFamily="2" charset="-122"/>
              <a:ea typeface="方正姚体" pitchFamily="2" charset="-122"/>
            </a:rPr>
            <a:t>0.02KV</a:t>
          </a:r>
          <a:r>
            <a:rPr lang="zh-CN" altLang="en-US" sz="1600" kern="1200" dirty="0" smtClean="0">
              <a:latin typeface="方正姚体" pitchFamily="2" charset="-122"/>
              <a:ea typeface="方正姚体" pitchFamily="2" charset="-122"/>
            </a:rPr>
            <a:t>取一点，测量死时间</a:t>
          </a:r>
          <a:endParaRPr lang="zh-CN" altLang="en-US" sz="1600" kern="1200" dirty="0">
            <a:latin typeface="方正姚体" pitchFamily="2" charset="-122"/>
            <a:ea typeface="方正姚体" pitchFamily="2" charset="-122"/>
          </a:endParaRPr>
        </a:p>
      </dsp:txBody>
      <dsp:txXfrm rot="-5400000">
        <a:off x="1626008" y="204250"/>
        <a:ext cx="4193153" cy="1533403"/>
      </dsp:txXfrm>
    </dsp:sp>
    <dsp:sp modelId="{D46B0998-14DB-48B9-AAF6-9072C606040F}">
      <dsp:nvSpPr>
        <dsp:cNvPr id="0" name=""/>
        <dsp:cNvSpPr/>
      </dsp:nvSpPr>
      <dsp:spPr>
        <a:xfrm>
          <a:off x="0" y="0"/>
          <a:ext cx="1625044" cy="1940797"/>
        </a:xfrm>
        <a:prstGeom prst="roundRect">
          <a:avLst/>
        </a:prstGeom>
        <a:gradFill rotWithShape="1">
          <a:gsLst>
            <a:gs pos="0">
              <a:schemeClr val="dk1">
                <a:shade val="51000"/>
                <a:satMod val="130000"/>
              </a:schemeClr>
            </a:gs>
            <a:gs pos="80000">
              <a:schemeClr val="dk1">
                <a:shade val="93000"/>
                <a:satMod val="130000"/>
              </a:schemeClr>
            </a:gs>
            <a:gs pos="100000">
              <a:schemeClr val="dk1"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hemeClr val="dk1"/>
        </a:lnRef>
        <a:fillRef idx="3">
          <a:schemeClr val="dk1"/>
        </a:fillRef>
        <a:effectRef idx="3">
          <a:schemeClr val="dk1"/>
        </a:effectRef>
        <a:fontRef idx="minor">
          <a:schemeClr val="lt1"/>
        </a:fontRef>
      </dsp:style>
      <dsp:txBody>
        <a:bodyPr spcFirstLastPara="0" vert="horz" wrap="square" lIns="68580" tIns="34290" rIns="68580" bIns="34290" numCol="1" spcCol="1270" anchor="ctr" anchorCtr="0">
          <a:noAutofit/>
        </a:bodyPr>
        <a:lstStyle/>
        <a:p>
          <a:pPr marL="0" marR="0" lvl="0" indent="0" algn="ctr" defTabSz="91440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zh-CN" altLang="en-US" sz="1800" kern="1200" dirty="0" smtClean="0">
              <a:latin typeface="方正姚体" pitchFamily="2" charset="-122"/>
              <a:ea typeface="方正姚体" pitchFamily="2" charset="-122"/>
            </a:rPr>
            <a:t>与高压的关系</a:t>
          </a:r>
        </a:p>
        <a:p>
          <a:pPr lvl="0" algn="ctr" defTabSz="2355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zh-CN" altLang="en-US" sz="2100" kern="1200" dirty="0"/>
        </a:p>
      </dsp:txBody>
      <dsp:txXfrm>
        <a:off x="79328" y="79328"/>
        <a:ext cx="1466388" cy="1782141"/>
      </dsp:txXfrm>
    </dsp:sp>
    <dsp:sp modelId="{E45A89A2-3F97-4567-BCD8-285F491B811E}">
      <dsp:nvSpPr>
        <dsp:cNvPr id="0" name=""/>
        <dsp:cNvSpPr/>
      </dsp:nvSpPr>
      <dsp:spPr>
        <a:xfrm rot="5400000">
          <a:off x="2903851" y="947949"/>
          <a:ext cx="1764774" cy="4234906"/>
        </a:xfrm>
        <a:prstGeom prst="round2SameRect">
          <a:avLst/>
        </a:prstGeom>
        <a:solidFill>
          <a:schemeClr val="lt1"/>
        </a:solidFill>
        <a:ln w="25400" cap="flat" cmpd="sng" algn="ctr">
          <a:solidFill>
            <a:schemeClr val="dk1"/>
          </a:solidFill>
          <a:prstDash val="solid"/>
        </a:ln>
        <a:effectLst/>
      </dsp:spPr>
      <dsp:style>
        <a:lnRef idx="2">
          <a:schemeClr val="dk1"/>
        </a:lnRef>
        <a:fillRef idx="1">
          <a:schemeClr val="lt1"/>
        </a:fillRef>
        <a:effectRef idx="0">
          <a:schemeClr val="dk1"/>
        </a:effectRef>
        <a:fontRef idx="minor">
          <a:schemeClr val="dk1"/>
        </a:fontRef>
      </dsp:style>
      <dsp:txBody>
        <a:bodyPr spcFirstLastPara="0" vert="horz" wrap="square" lIns="68580" tIns="34290" rIns="68580" bIns="34290" numCol="1" spcCol="1270" anchor="ctr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zh-CN" altLang="en-US" sz="1800" kern="1200" dirty="0" smtClean="0">
              <a:latin typeface="方正姚体" pitchFamily="2" charset="-122"/>
              <a:ea typeface="方正姚体" pitchFamily="2" charset="-122"/>
            </a:rPr>
            <a:t>控制高压</a:t>
          </a:r>
          <a:r>
            <a:rPr lang="en-US" altLang="en-US" sz="1800" kern="1200" dirty="0" smtClean="0">
              <a:latin typeface="方正姚体" pitchFamily="2" charset="-122"/>
              <a:ea typeface="方正姚体" pitchFamily="2" charset="-122"/>
            </a:rPr>
            <a:t>1.8KV</a:t>
          </a:r>
          <a:r>
            <a:rPr lang="zh-CN" altLang="en-US" sz="1800" kern="1200" dirty="0" smtClean="0">
              <a:latin typeface="方正姚体" pitchFamily="2" charset="-122"/>
              <a:ea typeface="方正姚体" pitchFamily="2" charset="-122"/>
            </a:rPr>
            <a:t>不变，利用不同强度的放射源，放于不同位置，以得到从</a:t>
          </a:r>
          <a:r>
            <a:rPr lang="en-US" altLang="en-US" sz="1800" kern="1200" dirty="0" smtClean="0">
              <a:latin typeface="方正姚体" pitchFamily="2" charset="-122"/>
              <a:ea typeface="方正姚体" pitchFamily="2" charset="-122"/>
            </a:rPr>
            <a:t>10/s</a:t>
          </a:r>
          <a:r>
            <a:rPr lang="zh-CN" altLang="en-US" sz="1800" kern="1200" dirty="0" smtClean="0">
              <a:latin typeface="方正姚体" pitchFamily="2" charset="-122"/>
              <a:ea typeface="方正姚体" pitchFamily="2" charset="-122"/>
            </a:rPr>
            <a:t>至</a:t>
          </a:r>
          <a:r>
            <a:rPr lang="en-US" altLang="en-US" sz="1800" kern="1200" dirty="0" smtClean="0">
              <a:latin typeface="方正姚体" pitchFamily="2" charset="-122"/>
              <a:ea typeface="方正姚体" pitchFamily="2" charset="-122"/>
            </a:rPr>
            <a:t>6000/s</a:t>
          </a:r>
          <a:r>
            <a:rPr lang="zh-CN" altLang="en-US" sz="1800" kern="1200" dirty="0" smtClean="0">
              <a:latin typeface="方正姚体" pitchFamily="2" charset="-122"/>
              <a:ea typeface="方正姚体" pitchFamily="2" charset="-122"/>
            </a:rPr>
            <a:t>计数率下的一系列死时间</a:t>
          </a:r>
          <a:endParaRPr lang="zh-CN" altLang="en-US" sz="1800" kern="1200" dirty="0">
            <a:latin typeface="方正姚体" pitchFamily="2" charset="-122"/>
            <a:ea typeface="方正姚体" pitchFamily="2" charset="-122"/>
          </a:endParaRPr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zh-CN" altLang="en-US" sz="1800" kern="1200" dirty="0"/>
        </a:p>
      </dsp:txBody>
      <dsp:txXfrm rot="-5400000">
        <a:off x="1668786" y="2269164"/>
        <a:ext cx="4148757" cy="1592476"/>
      </dsp:txXfrm>
    </dsp:sp>
    <dsp:sp modelId="{D2C7BE47-6E5B-4AFE-8B7D-CF4EDEAFF6B2}">
      <dsp:nvSpPr>
        <dsp:cNvPr id="0" name=""/>
        <dsp:cNvSpPr/>
      </dsp:nvSpPr>
      <dsp:spPr>
        <a:xfrm>
          <a:off x="963" y="2067357"/>
          <a:ext cx="1667821" cy="1996089"/>
        </a:xfrm>
        <a:prstGeom prst="roundRect">
          <a:avLst/>
        </a:prstGeom>
        <a:gradFill rotWithShape="1">
          <a:gsLst>
            <a:gs pos="0">
              <a:schemeClr val="dk1">
                <a:shade val="51000"/>
                <a:satMod val="130000"/>
              </a:schemeClr>
            </a:gs>
            <a:gs pos="80000">
              <a:schemeClr val="dk1">
                <a:shade val="93000"/>
                <a:satMod val="130000"/>
              </a:schemeClr>
            </a:gs>
            <a:gs pos="100000">
              <a:schemeClr val="dk1"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hemeClr val="dk1"/>
        </a:lnRef>
        <a:fillRef idx="3">
          <a:schemeClr val="dk1"/>
        </a:fillRef>
        <a:effectRef idx="3">
          <a:schemeClr val="dk1"/>
        </a:effectRef>
        <a:fontRef idx="minor">
          <a:schemeClr val="lt1"/>
        </a:fontRef>
      </dsp:style>
      <dsp:txBody>
        <a:bodyPr spcFirstLastPara="0" vert="horz" wrap="square" lIns="68580" tIns="34290" rIns="68580" bIns="34290" numCol="1" spcCol="1270" anchor="ctr" anchorCtr="0">
          <a:noAutofit/>
        </a:bodyPr>
        <a:lstStyle/>
        <a:p>
          <a:pPr marL="0" marR="0" lvl="0" indent="0" algn="ctr" defTabSz="91440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zh-CN" altLang="en-US" sz="1800" kern="1200" dirty="0" smtClean="0">
              <a:latin typeface="方正姚体" pitchFamily="2" charset="-122"/>
              <a:ea typeface="方正姚体" pitchFamily="2" charset="-122"/>
            </a:rPr>
            <a:t>与计数率的关系</a:t>
          </a:r>
        </a:p>
        <a:p>
          <a:pPr lvl="0" algn="ctr" defTabSz="2355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zh-CN" altLang="en-US" sz="1800" kern="1200" dirty="0">
            <a:latin typeface="方正姚体" pitchFamily="2" charset="-122"/>
            <a:ea typeface="方正姚体" pitchFamily="2" charset="-122"/>
          </a:endParaRPr>
        </a:p>
      </dsp:txBody>
      <dsp:txXfrm>
        <a:off x="82379" y="2148773"/>
        <a:ext cx="1504989" cy="1833257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1AD0294-1E5A-4FEF-A598-18E141E6688F}" type="datetimeFigureOut">
              <a:rPr lang="zh-CN" altLang="en-US" smtClean="0"/>
              <a:t>2011-12-27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3EDB97C-CDC4-44E1-A158-EDE635BB092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9606380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EDB97C-CDC4-44E1-A158-EDE635BB0921}" type="slidenum">
              <a:rPr lang="zh-CN" altLang="en-US" smtClean="0"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1490252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EDB97C-CDC4-44E1-A158-EDE635BB0921}" type="slidenum">
              <a:rPr lang="zh-CN" altLang="en-US" smtClean="0"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1673286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A82C01-49BA-4129-9801-EC35A0C724CB}" type="datetimeFigureOut">
              <a:rPr lang="zh-CN" altLang="en-US" smtClean="0"/>
              <a:t>2011-12-27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CDBFAE-A082-4D5D-9A75-288756C2102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2945057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A82C01-49BA-4129-9801-EC35A0C724CB}" type="datetimeFigureOut">
              <a:rPr lang="zh-CN" altLang="en-US" smtClean="0"/>
              <a:t>2011-12-27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CDBFAE-A082-4D5D-9A75-288756C2102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0377673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A82C01-49BA-4129-9801-EC35A0C724CB}" type="datetimeFigureOut">
              <a:rPr lang="zh-CN" altLang="en-US" smtClean="0"/>
              <a:t>2011-12-27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CDBFAE-A082-4D5D-9A75-288756C2102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5988329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A82C01-49BA-4129-9801-EC35A0C724CB}" type="datetimeFigureOut">
              <a:rPr lang="zh-CN" altLang="en-US" smtClean="0"/>
              <a:t>2011-12-27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CDBFAE-A082-4D5D-9A75-288756C2102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6294285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A82C01-49BA-4129-9801-EC35A0C724CB}" type="datetimeFigureOut">
              <a:rPr lang="zh-CN" altLang="en-US" smtClean="0"/>
              <a:t>2011-12-27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CDBFAE-A082-4D5D-9A75-288756C2102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6026138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A82C01-49BA-4129-9801-EC35A0C724CB}" type="datetimeFigureOut">
              <a:rPr lang="zh-CN" altLang="en-US" smtClean="0"/>
              <a:t>2011-12-27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CDBFAE-A082-4D5D-9A75-288756C2102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5425358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A82C01-49BA-4129-9801-EC35A0C724CB}" type="datetimeFigureOut">
              <a:rPr lang="zh-CN" altLang="en-US" smtClean="0"/>
              <a:t>2011-12-27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CDBFAE-A082-4D5D-9A75-288756C2102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0400315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A82C01-49BA-4129-9801-EC35A0C724CB}" type="datetimeFigureOut">
              <a:rPr lang="zh-CN" altLang="en-US" smtClean="0"/>
              <a:t>2011-12-27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CDBFAE-A082-4D5D-9A75-288756C2102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0619620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A82C01-49BA-4129-9801-EC35A0C724CB}" type="datetimeFigureOut">
              <a:rPr lang="zh-CN" altLang="en-US" smtClean="0"/>
              <a:t>2011-12-27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CDBFAE-A082-4D5D-9A75-288756C2102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4599233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A82C01-49BA-4129-9801-EC35A0C724CB}" type="datetimeFigureOut">
              <a:rPr lang="zh-CN" altLang="en-US" smtClean="0"/>
              <a:t>2011-12-27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CDBFAE-A082-4D5D-9A75-288756C2102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3543715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A82C01-49BA-4129-9801-EC35A0C724CB}" type="datetimeFigureOut">
              <a:rPr lang="zh-CN" altLang="en-US" smtClean="0"/>
              <a:t>2011-12-27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CDBFAE-A082-4D5D-9A75-288756C2102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2418856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CA82C01-49BA-4129-9801-EC35A0C724CB}" type="datetimeFigureOut">
              <a:rPr lang="zh-CN" altLang="en-US" smtClean="0"/>
              <a:t>2011-12-27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8CDBFAE-A082-4D5D-9A75-288756C2102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0826833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jpeg"/><Relationship Id="rId3" Type="http://schemas.openxmlformats.org/officeDocument/2006/relationships/image" Target="../media/image2.jpg"/><Relationship Id="rId7" Type="http://schemas.openxmlformats.org/officeDocument/2006/relationships/image" Target="../media/image6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jpeg"/><Relationship Id="rId5" Type="http://schemas.openxmlformats.org/officeDocument/2006/relationships/image" Target="../media/image4.jpeg"/><Relationship Id="rId4" Type="http://schemas.openxmlformats.org/officeDocument/2006/relationships/image" Target="../media/image3.jpg"/><Relationship Id="rId9" Type="http://schemas.openxmlformats.org/officeDocument/2006/relationships/image" Target="../media/image8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image" Target="../media/image3.jpg"/><Relationship Id="rId7" Type="http://schemas.openxmlformats.org/officeDocument/2006/relationships/image" Target="../media/image10.jpe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.png"/><Relationship Id="rId5" Type="http://schemas.openxmlformats.org/officeDocument/2006/relationships/image" Target="../media/image5.jpeg"/><Relationship Id="rId4" Type="http://schemas.openxmlformats.org/officeDocument/2006/relationships/image" Target="../media/image4.jpe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3" Type="http://schemas.openxmlformats.org/officeDocument/2006/relationships/image" Target="../media/image3.jpg"/><Relationship Id="rId7" Type="http://schemas.microsoft.com/office/2007/relationships/hdphoto" Target="../media/hdphoto1.wdp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2.jpeg"/><Relationship Id="rId5" Type="http://schemas.openxmlformats.org/officeDocument/2006/relationships/image" Target="../media/image5.jpeg"/><Relationship Id="rId4" Type="http://schemas.openxmlformats.org/officeDocument/2006/relationships/image" Target="../media/image4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4.jpeg"/><Relationship Id="rId5" Type="http://schemas.openxmlformats.org/officeDocument/2006/relationships/image" Target="../media/image5.jpeg"/><Relationship Id="rId4" Type="http://schemas.openxmlformats.org/officeDocument/2006/relationships/image" Target="../media/image4.jpe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diagramQuickStyle" Target="../diagrams/quickStyle1.xml"/><Relationship Id="rId3" Type="http://schemas.openxmlformats.org/officeDocument/2006/relationships/image" Target="../media/image3.jpg"/><Relationship Id="rId7" Type="http://schemas.openxmlformats.org/officeDocument/2006/relationships/diagramLayout" Target="../diagrams/layout1.xml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Relationship Id="rId6" Type="http://schemas.openxmlformats.org/officeDocument/2006/relationships/diagramData" Target="../diagrams/data1.xml"/><Relationship Id="rId5" Type="http://schemas.openxmlformats.org/officeDocument/2006/relationships/image" Target="../media/image5.jpeg"/><Relationship Id="rId10" Type="http://schemas.microsoft.com/office/2007/relationships/diagramDrawing" Target="../diagrams/drawing1.xml"/><Relationship Id="rId4" Type="http://schemas.openxmlformats.org/officeDocument/2006/relationships/image" Target="../media/image4.jpeg"/><Relationship Id="rId9" Type="http://schemas.openxmlformats.org/officeDocument/2006/relationships/diagramColors" Target="../diagrams/colors1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jpeg"/><Relationship Id="rId3" Type="http://schemas.openxmlformats.org/officeDocument/2006/relationships/image" Target="../media/image3.jpg"/><Relationship Id="rId7" Type="http://schemas.openxmlformats.org/officeDocument/2006/relationships/image" Target="../media/image16.jpe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5.jpeg"/><Relationship Id="rId5" Type="http://schemas.openxmlformats.org/officeDocument/2006/relationships/image" Target="../media/image5.jpeg"/><Relationship Id="rId4" Type="http://schemas.openxmlformats.org/officeDocument/2006/relationships/image" Target="../media/image4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7" Type="http://schemas.openxmlformats.org/officeDocument/2006/relationships/image" Target="../media/image18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jpeg"/><Relationship Id="rId5" Type="http://schemas.openxmlformats.org/officeDocument/2006/relationships/image" Target="../media/image4.jpeg"/><Relationship Id="rId4" Type="http://schemas.openxmlformats.org/officeDocument/2006/relationships/image" Target="../media/image3.jp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png"/><Relationship Id="rId3" Type="http://schemas.openxmlformats.org/officeDocument/2006/relationships/image" Target="../media/image3.jpg"/><Relationship Id="rId7" Type="http://schemas.openxmlformats.org/officeDocument/2006/relationships/image" Target="../media/image20.jpe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9.jpeg"/><Relationship Id="rId5" Type="http://schemas.openxmlformats.org/officeDocument/2006/relationships/image" Target="../media/image5.jpeg"/><Relationship Id="rId4" Type="http://schemas.openxmlformats.org/officeDocument/2006/relationships/image" Target="../media/image4.jpeg"/><Relationship Id="rId9" Type="http://schemas.openxmlformats.org/officeDocument/2006/relationships/image" Target="../media/image22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503" r="12229"/>
          <a:stretch/>
        </p:blipFill>
        <p:spPr bwMode="auto">
          <a:xfrm>
            <a:off x="0" y="-1"/>
            <a:ext cx="9260114" cy="691066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179512" y="3763"/>
            <a:ext cx="158417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>
                <a:solidFill>
                  <a:schemeClr val="bg1"/>
                </a:solidFill>
                <a:latin typeface="华文行楷" pitchFamily="2" charset="-122"/>
                <a:ea typeface="华文行楷" pitchFamily="2" charset="-122"/>
              </a:rPr>
              <a:t>孔钦</a:t>
            </a:r>
            <a:r>
              <a:rPr lang="zh-CN" altLang="en-US" dirty="0" smtClean="0">
                <a:solidFill>
                  <a:schemeClr val="bg1"/>
                </a:solidFill>
                <a:latin typeface="华文行楷" pitchFamily="2" charset="-122"/>
                <a:ea typeface="华文行楷" pitchFamily="2" charset="-122"/>
              </a:rPr>
              <a:t>宇</a:t>
            </a:r>
            <a:endParaRPr lang="en-US" altLang="zh-CN" dirty="0" smtClean="0">
              <a:solidFill>
                <a:schemeClr val="bg1"/>
              </a:solidFill>
              <a:latin typeface="华文行楷" pitchFamily="2" charset="-122"/>
              <a:ea typeface="华文行楷" pitchFamily="2" charset="-122"/>
            </a:endParaRPr>
          </a:p>
          <a:p>
            <a:r>
              <a:rPr lang="en-US" altLang="zh-CN" dirty="0" smtClean="0">
                <a:solidFill>
                  <a:schemeClr val="bg1"/>
                </a:solidFill>
                <a:latin typeface="华文行楷" pitchFamily="2" charset="-122"/>
                <a:ea typeface="华文行楷" pitchFamily="2" charset="-122"/>
              </a:rPr>
              <a:t>09300720247</a:t>
            </a:r>
            <a:endParaRPr lang="zh-CN" altLang="en-US" dirty="0">
              <a:solidFill>
                <a:schemeClr val="bg1"/>
              </a:solidFill>
              <a:latin typeface="华文行楷" pitchFamily="2" charset="-122"/>
              <a:ea typeface="华文行楷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613609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260" r="16361" b="3678"/>
          <a:stretch/>
        </p:blipFill>
        <p:spPr>
          <a:xfrm>
            <a:off x="-6309" y="4005064"/>
            <a:ext cx="1625980" cy="285293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268760"/>
            <a:ext cx="1619671" cy="273630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"/>
            <a:ext cx="1619671" cy="155679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7" name="TextBox 6"/>
          <p:cNvSpPr txBox="1"/>
          <p:nvPr/>
        </p:nvSpPr>
        <p:spPr>
          <a:xfrm>
            <a:off x="1591341" y="1369877"/>
            <a:ext cx="7524329" cy="115416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</p:spPr>
        <p:txBody>
          <a:bodyPr wrap="square" rtlCol="0">
            <a:spAutoFit/>
          </a:bodyPr>
          <a:lstStyle/>
          <a:p>
            <a:endParaRPr lang="zh-CN" altLang="en-US" sz="900" dirty="0"/>
          </a:p>
        </p:txBody>
      </p:sp>
      <p:pic>
        <p:nvPicPr>
          <p:cNvPr id="8" name="图片 7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128" r="7974" b="2331"/>
          <a:stretch/>
        </p:blipFill>
        <p:spPr>
          <a:xfrm flipH="1">
            <a:off x="8214341" y="843889"/>
            <a:ext cx="929657" cy="1576999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7696628" y="1829616"/>
            <a:ext cx="720080" cy="646331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en-US" altLang="zh-CN" dirty="0" smtClean="0"/>
          </a:p>
          <a:p>
            <a:endParaRPr lang="zh-CN" alt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1835696" y="476672"/>
            <a:ext cx="496855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4400" dirty="0" smtClean="0">
                <a:latin typeface="方正姚体" pitchFamily="2" charset="-122"/>
                <a:ea typeface="方正姚体" pitchFamily="2" charset="-122"/>
              </a:rPr>
              <a:t>GM</a:t>
            </a:r>
            <a:r>
              <a:rPr lang="zh-CN" altLang="en-US" sz="4400" dirty="0" smtClean="0">
                <a:latin typeface="方正姚体" pitchFamily="2" charset="-122"/>
                <a:ea typeface="方正姚体" pitchFamily="2" charset="-122"/>
              </a:rPr>
              <a:t>计数管应用</a:t>
            </a:r>
            <a:endParaRPr lang="zh-CN" altLang="en-US" sz="4400" dirty="0">
              <a:latin typeface="方正姚体" pitchFamily="2" charset="-122"/>
              <a:ea typeface="方正姚体" pitchFamily="2" charset="-122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81585" y="1821547"/>
            <a:ext cx="4520886" cy="3047685"/>
          </a:xfrm>
          <a:prstGeom prst="rect">
            <a:avLst/>
          </a:prstGeom>
        </p:spPr>
      </p:pic>
      <p:pic>
        <p:nvPicPr>
          <p:cNvPr id="12" name="Picture 2" descr="I:\DCIM\100ANDRO\DSC_0105.jpg"/>
          <p:cNvPicPr>
            <a:picLocks noChangeAspect="1" noChangeArrowheads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473" t="50000" r="6622" b="25000"/>
          <a:stretch/>
        </p:blipFill>
        <p:spPr bwMode="auto">
          <a:xfrm>
            <a:off x="1981584" y="5157192"/>
            <a:ext cx="5398941" cy="9872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TextBox 12"/>
          <p:cNvSpPr txBox="1"/>
          <p:nvPr/>
        </p:nvSpPr>
        <p:spPr>
          <a:xfrm>
            <a:off x="1981584" y="6309320"/>
            <a:ext cx="539894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400" dirty="0" smtClean="0">
                <a:latin typeface="方正姚体" pitchFamily="2" charset="-122"/>
                <a:ea typeface="方正姚体" pitchFamily="2" charset="-122"/>
              </a:rPr>
              <a:t>摘自</a:t>
            </a:r>
            <a:r>
              <a:rPr lang="en-US" altLang="zh-CN" sz="1400" dirty="0" smtClean="0">
                <a:latin typeface="方正姚体" pitchFamily="2" charset="-122"/>
                <a:ea typeface="方正姚体" pitchFamily="2" charset="-122"/>
              </a:rPr>
              <a:t>《</a:t>
            </a:r>
            <a:r>
              <a:rPr lang="zh-CN" altLang="en-US" sz="1400" dirty="0" smtClean="0">
                <a:latin typeface="方正姚体" pitchFamily="2" charset="-122"/>
                <a:ea typeface="方正姚体" pitchFamily="2" charset="-122"/>
              </a:rPr>
              <a:t>补充讲义</a:t>
            </a:r>
            <a:r>
              <a:rPr lang="en-US" altLang="zh-CN" sz="1400" dirty="0" smtClean="0">
                <a:latin typeface="方正姚体" pitchFamily="2" charset="-122"/>
                <a:ea typeface="方正姚体" pitchFamily="2" charset="-122"/>
              </a:rPr>
              <a:t>》23</a:t>
            </a:r>
            <a:r>
              <a:rPr lang="zh-CN" altLang="en-US" sz="1400" dirty="0" smtClean="0">
                <a:latin typeface="方正姚体" pitchFamily="2" charset="-122"/>
                <a:ea typeface="方正姚体" pitchFamily="2" charset="-122"/>
              </a:rPr>
              <a:t>页</a:t>
            </a:r>
            <a:endParaRPr lang="zh-CN" altLang="en-US" sz="1400" dirty="0">
              <a:latin typeface="方正姚体" pitchFamily="2" charset="-122"/>
              <a:ea typeface="方正姚体" pitchFamily="2" charset="-122"/>
            </a:endParaRPr>
          </a:p>
        </p:txBody>
      </p:sp>
      <p:sp>
        <p:nvSpPr>
          <p:cNvPr id="14" name="椭圆 13"/>
          <p:cNvSpPr/>
          <p:nvPr/>
        </p:nvSpPr>
        <p:spPr>
          <a:xfrm>
            <a:off x="2627782" y="2636912"/>
            <a:ext cx="834075" cy="576064"/>
          </a:xfrm>
          <a:prstGeom prst="ellipse">
            <a:avLst/>
          </a:prstGeom>
          <a:solidFill>
            <a:schemeClr val="accent1">
              <a:alpha val="0"/>
            </a:schemeClr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5" name="Picture 3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82058" y="3212976"/>
            <a:ext cx="606450" cy="4214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17" name="直接连接符 16"/>
          <p:cNvCxnSpPr/>
          <p:nvPr/>
        </p:nvCxnSpPr>
        <p:spPr>
          <a:xfrm>
            <a:off x="3779912" y="6021288"/>
            <a:ext cx="2304256" cy="0"/>
          </a:xfrm>
          <a:prstGeom prst="line">
            <a:avLst/>
          </a:prstGeom>
          <a:ln w="63500" cmpd="sng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矩形 17"/>
          <p:cNvSpPr/>
          <p:nvPr/>
        </p:nvSpPr>
        <p:spPr>
          <a:xfrm>
            <a:off x="2958067" y="5157192"/>
            <a:ext cx="1643689" cy="274340"/>
          </a:xfrm>
          <a:prstGeom prst="rect">
            <a:avLst/>
          </a:prstGeom>
          <a:solidFill>
            <a:schemeClr val="accent1">
              <a:alpha val="0"/>
            </a:schemeClr>
          </a:solidFill>
          <a:ln w="444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FFFF00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6819304" y="4222901"/>
            <a:ext cx="1859866" cy="646331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zh-CN" altLang="en-US" dirty="0" smtClean="0">
                <a:latin typeface="方正姚体" pitchFamily="2" charset="-122"/>
                <a:ea typeface="方正姚体" pitchFamily="2" charset="-122"/>
              </a:rPr>
              <a:t>问：真的是主要原因吗</a:t>
            </a:r>
            <a:endParaRPr lang="zh-CN" altLang="en-US" dirty="0">
              <a:latin typeface="方正姚体" pitchFamily="2" charset="-122"/>
              <a:ea typeface="方正姚体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8209960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window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18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870494" y="1529652"/>
            <a:ext cx="4896544" cy="523220"/>
          </a:xfrm>
          <a:prstGeom prst="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zh-CN" altLang="en-US" sz="2800" b="1" dirty="0" smtClean="0">
                <a:latin typeface="方正姚体" pitchFamily="2" charset="-122"/>
                <a:ea typeface="方正姚体" pitchFamily="2" charset="-122"/>
              </a:rPr>
              <a:t>死因</a:t>
            </a:r>
            <a:r>
              <a:rPr lang="zh-CN" altLang="en-US" sz="2800" dirty="0" smtClean="0"/>
              <a:t>：</a:t>
            </a:r>
            <a:r>
              <a:rPr lang="zh-CN" altLang="en-US" sz="2800" dirty="0" smtClean="0">
                <a:latin typeface="方正姚体" pitchFamily="2" charset="-122"/>
                <a:ea typeface="方正姚体" pitchFamily="2" charset="-122"/>
              </a:rPr>
              <a:t>正离子比电子跑的慢</a:t>
            </a:r>
            <a:endParaRPr lang="zh-CN" altLang="en-US" sz="2800" dirty="0">
              <a:latin typeface="方正姚体" pitchFamily="2" charset="-122"/>
              <a:ea typeface="方正姚体" pitchFamily="2" charset="-122"/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260" r="16361" b="3678"/>
          <a:stretch/>
        </p:blipFill>
        <p:spPr>
          <a:xfrm>
            <a:off x="-6309" y="4005064"/>
            <a:ext cx="1625980" cy="285293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268760"/>
            <a:ext cx="1619671" cy="273630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"/>
            <a:ext cx="1619671" cy="155679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7" name="TextBox 6"/>
          <p:cNvSpPr txBox="1"/>
          <p:nvPr/>
        </p:nvSpPr>
        <p:spPr>
          <a:xfrm>
            <a:off x="1591341" y="1369877"/>
            <a:ext cx="7524329" cy="115416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</p:spPr>
        <p:txBody>
          <a:bodyPr wrap="square" rtlCol="0">
            <a:spAutoFit/>
          </a:bodyPr>
          <a:lstStyle/>
          <a:p>
            <a:endParaRPr lang="zh-CN" altLang="en-US" sz="900" dirty="0"/>
          </a:p>
        </p:txBody>
      </p:sp>
      <p:pic>
        <p:nvPicPr>
          <p:cNvPr id="8" name="图片 7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128" r="7974" b="2331"/>
          <a:stretch/>
        </p:blipFill>
        <p:spPr>
          <a:xfrm flipH="1">
            <a:off x="8214341" y="843889"/>
            <a:ext cx="929657" cy="1576999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7696628" y="1829616"/>
            <a:ext cx="720080" cy="646331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en-US" altLang="zh-CN" dirty="0" smtClean="0"/>
          </a:p>
          <a:p>
            <a:endParaRPr lang="zh-CN" alt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1870494" y="499319"/>
            <a:ext cx="496855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4400" dirty="0" smtClean="0">
                <a:latin typeface="方正姚体" pitchFamily="2" charset="-122"/>
                <a:ea typeface="方正姚体" pitchFamily="2" charset="-122"/>
              </a:rPr>
              <a:t>GM</a:t>
            </a:r>
            <a:r>
              <a:rPr lang="zh-CN" altLang="en-US" sz="4400" dirty="0" smtClean="0">
                <a:latin typeface="方正姚体" pitchFamily="2" charset="-122"/>
                <a:ea typeface="方正姚体" pitchFamily="2" charset="-122"/>
              </a:rPr>
              <a:t>死时间</a:t>
            </a:r>
            <a:endParaRPr lang="zh-CN" altLang="en-US" sz="4400" dirty="0">
              <a:latin typeface="方正姚体" pitchFamily="2" charset="-122"/>
              <a:ea typeface="方正姚体" pitchFamily="2" charset="-122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7961941" y="1955822"/>
            <a:ext cx="532340" cy="646331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en-US" altLang="zh-CN" dirty="0" smtClean="0"/>
          </a:p>
          <a:p>
            <a:endParaRPr lang="zh-CN" altLang="en-US" dirty="0"/>
          </a:p>
        </p:txBody>
      </p:sp>
      <p:sp>
        <p:nvSpPr>
          <p:cNvPr id="11" name="TextBox 10"/>
          <p:cNvSpPr txBox="1"/>
          <p:nvPr/>
        </p:nvSpPr>
        <p:spPr>
          <a:xfrm>
            <a:off x="8892480" y="1632388"/>
            <a:ext cx="251520" cy="92333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en-US" altLang="zh-CN" dirty="0" smtClean="0"/>
          </a:p>
          <a:p>
            <a:endParaRPr lang="en-US" altLang="zh-CN" dirty="0"/>
          </a:p>
          <a:p>
            <a:endParaRPr lang="zh-CN" altLang="en-US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19210" y="2184311"/>
            <a:ext cx="3275487" cy="19668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5" name="Picture 3" descr="C:\Users\kongqinyu\Desktop\新建文件夹\GM死时间\DSC_0062.jpg"/>
          <p:cNvPicPr>
            <a:picLocks noChangeAspect="1" noChangeArrowheads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472" t="672" r="16546" b="9435"/>
          <a:stretch/>
        </p:blipFill>
        <p:spPr bwMode="auto">
          <a:xfrm>
            <a:off x="2066078" y="4375877"/>
            <a:ext cx="3287428" cy="24451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049" name="任意多边形 2048"/>
          <p:cNvSpPr/>
          <p:nvPr/>
        </p:nvSpPr>
        <p:spPr>
          <a:xfrm>
            <a:off x="3715657" y="5399314"/>
            <a:ext cx="1045029" cy="566057"/>
          </a:xfrm>
          <a:custGeom>
            <a:avLst/>
            <a:gdLst>
              <a:gd name="connsiteX0" fmla="*/ 0 w 1045029"/>
              <a:gd name="connsiteY0" fmla="*/ 0 h 566057"/>
              <a:gd name="connsiteX1" fmla="*/ 87086 w 1045029"/>
              <a:gd name="connsiteY1" fmla="*/ 217715 h 566057"/>
              <a:gd name="connsiteX2" fmla="*/ 362857 w 1045029"/>
              <a:gd name="connsiteY2" fmla="*/ 493486 h 566057"/>
              <a:gd name="connsiteX3" fmla="*/ 667657 w 1045029"/>
              <a:gd name="connsiteY3" fmla="*/ 551543 h 566057"/>
              <a:gd name="connsiteX4" fmla="*/ 1045029 w 1045029"/>
              <a:gd name="connsiteY4" fmla="*/ 566057 h 5660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45029" h="566057">
                <a:moveTo>
                  <a:pt x="0" y="0"/>
                </a:moveTo>
                <a:cubicBezTo>
                  <a:pt x="13305" y="67733"/>
                  <a:pt x="26610" y="135467"/>
                  <a:pt x="87086" y="217715"/>
                </a:cubicBezTo>
                <a:cubicBezTo>
                  <a:pt x="147562" y="299963"/>
                  <a:pt x="266095" y="437848"/>
                  <a:pt x="362857" y="493486"/>
                </a:cubicBezTo>
                <a:cubicBezTo>
                  <a:pt x="459619" y="549124"/>
                  <a:pt x="553962" y="539448"/>
                  <a:pt x="667657" y="551543"/>
                </a:cubicBezTo>
                <a:cubicBezTo>
                  <a:pt x="781352" y="563638"/>
                  <a:pt x="938591" y="561219"/>
                  <a:pt x="1045029" y="566057"/>
                </a:cubicBezTo>
              </a:path>
            </a:pathLst>
          </a:cu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2052" name="直接连接符 2051"/>
          <p:cNvCxnSpPr/>
          <p:nvPr/>
        </p:nvCxnSpPr>
        <p:spPr>
          <a:xfrm>
            <a:off x="2195736" y="5399314"/>
            <a:ext cx="2564950" cy="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54" name="矩形 2053"/>
          <p:cNvSpPr/>
          <p:nvPr/>
        </p:nvSpPr>
        <p:spPr>
          <a:xfrm>
            <a:off x="1912105" y="4354286"/>
            <a:ext cx="1579628" cy="2445173"/>
          </a:xfrm>
          <a:prstGeom prst="rect">
            <a:avLst/>
          </a:prstGeom>
          <a:solidFill>
            <a:schemeClr val="tx1">
              <a:lumMod val="95000"/>
              <a:lumOff val="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任意多边形 13"/>
          <p:cNvSpPr/>
          <p:nvPr/>
        </p:nvSpPr>
        <p:spPr>
          <a:xfrm>
            <a:off x="2206171" y="2409371"/>
            <a:ext cx="841829" cy="1030515"/>
          </a:xfrm>
          <a:custGeom>
            <a:avLst/>
            <a:gdLst>
              <a:gd name="connsiteX0" fmla="*/ 0 w 841829"/>
              <a:gd name="connsiteY0" fmla="*/ 1030515 h 1030515"/>
              <a:gd name="connsiteX1" fmla="*/ 348343 w 841829"/>
              <a:gd name="connsiteY1" fmla="*/ 885372 h 1030515"/>
              <a:gd name="connsiteX2" fmla="*/ 696686 w 841829"/>
              <a:gd name="connsiteY2" fmla="*/ 493486 h 1030515"/>
              <a:gd name="connsiteX3" fmla="*/ 783772 w 841829"/>
              <a:gd name="connsiteY3" fmla="*/ 188686 h 1030515"/>
              <a:gd name="connsiteX4" fmla="*/ 841829 w 841829"/>
              <a:gd name="connsiteY4" fmla="*/ 0 h 10305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41829" h="1030515">
                <a:moveTo>
                  <a:pt x="0" y="1030515"/>
                </a:moveTo>
                <a:cubicBezTo>
                  <a:pt x="116114" y="1002696"/>
                  <a:pt x="232229" y="974877"/>
                  <a:pt x="348343" y="885372"/>
                </a:cubicBezTo>
                <a:cubicBezTo>
                  <a:pt x="464457" y="795867"/>
                  <a:pt x="624115" y="609600"/>
                  <a:pt x="696686" y="493486"/>
                </a:cubicBezTo>
                <a:cubicBezTo>
                  <a:pt x="769258" y="377372"/>
                  <a:pt x="759582" y="270934"/>
                  <a:pt x="783772" y="188686"/>
                </a:cubicBezTo>
                <a:cubicBezTo>
                  <a:pt x="807962" y="106438"/>
                  <a:pt x="803124" y="45962"/>
                  <a:pt x="841829" y="0"/>
                </a:cubicBezTo>
              </a:path>
            </a:pathLst>
          </a:custGeom>
          <a:noFill/>
          <a:ln w="4762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000" t="29429" r="28800" b="35285"/>
          <a:stretch/>
        </p:blipFill>
        <p:spPr bwMode="auto">
          <a:xfrm>
            <a:off x="5886039" y="2094053"/>
            <a:ext cx="2134227" cy="199716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2" name="TextBox 11"/>
          <p:cNvSpPr txBox="1"/>
          <p:nvPr/>
        </p:nvSpPr>
        <p:spPr>
          <a:xfrm>
            <a:off x="5830671" y="6120269"/>
            <a:ext cx="2383670" cy="646331"/>
          </a:xfrm>
          <a:prstGeom prst="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zh-CN" altLang="en-US" dirty="0" smtClean="0">
                <a:latin typeface="方正姚体" pitchFamily="2" charset="-122"/>
                <a:ea typeface="方正姚体" pitchFamily="2" charset="-122"/>
              </a:rPr>
              <a:t>脉冲宽度大于死时间时的读数方法</a:t>
            </a:r>
            <a:endParaRPr lang="zh-CN" altLang="en-US" dirty="0"/>
          </a:p>
        </p:txBody>
      </p:sp>
      <p:sp>
        <p:nvSpPr>
          <p:cNvPr id="15" name="椭圆 14"/>
          <p:cNvSpPr/>
          <p:nvPr/>
        </p:nvSpPr>
        <p:spPr>
          <a:xfrm>
            <a:off x="5640235" y="2745771"/>
            <a:ext cx="380872" cy="34686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" name="TextBox 15"/>
          <p:cNvSpPr txBox="1"/>
          <p:nvPr/>
        </p:nvSpPr>
        <p:spPr>
          <a:xfrm>
            <a:off x="5640235" y="2745771"/>
            <a:ext cx="3808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 smtClean="0"/>
              <a:t> A</a:t>
            </a:r>
            <a:endParaRPr lang="zh-CN" altLang="en-US" dirty="0"/>
          </a:p>
        </p:txBody>
      </p:sp>
      <p:sp>
        <p:nvSpPr>
          <p:cNvPr id="17" name="TextBox 16"/>
          <p:cNvSpPr txBox="1"/>
          <p:nvPr/>
        </p:nvSpPr>
        <p:spPr>
          <a:xfrm>
            <a:off x="5830672" y="4151161"/>
            <a:ext cx="2383670" cy="646331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zh-CN" altLang="en-US" dirty="0" smtClean="0">
                <a:latin typeface="方正姚体" pitchFamily="2" charset="-122"/>
                <a:ea typeface="方正姚体" pitchFamily="2" charset="-122"/>
              </a:rPr>
              <a:t>在</a:t>
            </a:r>
            <a:r>
              <a:rPr lang="en-US" altLang="zh-CN" dirty="0" smtClean="0">
                <a:latin typeface="方正姚体" pitchFamily="2" charset="-122"/>
                <a:ea typeface="方正姚体" pitchFamily="2" charset="-122"/>
              </a:rPr>
              <a:t>A</a:t>
            </a:r>
            <a:r>
              <a:rPr lang="zh-CN" altLang="en-US" dirty="0" smtClean="0">
                <a:latin typeface="方正姚体" pitchFamily="2" charset="-122"/>
                <a:ea typeface="方正姚体" pitchFamily="2" charset="-122"/>
              </a:rPr>
              <a:t>端接示波器，或接放大器及计数元件</a:t>
            </a:r>
            <a:endParaRPr lang="zh-CN" altLang="en-US" dirty="0">
              <a:latin typeface="方正姚体" pitchFamily="2" charset="-122"/>
              <a:ea typeface="方正姚体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42565166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Content="1"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0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0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0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49" grpId="0" animBg="1"/>
      <p:bldP spid="2054" grpId="0" animBg="1"/>
      <p:bldP spid="14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260" r="16361" b="3678"/>
          <a:stretch/>
        </p:blipFill>
        <p:spPr>
          <a:xfrm>
            <a:off x="-6309" y="4005064"/>
            <a:ext cx="1625980" cy="285293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268760"/>
            <a:ext cx="1619671" cy="273630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"/>
            <a:ext cx="1619671" cy="155679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7" name="TextBox 6"/>
          <p:cNvSpPr txBox="1"/>
          <p:nvPr/>
        </p:nvSpPr>
        <p:spPr>
          <a:xfrm>
            <a:off x="1591341" y="1369877"/>
            <a:ext cx="7524329" cy="115416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</p:spPr>
        <p:txBody>
          <a:bodyPr wrap="square" rtlCol="0">
            <a:spAutoFit/>
          </a:bodyPr>
          <a:lstStyle/>
          <a:p>
            <a:endParaRPr lang="zh-CN" altLang="en-US" sz="900" dirty="0"/>
          </a:p>
        </p:txBody>
      </p:sp>
      <p:pic>
        <p:nvPicPr>
          <p:cNvPr id="8" name="图片 7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128" r="7974" b="2331"/>
          <a:stretch/>
        </p:blipFill>
        <p:spPr>
          <a:xfrm flipH="1">
            <a:off x="8214341" y="843889"/>
            <a:ext cx="929657" cy="1576999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7696628" y="1829616"/>
            <a:ext cx="720080" cy="646331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en-US" altLang="zh-CN" dirty="0" smtClean="0"/>
          </a:p>
          <a:p>
            <a:endParaRPr lang="zh-CN" altLang="en-US" dirty="0"/>
          </a:p>
        </p:txBody>
      </p:sp>
      <p:pic>
        <p:nvPicPr>
          <p:cNvPr id="2050" name="Picture 2" descr="I:\DCIM\100ANDRO\DSC_0094.jpg"/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rightnessContrast bright="52000" contrast="-52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9923" t="9579" r="33318"/>
          <a:stretch/>
        </p:blipFill>
        <p:spPr bwMode="auto">
          <a:xfrm rot="5400000">
            <a:off x="2589018" y="2963680"/>
            <a:ext cx="2437422" cy="3372534"/>
          </a:xfrm>
          <a:prstGeom prst="rect">
            <a:avLst/>
          </a:prstGeom>
          <a:noFill/>
          <a:scene3d>
            <a:camera prst="orthographicFront">
              <a:rot lat="0" lon="0" rev="21540000"/>
            </a:camera>
            <a:lightRig rig="threePt" dir="t"/>
          </a:scene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1987867" y="362898"/>
            <a:ext cx="468052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800" dirty="0" smtClean="0">
                <a:latin typeface="方正姚体" pitchFamily="2" charset="-122"/>
                <a:ea typeface="方正姚体" pitchFamily="2" charset="-122"/>
              </a:rPr>
              <a:t>示波器法</a:t>
            </a:r>
            <a:endParaRPr lang="zh-CN" altLang="en-US" sz="4800" dirty="0">
              <a:latin typeface="方正姚体" pitchFamily="2" charset="-122"/>
              <a:ea typeface="方正姚体" pitchFamily="2" charset="-122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1980971" y="6021288"/>
            <a:ext cx="669819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 smtClean="0">
                <a:latin typeface="方正姚体" pitchFamily="2" charset="-122"/>
                <a:ea typeface="方正姚体" pitchFamily="2" charset="-122"/>
              </a:rPr>
              <a:t>RC</a:t>
            </a:r>
            <a:r>
              <a:rPr lang="zh-CN" altLang="en-US" dirty="0" smtClean="0">
                <a:latin typeface="方正姚体" pitchFamily="2" charset="-122"/>
                <a:ea typeface="方正姚体" pitchFamily="2" charset="-122"/>
              </a:rPr>
              <a:t>振荡电路   脉冲宽度正比于</a:t>
            </a:r>
            <a:r>
              <a:rPr lang="en-US" altLang="zh-CN" dirty="0" smtClean="0">
                <a:latin typeface="方正姚体" pitchFamily="2" charset="-122"/>
                <a:ea typeface="方正姚体" pitchFamily="2" charset="-122"/>
              </a:rPr>
              <a:t>RC</a:t>
            </a:r>
            <a:r>
              <a:rPr lang="zh-CN" altLang="en-US" dirty="0" smtClean="0">
                <a:latin typeface="方正姚体" pitchFamily="2" charset="-122"/>
                <a:ea typeface="方正姚体" pitchFamily="2" charset="-122"/>
              </a:rPr>
              <a:t>，增加</a:t>
            </a:r>
            <a:r>
              <a:rPr lang="en-US" altLang="zh-CN" dirty="0" smtClean="0">
                <a:latin typeface="方正姚体" pitchFamily="2" charset="-122"/>
                <a:ea typeface="方正姚体" pitchFamily="2" charset="-122"/>
              </a:rPr>
              <a:t>R</a:t>
            </a:r>
            <a:r>
              <a:rPr lang="zh-CN" altLang="en-US" dirty="0" smtClean="0">
                <a:latin typeface="方正姚体" pitchFamily="2" charset="-122"/>
                <a:ea typeface="方正姚体" pitchFamily="2" charset="-122"/>
              </a:rPr>
              <a:t>，脉冲宽度变宽</a:t>
            </a:r>
            <a:r>
              <a:rPr lang="en-US" altLang="zh-CN" dirty="0" smtClean="0">
                <a:latin typeface="方正姚体" pitchFamily="2" charset="-122"/>
                <a:ea typeface="方正姚体" pitchFamily="2" charset="-122"/>
              </a:rPr>
              <a:t> </a:t>
            </a:r>
            <a:endParaRPr lang="zh-CN" altLang="en-US" dirty="0">
              <a:latin typeface="方正姚体" pitchFamily="2" charset="-122"/>
              <a:ea typeface="方正姚体" pitchFamily="2" charset="-122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2121463" y="2969306"/>
            <a:ext cx="2738570" cy="369332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zh-CN" altLang="en-US" dirty="0" smtClean="0">
                <a:latin typeface="方正姚体" pitchFamily="2" charset="-122"/>
                <a:ea typeface="方正姚体" pitchFamily="2" charset="-122"/>
              </a:rPr>
              <a:t>决定脉冲宽度的因素：</a:t>
            </a:r>
            <a:r>
              <a:rPr lang="en-US" altLang="zh-CN" dirty="0" smtClean="0">
                <a:latin typeface="方正姚体" pitchFamily="2" charset="-122"/>
                <a:ea typeface="方正姚体" pitchFamily="2" charset="-122"/>
              </a:rPr>
              <a:t>RC</a:t>
            </a:r>
            <a:endParaRPr lang="zh-CN" altLang="en-US" dirty="0">
              <a:latin typeface="方正姚体" pitchFamily="2" charset="-122"/>
              <a:ea typeface="方正姚体" pitchFamily="2" charset="-122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2097369" y="1632388"/>
            <a:ext cx="5959299" cy="923330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zh-CN" altLang="en-US" dirty="0" smtClean="0">
                <a:latin typeface="方正姚体" pitchFamily="2" charset="-122"/>
                <a:ea typeface="方正姚体" pitchFamily="2" charset="-122"/>
              </a:rPr>
              <a:t>优点：直观，迅速</a:t>
            </a:r>
            <a:endParaRPr lang="en-US" altLang="zh-CN" dirty="0" smtClean="0">
              <a:latin typeface="方正姚体" pitchFamily="2" charset="-122"/>
              <a:ea typeface="方正姚体" pitchFamily="2" charset="-122"/>
            </a:endParaRPr>
          </a:p>
          <a:p>
            <a:r>
              <a:rPr lang="zh-CN" altLang="en-US" dirty="0" smtClean="0">
                <a:latin typeface="方正姚体" pitchFamily="2" charset="-122"/>
                <a:ea typeface="方正姚体" pitchFamily="2" charset="-122"/>
              </a:rPr>
              <a:t>缺点：</a:t>
            </a:r>
            <a:r>
              <a:rPr lang="en-US" altLang="zh-CN" dirty="0" smtClean="0">
                <a:latin typeface="方正姚体" pitchFamily="2" charset="-122"/>
                <a:ea typeface="方正姚体" pitchFamily="2" charset="-122"/>
              </a:rPr>
              <a:t>1 </a:t>
            </a:r>
            <a:r>
              <a:rPr lang="zh-CN" altLang="en-US" dirty="0" smtClean="0">
                <a:latin typeface="方正姚体" pitchFamily="2" charset="-122"/>
                <a:ea typeface="方正姚体" pitchFamily="2" charset="-122"/>
              </a:rPr>
              <a:t>脉冲宽度大于死时间时，需通过</a:t>
            </a:r>
            <a:r>
              <a:rPr lang="en-US" altLang="zh-CN" dirty="0" smtClean="0">
                <a:latin typeface="方正姚体" pitchFamily="2" charset="-122"/>
                <a:ea typeface="方正姚体" pitchFamily="2" charset="-122"/>
              </a:rPr>
              <a:t>e</a:t>
            </a:r>
            <a:r>
              <a:rPr lang="zh-CN" altLang="en-US" dirty="0" smtClean="0">
                <a:latin typeface="方正姚体" pitchFamily="2" charset="-122"/>
                <a:ea typeface="方正姚体" pitchFamily="2" charset="-122"/>
              </a:rPr>
              <a:t>指数拟合进读数</a:t>
            </a:r>
            <a:endParaRPr lang="en-US" altLang="zh-CN" dirty="0" smtClean="0">
              <a:latin typeface="方正姚体" pitchFamily="2" charset="-122"/>
              <a:ea typeface="方正姚体" pitchFamily="2" charset="-122"/>
            </a:endParaRPr>
          </a:p>
          <a:p>
            <a:r>
              <a:rPr lang="en-US" altLang="zh-CN" dirty="0" smtClean="0">
                <a:latin typeface="方正姚体" pitchFamily="2" charset="-122"/>
                <a:ea typeface="方正姚体" pitchFamily="2" charset="-122"/>
              </a:rPr>
              <a:t>             2 </a:t>
            </a:r>
            <a:r>
              <a:rPr lang="zh-CN" altLang="en-US" dirty="0" smtClean="0">
                <a:latin typeface="方正姚体" pitchFamily="2" charset="-122"/>
                <a:ea typeface="方正姚体" pitchFamily="2" charset="-122"/>
              </a:rPr>
              <a:t>波形上下抖动，造成误差</a:t>
            </a:r>
            <a:endParaRPr lang="zh-CN" altLang="en-US" dirty="0">
              <a:latin typeface="方正姚体" pitchFamily="2" charset="-122"/>
              <a:ea typeface="方正姚体" pitchFamily="2" charset="-122"/>
            </a:endParaRPr>
          </a:p>
        </p:txBody>
      </p:sp>
      <p:pic>
        <p:nvPicPr>
          <p:cNvPr id="10" name="Picture 2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07172" y="3469162"/>
            <a:ext cx="2133600" cy="19939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6997290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Content="1"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260" r="16361" b="3678"/>
          <a:stretch/>
        </p:blipFill>
        <p:spPr>
          <a:xfrm>
            <a:off x="-6309" y="4005064"/>
            <a:ext cx="1625980" cy="285293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268760"/>
            <a:ext cx="1619671" cy="273630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"/>
            <a:ext cx="1619671" cy="155679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7" name="TextBox 6"/>
          <p:cNvSpPr txBox="1"/>
          <p:nvPr/>
        </p:nvSpPr>
        <p:spPr>
          <a:xfrm>
            <a:off x="1591341" y="1369877"/>
            <a:ext cx="7524329" cy="115416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</p:spPr>
        <p:txBody>
          <a:bodyPr wrap="square" rtlCol="0">
            <a:spAutoFit/>
          </a:bodyPr>
          <a:lstStyle/>
          <a:p>
            <a:endParaRPr lang="zh-CN" altLang="en-US" sz="900" dirty="0"/>
          </a:p>
        </p:txBody>
      </p:sp>
      <p:pic>
        <p:nvPicPr>
          <p:cNvPr id="8" name="图片 7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128" r="7974" b="2331"/>
          <a:stretch/>
        </p:blipFill>
        <p:spPr>
          <a:xfrm flipH="1">
            <a:off x="8214341" y="843889"/>
            <a:ext cx="929657" cy="1576999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7696628" y="1829616"/>
            <a:ext cx="720080" cy="646331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en-US" altLang="zh-CN" dirty="0" smtClean="0"/>
          </a:p>
          <a:p>
            <a:endParaRPr lang="zh-CN" altLang="en-US" dirty="0"/>
          </a:p>
        </p:txBody>
      </p:sp>
      <p:sp>
        <p:nvSpPr>
          <p:cNvPr id="2" name="矩形 1"/>
          <p:cNvSpPr/>
          <p:nvPr/>
        </p:nvSpPr>
        <p:spPr>
          <a:xfrm>
            <a:off x="1979712" y="393676"/>
            <a:ext cx="2642230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4400" dirty="0">
                <a:latin typeface="方正姚体" pitchFamily="2" charset="-122"/>
                <a:ea typeface="方正姚体" pitchFamily="2" charset="-122"/>
              </a:rPr>
              <a:t>示波器法</a:t>
            </a:r>
          </a:p>
        </p:txBody>
      </p:sp>
      <p:pic>
        <p:nvPicPr>
          <p:cNvPr id="3074" name="Picture 2" descr="C:\Users\kongqinyu\Desktop\新建文件夹\GM死时间\DSC_0075.jpg"/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457" r="12760"/>
          <a:stretch/>
        </p:blipFill>
        <p:spPr bwMode="auto">
          <a:xfrm>
            <a:off x="1827596" y="1632388"/>
            <a:ext cx="6589112" cy="50233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任意多边形 2"/>
          <p:cNvSpPr/>
          <p:nvPr/>
        </p:nvSpPr>
        <p:spPr>
          <a:xfrm>
            <a:off x="5065486" y="2525486"/>
            <a:ext cx="348343" cy="2859314"/>
          </a:xfrm>
          <a:custGeom>
            <a:avLst/>
            <a:gdLst>
              <a:gd name="connsiteX0" fmla="*/ 348343 w 348343"/>
              <a:gd name="connsiteY0" fmla="*/ 2859314 h 2859314"/>
              <a:gd name="connsiteX1" fmla="*/ 174171 w 348343"/>
              <a:gd name="connsiteY1" fmla="*/ 2336800 h 2859314"/>
              <a:gd name="connsiteX2" fmla="*/ 43543 w 348343"/>
              <a:gd name="connsiteY2" fmla="*/ 1654628 h 2859314"/>
              <a:gd name="connsiteX3" fmla="*/ 14514 w 348343"/>
              <a:gd name="connsiteY3" fmla="*/ 754743 h 2859314"/>
              <a:gd name="connsiteX4" fmla="*/ 0 w 348343"/>
              <a:gd name="connsiteY4" fmla="*/ 0 h 28593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48343" h="2859314">
                <a:moveTo>
                  <a:pt x="348343" y="2859314"/>
                </a:moveTo>
                <a:cubicBezTo>
                  <a:pt x="286657" y="2698447"/>
                  <a:pt x="224971" y="2537581"/>
                  <a:pt x="174171" y="2336800"/>
                </a:cubicBezTo>
                <a:cubicBezTo>
                  <a:pt x="123371" y="2136019"/>
                  <a:pt x="70152" y="1918304"/>
                  <a:pt x="43543" y="1654628"/>
                </a:cubicBezTo>
                <a:cubicBezTo>
                  <a:pt x="16934" y="1390952"/>
                  <a:pt x="21771" y="1030514"/>
                  <a:pt x="14514" y="754743"/>
                </a:cubicBezTo>
                <a:cubicBezTo>
                  <a:pt x="7257" y="478972"/>
                  <a:pt x="16933" y="147562"/>
                  <a:pt x="0" y="0"/>
                </a:cubicBezTo>
              </a:path>
            </a:pathLst>
          </a:custGeom>
          <a:noFill/>
          <a:ln w="412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11" name="直接连接符 10"/>
          <p:cNvCxnSpPr/>
          <p:nvPr/>
        </p:nvCxnSpPr>
        <p:spPr>
          <a:xfrm>
            <a:off x="2123728" y="2996952"/>
            <a:ext cx="914400" cy="9144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直接连接符 12"/>
          <p:cNvCxnSpPr/>
          <p:nvPr/>
        </p:nvCxnSpPr>
        <p:spPr>
          <a:xfrm>
            <a:off x="2123728" y="2996952"/>
            <a:ext cx="5040560" cy="72008"/>
          </a:xfrm>
          <a:prstGeom prst="line">
            <a:avLst/>
          </a:prstGeom>
          <a:ln w="412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直接连接符 16"/>
          <p:cNvCxnSpPr/>
          <p:nvPr/>
        </p:nvCxnSpPr>
        <p:spPr>
          <a:xfrm flipH="1" flipV="1">
            <a:off x="2123728" y="2475947"/>
            <a:ext cx="5040560" cy="49539"/>
          </a:xfrm>
          <a:prstGeom prst="line">
            <a:avLst/>
          </a:prstGeom>
          <a:ln w="444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直接箭头连接符 11"/>
          <p:cNvCxnSpPr/>
          <p:nvPr/>
        </p:nvCxnSpPr>
        <p:spPr>
          <a:xfrm>
            <a:off x="4855646" y="2420888"/>
            <a:ext cx="266506" cy="0"/>
          </a:xfrm>
          <a:prstGeom prst="straightConnector1">
            <a:avLst/>
          </a:prstGeom>
          <a:ln w="34925">
            <a:solidFill>
              <a:schemeClr val="accent2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直接箭头连接符 20"/>
          <p:cNvCxnSpPr/>
          <p:nvPr/>
        </p:nvCxnSpPr>
        <p:spPr>
          <a:xfrm>
            <a:off x="4855646" y="2943154"/>
            <a:ext cx="288019" cy="0"/>
          </a:xfrm>
          <a:prstGeom prst="straightConnector1">
            <a:avLst/>
          </a:prstGeom>
          <a:ln w="34925">
            <a:solidFill>
              <a:srgbClr val="00B050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TextBox 22"/>
          <p:cNvSpPr txBox="1"/>
          <p:nvPr/>
        </p:nvSpPr>
        <p:spPr>
          <a:xfrm>
            <a:off x="4855646" y="2082334"/>
            <a:ext cx="86848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dirty="0" smtClean="0"/>
              <a:t>T1</a:t>
            </a:r>
            <a:endParaRPr lang="zh-CN" altLang="en-US" sz="1600" dirty="0"/>
          </a:p>
        </p:txBody>
      </p:sp>
      <p:sp>
        <p:nvSpPr>
          <p:cNvPr id="24" name="TextBox 23"/>
          <p:cNvSpPr txBox="1"/>
          <p:nvPr/>
        </p:nvSpPr>
        <p:spPr>
          <a:xfrm>
            <a:off x="4855646" y="2602426"/>
            <a:ext cx="49785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dirty="0" smtClean="0"/>
              <a:t>T2</a:t>
            </a:r>
            <a:endParaRPr lang="zh-CN" altLang="en-US" sz="1600" dirty="0"/>
          </a:p>
        </p:txBody>
      </p:sp>
      <p:sp>
        <p:nvSpPr>
          <p:cNvPr id="25" name="TextBox 24"/>
          <p:cNvSpPr txBox="1"/>
          <p:nvPr/>
        </p:nvSpPr>
        <p:spPr>
          <a:xfrm>
            <a:off x="3300827" y="4365104"/>
            <a:ext cx="299936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4000" dirty="0" smtClean="0">
                <a:solidFill>
                  <a:srgbClr val="FF0000"/>
                </a:solidFill>
                <a:latin typeface="方正姚体" pitchFamily="2" charset="-122"/>
                <a:ea typeface="方正姚体" pitchFamily="2" charset="-122"/>
              </a:rPr>
              <a:t>T1</a:t>
            </a:r>
            <a:r>
              <a:rPr lang="zh-CN" altLang="en-US" sz="4000" dirty="0" smtClean="0">
                <a:solidFill>
                  <a:srgbClr val="FF0000"/>
                </a:solidFill>
                <a:latin typeface="方正姚体" pitchFamily="2" charset="-122"/>
                <a:ea typeface="方正姚体" pitchFamily="2" charset="-122"/>
              </a:rPr>
              <a:t>不等于</a:t>
            </a:r>
            <a:r>
              <a:rPr lang="en-US" altLang="zh-CN" sz="4000" dirty="0" smtClean="0">
                <a:solidFill>
                  <a:srgbClr val="FF0000"/>
                </a:solidFill>
                <a:latin typeface="方正姚体" pitchFamily="2" charset="-122"/>
                <a:ea typeface="方正姚体" pitchFamily="2" charset="-122"/>
              </a:rPr>
              <a:t>T2</a:t>
            </a:r>
            <a:endParaRPr lang="zh-CN" altLang="en-US" sz="4000" dirty="0">
              <a:solidFill>
                <a:srgbClr val="FF0000"/>
              </a:solidFill>
              <a:latin typeface="方正姚体" pitchFamily="2" charset="-122"/>
              <a:ea typeface="方正姚体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8455612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Content="1"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23" grpId="0"/>
      <p:bldP spid="24" grpId="0"/>
      <p:bldP spid="25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260" r="16361" b="3678"/>
          <a:stretch/>
        </p:blipFill>
        <p:spPr>
          <a:xfrm>
            <a:off x="-6309" y="4005064"/>
            <a:ext cx="1625980" cy="285293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268760"/>
            <a:ext cx="1619671" cy="273630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"/>
            <a:ext cx="1619671" cy="155679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7" name="TextBox 6"/>
          <p:cNvSpPr txBox="1"/>
          <p:nvPr/>
        </p:nvSpPr>
        <p:spPr>
          <a:xfrm>
            <a:off x="1591341" y="1369877"/>
            <a:ext cx="7524329" cy="115416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</p:spPr>
        <p:txBody>
          <a:bodyPr wrap="square" rtlCol="0">
            <a:spAutoFit/>
          </a:bodyPr>
          <a:lstStyle/>
          <a:p>
            <a:endParaRPr lang="zh-CN" altLang="en-US" sz="900" dirty="0"/>
          </a:p>
        </p:txBody>
      </p:sp>
      <p:pic>
        <p:nvPicPr>
          <p:cNvPr id="8" name="图片 7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128" r="7974" b="2331"/>
          <a:stretch/>
        </p:blipFill>
        <p:spPr>
          <a:xfrm flipH="1">
            <a:off x="8214341" y="843889"/>
            <a:ext cx="929657" cy="1576999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7696628" y="1829616"/>
            <a:ext cx="720080" cy="646331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en-US" altLang="zh-CN" dirty="0" smtClean="0"/>
          </a:p>
          <a:p>
            <a:endParaRPr lang="zh-CN" alt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1678023" y="404664"/>
            <a:ext cx="6378645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400" dirty="0" smtClean="0">
                <a:latin typeface="方正姚体" pitchFamily="2" charset="-122"/>
                <a:ea typeface="方正姚体" pitchFamily="2" charset="-122"/>
              </a:rPr>
              <a:t>死时间与外界因素的关系</a:t>
            </a:r>
            <a:endParaRPr lang="zh-CN" altLang="en-US" sz="4400" dirty="0">
              <a:latin typeface="方正姚体" pitchFamily="2" charset="-122"/>
              <a:ea typeface="方正姚体" pitchFamily="2" charset="-122"/>
            </a:endParaRPr>
          </a:p>
        </p:txBody>
      </p:sp>
      <p:sp>
        <p:nvSpPr>
          <p:cNvPr id="11" name="Rectangle 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zh-CN" altLang="en-US"/>
          </a:p>
        </p:txBody>
      </p:sp>
      <p:sp>
        <p:nvSpPr>
          <p:cNvPr id="15" name="TextBox 14"/>
          <p:cNvSpPr txBox="1"/>
          <p:nvPr/>
        </p:nvSpPr>
        <p:spPr>
          <a:xfrm>
            <a:off x="1971574" y="1752671"/>
            <a:ext cx="3960440" cy="400110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zh-CN" altLang="en-US" sz="2000" dirty="0" smtClean="0">
                <a:latin typeface="方正姚体" pitchFamily="2" charset="-122"/>
                <a:ea typeface="方正姚体" pitchFamily="2" charset="-122"/>
              </a:rPr>
              <a:t>应用示波器法研究一下关系</a:t>
            </a:r>
            <a:endParaRPr lang="zh-CN" altLang="en-US" sz="2000" dirty="0">
              <a:latin typeface="方正姚体" pitchFamily="2" charset="-122"/>
              <a:ea typeface="方正姚体" pitchFamily="2" charset="-122"/>
            </a:endParaRPr>
          </a:p>
        </p:txBody>
      </p:sp>
      <p:graphicFrame>
        <p:nvGraphicFramePr>
          <p:cNvPr id="22" name="图示 21"/>
          <p:cNvGraphicFramePr/>
          <p:nvPr>
            <p:extLst>
              <p:ext uri="{D42A27DB-BD31-4B8C-83A1-F6EECF244321}">
                <p14:modId xmlns:p14="http://schemas.microsoft.com/office/powerpoint/2010/main" val="1849090356"/>
              </p:ext>
            </p:extLst>
          </p:nvPr>
        </p:nvGraphicFramePr>
        <p:xfrm>
          <a:off x="1943708" y="2420888"/>
          <a:ext cx="5904656" cy="406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6" r:lo="rId7" r:qs="rId8" r:cs="rId9"/>
          </a:graphicData>
        </a:graphic>
      </p:graphicFrame>
    </p:spTree>
    <p:extLst>
      <p:ext uri="{BB962C8B-B14F-4D97-AF65-F5344CB8AC3E}">
        <p14:creationId xmlns:p14="http://schemas.microsoft.com/office/powerpoint/2010/main" val="7387203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Content="1"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260" r="16361" b="3678"/>
          <a:stretch/>
        </p:blipFill>
        <p:spPr>
          <a:xfrm>
            <a:off x="-6309" y="4005064"/>
            <a:ext cx="1625980" cy="285293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268760"/>
            <a:ext cx="1619671" cy="273630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"/>
            <a:ext cx="1619671" cy="155679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7" name="TextBox 6"/>
          <p:cNvSpPr txBox="1"/>
          <p:nvPr/>
        </p:nvSpPr>
        <p:spPr>
          <a:xfrm>
            <a:off x="1591341" y="1369877"/>
            <a:ext cx="7524329" cy="115416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</p:spPr>
        <p:txBody>
          <a:bodyPr wrap="square" rtlCol="0">
            <a:spAutoFit/>
          </a:bodyPr>
          <a:lstStyle/>
          <a:p>
            <a:endParaRPr lang="zh-CN" altLang="en-US" sz="900" dirty="0"/>
          </a:p>
        </p:txBody>
      </p:sp>
      <p:pic>
        <p:nvPicPr>
          <p:cNvPr id="8" name="图片 7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128" r="7974" b="2331"/>
          <a:stretch/>
        </p:blipFill>
        <p:spPr>
          <a:xfrm flipH="1">
            <a:off x="8214341" y="843889"/>
            <a:ext cx="929657" cy="1576999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7696628" y="1829616"/>
            <a:ext cx="720080" cy="646331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en-US" altLang="zh-CN" dirty="0" smtClean="0"/>
          </a:p>
          <a:p>
            <a:endParaRPr lang="zh-CN" alt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1835695" y="404664"/>
            <a:ext cx="6378645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400" dirty="0" smtClean="0">
                <a:latin typeface="方正姚体" pitchFamily="2" charset="-122"/>
                <a:ea typeface="方正姚体" pitchFamily="2" charset="-122"/>
              </a:rPr>
              <a:t>死时间与高压的关系</a:t>
            </a:r>
            <a:endParaRPr lang="zh-CN" altLang="en-US" sz="4400" dirty="0">
              <a:latin typeface="方正姚体" pitchFamily="2" charset="-122"/>
              <a:ea typeface="方正姚体" pitchFamily="2" charset="-122"/>
            </a:endParaRPr>
          </a:p>
        </p:txBody>
      </p:sp>
      <p:pic>
        <p:nvPicPr>
          <p:cNvPr id="4098" name="Picture 2" descr="C:\Users\kongqinyu\Desktop\新建文件夹\GM死时间\DSC_0061.jpg"/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043" t="5622" r="11629"/>
          <a:stretch/>
        </p:blipFill>
        <p:spPr bwMode="auto">
          <a:xfrm>
            <a:off x="1835694" y="1534774"/>
            <a:ext cx="7052101" cy="53232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0" name="Picture 4" descr="C:\Users\kongqinyu\Desktop\新建文件夹\GM死时间\DSC_0065.jpg"/>
          <p:cNvPicPr>
            <a:picLocks noChangeAspect="1" noChangeArrowheads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922" r="13720"/>
          <a:stretch/>
        </p:blipFill>
        <p:spPr bwMode="auto">
          <a:xfrm>
            <a:off x="1891102" y="1485293"/>
            <a:ext cx="6952405" cy="54046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1" name="Picture 5" descr="C:\Users\kongqinyu\Desktop\新建文件夹\GM死时间\DSC_0076.jpg"/>
          <p:cNvPicPr>
            <a:picLocks noChangeAspect="1" noChangeArrowheads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399" t="1888" r="10065"/>
          <a:stretch/>
        </p:blipFill>
        <p:spPr bwMode="auto">
          <a:xfrm>
            <a:off x="1841193" y="1485293"/>
            <a:ext cx="6992716" cy="5394708"/>
          </a:xfrm>
          <a:prstGeom prst="rect">
            <a:avLst/>
          </a:prstGeom>
          <a:noFill/>
          <a:scene3d>
            <a:camera prst="orthographicFront">
              <a:rot lat="0" lon="0" rev="60000"/>
            </a:camera>
            <a:lightRig rig="threePt" dir="t"/>
          </a:scene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858109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Content="1"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1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260" r="16361" b="3678"/>
          <a:stretch/>
        </p:blipFill>
        <p:spPr>
          <a:xfrm>
            <a:off x="-6309" y="4005064"/>
            <a:ext cx="1625980" cy="285293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268760"/>
            <a:ext cx="1619671" cy="273630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"/>
            <a:ext cx="1619671" cy="155679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7" name="TextBox 6"/>
          <p:cNvSpPr txBox="1"/>
          <p:nvPr/>
        </p:nvSpPr>
        <p:spPr>
          <a:xfrm>
            <a:off x="1591341" y="1369877"/>
            <a:ext cx="7524329" cy="115416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</p:spPr>
        <p:txBody>
          <a:bodyPr wrap="square" rtlCol="0">
            <a:spAutoFit/>
          </a:bodyPr>
          <a:lstStyle/>
          <a:p>
            <a:endParaRPr lang="zh-CN" altLang="en-US" sz="900" dirty="0"/>
          </a:p>
        </p:txBody>
      </p:sp>
      <p:pic>
        <p:nvPicPr>
          <p:cNvPr id="8" name="图片 7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128" r="7974" b="2331"/>
          <a:stretch/>
        </p:blipFill>
        <p:spPr>
          <a:xfrm flipH="1">
            <a:off x="8214341" y="843889"/>
            <a:ext cx="929657" cy="1576999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7696628" y="1829616"/>
            <a:ext cx="720080" cy="646331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en-US" altLang="zh-CN" dirty="0" smtClean="0"/>
          </a:p>
          <a:p>
            <a:endParaRPr lang="zh-CN" alt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1835695" y="404664"/>
            <a:ext cx="6378645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400" dirty="0" smtClean="0">
                <a:latin typeface="方正姚体" pitchFamily="2" charset="-122"/>
                <a:ea typeface="方正姚体" pitchFamily="2" charset="-122"/>
              </a:rPr>
              <a:t>死时间与高压的关系</a:t>
            </a:r>
            <a:endParaRPr lang="zh-CN" altLang="en-US" sz="4400" dirty="0">
              <a:latin typeface="方正姚体" pitchFamily="2" charset="-122"/>
              <a:ea typeface="方正姚体" pitchFamily="2" charset="-122"/>
            </a:endParaRPr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03648" y="1547598"/>
            <a:ext cx="5616624" cy="397540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矩形 1"/>
          <p:cNvSpPr/>
          <p:nvPr/>
        </p:nvSpPr>
        <p:spPr>
          <a:xfrm>
            <a:off x="1835696" y="5453527"/>
            <a:ext cx="7056784" cy="923330"/>
          </a:xfrm>
          <a:prstGeom prst="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zh-CN" altLang="en-US" dirty="0" smtClean="0">
                <a:latin typeface="方正姚体" pitchFamily="2" charset="-122"/>
                <a:ea typeface="方正姚体" pitchFamily="2" charset="-122"/>
              </a:rPr>
              <a:t>其他与高压的关系：脉冲宽度不随高压升高而变化 。正比于</a:t>
            </a:r>
            <a:r>
              <a:rPr lang="en-US" altLang="zh-CN" dirty="0" smtClean="0">
                <a:latin typeface="方正姚体" pitchFamily="2" charset="-122"/>
                <a:ea typeface="方正姚体" pitchFamily="2" charset="-122"/>
              </a:rPr>
              <a:t>RC</a:t>
            </a:r>
          </a:p>
          <a:p>
            <a:r>
              <a:rPr lang="en-US" altLang="zh-CN" dirty="0">
                <a:latin typeface="方正姚体" pitchFamily="2" charset="-122"/>
                <a:ea typeface="方正姚体" pitchFamily="2" charset="-122"/>
              </a:rPr>
              <a:t> </a:t>
            </a:r>
            <a:r>
              <a:rPr lang="en-US" altLang="zh-CN" dirty="0" smtClean="0">
                <a:latin typeface="方正姚体" pitchFamily="2" charset="-122"/>
                <a:ea typeface="方正姚体" pitchFamily="2" charset="-122"/>
              </a:rPr>
              <a:t>                                    </a:t>
            </a:r>
            <a:r>
              <a:rPr lang="zh-CN" altLang="en-US" dirty="0" smtClean="0">
                <a:latin typeface="方正姚体" pitchFamily="2" charset="-122"/>
                <a:ea typeface="方正姚体" pitchFamily="2" charset="-122"/>
              </a:rPr>
              <a:t>脉冲幅度随高压增长</a:t>
            </a:r>
            <a:r>
              <a:rPr lang="zh-CN" altLang="en-US" dirty="0">
                <a:latin typeface="方正姚体" pitchFamily="2" charset="-122"/>
                <a:ea typeface="方正姚体" pitchFamily="2" charset="-122"/>
              </a:rPr>
              <a:t>而</a:t>
            </a:r>
            <a:r>
              <a:rPr lang="zh-CN" altLang="en-US" dirty="0" smtClean="0">
                <a:latin typeface="方正姚体" pitchFamily="2" charset="-122"/>
                <a:ea typeface="方正姚体" pitchFamily="2" charset="-122"/>
              </a:rPr>
              <a:t>增长。正比于正离子鞘</a:t>
            </a:r>
            <a:endParaRPr lang="en-US" altLang="zh-CN" dirty="0" smtClean="0">
              <a:latin typeface="方正姚体" pitchFamily="2" charset="-122"/>
              <a:ea typeface="方正姚体" pitchFamily="2" charset="-122"/>
            </a:endParaRPr>
          </a:p>
          <a:p>
            <a:r>
              <a:rPr lang="en-US" altLang="zh-CN" dirty="0">
                <a:latin typeface="方正姚体" pitchFamily="2" charset="-122"/>
                <a:ea typeface="方正姚体" pitchFamily="2" charset="-122"/>
              </a:rPr>
              <a:t> </a:t>
            </a:r>
            <a:r>
              <a:rPr lang="en-US" altLang="zh-CN" dirty="0" smtClean="0">
                <a:latin typeface="方正姚体" pitchFamily="2" charset="-122"/>
                <a:ea typeface="方正姚体" pitchFamily="2" charset="-122"/>
              </a:rPr>
              <a:t>                                   </a:t>
            </a:r>
            <a:r>
              <a:rPr lang="zh-CN" altLang="en-US" dirty="0" smtClean="0">
                <a:latin typeface="方正姚体" pitchFamily="2" charset="-122"/>
                <a:ea typeface="方正姚体" pitchFamily="2" charset="-122"/>
              </a:rPr>
              <a:t> 上的总电荷量</a:t>
            </a:r>
            <a:r>
              <a:rPr lang="en-US" altLang="zh-CN" dirty="0" smtClean="0">
                <a:latin typeface="方正姚体" pitchFamily="2" charset="-122"/>
                <a:ea typeface="方正姚体" pitchFamily="2" charset="-122"/>
              </a:rPr>
              <a:t>Q</a:t>
            </a:r>
            <a:r>
              <a:rPr lang="zh-CN" altLang="en-US" dirty="0" smtClean="0">
                <a:latin typeface="方正姚体" pitchFamily="2" charset="-122"/>
                <a:ea typeface="方正姚体" pitchFamily="2" charset="-122"/>
              </a:rPr>
              <a:t>（由基尔霍夫回路方程解得）</a:t>
            </a:r>
            <a:endParaRPr lang="zh-CN" altLang="en-US" dirty="0">
              <a:latin typeface="方正姚体" pitchFamily="2" charset="-122"/>
              <a:ea typeface="方正姚体" pitchFamily="2" charset="-122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6305586" y="2545138"/>
            <a:ext cx="2373583" cy="2031325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zh-CN" altLang="en-US" dirty="0" smtClean="0">
                <a:latin typeface="方正姚体" pitchFamily="2" charset="-122"/>
                <a:ea typeface="方正姚体" pitchFamily="2" charset="-122"/>
              </a:rPr>
              <a:t>在坪区，增大高压（从</a:t>
            </a:r>
            <a:r>
              <a:rPr lang="en-US" altLang="zh-CN" dirty="0" smtClean="0">
                <a:latin typeface="方正姚体" pitchFamily="2" charset="-122"/>
                <a:ea typeface="方正姚体" pitchFamily="2" charset="-122"/>
              </a:rPr>
              <a:t>1.66KV—2.0KV</a:t>
            </a:r>
            <a:r>
              <a:rPr lang="zh-CN" altLang="en-US" dirty="0" smtClean="0">
                <a:latin typeface="方正姚体" pitchFamily="2" charset="-122"/>
                <a:ea typeface="方正姚体" pitchFamily="2" charset="-122"/>
              </a:rPr>
              <a:t>）死时间变为原来</a:t>
            </a:r>
            <a:r>
              <a:rPr lang="en-US" altLang="zh-CN" dirty="0" smtClean="0">
                <a:latin typeface="方正姚体" pitchFamily="2" charset="-122"/>
                <a:ea typeface="方正姚体" pitchFamily="2" charset="-122"/>
              </a:rPr>
              <a:t>1/4</a:t>
            </a:r>
            <a:r>
              <a:rPr lang="zh-CN" altLang="en-US" dirty="0" smtClean="0">
                <a:latin typeface="方正姚体" pitchFamily="2" charset="-122"/>
                <a:ea typeface="方正姚体" pitchFamily="2" charset="-122"/>
              </a:rPr>
              <a:t>。所以在</a:t>
            </a:r>
            <a:r>
              <a:rPr lang="en-US" altLang="zh-CN" dirty="0" smtClean="0">
                <a:latin typeface="方正姚体" pitchFamily="2" charset="-122"/>
                <a:ea typeface="方正姚体" pitchFamily="2" charset="-122"/>
              </a:rPr>
              <a:t>GM</a:t>
            </a:r>
            <a:r>
              <a:rPr lang="zh-CN" altLang="en-US" dirty="0" smtClean="0">
                <a:latin typeface="方正姚体" pitchFamily="2" charset="-122"/>
                <a:ea typeface="方正姚体" pitchFamily="2" charset="-122"/>
              </a:rPr>
              <a:t>使用中，可适当的增大工作电压可以降低死时间的不良影响</a:t>
            </a:r>
            <a:endParaRPr lang="zh-CN" altLang="en-US" dirty="0">
              <a:latin typeface="方正姚体" pitchFamily="2" charset="-122"/>
              <a:ea typeface="方正姚体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3941846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Content="1"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260" r="16361" b="3678"/>
          <a:stretch/>
        </p:blipFill>
        <p:spPr>
          <a:xfrm>
            <a:off x="-6309" y="4005064"/>
            <a:ext cx="1625980" cy="285293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268760"/>
            <a:ext cx="1619671" cy="273630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"/>
            <a:ext cx="1619671" cy="155679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7" name="TextBox 6"/>
          <p:cNvSpPr txBox="1"/>
          <p:nvPr/>
        </p:nvSpPr>
        <p:spPr>
          <a:xfrm>
            <a:off x="1591341" y="1369877"/>
            <a:ext cx="7524329" cy="115416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</p:spPr>
        <p:txBody>
          <a:bodyPr wrap="square" rtlCol="0">
            <a:spAutoFit/>
          </a:bodyPr>
          <a:lstStyle/>
          <a:p>
            <a:endParaRPr lang="zh-CN" altLang="en-US" sz="900" dirty="0"/>
          </a:p>
        </p:txBody>
      </p:sp>
      <p:pic>
        <p:nvPicPr>
          <p:cNvPr id="8" name="图片 7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128" r="7974" b="2331"/>
          <a:stretch/>
        </p:blipFill>
        <p:spPr>
          <a:xfrm flipH="1">
            <a:off x="8214341" y="843889"/>
            <a:ext cx="929657" cy="1576999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7696628" y="1829616"/>
            <a:ext cx="720080" cy="646331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en-US" altLang="zh-CN" dirty="0" smtClean="0"/>
          </a:p>
          <a:p>
            <a:endParaRPr lang="zh-CN" alt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1835695" y="404664"/>
            <a:ext cx="6378645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400" dirty="0" smtClean="0">
                <a:latin typeface="方正姚体" pitchFamily="2" charset="-122"/>
                <a:ea typeface="方正姚体" pitchFamily="2" charset="-122"/>
              </a:rPr>
              <a:t>死时间与计数率的关系</a:t>
            </a:r>
            <a:endParaRPr lang="zh-CN" altLang="en-US" sz="4400" dirty="0">
              <a:latin typeface="方正姚体" pitchFamily="2" charset="-122"/>
              <a:ea typeface="方正姚体" pitchFamily="2" charset="-122"/>
            </a:endParaRPr>
          </a:p>
        </p:txBody>
      </p:sp>
      <p:pic>
        <p:nvPicPr>
          <p:cNvPr id="4099" name="Picture 3" descr="C:\Users\kongqinyu\Desktop\新建文件夹\GM死时间\DSC_0082.jpg"/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713" t="6160" r="15828" b="5203"/>
          <a:stretch/>
        </p:blipFill>
        <p:spPr bwMode="auto">
          <a:xfrm>
            <a:off x="5128082" y="1595535"/>
            <a:ext cx="2980613" cy="22361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TextBox 9"/>
          <p:cNvSpPr txBox="1"/>
          <p:nvPr/>
        </p:nvSpPr>
        <p:spPr>
          <a:xfrm>
            <a:off x="2002280" y="4221088"/>
            <a:ext cx="6414428" cy="923330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zh-CN" altLang="en-US" dirty="0" smtClean="0">
                <a:latin typeface="方正姚体" pitchFamily="2" charset="-122"/>
                <a:ea typeface="方正姚体" pitchFamily="2" charset="-122"/>
              </a:rPr>
              <a:t>计数率在</a:t>
            </a:r>
            <a:r>
              <a:rPr lang="en-US" altLang="zh-CN" dirty="0" smtClean="0">
                <a:latin typeface="方正姚体" pitchFamily="2" charset="-122"/>
                <a:ea typeface="方正姚体" pitchFamily="2" charset="-122"/>
              </a:rPr>
              <a:t>10/s  </a:t>
            </a:r>
            <a:r>
              <a:rPr lang="zh-CN" altLang="en-US" dirty="0" smtClean="0">
                <a:latin typeface="方正姚体" pitchFamily="2" charset="-122"/>
                <a:ea typeface="方正姚体" pitchFamily="2" charset="-122"/>
              </a:rPr>
              <a:t>到</a:t>
            </a:r>
            <a:r>
              <a:rPr lang="en-US" altLang="zh-CN" dirty="0" smtClean="0">
                <a:latin typeface="方正姚体" pitchFamily="2" charset="-122"/>
                <a:ea typeface="方正姚体" pitchFamily="2" charset="-122"/>
              </a:rPr>
              <a:t>6000/s, </a:t>
            </a:r>
            <a:r>
              <a:rPr lang="zh-CN" altLang="en-US" dirty="0" smtClean="0">
                <a:latin typeface="方正姚体" pitchFamily="2" charset="-122"/>
                <a:ea typeface="方正姚体" pitchFamily="2" charset="-122"/>
              </a:rPr>
              <a:t>死时间不随计数率变化</a:t>
            </a:r>
            <a:r>
              <a:rPr lang="en-US" altLang="zh-CN" dirty="0" smtClean="0">
                <a:latin typeface="方正姚体" pitchFamily="2" charset="-122"/>
                <a:ea typeface="方正姚体" pitchFamily="2" charset="-122"/>
              </a:rPr>
              <a:t>,</a:t>
            </a:r>
            <a:r>
              <a:rPr lang="zh-CN" altLang="en-US" dirty="0" smtClean="0">
                <a:latin typeface="方正姚体" pitchFamily="2" charset="-122"/>
                <a:ea typeface="方正姚体" pitchFamily="2" charset="-122"/>
              </a:rPr>
              <a:t>即死时间占总计数时间的比例不变，所以不同计数率下，漏记数率占真实计数率的百分数是不变的。（至少小于示波器法的最小分辨值）</a:t>
            </a:r>
            <a:endParaRPr lang="zh-CN" altLang="en-US" dirty="0">
              <a:latin typeface="方正姚体" pitchFamily="2" charset="-122"/>
              <a:ea typeface="方正姚体" pitchFamily="2" charset="-122"/>
            </a:endParaRPr>
          </a:p>
        </p:txBody>
      </p:sp>
      <p:pic>
        <p:nvPicPr>
          <p:cNvPr id="4102" name="Picture 6" descr="C:\Users\kongqinyu\Desktop\新建文件夹\GM死时间\DSC_0080.jpg"/>
          <p:cNvPicPr>
            <a:picLocks noChangeAspect="1" noChangeArrowheads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175" t="3932" r="18095" b="3792"/>
          <a:stretch/>
        </p:blipFill>
        <p:spPr bwMode="auto">
          <a:xfrm>
            <a:off x="1851336" y="1574372"/>
            <a:ext cx="3017012" cy="22784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Rectangle 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zh-CN" altLang="en-US"/>
          </a:p>
        </p:txBody>
      </p:sp>
      <p:pic>
        <p:nvPicPr>
          <p:cNvPr id="4107" name="Picture 11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06922" y="5431532"/>
            <a:ext cx="6414428" cy="11724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9" name="流程图: 过程 18"/>
          <p:cNvSpPr/>
          <p:nvPr/>
        </p:nvSpPr>
        <p:spPr>
          <a:xfrm>
            <a:off x="1835695" y="1556793"/>
            <a:ext cx="6386050" cy="2448271"/>
          </a:xfrm>
          <a:prstGeom prst="flowChartProcess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4110" name="Picture 14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4300" y="1423246"/>
            <a:ext cx="4286250" cy="3038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0" name="TextBox 19"/>
          <p:cNvSpPr txBox="1"/>
          <p:nvPr/>
        </p:nvSpPr>
        <p:spPr>
          <a:xfrm>
            <a:off x="5724128" y="2420888"/>
            <a:ext cx="2692580" cy="1200329"/>
          </a:xfrm>
          <a:prstGeom prst="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altLang="zh-CN" dirty="0" smtClean="0">
                <a:latin typeface="方正姚体" pitchFamily="2" charset="-122"/>
                <a:ea typeface="方正姚体" pitchFamily="2" charset="-122"/>
              </a:rPr>
              <a:t>GM</a:t>
            </a:r>
            <a:r>
              <a:rPr lang="zh-CN" altLang="en-US" dirty="0" smtClean="0">
                <a:latin typeface="方正姚体" pitchFamily="2" charset="-122"/>
                <a:ea typeface="方正姚体" pitchFamily="2" charset="-122"/>
              </a:rPr>
              <a:t>计数显示与真实计数的关系</a:t>
            </a:r>
            <a:r>
              <a:rPr lang="en-US" altLang="zh-CN" dirty="0" smtClean="0">
                <a:latin typeface="方正姚体" pitchFamily="2" charset="-122"/>
                <a:ea typeface="方正姚体" pitchFamily="2" charset="-122"/>
              </a:rPr>
              <a:t>—</a:t>
            </a:r>
            <a:r>
              <a:rPr lang="zh-CN" altLang="en-US" dirty="0" smtClean="0">
                <a:latin typeface="方正姚体" pitchFamily="2" charset="-122"/>
                <a:ea typeface="方正姚体" pitchFamily="2" charset="-122"/>
              </a:rPr>
              <a:t>图像在</a:t>
            </a:r>
            <a:r>
              <a:rPr lang="en-US" altLang="zh-CN" dirty="0" smtClean="0">
                <a:latin typeface="方正姚体" pitchFamily="2" charset="-122"/>
                <a:ea typeface="方正姚体" pitchFamily="2" charset="-122"/>
              </a:rPr>
              <a:t>1800/s</a:t>
            </a:r>
            <a:r>
              <a:rPr lang="zh-CN" altLang="en-US" dirty="0" smtClean="0">
                <a:latin typeface="方正姚体" pitchFamily="2" charset="-122"/>
                <a:ea typeface="方正姚体" pitchFamily="2" charset="-122"/>
              </a:rPr>
              <a:t>左右开始的线性的变形与死时间无关</a:t>
            </a:r>
            <a:endParaRPr lang="zh-CN" altLang="en-US" dirty="0">
              <a:latin typeface="方正姚体" pitchFamily="2" charset="-122"/>
              <a:ea typeface="方正姚体" pitchFamily="2" charset="-122"/>
            </a:endParaRPr>
          </a:p>
        </p:txBody>
      </p:sp>
      <p:sp>
        <p:nvSpPr>
          <p:cNvPr id="2" name="矩形 1"/>
          <p:cNvSpPr/>
          <p:nvPr/>
        </p:nvSpPr>
        <p:spPr>
          <a:xfrm>
            <a:off x="3131840" y="5431532"/>
            <a:ext cx="1893177" cy="301724"/>
          </a:xfrm>
          <a:prstGeom prst="rect">
            <a:avLst/>
          </a:prstGeom>
          <a:solidFill>
            <a:srgbClr val="FF0000">
              <a:alpha val="0"/>
            </a:srgbClr>
          </a:solidFill>
          <a:ln w="508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" name="矩形 17"/>
          <p:cNvSpPr/>
          <p:nvPr/>
        </p:nvSpPr>
        <p:spPr>
          <a:xfrm>
            <a:off x="4181493" y="6165304"/>
            <a:ext cx="2550747" cy="301724"/>
          </a:xfrm>
          <a:prstGeom prst="rect">
            <a:avLst/>
          </a:prstGeom>
          <a:solidFill>
            <a:srgbClr val="FF0000">
              <a:alpha val="0"/>
            </a:srgbClr>
          </a:solidFill>
          <a:ln w="508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934048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Content="1"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1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 animBg="1"/>
      <p:bldP spid="20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599" r="12506"/>
          <a:stretch/>
        </p:blipFill>
        <p:spPr bwMode="auto">
          <a:xfrm>
            <a:off x="1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8234335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536</TotalTime>
  <Words>340</Words>
  <Application>Microsoft Office PowerPoint</Application>
  <PresentationFormat>全屏显示(4:3)</PresentationFormat>
  <Paragraphs>38</Paragraphs>
  <Slides>10</Slides>
  <Notes>2</Notes>
  <HiddenSlides>0</HiddenSlides>
  <MMClips>0</MMClips>
  <ScaleCrop>false</ScaleCrop>
  <HeadingPairs>
    <vt:vector size="4" baseType="variant">
      <vt:variant>
        <vt:lpstr>主题</vt:lpstr>
      </vt:variant>
      <vt:variant>
        <vt:i4>1</vt:i4>
      </vt:variant>
      <vt:variant>
        <vt:lpstr>幻灯片标题</vt:lpstr>
      </vt:variant>
      <vt:variant>
        <vt:i4>10</vt:i4>
      </vt:variant>
    </vt:vector>
  </HeadingPairs>
  <TitlesOfParts>
    <vt:vector size="11" baseType="lpstr">
      <vt:lpstr>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>微软中国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电脑城装机专用版</dc:creator>
  <cp:lastModifiedBy>电脑城装机专用版</cp:lastModifiedBy>
  <cp:revision>45</cp:revision>
  <dcterms:created xsi:type="dcterms:W3CDTF">2011-12-25T07:54:23Z</dcterms:created>
  <dcterms:modified xsi:type="dcterms:W3CDTF">2011-12-27T15:46:29Z</dcterms:modified>
</cp:coreProperties>
</file>