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7" r:id="rId2"/>
    <p:sldId id="258" r:id="rId3"/>
    <p:sldId id="259" r:id="rId4"/>
    <p:sldId id="260" r:id="rId5"/>
    <p:sldId id="268" r:id="rId6"/>
    <p:sldId id="265" r:id="rId7"/>
    <p:sldId id="274" r:id="rId8"/>
    <p:sldId id="267" r:id="rId9"/>
    <p:sldId id="266" r:id="rId10"/>
    <p:sldId id="282" r:id="rId11"/>
    <p:sldId id="263" r:id="rId12"/>
    <p:sldId id="269" r:id="rId13"/>
    <p:sldId id="275" r:id="rId14"/>
    <p:sldId id="276" r:id="rId15"/>
    <p:sldId id="270" r:id="rId16"/>
    <p:sldId id="281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7FBE"/>
    <a:srgbClr val="EBB350"/>
    <a:srgbClr val="45A730"/>
    <a:srgbClr val="EB6752"/>
    <a:srgbClr val="9F6B9F"/>
    <a:srgbClr val="B35648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06" autoAdjust="0"/>
    <p:restoredTop sz="94660"/>
  </p:normalViewPr>
  <p:slideViewPr>
    <p:cSldViewPr snapToGrid="0">
      <p:cViewPr>
        <p:scale>
          <a:sx n="66" d="100"/>
          <a:sy n="66" d="100"/>
        </p:scale>
        <p:origin x="-1008" y="-66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97A708-1AFE-41FA-9BD2-C942E7C5C87F}" type="datetimeFigureOut">
              <a:rPr lang="zh-CN" altLang="en-US" smtClean="0"/>
              <a:t>2015/12/24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418F80-96F0-4377-A2C2-B00B933F38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1048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1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3" indent="0" algn="ctr">
              <a:buNone/>
              <a:defRPr sz="2000"/>
            </a:lvl2pPr>
            <a:lvl3pPr marL="914368" indent="0" algn="ctr">
              <a:buNone/>
              <a:defRPr sz="1800"/>
            </a:lvl3pPr>
            <a:lvl4pPr marL="1371552" indent="0" algn="ctr">
              <a:buNone/>
              <a:defRPr sz="1600"/>
            </a:lvl4pPr>
            <a:lvl5pPr marL="1828737" indent="0" algn="ctr">
              <a:buNone/>
              <a:defRPr sz="1600"/>
            </a:lvl5pPr>
            <a:lvl6pPr marL="2285920" indent="0" algn="ctr">
              <a:buNone/>
              <a:defRPr sz="1600"/>
            </a:lvl6pPr>
            <a:lvl7pPr marL="2743103" indent="0" algn="ctr">
              <a:buNone/>
              <a:defRPr sz="1600"/>
            </a:lvl7pPr>
            <a:lvl8pPr marL="3200288" indent="0" algn="ctr">
              <a:buNone/>
              <a:defRPr sz="1600"/>
            </a:lvl8pPr>
            <a:lvl9pPr marL="3657473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1D40A-B933-465E-9F2B-01AED5A537F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45D48-9E02-4087-98A0-90B5F49F96B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362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1D40A-B933-465E-9F2B-01AED5A537F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45D48-9E02-4087-98A0-90B5F49F96B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930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5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8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1D40A-B933-465E-9F2B-01AED5A537F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45D48-9E02-4087-98A0-90B5F49F96B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126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1D40A-B933-465E-9F2B-01AED5A537F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45D48-9E02-4087-98A0-90B5F49F96B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97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3" indent="0">
              <a:buNone/>
              <a:defRPr sz="2000" b="1"/>
            </a:lvl2pPr>
            <a:lvl3pPr marL="914368" indent="0">
              <a:buNone/>
              <a:defRPr sz="1800" b="1"/>
            </a:lvl3pPr>
            <a:lvl4pPr marL="1371552" indent="0">
              <a:buNone/>
              <a:defRPr sz="1600" b="1"/>
            </a:lvl4pPr>
            <a:lvl5pPr marL="1828737" indent="0">
              <a:buNone/>
              <a:defRPr sz="1600" b="1"/>
            </a:lvl5pPr>
            <a:lvl6pPr marL="2285920" indent="0">
              <a:buNone/>
              <a:defRPr sz="1600" b="1"/>
            </a:lvl6pPr>
            <a:lvl7pPr marL="2743103" indent="0">
              <a:buNone/>
              <a:defRPr sz="1600" b="1"/>
            </a:lvl7pPr>
            <a:lvl8pPr marL="3200288" indent="0">
              <a:buNone/>
              <a:defRPr sz="1600" b="1"/>
            </a:lvl8pPr>
            <a:lvl9pPr marL="3657473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7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5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3" indent="0">
              <a:buNone/>
              <a:defRPr sz="2000" b="1"/>
            </a:lvl2pPr>
            <a:lvl3pPr marL="914368" indent="0">
              <a:buNone/>
              <a:defRPr sz="1800" b="1"/>
            </a:lvl3pPr>
            <a:lvl4pPr marL="1371552" indent="0">
              <a:buNone/>
              <a:defRPr sz="1600" b="1"/>
            </a:lvl4pPr>
            <a:lvl5pPr marL="1828737" indent="0">
              <a:buNone/>
              <a:defRPr sz="1600" b="1"/>
            </a:lvl5pPr>
            <a:lvl6pPr marL="2285920" indent="0">
              <a:buNone/>
              <a:defRPr sz="1600" b="1"/>
            </a:lvl6pPr>
            <a:lvl7pPr marL="2743103" indent="0">
              <a:buNone/>
              <a:defRPr sz="1600" b="1"/>
            </a:lvl7pPr>
            <a:lvl8pPr marL="3200288" indent="0">
              <a:buNone/>
              <a:defRPr sz="1600" b="1"/>
            </a:lvl8pPr>
            <a:lvl9pPr marL="3657473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5" y="2505077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1D40A-B933-465E-9F2B-01AED5A537F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45D48-9E02-4087-98A0-90B5F49F96B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488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1D40A-B933-465E-9F2B-01AED5A537F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45D48-9E02-4087-98A0-90B5F49F96B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493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1D40A-B933-465E-9F2B-01AED5A537F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45D48-9E02-4087-98A0-90B5F49F96B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509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9" y="98742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3" indent="0">
              <a:buNone/>
              <a:defRPr sz="1400"/>
            </a:lvl2pPr>
            <a:lvl3pPr marL="914368" indent="0">
              <a:buNone/>
              <a:defRPr sz="1200"/>
            </a:lvl3pPr>
            <a:lvl4pPr marL="1371552" indent="0">
              <a:buNone/>
              <a:defRPr sz="1000"/>
            </a:lvl4pPr>
            <a:lvl5pPr marL="1828737" indent="0">
              <a:buNone/>
              <a:defRPr sz="1000"/>
            </a:lvl5pPr>
            <a:lvl6pPr marL="2285920" indent="0">
              <a:buNone/>
              <a:defRPr sz="1000"/>
            </a:lvl6pPr>
            <a:lvl7pPr marL="2743103" indent="0">
              <a:buNone/>
              <a:defRPr sz="1000"/>
            </a:lvl7pPr>
            <a:lvl8pPr marL="3200288" indent="0">
              <a:buNone/>
              <a:defRPr sz="1000"/>
            </a:lvl8pPr>
            <a:lvl9pPr marL="3657473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1D40A-B933-465E-9F2B-01AED5A537F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45D48-9E02-4087-98A0-90B5F49F96B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392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9" y="987428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3" indent="0">
              <a:buNone/>
              <a:defRPr sz="2800"/>
            </a:lvl2pPr>
            <a:lvl3pPr marL="914368" indent="0">
              <a:buNone/>
              <a:defRPr sz="2400"/>
            </a:lvl3pPr>
            <a:lvl4pPr marL="1371552" indent="0">
              <a:buNone/>
              <a:defRPr sz="2000"/>
            </a:lvl4pPr>
            <a:lvl5pPr marL="1828737" indent="0">
              <a:buNone/>
              <a:defRPr sz="2000"/>
            </a:lvl5pPr>
            <a:lvl6pPr marL="2285920" indent="0">
              <a:buNone/>
              <a:defRPr sz="2000"/>
            </a:lvl6pPr>
            <a:lvl7pPr marL="2743103" indent="0">
              <a:buNone/>
              <a:defRPr sz="2000"/>
            </a:lvl7pPr>
            <a:lvl8pPr marL="3200288" indent="0">
              <a:buNone/>
              <a:defRPr sz="2000"/>
            </a:lvl8pPr>
            <a:lvl9pPr marL="3657473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3" indent="0">
              <a:buNone/>
              <a:defRPr sz="1400"/>
            </a:lvl2pPr>
            <a:lvl3pPr marL="914368" indent="0">
              <a:buNone/>
              <a:defRPr sz="1200"/>
            </a:lvl3pPr>
            <a:lvl4pPr marL="1371552" indent="0">
              <a:buNone/>
              <a:defRPr sz="1000"/>
            </a:lvl4pPr>
            <a:lvl5pPr marL="1828737" indent="0">
              <a:buNone/>
              <a:defRPr sz="1000"/>
            </a:lvl5pPr>
            <a:lvl6pPr marL="2285920" indent="0">
              <a:buNone/>
              <a:defRPr sz="1000"/>
            </a:lvl6pPr>
            <a:lvl7pPr marL="2743103" indent="0">
              <a:buNone/>
              <a:defRPr sz="1000"/>
            </a:lvl7pPr>
            <a:lvl8pPr marL="3200288" indent="0">
              <a:buNone/>
              <a:defRPr sz="1000"/>
            </a:lvl8pPr>
            <a:lvl9pPr marL="3657473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1D40A-B933-465E-9F2B-01AED5A537F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45D48-9E02-4087-98A0-90B5F49F96B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048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1D40A-B933-465E-9F2B-01AED5A537F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45D48-9E02-4087-98A0-90B5F49F96B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482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7"/>
            <a:ext cx="2628900" cy="581183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5" y="365127"/>
            <a:ext cx="7734300" cy="581183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1D40A-B933-465E-9F2B-01AED5A537F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45D48-9E02-4087-98A0-90B5F49F96B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6637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标题和内容">
    <p:bg>
      <p:bgPr>
        <a:gradFill>
          <a:gsLst>
            <a:gs pos="0">
              <a:schemeClr val="bg1">
                <a:lumMod val="50000"/>
              </a:schemeClr>
            </a:gs>
            <a:gs pos="100000">
              <a:schemeClr val="tx1">
                <a:lumMod val="85000"/>
                <a:lumOff val="1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4954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210"/>
            <a:fld id="{BD81D40A-B933-465E-9F2B-01AED5A537F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210"/>
              <a:t>2015/12/23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21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210"/>
            <a:fld id="{01A45D48-9E02-4087-98A0-90B5F49F96B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210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492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36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2" indent="-228592" algn="l" defTabSz="91436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76" indent="-228592" algn="l" defTabSz="9143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59" indent="-228592" algn="l" defTabSz="9143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44" indent="-228592" algn="l" defTabSz="9143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29" indent="-228592" algn="l" defTabSz="9143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12" indent="-228592" algn="l" defTabSz="9143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96" indent="-228592" algn="l" defTabSz="9143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80" indent="-228592" algn="l" defTabSz="9143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64" indent="-228592" algn="l" defTabSz="9143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3" algn="l" defTabSz="9143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8" algn="l" defTabSz="9143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52" algn="l" defTabSz="9143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37" algn="l" defTabSz="9143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20" algn="l" defTabSz="9143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03" algn="l" defTabSz="9143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88" algn="l" defTabSz="9143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73" algn="l" defTabSz="9143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abyss.uoregon.edu/~js/images/laser_pump.gif" TargetMode="External"/><Relationship Id="rId5" Type="http://schemas.openxmlformats.org/officeDocument/2006/relationships/image" Target="../media/image3.gif"/><Relationship Id="rId4" Type="http://schemas.openxmlformats.org/officeDocument/2006/relationships/hyperlink" Target="http://www.phy.cuhk.edu.hk/phyworld/articles/laser/3-states_e.gif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3.png"/><Relationship Id="rId7" Type="http://schemas.openxmlformats.org/officeDocument/2006/relationships/image" Target="../media/image1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jp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3561588" y="3159433"/>
            <a:ext cx="5270089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zh-CN" altLang="en-US" sz="3733" dirty="0" smtClean="0">
                <a:solidFill>
                  <a:prstClr val="white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固体激光器</a:t>
            </a:r>
            <a:endParaRPr lang="zh-CN" altLang="en-US" sz="3733" dirty="0">
              <a:solidFill>
                <a:prstClr val="white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2890684" y="3857059"/>
            <a:ext cx="6410632" cy="0"/>
          </a:xfrm>
          <a:prstGeom prst="line">
            <a:avLst/>
          </a:prstGeom>
          <a:ln>
            <a:solidFill>
              <a:srgbClr val="FF9F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4264534" y="3966303"/>
            <a:ext cx="36629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zh-CN" altLang="en-US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核科学与技术系 陈方祺</a:t>
            </a:r>
            <a:r>
              <a:rPr lang="en-US" altLang="zh-CN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13300200001</a:t>
            </a:r>
            <a:endParaRPr lang="zh-CN" altLang="en-US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 rot="5400000">
            <a:off x="1992824" y="3706744"/>
            <a:ext cx="426064" cy="726697"/>
            <a:chOff x="1101213" y="3274809"/>
            <a:chExt cx="319548" cy="545023"/>
          </a:xfrm>
        </p:grpSpPr>
        <p:sp>
          <p:nvSpPr>
            <p:cNvPr id="21" name="直角三角形 20"/>
            <p:cNvSpPr/>
            <p:nvPr/>
          </p:nvSpPr>
          <p:spPr>
            <a:xfrm>
              <a:off x="1101213" y="3274809"/>
              <a:ext cx="167148" cy="392623"/>
            </a:xfrm>
            <a:prstGeom prst="rtTriangle">
              <a:avLst/>
            </a:prstGeom>
            <a:solidFill>
              <a:srgbClr val="9F6B9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直角三角形 21"/>
            <p:cNvSpPr/>
            <p:nvPr/>
          </p:nvSpPr>
          <p:spPr>
            <a:xfrm rot="2483513">
              <a:off x="1253613" y="3427209"/>
              <a:ext cx="167148" cy="392623"/>
            </a:xfrm>
            <a:prstGeom prst="rtTriangle">
              <a:avLst/>
            </a:prstGeom>
            <a:solidFill>
              <a:srgbClr val="45A73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0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 rot="16200000">
            <a:off x="9717317" y="3305208"/>
            <a:ext cx="426064" cy="726697"/>
            <a:chOff x="1101213" y="3274809"/>
            <a:chExt cx="319548" cy="545023"/>
          </a:xfrm>
        </p:grpSpPr>
        <p:sp>
          <p:nvSpPr>
            <p:cNvPr id="27" name="直角三角形 26"/>
            <p:cNvSpPr/>
            <p:nvPr/>
          </p:nvSpPr>
          <p:spPr>
            <a:xfrm>
              <a:off x="1101213" y="3274809"/>
              <a:ext cx="167148" cy="392623"/>
            </a:xfrm>
            <a:prstGeom prst="rtTriangle">
              <a:avLst/>
            </a:prstGeom>
            <a:solidFill>
              <a:srgbClr val="EB6752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8" name="直角三角形 27"/>
            <p:cNvSpPr/>
            <p:nvPr/>
          </p:nvSpPr>
          <p:spPr>
            <a:xfrm rot="2483513">
              <a:off x="1253613" y="3427209"/>
              <a:ext cx="167148" cy="392623"/>
            </a:xfrm>
            <a:prstGeom prst="rtTriangle">
              <a:avLst/>
            </a:prstGeom>
            <a:solidFill>
              <a:srgbClr val="FF9F03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0"/>
              <a:endParaRPr lang="zh-CN" altLang="en-US">
                <a:solidFill>
                  <a:prstClr val="white"/>
                </a:solidFill>
              </a:endParaRPr>
            </a:p>
          </p:txBody>
        </p:sp>
      </p:grpSp>
      <p:cxnSp>
        <p:nvCxnSpPr>
          <p:cNvPr id="35" name="直接连接符 34"/>
          <p:cNvCxnSpPr/>
          <p:nvPr/>
        </p:nvCxnSpPr>
        <p:spPr>
          <a:xfrm flipH="1">
            <a:off x="1834212" y="1970459"/>
            <a:ext cx="1056473" cy="1799696"/>
          </a:xfrm>
          <a:prstGeom prst="line">
            <a:avLst/>
          </a:prstGeom>
          <a:ln>
            <a:solidFill>
              <a:srgbClr val="9F6B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H="1">
            <a:off x="2797678" y="666308"/>
            <a:ext cx="1181065" cy="2011939"/>
          </a:xfrm>
          <a:prstGeom prst="line">
            <a:avLst/>
          </a:prstGeom>
          <a:ln>
            <a:solidFill>
              <a:srgbClr val="45A7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H="1">
            <a:off x="8223650" y="4079924"/>
            <a:ext cx="1056473" cy="1799696"/>
          </a:xfrm>
          <a:prstGeom prst="line">
            <a:avLst/>
          </a:prstGeom>
          <a:ln>
            <a:solidFill>
              <a:srgbClr val="EB67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H="1">
            <a:off x="9301318" y="2239428"/>
            <a:ext cx="1409229" cy="2400616"/>
          </a:xfrm>
          <a:prstGeom prst="line">
            <a:avLst/>
          </a:prstGeom>
          <a:ln>
            <a:solidFill>
              <a:srgbClr val="EBB3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9269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98066" y="1190837"/>
            <a:ext cx="23958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4800">
                <a:solidFill>
                  <a:srgbClr val="FF9F03"/>
                </a:solidFill>
              </a:rPr>
              <a:t>content</a:t>
            </a:r>
            <a:endParaRPr lang="zh-CN" altLang="en-US" sz="4800">
              <a:solidFill>
                <a:srgbClr val="FF9F03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420219" y="2833578"/>
            <a:ext cx="878957" cy="878957"/>
            <a:chOff x="2910664" y="2833578"/>
            <a:chExt cx="878957" cy="878957"/>
          </a:xfrm>
        </p:grpSpPr>
        <p:sp>
          <p:nvSpPr>
            <p:cNvPr id="6" name="菱形 5"/>
            <p:cNvSpPr/>
            <p:nvPr/>
          </p:nvSpPr>
          <p:spPr>
            <a:xfrm>
              <a:off x="2910664" y="2833578"/>
              <a:ext cx="878957" cy="878957"/>
            </a:xfrm>
            <a:prstGeom prst="diamond">
              <a:avLst/>
            </a:prstGeom>
            <a:noFill/>
            <a:ln w="25400">
              <a:solidFill>
                <a:srgbClr val="9F6B9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2941232" y="2924243"/>
              <a:ext cx="817820" cy="666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10"/>
              <a:r>
                <a:rPr lang="en-US" altLang="zh-CN" sz="3733" dirty="0">
                  <a:solidFill>
                    <a:prstClr val="white"/>
                  </a:solidFill>
                </a:rPr>
                <a:t>01</a:t>
              </a:r>
              <a:endParaRPr lang="zh-CN" altLang="en-US" sz="3733" dirty="0">
                <a:solidFill>
                  <a:prstClr val="white"/>
                </a:solidFill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1757454" y="4061349"/>
            <a:ext cx="2204484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zh-CN" altLang="en-US" sz="2133" dirty="0" smtClean="0">
                <a:solidFill>
                  <a:srgbClr val="9F6B9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激光原理</a:t>
            </a:r>
            <a:endParaRPr lang="zh-CN" altLang="en-US" sz="2133" dirty="0">
              <a:solidFill>
                <a:srgbClr val="9F6B9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6688343" y="2833578"/>
            <a:ext cx="878957" cy="878957"/>
            <a:chOff x="4741236" y="2833578"/>
            <a:chExt cx="878957" cy="878957"/>
          </a:xfrm>
        </p:grpSpPr>
        <p:sp>
          <p:nvSpPr>
            <p:cNvPr id="7" name="菱形 6"/>
            <p:cNvSpPr/>
            <p:nvPr/>
          </p:nvSpPr>
          <p:spPr>
            <a:xfrm>
              <a:off x="4741236" y="2833578"/>
              <a:ext cx="878957" cy="878957"/>
            </a:xfrm>
            <a:prstGeom prst="diamond">
              <a:avLst/>
            </a:prstGeom>
            <a:noFill/>
            <a:ln w="25400">
              <a:solidFill>
                <a:srgbClr val="EB67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771804" y="2924243"/>
              <a:ext cx="817820" cy="666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10"/>
              <a:r>
                <a:rPr lang="en-US" altLang="zh-CN" sz="3733" dirty="0" smtClean="0">
                  <a:solidFill>
                    <a:prstClr val="white"/>
                  </a:solidFill>
                </a:rPr>
                <a:t>03</a:t>
              </a:r>
              <a:endParaRPr lang="zh-CN" altLang="en-US" sz="3733" dirty="0">
                <a:solidFill>
                  <a:prstClr val="white"/>
                </a:solidFill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6025578" y="4061349"/>
            <a:ext cx="22044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2400" dirty="0">
                <a:solidFill>
                  <a:srgbClr val="EB6752"/>
                </a:solidFill>
              </a:rPr>
              <a:t>1064nm</a:t>
            </a:r>
            <a:r>
              <a:rPr lang="zh-CN" altLang="en-US" sz="2400" dirty="0">
                <a:solidFill>
                  <a:srgbClr val="EB6752"/>
                </a:solidFill>
              </a:rPr>
              <a:t>固体激光模式观测</a:t>
            </a:r>
            <a:endParaRPr lang="zh-CN" altLang="en-US" sz="2400" dirty="0">
              <a:solidFill>
                <a:srgbClr val="EB6752"/>
              </a:solidFill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4388091" y="2833578"/>
            <a:ext cx="878957" cy="878957"/>
            <a:chOff x="6571808" y="2833578"/>
            <a:chExt cx="878957" cy="878957"/>
          </a:xfrm>
        </p:grpSpPr>
        <p:sp>
          <p:nvSpPr>
            <p:cNvPr id="8" name="菱形 7"/>
            <p:cNvSpPr/>
            <p:nvPr/>
          </p:nvSpPr>
          <p:spPr>
            <a:xfrm>
              <a:off x="6571808" y="2833578"/>
              <a:ext cx="878957" cy="878957"/>
            </a:xfrm>
            <a:prstGeom prst="diamond">
              <a:avLst/>
            </a:prstGeom>
            <a:noFill/>
            <a:ln w="25400">
              <a:solidFill>
                <a:srgbClr val="EBB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602376" y="2924243"/>
              <a:ext cx="817820" cy="666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10"/>
              <a:r>
                <a:rPr lang="en-US" altLang="zh-CN" sz="3733" dirty="0" smtClean="0">
                  <a:solidFill>
                    <a:prstClr val="white"/>
                  </a:solidFill>
                </a:rPr>
                <a:t>02</a:t>
              </a:r>
              <a:endParaRPr lang="zh-CN" altLang="en-US" sz="3733" dirty="0">
                <a:solidFill>
                  <a:prstClr val="white"/>
                </a:solidFill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3725326" y="4061349"/>
            <a:ext cx="22044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2400" dirty="0">
                <a:solidFill>
                  <a:schemeClr val="accent4"/>
                </a:solidFill>
              </a:rPr>
              <a:t>1064nm</a:t>
            </a:r>
            <a:r>
              <a:rPr lang="zh-CN" altLang="en-US" sz="2400" dirty="0">
                <a:solidFill>
                  <a:schemeClr val="accent4"/>
                </a:solidFill>
              </a:rPr>
              <a:t>固体激光谐振腔设计调整</a:t>
            </a:r>
            <a:endParaRPr lang="zh-CN" altLang="en-US" sz="2400" dirty="0">
              <a:solidFill>
                <a:schemeClr val="accent4"/>
              </a:solidFill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8892826" y="2833578"/>
            <a:ext cx="878957" cy="878957"/>
            <a:chOff x="8402379" y="2833578"/>
            <a:chExt cx="878957" cy="878957"/>
          </a:xfrm>
        </p:grpSpPr>
        <p:sp>
          <p:nvSpPr>
            <p:cNvPr id="9" name="菱形 8"/>
            <p:cNvSpPr/>
            <p:nvPr/>
          </p:nvSpPr>
          <p:spPr>
            <a:xfrm>
              <a:off x="8402379" y="2833578"/>
              <a:ext cx="878957" cy="878957"/>
            </a:xfrm>
            <a:prstGeom prst="diamond">
              <a:avLst/>
            </a:prstGeom>
            <a:noFill/>
            <a:ln w="25400">
              <a:solidFill>
                <a:srgbClr val="45A7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432949" y="2924243"/>
              <a:ext cx="817820" cy="666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10"/>
              <a:r>
                <a:rPr lang="en-US" altLang="zh-CN" sz="3733">
                  <a:solidFill>
                    <a:prstClr val="white"/>
                  </a:solidFill>
                </a:rPr>
                <a:t>04</a:t>
              </a:r>
              <a:endParaRPr lang="zh-CN" altLang="en-US" sz="3733">
                <a:solidFill>
                  <a:prstClr val="white"/>
                </a:solidFill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230062" y="4061349"/>
            <a:ext cx="22044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zh-CN" altLang="en-US" sz="2400" dirty="0">
                <a:solidFill>
                  <a:srgbClr val="45A730"/>
                </a:solidFill>
              </a:rPr>
              <a:t>固体激光倍频效应观察</a:t>
            </a:r>
            <a:endParaRPr lang="zh-CN" altLang="en-US" sz="2400" dirty="0">
              <a:solidFill>
                <a:srgbClr val="45A7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493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1727200" y="3200205"/>
            <a:ext cx="8737601" cy="0"/>
            <a:chOff x="1545265" y="1041990"/>
            <a:chExt cx="6553201" cy="0"/>
          </a:xfrm>
        </p:grpSpPr>
        <p:cxnSp>
          <p:nvCxnSpPr>
            <p:cNvPr id="27" name="直接连接符 26"/>
            <p:cNvCxnSpPr/>
            <p:nvPr/>
          </p:nvCxnSpPr>
          <p:spPr>
            <a:xfrm>
              <a:off x="1545265" y="1041990"/>
              <a:ext cx="1722474" cy="0"/>
            </a:xfrm>
            <a:prstGeom prst="line">
              <a:avLst/>
            </a:prstGeom>
            <a:ln>
              <a:solidFill>
                <a:srgbClr val="C37FB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6375992" y="1041990"/>
              <a:ext cx="1722474" cy="0"/>
            </a:xfrm>
            <a:prstGeom prst="line">
              <a:avLst/>
            </a:prstGeom>
            <a:ln>
              <a:solidFill>
                <a:srgbClr val="C37FB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组合 33"/>
          <p:cNvGrpSpPr/>
          <p:nvPr/>
        </p:nvGrpSpPr>
        <p:grpSpPr>
          <a:xfrm>
            <a:off x="4888909" y="1877077"/>
            <a:ext cx="2414183" cy="2694923"/>
            <a:chOff x="3666682" y="1407808"/>
            <a:chExt cx="1810637" cy="2021192"/>
          </a:xfrm>
        </p:grpSpPr>
        <p:sp>
          <p:nvSpPr>
            <p:cNvPr id="30" name="等腰三角形 29"/>
            <p:cNvSpPr/>
            <p:nvPr/>
          </p:nvSpPr>
          <p:spPr>
            <a:xfrm>
              <a:off x="3666682" y="1407808"/>
              <a:ext cx="1810637" cy="1560894"/>
            </a:xfrm>
            <a:prstGeom prst="triangle">
              <a:avLst/>
            </a:prstGeom>
            <a:noFill/>
            <a:ln w="12700">
              <a:solidFill>
                <a:srgbClr val="C37F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10800000">
              <a:off x="3666682" y="1868106"/>
              <a:ext cx="1810637" cy="1560894"/>
            </a:xfrm>
            <a:prstGeom prst="triangle">
              <a:avLst/>
            </a:prstGeom>
            <a:noFill/>
            <a:ln w="12700">
              <a:solidFill>
                <a:srgbClr val="C37F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4098851" y="1997556"/>
              <a:ext cx="946297" cy="8079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10"/>
              <a:r>
                <a:rPr lang="en-US" altLang="zh-CN" sz="3200" dirty="0" smtClean="0">
                  <a:solidFill>
                    <a:srgbClr val="C37FBE"/>
                  </a:solidFill>
                </a:rPr>
                <a:t>PARTONE</a:t>
              </a:r>
              <a:endParaRPr lang="zh-CN" altLang="en-US" sz="3200" dirty="0">
                <a:solidFill>
                  <a:srgbClr val="C37FBE"/>
                </a:solidFill>
              </a:endParaRP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3719033" y="4976517"/>
            <a:ext cx="4652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zh-CN" altLang="en-US" sz="3200" dirty="0" smtClean="0">
                <a:solidFill>
                  <a:srgbClr val="C37FBE"/>
                </a:solidFill>
              </a:rPr>
              <a:t>激光原理</a:t>
            </a:r>
            <a:endParaRPr lang="zh-CN" altLang="en-US" sz="3200" dirty="0">
              <a:solidFill>
                <a:srgbClr val="C37FBE"/>
              </a:solid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1930400" y="3403405"/>
            <a:ext cx="8737601" cy="0"/>
            <a:chOff x="1545265" y="1041990"/>
            <a:chExt cx="6553201" cy="0"/>
          </a:xfrm>
        </p:grpSpPr>
        <p:cxnSp>
          <p:nvCxnSpPr>
            <p:cNvPr id="37" name="直接连接符 36"/>
            <p:cNvCxnSpPr/>
            <p:nvPr/>
          </p:nvCxnSpPr>
          <p:spPr>
            <a:xfrm>
              <a:off x="1545265" y="1041990"/>
              <a:ext cx="1722474" cy="0"/>
            </a:xfrm>
            <a:prstGeom prst="line">
              <a:avLst/>
            </a:prstGeom>
            <a:ln>
              <a:solidFill>
                <a:srgbClr val="C37FB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6375992" y="1041990"/>
              <a:ext cx="1722474" cy="0"/>
            </a:xfrm>
            <a:prstGeom prst="line">
              <a:avLst/>
            </a:prstGeom>
            <a:ln>
              <a:solidFill>
                <a:srgbClr val="C37FB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组合 38"/>
          <p:cNvGrpSpPr/>
          <p:nvPr/>
        </p:nvGrpSpPr>
        <p:grpSpPr>
          <a:xfrm>
            <a:off x="2133600" y="3606605"/>
            <a:ext cx="8737601" cy="0"/>
            <a:chOff x="1545265" y="1041990"/>
            <a:chExt cx="6553201" cy="0"/>
          </a:xfrm>
        </p:grpSpPr>
        <p:cxnSp>
          <p:nvCxnSpPr>
            <p:cNvPr id="40" name="直接连接符 39"/>
            <p:cNvCxnSpPr/>
            <p:nvPr/>
          </p:nvCxnSpPr>
          <p:spPr>
            <a:xfrm>
              <a:off x="1545265" y="1041990"/>
              <a:ext cx="1722474" cy="0"/>
            </a:xfrm>
            <a:prstGeom prst="line">
              <a:avLst/>
            </a:prstGeom>
            <a:ln>
              <a:solidFill>
                <a:srgbClr val="C37FB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6375992" y="1041990"/>
              <a:ext cx="1722474" cy="0"/>
            </a:xfrm>
            <a:prstGeom prst="line">
              <a:avLst/>
            </a:prstGeom>
            <a:ln>
              <a:solidFill>
                <a:srgbClr val="C37FB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矩形 41"/>
          <p:cNvSpPr/>
          <p:nvPr/>
        </p:nvSpPr>
        <p:spPr>
          <a:xfrm>
            <a:off x="0" y="6797042"/>
            <a:ext cx="12192000" cy="60959"/>
          </a:xfrm>
          <a:prstGeom prst="rect">
            <a:avLst/>
          </a:prstGeom>
          <a:solidFill>
            <a:srgbClr val="9F6B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半闭框 16"/>
          <p:cNvSpPr/>
          <p:nvPr/>
        </p:nvSpPr>
        <p:spPr>
          <a:xfrm rot="13425323">
            <a:off x="5952768" y="6227428"/>
            <a:ext cx="286462" cy="286462"/>
          </a:xfrm>
          <a:prstGeom prst="halfFrame">
            <a:avLst>
              <a:gd name="adj1" fmla="val 8774"/>
              <a:gd name="adj2" fmla="val 6884"/>
            </a:avLst>
          </a:prstGeom>
          <a:solidFill>
            <a:srgbClr val="C37FBE"/>
          </a:solidFill>
          <a:ln>
            <a:solidFill>
              <a:srgbClr val="C37F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680484" y="4411"/>
            <a:ext cx="3062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0"/>
            <a:r>
              <a:rPr lang="zh-CN" altLang="en-US" sz="3200" dirty="0" smtClean="0">
                <a:solidFill>
                  <a:prstClr val="white"/>
                </a:solidFill>
              </a:rPr>
              <a:t>激光的产生</a:t>
            </a:r>
            <a:endParaRPr lang="zh-CN" altLang="en-US" sz="3200" dirty="0">
              <a:solidFill>
                <a:prstClr val="white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891646" y="997407"/>
            <a:ext cx="6436241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 defTabSz="914210">
              <a:buFont typeface="Wingdings" panose="05000000000000000000" pitchFamily="2" charset="2"/>
              <a:buChar char="n"/>
            </a:pPr>
            <a:r>
              <a:rPr lang="zh-CN" altLang="en-US" sz="1867" dirty="0" smtClean="0">
                <a:solidFill>
                  <a:prstClr val="white"/>
                </a:solidFill>
              </a:rPr>
              <a:t>受激辐射</a:t>
            </a:r>
            <a:endParaRPr lang="zh-CN" altLang="en-US" sz="1867" dirty="0">
              <a:solidFill>
                <a:prstClr val="white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98128" y="5640234"/>
            <a:ext cx="6436241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 defTabSz="914210">
              <a:buFont typeface="Wingdings" panose="05000000000000000000" pitchFamily="2" charset="2"/>
              <a:buChar char="n"/>
            </a:pPr>
            <a:r>
              <a:rPr lang="zh-CN" altLang="en-US" sz="1867" dirty="0" smtClean="0">
                <a:solidFill>
                  <a:srgbClr val="C37FBE"/>
                </a:solidFill>
              </a:rPr>
              <a:t>布居数翻转</a:t>
            </a:r>
            <a:endParaRPr lang="zh-CN" altLang="en-US" sz="1867" dirty="0">
              <a:solidFill>
                <a:srgbClr val="C37FBE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041247" y="3892731"/>
            <a:ext cx="516195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 defTabSz="914210">
              <a:buFont typeface="Wingdings" panose="05000000000000000000" pitchFamily="2" charset="2"/>
              <a:buChar char="n"/>
            </a:pPr>
            <a:r>
              <a:rPr lang="zh-CN" altLang="en-US" sz="1867" dirty="0" smtClean="0">
                <a:solidFill>
                  <a:prstClr val="white"/>
                </a:solidFill>
              </a:rPr>
              <a:t>激光放大</a:t>
            </a:r>
            <a:endParaRPr lang="zh-CN" altLang="en-US" sz="1867" dirty="0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6797042"/>
            <a:ext cx="12192000" cy="60959"/>
          </a:xfrm>
          <a:prstGeom prst="rect">
            <a:avLst/>
          </a:prstGeom>
          <a:solidFill>
            <a:srgbClr val="9F6B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7585" y="17585"/>
            <a:ext cx="680484" cy="528563"/>
          </a:xfrm>
          <a:prstGeom prst="rect">
            <a:avLst/>
          </a:prstGeom>
          <a:noFill/>
          <a:ln>
            <a:solidFill>
              <a:srgbClr val="9F6B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-2" y="-12462"/>
            <a:ext cx="680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3200">
                <a:solidFill>
                  <a:prstClr val="white"/>
                </a:solidFill>
              </a:rPr>
              <a:t>01</a:t>
            </a:r>
            <a:endParaRPr lang="zh-CN" altLang="en-US" sz="3200">
              <a:solidFill>
                <a:prstClr val="white"/>
              </a:solidFill>
            </a:endParaRPr>
          </a:p>
        </p:txBody>
      </p:sp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69" y="980633"/>
            <a:ext cx="6960777" cy="1367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oup 16"/>
          <p:cNvGrpSpPr/>
          <p:nvPr/>
        </p:nvGrpSpPr>
        <p:grpSpPr>
          <a:xfrm>
            <a:off x="1098128" y="2841928"/>
            <a:ext cx="3824363" cy="2551924"/>
            <a:chOff x="663250" y="1122428"/>
            <a:chExt cx="3824363" cy="2551924"/>
          </a:xfrm>
        </p:grpSpPr>
        <p:pic>
          <p:nvPicPr>
            <p:cNvPr id="16" name="Picture 4" descr="http://www.google.com.hk/url?sa=i&amp;source=images&amp;cd=&amp;docid=tL2vfrpy1dl1aM&amp;tbnid=EroNd13Rq93owM:&amp;ved=0CAUQjBwwAA&amp;url=http%3A%2F%2Fwww.phy.cuhk.edu.hk%2Fphyworld%2Farticles%2Flaser%2F3-states_e.gif&amp;ei=z56gUr2_L8HsiAf9uoCIDQ&amp;psig=AFQjCNHnk25uC7AMzmCk6UbDnrWGrjkN-A&amp;ust=1386344527823948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3250" y="1122428"/>
              <a:ext cx="3645604" cy="25519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4073717" y="3087423"/>
              <a:ext cx="4138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E1</a:t>
              </a:r>
              <a:endParaRPr lang="zh-CN" alt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043573" y="1993727"/>
              <a:ext cx="4138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E2</a:t>
              </a:r>
              <a:endParaRPr lang="zh-CN" altLang="en-US" dirty="0"/>
            </a:p>
          </p:txBody>
        </p:sp>
      </p:grpSp>
      <p:pic>
        <p:nvPicPr>
          <p:cNvPr id="29" name="Picture 6" descr="http://www.google.com.hk/url?sa=i&amp;source=images&amp;cd=&amp;docid=i5VgCyooPdr9bM&amp;tbnid=zue5Vfg1wHJO9M:&amp;ved=0CAUQjBwwAA&amp;url=http%3A%2F%2Fabyss.uoregon.edu%2F~js%2Fimages%2Flaser_pump.gif&amp;ei=WZ6gUuuDMOXYigfRyYGgDQ&amp;psig=AFQjCNGqvHfMSr1q4R0xFLV2rEsFNsp5ZQ&amp;ust=1386344409873592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2515" y="1436329"/>
            <a:ext cx="3858451" cy="5363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4631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5001214" y="2159047"/>
            <a:ext cx="2189573" cy="2539905"/>
            <a:chOff x="3750910" y="1619285"/>
            <a:chExt cx="1642180" cy="1904929"/>
          </a:xfrm>
        </p:grpSpPr>
        <p:grpSp>
          <p:nvGrpSpPr>
            <p:cNvPr id="13" name="组合 12"/>
            <p:cNvGrpSpPr/>
            <p:nvPr/>
          </p:nvGrpSpPr>
          <p:grpSpPr>
            <a:xfrm>
              <a:off x="3750910" y="1619285"/>
              <a:ext cx="1642180" cy="1904929"/>
              <a:chOff x="3822955" y="1429528"/>
              <a:chExt cx="1402397" cy="1626781"/>
            </a:xfrm>
          </p:grpSpPr>
          <p:sp>
            <p:nvSpPr>
              <p:cNvPr id="3" name="六边形 2"/>
              <p:cNvSpPr/>
              <p:nvPr/>
            </p:nvSpPr>
            <p:spPr>
              <a:xfrm rot="16200000">
                <a:off x="3710763" y="1541720"/>
                <a:ext cx="1626781" cy="1402397"/>
              </a:xfrm>
              <a:prstGeom prst="hexagon">
                <a:avLst/>
              </a:prstGeom>
              <a:noFill/>
              <a:ln>
                <a:solidFill>
                  <a:srgbClr val="EBB3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10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7" name="直接连接符 6"/>
              <p:cNvCxnSpPr>
                <a:stCxn id="3" idx="0"/>
                <a:endCxn id="3" idx="4"/>
              </p:cNvCxnSpPr>
              <p:nvPr/>
            </p:nvCxnSpPr>
            <p:spPr>
              <a:xfrm flipH="1">
                <a:off x="3822955" y="1429528"/>
                <a:ext cx="701199" cy="1276182"/>
              </a:xfrm>
              <a:prstGeom prst="line">
                <a:avLst/>
              </a:prstGeom>
              <a:ln>
                <a:solidFill>
                  <a:srgbClr val="EBB3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>
                <a:stCxn id="3" idx="4"/>
                <a:endCxn id="3" idx="2"/>
              </p:cNvCxnSpPr>
              <p:nvPr/>
            </p:nvCxnSpPr>
            <p:spPr>
              <a:xfrm>
                <a:off x="3822955" y="2705710"/>
                <a:ext cx="1402397" cy="0"/>
              </a:xfrm>
              <a:prstGeom prst="line">
                <a:avLst/>
              </a:prstGeom>
              <a:ln>
                <a:solidFill>
                  <a:srgbClr val="EBB3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>
                <a:stCxn id="3" idx="2"/>
                <a:endCxn id="3" idx="0"/>
              </p:cNvCxnSpPr>
              <p:nvPr/>
            </p:nvCxnSpPr>
            <p:spPr>
              <a:xfrm flipH="1" flipV="1">
                <a:off x="4524154" y="1429528"/>
                <a:ext cx="701198" cy="1276182"/>
              </a:xfrm>
              <a:prstGeom prst="line">
                <a:avLst/>
              </a:prstGeom>
              <a:ln>
                <a:solidFill>
                  <a:srgbClr val="EBB3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文本框 19"/>
            <p:cNvSpPr txBox="1"/>
            <p:nvPr/>
          </p:nvSpPr>
          <p:spPr>
            <a:xfrm>
              <a:off x="4045107" y="2156252"/>
              <a:ext cx="1053786" cy="8079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10"/>
              <a:r>
                <a:rPr lang="en-US" altLang="zh-CN" sz="3200" dirty="0">
                  <a:solidFill>
                    <a:srgbClr val="EBB350"/>
                  </a:solidFill>
                </a:rPr>
                <a:t>PART </a:t>
              </a:r>
              <a:r>
                <a:rPr lang="en-US" altLang="zh-CN" sz="3200" dirty="0" smtClean="0">
                  <a:solidFill>
                    <a:srgbClr val="EBB350"/>
                  </a:solidFill>
                </a:rPr>
                <a:t>TWO</a:t>
              </a:r>
              <a:endParaRPr lang="zh-CN" altLang="en-US" sz="3200" dirty="0">
                <a:solidFill>
                  <a:srgbClr val="EBB350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524001" y="3200205"/>
            <a:ext cx="9144001" cy="406400"/>
            <a:chOff x="1295399" y="2400154"/>
            <a:chExt cx="6858001" cy="304800"/>
          </a:xfrm>
        </p:grpSpPr>
        <p:grpSp>
          <p:nvGrpSpPr>
            <p:cNvPr id="23" name="组合 22"/>
            <p:cNvGrpSpPr/>
            <p:nvPr/>
          </p:nvGrpSpPr>
          <p:grpSpPr>
            <a:xfrm>
              <a:off x="1295399" y="2400154"/>
              <a:ext cx="6553201" cy="0"/>
              <a:chOff x="1545265" y="1041990"/>
              <a:chExt cx="6553201" cy="0"/>
            </a:xfrm>
          </p:grpSpPr>
          <p:cxnSp>
            <p:nvCxnSpPr>
              <p:cNvPr id="31" name="直接连接符 30"/>
              <p:cNvCxnSpPr/>
              <p:nvPr/>
            </p:nvCxnSpPr>
            <p:spPr>
              <a:xfrm>
                <a:off x="1545265" y="1041990"/>
                <a:ext cx="1722474" cy="0"/>
              </a:xfrm>
              <a:prstGeom prst="line">
                <a:avLst/>
              </a:prstGeom>
              <a:ln>
                <a:solidFill>
                  <a:srgbClr val="EBB3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>
                <a:off x="6375992" y="1041990"/>
                <a:ext cx="1722474" cy="0"/>
              </a:xfrm>
              <a:prstGeom prst="line">
                <a:avLst/>
              </a:prstGeom>
              <a:ln>
                <a:solidFill>
                  <a:srgbClr val="EBB3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组合 24"/>
            <p:cNvGrpSpPr/>
            <p:nvPr/>
          </p:nvGrpSpPr>
          <p:grpSpPr>
            <a:xfrm>
              <a:off x="1447799" y="2552554"/>
              <a:ext cx="6553201" cy="0"/>
              <a:chOff x="1545265" y="1041990"/>
              <a:chExt cx="6553201" cy="0"/>
            </a:xfrm>
          </p:grpSpPr>
          <p:cxnSp>
            <p:nvCxnSpPr>
              <p:cNvPr id="29" name="直接连接符 28"/>
              <p:cNvCxnSpPr/>
              <p:nvPr/>
            </p:nvCxnSpPr>
            <p:spPr>
              <a:xfrm>
                <a:off x="1545265" y="1041990"/>
                <a:ext cx="1722474" cy="0"/>
              </a:xfrm>
              <a:prstGeom prst="line">
                <a:avLst/>
              </a:prstGeom>
              <a:ln>
                <a:solidFill>
                  <a:srgbClr val="EBB3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/>
              <p:cNvCxnSpPr/>
              <p:nvPr/>
            </p:nvCxnSpPr>
            <p:spPr>
              <a:xfrm>
                <a:off x="6375992" y="1041990"/>
                <a:ext cx="1722474" cy="0"/>
              </a:xfrm>
              <a:prstGeom prst="line">
                <a:avLst/>
              </a:prstGeom>
              <a:ln>
                <a:solidFill>
                  <a:srgbClr val="EBB3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组合 25"/>
            <p:cNvGrpSpPr/>
            <p:nvPr/>
          </p:nvGrpSpPr>
          <p:grpSpPr>
            <a:xfrm>
              <a:off x="1600199" y="2704954"/>
              <a:ext cx="6553201" cy="0"/>
              <a:chOff x="1545265" y="1041990"/>
              <a:chExt cx="6553201" cy="0"/>
            </a:xfrm>
          </p:grpSpPr>
          <p:cxnSp>
            <p:nvCxnSpPr>
              <p:cNvPr id="27" name="直接连接符 26"/>
              <p:cNvCxnSpPr/>
              <p:nvPr/>
            </p:nvCxnSpPr>
            <p:spPr>
              <a:xfrm>
                <a:off x="1545265" y="1041990"/>
                <a:ext cx="1722474" cy="0"/>
              </a:xfrm>
              <a:prstGeom prst="line">
                <a:avLst/>
              </a:prstGeom>
              <a:ln>
                <a:solidFill>
                  <a:srgbClr val="EBB3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/>
            </p:nvCxnSpPr>
            <p:spPr>
              <a:xfrm>
                <a:off x="6375992" y="1041990"/>
                <a:ext cx="1722474" cy="0"/>
              </a:xfrm>
              <a:prstGeom prst="line">
                <a:avLst/>
              </a:prstGeom>
              <a:ln>
                <a:solidFill>
                  <a:srgbClr val="EBB3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3" name="文本框 32"/>
          <p:cNvSpPr txBox="1"/>
          <p:nvPr/>
        </p:nvSpPr>
        <p:spPr>
          <a:xfrm>
            <a:off x="3769832" y="4998865"/>
            <a:ext cx="49133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3200" dirty="0">
                <a:solidFill>
                  <a:schemeClr val="accent4"/>
                </a:solidFill>
              </a:rPr>
              <a:t>1064nm</a:t>
            </a:r>
            <a:r>
              <a:rPr lang="zh-CN" altLang="en-US" sz="3200" dirty="0">
                <a:solidFill>
                  <a:schemeClr val="accent4"/>
                </a:solidFill>
              </a:rPr>
              <a:t>固体激光谐振腔设计调整</a:t>
            </a:r>
            <a:endParaRPr lang="zh-CN" altLang="en-US" sz="3200" dirty="0">
              <a:solidFill>
                <a:schemeClr val="accent4"/>
              </a:solidFill>
            </a:endParaRPr>
          </a:p>
        </p:txBody>
      </p:sp>
      <p:sp>
        <p:nvSpPr>
          <p:cNvPr id="34" name="半闭框 33"/>
          <p:cNvSpPr/>
          <p:nvPr/>
        </p:nvSpPr>
        <p:spPr>
          <a:xfrm rot="13425323">
            <a:off x="5952768" y="6227428"/>
            <a:ext cx="286462" cy="286462"/>
          </a:xfrm>
          <a:prstGeom prst="halfFrame">
            <a:avLst>
              <a:gd name="adj1" fmla="val 8774"/>
              <a:gd name="adj2" fmla="val 6884"/>
            </a:avLst>
          </a:prstGeom>
          <a:solidFill>
            <a:srgbClr val="EBB350"/>
          </a:solidFill>
          <a:ln>
            <a:solidFill>
              <a:srgbClr val="EBB3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473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8643" y="6796609"/>
            <a:ext cx="12192000" cy="60959"/>
          </a:xfrm>
          <a:prstGeom prst="rect">
            <a:avLst/>
          </a:prstGeom>
          <a:solidFill>
            <a:srgbClr val="EB67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89129" y="17584"/>
            <a:ext cx="3062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0"/>
            <a:r>
              <a:rPr lang="zh-CN" altLang="en-US" sz="3200" dirty="0">
                <a:solidFill>
                  <a:schemeClr val="bg1"/>
                </a:solidFill>
              </a:rPr>
              <a:t>激光谐振腔设计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645" y="47632"/>
            <a:ext cx="680484" cy="528563"/>
          </a:xfrm>
          <a:prstGeom prst="rect">
            <a:avLst/>
          </a:prstGeom>
          <a:noFill/>
          <a:ln>
            <a:solidFill>
              <a:srgbClr val="EB67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8643" y="711"/>
            <a:ext cx="680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3200" dirty="0" smtClean="0">
                <a:solidFill>
                  <a:prstClr val="white"/>
                </a:solidFill>
              </a:rPr>
              <a:t>02</a:t>
            </a:r>
            <a:endParaRPr lang="zh-CN" altLang="en-US" sz="3200" dirty="0">
              <a:solidFill>
                <a:prstClr val="white"/>
              </a:solidFill>
            </a:endParaRPr>
          </a:p>
        </p:txBody>
      </p:sp>
      <p:pic>
        <p:nvPicPr>
          <p:cNvPr id="1026" name="Picture 2" descr="DSC_038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8" t="38078" r="13657" b="6055"/>
          <a:stretch>
            <a:fillRect/>
          </a:stretch>
        </p:blipFill>
        <p:spPr bwMode="auto">
          <a:xfrm>
            <a:off x="2560460" y="954269"/>
            <a:ext cx="7396159" cy="307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下箭头 1"/>
          <p:cNvSpPr/>
          <p:nvPr/>
        </p:nvSpPr>
        <p:spPr>
          <a:xfrm rot="20453688">
            <a:off x="9040791" y="3205247"/>
            <a:ext cx="698400" cy="1893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9573591" y="529324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</a:rPr>
              <a:t>泵浦光源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5" name="下箭头 14"/>
          <p:cNvSpPr/>
          <p:nvPr/>
        </p:nvSpPr>
        <p:spPr>
          <a:xfrm rot="21213217">
            <a:off x="8139848" y="3475734"/>
            <a:ext cx="698400" cy="1893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下箭头 15"/>
          <p:cNvSpPr/>
          <p:nvPr/>
        </p:nvSpPr>
        <p:spPr>
          <a:xfrm rot="528924">
            <a:off x="7110617" y="3459647"/>
            <a:ext cx="698400" cy="1893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下箭头 16"/>
          <p:cNvSpPr/>
          <p:nvPr/>
        </p:nvSpPr>
        <p:spPr>
          <a:xfrm rot="1416202">
            <a:off x="5595592" y="3356112"/>
            <a:ext cx="698400" cy="1893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下箭头 17"/>
          <p:cNvSpPr/>
          <p:nvPr/>
        </p:nvSpPr>
        <p:spPr>
          <a:xfrm rot="1247254">
            <a:off x="2968791" y="3267647"/>
            <a:ext cx="698400" cy="1893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8232352" y="5494445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</a:rPr>
              <a:t>耦合镜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10443" y="549444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</a:rPr>
              <a:t>激光晶体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38259" y="5395579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</a:rPr>
              <a:t>激光输出镜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95191" y="5333455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指示激光器</a:t>
            </a:r>
          </a:p>
        </p:txBody>
      </p:sp>
    </p:spTree>
    <p:extLst>
      <p:ext uri="{BB962C8B-B14F-4D97-AF65-F5344CB8AC3E}">
        <p14:creationId xmlns:p14="http://schemas.microsoft.com/office/powerpoint/2010/main" val="2067007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143303" y="3726095"/>
            <a:ext cx="951546" cy="975505"/>
          </a:xfrm>
          <a:prstGeom prst="rect">
            <a:avLst/>
          </a:prstGeom>
          <a:noFill/>
          <a:ln>
            <a:solidFill>
              <a:srgbClr val="EBB3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4391305" y="2260800"/>
            <a:ext cx="1042907" cy="926471"/>
          </a:xfrm>
          <a:prstGeom prst="rect">
            <a:avLst/>
          </a:prstGeom>
          <a:noFill/>
          <a:ln>
            <a:solidFill>
              <a:srgbClr val="EBB3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6809175" y="3716361"/>
            <a:ext cx="951546" cy="957197"/>
          </a:xfrm>
          <a:prstGeom prst="rect">
            <a:avLst/>
          </a:prstGeom>
          <a:noFill/>
          <a:ln>
            <a:solidFill>
              <a:srgbClr val="EBB3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193900" y="2260800"/>
            <a:ext cx="1021729" cy="926469"/>
          </a:xfrm>
          <a:prstGeom prst="rect">
            <a:avLst/>
          </a:prstGeom>
          <a:noFill/>
          <a:ln>
            <a:solidFill>
              <a:srgbClr val="EBB3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9" name="直接连接符 8"/>
          <p:cNvCxnSpPr>
            <a:stCxn id="3" idx="3"/>
            <a:endCxn id="6" idx="1"/>
          </p:cNvCxnSpPr>
          <p:nvPr/>
        </p:nvCxnSpPr>
        <p:spPr>
          <a:xfrm flipV="1">
            <a:off x="3094849" y="2724036"/>
            <a:ext cx="1296456" cy="1489812"/>
          </a:xfrm>
          <a:prstGeom prst="line">
            <a:avLst/>
          </a:prstGeom>
          <a:ln>
            <a:solidFill>
              <a:srgbClr val="EBB3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stCxn id="6" idx="3"/>
            <a:endCxn id="7" idx="1"/>
          </p:cNvCxnSpPr>
          <p:nvPr/>
        </p:nvCxnSpPr>
        <p:spPr>
          <a:xfrm>
            <a:off x="5434212" y="2724036"/>
            <a:ext cx="1374963" cy="1470924"/>
          </a:xfrm>
          <a:prstGeom prst="line">
            <a:avLst/>
          </a:prstGeom>
          <a:ln>
            <a:solidFill>
              <a:srgbClr val="EBB3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>
            <a:stCxn id="7" idx="3"/>
            <a:endCxn id="8" idx="1"/>
          </p:cNvCxnSpPr>
          <p:nvPr/>
        </p:nvCxnSpPr>
        <p:spPr>
          <a:xfrm flipV="1">
            <a:off x="7760721" y="2724035"/>
            <a:ext cx="1433179" cy="1470925"/>
          </a:xfrm>
          <a:prstGeom prst="line">
            <a:avLst/>
          </a:prstGeom>
          <a:ln>
            <a:solidFill>
              <a:srgbClr val="EBB3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0048698" y="2790001"/>
            <a:ext cx="1577655" cy="1333360"/>
          </a:xfrm>
          <a:prstGeom prst="line">
            <a:avLst/>
          </a:prstGeom>
          <a:ln>
            <a:solidFill>
              <a:srgbClr val="EBB3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565649" y="2869911"/>
            <a:ext cx="1577655" cy="1333360"/>
          </a:xfrm>
          <a:prstGeom prst="line">
            <a:avLst/>
          </a:prstGeom>
          <a:ln>
            <a:solidFill>
              <a:srgbClr val="EBB3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4358479" y="2451446"/>
            <a:ext cx="1108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zh-CN" altLang="en-US" dirty="0" smtClean="0">
                <a:solidFill>
                  <a:srgbClr val="EBB350"/>
                </a:solidFill>
              </a:rPr>
              <a:t>耦合镜</a:t>
            </a:r>
            <a:endParaRPr lang="en-US" altLang="zh-CN" dirty="0">
              <a:solidFill>
                <a:srgbClr val="EBB350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064796" y="3833939"/>
            <a:ext cx="1108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zh-CN" altLang="en-US" dirty="0" smtClean="0">
                <a:solidFill>
                  <a:srgbClr val="EBB350"/>
                </a:solidFill>
              </a:rPr>
              <a:t>泵浦光源</a:t>
            </a:r>
            <a:endParaRPr lang="en-US" altLang="zh-CN" dirty="0">
              <a:solidFill>
                <a:srgbClr val="EBB35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730668" y="3784807"/>
            <a:ext cx="1108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zh-CN" altLang="en-US" dirty="0">
                <a:solidFill>
                  <a:srgbClr val="EBB350"/>
                </a:solidFill>
              </a:rPr>
              <a:t>激光晶体</a:t>
            </a:r>
            <a:endParaRPr lang="en-US" altLang="zh-CN" dirty="0">
              <a:solidFill>
                <a:srgbClr val="EBB350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150485" y="2466942"/>
            <a:ext cx="1108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zh-CN" altLang="en-US" dirty="0">
                <a:solidFill>
                  <a:srgbClr val="EBB350"/>
                </a:solidFill>
              </a:rPr>
              <a:t>激光输出镜</a:t>
            </a:r>
            <a:endParaRPr lang="en-US" altLang="zh-CN" dirty="0">
              <a:solidFill>
                <a:srgbClr val="EBB350"/>
              </a:solidFill>
            </a:endParaRPr>
          </a:p>
        </p:txBody>
      </p:sp>
      <p:sp>
        <p:nvSpPr>
          <p:cNvPr id="12" name="矩形 11" hidden="1"/>
          <p:cNvSpPr/>
          <p:nvPr/>
        </p:nvSpPr>
        <p:spPr>
          <a:xfrm>
            <a:off x="1584659" y="1192981"/>
            <a:ext cx="1911821" cy="1612515"/>
          </a:xfrm>
          <a:prstGeom prst="rect">
            <a:avLst/>
          </a:prstGeom>
          <a:solidFill>
            <a:srgbClr val="EBB35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351540" y="1672194"/>
            <a:ext cx="25350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210"/>
            <a:r>
              <a:rPr lang="zh-CN" altLang="zh-CN" dirty="0">
                <a:solidFill>
                  <a:schemeClr val="bg1"/>
                </a:solidFill>
              </a:rPr>
              <a:t>激光二极管（</a:t>
            </a:r>
            <a:r>
              <a:rPr lang="en-US" altLang="zh-CN" dirty="0">
                <a:solidFill>
                  <a:schemeClr val="bg1"/>
                </a:solidFill>
              </a:rPr>
              <a:t>LD</a:t>
            </a:r>
            <a:r>
              <a:rPr lang="zh-CN" altLang="zh-CN" dirty="0">
                <a:solidFill>
                  <a:schemeClr val="bg1"/>
                </a:solidFill>
              </a:rPr>
              <a:t>）代替闪光灯泵浦固体激光介质的固体激光器，具有效率高、体积小、寿命长等一系列优点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754608" y="3944628"/>
            <a:ext cx="25350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210"/>
            <a:r>
              <a:rPr lang="zh-CN" altLang="zh-CN" dirty="0">
                <a:solidFill>
                  <a:schemeClr val="bg1"/>
                </a:solidFill>
              </a:rPr>
              <a:t>由于泵浦源</a:t>
            </a:r>
            <a:r>
              <a:rPr lang="en-US" altLang="zh-CN" dirty="0">
                <a:solidFill>
                  <a:schemeClr val="bg1"/>
                </a:solidFill>
              </a:rPr>
              <a:t>LD</a:t>
            </a:r>
            <a:r>
              <a:rPr lang="zh-CN" altLang="zh-CN" dirty="0">
                <a:solidFill>
                  <a:schemeClr val="bg1"/>
                </a:solidFill>
              </a:rPr>
              <a:t>的光束发散角较大，为使其聚焦在增益介质上，必须对泵浦光束进行光束变换（耦合）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730668" y="2724034"/>
            <a:ext cx="2535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210"/>
            <a:r>
              <a:rPr lang="zh-CN" altLang="en-US" dirty="0">
                <a:solidFill>
                  <a:schemeClr val="bg1"/>
                </a:solidFill>
              </a:rPr>
              <a:t>光谱匹配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8437229" y="3966278"/>
            <a:ext cx="25350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210"/>
            <a:r>
              <a:rPr lang="zh-CN" altLang="zh-CN" dirty="0">
                <a:solidFill>
                  <a:schemeClr val="bg1"/>
                </a:solidFill>
              </a:rPr>
              <a:t>激光晶体的一面镀泵浦光增透和输出激光全反膜，并作为输入镜，镀输出激光一定透过率的凹面镜作为输出镜。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0" y="6797042"/>
            <a:ext cx="12192000" cy="60959"/>
          </a:xfrm>
          <a:prstGeom prst="rect">
            <a:avLst/>
          </a:prstGeom>
          <a:solidFill>
            <a:srgbClr val="EBB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80484" y="4411"/>
            <a:ext cx="36779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0"/>
            <a:r>
              <a:rPr lang="zh-CN" altLang="en-US" sz="3200" dirty="0" smtClean="0">
                <a:solidFill>
                  <a:prstClr val="white"/>
                </a:solidFill>
              </a:rPr>
              <a:t>固体激光器的组成</a:t>
            </a:r>
            <a:endParaRPr lang="zh-CN" altLang="en-US" sz="3200" dirty="0">
              <a:solidFill>
                <a:prstClr val="white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7585" y="17585"/>
            <a:ext cx="680484" cy="528563"/>
          </a:xfrm>
          <a:prstGeom prst="rect">
            <a:avLst/>
          </a:prstGeom>
          <a:noFill/>
          <a:ln>
            <a:solidFill>
              <a:srgbClr val="EBB3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-2" y="-12462"/>
            <a:ext cx="680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3200" smtClean="0">
                <a:solidFill>
                  <a:prstClr val="white"/>
                </a:solidFill>
              </a:rPr>
              <a:t>03</a:t>
            </a:r>
            <a:endParaRPr lang="zh-CN" altLang="en-US" sz="3200">
              <a:solidFill>
                <a:prstClr val="white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157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近代物理实验\JIGA\QQ图片2015122322445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37" y="1944375"/>
            <a:ext cx="11182351" cy="430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93600" y="979199"/>
            <a:ext cx="54685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2400" dirty="0">
                <a:solidFill>
                  <a:schemeClr val="bg1"/>
                </a:solidFill>
              </a:rPr>
              <a:t>掺钕钇铝石榴石</a:t>
            </a:r>
            <a:r>
              <a:rPr lang="en-US" altLang="zh-CN" sz="2400" b="1" dirty="0" err="1" smtClean="0">
                <a:solidFill>
                  <a:schemeClr val="bg1"/>
                </a:solidFill>
              </a:rPr>
              <a:t>Nd:YAG</a:t>
            </a:r>
            <a:r>
              <a:rPr lang="zh-CN" altLang="zh-CN" sz="2400" b="1" dirty="0" smtClean="0">
                <a:solidFill>
                  <a:schemeClr val="bg1"/>
                </a:solidFill>
              </a:rPr>
              <a:t>晶体吸收光谱</a:t>
            </a:r>
            <a:r>
              <a:rPr lang="zh-CN" altLang="zh-CN" sz="2400" b="1" dirty="0">
                <a:solidFill>
                  <a:schemeClr val="bg1"/>
                </a:solidFill>
              </a:rPr>
              <a:t>图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61600" y="979199"/>
            <a:ext cx="3692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2400" b="1" dirty="0">
                <a:solidFill>
                  <a:schemeClr val="bg1"/>
                </a:solidFill>
              </a:rPr>
              <a:t> </a:t>
            </a:r>
            <a:r>
              <a:rPr lang="en-US" altLang="zh-CN" sz="2400" b="1" dirty="0" err="1">
                <a:solidFill>
                  <a:schemeClr val="bg1"/>
                </a:solidFill>
              </a:rPr>
              <a:t>Nd:YAG</a:t>
            </a:r>
            <a:r>
              <a:rPr lang="zh-CN" altLang="zh-CN" sz="2400" b="1" dirty="0">
                <a:solidFill>
                  <a:schemeClr val="bg1"/>
                </a:solidFill>
              </a:rPr>
              <a:t>晶体</a:t>
            </a:r>
            <a:r>
              <a:rPr lang="zh-CN" altLang="zh-CN" sz="2400" b="1" dirty="0" smtClean="0">
                <a:solidFill>
                  <a:schemeClr val="bg1"/>
                </a:solidFill>
              </a:rPr>
              <a:t>中</a:t>
            </a:r>
            <a:r>
              <a:rPr lang="zh-CN" altLang="en-US" sz="2400" b="1" dirty="0" smtClean="0">
                <a:solidFill>
                  <a:schemeClr val="bg1"/>
                </a:solidFill>
              </a:rPr>
              <a:t>输出</a:t>
            </a:r>
            <a:r>
              <a:rPr lang="zh-CN" altLang="zh-CN" sz="2400" b="1" dirty="0" smtClean="0">
                <a:solidFill>
                  <a:schemeClr val="bg1"/>
                </a:solidFill>
              </a:rPr>
              <a:t>光谱</a:t>
            </a:r>
            <a:r>
              <a:rPr lang="zh-CN" altLang="zh-CN" sz="2400" b="1" dirty="0">
                <a:solidFill>
                  <a:schemeClr val="bg1"/>
                </a:solidFill>
              </a:rPr>
              <a:t>图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919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0" y="6797042"/>
            <a:ext cx="12192000" cy="60959"/>
          </a:xfrm>
          <a:prstGeom prst="rect">
            <a:avLst/>
          </a:prstGeom>
          <a:solidFill>
            <a:srgbClr val="EB67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80484" y="4411"/>
            <a:ext cx="44387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0"/>
            <a:r>
              <a:rPr lang="zh-CN" altLang="en-US" sz="3200" dirty="0" smtClean="0">
                <a:solidFill>
                  <a:prstClr val="white"/>
                </a:solidFill>
              </a:rPr>
              <a:t>拟合泵浦光源</a:t>
            </a:r>
            <a:r>
              <a:rPr lang="en-US" altLang="zh-CN" sz="3200" dirty="0" smtClean="0">
                <a:solidFill>
                  <a:prstClr val="white"/>
                </a:solidFill>
              </a:rPr>
              <a:t>P-I</a:t>
            </a:r>
            <a:r>
              <a:rPr lang="zh-CN" altLang="en-US" sz="3200" dirty="0" smtClean="0">
                <a:solidFill>
                  <a:prstClr val="white"/>
                </a:solidFill>
              </a:rPr>
              <a:t>曲线</a:t>
            </a:r>
            <a:endParaRPr lang="zh-CN" altLang="en-US" sz="3200" dirty="0">
              <a:solidFill>
                <a:prstClr val="whit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7585" y="17585"/>
            <a:ext cx="680484" cy="528563"/>
          </a:xfrm>
          <a:prstGeom prst="rect">
            <a:avLst/>
          </a:prstGeom>
          <a:noFill/>
          <a:ln>
            <a:solidFill>
              <a:srgbClr val="EB67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-2" y="-12462"/>
            <a:ext cx="680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3200" dirty="0" smtClean="0">
                <a:solidFill>
                  <a:prstClr val="white"/>
                </a:solidFill>
              </a:rPr>
              <a:t>04</a:t>
            </a:r>
            <a:endParaRPr lang="zh-CN" altLang="en-US" sz="3200" dirty="0">
              <a:solidFill>
                <a:prstClr val="white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412" y="1756818"/>
            <a:ext cx="4567988" cy="342913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6192001" y="1814400"/>
                <a:ext cx="5752800" cy="2513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8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𝑃</m:t>
                      </m:r>
                      <m:r>
                        <a:rPr lang="en-US" altLang="zh-CN" sz="28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altLang="zh-CN" sz="28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CN" sz="28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0.482</m:t>
                          </m:r>
                          <m:r>
                            <a:rPr lang="en-US" altLang="zh-CN" sz="2800" b="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±0.006</m:t>
                          </m:r>
                        </m:e>
                      </m:d>
                      <m:r>
                        <a:rPr lang="en-US" altLang="zh-CN" sz="28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𝐼</m:t>
                      </m:r>
                      <m:r>
                        <a:rPr lang="en-US" altLang="zh-CN" sz="28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altLang="zh-CN" sz="28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CN" sz="28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−0.154</m:t>
                          </m:r>
                          <m:r>
                            <a:rPr lang="en-US" altLang="zh-CN" sz="2800" b="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±0.008</m:t>
                          </m:r>
                        </m:e>
                      </m:d>
                    </m:oMath>
                  </m:oMathPara>
                </a14:m>
                <a:endParaRPr lang="en-US" altLang="zh-CN" sz="2800" b="0" dirty="0" smtClean="0">
                  <a:solidFill>
                    <a:schemeClr val="bg1"/>
                  </a:solidFill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80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CN" sz="28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𝑅</m:t>
                          </m:r>
                        </m:e>
                        <m:sup>
                          <m:r>
                            <a:rPr lang="en-US" altLang="zh-CN" sz="28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altLang="zh-CN" sz="28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=0.99</m:t>
                      </m:r>
                    </m:oMath>
                  </m:oMathPara>
                </a14:m>
                <a:endParaRPr lang="en-US" altLang="zh-CN" sz="2800" dirty="0" smtClean="0">
                  <a:solidFill>
                    <a:schemeClr val="bg1"/>
                  </a:solidFill>
                </a:endParaRPr>
              </a:p>
              <a:p>
                <a:r>
                  <a:rPr lang="zh-CN" altLang="en-US" sz="2800" dirty="0" smtClean="0">
                    <a:solidFill>
                      <a:schemeClr val="bg1"/>
                    </a:solidFill>
                  </a:rPr>
                  <a:t>泵浦光功率和泵浦电流成正相关</a:t>
                </a:r>
                <a:endParaRPr lang="en-US" altLang="zh-CN" sz="2800" dirty="0" smtClean="0">
                  <a:solidFill>
                    <a:schemeClr val="bg1"/>
                  </a:solidFill>
                </a:endParaRPr>
              </a:p>
              <a:p>
                <a:r>
                  <a:rPr lang="zh-CN" altLang="en-US" sz="2800" dirty="0" smtClean="0">
                    <a:solidFill>
                      <a:schemeClr val="bg1"/>
                    </a:solidFill>
                  </a:rPr>
                  <a:t>阈值在</a:t>
                </a:r>
                <a:r>
                  <a:rPr lang="en-US" altLang="zh-CN" sz="2800" dirty="0" smtClean="0">
                    <a:solidFill>
                      <a:schemeClr val="bg1"/>
                    </a:solidFill>
                  </a:rPr>
                  <a:t>0.35A</a:t>
                </a:r>
              </a:p>
              <a:p>
                <a:endParaRPr lang="zh-CN" altLang="en-US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2001" y="1814400"/>
                <a:ext cx="5752800" cy="2513830"/>
              </a:xfrm>
              <a:prstGeom prst="rect">
                <a:avLst/>
              </a:prstGeom>
              <a:blipFill rotWithShape="1">
                <a:blip r:embed="rId4"/>
                <a:stretch>
                  <a:fillRect l="-22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563" y="1756818"/>
            <a:ext cx="4679837" cy="355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97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0" y="6797042"/>
            <a:ext cx="12192000" cy="60959"/>
          </a:xfrm>
          <a:prstGeom prst="rect">
            <a:avLst/>
          </a:prstGeom>
          <a:solidFill>
            <a:srgbClr val="EB67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文本框 21"/>
              <p:cNvSpPr txBox="1"/>
              <p:nvPr/>
            </p:nvSpPr>
            <p:spPr>
              <a:xfrm>
                <a:off x="680484" y="4411"/>
                <a:ext cx="705231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210"/>
                <a:r>
                  <a:rPr lang="zh-CN" altLang="en-US" sz="3200" dirty="0" smtClean="0">
                    <a:solidFill>
                      <a:prstClr val="white"/>
                    </a:solidFill>
                  </a:rPr>
                  <a:t>选择不同腔长测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200" b="0" i="1" smtClean="0">
                            <a:solidFill>
                              <a:prstClr val="white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sz="3200" b="0" i="1" smtClean="0">
                            <a:solidFill>
                              <a:prstClr val="white"/>
                            </a:solidFill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3200" i="1">
                            <a:solidFill>
                              <a:prstClr val="white"/>
                            </a:solidFill>
                            <a:latin typeface="Cambria Math"/>
                          </a:rPr>
                          <m:t>out</m:t>
                        </m:r>
                      </m:sub>
                    </m:sSub>
                    <m:r>
                      <a:rPr lang="en-US" altLang="zh-CN" sz="3200" b="0" i="1" smtClean="0">
                        <a:solidFill>
                          <a:prstClr val="white"/>
                        </a:solidFill>
                        <a:latin typeface="Cambria Math"/>
                      </a:rPr>
                      <m:t>−</m:t>
                    </m:r>
                    <m:r>
                      <m:rPr>
                        <m:sty m:val="p"/>
                      </m:rPr>
                      <a:rPr lang="en-US" altLang="zh-CN" sz="3200" b="0" i="0" smtClean="0">
                        <a:solidFill>
                          <a:prstClr val="white"/>
                        </a:solidFill>
                        <a:latin typeface="Cambria Math"/>
                      </a:rPr>
                      <m:t>I</m:t>
                    </m:r>
                    <m:r>
                      <a:rPr lang="en-US" altLang="zh-CN" sz="3200" b="0" i="0" smtClean="0">
                        <a:solidFill>
                          <a:prstClr val="white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altLang="zh-CN" sz="3200" i="1">
                            <a:solidFill>
                              <a:prstClr val="white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sz="3200" i="1">
                            <a:solidFill>
                              <a:prstClr val="white"/>
                            </a:solidFill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3200" i="1">
                            <a:solidFill>
                              <a:prstClr val="white"/>
                            </a:solidFill>
                            <a:latin typeface="Cambria Math"/>
                          </a:rPr>
                          <m:t>out</m:t>
                        </m:r>
                      </m:sub>
                    </m:sSub>
                    <m:r>
                      <a:rPr lang="en-US" altLang="zh-CN" sz="3200" b="0" i="1" smtClean="0">
                        <a:solidFill>
                          <a:prstClr val="white"/>
                        </a:solidFill>
                        <a:latin typeface="Cambria Math"/>
                      </a:rPr>
                      <m:t>−</m:t>
                    </m:r>
                    <m:r>
                      <a:rPr lang="en-US" altLang="zh-CN" sz="3200" b="0" i="1" smtClean="0">
                        <a:solidFill>
                          <a:prstClr val="white"/>
                        </a:solidFill>
                        <a:latin typeface="Cambria Math"/>
                      </a:rPr>
                      <m:t>𝑃</m:t>
                    </m:r>
                  </m:oMath>
                </a14:m>
                <a:endParaRPr lang="zh-CN" altLang="en-US" sz="3200" dirty="0">
                  <a:solidFill>
                    <a:prstClr val="white"/>
                  </a:solidFill>
                </a:endParaRPr>
              </a:p>
            </p:txBody>
          </p:sp>
        </mc:Choice>
        <mc:Fallback>
          <p:sp>
            <p:nvSpPr>
              <p:cNvPr id="22" name="文本框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84" y="4411"/>
                <a:ext cx="7052316" cy="584775"/>
              </a:xfrm>
              <a:prstGeom prst="rect">
                <a:avLst/>
              </a:prstGeom>
              <a:blipFill rotWithShape="1">
                <a:blip r:embed="rId2"/>
                <a:stretch>
                  <a:fillRect l="-2247" t="-18750" b="-281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矩形 22"/>
          <p:cNvSpPr/>
          <p:nvPr/>
        </p:nvSpPr>
        <p:spPr>
          <a:xfrm>
            <a:off x="17585" y="17585"/>
            <a:ext cx="680484" cy="528563"/>
          </a:xfrm>
          <a:prstGeom prst="rect">
            <a:avLst/>
          </a:prstGeom>
          <a:noFill/>
          <a:ln>
            <a:solidFill>
              <a:srgbClr val="EB67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-2" y="-12462"/>
            <a:ext cx="680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3200" dirty="0" smtClean="0">
                <a:solidFill>
                  <a:prstClr val="white"/>
                </a:solidFill>
              </a:rPr>
              <a:t>05</a:t>
            </a:r>
            <a:endParaRPr lang="zh-CN" altLang="en-US" sz="3200" dirty="0">
              <a:solidFill>
                <a:prstClr val="white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83" y="1207856"/>
            <a:ext cx="4702920" cy="348654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175456"/>
            <a:ext cx="4763120" cy="35513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64000" y="5162400"/>
            <a:ext cx="59298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</a:rPr>
              <a:t>阈值</a:t>
            </a:r>
            <a:r>
              <a:rPr lang="zh-CN" altLang="en-US" sz="3200" dirty="0" smtClean="0">
                <a:solidFill>
                  <a:schemeClr val="bg1"/>
                </a:solidFill>
              </a:rPr>
              <a:t>不变，腔长越短，功率越高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961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4451499" y="2091071"/>
            <a:ext cx="3225755" cy="2480931"/>
            <a:chOff x="3338624" y="1568303"/>
            <a:chExt cx="2419316" cy="1860698"/>
          </a:xfrm>
        </p:grpSpPr>
        <p:grpSp>
          <p:nvGrpSpPr>
            <p:cNvPr id="13" name="组合 12"/>
            <p:cNvGrpSpPr/>
            <p:nvPr/>
          </p:nvGrpSpPr>
          <p:grpSpPr>
            <a:xfrm>
              <a:off x="3338624" y="1568303"/>
              <a:ext cx="2419316" cy="1860698"/>
              <a:chOff x="3179135" y="1839432"/>
              <a:chExt cx="2087526" cy="1605518"/>
            </a:xfrm>
            <a:noFill/>
          </p:grpSpPr>
          <p:sp>
            <p:nvSpPr>
              <p:cNvPr id="7" name="菱形 6"/>
              <p:cNvSpPr/>
              <p:nvPr/>
            </p:nvSpPr>
            <p:spPr>
              <a:xfrm>
                <a:off x="3179135" y="1839433"/>
                <a:ext cx="1605517" cy="1605517"/>
              </a:xfrm>
              <a:prstGeom prst="diamond">
                <a:avLst/>
              </a:prstGeom>
              <a:grpFill/>
              <a:ln>
                <a:solidFill>
                  <a:srgbClr val="EB675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10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菱形 7"/>
              <p:cNvSpPr/>
              <p:nvPr/>
            </p:nvSpPr>
            <p:spPr>
              <a:xfrm>
                <a:off x="3661144" y="1839432"/>
                <a:ext cx="1605517" cy="1605517"/>
              </a:xfrm>
              <a:prstGeom prst="diamond">
                <a:avLst/>
              </a:prstGeom>
              <a:grpFill/>
              <a:ln>
                <a:solidFill>
                  <a:srgbClr val="EB675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10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4075134" y="2083154"/>
              <a:ext cx="946297" cy="8079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10"/>
              <a:r>
                <a:rPr lang="en-US" altLang="zh-CN" sz="3200" dirty="0">
                  <a:solidFill>
                    <a:srgbClr val="EB6752"/>
                  </a:solidFill>
                </a:rPr>
                <a:t>PART </a:t>
              </a:r>
              <a:r>
                <a:rPr lang="en-US" altLang="zh-CN" sz="3200" dirty="0" smtClean="0">
                  <a:solidFill>
                    <a:srgbClr val="EB6752"/>
                  </a:solidFill>
                </a:rPr>
                <a:t>THREE</a:t>
              </a:r>
              <a:endParaRPr lang="zh-CN" altLang="en-US" sz="3200" dirty="0">
                <a:solidFill>
                  <a:srgbClr val="EB6752"/>
                </a:solidFill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3769832" y="4998865"/>
            <a:ext cx="4805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3200" dirty="0" smtClean="0">
                <a:solidFill>
                  <a:srgbClr val="EB6752"/>
                </a:solidFill>
              </a:rPr>
              <a:t>1064nm</a:t>
            </a:r>
            <a:r>
              <a:rPr lang="zh-CN" altLang="en-US" sz="3200" dirty="0" smtClean="0">
                <a:solidFill>
                  <a:srgbClr val="EB6752"/>
                </a:solidFill>
              </a:rPr>
              <a:t>固体</a:t>
            </a:r>
            <a:r>
              <a:rPr lang="zh-CN" altLang="en-US" sz="3200" dirty="0" smtClean="0">
                <a:solidFill>
                  <a:srgbClr val="EB6752"/>
                </a:solidFill>
              </a:rPr>
              <a:t>激光</a:t>
            </a:r>
            <a:r>
              <a:rPr lang="zh-CN" altLang="en-US" sz="3200" dirty="0">
                <a:solidFill>
                  <a:srgbClr val="EB6752"/>
                </a:solidFill>
              </a:rPr>
              <a:t>模式观测</a:t>
            </a:r>
            <a:endParaRPr lang="zh-CN" altLang="en-US" sz="3200" dirty="0">
              <a:solidFill>
                <a:srgbClr val="EB6752"/>
              </a:solidFill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524001" y="3200205"/>
            <a:ext cx="9144001" cy="406400"/>
            <a:chOff x="1295399" y="2400154"/>
            <a:chExt cx="6858001" cy="304800"/>
          </a:xfrm>
        </p:grpSpPr>
        <p:grpSp>
          <p:nvGrpSpPr>
            <p:cNvPr id="16" name="组合 15"/>
            <p:cNvGrpSpPr/>
            <p:nvPr/>
          </p:nvGrpSpPr>
          <p:grpSpPr>
            <a:xfrm>
              <a:off x="1295399" y="2400154"/>
              <a:ext cx="6553201" cy="0"/>
              <a:chOff x="1545265" y="1041990"/>
              <a:chExt cx="6553201" cy="0"/>
            </a:xfrm>
          </p:grpSpPr>
          <p:cxnSp>
            <p:nvCxnSpPr>
              <p:cNvPr id="17" name="直接连接符 16"/>
              <p:cNvCxnSpPr/>
              <p:nvPr/>
            </p:nvCxnSpPr>
            <p:spPr>
              <a:xfrm>
                <a:off x="1545265" y="1041990"/>
                <a:ext cx="1722474" cy="0"/>
              </a:xfrm>
              <a:prstGeom prst="line">
                <a:avLst/>
              </a:prstGeom>
              <a:ln>
                <a:solidFill>
                  <a:srgbClr val="EB675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6375992" y="1041990"/>
                <a:ext cx="1722474" cy="0"/>
              </a:xfrm>
              <a:prstGeom prst="line">
                <a:avLst/>
              </a:prstGeom>
              <a:ln>
                <a:solidFill>
                  <a:srgbClr val="EB675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组合 18"/>
            <p:cNvGrpSpPr/>
            <p:nvPr/>
          </p:nvGrpSpPr>
          <p:grpSpPr>
            <a:xfrm>
              <a:off x="1447799" y="2552554"/>
              <a:ext cx="6553201" cy="0"/>
              <a:chOff x="1545265" y="1041990"/>
              <a:chExt cx="6553201" cy="0"/>
            </a:xfrm>
          </p:grpSpPr>
          <p:cxnSp>
            <p:nvCxnSpPr>
              <p:cNvPr id="20" name="直接连接符 19"/>
              <p:cNvCxnSpPr/>
              <p:nvPr/>
            </p:nvCxnSpPr>
            <p:spPr>
              <a:xfrm>
                <a:off x="1545265" y="1041990"/>
                <a:ext cx="1722474" cy="0"/>
              </a:xfrm>
              <a:prstGeom prst="line">
                <a:avLst/>
              </a:prstGeom>
              <a:ln>
                <a:solidFill>
                  <a:srgbClr val="EB675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>
                <a:off x="6375992" y="1041990"/>
                <a:ext cx="1722474" cy="0"/>
              </a:xfrm>
              <a:prstGeom prst="line">
                <a:avLst/>
              </a:prstGeom>
              <a:ln>
                <a:solidFill>
                  <a:srgbClr val="EB675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组合 21"/>
            <p:cNvGrpSpPr/>
            <p:nvPr/>
          </p:nvGrpSpPr>
          <p:grpSpPr>
            <a:xfrm>
              <a:off x="1600199" y="2704954"/>
              <a:ext cx="6553201" cy="0"/>
              <a:chOff x="1545265" y="1041990"/>
              <a:chExt cx="6553201" cy="0"/>
            </a:xfrm>
          </p:grpSpPr>
          <p:cxnSp>
            <p:nvCxnSpPr>
              <p:cNvPr id="23" name="直接连接符 22"/>
              <p:cNvCxnSpPr/>
              <p:nvPr/>
            </p:nvCxnSpPr>
            <p:spPr>
              <a:xfrm>
                <a:off x="1545265" y="1041990"/>
                <a:ext cx="1722474" cy="0"/>
              </a:xfrm>
              <a:prstGeom prst="line">
                <a:avLst/>
              </a:prstGeom>
              <a:ln>
                <a:solidFill>
                  <a:srgbClr val="EB675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>
                <a:off x="6375992" y="1041990"/>
                <a:ext cx="1722474" cy="0"/>
              </a:xfrm>
              <a:prstGeom prst="line">
                <a:avLst/>
              </a:prstGeom>
              <a:ln>
                <a:solidFill>
                  <a:srgbClr val="EB675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半闭框 1"/>
          <p:cNvSpPr/>
          <p:nvPr/>
        </p:nvSpPr>
        <p:spPr>
          <a:xfrm rot="13425323">
            <a:off x="5952768" y="6227428"/>
            <a:ext cx="286462" cy="286462"/>
          </a:xfrm>
          <a:prstGeom prst="halfFrame">
            <a:avLst>
              <a:gd name="adj1" fmla="val 8774"/>
              <a:gd name="adj2" fmla="val 6884"/>
            </a:avLst>
          </a:prstGeom>
          <a:solidFill>
            <a:schemeClr val="accent2"/>
          </a:solidFill>
          <a:ln>
            <a:solidFill>
              <a:srgbClr val="EB67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669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/>
          <p:cNvSpPr/>
          <p:nvPr/>
        </p:nvSpPr>
        <p:spPr>
          <a:xfrm>
            <a:off x="0" y="6797042"/>
            <a:ext cx="12192000" cy="60959"/>
          </a:xfrm>
          <a:prstGeom prst="rect">
            <a:avLst/>
          </a:prstGeom>
          <a:solidFill>
            <a:srgbClr val="EBB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80484" y="4411"/>
            <a:ext cx="3062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0"/>
            <a:r>
              <a:rPr lang="zh-CN" altLang="en-US" sz="3200" dirty="0" smtClean="0">
                <a:solidFill>
                  <a:prstClr val="white"/>
                </a:solidFill>
              </a:rPr>
              <a:t>观察激光模式</a:t>
            </a:r>
            <a:endParaRPr lang="zh-CN" altLang="en-US" sz="3200" dirty="0">
              <a:solidFill>
                <a:prstClr val="white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7585" y="17585"/>
            <a:ext cx="680484" cy="528563"/>
          </a:xfrm>
          <a:prstGeom prst="rect">
            <a:avLst/>
          </a:prstGeom>
          <a:noFill/>
          <a:ln>
            <a:solidFill>
              <a:srgbClr val="EB67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/>
        </p:nvSpPr>
        <p:spPr>
          <a:xfrm>
            <a:off x="-2" y="-12462"/>
            <a:ext cx="680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3200" dirty="0" smtClean="0">
                <a:solidFill>
                  <a:prstClr val="white"/>
                </a:solidFill>
              </a:rPr>
              <a:t>01</a:t>
            </a:r>
            <a:endParaRPr lang="zh-CN" altLang="en-US" sz="3200" dirty="0">
              <a:solidFill>
                <a:prstClr val="white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1368000" y="4795200"/>
                <a:ext cx="148252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𝑇𝐸</m:t>
                      </m:r>
                      <m:sSub>
                        <m:sSubPr>
                          <m:ctrlPr>
                            <a:rPr lang="en-US" altLang="zh-CN" sz="32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sz="32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𝑀</m:t>
                          </m:r>
                        </m:e>
                        <m:sub>
                          <m:r>
                            <a:rPr lang="en-US" altLang="zh-CN" sz="32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00</m:t>
                          </m:r>
                        </m:sub>
                      </m:sSub>
                    </m:oMath>
                  </m:oMathPara>
                </a14:m>
                <a:endParaRPr lang="zh-CN" altLang="en-US" sz="32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8000" y="4795200"/>
                <a:ext cx="1482522" cy="5847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5520000" y="4795200"/>
                <a:ext cx="147303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𝑇𝐸</m:t>
                      </m:r>
                      <m:sSub>
                        <m:sSubPr>
                          <m:ctrlPr>
                            <a:rPr lang="en-US" altLang="zh-CN" sz="320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sz="320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𝑀</m:t>
                          </m:r>
                        </m:e>
                        <m:sub>
                          <m:r>
                            <a:rPr lang="en-US" altLang="zh-CN" sz="32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1</m:t>
                          </m:r>
                          <m:r>
                            <a:rPr lang="en-US" altLang="zh-CN" sz="320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zh-CN" altLang="en-US" sz="32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000" y="4795200"/>
                <a:ext cx="1473032" cy="58477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矩形 16"/>
              <p:cNvSpPr/>
              <p:nvPr/>
            </p:nvSpPr>
            <p:spPr>
              <a:xfrm>
                <a:off x="9399501" y="4795200"/>
                <a:ext cx="148252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𝑇𝐸</m:t>
                      </m:r>
                      <m:sSub>
                        <m:sSubPr>
                          <m:ctrlPr>
                            <a:rPr lang="en-US" altLang="zh-CN" sz="320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sz="320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𝑀</m:t>
                          </m:r>
                        </m:e>
                        <m:sub>
                          <m:r>
                            <a:rPr lang="en-US" altLang="zh-CN" sz="320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0</m:t>
                          </m:r>
                          <m:r>
                            <a:rPr lang="en-US" altLang="zh-CN" sz="32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sz="32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7" name="矩形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9501" y="4795200"/>
                <a:ext cx="1482522" cy="58477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图片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00" y="1407750"/>
            <a:ext cx="2514600" cy="27051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5096" y="1491850"/>
            <a:ext cx="2819400" cy="25146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746" y="1491850"/>
            <a:ext cx="2822615" cy="262100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4940" y="5329987"/>
            <a:ext cx="5087060" cy="1467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617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文本框 30"/>
          <p:cNvSpPr txBox="1"/>
          <p:nvPr/>
        </p:nvSpPr>
        <p:spPr>
          <a:xfrm>
            <a:off x="5465137" y="2875003"/>
            <a:ext cx="12617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3200">
                <a:solidFill>
                  <a:srgbClr val="45A730"/>
                </a:solidFill>
              </a:rPr>
              <a:t>PART FOUR</a:t>
            </a:r>
            <a:endParaRPr lang="zh-CN" altLang="en-US" sz="3200">
              <a:solidFill>
                <a:srgbClr val="45A730"/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524001" y="3200205"/>
            <a:ext cx="9144001" cy="406400"/>
            <a:chOff x="1295399" y="2400154"/>
            <a:chExt cx="6858001" cy="304800"/>
          </a:xfrm>
        </p:grpSpPr>
        <p:grpSp>
          <p:nvGrpSpPr>
            <p:cNvPr id="17" name="组合 16"/>
            <p:cNvGrpSpPr/>
            <p:nvPr/>
          </p:nvGrpSpPr>
          <p:grpSpPr>
            <a:xfrm>
              <a:off x="1295399" y="2400154"/>
              <a:ext cx="6553201" cy="0"/>
              <a:chOff x="1545265" y="1041990"/>
              <a:chExt cx="6553201" cy="0"/>
            </a:xfrm>
          </p:grpSpPr>
          <p:cxnSp>
            <p:nvCxnSpPr>
              <p:cNvPr id="25" name="直接连接符 24"/>
              <p:cNvCxnSpPr/>
              <p:nvPr/>
            </p:nvCxnSpPr>
            <p:spPr>
              <a:xfrm>
                <a:off x="1545265" y="1041990"/>
                <a:ext cx="1722474" cy="0"/>
              </a:xfrm>
              <a:prstGeom prst="line">
                <a:avLst/>
              </a:prstGeom>
              <a:ln>
                <a:solidFill>
                  <a:srgbClr val="45A73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>
                <a:off x="6375992" y="1041990"/>
                <a:ext cx="1722474" cy="0"/>
              </a:xfrm>
              <a:prstGeom prst="line">
                <a:avLst/>
              </a:prstGeom>
              <a:ln>
                <a:solidFill>
                  <a:srgbClr val="45A73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组合 17"/>
            <p:cNvGrpSpPr/>
            <p:nvPr/>
          </p:nvGrpSpPr>
          <p:grpSpPr>
            <a:xfrm>
              <a:off x="1447799" y="2552554"/>
              <a:ext cx="6553201" cy="0"/>
              <a:chOff x="1545265" y="1041990"/>
              <a:chExt cx="6553201" cy="0"/>
            </a:xfrm>
          </p:grpSpPr>
          <p:cxnSp>
            <p:nvCxnSpPr>
              <p:cNvPr id="22" name="直接连接符 21"/>
              <p:cNvCxnSpPr/>
              <p:nvPr/>
            </p:nvCxnSpPr>
            <p:spPr>
              <a:xfrm>
                <a:off x="1545265" y="1041990"/>
                <a:ext cx="1722474" cy="0"/>
              </a:xfrm>
              <a:prstGeom prst="line">
                <a:avLst/>
              </a:prstGeom>
              <a:ln>
                <a:solidFill>
                  <a:srgbClr val="45A73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>
                <a:off x="6375992" y="1041990"/>
                <a:ext cx="1722474" cy="0"/>
              </a:xfrm>
              <a:prstGeom prst="line">
                <a:avLst/>
              </a:prstGeom>
              <a:ln>
                <a:solidFill>
                  <a:srgbClr val="45A73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组合 18"/>
            <p:cNvGrpSpPr/>
            <p:nvPr/>
          </p:nvGrpSpPr>
          <p:grpSpPr>
            <a:xfrm>
              <a:off x="1600199" y="2704954"/>
              <a:ext cx="6553201" cy="0"/>
              <a:chOff x="1545265" y="1041990"/>
              <a:chExt cx="6553201" cy="0"/>
            </a:xfrm>
          </p:grpSpPr>
          <p:cxnSp>
            <p:nvCxnSpPr>
              <p:cNvPr id="20" name="直接连接符 19"/>
              <p:cNvCxnSpPr/>
              <p:nvPr/>
            </p:nvCxnSpPr>
            <p:spPr>
              <a:xfrm>
                <a:off x="1545265" y="1041990"/>
                <a:ext cx="1722474" cy="0"/>
              </a:xfrm>
              <a:prstGeom prst="line">
                <a:avLst/>
              </a:prstGeom>
              <a:ln>
                <a:solidFill>
                  <a:srgbClr val="45A73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>
                <a:off x="6375992" y="1041990"/>
                <a:ext cx="1722474" cy="0"/>
              </a:xfrm>
              <a:prstGeom prst="line">
                <a:avLst/>
              </a:prstGeom>
              <a:ln>
                <a:solidFill>
                  <a:srgbClr val="45A73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7" name="文本框 26"/>
          <p:cNvSpPr txBox="1"/>
          <p:nvPr/>
        </p:nvSpPr>
        <p:spPr>
          <a:xfrm>
            <a:off x="3769832" y="4998865"/>
            <a:ext cx="4652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zh-CN" altLang="en-US" sz="3200" dirty="0" smtClean="0">
                <a:solidFill>
                  <a:srgbClr val="45A730"/>
                </a:solidFill>
              </a:rPr>
              <a:t>固体激光倍频效应观察</a:t>
            </a:r>
            <a:endParaRPr lang="zh-CN" altLang="en-US" sz="3200" dirty="0">
              <a:solidFill>
                <a:srgbClr val="45A730"/>
              </a:solidFill>
            </a:endParaRPr>
          </a:p>
        </p:txBody>
      </p:sp>
      <p:sp>
        <p:nvSpPr>
          <p:cNvPr id="30" name="正五边形 29"/>
          <p:cNvSpPr/>
          <p:nvPr/>
        </p:nvSpPr>
        <p:spPr>
          <a:xfrm>
            <a:off x="5035788" y="2419275"/>
            <a:ext cx="2120424" cy="2019452"/>
          </a:xfrm>
          <a:prstGeom prst="pentagon">
            <a:avLst/>
          </a:prstGeom>
          <a:noFill/>
          <a:ln>
            <a:solidFill>
              <a:srgbClr val="45A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半闭框 27"/>
          <p:cNvSpPr/>
          <p:nvPr/>
        </p:nvSpPr>
        <p:spPr>
          <a:xfrm rot="13425323">
            <a:off x="5952768" y="6227428"/>
            <a:ext cx="286462" cy="286462"/>
          </a:xfrm>
          <a:prstGeom prst="halfFrame">
            <a:avLst>
              <a:gd name="adj1" fmla="val 8774"/>
              <a:gd name="adj2" fmla="val 6884"/>
            </a:avLst>
          </a:prstGeom>
          <a:solidFill>
            <a:srgbClr val="45A730"/>
          </a:solidFill>
          <a:ln>
            <a:solidFill>
              <a:srgbClr val="45A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497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0" y="6797042"/>
            <a:ext cx="12192000" cy="60959"/>
          </a:xfrm>
          <a:prstGeom prst="rect">
            <a:avLst/>
          </a:prstGeom>
          <a:solidFill>
            <a:srgbClr val="45A7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80484" y="4411"/>
            <a:ext cx="3062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0"/>
            <a:r>
              <a:rPr lang="zh-CN" altLang="en-US" sz="3200" dirty="0" smtClean="0">
                <a:solidFill>
                  <a:prstClr val="white"/>
                </a:solidFill>
              </a:rPr>
              <a:t>倍频效应</a:t>
            </a:r>
            <a:endParaRPr lang="zh-CN" altLang="en-US" sz="3200" dirty="0">
              <a:solidFill>
                <a:prstClr val="white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7585" y="17585"/>
            <a:ext cx="680484" cy="528563"/>
          </a:xfrm>
          <a:prstGeom prst="rect">
            <a:avLst/>
          </a:prstGeom>
          <a:noFill/>
          <a:ln>
            <a:solidFill>
              <a:srgbClr val="45A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-2" y="-12462"/>
            <a:ext cx="680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3200" dirty="0" smtClean="0">
                <a:solidFill>
                  <a:prstClr val="white"/>
                </a:solidFill>
              </a:rPr>
              <a:t>01</a:t>
            </a:r>
            <a:endParaRPr lang="zh-CN" altLang="en-US" sz="3200" dirty="0">
              <a:solidFill>
                <a:prstClr val="white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000" y="1438274"/>
            <a:ext cx="3217800" cy="349626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0" y="1569600"/>
            <a:ext cx="61776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400" dirty="0">
                <a:solidFill>
                  <a:schemeClr val="bg1"/>
                </a:solidFill>
              </a:rPr>
              <a:t>光波电磁场与非磁性透明电介质相互作用时，光波电场会出现极化现象。当强光激光产生后，由此产生的介质极化已不再是与场强呈线性关系，而是明显的表现出二次及更高次的非线性效应。倍频现象就是二次非线性效应的一种特例。本实验中的倍频就是通过倍频晶体实现对</a:t>
            </a:r>
            <a:r>
              <a:rPr lang="en-US" altLang="zh-CN" sz="2400" dirty="0" err="1">
                <a:solidFill>
                  <a:schemeClr val="bg1"/>
                </a:solidFill>
              </a:rPr>
              <a:t>Nd:YAG</a:t>
            </a:r>
            <a:r>
              <a:rPr lang="zh-CN" altLang="zh-CN" sz="2400" dirty="0">
                <a:solidFill>
                  <a:schemeClr val="bg1"/>
                </a:solidFill>
              </a:rPr>
              <a:t>输出的</a:t>
            </a:r>
            <a:r>
              <a:rPr lang="en-US" altLang="zh-CN" sz="2400" dirty="0">
                <a:solidFill>
                  <a:schemeClr val="bg1"/>
                </a:solidFill>
              </a:rPr>
              <a:t>1064nm</a:t>
            </a:r>
            <a:r>
              <a:rPr lang="zh-CN" altLang="zh-CN" sz="2400" dirty="0">
                <a:solidFill>
                  <a:schemeClr val="bg1"/>
                </a:solidFill>
              </a:rPr>
              <a:t>红外激光倍频成</a:t>
            </a:r>
            <a:r>
              <a:rPr lang="en-US" altLang="zh-CN" sz="2400" dirty="0">
                <a:solidFill>
                  <a:schemeClr val="bg1"/>
                </a:solidFill>
              </a:rPr>
              <a:t>532nm</a:t>
            </a:r>
            <a:r>
              <a:rPr lang="zh-CN" altLang="zh-CN" sz="2400" dirty="0">
                <a:solidFill>
                  <a:schemeClr val="bg1"/>
                </a:solidFill>
              </a:rPr>
              <a:t>绿光。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90929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6797042"/>
            <a:ext cx="12192000" cy="60959"/>
          </a:xfrm>
          <a:prstGeom prst="rect">
            <a:avLst/>
          </a:prstGeom>
          <a:solidFill>
            <a:srgbClr val="EBB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80484" y="4410"/>
            <a:ext cx="1027791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0"/>
            <a:r>
              <a:rPr lang="zh-CN" altLang="en-US" sz="3200" dirty="0" smtClean="0">
                <a:solidFill>
                  <a:prstClr val="white"/>
                </a:solidFill>
              </a:rPr>
              <a:t>参考资料</a:t>
            </a:r>
            <a:endParaRPr lang="en-US" altLang="zh-CN" sz="3200" dirty="0" smtClean="0">
              <a:solidFill>
                <a:prstClr val="white"/>
              </a:solidFill>
            </a:endParaRPr>
          </a:p>
          <a:p>
            <a:pPr defTabSz="914210"/>
            <a:endParaRPr lang="en-US" altLang="zh-CN" sz="3200" dirty="0" smtClean="0">
              <a:solidFill>
                <a:prstClr val="white"/>
              </a:solidFill>
            </a:endParaRPr>
          </a:p>
          <a:p>
            <a:pPr defTabSz="914210"/>
            <a:r>
              <a:rPr lang="en-US" altLang="zh-CN" sz="3200" dirty="0" smtClean="0">
                <a:solidFill>
                  <a:schemeClr val="bg1"/>
                </a:solidFill>
              </a:rPr>
              <a:t>1.</a:t>
            </a:r>
            <a:r>
              <a:rPr lang="zh-CN" altLang="en-US" sz="3200" dirty="0" smtClean="0">
                <a:solidFill>
                  <a:schemeClr val="bg1"/>
                </a:solidFill>
              </a:rPr>
              <a:t>固体激光器件 吕百达 北京邮电大学出版社</a:t>
            </a:r>
            <a:endParaRPr lang="en-US" altLang="zh-CN" sz="3200" dirty="0" smtClean="0">
              <a:solidFill>
                <a:schemeClr val="bg1"/>
              </a:solidFill>
            </a:endParaRPr>
          </a:p>
          <a:p>
            <a:pPr defTabSz="914210"/>
            <a:r>
              <a:rPr lang="en-US" altLang="zh-CN" sz="3200" dirty="0" smtClean="0">
                <a:solidFill>
                  <a:schemeClr val="bg1"/>
                </a:solidFill>
              </a:rPr>
              <a:t>2.</a:t>
            </a:r>
            <a:r>
              <a:rPr lang="zh-CN" altLang="zh-CN" sz="3200" dirty="0">
                <a:solidFill>
                  <a:schemeClr val="bg1"/>
                </a:solidFill>
              </a:rPr>
              <a:t>固体激光原理与技术综合实验</a:t>
            </a:r>
          </a:p>
          <a:p>
            <a:pPr defTabSz="914210"/>
            <a:endParaRPr lang="zh-CN" altLang="en-US" sz="3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73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1524001" y="3200205"/>
            <a:ext cx="9144001" cy="406400"/>
            <a:chOff x="1295399" y="2400154"/>
            <a:chExt cx="6858001" cy="304800"/>
          </a:xfrm>
        </p:grpSpPr>
        <p:grpSp>
          <p:nvGrpSpPr>
            <p:cNvPr id="15" name="组合 14"/>
            <p:cNvGrpSpPr/>
            <p:nvPr/>
          </p:nvGrpSpPr>
          <p:grpSpPr>
            <a:xfrm>
              <a:off x="1295399" y="2400154"/>
              <a:ext cx="6553201" cy="0"/>
              <a:chOff x="1545265" y="1041990"/>
              <a:chExt cx="6553201" cy="0"/>
            </a:xfrm>
          </p:grpSpPr>
          <p:cxnSp>
            <p:nvCxnSpPr>
              <p:cNvPr id="22" name="直接连接符 21"/>
              <p:cNvCxnSpPr/>
              <p:nvPr/>
            </p:nvCxnSpPr>
            <p:spPr>
              <a:xfrm>
                <a:off x="1545265" y="1041990"/>
                <a:ext cx="1722474" cy="0"/>
              </a:xfrm>
              <a:prstGeom prst="line">
                <a:avLst/>
              </a:prstGeom>
              <a:ln w="12700">
                <a:solidFill>
                  <a:srgbClr val="EB675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>
                <a:off x="6375992" y="1041990"/>
                <a:ext cx="1722474" cy="0"/>
              </a:xfrm>
              <a:prstGeom prst="line">
                <a:avLst/>
              </a:prstGeom>
              <a:ln w="12700">
                <a:solidFill>
                  <a:srgbClr val="EB675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合 15"/>
            <p:cNvGrpSpPr/>
            <p:nvPr/>
          </p:nvGrpSpPr>
          <p:grpSpPr>
            <a:xfrm>
              <a:off x="1447799" y="2552554"/>
              <a:ext cx="6553201" cy="0"/>
              <a:chOff x="1545265" y="1041990"/>
              <a:chExt cx="6553201" cy="0"/>
            </a:xfrm>
          </p:grpSpPr>
          <p:cxnSp>
            <p:nvCxnSpPr>
              <p:cNvPr id="20" name="直接连接符 19"/>
              <p:cNvCxnSpPr/>
              <p:nvPr/>
            </p:nvCxnSpPr>
            <p:spPr>
              <a:xfrm>
                <a:off x="1545265" y="1041990"/>
                <a:ext cx="1722474" cy="0"/>
              </a:xfrm>
              <a:prstGeom prst="line">
                <a:avLst/>
              </a:prstGeom>
              <a:ln w="12700">
                <a:solidFill>
                  <a:srgbClr val="45A73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>
                <a:off x="6375992" y="1041990"/>
                <a:ext cx="1722474" cy="0"/>
              </a:xfrm>
              <a:prstGeom prst="line">
                <a:avLst/>
              </a:prstGeom>
              <a:ln w="12700">
                <a:solidFill>
                  <a:srgbClr val="45A73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组合 16"/>
            <p:cNvGrpSpPr/>
            <p:nvPr/>
          </p:nvGrpSpPr>
          <p:grpSpPr>
            <a:xfrm>
              <a:off x="1600199" y="2704954"/>
              <a:ext cx="6553201" cy="0"/>
              <a:chOff x="1545265" y="1041990"/>
              <a:chExt cx="6553201" cy="0"/>
            </a:xfrm>
          </p:grpSpPr>
          <p:cxnSp>
            <p:nvCxnSpPr>
              <p:cNvPr id="18" name="直接连接符 17"/>
              <p:cNvCxnSpPr/>
              <p:nvPr/>
            </p:nvCxnSpPr>
            <p:spPr>
              <a:xfrm>
                <a:off x="1545265" y="1041990"/>
                <a:ext cx="1722474" cy="0"/>
              </a:xfrm>
              <a:prstGeom prst="line">
                <a:avLst/>
              </a:prstGeom>
              <a:ln w="12700">
                <a:solidFill>
                  <a:srgbClr val="EBB3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6375992" y="1041990"/>
                <a:ext cx="1722474" cy="0"/>
              </a:xfrm>
              <a:prstGeom prst="line">
                <a:avLst/>
              </a:prstGeom>
              <a:ln w="12700">
                <a:solidFill>
                  <a:srgbClr val="9F6B9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文本框 6"/>
          <p:cNvSpPr txBox="1"/>
          <p:nvPr/>
        </p:nvSpPr>
        <p:spPr>
          <a:xfrm>
            <a:off x="3860382" y="2890445"/>
            <a:ext cx="4471239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5867">
                <a:ln>
                  <a:solidFill>
                    <a:srgbClr val="EBB350"/>
                  </a:solidFill>
                </a:ln>
                <a:noFill/>
                <a:latin typeface="汉仪菱心体简" panose="02010609000101010101" pitchFamily="49" charset="-122"/>
                <a:ea typeface="汉仪菱心体简" panose="02010609000101010101" pitchFamily="49" charset="-122"/>
              </a:rPr>
              <a:t>THANKS</a:t>
            </a:r>
            <a:endParaRPr lang="zh-CN" altLang="en-US" sz="5867">
              <a:ln>
                <a:solidFill>
                  <a:srgbClr val="EBB350"/>
                </a:solidFill>
              </a:ln>
              <a:noFill/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92307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1000</TotalTime>
  <Words>390</Words>
  <Application>Microsoft Office PowerPoint</Application>
  <PresentationFormat>自定义</PresentationFormat>
  <Paragraphs>67</Paragraphs>
  <Slides>16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17" baseType="lpstr"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hai liu</dc:creator>
  <cp:lastModifiedBy>lenovo</cp:lastModifiedBy>
  <cp:revision>48</cp:revision>
  <dcterms:created xsi:type="dcterms:W3CDTF">2015-05-28T03:50:52Z</dcterms:created>
  <dcterms:modified xsi:type="dcterms:W3CDTF">2015-12-23T18:20:05Z</dcterms:modified>
</cp:coreProperties>
</file>