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02" r:id="rId2"/>
    <p:sldId id="325" r:id="rId3"/>
    <p:sldId id="322" r:id="rId4"/>
    <p:sldId id="326" r:id="rId5"/>
    <p:sldId id="359" r:id="rId6"/>
    <p:sldId id="327" r:id="rId7"/>
    <p:sldId id="324" r:id="rId8"/>
    <p:sldId id="323" r:id="rId9"/>
    <p:sldId id="312" r:id="rId10"/>
    <p:sldId id="384" r:id="rId11"/>
    <p:sldId id="313" r:id="rId12"/>
    <p:sldId id="393" r:id="rId13"/>
    <p:sldId id="330" r:id="rId14"/>
    <p:sldId id="329" r:id="rId15"/>
    <p:sldId id="311" r:id="rId16"/>
    <p:sldId id="392" r:id="rId17"/>
    <p:sldId id="296" r:id="rId18"/>
    <p:sldId id="307" r:id="rId19"/>
    <p:sldId id="308" r:id="rId20"/>
    <p:sldId id="386" r:id="rId21"/>
    <p:sldId id="333" r:id="rId22"/>
    <p:sldId id="385" r:id="rId23"/>
    <p:sldId id="387" r:id="rId24"/>
    <p:sldId id="391" r:id="rId25"/>
    <p:sldId id="388" r:id="rId26"/>
    <p:sldId id="389" r:id="rId27"/>
    <p:sldId id="390" r:id="rId28"/>
    <p:sldId id="336" r:id="rId29"/>
    <p:sldId id="337" r:id="rId30"/>
    <p:sldId id="338" r:id="rId31"/>
    <p:sldId id="339" r:id="rId32"/>
    <p:sldId id="340" r:id="rId33"/>
    <p:sldId id="364" r:id="rId34"/>
    <p:sldId id="342" r:id="rId35"/>
    <p:sldId id="332" r:id="rId36"/>
    <p:sldId id="335" r:id="rId37"/>
    <p:sldId id="345" r:id="rId38"/>
    <p:sldId id="319" r:id="rId39"/>
    <p:sldId id="320" r:id="rId40"/>
    <p:sldId id="355" r:id="rId41"/>
    <p:sldId id="356" r:id="rId42"/>
    <p:sldId id="357" r:id="rId43"/>
    <p:sldId id="321" r:id="rId44"/>
    <p:sldId id="365" r:id="rId45"/>
    <p:sldId id="318" r:id="rId46"/>
    <p:sldId id="314" r:id="rId47"/>
    <p:sldId id="316" r:id="rId48"/>
    <p:sldId id="315" r:id="rId49"/>
    <p:sldId id="362" r:id="rId50"/>
    <p:sldId id="317" r:id="rId51"/>
    <p:sldId id="351" r:id="rId52"/>
    <p:sldId id="349" r:id="rId5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12" autoAdjust="0"/>
    <p:restoredTop sz="94617" autoAdjust="0"/>
  </p:normalViewPr>
  <p:slideViewPr>
    <p:cSldViewPr>
      <p:cViewPr>
        <p:scale>
          <a:sx n="57" d="100"/>
          <a:sy n="57" d="100"/>
        </p:scale>
        <p:origin x="-1296" y="-600"/>
      </p:cViewPr>
      <p:guideLst>
        <p:guide orient="horz" pos="2160"/>
        <p:guide pos="2880"/>
      </p:guideLst>
    </p:cSldViewPr>
  </p:slideViewPr>
  <p:notesTextViewPr>
    <p:cViewPr>
      <p:scale>
        <a:sx n="1" d="1"/>
        <a:sy n="1" d="1"/>
      </p:scale>
      <p:origin x="0" y="0"/>
    </p:cViewPr>
  </p:notesTextViewPr>
  <p:sorterViewPr>
    <p:cViewPr>
      <p:scale>
        <a:sx n="70" d="100"/>
        <a:sy n="70" d="100"/>
      </p:scale>
      <p:origin x="0" y="64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D1F0E5-6374-4A4E-8CC2-FBF97BFC4CCC}" type="datetimeFigureOut">
              <a:rPr lang="zh-CN" altLang="en-US" smtClean="0"/>
              <a:t>2014/1/18</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8BE728-BA2E-493E-8749-D7086E282562}" type="slidenum">
              <a:rPr lang="zh-CN" altLang="en-US" smtClean="0"/>
              <a:t>‹#›</a:t>
            </a:fld>
            <a:endParaRPr lang="zh-CN" altLang="en-US"/>
          </a:p>
        </p:txBody>
      </p:sp>
    </p:spTree>
    <p:extLst>
      <p:ext uri="{BB962C8B-B14F-4D97-AF65-F5344CB8AC3E}">
        <p14:creationId xmlns:p14="http://schemas.microsoft.com/office/powerpoint/2010/main" val="2119364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48BE728-BA2E-493E-8749-D7086E282562}" type="slidenum">
              <a:rPr lang="zh-CN" altLang="en-US" smtClean="0"/>
              <a:t>8</a:t>
            </a:fld>
            <a:endParaRPr lang="zh-CN" altLang="en-US"/>
          </a:p>
        </p:txBody>
      </p:sp>
    </p:spTree>
    <p:extLst>
      <p:ext uri="{BB962C8B-B14F-4D97-AF65-F5344CB8AC3E}">
        <p14:creationId xmlns:p14="http://schemas.microsoft.com/office/powerpoint/2010/main" val="315986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Initial</a:t>
            </a:r>
            <a:r>
              <a:rPr lang="en-US" baseline="0" dirty="0" smtClean="0"/>
              <a:t> versions of the survey were based on modifying the CLASS survey.  The consequence was that, while it would have been interesting for surveying intro students, interviews with students indicated that they were sufficiently “expert” that we weren’t going to see a lot of signal.  We by starting with where were hope student are at in 4 years, we are make a survey we hope captures the development of students over the course of a major.</a:t>
            </a:r>
          </a:p>
        </p:txBody>
      </p:sp>
      <p:sp>
        <p:nvSpPr>
          <p:cNvPr id="4" name="Slide Number Placeholder 3"/>
          <p:cNvSpPr>
            <a:spLocks noGrp="1"/>
          </p:cNvSpPr>
          <p:nvPr>
            <p:ph type="sldNum" sz="quarter" idx="10"/>
          </p:nvPr>
        </p:nvSpPr>
        <p:spPr/>
        <p:txBody>
          <a:bodyPr/>
          <a:lstStyle/>
          <a:p>
            <a:fld id="{6C51B69D-8F2F-47F4-B7D2-6313FA8266BF}" type="slidenum">
              <a:rPr lang="en-US" smtClean="0"/>
              <a:t>9</a:t>
            </a:fld>
            <a:endParaRPr lang="en-US"/>
          </a:p>
        </p:txBody>
      </p:sp>
    </p:spTree>
    <p:extLst>
      <p:ext uri="{BB962C8B-B14F-4D97-AF65-F5344CB8AC3E}">
        <p14:creationId xmlns:p14="http://schemas.microsoft.com/office/powerpoint/2010/main" val="1552399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冀敏 </a:t>
            </a:r>
            <a:r>
              <a:rPr lang="en-US" altLang="zh-CN" dirty="0" smtClean="0"/>
              <a:t>985-III</a:t>
            </a:r>
            <a:r>
              <a:rPr lang="zh-CN" altLang="en-US" dirty="0" smtClean="0"/>
              <a:t>；吕景林：申报精品课程；半夜去医院挂水，</a:t>
            </a:r>
            <a:endParaRPr lang="zh-CN" altLang="en-US" dirty="0"/>
          </a:p>
        </p:txBody>
      </p:sp>
      <p:sp>
        <p:nvSpPr>
          <p:cNvPr id="4" name="灯片编号占位符 3"/>
          <p:cNvSpPr>
            <a:spLocks noGrp="1"/>
          </p:cNvSpPr>
          <p:nvPr>
            <p:ph type="sldNum" sz="quarter" idx="10"/>
          </p:nvPr>
        </p:nvSpPr>
        <p:spPr/>
        <p:txBody>
          <a:bodyPr/>
          <a:lstStyle/>
          <a:p>
            <a:fld id="{F48BE728-BA2E-493E-8749-D7086E282562}" type="slidenum">
              <a:rPr lang="zh-CN" altLang="en-US" smtClean="0"/>
              <a:t>43</a:t>
            </a:fld>
            <a:endParaRPr lang="zh-CN" altLang="en-US"/>
          </a:p>
        </p:txBody>
      </p:sp>
    </p:spTree>
    <p:extLst>
      <p:ext uri="{BB962C8B-B14F-4D97-AF65-F5344CB8AC3E}">
        <p14:creationId xmlns:p14="http://schemas.microsoft.com/office/powerpoint/2010/main" val="805252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48BE728-BA2E-493E-8749-D7086E282562}" type="slidenum">
              <a:rPr lang="zh-CN" altLang="en-US" smtClean="0"/>
              <a:t>51</a:t>
            </a:fld>
            <a:endParaRPr lang="zh-CN" altLang="en-US"/>
          </a:p>
        </p:txBody>
      </p:sp>
    </p:spTree>
    <p:extLst>
      <p:ext uri="{BB962C8B-B14F-4D97-AF65-F5344CB8AC3E}">
        <p14:creationId xmlns:p14="http://schemas.microsoft.com/office/powerpoint/2010/main" val="2624619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3674155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124446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1456334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3727639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3853463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2891128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1261486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1206451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895008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1411749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B4B3F3-C158-4994-801F-7690E2C73DFC}" type="datetimeFigureOut">
              <a:rPr lang="zh-CN" altLang="en-US" smtClean="0"/>
              <a:t>2014/1/18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555360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B4B3F3-C158-4994-801F-7690E2C73DFC}" type="datetimeFigureOut">
              <a:rPr lang="zh-CN" altLang="en-US" smtClean="0"/>
              <a:t>2014/1/18</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23B91-3044-400F-9FFB-BD93070547F6}" type="slidenum">
              <a:rPr lang="zh-CN" altLang="en-US" smtClean="0"/>
              <a:t>‹#›</a:t>
            </a:fld>
            <a:endParaRPr lang="zh-CN" altLang="en-US"/>
          </a:p>
        </p:txBody>
      </p:sp>
    </p:spTree>
    <p:extLst>
      <p:ext uri="{BB962C8B-B14F-4D97-AF65-F5344CB8AC3E}">
        <p14:creationId xmlns:p14="http://schemas.microsoft.com/office/powerpoint/2010/main" val="2017736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phylab.fudan.edu.cn/lib/exe/fetch.php?media=home:zwickl:an_introduction_to_physics_education_research_assessment_and_modeling_in_labs.pptx"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Users/admin/Desktop/&#32418;&#27827;&#35895;.mp3"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980728"/>
            <a:ext cx="7772400" cy="3816424"/>
          </a:xfrm>
        </p:spPr>
        <p:txBody>
          <a:bodyPr>
            <a:normAutofit/>
          </a:bodyPr>
          <a:lstStyle/>
          <a:p>
            <a:r>
              <a:rPr lang="zh-CN" altLang="en-US" sz="6000" b="1" dirty="0" smtClean="0">
                <a:solidFill>
                  <a:srgbClr val="FF0000"/>
                </a:solidFill>
                <a:latin typeface="黑体" pitchFamily="2" charset="-122"/>
                <a:ea typeface="黑体" pitchFamily="2" charset="-122"/>
              </a:rPr>
              <a:t>齐心协力 </a:t>
            </a:r>
            <a:r>
              <a:rPr lang="en-US" altLang="zh-CN" sz="6000" b="1" dirty="0" smtClean="0">
                <a:solidFill>
                  <a:srgbClr val="FF0000"/>
                </a:solidFill>
                <a:latin typeface="黑体" pitchFamily="2" charset="-122"/>
                <a:ea typeface="黑体" pitchFamily="2" charset="-122"/>
              </a:rPr>
              <a:t/>
            </a:r>
            <a:br>
              <a:rPr lang="en-US" altLang="zh-CN" sz="6000" b="1" dirty="0" smtClean="0">
                <a:solidFill>
                  <a:srgbClr val="FF0000"/>
                </a:solidFill>
                <a:latin typeface="黑体" pitchFamily="2" charset="-122"/>
                <a:ea typeface="黑体" pitchFamily="2" charset="-122"/>
              </a:rPr>
            </a:br>
            <a:r>
              <a:rPr lang="zh-CN" altLang="en-US" sz="6000" b="1" dirty="0" smtClean="0">
                <a:solidFill>
                  <a:srgbClr val="FF0000"/>
                </a:solidFill>
                <a:latin typeface="黑体" pitchFamily="2" charset="-122"/>
                <a:ea typeface="黑体" pitchFamily="2" charset="-122"/>
              </a:rPr>
              <a:t>建设最好的</a:t>
            </a:r>
            <a:r>
              <a:rPr lang="en-US" altLang="zh-CN" sz="6000" b="1" dirty="0" smtClean="0">
                <a:solidFill>
                  <a:srgbClr val="FF0000"/>
                </a:solidFill>
                <a:latin typeface="黑体" pitchFamily="2" charset="-122"/>
                <a:ea typeface="黑体" pitchFamily="2" charset="-122"/>
              </a:rPr>
              <a:t/>
            </a:r>
            <a:br>
              <a:rPr lang="en-US" altLang="zh-CN" sz="6000" b="1" dirty="0" smtClean="0">
                <a:solidFill>
                  <a:srgbClr val="FF0000"/>
                </a:solidFill>
                <a:latin typeface="黑体" pitchFamily="2" charset="-122"/>
                <a:ea typeface="黑体" pitchFamily="2" charset="-122"/>
              </a:rPr>
            </a:br>
            <a:r>
              <a:rPr lang="zh-CN" altLang="en-US" sz="6000" b="1" dirty="0" smtClean="0">
                <a:solidFill>
                  <a:srgbClr val="FF0000"/>
                </a:solidFill>
                <a:latin typeface="黑体" pitchFamily="2" charset="-122"/>
                <a:ea typeface="黑体" pitchFamily="2" charset="-122"/>
              </a:rPr>
              <a:t>物理教学实验中心 </a:t>
            </a:r>
            <a:endParaRPr lang="zh-CN" altLang="en-US" sz="6000" b="1" dirty="0">
              <a:solidFill>
                <a:srgbClr val="FF0000"/>
              </a:solidFill>
              <a:latin typeface="黑体" pitchFamily="2" charset="-122"/>
              <a:ea typeface="黑体" pitchFamily="2" charset="-122"/>
            </a:endParaRPr>
          </a:p>
        </p:txBody>
      </p:sp>
      <p:sp>
        <p:nvSpPr>
          <p:cNvPr id="3" name="副标题 2"/>
          <p:cNvSpPr>
            <a:spLocks noGrp="1"/>
          </p:cNvSpPr>
          <p:nvPr>
            <p:ph type="subTitle" idx="1"/>
          </p:nvPr>
        </p:nvSpPr>
        <p:spPr>
          <a:xfrm>
            <a:off x="1259632" y="5373216"/>
            <a:ext cx="6400800" cy="766936"/>
          </a:xfrm>
        </p:spPr>
        <p:txBody>
          <a:bodyPr>
            <a:normAutofit/>
          </a:bodyPr>
          <a:lstStyle/>
          <a:p>
            <a:r>
              <a:rPr lang="en-US" altLang="zh-CN" sz="3600" b="1" dirty="0" smtClean="0">
                <a:solidFill>
                  <a:srgbClr val="0000CC"/>
                </a:solidFill>
              </a:rPr>
              <a:t>2014.1.18</a:t>
            </a:r>
            <a:endParaRPr lang="zh-CN" altLang="en-US" sz="3600" b="1" dirty="0">
              <a:solidFill>
                <a:srgbClr val="0000CC"/>
              </a:solidFill>
            </a:endParaRPr>
          </a:p>
        </p:txBody>
      </p:sp>
    </p:spTree>
    <p:extLst>
      <p:ext uri="{BB962C8B-B14F-4D97-AF65-F5344CB8AC3E}">
        <p14:creationId xmlns:p14="http://schemas.microsoft.com/office/powerpoint/2010/main" val="36777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7624" y="44624"/>
            <a:ext cx="8877672" cy="634082"/>
          </a:xfrm>
        </p:spPr>
        <p:txBody>
          <a:bodyPr>
            <a:noAutofit/>
          </a:bodyPr>
          <a:lstStyle/>
          <a:p>
            <a:r>
              <a:rPr lang="zh-CN" altLang="en-US" sz="3600" dirty="0" smtClean="0">
                <a:solidFill>
                  <a:srgbClr val="0000CC"/>
                </a:solidFill>
                <a:latin typeface="黑体" panose="02010609060101010101" pitchFamily="49" charset="-122"/>
                <a:ea typeface="黑体" panose="02010609060101010101" pitchFamily="49" charset="-122"/>
              </a:rPr>
              <a:t>高屋建瓴：张新夷</a:t>
            </a:r>
            <a:r>
              <a:rPr lang="en-US" altLang="zh-CN" sz="3600" dirty="0" smtClean="0">
                <a:solidFill>
                  <a:srgbClr val="0000CC"/>
                </a:solidFill>
                <a:latin typeface="黑体" panose="02010609060101010101" pitchFamily="49" charset="-122"/>
                <a:ea typeface="黑体" panose="02010609060101010101" pitchFamily="49" charset="-122"/>
              </a:rPr>
              <a:t>-- </a:t>
            </a:r>
            <a:r>
              <a:rPr lang="zh-CN" altLang="en-US" sz="3600" dirty="0" smtClean="0">
                <a:solidFill>
                  <a:srgbClr val="FF0000"/>
                </a:solidFill>
                <a:latin typeface="黑体" panose="02010609060101010101" pitchFamily="49" charset="-122"/>
                <a:ea typeface="黑体" panose="02010609060101010101" pitchFamily="49" charset="-122"/>
              </a:rPr>
              <a:t>好好总结、年年向上</a:t>
            </a:r>
            <a:endParaRPr lang="zh-CN" altLang="en-US" sz="3600" dirty="0">
              <a:solidFill>
                <a:srgbClr val="FF0000"/>
              </a:solidFill>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72008" y="836712"/>
            <a:ext cx="9036496" cy="6192688"/>
          </a:xfrm>
        </p:spPr>
        <p:txBody>
          <a:bodyPr>
            <a:normAutofit fontScale="85000" lnSpcReduction="10000"/>
          </a:bodyPr>
          <a:lstStyle/>
          <a:p>
            <a:pPr marL="0" indent="0">
              <a:buNone/>
            </a:pPr>
            <a:r>
              <a:rPr lang="en-US" altLang="zh-CN" b="1" dirty="0" smtClean="0"/>
              <a:t> </a:t>
            </a:r>
            <a:r>
              <a:rPr lang="zh-CN" altLang="en-US" b="1" dirty="0" smtClean="0">
                <a:latin typeface="黑体" panose="02010609060101010101" pitchFamily="49" charset="-122"/>
                <a:ea typeface="黑体" panose="02010609060101010101" pitchFamily="49" charset="-122"/>
              </a:rPr>
              <a:t>张新夷：</a:t>
            </a:r>
            <a:r>
              <a:rPr lang="zh-CN" altLang="zh-CN" sz="3800" b="1" dirty="0" smtClean="0">
                <a:solidFill>
                  <a:srgbClr val="00B050"/>
                </a:solidFill>
              </a:rPr>
              <a:t>好好</a:t>
            </a:r>
            <a:r>
              <a:rPr lang="zh-CN" altLang="zh-CN" sz="3800" b="1" dirty="0">
                <a:solidFill>
                  <a:srgbClr val="00B050"/>
                </a:solidFill>
              </a:rPr>
              <a:t>研究，潜下心来主要商量怎么落实。在研讨会的基础上可能可以采取一些</a:t>
            </a:r>
            <a:r>
              <a:rPr lang="zh-CN" altLang="zh-CN" sz="3800" b="1" dirty="0" smtClean="0">
                <a:solidFill>
                  <a:srgbClr val="00B050"/>
                </a:solidFill>
              </a:rPr>
              <a:t>大动作</a:t>
            </a:r>
            <a:r>
              <a:rPr lang="zh-CN" altLang="en-US" b="1" dirty="0" smtClean="0">
                <a:solidFill>
                  <a:srgbClr val="00B050"/>
                </a:solidFill>
              </a:rPr>
              <a:t>：</a:t>
            </a:r>
            <a:endParaRPr lang="zh-CN" altLang="zh-CN" b="1" dirty="0">
              <a:solidFill>
                <a:srgbClr val="00B050"/>
              </a:solidFill>
            </a:endParaRPr>
          </a:p>
          <a:p>
            <a:pPr lvl="0"/>
            <a:r>
              <a:rPr lang="zh-CN" altLang="zh-CN" b="1" dirty="0"/>
              <a:t>“物理实验（上、下）”名称。</a:t>
            </a:r>
          </a:p>
          <a:p>
            <a:pPr lvl="0"/>
            <a:r>
              <a:rPr lang="en-US" altLang="zh-CN" b="1" dirty="0"/>
              <a:t>Project </a:t>
            </a:r>
            <a:r>
              <a:rPr lang="zh-CN" altLang="zh-CN" b="1" dirty="0"/>
              <a:t>的操作方案或实施细则，提交系教指委。</a:t>
            </a:r>
          </a:p>
          <a:p>
            <a:pPr lvl="0"/>
            <a:r>
              <a:rPr lang="zh-CN" altLang="zh-CN" b="1" dirty="0"/>
              <a:t>“机械加工”正式开课，教学大纲提交教务处。</a:t>
            </a:r>
          </a:p>
          <a:p>
            <a:pPr lvl="0"/>
            <a:r>
              <a:rPr lang="zh-CN" altLang="zh-CN" b="1" dirty="0" smtClean="0"/>
              <a:t>今后进</a:t>
            </a:r>
            <a:r>
              <a:rPr lang="zh-CN" altLang="en-US" b="1" dirty="0" smtClean="0"/>
              <a:t>实验</a:t>
            </a:r>
            <a:r>
              <a:rPr lang="zh-CN" altLang="zh-CN" b="1" dirty="0" smtClean="0"/>
              <a:t>技术人员</a:t>
            </a:r>
            <a:r>
              <a:rPr lang="zh-CN" altLang="zh-CN" b="1" dirty="0"/>
              <a:t>很难，要求实验课教师“一担挑”，教师应该会做实验，会摆弄仪器</a:t>
            </a:r>
            <a:r>
              <a:rPr lang="zh-CN" altLang="zh-CN" b="1" dirty="0" smtClean="0"/>
              <a:t>，</a:t>
            </a:r>
            <a:r>
              <a:rPr lang="zh-CN" altLang="en-US" b="1" dirty="0" smtClean="0"/>
              <a:t>向好的方向转化。</a:t>
            </a:r>
            <a:endParaRPr lang="zh-CN" altLang="zh-CN" b="1" dirty="0"/>
          </a:p>
          <a:p>
            <a:pPr lvl="0"/>
            <a:r>
              <a:rPr lang="zh-CN" altLang="zh-CN" b="1" dirty="0"/>
              <a:t>近代物理实验</a:t>
            </a:r>
            <a:r>
              <a:rPr lang="en-US" altLang="zh-CN" b="1" dirty="0"/>
              <a:t>II</a:t>
            </a:r>
            <a:r>
              <a:rPr lang="zh-CN" altLang="zh-CN" b="1" dirty="0"/>
              <a:t>改为必修课的具体计划，进度。</a:t>
            </a:r>
          </a:p>
          <a:p>
            <a:pPr lvl="0"/>
            <a:r>
              <a:rPr lang="zh-CN" altLang="zh-CN" b="1" dirty="0"/>
              <a:t>物理演示实验拓展为全校共修课。</a:t>
            </a:r>
          </a:p>
          <a:p>
            <a:pPr lvl="0"/>
            <a:r>
              <a:rPr lang="zh-CN" altLang="zh-CN" b="1" dirty="0"/>
              <a:t>基础物理实验“教师</a:t>
            </a:r>
            <a:r>
              <a:rPr lang="en-US" altLang="zh-CN" b="1" dirty="0"/>
              <a:t>+</a:t>
            </a:r>
            <a:r>
              <a:rPr lang="zh-CN" altLang="zh-CN" b="1" dirty="0"/>
              <a:t>助教”的授课模式。</a:t>
            </a:r>
          </a:p>
          <a:p>
            <a:pPr lvl="0"/>
            <a:r>
              <a:rPr lang="zh-CN" altLang="zh-CN" b="1" dirty="0"/>
              <a:t>教师“轮岗”，可采取多种方式：教师跟学生走，骨干课任课教师轮换，实验在不同课程间“整建制”</a:t>
            </a:r>
            <a:r>
              <a:rPr lang="zh-CN" altLang="zh-CN" b="1" dirty="0" smtClean="0"/>
              <a:t>调动等</a:t>
            </a:r>
            <a:r>
              <a:rPr lang="zh-CN" altLang="en-US" b="1" dirty="0" smtClean="0"/>
              <a:t>。</a:t>
            </a:r>
            <a:endParaRPr lang="zh-CN" altLang="zh-CN" b="1" dirty="0"/>
          </a:p>
          <a:p>
            <a:pPr lvl="0"/>
            <a:r>
              <a:rPr lang="zh-CN" altLang="zh-CN" b="1" dirty="0"/>
              <a:t>电子车间</a:t>
            </a:r>
            <a:r>
              <a:rPr lang="zh-CN" altLang="zh-CN" b="1" dirty="0" smtClean="0"/>
              <a:t>。</a:t>
            </a:r>
            <a:endParaRPr lang="zh-CN" altLang="zh-CN" b="1" dirty="0"/>
          </a:p>
        </p:txBody>
      </p:sp>
    </p:spTree>
    <p:extLst>
      <p:ext uri="{BB962C8B-B14F-4D97-AF65-F5344CB8AC3E}">
        <p14:creationId xmlns:p14="http://schemas.microsoft.com/office/powerpoint/2010/main" val="2611888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116632"/>
            <a:ext cx="8229600" cy="634082"/>
          </a:xfrm>
        </p:spPr>
        <p:txBody>
          <a:bodyPr>
            <a:normAutofit fontScale="90000"/>
          </a:bodyPr>
          <a:lstStyle/>
          <a:p>
            <a:r>
              <a:rPr lang="zh-CN" altLang="en-US" dirty="0" smtClean="0">
                <a:solidFill>
                  <a:srgbClr val="0000CC"/>
                </a:solidFill>
                <a:latin typeface="黑体" panose="02010609060101010101" pitchFamily="49" charset="-122"/>
                <a:ea typeface="黑体" panose="02010609060101010101" pitchFamily="49" charset="-122"/>
              </a:rPr>
              <a:t>高屋建瓴：</a:t>
            </a:r>
            <a:r>
              <a:rPr lang="zh-CN" altLang="en-US" dirty="0" smtClean="0">
                <a:solidFill>
                  <a:srgbClr val="FF0000"/>
                </a:solidFill>
                <a:latin typeface="黑体" panose="02010609060101010101" pitchFamily="49" charset="-122"/>
                <a:ea typeface="黑体" panose="02010609060101010101" pitchFamily="49" charset="-122"/>
              </a:rPr>
              <a:t>好好总结、年年向上</a:t>
            </a:r>
            <a:endParaRPr lang="zh-CN" altLang="en-US" dirty="0">
              <a:solidFill>
                <a:srgbClr val="FF0000"/>
              </a:solidFill>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13072" y="1124744"/>
            <a:ext cx="9036496" cy="5472608"/>
          </a:xfrm>
        </p:spPr>
        <p:txBody>
          <a:bodyPr>
            <a:noAutofit/>
          </a:bodyPr>
          <a:lstStyle/>
          <a:p>
            <a:pPr lvl="0"/>
            <a:r>
              <a:rPr lang="zh-CN" altLang="zh-CN" sz="2800" b="1" dirty="0" smtClean="0"/>
              <a:t>作为</a:t>
            </a:r>
            <a:r>
              <a:rPr lang="zh-CN" altLang="zh-CN" sz="2800" b="1" dirty="0"/>
              <a:t>整个实验的一部分，不能没有实验</a:t>
            </a:r>
            <a:r>
              <a:rPr lang="zh-CN" altLang="zh-CN" sz="2800" b="1" dirty="0" smtClean="0"/>
              <a:t>报告</a:t>
            </a:r>
            <a:r>
              <a:rPr lang="zh-CN" altLang="en-US" sz="2800" b="1" dirty="0" smtClean="0"/>
              <a:t>。</a:t>
            </a:r>
            <a:r>
              <a:rPr lang="zh-CN" altLang="zh-CN" sz="2800" b="1" dirty="0" smtClean="0"/>
              <a:t>建议</a:t>
            </a:r>
            <a:r>
              <a:rPr lang="zh-CN" altLang="zh-CN" sz="2800" b="1" dirty="0"/>
              <a:t>把实验报告分成几类，初步设想：</a:t>
            </a:r>
            <a:r>
              <a:rPr lang="en-US" altLang="zh-CN" sz="2800" b="1" dirty="0"/>
              <a:t>50%</a:t>
            </a:r>
            <a:r>
              <a:rPr lang="zh-CN" altLang="zh-CN" sz="2800" b="1" dirty="0"/>
              <a:t>左右要写完整的实验报告；</a:t>
            </a:r>
            <a:r>
              <a:rPr lang="en-US" altLang="zh-CN" sz="2800" b="1" dirty="0"/>
              <a:t>30%</a:t>
            </a:r>
            <a:r>
              <a:rPr lang="zh-CN" altLang="zh-CN" sz="2800" b="1" dirty="0"/>
              <a:t>左右，不必重写实验目的、仪器、测量结果等（这些都在预习和实验过程中完成），实验后，加上数据处理、实验结果和结论即可；</a:t>
            </a:r>
            <a:r>
              <a:rPr lang="en-US" altLang="zh-CN" sz="2800" b="1" dirty="0"/>
              <a:t>20%</a:t>
            </a:r>
            <a:r>
              <a:rPr lang="zh-CN" altLang="zh-CN" sz="2800" b="1" dirty="0"/>
              <a:t>只要求交“微报告”。各门课程可以有</a:t>
            </a:r>
            <a:r>
              <a:rPr lang="zh-CN" altLang="zh-CN" sz="2800" b="1" dirty="0" smtClean="0"/>
              <a:t>不同做法</a:t>
            </a:r>
            <a:r>
              <a:rPr lang="zh-CN" altLang="zh-CN" sz="2800" b="1" dirty="0"/>
              <a:t>。</a:t>
            </a:r>
          </a:p>
          <a:p>
            <a:pPr lvl="0"/>
            <a:r>
              <a:rPr lang="zh-CN" altLang="zh-CN" sz="2800" b="1" dirty="0"/>
              <a:t>实验报告可以要求交几份手写版，其余（大部分）用电子版，我们设计好模板，采用电子文档的一些做法，如“下拉菜单”，自动</a:t>
            </a:r>
            <a:r>
              <a:rPr lang="en-US" altLang="zh-CN" sz="2800" b="1" dirty="0"/>
              <a:t>copy</a:t>
            </a:r>
            <a:r>
              <a:rPr lang="zh-CN" altLang="zh-CN" sz="2800" b="1" dirty="0"/>
              <a:t>，字数限制等，让同学也熟悉“填签证表”、“投稿”等常用的一些方法，也节省时间。这是趋势，让同学们多做一些大势所趋的事情，尽量少做以后会被淘汰的事情</a:t>
            </a:r>
            <a:r>
              <a:rPr lang="zh-CN" altLang="zh-CN" sz="2800" b="1" dirty="0" smtClean="0"/>
              <a:t>。</a:t>
            </a:r>
            <a:endParaRPr lang="zh-CN" altLang="zh-CN" sz="2800" b="1" dirty="0"/>
          </a:p>
        </p:txBody>
      </p:sp>
    </p:spTree>
    <p:extLst>
      <p:ext uri="{BB962C8B-B14F-4D97-AF65-F5344CB8AC3E}">
        <p14:creationId xmlns:p14="http://schemas.microsoft.com/office/powerpoint/2010/main" val="26319541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116632"/>
            <a:ext cx="8229600" cy="634082"/>
          </a:xfrm>
        </p:spPr>
        <p:txBody>
          <a:bodyPr>
            <a:normAutofit fontScale="90000"/>
          </a:bodyPr>
          <a:lstStyle/>
          <a:p>
            <a:r>
              <a:rPr lang="zh-CN" altLang="en-US" dirty="0" smtClean="0">
                <a:solidFill>
                  <a:srgbClr val="0000CC"/>
                </a:solidFill>
                <a:latin typeface="黑体" panose="02010609060101010101" pitchFamily="49" charset="-122"/>
                <a:ea typeface="黑体" panose="02010609060101010101" pitchFamily="49" charset="-122"/>
              </a:rPr>
              <a:t>高屋建瓴：</a:t>
            </a:r>
            <a:r>
              <a:rPr lang="zh-CN" altLang="en-US" dirty="0" smtClean="0">
                <a:solidFill>
                  <a:srgbClr val="FF0000"/>
                </a:solidFill>
                <a:latin typeface="黑体" panose="02010609060101010101" pitchFamily="49" charset="-122"/>
                <a:ea typeface="黑体" panose="02010609060101010101" pitchFamily="49" charset="-122"/>
              </a:rPr>
              <a:t>好好总结、年年向上</a:t>
            </a:r>
            <a:endParaRPr lang="zh-CN" altLang="en-US" dirty="0">
              <a:solidFill>
                <a:srgbClr val="FF0000"/>
              </a:solidFill>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107504" y="764704"/>
            <a:ext cx="9036496" cy="5976664"/>
          </a:xfrm>
        </p:spPr>
        <p:txBody>
          <a:bodyPr>
            <a:noAutofit/>
          </a:bodyPr>
          <a:lstStyle/>
          <a:p>
            <a:pPr lvl="0"/>
            <a:r>
              <a:rPr lang="zh-CN" altLang="zh-CN" sz="2800" b="1" dirty="0" smtClean="0"/>
              <a:t>对</a:t>
            </a:r>
            <a:r>
              <a:rPr lang="zh-CN" altLang="zh-CN" sz="2800" b="1" dirty="0"/>
              <a:t>我们的教师要有高的要求</a:t>
            </a:r>
            <a:r>
              <a:rPr lang="zh-CN" altLang="zh-CN" sz="2800" b="1" dirty="0" smtClean="0"/>
              <a:t>。</a:t>
            </a:r>
            <a:endParaRPr lang="en-US" altLang="zh-CN" sz="2800" b="1" dirty="0" smtClean="0"/>
          </a:p>
          <a:p>
            <a:pPr lvl="0"/>
            <a:r>
              <a:rPr lang="zh-CN" altLang="en-US" sz="2800" b="1" dirty="0" smtClean="0"/>
              <a:t>教师口头</a:t>
            </a:r>
            <a:r>
              <a:rPr lang="zh-CN" altLang="zh-CN" sz="2800" b="1" dirty="0" smtClean="0"/>
              <a:t>报告，在</a:t>
            </a:r>
            <a:r>
              <a:rPr lang="en-US" altLang="zh-CN" sz="2800" b="1" dirty="0"/>
              <a:t>PPT</a:t>
            </a:r>
            <a:r>
              <a:rPr lang="zh-CN" altLang="zh-CN" sz="2800" b="1" dirty="0"/>
              <a:t>、讲解、内容组织等方面</a:t>
            </a:r>
            <a:r>
              <a:rPr lang="zh-CN" altLang="zh-CN" sz="2800" b="1" dirty="0" smtClean="0"/>
              <a:t>都</a:t>
            </a:r>
            <a:r>
              <a:rPr lang="zh-CN" altLang="en-US" sz="2800" b="1" dirty="0" smtClean="0"/>
              <a:t>要高标准</a:t>
            </a:r>
            <a:r>
              <a:rPr lang="zh-CN" altLang="zh-CN" sz="2800" b="1" dirty="0" smtClean="0"/>
              <a:t>。</a:t>
            </a:r>
            <a:r>
              <a:rPr lang="zh-CN" altLang="zh-CN" sz="2800" b="1" dirty="0"/>
              <a:t>在这些方面也都是要同学们学的，要对老师提出高的要求。</a:t>
            </a:r>
          </a:p>
          <a:p>
            <a:pPr lvl="0"/>
            <a:r>
              <a:rPr lang="zh-CN" altLang="zh-CN" sz="2800" b="1" dirty="0"/>
              <a:t>“千分尺”在哪个实验让同学们用一下也好。尽管以后他们可能一直不会用到它，但让同学们了解有这样一种测量长度、厚度的工具是必要的，而且让他们了解如何“变圆周为直线”，提高测量精度。</a:t>
            </a:r>
          </a:p>
          <a:p>
            <a:pPr lvl="0"/>
            <a:r>
              <a:rPr lang="en-US" altLang="zh-CN" sz="2800" b="1" dirty="0"/>
              <a:t>MOOCs</a:t>
            </a:r>
            <a:endParaRPr lang="zh-CN" altLang="zh-CN" sz="2800" b="1" dirty="0"/>
          </a:p>
          <a:p>
            <a:pPr lvl="0"/>
            <a:r>
              <a:rPr lang="zh-CN" altLang="zh-CN" sz="2800" b="1" dirty="0"/>
              <a:t>互联网将如何改变实验教学？</a:t>
            </a:r>
          </a:p>
          <a:p>
            <a:pPr lvl="0"/>
            <a:r>
              <a:rPr lang="zh-CN" altLang="zh-CN" sz="2800" b="1" dirty="0"/>
              <a:t>网站的改进提高，英文版？</a:t>
            </a:r>
          </a:p>
          <a:p>
            <a:pPr lvl="0"/>
            <a:r>
              <a:rPr lang="zh-CN" altLang="zh-CN" sz="2800" b="1" dirty="0"/>
              <a:t>其它大胆设想、梦想、天开异想</a:t>
            </a:r>
            <a:r>
              <a:rPr lang="en-US" altLang="zh-CN" sz="2800" b="1" dirty="0" smtClean="0"/>
              <a:t>……</a:t>
            </a:r>
            <a:endParaRPr lang="zh-CN" altLang="zh-CN" sz="2800" b="1" dirty="0"/>
          </a:p>
        </p:txBody>
      </p:sp>
    </p:spTree>
    <p:extLst>
      <p:ext uri="{BB962C8B-B14F-4D97-AF65-F5344CB8AC3E}">
        <p14:creationId xmlns:p14="http://schemas.microsoft.com/office/powerpoint/2010/main" val="2458166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6035" y="188640"/>
            <a:ext cx="9267328" cy="6120680"/>
          </a:xfrm>
        </p:spPr>
      </p:pic>
      <p:sp>
        <p:nvSpPr>
          <p:cNvPr id="2" name="标题 1"/>
          <p:cNvSpPr>
            <a:spLocks noGrp="1"/>
          </p:cNvSpPr>
          <p:nvPr>
            <p:ph type="title"/>
          </p:nvPr>
        </p:nvSpPr>
        <p:spPr>
          <a:xfrm>
            <a:off x="-756592" y="5094312"/>
            <a:ext cx="8229600" cy="1143000"/>
          </a:xfrm>
        </p:spPr>
        <p:txBody>
          <a:bodyPr/>
          <a:lstStyle/>
          <a:p>
            <a:r>
              <a:rPr lang="zh-CN" altLang="en-US" b="1" dirty="0" smtClean="0">
                <a:solidFill>
                  <a:srgbClr val="FFFF00"/>
                </a:solidFill>
                <a:latin typeface="黑体" panose="02010609060101010101" pitchFamily="49" charset="-122"/>
                <a:ea typeface="黑体" panose="02010609060101010101" pitchFamily="49" charset="-122"/>
              </a:rPr>
              <a:t>大学老师，大在哪里？</a:t>
            </a:r>
            <a:endParaRPr lang="zh-CN" altLang="en-US" b="1" dirty="0">
              <a:solidFill>
                <a:srgbClr val="FFFF00"/>
              </a:solidFill>
              <a:latin typeface="黑体" panose="02010609060101010101" pitchFamily="49" charset="-122"/>
              <a:ea typeface="黑体" panose="02010609060101010101" pitchFamily="49" charset="-122"/>
            </a:endParaRPr>
          </a:p>
        </p:txBody>
      </p:sp>
      <p:sp>
        <p:nvSpPr>
          <p:cNvPr id="5" name="标题 1"/>
          <p:cNvSpPr txBox="1">
            <a:spLocks/>
          </p:cNvSpPr>
          <p:nvPr/>
        </p:nvSpPr>
        <p:spPr>
          <a:xfrm>
            <a:off x="539552" y="4320851"/>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b="1" dirty="0" smtClean="0">
                <a:solidFill>
                  <a:srgbClr val="FFFF00"/>
                </a:solidFill>
              </a:rPr>
              <a:t>吕景林：</a:t>
            </a:r>
            <a:endParaRPr lang="zh-CN" altLang="en-US" b="1" dirty="0">
              <a:solidFill>
                <a:srgbClr val="FFFF00"/>
              </a:solidFill>
            </a:endParaRPr>
          </a:p>
        </p:txBody>
      </p:sp>
    </p:spTree>
    <p:extLst>
      <p:ext uri="{BB962C8B-B14F-4D97-AF65-F5344CB8AC3E}">
        <p14:creationId xmlns:p14="http://schemas.microsoft.com/office/powerpoint/2010/main" val="2485586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solidFill>
                  <a:srgbClr val="FF0000"/>
                </a:solidFill>
                <a:latin typeface="黑体" panose="02010609060101010101" pitchFamily="49" charset="-122"/>
                <a:ea typeface="黑体" panose="02010609060101010101" pitchFamily="49" charset="-122"/>
              </a:rPr>
              <a:t>复旦本科生培养目标</a:t>
            </a:r>
            <a:endParaRPr lang="zh-CN" altLang="en-US" b="1" dirty="0">
              <a:solidFill>
                <a:srgbClr val="FF0000"/>
              </a:solidFill>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2915816" y="2060848"/>
            <a:ext cx="3754760" cy="3845024"/>
          </a:xfrm>
        </p:spPr>
        <p:txBody>
          <a:bodyPr>
            <a:normAutofit/>
          </a:bodyPr>
          <a:lstStyle/>
          <a:p>
            <a:r>
              <a:rPr lang="zh-CN" altLang="en-US" sz="4400" b="1" dirty="0" smtClean="0">
                <a:latin typeface="黑体" panose="02010609060101010101" pitchFamily="49" charset="-122"/>
                <a:ea typeface="黑体" panose="02010609060101010101" pitchFamily="49" charset="-122"/>
              </a:rPr>
              <a:t>人文情怀</a:t>
            </a:r>
            <a:endParaRPr lang="en-US" altLang="zh-CN" sz="4400" b="1" dirty="0" smtClean="0">
              <a:latin typeface="黑体" panose="02010609060101010101" pitchFamily="49" charset="-122"/>
              <a:ea typeface="黑体" panose="02010609060101010101" pitchFamily="49" charset="-122"/>
            </a:endParaRPr>
          </a:p>
          <a:p>
            <a:r>
              <a:rPr lang="zh-CN" altLang="en-US" sz="4400" b="1" dirty="0" smtClean="0">
                <a:latin typeface="黑体" panose="02010609060101010101" pitchFamily="49" charset="-122"/>
                <a:ea typeface="黑体" panose="02010609060101010101" pitchFamily="49" charset="-122"/>
              </a:rPr>
              <a:t>科学精神</a:t>
            </a:r>
            <a:endParaRPr lang="en-US" altLang="zh-CN" sz="4400" b="1" dirty="0" smtClean="0">
              <a:latin typeface="黑体" panose="02010609060101010101" pitchFamily="49" charset="-122"/>
              <a:ea typeface="黑体" panose="02010609060101010101" pitchFamily="49" charset="-122"/>
            </a:endParaRPr>
          </a:p>
          <a:p>
            <a:r>
              <a:rPr lang="zh-CN" altLang="en-US" sz="4400" b="1" dirty="0" smtClean="0">
                <a:latin typeface="黑体" panose="02010609060101010101" pitchFamily="49" charset="-122"/>
                <a:ea typeface="黑体" panose="02010609060101010101" pitchFamily="49" charset="-122"/>
              </a:rPr>
              <a:t>专业素养</a:t>
            </a:r>
            <a:endParaRPr lang="en-US" altLang="zh-CN" sz="4400" b="1" dirty="0">
              <a:latin typeface="黑体" panose="02010609060101010101" pitchFamily="49" charset="-122"/>
              <a:ea typeface="黑体" panose="02010609060101010101" pitchFamily="49" charset="-122"/>
            </a:endParaRPr>
          </a:p>
          <a:p>
            <a:r>
              <a:rPr lang="zh-CN" altLang="en-US" sz="4400" b="1" dirty="0" smtClean="0">
                <a:latin typeface="黑体" panose="02010609060101010101" pitchFamily="49" charset="-122"/>
                <a:ea typeface="黑体" panose="02010609060101010101" pitchFamily="49" charset="-122"/>
              </a:rPr>
              <a:t>国际视野</a:t>
            </a:r>
            <a:endParaRPr lang="zh-CN" altLang="en-US" sz="4400" b="1"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877389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solidFill>
                  <a:srgbClr val="0000CC"/>
                </a:solidFill>
                <a:latin typeface="黑体" panose="02010609060101010101" pitchFamily="49" charset="-122"/>
                <a:ea typeface="黑体" panose="02010609060101010101" pitchFamily="49" charset="-122"/>
              </a:rPr>
              <a:t>校教指委主任委员 王卫平</a:t>
            </a:r>
            <a:endParaRPr lang="zh-CN" altLang="en-US" dirty="0">
              <a:solidFill>
                <a:srgbClr val="0000CC"/>
              </a:solidFill>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p:txBody>
          <a:bodyPr>
            <a:normAutofit/>
          </a:bodyPr>
          <a:lstStyle/>
          <a:p>
            <a:pPr marL="0" indent="0">
              <a:buNone/>
            </a:pPr>
            <a:r>
              <a:rPr lang="zh-CN" altLang="zh-CN" dirty="0" smtClean="0">
                <a:solidFill>
                  <a:srgbClr val="FF0000"/>
                </a:solidFill>
                <a:latin typeface="黑体" panose="02010609060101010101" pitchFamily="49" charset="-122"/>
                <a:ea typeface="黑体" panose="02010609060101010101" pitchFamily="49" charset="-122"/>
              </a:rPr>
              <a:t>本科</a:t>
            </a:r>
            <a:r>
              <a:rPr lang="zh-CN" altLang="zh-CN" dirty="0">
                <a:solidFill>
                  <a:srgbClr val="FF0000"/>
                </a:solidFill>
                <a:latin typeface="黑体" panose="02010609060101010101" pitchFamily="49" charset="-122"/>
                <a:ea typeface="黑体" panose="02010609060101010101" pitchFamily="49" charset="-122"/>
              </a:rPr>
              <a:t>教育的培养目标还不够清晰</a:t>
            </a:r>
            <a:r>
              <a:rPr lang="zh-CN" altLang="zh-CN" dirty="0">
                <a:latin typeface="黑体" panose="02010609060101010101" pitchFamily="49" charset="-122"/>
                <a:ea typeface="黑体" panose="02010609060101010101" pitchFamily="49" charset="-122"/>
              </a:rPr>
              <a:t>，</a:t>
            </a:r>
            <a:r>
              <a:rPr lang="zh-CN" altLang="zh-CN" dirty="0">
                <a:solidFill>
                  <a:srgbClr val="FF0000"/>
                </a:solidFill>
                <a:latin typeface="黑体" panose="02010609060101010101" pitchFamily="49" charset="-122"/>
                <a:ea typeface="黑体" panose="02010609060101010101" pitchFamily="49" charset="-122"/>
              </a:rPr>
              <a:t>什么知识是学生必须掌握的，并不</a:t>
            </a:r>
            <a:r>
              <a:rPr lang="zh-CN" altLang="zh-CN" dirty="0" smtClean="0">
                <a:solidFill>
                  <a:srgbClr val="FF0000"/>
                </a:solidFill>
                <a:latin typeface="黑体" panose="02010609060101010101" pitchFamily="49" charset="-122"/>
                <a:ea typeface="黑体" panose="02010609060101010101" pitchFamily="49" charset="-122"/>
              </a:rPr>
              <a:t>明确</a:t>
            </a:r>
            <a:r>
              <a:rPr lang="zh-CN" altLang="en-US" dirty="0" smtClean="0">
                <a:solidFill>
                  <a:srgbClr val="FF0000"/>
                </a:solidFill>
                <a:latin typeface="黑体" panose="02010609060101010101" pitchFamily="49" charset="-122"/>
                <a:ea typeface="黑体" panose="02010609060101010101" pitchFamily="49" charset="-122"/>
              </a:rPr>
              <a:t>；</a:t>
            </a:r>
            <a:endParaRPr lang="en-US" altLang="zh-CN" dirty="0" smtClean="0">
              <a:solidFill>
                <a:srgbClr val="FF0000"/>
              </a:solidFill>
              <a:latin typeface="黑体" panose="02010609060101010101" pitchFamily="49" charset="-122"/>
              <a:ea typeface="黑体" panose="02010609060101010101" pitchFamily="49" charset="-122"/>
            </a:endParaRPr>
          </a:p>
          <a:p>
            <a:pPr marL="0" indent="0">
              <a:buNone/>
            </a:pPr>
            <a:r>
              <a:rPr lang="zh-CN" altLang="zh-CN" dirty="0" smtClean="0">
                <a:latin typeface="黑体" panose="02010609060101010101" pitchFamily="49" charset="-122"/>
                <a:ea typeface="黑体" panose="02010609060101010101" pitchFamily="49" charset="-122"/>
              </a:rPr>
              <a:t>老师</a:t>
            </a:r>
            <a:r>
              <a:rPr lang="zh-CN" altLang="zh-CN" dirty="0">
                <a:latin typeface="黑体" panose="02010609060101010101" pitchFamily="49" charset="-122"/>
                <a:ea typeface="黑体" panose="02010609060101010101" pitchFamily="49" charset="-122"/>
              </a:rPr>
              <a:t>能讲什么他就去讲什么，并没有考虑到学生必须有的要素</a:t>
            </a:r>
            <a:r>
              <a:rPr lang="zh-CN" altLang="zh-CN" dirty="0" smtClean="0">
                <a:latin typeface="黑体" panose="02010609060101010101" pitchFamily="49" charset="-122"/>
                <a:ea typeface="黑体" panose="02010609060101010101" pitchFamily="49" charset="-122"/>
              </a:rPr>
              <a:t>；</a:t>
            </a:r>
            <a:endParaRPr lang="en-US" altLang="zh-CN" dirty="0" smtClean="0">
              <a:latin typeface="黑体" panose="02010609060101010101" pitchFamily="49" charset="-122"/>
              <a:ea typeface="黑体" panose="02010609060101010101" pitchFamily="49" charset="-122"/>
            </a:endParaRPr>
          </a:p>
          <a:p>
            <a:pPr marL="0" indent="0">
              <a:buNone/>
            </a:pPr>
            <a:r>
              <a:rPr lang="zh-CN" altLang="zh-CN" dirty="0" smtClean="0">
                <a:solidFill>
                  <a:srgbClr val="0000CC"/>
                </a:solidFill>
                <a:latin typeface="黑体" panose="02010609060101010101" pitchFamily="49" charset="-122"/>
                <a:ea typeface="黑体" panose="02010609060101010101" pitchFamily="49" charset="-122"/>
              </a:rPr>
              <a:t>和</a:t>
            </a:r>
            <a:r>
              <a:rPr lang="zh-CN" altLang="zh-CN" dirty="0">
                <a:solidFill>
                  <a:srgbClr val="0000CC"/>
                </a:solidFill>
                <a:latin typeface="黑体" panose="02010609060101010101" pitchFamily="49" charset="-122"/>
                <a:ea typeface="黑体" panose="02010609060101010101" pitchFamily="49" charset="-122"/>
              </a:rPr>
              <a:t>信息化时代的进步脱节，教育知识、能力、方法和时代脱节</a:t>
            </a:r>
            <a:r>
              <a:rPr lang="zh-CN" altLang="zh-CN" dirty="0" smtClean="0">
                <a:solidFill>
                  <a:srgbClr val="0000CC"/>
                </a:solidFill>
                <a:latin typeface="黑体" panose="02010609060101010101" pitchFamily="49" charset="-122"/>
                <a:ea typeface="黑体" panose="02010609060101010101" pitchFamily="49" charset="-122"/>
              </a:rPr>
              <a:t>；</a:t>
            </a:r>
            <a:endParaRPr lang="en-US" altLang="zh-CN" dirty="0" smtClean="0">
              <a:solidFill>
                <a:srgbClr val="0000CC"/>
              </a:solidFill>
              <a:latin typeface="黑体" panose="02010609060101010101" pitchFamily="49" charset="-122"/>
              <a:ea typeface="黑体" panose="02010609060101010101" pitchFamily="49" charset="-122"/>
            </a:endParaRPr>
          </a:p>
          <a:p>
            <a:pPr marL="0" indent="0">
              <a:buNone/>
            </a:pPr>
            <a:r>
              <a:rPr lang="zh-CN" altLang="zh-CN" dirty="0" smtClean="0">
                <a:latin typeface="黑体" panose="02010609060101010101" pitchFamily="49" charset="-122"/>
                <a:ea typeface="黑体" panose="02010609060101010101" pitchFamily="49" charset="-122"/>
              </a:rPr>
              <a:t>学生</a:t>
            </a:r>
            <a:r>
              <a:rPr lang="zh-CN" altLang="zh-CN" dirty="0">
                <a:latin typeface="黑体" panose="02010609060101010101" pitchFamily="49" charset="-122"/>
                <a:ea typeface="黑体" panose="02010609060101010101" pitchFamily="49" charset="-122"/>
              </a:rPr>
              <a:t>有很大反响</a:t>
            </a:r>
            <a:r>
              <a:rPr lang="zh-CN" altLang="zh-CN" dirty="0" smtClean="0">
                <a:latin typeface="黑体" panose="02010609060101010101" pitchFamily="49" charset="-122"/>
                <a:ea typeface="黑体" panose="02010609060101010101" pitchFamily="49" charset="-122"/>
              </a:rPr>
              <a:t>。</a:t>
            </a:r>
            <a:endParaRPr lang="zh-CN" altLang="zh-CN"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729787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99792" y="-1136352"/>
            <a:ext cx="8229600" cy="1143000"/>
          </a:xfrm>
        </p:spPr>
        <p:txBody>
          <a:bodyPr/>
          <a:lstStyle/>
          <a:p>
            <a:endParaRPr lang="zh-CN" altLang="en-US"/>
          </a:p>
        </p:txBody>
      </p:sp>
      <p:sp>
        <p:nvSpPr>
          <p:cNvPr id="3" name="内容占位符 2"/>
          <p:cNvSpPr>
            <a:spLocks noGrp="1"/>
          </p:cNvSpPr>
          <p:nvPr>
            <p:ph idx="1"/>
          </p:nvPr>
        </p:nvSpPr>
        <p:spPr>
          <a:xfrm>
            <a:off x="457200" y="404664"/>
            <a:ext cx="8229600" cy="5721499"/>
          </a:xfrm>
        </p:spPr>
        <p:txBody>
          <a:bodyPr>
            <a:normAutofit/>
          </a:bodyPr>
          <a:lstStyle/>
          <a:p>
            <a:pPr marL="0" indent="0">
              <a:buNone/>
            </a:pPr>
            <a:r>
              <a:rPr lang="zh-CN" altLang="zh-CN" dirty="0">
                <a:latin typeface="黑体" panose="02010609060101010101" pitchFamily="49" charset="-122"/>
                <a:ea typeface="黑体" panose="02010609060101010101" pitchFamily="49" charset="-122"/>
              </a:rPr>
              <a:t>物理实验教学研讨会的目的</a:t>
            </a:r>
            <a:r>
              <a:rPr lang="zh-CN" altLang="zh-CN" dirty="0" smtClean="0">
                <a:latin typeface="黑体" panose="02010609060101010101" pitchFamily="49" charset="-122"/>
                <a:ea typeface="黑体" panose="02010609060101010101" pitchFamily="49" charset="-122"/>
              </a:rPr>
              <a:t>：</a:t>
            </a:r>
            <a:endParaRPr lang="en-US" altLang="zh-CN" dirty="0" smtClean="0">
              <a:latin typeface="黑体" panose="02010609060101010101" pitchFamily="49" charset="-122"/>
              <a:ea typeface="黑体" panose="02010609060101010101" pitchFamily="49" charset="-122"/>
            </a:endParaRPr>
          </a:p>
          <a:p>
            <a:r>
              <a:rPr lang="zh-CN" altLang="zh-CN" dirty="0" smtClean="0">
                <a:solidFill>
                  <a:srgbClr val="0000CC"/>
                </a:solidFill>
                <a:latin typeface="黑体" panose="02010609060101010101" pitchFamily="49" charset="-122"/>
                <a:ea typeface="黑体" panose="02010609060101010101" pitchFamily="49" charset="-122"/>
              </a:rPr>
              <a:t>确定</a:t>
            </a:r>
            <a:r>
              <a:rPr lang="zh-CN" altLang="zh-CN" dirty="0">
                <a:solidFill>
                  <a:srgbClr val="0000CC"/>
                </a:solidFill>
                <a:latin typeface="黑体" panose="02010609060101010101" pitchFamily="49" charset="-122"/>
                <a:ea typeface="黑体" panose="02010609060101010101" pitchFamily="49" charset="-122"/>
              </a:rPr>
              <a:t>不同课程在本科生教学目标上五大要素的不同点</a:t>
            </a:r>
            <a:r>
              <a:rPr lang="zh-CN" altLang="zh-CN" dirty="0" smtClean="0">
                <a:solidFill>
                  <a:srgbClr val="0000CC"/>
                </a:solidFill>
                <a:latin typeface="黑体" panose="02010609060101010101" pitchFamily="49" charset="-122"/>
                <a:ea typeface="黑体" panose="02010609060101010101" pitchFamily="49" charset="-122"/>
              </a:rPr>
              <a:t>；</a:t>
            </a:r>
            <a:endParaRPr lang="en-US" altLang="zh-CN" dirty="0" smtClean="0">
              <a:solidFill>
                <a:srgbClr val="0000CC"/>
              </a:solidFill>
              <a:latin typeface="黑体" panose="02010609060101010101" pitchFamily="49" charset="-122"/>
              <a:ea typeface="黑体" panose="02010609060101010101" pitchFamily="49" charset="-122"/>
            </a:endParaRPr>
          </a:p>
          <a:p>
            <a:r>
              <a:rPr lang="zh-CN" altLang="zh-CN" dirty="0" smtClean="0">
                <a:solidFill>
                  <a:srgbClr val="FF0000"/>
                </a:solidFill>
                <a:latin typeface="黑体" panose="02010609060101010101" pitchFamily="49" charset="-122"/>
                <a:ea typeface="黑体" panose="02010609060101010101" pitchFamily="49" charset="-122"/>
              </a:rPr>
              <a:t>思考</a:t>
            </a:r>
            <a:r>
              <a:rPr lang="zh-CN" altLang="zh-CN" dirty="0">
                <a:solidFill>
                  <a:srgbClr val="FF0000"/>
                </a:solidFill>
                <a:latin typeface="黑体" panose="02010609060101010101" pitchFamily="49" charset="-122"/>
                <a:ea typeface="黑体" panose="02010609060101010101" pitchFamily="49" charset="-122"/>
              </a:rPr>
              <a:t>这个教学目标怎么跟上这个不断变化的时代</a:t>
            </a:r>
            <a:r>
              <a:rPr lang="zh-CN" altLang="zh-CN" dirty="0" smtClean="0">
                <a:solidFill>
                  <a:srgbClr val="FF0000"/>
                </a:solidFill>
                <a:latin typeface="黑体" panose="02010609060101010101" pitchFamily="49" charset="-122"/>
                <a:ea typeface="黑体" panose="02010609060101010101" pitchFamily="49" charset="-122"/>
              </a:rPr>
              <a:t>；</a:t>
            </a:r>
            <a:endParaRPr lang="en-US" altLang="zh-CN" dirty="0" smtClean="0">
              <a:solidFill>
                <a:srgbClr val="FF0000"/>
              </a:solidFill>
              <a:latin typeface="黑体" panose="02010609060101010101" pitchFamily="49" charset="-122"/>
              <a:ea typeface="黑体" panose="02010609060101010101" pitchFamily="49" charset="-122"/>
            </a:endParaRPr>
          </a:p>
          <a:p>
            <a:r>
              <a:rPr lang="zh-CN" altLang="zh-CN" dirty="0" smtClean="0">
                <a:solidFill>
                  <a:srgbClr val="00B050"/>
                </a:solidFill>
                <a:latin typeface="黑体" panose="02010609060101010101" pitchFamily="49" charset="-122"/>
                <a:ea typeface="黑体" panose="02010609060101010101" pitchFamily="49" charset="-122"/>
              </a:rPr>
              <a:t>形成</a:t>
            </a:r>
            <a:r>
              <a:rPr lang="zh-CN" altLang="zh-CN" dirty="0">
                <a:solidFill>
                  <a:srgbClr val="00B050"/>
                </a:solidFill>
                <a:latin typeface="黑体" panose="02010609060101010101" pitchFamily="49" charset="-122"/>
                <a:ea typeface="黑体" panose="02010609060101010101" pitchFamily="49" charset="-122"/>
              </a:rPr>
              <a:t>对复旦本科生的物理教学实验培养目标</a:t>
            </a:r>
            <a:r>
              <a:rPr lang="zh-CN" altLang="zh-CN" dirty="0" smtClean="0">
                <a:solidFill>
                  <a:srgbClr val="00B050"/>
                </a:solidFill>
                <a:latin typeface="黑体" panose="02010609060101010101" pitchFamily="49" charset="-122"/>
                <a:ea typeface="黑体" panose="02010609060101010101" pitchFamily="49" charset="-122"/>
              </a:rPr>
              <a:t>；</a:t>
            </a:r>
            <a:endParaRPr lang="en-US" altLang="zh-CN" dirty="0" smtClean="0">
              <a:solidFill>
                <a:srgbClr val="00B050"/>
              </a:solidFill>
              <a:latin typeface="黑体" panose="02010609060101010101" pitchFamily="49" charset="-122"/>
              <a:ea typeface="黑体" panose="02010609060101010101" pitchFamily="49" charset="-122"/>
            </a:endParaRPr>
          </a:p>
          <a:p>
            <a:r>
              <a:rPr lang="en-US" altLang="zh-CN" dirty="0" smtClean="0">
                <a:latin typeface="黑体" panose="02010609060101010101" pitchFamily="49" charset="-122"/>
                <a:ea typeface="黑体" panose="02010609060101010101" pitchFamily="49" charset="-122"/>
              </a:rPr>
              <a:t>-- </a:t>
            </a:r>
            <a:r>
              <a:rPr lang="zh-CN" altLang="zh-CN" dirty="0">
                <a:latin typeface="黑体" panose="02010609060101010101" pitchFamily="49" charset="-122"/>
                <a:ea typeface="黑体" panose="02010609060101010101" pitchFamily="49" charset="-122"/>
              </a:rPr>
              <a:t>改革实验教学内容、实验设备、教学方法</a:t>
            </a:r>
            <a:r>
              <a:rPr lang="zh-CN" altLang="zh-CN" dirty="0" smtClean="0">
                <a:latin typeface="黑体" panose="02010609060101010101" pitchFamily="49" charset="-122"/>
                <a:ea typeface="黑体" panose="02010609060101010101" pitchFamily="49" charset="-122"/>
              </a:rPr>
              <a:t>、</a:t>
            </a:r>
            <a:endParaRPr lang="en-US" altLang="zh-CN" dirty="0" smtClean="0">
              <a:latin typeface="黑体" panose="02010609060101010101" pitchFamily="49" charset="-122"/>
              <a:ea typeface="黑体" panose="02010609060101010101" pitchFamily="49" charset="-122"/>
            </a:endParaRPr>
          </a:p>
          <a:p>
            <a:r>
              <a:rPr lang="zh-CN" altLang="en-US" dirty="0" smtClean="0">
                <a:solidFill>
                  <a:srgbClr val="FF0000"/>
                </a:solidFill>
                <a:latin typeface="黑体" panose="02010609060101010101" pitchFamily="49" charset="-122"/>
                <a:ea typeface="黑体" panose="02010609060101010101" pitchFamily="49" charset="-122"/>
              </a:rPr>
              <a:t>提高</a:t>
            </a:r>
            <a:r>
              <a:rPr lang="zh-CN" altLang="zh-CN" dirty="0" smtClean="0">
                <a:solidFill>
                  <a:srgbClr val="FF0000"/>
                </a:solidFill>
                <a:latin typeface="黑体" panose="02010609060101010101" pitchFamily="49" charset="-122"/>
                <a:ea typeface="黑体" panose="02010609060101010101" pitchFamily="49" charset="-122"/>
              </a:rPr>
              <a:t>人才</a:t>
            </a:r>
            <a:r>
              <a:rPr lang="zh-CN" altLang="zh-CN" dirty="0">
                <a:solidFill>
                  <a:srgbClr val="FF0000"/>
                </a:solidFill>
                <a:latin typeface="黑体" panose="02010609060101010101" pitchFamily="49" charset="-122"/>
                <a:ea typeface="黑体" panose="02010609060101010101" pitchFamily="49" charset="-122"/>
              </a:rPr>
              <a:t>培养</a:t>
            </a:r>
            <a:r>
              <a:rPr lang="zh-CN" altLang="zh-CN" dirty="0" smtClean="0">
                <a:solidFill>
                  <a:srgbClr val="FF0000"/>
                </a:solidFill>
                <a:latin typeface="黑体" panose="02010609060101010101" pitchFamily="49" charset="-122"/>
                <a:ea typeface="黑体" panose="02010609060101010101" pitchFamily="49" charset="-122"/>
              </a:rPr>
              <a:t>效果</a:t>
            </a:r>
            <a:endParaRPr lang="zh-CN" altLang="zh-CN" dirty="0">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578185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05000" y="6248400"/>
            <a:ext cx="5389617" cy="461665"/>
          </a:xfrm>
          <a:prstGeom prst="rect">
            <a:avLst/>
          </a:prstGeom>
          <a:noFill/>
        </p:spPr>
        <p:txBody>
          <a:bodyPr wrap="none" rtlCol="0">
            <a:spAutoFit/>
          </a:bodyPr>
          <a:lstStyle/>
          <a:p>
            <a:pPr>
              <a:tabLst>
                <a:tab pos="977900" algn="l"/>
                <a:tab pos="1087438" algn="l"/>
              </a:tabLst>
            </a:pPr>
            <a:r>
              <a:rPr lang="en-US" sz="2400" b="1" dirty="0" smtClean="0"/>
              <a:t>+ enjoyment, teamwork, confidence</a:t>
            </a:r>
            <a:endParaRPr lang="en-US" sz="2400" b="1" dirty="0"/>
          </a:p>
        </p:txBody>
      </p:sp>
      <p:grpSp>
        <p:nvGrpSpPr>
          <p:cNvPr id="6" name="Group 5"/>
          <p:cNvGrpSpPr/>
          <p:nvPr/>
        </p:nvGrpSpPr>
        <p:grpSpPr>
          <a:xfrm>
            <a:off x="533400" y="1240038"/>
            <a:ext cx="8382000" cy="4584426"/>
            <a:chOff x="32344" y="68358"/>
            <a:chExt cx="3570504" cy="2667744"/>
          </a:xfrm>
        </p:grpSpPr>
        <p:cxnSp>
          <p:nvCxnSpPr>
            <p:cNvPr id="7" name="Straight Arrow Connector 6"/>
            <p:cNvCxnSpPr>
              <a:endCxn id="20" idx="1"/>
            </p:cNvCxnSpPr>
            <p:nvPr/>
          </p:nvCxnSpPr>
          <p:spPr>
            <a:xfrm flipV="1">
              <a:off x="2324382" y="890797"/>
              <a:ext cx="299639" cy="67908"/>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32345" y="2062635"/>
              <a:ext cx="1026231" cy="146304"/>
            </a:xfrm>
            <a:prstGeom prst="roundRect">
              <a:avLst>
                <a:gd name="adj" fmla="val 31232"/>
              </a:avLst>
            </a:prstGeom>
            <a:solidFill>
              <a:srgbClr val="FFD653"/>
            </a:solidFill>
            <a:ln>
              <a:solidFill>
                <a:srgbClr val="FB8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Argumentation</a:t>
              </a:r>
            </a:p>
          </p:txBody>
        </p:sp>
        <p:cxnSp>
          <p:nvCxnSpPr>
            <p:cNvPr id="9" name="Straight Arrow Connector 8"/>
            <p:cNvCxnSpPr/>
            <p:nvPr/>
          </p:nvCxnSpPr>
          <p:spPr>
            <a:xfrm flipH="1" flipV="1">
              <a:off x="1285875" y="996644"/>
              <a:ext cx="349296" cy="416750"/>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1824752" y="887653"/>
              <a:ext cx="638474" cy="142104"/>
            </a:xfrm>
            <a:prstGeom prst="roundRect">
              <a:avLst>
                <a:gd name="adj" fmla="val 312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DESIGN</a:t>
              </a:r>
              <a:endParaRPr lang="en-US" sz="1600" b="1" dirty="0"/>
            </a:p>
          </p:txBody>
        </p:sp>
        <p:cxnSp>
          <p:nvCxnSpPr>
            <p:cNvPr id="11" name="Straight Arrow Connector 10"/>
            <p:cNvCxnSpPr>
              <a:endCxn id="10" idx="2"/>
            </p:cNvCxnSpPr>
            <p:nvPr/>
          </p:nvCxnSpPr>
          <p:spPr>
            <a:xfrm flipV="1">
              <a:off x="1824751" y="1029758"/>
              <a:ext cx="319238" cy="383637"/>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843221" y="1448749"/>
              <a:ext cx="459574" cy="340631"/>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32" idx="0"/>
            </p:cNvCxnSpPr>
            <p:nvPr/>
          </p:nvCxnSpPr>
          <p:spPr>
            <a:xfrm flipH="1">
              <a:off x="1080655" y="1413395"/>
              <a:ext cx="535195" cy="375984"/>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32344" y="929308"/>
              <a:ext cx="831041" cy="438912"/>
            </a:xfrm>
            <a:prstGeom prst="roundRect">
              <a:avLst>
                <a:gd name="adj" fmla="val 31232"/>
              </a:avLst>
            </a:prstGeom>
            <a:solidFill>
              <a:srgbClr val="B0E59B"/>
            </a:solidFill>
            <a:ln>
              <a:solidFill>
                <a:srgbClr val="5EC634"/>
              </a:solidFill>
            </a:ln>
          </p:spPr>
          <p:style>
            <a:lnRef idx="2">
              <a:schemeClr val="accent3">
                <a:shade val="50000"/>
              </a:schemeClr>
            </a:lnRef>
            <a:fillRef idx="1">
              <a:schemeClr val="accent3"/>
            </a:fillRef>
            <a:effectRef idx="0">
              <a:schemeClr val="accent3"/>
            </a:effectRef>
            <a:fontRef idx="minor">
              <a:schemeClr val="lt1"/>
            </a:fontRef>
          </p:style>
          <p:txBody>
            <a:bodyPr lIns="33961" tIns="16980" rIns="33961" bIns="16980" rtlCol="0" anchor="ctr"/>
            <a:lstStyle/>
            <a:p>
              <a:pPr algn="ctr"/>
              <a:r>
                <a:rPr lang="en-US" sz="1600" dirty="0">
                  <a:solidFill>
                    <a:schemeClr val="tx1"/>
                  </a:solidFill>
                </a:rPr>
                <a:t>Statistical analysis for comparison</a:t>
              </a:r>
            </a:p>
          </p:txBody>
        </p:sp>
        <p:sp>
          <p:nvSpPr>
            <p:cNvPr id="15" name="Rounded Rectangle 14"/>
            <p:cNvSpPr/>
            <p:nvPr/>
          </p:nvSpPr>
          <p:spPr>
            <a:xfrm>
              <a:off x="32345" y="487295"/>
              <a:ext cx="1212858" cy="292608"/>
            </a:xfrm>
            <a:prstGeom prst="roundRect">
              <a:avLst>
                <a:gd name="adj" fmla="val 31232"/>
              </a:avLst>
            </a:prstGeom>
            <a:solidFill>
              <a:srgbClr val="B0E59B"/>
            </a:solidFill>
            <a:ln>
              <a:solidFill>
                <a:srgbClr val="5EC634"/>
              </a:solidFill>
            </a:ln>
          </p:spPr>
          <p:style>
            <a:lnRef idx="2">
              <a:schemeClr val="accent3">
                <a:shade val="50000"/>
              </a:schemeClr>
            </a:lnRef>
            <a:fillRef idx="1">
              <a:schemeClr val="accent3"/>
            </a:fillRef>
            <a:effectRef idx="0">
              <a:schemeClr val="accent3"/>
            </a:effectRef>
            <a:fontRef idx="minor">
              <a:schemeClr val="lt1"/>
            </a:fontRef>
          </p:style>
          <p:txBody>
            <a:bodyPr lIns="33961" tIns="16980" rIns="33961" bIns="16980" rtlCol="0" anchor="ctr"/>
            <a:lstStyle/>
            <a:p>
              <a:pPr algn="ctr"/>
              <a:r>
                <a:rPr lang="en-US" sz="1600" dirty="0">
                  <a:solidFill>
                    <a:schemeClr val="tx1"/>
                  </a:solidFill>
                </a:rPr>
                <a:t>Modeling the </a:t>
              </a:r>
            </a:p>
            <a:p>
              <a:pPr algn="ctr"/>
              <a:r>
                <a:rPr lang="en-US" sz="1600" dirty="0">
                  <a:solidFill>
                    <a:schemeClr val="tx1"/>
                  </a:solidFill>
                </a:rPr>
                <a:t>measurement system</a:t>
              </a:r>
            </a:p>
          </p:txBody>
        </p:sp>
        <p:cxnSp>
          <p:nvCxnSpPr>
            <p:cNvPr id="16" name="Straight Arrow Connector 15"/>
            <p:cNvCxnSpPr>
              <a:stCxn id="33" idx="0"/>
            </p:cNvCxnSpPr>
            <p:nvPr/>
          </p:nvCxnSpPr>
          <p:spPr>
            <a:xfrm flipH="1" flipV="1">
              <a:off x="1285875" y="360966"/>
              <a:ext cx="76671" cy="503434"/>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14" idx="3"/>
            </p:cNvCxnSpPr>
            <p:nvPr/>
          </p:nvCxnSpPr>
          <p:spPr>
            <a:xfrm flipH="1">
              <a:off x="863385" y="935452"/>
              <a:ext cx="332426" cy="213312"/>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887524" y="779904"/>
              <a:ext cx="308288" cy="155548"/>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1843221" y="68358"/>
              <a:ext cx="1242880" cy="293262"/>
            </a:xfrm>
            <a:prstGeom prst="roundRect">
              <a:avLst>
                <a:gd name="adj" fmla="val 31232"/>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3961" tIns="16980" rIns="33961" bIns="16980" rtlCol="0" anchor="ctr"/>
            <a:lstStyle/>
            <a:p>
              <a:pPr algn="ctr"/>
              <a:r>
                <a:rPr lang="en-US" sz="1600" dirty="0">
                  <a:solidFill>
                    <a:schemeClr val="tx1"/>
                  </a:solidFill>
                </a:rPr>
                <a:t>Designing apparatus and experiments</a:t>
              </a:r>
            </a:p>
          </p:txBody>
        </p:sp>
        <p:sp>
          <p:nvSpPr>
            <p:cNvPr id="20" name="Rounded Rectangle 19"/>
            <p:cNvSpPr/>
            <p:nvPr/>
          </p:nvSpPr>
          <p:spPr>
            <a:xfrm>
              <a:off x="2624021" y="744493"/>
              <a:ext cx="723336" cy="292608"/>
            </a:xfrm>
            <a:prstGeom prst="roundRect">
              <a:avLst>
                <a:gd name="adj" fmla="val 31232"/>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3961" tIns="16980" rIns="33961" bIns="16980" rtlCol="0" anchor="ctr"/>
            <a:lstStyle/>
            <a:p>
              <a:pPr algn="ctr"/>
              <a:r>
                <a:rPr lang="en-US" sz="1600" dirty="0" smtClean="0">
                  <a:solidFill>
                    <a:schemeClr val="tx1"/>
                  </a:solidFill>
                </a:rPr>
                <a:t>Trouble-shooting</a:t>
              </a:r>
              <a:endParaRPr lang="en-US" sz="1600" dirty="0">
                <a:solidFill>
                  <a:schemeClr val="tx1"/>
                </a:solidFill>
              </a:endParaRPr>
            </a:p>
          </p:txBody>
        </p:sp>
        <p:cxnSp>
          <p:nvCxnSpPr>
            <p:cNvPr id="21" name="Straight Arrow Connector 20"/>
            <p:cNvCxnSpPr>
              <a:stCxn id="10" idx="0"/>
            </p:cNvCxnSpPr>
            <p:nvPr/>
          </p:nvCxnSpPr>
          <p:spPr>
            <a:xfrm flipV="1">
              <a:off x="2143989" y="361620"/>
              <a:ext cx="89199" cy="526033"/>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1714501" y="2447624"/>
              <a:ext cx="1371600" cy="288478"/>
            </a:xfrm>
            <a:prstGeom prst="roundRect">
              <a:avLst>
                <a:gd name="adj" fmla="val 31232"/>
              </a:avLst>
            </a:prstGeom>
            <a:solidFill>
              <a:srgbClr val="FFBDBD"/>
            </a:solidFill>
            <a:ln>
              <a:solidFill>
                <a:srgbClr val="FF75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Test and </a:t>
              </a:r>
              <a:r>
                <a:rPr lang="en-US" sz="1600" dirty="0">
                  <a:solidFill>
                    <a:schemeClr val="tx1"/>
                  </a:solidFill>
                </a:rPr>
                <a:t>measurement equipment</a:t>
              </a:r>
            </a:p>
          </p:txBody>
        </p:sp>
        <p:sp>
          <p:nvSpPr>
            <p:cNvPr id="23" name="Rounded Rectangle 22"/>
            <p:cNvSpPr/>
            <p:nvPr/>
          </p:nvSpPr>
          <p:spPr>
            <a:xfrm>
              <a:off x="2343465" y="1302444"/>
              <a:ext cx="1077686" cy="292608"/>
            </a:xfrm>
            <a:prstGeom prst="roundRect">
              <a:avLst>
                <a:gd name="adj" fmla="val 31232"/>
              </a:avLst>
            </a:prstGeom>
            <a:solidFill>
              <a:srgbClr val="FFBDBD"/>
            </a:solidFill>
            <a:ln>
              <a:solidFill>
                <a:srgbClr val="FF75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Computer-aided data analysis</a:t>
              </a:r>
            </a:p>
          </p:txBody>
        </p:sp>
        <p:sp>
          <p:nvSpPr>
            <p:cNvPr id="24" name="Rounded Rectangle 23"/>
            <p:cNvSpPr/>
            <p:nvPr/>
          </p:nvSpPr>
          <p:spPr>
            <a:xfrm>
              <a:off x="2389540" y="2057400"/>
              <a:ext cx="1213308" cy="292608"/>
            </a:xfrm>
            <a:prstGeom prst="roundRect">
              <a:avLst>
                <a:gd name="adj" fmla="val 31232"/>
              </a:avLst>
            </a:prstGeom>
            <a:solidFill>
              <a:srgbClr val="FFBDBD"/>
            </a:solidFill>
            <a:ln>
              <a:solidFill>
                <a:srgbClr val="FF75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Computer-aided measurement</a:t>
              </a:r>
              <a:endParaRPr lang="en-US" sz="1600" dirty="0">
                <a:solidFill>
                  <a:schemeClr val="tx1"/>
                </a:solidFill>
              </a:endParaRPr>
            </a:p>
          </p:txBody>
        </p:sp>
        <p:cxnSp>
          <p:nvCxnSpPr>
            <p:cNvPr id="25" name="Straight Arrow Connector 24"/>
            <p:cNvCxnSpPr/>
            <p:nvPr/>
          </p:nvCxnSpPr>
          <p:spPr>
            <a:xfrm>
              <a:off x="2143989" y="1828800"/>
              <a:ext cx="637311" cy="233835"/>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2095500" y="1586166"/>
              <a:ext cx="743918" cy="318834"/>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35" idx="0"/>
            </p:cNvCxnSpPr>
            <p:nvPr/>
          </p:nvCxnSpPr>
          <p:spPr>
            <a:xfrm flipH="1">
              <a:off x="2233189" y="1789380"/>
              <a:ext cx="159291" cy="680088"/>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32" idx="2"/>
              <a:endCxn id="30" idx="0"/>
            </p:cNvCxnSpPr>
            <p:nvPr/>
          </p:nvCxnSpPr>
          <p:spPr>
            <a:xfrm flipH="1">
              <a:off x="957216" y="1935683"/>
              <a:ext cx="123439" cy="498258"/>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679445" y="1935883"/>
              <a:ext cx="263623" cy="126752"/>
            </a:xfrm>
            <a:prstGeom prst="straightConnector1">
              <a:avLst/>
            </a:prstGeom>
            <a:ln w="3810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387855" y="2433941"/>
              <a:ext cx="1138721" cy="292608"/>
            </a:xfrm>
            <a:prstGeom prst="roundRect">
              <a:avLst>
                <a:gd name="adj" fmla="val 31232"/>
              </a:avLst>
            </a:prstGeom>
            <a:solidFill>
              <a:srgbClr val="FFD653"/>
            </a:solidFill>
            <a:ln>
              <a:solidFill>
                <a:srgbClr val="FB8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Authentic forms in physics</a:t>
              </a:r>
              <a:endParaRPr lang="en-US" sz="1600" dirty="0">
                <a:solidFill>
                  <a:schemeClr val="tx1"/>
                </a:solidFill>
              </a:endParaRPr>
            </a:p>
          </p:txBody>
        </p:sp>
        <p:sp>
          <p:nvSpPr>
            <p:cNvPr id="31" name="Rounded Rectangle 30"/>
            <p:cNvSpPr/>
            <p:nvPr/>
          </p:nvSpPr>
          <p:spPr>
            <a:xfrm>
              <a:off x="706185" y="68358"/>
              <a:ext cx="1008315" cy="292608"/>
            </a:xfrm>
            <a:prstGeom prst="roundRect">
              <a:avLst>
                <a:gd name="adj" fmla="val 31232"/>
              </a:avLst>
            </a:prstGeom>
            <a:solidFill>
              <a:srgbClr val="B0E59B"/>
            </a:solidFill>
            <a:ln>
              <a:solidFill>
                <a:srgbClr val="5EC634"/>
              </a:solidFill>
            </a:ln>
          </p:spPr>
          <p:style>
            <a:lnRef idx="2">
              <a:schemeClr val="accent3">
                <a:shade val="50000"/>
              </a:schemeClr>
            </a:lnRef>
            <a:fillRef idx="1">
              <a:schemeClr val="accent3"/>
            </a:fillRef>
            <a:effectRef idx="0">
              <a:schemeClr val="accent3"/>
            </a:effectRef>
            <a:fontRef idx="minor">
              <a:schemeClr val="lt1"/>
            </a:fontRef>
          </p:style>
          <p:txBody>
            <a:bodyPr lIns="33961" tIns="16980" rIns="33961" bIns="16980" rtlCol="0" anchor="ctr"/>
            <a:lstStyle/>
            <a:p>
              <a:pPr algn="ctr"/>
              <a:r>
                <a:rPr lang="en-US" sz="1600" dirty="0">
                  <a:solidFill>
                    <a:schemeClr val="tx1"/>
                  </a:solidFill>
                </a:rPr>
                <a:t>Modeling the physical system</a:t>
              </a:r>
            </a:p>
          </p:txBody>
        </p:sp>
        <p:sp>
          <p:nvSpPr>
            <p:cNvPr id="32" name="Rounded Rectangle 31"/>
            <p:cNvSpPr/>
            <p:nvPr/>
          </p:nvSpPr>
          <p:spPr>
            <a:xfrm>
              <a:off x="545461" y="1789379"/>
              <a:ext cx="1070389" cy="146304"/>
            </a:xfrm>
            <a:prstGeom prst="roundRect">
              <a:avLst>
                <a:gd name="adj" fmla="val 31232"/>
              </a:avLst>
            </a:prstGeom>
            <a:solidFill>
              <a:srgbClr val="FB843B"/>
            </a:solidFill>
          </p:spPr>
          <p:style>
            <a:lnRef idx="2">
              <a:schemeClr val="accent6">
                <a:shade val="50000"/>
              </a:schemeClr>
            </a:lnRef>
            <a:fillRef idx="1">
              <a:schemeClr val="accent6"/>
            </a:fillRef>
            <a:effectRef idx="0">
              <a:schemeClr val="accent6"/>
            </a:effectRef>
            <a:fontRef idx="minor">
              <a:schemeClr val="lt1"/>
            </a:fontRef>
          </p:style>
          <p:txBody>
            <a:bodyPr lIns="33961" tIns="16980" rIns="33961" bIns="16980" rtlCol="0" anchor="ctr"/>
            <a:lstStyle/>
            <a:p>
              <a:pPr algn="ctr"/>
              <a:r>
                <a:rPr lang="en-US" sz="1600" b="1" dirty="0" smtClean="0"/>
                <a:t>COMMUNICATION</a:t>
              </a:r>
              <a:endParaRPr lang="en-US" sz="1600" b="1" dirty="0"/>
            </a:p>
          </p:txBody>
        </p:sp>
        <p:sp>
          <p:nvSpPr>
            <p:cNvPr id="33" name="Rounded Rectangle 32"/>
            <p:cNvSpPr/>
            <p:nvPr/>
          </p:nvSpPr>
          <p:spPr>
            <a:xfrm>
              <a:off x="1026231" y="864400"/>
              <a:ext cx="672629" cy="142104"/>
            </a:xfrm>
            <a:prstGeom prst="roundRect">
              <a:avLst>
                <a:gd name="adj" fmla="val 31232"/>
              </a:avLst>
            </a:prstGeom>
            <a:solidFill>
              <a:srgbClr val="5EC634"/>
            </a:solidFill>
          </p:spPr>
          <p:style>
            <a:lnRef idx="2">
              <a:schemeClr val="accent3">
                <a:shade val="50000"/>
              </a:schemeClr>
            </a:lnRef>
            <a:fillRef idx="1">
              <a:schemeClr val="accent3"/>
            </a:fillRef>
            <a:effectRef idx="0">
              <a:schemeClr val="accent3"/>
            </a:effectRef>
            <a:fontRef idx="minor">
              <a:schemeClr val="lt1"/>
            </a:fontRef>
          </p:style>
          <p:txBody>
            <a:bodyPr lIns="33961" tIns="16980" rIns="33961" bIns="16980" rtlCol="0" anchor="ctr"/>
            <a:lstStyle/>
            <a:p>
              <a:pPr algn="ctr"/>
              <a:r>
                <a:rPr lang="en-US" sz="1600" b="1" dirty="0" smtClean="0"/>
                <a:t>MODELING</a:t>
              </a:r>
              <a:endParaRPr lang="en-US" sz="1600" b="1" dirty="0"/>
            </a:p>
          </p:txBody>
        </p:sp>
        <p:sp>
          <p:nvSpPr>
            <p:cNvPr id="34" name="Rounded Rectangle 33"/>
            <p:cNvSpPr/>
            <p:nvPr/>
          </p:nvSpPr>
          <p:spPr>
            <a:xfrm>
              <a:off x="1195811" y="1303007"/>
              <a:ext cx="1037378" cy="220777"/>
            </a:xfrm>
            <a:prstGeom prst="roundRect">
              <a:avLst>
                <a:gd name="adj" fmla="val 31232"/>
              </a:avLst>
            </a:prstGeom>
            <a:solidFill>
              <a:schemeClr val="bg1">
                <a:lumMod val="85000"/>
              </a:schemeClr>
            </a:solidFill>
            <a:ln>
              <a:solidFill>
                <a:schemeClr val="bg1">
                  <a:lumMod val="65000"/>
                </a:schemeClr>
              </a:solidFill>
            </a:ln>
          </p:spPr>
          <p:style>
            <a:lnRef idx="2">
              <a:schemeClr val="accent6">
                <a:shade val="50000"/>
              </a:schemeClr>
            </a:lnRef>
            <a:fillRef idx="1">
              <a:schemeClr val="accent6"/>
            </a:fillRef>
            <a:effectRef idx="0">
              <a:schemeClr val="accent6"/>
            </a:effectRef>
            <a:fontRef idx="minor">
              <a:schemeClr val="lt1"/>
            </a:fontRef>
          </p:style>
          <p:txBody>
            <a:bodyPr lIns="33961" tIns="16980" rIns="33961" bIns="16980" rtlCol="0" anchor="ctr"/>
            <a:lstStyle/>
            <a:p>
              <a:pPr algn="ctr"/>
              <a:r>
                <a:rPr lang="en-US" sz="1600" b="1" dirty="0" smtClean="0">
                  <a:solidFill>
                    <a:schemeClr val="tx1"/>
                  </a:solidFill>
                </a:rPr>
                <a:t>LEARNING GOALS</a:t>
              </a:r>
              <a:endParaRPr lang="en-US" sz="1600" b="1" dirty="0">
                <a:solidFill>
                  <a:schemeClr val="tx1"/>
                </a:solidFill>
              </a:endParaRPr>
            </a:p>
          </p:txBody>
        </p:sp>
        <p:sp>
          <p:nvSpPr>
            <p:cNvPr id="35" name="Rounded Rectangle 34"/>
            <p:cNvSpPr/>
            <p:nvPr/>
          </p:nvSpPr>
          <p:spPr>
            <a:xfrm>
              <a:off x="1698860" y="1789380"/>
              <a:ext cx="1387241" cy="146303"/>
            </a:xfrm>
            <a:prstGeom prst="roundRect">
              <a:avLst>
                <a:gd name="adj" fmla="val 31232"/>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dirty="0" smtClean="0"/>
                <a:t>TECHNICAL LAB SKILLS</a:t>
              </a:r>
              <a:endParaRPr lang="en-US" sz="1600" b="1" dirty="0"/>
            </a:p>
          </p:txBody>
        </p:sp>
      </p:grpSp>
      <p:sp>
        <p:nvSpPr>
          <p:cNvPr id="36" name="Title 4"/>
          <p:cNvSpPr txBox="1">
            <a:spLocks/>
          </p:cNvSpPr>
          <p:nvPr/>
        </p:nvSpPr>
        <p:spPr>
          <a:xfrm>
            <a:off x="0" y="0"/>
            <a:ext cx="91440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effectLst>
            <a:outerShdw blurRad="50800" dist="38100" dir="5400000" algn="t" rotWithShape="0">
              <a:prstClr val="black">
                <a:alpha val="40000"/>
              </a:prstClr>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prstClr val="black"/>
                </a:solidFill>
                <a:cs typeface="Calibri" pitchFamily="34" charset="0"/>
              </a:rPr>
              <a:t>Use learning goals to develop questions</a:t>
            </a:r>
            <a:endParaRPr lang="en-US" sz="3600" dirty="0">
              <a:solidFill>
                <a:prstClr val="black"/>
              </a:solidFill>
              <a:cs typeface="Calibri" pitchFamily="34" charset="0"/>
            </a:endParaRPr>
          </a:p>
        </p:txBody>
      </p:sp>
      <p:sp>
        <p:nvSpPr>
          <p:cNvPr id="2" name="矩形 1"/>
          <p:cNvSpPr/>
          <p:nvPr/>
        </p:nvSpPr>
        <p:spPr>
          <a:xfrm>
            <a:off x="7025590" y="6248400"/>
            <a:ext cx="1644168" cy="369332"/>
          </a:xfrm>
          <a:prstGeom prst="rect">
            <a:avLst/>
          </a:prstGeom>
        </p:spPr>
        <p:txBody>
          <a:bodyPr wrap="none">
            <a:spAutoFit/>
          </a:bodyPr>
          <a:lstStyle/>
          <a:p>
            <a:r>
              <a:rPr lang="en-US" altLang="zh-CN" b="1" dirty="0" smtClean="0">
                <a:solidFill>
                  <a:srgbClr val="0000CC"/>
                </a:solidFill>
              </a:rPr>
              <a:t>Benjamin’s PPT</a:t>
            </a:r>
            <a:endParaRPr lang="zh-CN" altLang="en-US" dirty="0"/>
          </a:p>
        </p:txBody>
      </p:sp>
      <p:sp>
        <p:nvSpPr>
          <p:cNvPr id="3" name="矩形 2"/>
          <p:cNvSpPr/>
          <p:nvPr/>
        </p:nvSpPr>
        <p:spPr>
          <a:xfrm>
            <a:off x="727700" y="3444109"/>
            <a:ext cx="1107996" cy="339114"/>
          </a:xfrm>
          <a:prstGeom prst="rect">
            <a:avLst/>
          </a:prstGeom>
        </p:spPr>
        <p:txBody>
          <a:bodyPr wrap="none">
            <a:spAutoFit/>
          </a:bodyPr>
          <a:lstStyle/>
          <a:p>
            <a:r>
              <a:rPr lang="zh-CN" altLang="en-US" b="1" dirty="0" smtClean="0">
                <a:solidFill>
                  <a:srgbClr val="00B050"/>
                </a:solidFill>
              </a:rPr>
              <a:t>统计分析</a:t>
            </a:r>
            <a:endParaRPr lang="zh-CN" altLang="en-US" b="1" dirty="0">
              <a:solidFill>
                <a:srgbClr val="00B050"/>
              </a:solidFill>
            </a:endParaRPr>
          </a:p>
        </p:txBody>
      </p:sp>
      <p:sp>
        <p:nvSpPr>
          <p:cNvPr id="37" name="矩形 36"/>
          <p:cNvSpPr/>
          <p:nvPr/>
        </p:nvSpPr>
        <p:spPr>
          <a:xfrm>
            <a:off x="526386" y="1620853"/>
            <a:ext cx="1579278" cy="369332"/>
          </a:xfrm>
          <a:prstGeom prst="rect">
            <a:avLst/>
          </a:prstGeom>
        </p:spPr>
        <p:txBody>
          <a:bodyPr wrap="none">
            <a:spAutoFit/>
          </a:bodyPr>
          <a:lstStyle/>
          <a:p>
            <a:r>
              <a:rPr lang="zh-CN" altLang="en-US" b="1" dirty="0" smtClean="0">
                <a:solidFill>
                  <a:srgbClr val="00B050"/>
                </a:solidFill>
              </a:rPr>
              <a:t>测量系统建模</a:t>
            </a:r>
            <a:endParaRPr lang="zh-CN" altLang="en-US" b="1" dirty="0">
              <a:solidFill>
                <a:srgbClr val="00B050"/>
              </a:solidFill>
            </a:endParaRPr>
          </a:p>
        </p:txBody>
      </p:sp>
      <p:sp>
        <p:nvSpPr>
          <p:cNvPr id="38" name="矩形 37"/>
          <p:cNvSpPr/>
          <p:nvPr/>
        </p:nvSpPr>
        <p:spPr>
          <a:xfrm>
            <a:off x="2506819" y="908720"/>
            <a:ext cx="1579278" cy="369332"/>
          </a:xfrm>
          <a:prstGeom prst="rect">
            <a:avLst/>
          </a:prstGeom>
        </p:spPr>
        <p:txBody>
          <a:bodyPr wrap="none">
            <a:spAutoFit/>
          </a:bodyPr>
          <a:lstStyle/>
          <a:p>
            <a:r>
              <a:rPr lang="zh-CN" altLang="en-US" b="1" dirty="0" smtClean="0">
                <a:solidFill>
                  <a:srgbClr val="00B050"/>
                </a:solidFill>
              </a:rPr>
              <a:t>物理系统建模</a:t>
            </a:r>
            <a:endParaRPr lang="zh-CN" altLang="en-US" b="1" dirty="0">
              <a:solidFill>
                <a:srgbClr val="00B050"/>
              </a:solidFill>
            </a:endParaRPr>
          </a:p>
        </p:txBody>
      </p:sp>
      <p:sp>
        <p:nvSpPr>
          <p:cNvPr id="39" name="矩形 38"/>
          <p:cNvSpPr/>
          <p:nvPr/>
        </p:nvSpPr>
        <p:spPr>
          <a:xfrm>
            <a:off x="5214653" y="908720"/>
            <a:ext cx="2276585" cy="369332"/>
          </a:xfrm>
          <a:prstGeom prst="rect">
            <a:avLst/>
          </a:prstGeom>
        </p:spPr>
        <p:txBody>
          <a:bodyPr wrap="none">
            <a:spAutoFit/>
          </a:bodyPr>
          <a:lstStyle/>
          <a:p>
            <a:r>
              <a:rPr lang="zh-CN" altLang="en-US" b="1" dirty="0" smtClean="0">
                <a:solidFill>
                  <a:srgbClr val="0000CC"/>
                </a:solidFill>
              </a:rPr>
              <a:t>设计装置、设计实验</a:t>
            </a:r>
            <a:endParaRPr lang="zh-CN" altLang="en-US" b="1" dirty="0">
              <a:solidFill>
                <a:srgbClr val="0000CC"/>
              </a:solidFill>
            </a:endParaRPr>
          </a:p>
        </p:txBody>
      </p:sp>
      <p:sp>
        <p:nvSpPr>
          <p:cNvPr id="40" name="矩形 39"/>
          <p:cNvSpPr/>
          <p:nvPr/>
        </p:nvSpPr>
        <p:spPr>
          <a:xfrm>
            <a:off x="6887233" y="2088007"/>
            <a:ext cx="1114408" cy="369332"/>
          </a:xfrm>
          <a:prstGeom prst="rect">
            <a:avLst/>
          </a:prstGeom>
        </p:spPr>
        <p:txBody>
          <a:bodyPr wrap="none">
            <a:spAutoFit/>
          </a:bodyPr>
          <a:lstStyle/>
          <a:p>
            <a:r>
              <a:rPr lang="zh-CN" altLang="en-US" b="1" dirty="0" smtClean="0">
                <a:solidFill>
                  <a:srgbClr val="0000CC"/>
                </a:solidFill>
              </a:rPr>
              <a:t>排除故障</a:t>
            </a:r>
            <a:endParaRPr lang="zh-CN" altLang="en-US" b="1" dirty="0">
              <a:solidFill>
                <a:srgbClr val="0000CC"/>
              </a:solidFill>
            </a:endParaRPr>
          </a:p>
        </p:txBody>
      </p:sp>
      <p:sp>
        <p:nvSpPr>
          <p:cNvPr id="41" name="矩形 40"/>
          <p:cNvSpPr/>
          <p:nvPr/>
        </p:nvSpPr>
        <p:spPr>
          <a:xfrm>
            <a:off x="553129" y="4334439"/>
            <a:ext cx="649537" cy="369332"/>
          </a:xfrm>
          <a:prstGeom prst="rect">
            <a:avLst/>
          </a:prstGeom>
        </p:spPr>
        <p:txBody>
          <a:bodyPr wrap="none">
            <a:spAutoFit/>
          </a:bodyPr>
          <a:lstStyle/>
          <a:p>
            <a:r>
              <a:rPr lang="zh-CN" altLang="en-US" b="1" dirty="0" smtClean="0">
                <a:solidFill>
                  <a:schemeClr val="accent6">
                    <a:lumMod val="50000"/>
                  </a:schemeClr>
                </a:solidFill>
              </a:rPr>
              <a:t>论理</a:t>
            </a:r>
            <a:endParaRPr lang="zh-CN" altLang="en-US" b="1" dirty="0">
              <a:solidFill>
                <a:schemeClr val="accent6">
                  <a:lumMod val="50000"/>
                </a:schemeClr>
              </a:solidFill>
            </a:endParaRPr>
          </a:p>
        </p:txBody>
      </p:sp>
      <p:sp>
        <p:nvSpPr>
          <p:cNvPr id="42" name="矩形 41"/>
          <p:cNvSpPr/>
          <p:nvPr/>
        </p:nvSpPr>
        <p:spPr>
          <a:xfrm>
            <a:off x="971600" y="5003884"/>
            <a:ext cx="1811714" cy="369332"/>
          </a:xfrm>
          <a:prstGeom prst="rect">
            <a:avLst/>
          </a:prstGeom>
        </p:spPr>
        <p:txBody>
          <a:bodyPr wrap="none">
            <a:spAutoFit/>
          </a:bodyPr>
          <a:lstStyle/>
          <a:p>
            <a:r>
              <a:rPr lang="zh-CN" altLang="en-US" b="1" dirty="0" smtClean="0">
                <a:solidFill>
                  <a:schemeClr val="accent6">
                    <a:lumMod val="50000"/>
                  </a:schemeClr>
                </a:solidFill>
              </a:rPr>
              <a:t>物理的真实形式</a:t>
            </a:r>
            <a:endParaRPr lang="zh-CN" altLang="en-US" b="1" dirty="0">
              <a:solidFill>
                <a:schemeClr val="accent6">
                  <a:lumMod val="50000"/>
                </a:schemeClr>
              </a:solidFill>
            </a:endParaRPr>
          </a:p>
        </p:txBody>
      </p:sp>
      <p:sp>
        <p:nvSpPr>
          <p:cNvPr id="43" name="矩形 42"/>
          <p:cNvSpPr/>
          <p:nvPr/>
        </p:nvSpPr>
        <p:spPr>
          <a:xfrm>
            <a:off x="6899114" y="3023082"/>
            <a:ext cx="2276585" cy="369332"/>
          </a:xfrm>
          <a:prstGeom prst="rect">
            <a:avLst/>
          </a:prstGeom>
        </p:spPr>
        <p:txBody>
          <a:bodyPr wrap="none">
            <a:spAutoFit/>
          </a:bodyPr>
          <a:lstStyle/>
          <a:p>
            <a:r>
              <a:rPr lang="zh-CN" altLang="en-US" b="1" dirty="0" smtClean="0">
                <a:solidFill>
                  <a:srgbClr val="FF0000"/>
                </a:solidFill>
              </a:rPr>
              <a:t>计算机辅助数据分析</a:t>
            </a:r>
            <a:endParaRPr lang="zh-CN" altLang="en-US" b="1" dirty="0">
              <a:solidFill>
                <a:srgbClr val="FF0000"/>
              </a:solidFill>
            </a:endParaRPr>
          </a:p>
        </p:txBody>
      </p:sp>
      <p:sp>
        <p:nvSpPr>
          <p:cNvPr id="44" name="矩形 43"/>
          <p:cNvSpPr/>
          <p:nvPr/>
        </p:nvSpPr>
        <p:spPr>
          <a:xfrm>
            <a:off x="7380312" y="4334439"/>
            <a:ext cx="1811714" cy="369332"/>
          </a:xfrm>
          <a:prstGeom prst="rect">
            <a:avLst/>
          </a:prstGeom>
        </p:spPr>
        <p:txBody>
          <a:bodyPr wrap="none">
            <a:spAutoFit/>
          </a:bodyPr>
          <a:lstStyle/>
          <a:p>
            <a:r>
              <a:rPr lang="zh-CN" altLang="en-US" b="1" dirty="0" smtClean="0">
                <a:solidFill>
                  <a:srgbClr val="FF0000"/>
                </a:solidFill>
              </a:rPr>
              <a:t>计算机辅助测量</a:t>
            </a:r>
            <a:endParaRPr lang="zh-CN" altLang="en-US" b="1" dirty="0">
              <a:solidFill>
                <a:srgbClr val="FF0000"/>
              </a:solidFill>
            </a:endParaRPr>
          </a:p>
        </p:txBody>
      </p:sp>
      <p:sp>
        <p:nvSpPr>
          <p:cNvPr id="45" name="矩形 44"/>
          <p:cNvSpPr/>
          <p:nvPr/>
        </p:nvSpPr>
        <p:spPr>
          <a:xfrm>
            <a:off x="5364088" y="5795972"/>
            <a:ext cx="1811714" cy="369332"/>
          </a:xfrm>
          <a:prstGeom prst="rect">
            <a:avLst/>
          </a:prstGeom>
        </p:spPr>
        <p:txBody>
          <a:bodyPr wrap="none">
            <a:spAutoFit/>
          </a:bodyPr>
          <a:lstStyle/>
          <a:p>
            <a:r>
              <a:rPr lang="zh-CN" altLang="en-US" b="1" dirty="0" smtClean="0">
                <a:solidFill>
                  <a:srgbClr val="FF0000"/>
                </a:solidFill>
              </a:rPr>
              <a:t>测试和测量装置</a:t>
            </a:r>
            <a:endParaRPr lang="zh-CN" altLang="en-US" b="1" dirty="0">
              <a:solidFill>
                <a:srgbClr val="FF0000"/>
              </a:solidFill>
            </a:endParaRPr>
          </a:p>
        </p:txBody>
      </p:sp>
      <p:sp>
        <p:nvSpPr>
          <p:cNvPr id="5" name="矩形 4"/>
          <p:cNvSpPr/>
          <p:nvPr/>
        </p:nvSpPr>
        <p:spPr>
          <a:xfrm>
            <a:off x="4127318" y="3741138"/>
            <a:ext cx="646331" cy="369332"/>
          </a:xfrm>
          <a:prstGeom prst="rect">
            <a:avLst/>
          </a:prstGeom>
        </p:spPr>
        <p:txBody>
          <a:bodyPr wrap="none">
            <a:spAutoFit/>
          </a:bodyPr>
          <a:lstStyle/>
          <a:p>
            <a:r>
              <a:rPr lang="zh-CN" altLang="en-US" b="1" dirty="0" smtClean="0"/>
              <a:t>目标</a:t>
            </a:r>
            <a:endParaRPr lang="zh-CN" altLang="en-US" b="1" dirty="0"/>
          </a:p>
        </p:txBody>
      </p:sp>
    </p:spTree>
    <p:extLst>
      <p:ext uri="{BB962C8B-B14F-4D97-AF65-F5344CB8AC3E}">
        <p14:creationId xmlns:p14="http://schemas.microsoft.com/office/powerpoint/2010/main" val="3106108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3573016"/>
            <a:ext cx="2520280" cy="1800200"/>
          </a:xfrm>
        </p:spPr>
        <p:txBody>
          <a:bodyPr>
            <a:normAutofit/>
          </a:bodyPr>
          <a:lstStyle/>
          <a:p>
            <a:pPr algn="l"/>
            <a:r>
              <a:rPr lang="zh-CN" altLang="en-US" sz="2800" b="1" dirty="0" smtClean="0">
                <a:solidFill>
                  <a:srgbClr val="0000CC"/>
                </a:solidFill>
              </a:rPr>
              <a:t>目标：考察支持地球板块运动的证据</a:t>
            </a:r>
            <a:endParaRPr lang="zh-CN" altLang="en-US" sz="2800" b="1" dirty="0">
              <a:solidFill>
                <a:srgbClr val="0000CC"/>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07" y="548680"/>
            <a:ext cx="9002385" cy="2754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标题 1"/>
          <p:cNvSpPr txBox="1">
            <a:spLocks/>
          </p:cNvSpPr>
          <p:nvPr/>
        </p:nvSpPr>
        <p:spPr>
          <a:xfrm>
            <a:off x="2483768" y="3591644"/>
            <a:ext cx="3816424" cy="3437756"/>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smtClean="0">
                <a:solidFill>
                  <a:srgbClr val="C00000"/>
                </a:solidFill>
              </a:rPr>
              <a:t>目的：</a:t>
            </a:r>
            <a:endParaRPr lang="en-US" altLang="zh-CN" sz="2800" b="1" dirty="0" smtClean="0">
              <a:solidFill>
                <a:srgbClr val="C00000"/>
              </a:solidFill>
            </a:endParaRPr>
          </a:p>
          <a:p>
            <a:pPr algn="l"/>
            <a:endParaRPr lang="en-US" altLang="zh-CN" sz="2800" b="1" dirty="0">
              <a:solidFill>
                <a:srgbClr val="C00000"/>
              </a:solidFill>
            </a:endParaRPr>
          </a:p>
          <a:p>
            <a:pPr algn="l"/>
            <a:r>
              <a:rPr lang="zh-CN" altLang="en-US" sz="2800" b="1" dirty="0" smtClean="0">
                <a:solidFill>
                  <a:srgbClr val="C00000"/>
                </a:solidFill>
              </a:rPr>
              <a:t>地壳板块定义、名称</a:t>
            </a:r>
            <a:endParaRPr lang="en-US" altLang="zh-CN" sz="2800" b="1" dirty="0" smtClean="0">
              <a:solidFill>
                <a:srgbClr val="C00000"/>
              </a:solidFill>
            </a:endParaRPr>
          </a:p>
          <a:p>
            <a:pPr algn="l"/>
            <a:r>
              <a:rPr lang="en-US" altLang="zh-CN" sz="2800" b="1" dirty="0">
                <a:solidFill>
                  <a:srgbClr val="C00000"/>
                </a:solidFill>
              </a:rPr>
              <a:t> </a:t>
            </a:r>
            <a:r>
              <a:rPr lang="en-US" altLang="zh-CN" sz="2800" b="1" dirty="0" smtClean="0">
                <a:solidFill>
                  <a:srgbClr val="C00000"/>
                </a:solidFill>
              </a:rPr>
              <a:t>            </a:t>
            </a:r>
          </a:p>
          <a:p>
            <a:pPr algn="l"/>
            <a:r>
              <a:rPr lang="zh-CN" altLang="en-US" sz="2800" b="1" dirty="0" smtClean="0">
                <a:solidFill>
                  <a:srgbClr val="C00000"/>
                </a:solidFill>
              </a:rPr>
              <a:t>讲解板块怎样相互运动</a:t>
            </a:r>
            <a:endParaRPr lang="en-US" altLang="zh-CN" sz="2800" b="1" dirty="0" smtClean="0">
              <a:solidFill>
                <a:srgbClr val="C00000"/>
              </a:solidFill>
            </a:endParaRPr>
          </a:p>
          <a:p>
            <a:pPr algn="l"/>
            <a:r>
              <a:rPr lang="en-US" altLang="zh-CN" sz="2800" b="1" dirty="0">
                <a:solidFill>
                  <a:srgbClr val="C00000"/>
                </a:solidFill>
              </a:rPr>
              <a:t> </a:t>
            </a:r>
            <a:r>
              <a:rPr lang="en-US" altLang="zh-CN" sz="2800" b="1" dirty="0" smtClean="0">
                <a:solidFill>
                  <a:srgbClr val="C00000"/>
                </a:solidFill>
              </a:rPr>
              <a:t>            </a:t>
            </a:r>
          </a:p>
          <a:p>
            <a:pPr algn="l"/>
            <a:r>
              <a:rPr lang="zh-CN" altLang="en-US" sz="2800" b="1" dirty="0" smtClean="0">
                <a:solidFill>
                  <a:srgbClr val="C00000"/>
                </a:solidFill>
              </a:rPr>
              <a:t>演示地磁场用于定义方位</a:t>
            </a:r>
            <a:endParaRPr lang="en-US" altLang="zh-CN" sz="2800" b="1" dirty="0" smtClean="0">
              <a:solidFill>
                <a:srgbClr val="C00000"/>
              </a:solidFill>
            </a:endParaRPr>
          </a:p>
          <a:p>
            <a:pPr algn="l"/>
            <a:r>
              <a:rPr lang="en-US" altLang="zh-CN" sz="2800" b="1" dirty="0" smtClean="0">
                <a:solidFill>
                  <a:srgbClr val="C00000"/>
                </a:solidFill>
              </a:rPr>
              <a:t> </a:t>
            </a:r>
          </a:p>
          <a:p>
            <a:pPr algn="l"/>
            <a:r>
              <a:rPr lang="zh-CN" altLang="en-US" sz="2800" b="1" dirty="0" smtClean="0">
                <a:solidFill>
                  <a:srgbClr val="C00000"/>
                </a:solidFill>
              </a:rPr>
              <a:t>确定板块随时间运动</a:t>
            </a:r>
            <a:r>
              <a:rPr lang="en-US" altLang="zh-CN" sz="2800" b="1" dirty="0" smtClean="0">
                <a:solidFill>
                  <a:srgbClr val="C00000"/>
                </a:solidFill>
              </a:rPr>
              <a:t>          </a:t>
            </a:r>
          </a:p>
          <a:p>
            <a:pPr algn="l"/>
            <a:r>
              <a:rPr lang="en-US" altLang="zh-CN" sz="2800" b="1" dirty="0">
                <a:solidFill>
                  <a:srgbClr val="C00000"/>
                </a:solidFill>
              </a:rPr>
              <a:t> </a:t>
            </a:r>
            <a:r>
              <a:rPr lang="en-US" altLang="zh-CN" sz="2800" b="1" dirty="0" smtClean="0">
                <a:solidFill>
                  <a:srgbClr val="C00000"/>
                </a:solidFill>
              </a:rPr>
              <a:t>             </a:t>
            </a:r>
            <a:endParaRPr lang="zh-CN" altLang="en-US" sz="2800" b="1" dirty="0">
              <a:solidFill>
                <a:srgbClr val="C00000"/>
              </a:solidFill>
            </a:endParaRPr>
          </a:p>
        </p:txBody>
      </p:sp>
      <p:sp>
        <p:nvSpPr>
          <p:cNvPr id="6" name="标题 1"/>
          <p:cNvSpPr txBox="1">
            <a:spLocks/>
          </p:cNvSpPr>
          <p:nvPr/>
        </p:nvSpPr>
        <p:spPr>
          <a:xfrm>
            <a:off x="330527" y="-243408"/>
            <a:ext cx="367240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smtClean="0">
                <a:solidFill>
                  <a:srgbClr val="0000CC"/>
                </a:solidFill>
              </a:rPr>
              <a:t>例：</a:t>
            </a:r>
            <a:endParaRPr lang="zh-CN" altLang="en-US" sz="2800" b="1" dirty="0">
              <a:solidFill>
                <a:srgbClr val="0000CC"/>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3356992"/>
            <a:ext cx="3093924"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418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548680"/>
            <a:ext cx="8229600" cy="5674642"/>
          </a:xfrm>
        </p:spPr>
        <p:txBody>
          <a:bodyPr>
            <a:normAutofit fontScale="90000"/>
          </a:bodyPr>
          <a:lstStyle/>
          <a:p>
            <a:r>
              <a:rPr lang="zh-CN" altLang="en-US" b="1" dirty="0" smtClean="0">
                <a:solidFill>
                  <a:srgbClr val="FF0000"/>
                </a:solidFill>
              </a:rPr>
              <a:t>物理实验教学研讨会的目的：</a:t>
            </a:r>
            <a:r>
              <a:rPr lang="en-US" altLang="zh-CN" b="1" dirty="0" smtClean="0"/>
              <a:t/>
            </a:r>
            <a:br>
              <a:rPr lang="en-US" altLang="zh-CN" b="1" dirty="0" smtClean="0"/>
            </a:br>
            <a:r>
              <a:rPr lang="zh-CN" altLang="en-US" b="1" dirty="0" smtClean="0">
                <a:solidFill>
                  <a:srgbClr val="00B050"/>
                </a:solidFill>
              </a:rPr>
              <a:t>确定不同课程在本科生教学目标上五大要素的不同点；</a:t>
            </a:r>
            <a:r>
              <a:rPr lang="en-US" altLang="zh-CN" b="1" dirty="0" smtClean="0"/>
              <a:t/>
            </a:r>
            <a:br>
              <a:rPr lang="en-US" altLang="zh-CN" b="1" dirty="0" smtClean="0"/>
            </a:br>
            <a:r>
              <a:rPr lang="zh-CN" altLang="en-US" b="1" dirty="0" smtClean="0">
                <a:solidFill>
                  <a:srgbClr val="0000CC"/>
                </a:solidFill>
              </a:rPr>
              <a:t>思考这个教学目标怎么跟上这个不断变化的时代；</a:t>
            </a:r>
            <a:r>
              <a:rPr lang="en-US" altLang="zh-CN" b="1" dirty="0" smtClean="0"/>
              <a:t/>
            </a:r>
            <a:br>
              <a:rPr lang="en-US" altLang="zh-CN" b="1" dirty="0" smtClean="0"/>
            </a:br>
            <a:r>
              <a:rPr lang="zh-CN" altLang="en-US" b="1" dirty="0"/>
              <a:t>形成对复旦本科生的物理教学实验培养</a:t>
            </a:r>
            <a:r>
              <a:rPr lang="zh-CN" altLang="en-US" b="1" dirty="0" smtClean="0"/>
              <a:t>目标；</a:t>
            </a:r>
            <a:r>
              <a:rPr lang="en-US" altLang="zh-CN" b="1" dirty="0" smtClean="0"/>
              <a:t/>
            </a:r>
            <a:br>
              <a:rPr lang="en-US" altLang="zh-CN" b="1" dirty="0" smtClean="0"/>
            </a:br>
            <a:r>
              <a:rPr lang="en-US" altLang="zh-CN" b="1" dirty="0" smtClean="0">
                <a:solidFill>
                  <a:srgbClr val="C00000"/>
                </a:solidFill>
              </a:rPr>
              <a:t>-- </a:t>
            </a:r>
            <a:r>
              <a:rPr lang="zh-CN" altLang="en-US" b="1" dirty="0">
                <a:solidFill>
                  <a:srgbClr val="C00000"/>
                </a:solidFill>
              </a:rPr>
              <a:t>改革</a:t>
            </a:r>
            <a:r>
              <a:rPr lang="zh-CN" altLang="en-US" b="1" dirty="0" smtClean="0">
                <a:solidFill>
                  <a:srgbClr val="C00000"/>
                </a:solidFill>
              </a:rPr>
              <a:t>实验教学内容、实验设备、教学方法、</a:t>
            </a:r>
            <a:r>
              <a:rPr lang="zh-CN" altLang="en-US" b="1" dirty="0" smtClean="0">
                <a:solidFill>
                  <a:srgbClr val="FF0000"/>
                </a:solidFill>
                <a:latin typeface="黑体" panose="02010609060101010101" pitchFamily="49" charset="-122"/>
                <a:ea typeface="黑体" panose="02010609060101010101" pitchFamily="49" charset="-122"/>
              </a:rPr>
              <a:t>人才培养效果</a:t>
            </a:r>
            <a:endParaRPr lang="zh-CN" altLang="en-US" b="1" dirty="0">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058562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6512" y="179249"/>
            <a:ext cx="9252520" cy="6678751"/>
          </a:xfrm>
          <a:prstGeom prst="rect">
            <a:avLst/>
          </a:prstGeom>
        </p:spPr>
        <p:txBody>
          <a:bodyPr wrap="square">
            <a:spAutoFit/>
          </a:bodyPr>
          <a:lstStyle/>
          <a:p>
            <a:r>
              <a:rPr lang="zh-CN" altLang="en-US" sz="3600" b="1" dirty="0" smtClean="0">
                <a:solidFill>
                  <a:srgbClr val="FF0000"/>
                </a:solidFill>
                <a:latin typeface="黑体" panose="02010609060101010101" pitchFamily="49" charset="-122"/>
                <a:ea typeface="黑体" panose="02010609060101010101" pitchFamily="49" charset="-122"/>
              </a:rPr>
              <a:t>物理</a:t>
            </a:r>
            <a:r>
              <a:rPr lang="zh-CN" altLang="en-US" sz="3600" b="1" dirty="0">
                <a:solidFill>
                  <a:srgbClr val="FF0000"/>
                </a:solidFill>
                <a:latin typeface="黑体" panose="02010609060101010101" pitchFamily="49" charset="-122"/>
                <a:ea typeface="黑体" panose="02010609060101010101" pitchFamily="49" charset="-122"/>
              </a:rPr>
              <a:t>实验（上）的教学目标：</a:t>
            </a:r>
          </a:p>
          <a:p>
            <a:r>
              <a:rPr lang="en-US" altLang="zh-CN" sz="2800" b="1" dirty="0">
                <a:solidFill>
                  <a:srgbClr val="C00000"/>
                </a:solidFill>
              </a:rPr>
              <a:t>1.</a:t>
            </a:r>
            <a:r>
              <a:rPr lang="zh-CN" altLang="en-US" sz="2800" b="1" dirty="0">
                <a:solidFill>
                  <a:srgbClr val="C00000"/>
                </a:solidFill>
              </a:rPr>
              <a:t>构建知识</a:t>
            </a:r>
            <a:r>
              <a:rPr lang="en-US" altLang="zh-CN" sz="2800" b="1" dirty="0"/>
              <a:t>(</a:t>
            </a:r>
            <a:r>
              <a:rPr lang="zh-CN" altLang="en-US" sz="2800" b="1" dirty="0"/>
              <a:t>学做负责的科学家</a:t>
            </a:r>
            <a:r>
              <a:rPr lang="en-US" altLang="zh-CN" sz="2800" b="1" dirty="0"/>
              <a:t>,</a:t>
            </a:r>
            <a:r>
              <a:rPr lang="zh-CN" altLang="en-US" sz="2800" b="1" dirty="0"/>
              <a:t>依据实验观察和分析而非外界权威构建知识</a:t>
            </a:r>
            <a:r>
              <a:rPr lang="en-US" altLang="zh-CN" sz="2800" b="1" dirty="0"/>
              <a:t>)</a:t>
            </a:r>
            <a:r>
              <a:rPr lang="zh-CN" altLang="en-US" sz="2800" b="1" dirty="0"/>
              <a:t>：不作要求</a:t>
            </a:r>
          </a:p>
          <a:p>
            <a:r>
              <a:rPr lang="en-US" altLang="zh-CN" sz="2800" b="1" dirty="0">
                <a:solidFill>
                  <a:srgbClr val="C00000"/>
                </a:solidFill>
              </a:rPr>
              <a:t>2.</a:t>
            </a:r>
            <a:r>
              <a:rPr lang="zh-CN" altLang="en-US" sz="2800" b="1" dirty="0">
                <a:solidFill>
                  <a:srgbClr val="C00000"/>
                </a:solidFill>
              </a:rPr>
              <a:t>建模</a:t>
            </a:r>
            <a:r>
              <a:rPr lang="en-US" altLang="zh-CN" sz="2800" b="1" dirty="0"/>
              <a:t>(</a:t>
            </a:r>
            <a:r>
              <a:rPr lang="zh-CN" altLang="en-US" sz="2800" b="1" dirty="0"/>
              <a:t>理论</a:t>
            </a:r>
            <a:r>
              <a:rPr lang="en-US" altLang="zh-CN" sz="2800" b="1" dirty="0"/>
              <a:t>-</a:t>
            </a:r>
            <a:r>
              <a:rPr lang="zh-CN" altLang="en-US" sz="2800" b="1" dirty="0"/>
              <a:t>实验，定量计算</a:t>
            </a:r>
            <a:r>
              <a:rPr lang="en-US" altLang="zh-CN" sz="2800" b="1" dirty="0"/>
              <a:t>-</a:t>
            </a:r>
            <a:r>
              <a:rPr lang="zh-CN" altLang="en-US" sz="2800" b="1" dirty="0"/>
              <a:t>定性观察间的桥梁</a:t>
            </a:r>
            <a:r>
              <a:rPr lang="en-US" altLang="zh-CN" sz="2800" b="1" dirty="0"/>
              <a:t>—</a:t>
            </a:r>
            <a:r>
              <a:rPr lang="zh-CN" altLang="en-US" sz="2800" b="1" dirty="0"/>
              <a:t>物理体系、实验体系、统计分析</a:t>
            </a:r>
            <a:r>
              <a:rPr lang="en-US" altLang="zh-CN" sz="2800" b="1" dirty="0"/>
              <a:t>)</a:t>
            </a:r>
            <a:r>
              <a:rPr lang="zh-CN" altLang="en-US" sz="2800" b="1" dirty="0"/>
              <a:t>：理解实验模型，掌握如何作定性的观察及半定量测量（粗测）、定量测量（细测），掌握如何对实验结果作数据分析（线性分析）</a:t>
            </a:r>
          </a:p>
          <a:p>
            <a:r>
              <a:rPr lang="en-US" altLang="zh-CN" sz="2800" b="1" dirty="0">
                <a:solidFill>
                  <a:srgbClr val="C00000"/>
                </a:solidFill>
              </a:rPr>
              <a:t>3.</a:t>
            </a:r>
            <a:r>
              <a:rPr lang="zh-CN" altLang="en-US" sz="2800" b="1" dirty="0">
                <a:solidFill>
                  <a:srgbClr val="C00000"/>
                </a:solidFill>
              </a:rPr>
              <a:t>设计</a:t>
            </a:r>
            <a:r>
              <a:rPr lang="en-US" altLang="zh-CN" sz="2800" b="1" dirty="0"/>
              <a:t>(</a:t>
            </a:r>
            <a:r>
              <a:rPr lang="zh-CN" altLang="en-US" sz="2800" b="1" dirty="0"/>
              <a:t>装置设计、实验设计、排除故障</a:t>
            </a:r>
            <a:r>
              <a:rPr lang="en-US" altLang="zh-CN" sz="2800" b="1" dirty="0"/>
              <a:t>)</a:t>
            </a:r>
            <a:r>
              <a:rPr lang="zh-CN" altLang="en-US" sz="2800" b="1" dirty="0"/>
              <a:t>：理解实验设计思想，掌握实验装置的搭建（电路的连接、光路的调节），能够找出连线错误或元件调节的错误</a:t>
            </a:r>
          </a:p>
          <a:p>
            <a:r>
              <a:rPr lang="en-US" altLang="zh-CN" sz="2800" b="1" dirty="0">
                <a:solidFill>
                  <a:srgbClr val="C00000"/>
                </a:solidFill>
              </a:rPr>
              <a:t>4.</a:t>
            </a:r>
            <a:r>
              <a:rPr lang="zh-CN" altLang="en-US" sz="2800" b="1" dirty="0">
                <a:solidFill>
                  <a:srgbClr val="C00000"/>
                </a:solidFill>
              </a:rPr>
              <a:t>实验技巧</a:t>
            </a:r>
            <a:r>
              <a:rPr lang="en-US" altLang="zh-CN" sz="2800" b="1" dirty="0"/>
              <a:t>(</a:t>
            </a:r>
            <a:r>
              <a:rPr lang="zh-CN" altLang="en-US" sz="2800" b="1" dirty="0"/>
              <a:t>测试和测量装置</a:t>
            </a:r>
            <a:r>
              <a:rPr lang="en-US" altLang="zh-CN" sz="2800" b="1" dirty="0"/>
              <a:t>,</a:t>
            </a:r>
            <a:r>
              <a:rPr lang="zh-CN" altLang="en-US" sz="2800" b="1" dirty="0"/>
              <a:t>计算机辅助测量、计算机辅助数据分析</a:t>
            </a:r>
            <a:r>
              <a:rPr lang="en-US" altLang="zh-CN" sz="2800" b="1" dirty="0"/>
              <a:t>)</a:t>
            </a:r>
            <a:r>
              <a:rPr lang="zh-CN" altLang="en-US" sz="2800" b="1" dirty="0"/>
              <a:t>：实验装置以常用的常规仪器为主，尽可能不使用“黑盒子”式的***实验仪；以人工测量记录为主，仅在必要的实验中提供计算机辅助测量；数据分析要求用计算机软件辅助，但仅限于线性分析</a:t>
            </a:r>
          </a:p>
        </p:txBody>
      </p:sp>
    </p:spTree>
    <p:extLst>
      <p:ext uri="{BB962C8B-B14F-4D97-AF65-F5344CB8AC3E}">
        <p14:creationId xmlns:p14="http://schemas.microsoft.com/office/powerpoint/2010/main" val="2081176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154" y="1412776"/>
            <a:ext cx="9036496" cy="4832092"/>
          </a:xfrm>
          <a:prstGeom prst="rect">
            <a:avLst/>
          </a:prstGeom>
        </p:spPr>
        <p:txBody>
          <a:bodyPr wrap="square">
            <a:spAutoFit/>
          </a:bodyPr>
          <a:lstStyle/>
          <a:p>
            <a:r>
              <a:rPr lang="en-US" altLang="zh-CN" sz="2800" b="1" dirty="0"/>
              <a:t>5.</a:t>
            </a:r>
            <a:r>
              <a:rPr lang="zh-CN" altLang="zh-CN" sz="2800" b="1" dirty="0">
                <a:solidFill>
                  <a:srgbClr val="C00000"/>
                </a:solidFill>
              </a:rPr>
              <a:t>交流能力</a:t>
            </a:r>
            <a:r>
              <a:rPr lang="en-US" altLang="zh-CN" sz="2800" b="1" dirty="0"/>
              <a:t>(</a:t>
            </a:r>
            <a:r>
              <a:rPr lang="zh-CN" altLang="zh-CN" sz="2800" b="1" dirty="0"/>
              <a:t>书面或口头清楚展示结果，论理辩驳、说服力</a:t>
            </a:r>
            <a:r>
              <a:rPr lang="en-US" altLang="zh-CN" sz="2800" b="1" dirty="0"/>
              <a:t>)</a:t>
            </a:r>
            <a:r>
              <a:rPr lang="zh-CN" altLang="zh-CN" sz="2800" b="1" dirty="0"/>
              <a:t>）：以书面表达形式展示实验结果，要求能用自己的语言将自己的想法表达清楚，遣词造句尽可能严谨</a:t>
            </a:r>
            <a:r>
              <a:rPr lang="zh-CN" altLang="zh-CN" sz="2800" b="1" dirty="0" smtClean="0"/>
              <a:t>务</a:t>
            </a:r>
            <a:r>
              <a:rPr lang="zh-CN" altLang="en-US" sz="2800" b="1" dirty="0" smtClean="0"/>
              <a:t>实。</a:t>
            </a:r>
            <a:endParaRPr lang="zh-CN" altLang="zh-CN" sz="2800" b="1" dirty="0"/>
          </a:p>
          <a:p>
            <a:endParaRPr lang="en-US" altLang="zh-CN" sz="2800" b="1" dirty="0" smtClean="0"/>
          </a:p>
          <a:p>
            <a:endParaRPr lang="en-US" altLang="zh-CN" sz="2800" b="1" dirty="0" smtClean="0"/>
          </a:p>
          <a:p>
            <a:r>
              <a:rPr lang="zh-CN" altLang="zh-CN" sz="2800" b="1" dirty="0" smtClean="0"/>
              <a:t>二</a:t>
            </a:r>
            <a:r>
              <a:rPr lang="zh-CN" altLang="zh-CN" sz="2800" b="1" dirty="0"/>
              <a:t>、物理实验（上）在课程设计、实验选择上兼顾力学、热学、电磁学、光学实验，尽可能涵盖所有基本实验仪器，在教学中以诱导为主，要求学生能够跟随教师的思路（类似“标准答案”）解决实验中的问题，鼓励学生的发散性思维，对部分学有余力的好学生给予一定的便利，对实验作进一步研究。 </a:t>
            </a:r>
            <a:r>
              <a:rPr lang="zh-CN" altLang="en-US" sz="2800" b="1" dirty="0"/>
              <a:t>（</a:t>
            </a:r>
            <a:r>
              <a:rPr lang="zh-CN" altLang="zh-CN" sz="2800" b="1" dirty="0" smtClean="0"/>
              <a:t>陈元杰</a:t>
            </a:r>
            <a:r>
              <a:rPr lang="zh-CN" altLang="en-US" sz="2800" b="1" dirty="0" smtClean="0"/>
              <a:t>）</a:t>
            </a:r>
            <a:endParaRPr lang="zh-CN" altLang="zh-CN" sz="2800" b="1" dirty="0"/>
          </a:p>
        </p:txBody>
      </p:sp>
    </p:spTree>
    <p:extLst>
      <p:ext uri="{BB962C8B-B14F-4D97-AF65-F5344CB8AC3E}">
        <p14:creationId xmlns:p14="http://schemas.microsoft.com/office/powerpoint/2010/main" val="1206144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9036496" cy="6986528"/>
          </a:xfrm>
          <a:prstGeom prst="rect">
            <a:avLst/>
          </a:prstGeom>
        </p:spPr>
        <p:txBody>
          <a:bodyPr wrap="square">
            <a:spAutoFit/>
          </a:bodyPr>
          <a:lstStyle/>
          <a:p>
            <a:r>
              <a:rPr lang="zh-CN" altLang="zh-CN" sz="3200" b="1" dirty="0" smtClean="0">
                <a:solidFill>
                  <a:srgbClr val="0000CC"/>
                </a:solidFill>
              </a:rPr>
              <a:t>物理</a:t>
            </a:r>
            <a:r>
              <a:rPr lang="zh-CN" altLang="zh-CN" sz="3200" b="1" dirty="0">
                <a:solidFill>
                  <a:srgbClr val="0000CC"/>
                </a:solidFill>
              </a:rPr>
              <a:t>实验下的教学</a:t>
            </a:r>
            <a:r>
              <a:rPr lang="zh-CN" altLang="zh-CN" sz="3200" b="1" dirty="0" smtClean="0">
                <a:solidFill>
                  <a:srgbClr val="0000CC"/>
                </a:solidFill>
              </a:rPr>
              <a:t>目标</a:t>
            </a:r>
            <a:r>
              <a:rPr lang="en-US" altLang="zh-CN" sz="3200" b="1" dirty="0">
                <a:solidFill>
                  <a:srgbClr val="0000CC"/>
                </a:solidFill>
              </a:rPr>
              <a:t>(</a:t>
            </a:r>
            <a:r>
              <a:rPr lang="zh-CN" altLang="zh-CN" sz="3200" b="1" dirty="0">
                <a:solidFill>
                  <a:srgbClr val="0000CC"/>
                </a:solidFill>
              </a:rPr>
              <a:t>白翠琴</a:t>
            </a:r>
            <a:r>
              <a:rPr lang="en-US" altLang="zh-CN" sz="3200" b="1" dirty="0">
                <a:solidFill>
                  <a:srgbClr val="0000CC"/>
                </a:solidFill>
              </a:rPr>
              <a:t>)</a:t>
            </a:r>
            <a:endParaRPr lang="zh-CN" altLang="en-US" sz="3200" b="1" dirty="0">
              <a:solidFill>
                <a:srgbClr val="0000CC"/>
              </a:solidFill>
            </a:endParaRPr>
          </a:p>
          <a:p>
            <a:r>
              <a:rPr lang="zh-CN" altLang="zh-CN" sz="3200" b="1" dirty="0" smtClean="0">
                <a:solidFill>
                  <a:srgbClr val="C00000"/>
                </a:solidFill>
              </a:rPr>
              <a:t>构建</a:t>
            </a:r>
            <a:r>
              <a:rPr lang="zh-CN" altLang="zh-CN" sz="3200" b="1" dirty="0">
                <a:solidFill>
                  <a:srgbClr val="C00000"/>
                </a:solidFill>
              </a:rPr>
              <a:t>知识 </a:t>
            </a:r>
            <a:r>
              <a:rPr lang="en-US" altLang="zh-CN" sz="3200" b="1" dirty="0" smtClean="0">
                <a:solidFill>
                  <a:srgbClr val="C00000"/>
                </a:solidFill>
              </a:rPr>
              <a:t> </a:t>
            </a:r>
            <a:r>
              <a:rPr lang="en-US" altLang="zh-CN" sz="3200" b="1" dirty="0" smtClean="0"/>
              <a:t>- </a:t>
            </a:r>
            <a:r>
              <a:rPr lang="zh-CN" altLang="zh-CN" sz="3200" b="1" dirty="0" smtClean="0"/>
              <a:t>同学</a:t>
            </a:r>
            <a:r>
              <a:rPr lang="zh-CN" altLang="zh-CN" sz="3200" b="1" dirty="0"/>
              <a:t>能独立的查阅资料，能够对观察到的现象给出合理解释，鼓励大家发散思维，质疑权威</a:t>
            </a:r>
          </a:p>
          <a:p>
            <a:r>
              <a:rPr lang="zh-CN" altLang="zh-CN" sz="3200" b="1" dirty="0" smtClean="0">
                <a:solidFill>
                  <a:srgbClr val="C00000"/>
                </a:solidFill>
              </a:rPr>
              <a:t>建模</a:t>
            </a:r>
            <a:endParaRPr lang="en-US" altLang="zh-CN" sz="3200" b="1" dirty="0" smtClean="0">
              <a:solidFill>
                <a:srgbClr val="C00000"/>
              </a:solidFill>
            </a:endParaRPr>
          </a:p>
          <a:p>
            <a:r>
              <a:rPr lang="zh-CN" altLang="zh-CN" sz="3200" b="1" dirty="0" smtClean="0">
                <a:solidFill>
                  <a:srgbClr val="C00000"/>
                </a:solidFill>
              </a:rPr>
              <a:t>设计</a:t>
            </a:r>
            <a:r>
              <a:rPr lang="en-US" altLang="zh-CN" sz="3200" b="1" dirty="0" smtClean="0"/>
              <a:t> - </a:t>
            </a:r>
            <a:r>
              <a:rPr lang="zh-CN" altLang="zh-CN" sz="3200" b="1" dirty="0" smtClean="0"/>
              <a:t>给定</a:t>
            </a:r>
            <a:r>
              <a:rPr lang="zh-CN" altLang="zh-CN" sz="3200" b="1" dirty="0"/>
              <a:t>一个实验目标或者说实验要求，</a:t>
            </a:r>
            <a:r>
              <a:rPr lang="zh-CN" altLang="zh-CN" sz="3200" b="1" dirty="0">
                <a:solidFill>
                  <a:srgbClr val="0000CC"/>
                </a:solidFill>
              </a:rPr>
              <a:t>能够自主选择合适的仪器</a:t>
            </a:r>
            <a:r>
              <a:rPr lang="zh-CN" altLang="zh-CN" sz="3200" b="1" dirty="0"/>
              <a:t>，</a:t>
            </a:r>
            <a:r>
              <a:rPr lang="zh-CN" altLang="zh-CN" sz="3200" b="1" dirty="0">
                <a:solidFill>
                  <a:srgbClr val="0000CC"/>
                </a:solidFill>
              </a:rPr>
              <a:t>搭建</a:t>
            </a:r>
            <a:r>
              <a:rPr lang="zh-CN" altLang="zh-CN" sz="3200" b="1" dirty="0"/>
              <a:t>合理的实验方法实现</a:t>
            </a:r>
          </a:p>
          <a:p>
            <a:r>
              <a:rPr lang="zh-CN" altLang="zh-CN" sz="3200" b="1" dirty="0" smtClean="0"/>
              <a:t>能</a:t>
            </a:r>
            <a:r>
              <a:rPr lang="zh-CN" altLang="zh-CN" sz="3200" b="1" dirty="0"/>
              <a:t>自己动脑设计实验并能对设计的实验方法做合理的</a:t>
            </a:r>
            <a:r>
              <a:rPr lang="zh-CN" altLang="zh-CN" sz="3200" b="1" dirty="0" smtClean="0"/>
              <a:t>评估</a:t>
            </a:r>
            <a:r>
              <a:rPr lang="zh-CN" altLang="en-US" sz="3200" b="1" dirty="0" smtClean="0"/>
              <a:t>。</a:t>
            </a:r>
            <a:r>
              <a:rPr lang="zh-CN" altLang="zh-CN" sz="3200" b="1" dirty="0" smtClean="0"/>
              <a:t>课程</a:t>
            </a:r>
            <a:r>
              <a:rPr lang="zh-CN" altLang="zh-CN" sz="3200" b="1" dirty="0"/>
              <a:t>设计上</a:t>
            </a:r>
            <a:r>
              <a:rPr lang="zh-CN" altLang="zh-CN" sz="3200" b="1" dirty="0" smtClean="0"/>
              <a:t>，允许</a:t>
            </a:r>
            <a:r>
              <a:rPr lang="zh-CN" altLang="zh-CN" sz="3200" b="1" dirty="0"/>
              <a:t>同学有很多发挥动作，</a:t>
            </a:r>
            <a:r>
              <a:rPr lang="zh-CN" altLang="zh-CN" sz="3200" b="1" dirty="0">
                <a:solidFill>
                  <a:srgbClr val="0000CC"/>
                </a:solidFill>
              </a:rPr>
              <a:t>学生有时间对实验中提出的问题想法进行验证思考。</a:t>
            </a:r>
            <a:r>
              <a:rPr lang="zh-CN" altLang="zh-CN" sz="3200" b="1" dirty="0"/>
              <a:t>实验选择上，实验仪器尽可能是积木式的</a:t>
            </a:r>
            <a:r>
              <a:rPr lang="zh-CN" altLang="zh-CN" sz="3200" b="1" dirty="0" smtClean="0"/>
              <a:t>，内容</a:t>
            </a:r>
            <a:r>
              <a:rPr lang="zh-CN" altLang="zh-CN" sz="3200" b="1" dirty="0"/>
              <a:t>有一定的深度和发散性。</a:t>
            </a:r>
          </a:p>
          <a:p>
            <a:r>
              <a:rPr lang="zh-CN" altLang="zh-CN" sz="3200" b="1" dirty="0">
                <a:solidFill>
                  <a:srgbClr val="C00000"/>
                </a:solidFill>
              </a:rPr>
              <a:t>实验技巧</a:t>
            </a:r>
            <a:r>
              <a:rPr lang="en-US" altLang="zh-CN" sz="3200" b="1" dirty="0">
                <a:solidFill>
                  <a:srgbClr val="C00000"/>
                </a:solidFill>
              </a:rPr>
              <a:t> </a:t>
            </a:r>
            <a:r>
              <a:rPr lang="en-US" altLang="zh-CN" sz="3200" b="1" dirty="0" smtClean="0"/>
              <a:t>- </a:t>
            </a:r>
            <a:r>
              <a:rPr lang="zh-CN" altLang="zh-CN" sz="3200" b="1" dirty="0"/>
              <a:t>能熟练</a:t>
            </a:r>
            <a:r>
              <a:rPr lang="zh-CN" altLang="zh-CN" sz="3200" b="1" dirty="0" smtClean="0"/>
              <a:t>运用</a:t>
            </a:r>
            <a:r>
              <a:rPr lang="en-US" altLang="zh-CN" sz="3200" b="1" dirty="0" smtClean="0">
                <a:solidFill>
                  <a:srgbClr val="0000CC"/>
                </a:solidFill>
              </a:rPr>
              <a:t>Origin</a:t>
            </a:r>
            <a:r>
              <a:rPr lang="en-US" altLang="zh-CN" sz="3200" b="1" dirty="0" smtClean="0"/>
              <a:t> </a:t>
            </a:r>
            <a:r>
              <a:rPr lang="zh-CN" altLang="zh-CN" sz="3200" b="1" dirty="0"/>
              <a:t>软件做函数拟合</a:t>
            </a:r>
          </a:p>
          <a:p>
            <a:r>
              <a:rPr lang="zh-CN" altLang="zh-CN" sz="3200" b="1" dirty="0">
                <a:solidFill>
                  <a:srgbClr val="C00000"/>
                </a:solidFill>
              </a:rPr>
              <a:t>交流能力 </a:t>
            </a:r>
            <a:r>
              <a:rPr lang="en-US" altLang="zh-CN" sz="3200" b="1" dirty="0" smtClean="0"/>
              <a:t>- </a:t>
            </a:r>
            <a:r>
              <a:rPr lang="zh-CN" altLang="zh-CN" sz="3200" b="1" dirty="0" smtClean="0">
                <a:solidFill>
                  <a:srgbClr val="0000CC"/>
                </a:solidFill>
              </a:rPr>
              <a:t>撰写</a:t>
            </a:r>
            <a:r>
              <a:rPr lang="zh-CN" altLang="en-US" sz="3200" b="1" dirty="0" smtClean="0">
                <a:solidFill>
                  <a:srgbClr val="0000CC"/>
                </a:solidFill>
              </a:rPr>
              <a:t>论文</a:t>
            </a:r>
            <a:r>
              <a:rPr lang="zh-CN" altLang="zh-CN" sz="3200" b="1" dirty="0" smtClean="0"/>
              <a:t>，有理有据清晰表达观点</a:t>
            </a:r>
            <a:endParaRPr lang="zh-CN" altLang="en-US" sz="3200" b="1" dirty="0"/>
          </a:p>
        </p:txBody>
      </p:sp>
    </p:spTree>
    <p:extLst>
      <p:ext uri="{BB962C8B-B14F-4D97-AF65-F5344CB8AC3E}">
        <p14:creationId xmlns:p14="http://schemas.microsoft.com/office/powerpoint/2010/main" val="2937869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3" name="表格 2"/>
          <p:cNvGraphicFramePr>
            <a:graphicFrameLocks noGrp="1"/>
          </p:cNvGraphicFramePr>
          <p:nvPr>
            <p:extLst>
              <p:ext uri="{D42A27DB-BD31-4B8C-83A1-F6EECF244321}">
                <p14:modId xmlns:p14="http://schemas.microsoft.com/office/powerpoint/2010/main" val="4127619161"/>
              </p:ext>
            </p:extLst>
          </p:nvPr>
        </p:nvGraphicFramePr>
        <p:xfrm>
          <a:off x="0" y="0"/>
          <a:ext cx="9036498" cy="6966560"/>
        </p:xfrm>
        <a:graphic>
          <a:graphicData uri="http://schemas.openxmlformats.org/drawingml/2006/table">
            <a:tbl>
              <a:tblPr firstRow="1" bandRow="1">
                <a:tableStyleId>{5C22544A-7EE6-4342-B048-85BDC9FD1C3A}</a:tableStyleId>
              </a:tblPr>
              <a:tblGrid>
                <a:gridCol w="683568"/>
                <a:gridCol w="1440160"/>
                <a:gridCol w="1584176"/>
                <a:gridCol w="1368152"/>
                <a:gridCol w="2592288"/>
                <a:gridCol w="1368154"/>
              </a:tblGrid>
              <a:tr h="2039554">
                <a:tc>
                  <a:txBody>
                    <a:bodyPr/>
                    <a:lstStyle/>
                    <a:p>
                      <a:pPr marL="0" algn="l" defTabSz="914400" rtl="0" eaLnBrk="1" latinLnBrk="0" hangingPunct="1"/>
                      <a:r>
                        <a:rPr lang="zh-CN" altLang="en-US" sz="1800" b="1" kern="1200" dirty="0" smtClean="0">
                          <a:solidFill>
                            <a:srgbClr val="FFFF00"/>
                          </a:solidFill>
                          <a:latin typeface="黑体" panose="02010609060101010101" pitchFamily="49" charset="-122"/>
                          <a:ea typeface="黑体" panose="02010609060101010101" pitchFamily="49" charset="-122"/>
                          <a:cs typeface="+mn-cs"/>
                        </a:rPr>
                        <a:t>教学目标</a:t>
                      </a:r>
                      <a:endParaRPr lang="zh-CN" altLang="en-US" sz="1800" b="1" kern="1200" dirty="0">
                        <a:solidFill>
                          <a:srgbClr val="FFFF00"/>
                        </a:solidFill>
                        <a:latin typeface="黑体" panose="02010609060101010101" pitchFamily="49" charset="-122"/>
                        <a:ea typeface="黑体" panose="02010609060101010101" pitchFamily="49" charset="-122"/>
                        <a:cs typeface="+mn-cs"/>
                      </a:endParaRPr>
                    </a:p>
                  </a:txBody>
                  <a:tcPr/>
                </a:tc>
                <a:tc>
                  <a:txBody>
                    <a:bodyPr/>
                    <a:lstStyle/>
                    <a:p>
                      <a:pPr marL="0" algn="l" defTabSz="914400" rtl="0" eaLnBrk="1" latinLnBrk="0" hangingPunct="1"/>
                      <a:r>
                        <a:rPr lang="zh-CN" altLang="en-US" sz="1800" b="1" kern="1200" dirty="0" smtClean="0">
                          <a:solidFill>
                            <a:srgbClr val="FFFF00"/>
                          </a:solidFill>
                          <a:latin typeface="黑体" panose="02010609060101010101" pitchFamily="49" charset="-122"/>
                          <a:ea typeface="黑体" panose="02010609060101010101" pitchFamily="49" charset="-122"/>
                          <a:cs typeface="+mn-cs"/>
                        </a:rPr>
                        <a:t>构建知识</a:t>
                      </a:r>
                      <a:endParaRPr lang="en-US" altLang="zh-CN" sz="1800" b="1" kern="1200" dirty="0" smtClean="0">
                        <a:solidFill>
                          <a:srgbClr val="FFFF00"/>
                        </a:solidFill>
                        <a:latin typeface="黑体" panose="02010609060101010101" pitchFamily="49" charset="-122"/>
                        <a:ea typeface="黑体" panose="02010609060101010101" pitchFamily="49" charset="-122"/>
                        <a:cs typeface="+mn-cs"/>
                      </a:endParaRPr>
                    </a:p>
                    <a:p>
                      <a:r>
                        <a:rPr lang="en-US" altLang="zh-CN" dirty="0" smtClean="0"/>
                        <a:t>(</a:t>
                      </a:r>
                      <a:r>
                        <a:rPr lang="zh-CN" altLang="en-US" dirty="0" smtClean="0"/>
                        <a:t>学做负责的科学家</a:t>
                      </a:r>
                      <a:r>
                        <a:rPr lang="en-US" altLang="zh-CN" dirty="0" smtClean="0"/>
                        <a:t>,</a:t>
                      </a:r>
                      <a:r>
                        <a:rPr lang="zh-CN" altLang="en-US" dirty="0" smtClean="0"/>
                        <a:t>依据实验观察和分析而非外界权威构建知识</a:t>
                      </a:r>
                      <a:r>
                        <a:rPr lang="en-US" altLang="zh-CN" dirty="0" smtClean="0"/>
                        <a:t>)</a:t>
                      </a:r>
                    </a:p>
                  </a:txBody>
                  <a:tcPr/>
                </a:tc>
                <a:tc>
                  <a:txBody>
                    <a:bodyPr/>
                    <a:lstStyle/>
                    <a:p>
                      <a:pPr marL="0" algn="l" defTabSz="914400" rtl="0" eaLnBrk="1" latinLnBrk="0" hangingPunct="1"/>
                      <a:r>
                        <a:rPr lang="zh-CN" altLang="en-US" sz="1800" b="1" kern="1200" dirty="0" smtClean="0">
                          <a:solidFill>
                            <a:srgbClr val="FFFF00"/>
                          </a:solidFill>
                          <a:latin typeface="黑体" panose="02010609060101010101" pitchFamily="49" charset="-122"/>
                          <a:ea typeface="黑体" panose="02010609060101010101" pitchFamily="49" charset="-122"/>
                          <a:cs typeface="+mn-cs"/>
                        </a:rPr>
                        <a:t>建模</a:t>
                      </a:r>
                      <a:endParaRPr lang="en-US" altLang="zh-CN" sz="1800" b="1" kern="1200" dirty="0" smtClean="0">
                        <a:solidFill>
                          <a:srgbClr val="FFFF00"/>
                        </a:solidFill>
                        <a:latin typeface="黑体" panose="02010609060101010101" pitchFamily="49" charset="-122"/>
                        <a:ea typeface="黑体" panose="02010609060101010101" pitchFamily="49" charset="-122"/>
                        <a:cs typeface="+mn-cs"/>
                      </a:endParaRPr>
                    </a:p>
                    <a:p>
                      <a:r>
                        <a:rPr lang="en-US" altLang="zh-CN" dirty="0" smtClean="0"/>
                        <a:t>(</a:t>
                      </a:r>
                      <a:r>
                        <a:rPr lang="zh-CN" altLang="en-US" dirty="0" smtClean="0"/>
                        <a:t>理论</a:t>
                      </a:r>
                      <a:r>
                        <a:rPr lang="en-US" altLang="zh-CN" dirty="0" smtClean="0"/>
                        <a:t>-</a:t>
                      </a:r>
                      <a:r>
                        <a:rPr lang="zh-CN" altLang="en-US" dirty="0" smtClean="0"/>
                        <a:t>实验，定量计算</a:t>
                      </a:r>
                      <a:r>
                        <a:rPr lang="en-US" altLang="zh-CN" dirty="0" smtClean="0"/>
                        <a:t>-</a:t>
                      </a:r>
                      <a:r>
                        <a:rPr lang="zh-CN" altLang="en-US" dirty="0" smtClean="0"/>
                        <a:t>定性观察间的桥梁</a:t>
                      </a:r>
                      <a:r>
                        <a:rPr lang="en-US" altLang="zh-CN" dirty="0" smtClean="0"/>
                        <a:t>—</a:t>
                      </a:r>
                      <a:r>
                        <a:rPr lang="zh-CN" altLang="en-US" dirty="0" smtClean="0"/>
                        <a:t>物理体系、实验体系、统计分析</a:t>
                      </a:r>
                      <a:r>
                        <a:rPr lang="en-US" altLang="zh-CN" dirty="0" smtClean="0"/>
                        <a:t>)</a:t>
                      </a:r>
                      <a:endParaRPr lang="zh-CN" altLang="en-US" dirty="0"/>
                    </a:p>
                  </a:txBody>
                  <a:tcPr/>
                </a:tc>
                <a:tc>
                  <a:txBody>
                    <a:bodyPr/>
                    <a:lstStyle/>
                    <a:p>
                      <a:pPr marL="0" algn="l" defTabSz="914400" rtl="0" eaLnBrk="1" latinLnBrk="0" hangingPunct="1"/>
                      <a:r>
                        <a:rPr lang="zh-CN" altLang="en-US" sz="1800" b="1" kern="1200" dirty="0" smtClean="0">
                          <a:solidFill>
                            <a:srgbClr val="FFFF00"/>
                          </a:solidFill>
                          <a:latin typeface="黑体" panose="02010609060101010101" pitchFamily="49" charset="-122"/>
                          <a:ea typeface="黑体" panose="02010609060101010101" pitchFamily="49" charset="-122"/>
                          <a:cs typeface="+mn-cs"/>
                        </a:rPr>
                        <a:t>设计</a:t>
                      </a:r>
                      <a:endParaRPr lang="en-US" altLang="zh-CN" sz="1800" b="1" kern="1200" dirty="0" smtClean="0">
                        <a:solidFill>
                          <a:srgbClr val="FFFF00"/>
                        </a:solidFill>
                        <a:latin typeface="黑体" panose="02010609060101010101" pitchFamily="49" charset="-122"/>
                        <a:ea typeface="黑体" panose="02010609060101010101" pitchFamily="49" charset="-122"/>
                        <a:cs typeface="+mn-cs"/>
                      </a:endParaRPr>
                    </a:p>
                    <a:p>
                      <a:r>
                        <a:rPr lang="en-US" altLang="zh-CN" dirty="0" smtClean="0"/>
                        <a:t>(</a:t>
                      </a:r>
                      <a:r>
                        <a:rPr lang="zh-CN" altLang="en-US" dirty="0" smtClean="0"/>
                        <a:t>装置设计、实验设计、排除故障</a:t>
                      </a:r>
                      <a:r>
                        <a:rPr lang="en-US" altLang="zh-CN" dirty="0" smtClean="0"/>
                        <a:t>)</a:t>
                      </a:r>
                      <a:endParaRPr lang="zh-CN" altLang="en-US" dirty="0"/>
                    </a:p>
                  </a:txBody>
                  <a:tcPr/>
                </a:tc>
                <a:tc>
                  <a:txBody>
                    <a:bodyPr/>
                    <a:lstStyle/>
                    <a:p>
                      <a:r>
                        <a:rPr lang="zh-CN" altLang="en-US" dirty="0" smtClean="0">
                          <a:solidFill>
                            <a:srgbClr val="FFFF00"/>
                          </a:solidFill>
                          <a:latin typeface="黑体" panose="02010609060101010101" pitchFamily="49" charset="-122"/>
                          <a:ea typeface="黑体" panose="02010609060101010101" pitchFamily="49" charset="-122"/>
                        </a:rPr>
                        <a:t>实验技巧</a:t>
                      </a:r>
                      <a:endParaRPr lang="en-US" altLang="zh-CN" dirty="0" smtClean="0">
                        <a:solidFill>
                          <a:srgbClr val="FFFF00"/>
                        </a:solidFill>
                        <a:latin typeface="黑体" panose="02010609060101010101" pitchFamily="49" charset="-122"/>
                        <a:ea typeface="黑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a:t>
                      </a:r>
                      <a:r>
                        <a:rPr lang="zh-CN" altLang="en-US" sz="1800" b="1" kern="1200" dirty="0" smtClean="0">
                          <a:solidFill>
                            <a:schemeClr val="lt1"/>
                          </a:solidFill>
                          <a:latin typeface="+mn-lt"/>
                          <a:ea typeface="+mn-ea"/>
                          <a:cs typeface="+mn-cs"/>
                        </a:rPr>
                        <a:t>测试和测量装置</a:t>
                      </a:r>
                      <a:r>
                        <a:rPr lang="en-US" altLang="zh-CN" sz="1800" b="1" kern="1200" dirty="0" smtClean="0">
                          <a:solidFill>
                            <a:schemeClr val="lt1"/>
                          </a:solidFill>
                          <a:latin typeface="+mn-lt"/>
                          <a:ea typeface="+mn-ea"/>
                          <a:cs typeface="+mn-cs"/>
                        </a:rPr>
                        <a:t>,</a:t>
                      </a:r>
                      <a:r>
                        <a:rPr lang="zh-CN" altLang="en-US" sz="1800" b="1" kern="1200" dirty="0" smtClean="0">
                          <a:solidFill>
                            <a:schemeClr val="lt1"/>
                          </a:solidFill>
                          <a:latin typeface="+mn-lt"/>
                          <a:ea typeface="+mn-ea"/>
                          <a:cs typeface="+mn-cs"/>
                        </a:rPr>
                        <a:t>计算机辅助测量、</a:t>
                      </a:r>
                    </a:p>
                    <a:p>
                      <a:r>
                        <a:rPr lang="zh-CN" altLang="en-US" sz="1800" b="1" kern="1200" dirty="0" smtClean="0">
                          <a:solidFill>
                            <a:schemeClr val="lt1"/>
                          </a:solidFill>
                          <a:latin typeface="+mn-lt"/>
                          <a:ea typeface="+mn-ea"/>
                          <a:cs typeface="+mn-cs"/>
                        </a:rPr>
                        <a:t>计算机辅助数据分析</a:t>
                      </a:r>
                      <a:r>
                        <a:rPr lang="en-US" altLang="zh-CN" sz="1800" b="1" kern="1200" dirty="0" smtClean="0">
                          <a:solidFill>
                            <a:schemeClr val="lt1"/>
                          </a:solidFill>
                          <a:latin typeface="+mn-lt"/>
                          <a:ea typeface="+mn-ea"/>
                          <a:cs typeface="+mn-cs"/>
                        </a:rPr>
                        <a:t>)</a:t>
                      </a:r>
                      <a:endParaRPr lang="zh-CN" altLang="en-US" sz="1800" b="1" kern="1200" dirty="0">
                        <a:solidFill>
                          <a:schemeClr val="lt1"/>
                        </a:solidFill>
                        <a:latin typeface="+mn-lt"/>
                        <a:ea typeface="+mn-ea"/>
                        <a:cs typeface="+mn-cs"/>
                      </a:endParaRPr>
                    </a:p>
                  </a:txBody>
                  <a:tcPr/>
                </a:tc>
                <a:tc>
                  <a:txBody>
                    <a:bodyPr/>
                    <a:lstStyle/>
                    <a:p>
                      <a:r>
                        <a:rPr lang="zh-CN" altLang="en-US" dirty="0" smtClean="0">
                          <a:solidFill>
                            <a:srgbClr val="FFFF00"/>
                          </a:solidFill>
                          <a:latin typeface="黑体" panose="02010609060101010101" pitchFamily="49" charset="-122"/>
                          <a:ea typeface="黑体" panose="02010609060101010101" pitchFamily="49" charset="-122"/>
                        </a:rPr>
                        <a:t>交流能力</a:t>
                      </a:r>
                      <a:endParaRPr lang="en-US" altLang="zh-CN" dirty="0" smtClean="0">
                        <a:solidFill>
                          <a:srgbClr val="FFFF00"/>
                        </a:solidFill>
                        <a:latin typeface="黑体" panose="02010609060101010101" pitchFamily="49" charset="-122"/>
                        <a:ea typeface="黑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a:t>
                      </a:r>
                      <a:r>
                        <a:rPr lang="zh-CN" altLang="en-US" dirty="0" smtClean="0"/>
                        <a:t>书面或口头清楚展示结果，论理辩驳、说服力</a:t>
                      </a:r>
                      <a:r>
                        <a:rPr lang="en-US" altLang="zh-CN" dirty="0" smtClean="0"/>
                        <a:t>)</a:t>
                      </a:r>
                      <a:endParaRPr lang="zh-CN" altLang="en-US" dirty="0"/>
                    </a:p>
                  </a:txBody>
                  <a:tcPr/>
                </a:tc>
              </a:tr>
              <a:tr h="1606149">
                <a:tc>
                  <a:txBody>
                    <a:bodyPr/>
                    <a:lstStyle/>
                    <a:p>
                      <a:endParaRPr lang="en-US" altLang="zh-CN" dirty="0" smtClean="0"/>
                    </a:p>
                    <a:p>
                      <a:r>
                        <a:rPr lang="zh-CN" altLang="en-US" dirty="0" smtClean="0"/>
                        <a:t>基础物理实验</a:t>
                      </a:r>
                      <a:endParaRPr lang="zh-CN" altLang="en-US" dirty="0"/>
                    </a:p>
                  </a:txBody>
                  <a:tcPr/>
                </a:tc>
                <a:tc>
                  <a:txBody>
                    <a:bodyPr/>
                    <a:lstStyle/>
                    <a:p>
                      <a:r>
                        <a:rPr lang="zh-CN" altLang="en-US" sz="1800" kern="1200" dirty="0" smtClean="0">
                          <a:solidFill>
                            <a:schemeClr val="dk1"/>
                          </a:solidFill>
                          <a:latin typeface="+mn-ea"/>
                          <a:ea typeface="+mn-ea"/>
                          <a:cs typeface="+mn-cs"/>
                        </a:rPr>
                        <a:t>构建单缝衍射规律</a:t>
                      </a:r>
                      <a:endParaRPr lang="zh-CN" altLang="en-US" sz="1800" kern="1200" dirty="0">
                        <a:solidFill>
                          <a:schemeClr val="dk1"/>
                        </a:solidFill>
                        <a:latin typeface="+mn-ea"/>
                        <a:ea typeface="+mn-ea"/>
                        <a:cs typeface="+mn-cs"/>
                      </a:endParaRPr>
                    </a:p>
                  </a:txBody>
                  <a:tcPr/>
                </a:tc>
                <a:tc>
                  <a:txBody>
                    <a:bodyPr/>
                    <a:lstStyle/>
                    <a:p>
                      <a:r>
                        <a:rPr lang="zh-CN" altLang="en-US" dirty="0" smtClean="0">
                          <a:latin typeface="+mn-ea"/>
                          <a:ea typeface="+mn-ea"/>
                        </a:rPr>
                        <a:t>最小二乘法</a:t>
                      </a:r>
                      <a:r>
                        <a:rPr lang="en-US" altLang="zh-CN" dirty="0" smtClean="0">
                          <a:latin typeface="+mn-ea"/>
                          <a:ea typeface="+mn-ea"/>
                        </a:rPr>
                        <a:t>;</a:t>
                      </a:r>
                      <a:r>
                        <a:rPr lang="zh-CN" altLang="en-US" dirty="0" smtClean="0">
                          <a:latin typeface="+mn-ea"/>
                          <a:ea typeface="+mn-ea"/>
                        </a:rPr>
                        <a:t>线性体系</a:t>
                      </a:r>
                      <a:r>
                        <a:rPr lang="en-US" altLang="zh-CN" dirty="0" smtClean="0">
                          <a:latin typeface="+mn-ea"/>
                          <a:ea typeface="+mn-ea"/>
                        </a:rPr>
                        <a:t>,</a:t>
                      </a:r>
                      <a:r>
                        <a:rPr lang="zh-CN" altLang="en-US" dirty="0" smtClean="0">
                          <a:latin typeface="+mn-ea"/>
                          <a:ea typeface="+mn-ea"/>
                        </a:rPr>
                        <a:t>理解参数的</a:t>
                      </a:r>
                      <a:r>
                        <a:rPr lang="zh-CN" altLang="en-US" dirty="0" smtClean="0"/>
                        <a:t>物理意义</a:t>
                      </a:r>
                      <a:endParaRPr lang="zh-CN" altLang="en-US" dirty="0"/>
                    </a:p>
                  </a:txBody>
                  <a:tcPr/>
                </a:tc>
                <a:tc>
                  <a:txBody>
                    <a:bodyPr/>
                    <a:lstStyle/>
                    <a:p>
                      <a:r>
                        <a:rPr lang="zh-CN" altLang="en-US" dirty="0" smtClean="0"/>
                        <a:t>根据电路图通过连线</a:t>
                      </a:r>
                      <a:r>
                        <a:rPr lang="en-US" altLang="zh-CN" dirty="0" smtClean="0"/>
                        <a:t>;</a:t>
                      </a:r>
                      <a:r>
                        <a:rPr lang="zh-CN" altLang="en-US" dirty="0" smtClean="0"/>
                        <a:t>确定电路故障点</a:t>
                      </a:r>
                      <a:r>
                        <a:rPr lang="en-US" altLang="zh-CN" dirty="0" smtClean="0"/>
                        <a:t>;</a:t>
                      </a:r>
                      <a:endParaRPr lang="zh-CN" altLang="en-US" dirty="0"/>
                    </a:p>
                  </a:txBody>
                  <a:tcPr/>
                </a:tc>
                <a:tc>
                  <a:txBody>
                    <a:bodyPr/>
                    <a:lstStyle/>
                    <a:p>
                      <a:r>
                        <a:rPr lang="zh-CN" altLang="en-US" dirty="0" smtClean="0"/>
                        <a:t>基本物理量测量；根据量程使用不同设备；了解不确定度的确定方法；</a:t>
                      </a:r>
                      <a:endParaRPr lang="zh-CN" altLang="en-US" dirty="0"/>
                    </a:p>
                  </a:txBody>
                  <a:tcPr/>
                </a:tc>
                <a:tc>
                  <a:txBody>
                    <a:bodyPr/>
                    <a:lstStyle/>
                    <a:p>
                      <a:r>
                        <a:rPr lang="zh-CN" altLang="en-US" dirty="0" smtClean="0"/>
                        <a:t>讨论课上面对面探索，同伴学习</a:t>
                      </a:r>
                      <a:endParaRPr lang="zh-CN" altLang="en-US" dirty="0"/>
                    </a:p>
                  </a:txBody>
                  <a:tcPr/>
                </a:tc>
              </a:tr>
              <a:tr h="1583497">
                <a:tc>
                  <a:txBody>
                    <a:bodyPr/>
                    <a:lstStyle/>
                    <a:p>
                      <a:r>
                        <a:rPr lang="zh-CN" altLang="en-US" dirty="0" smtClean="0"/>
                        <a:t>物理实验上</a:t>
                      </a:r>
                      <a:endParaRPr lang="en-US" altLang="zh-CN" dirty="0" smtClean="0"/>
                    </a:p>
                    <a:p>
                      <a:endParaRPr lang="en-US" altLang="zh-CN" dirty="0" smtClean="0"/>
                    </a:p>
                    <a:p>
                      <a:r>
                        <a:rPr lang="zh-CN" altLang="en-US" b="1" dirty="0" smtClean="0"/>
                        <a:t>下</a:t>
                      </a:r>
                      <a:endParaRPr lang="zh-CN" altLang="en-US" b="1" dirty="0"/>
                    </a:p>
                  </a:txBody>
                  <a:tcPr/>
                </a:tc>
                <a:tc>
                  <a:txBody>
                    <a:bodyPr/>
                    <a:lstStyle/>
                    <a:p>
                      <a:r>
                        <a:rPr lang="zh-CN" altLang="en-US" sz="1800" b="0" dirty="0" smtClean="0"/>
                        <a:t>自行探索霍尔效应的副效应</a:t>
                      </a:r>
                      <a:endParaRPr lang="en-US" altLang="zh-CN" sz="1800" b="0" dirty="0" smtClean="0"/>
                    </a:p>
                    <a:p>
                      <a:endParaRPr lang="en-US" altLang="zh-CN" sz="18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b="1" dirty="0" smtClean="0"/>
                        <a:t>解释现象</a:t>
                      </a:r>
                      <a:endParaRPr lang="zh-CN" altLang="en-US" dirty="0"/>
                    </a:p>
                  </a:txBody>
                  <a:tcPr/>
                </a:tc>
                <a:tc>
                  <a:txBody>
                    <a:bodyPr/>
                    <a:lstStyle/>
                    <a:p>
                      <a:r>
                        <a:rPr lang="zh-CN" altLang="zh-CN" sz="1800" b="0" dirty="0" smtClean="0"/>
                        <a:t>理解实验模型</a:t>
                      </a:r>
                      <a:endParaRPr lang="en-US" altLang="zh-CN" sz="1800" b="0" dirty="0" smtClean="0"/>
                    </a:p>
                    <a:p>
                      <a:r>
                        <a:rPr lang="zh-CN" altLang="zh-CN" sz="1800" b="0" dirty="0" smtClean="0"/>
                        <a:t>线性分析</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根据设计光路、线路</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b="1" dirty="0" smtClean="0"/>
                        <a:t>提出假设，设计实验证实假设。</a:t>
                      </a:r>
                    </a:p>
                  </a:txBody>
                  <a:tcPr/>
                </a:tc>
                <a:tc>
                  <a:txBody>
                    <a:bodyPr/>
                    <a:lstStyle/>
                    <a:p>
                      <a:r>
                        <a:rPr lang="zh-CN" altLang="en-US" dirty="0" smtClean="0"/>
                        <a:t>光路调整</a:t>
                      </a:r>
                      <a:r>
                        <a:rPr lang="en-US" altLang="zh-CN" dirty="0" smtClean="0"/>
                        <a:t>;</a:t>
                      </a:r>
                      <a:r>
                        <a:rPr lang="zh-CN" altLang="en-US" dirty="0" smtClean="0"/>
                        <a:t>微弱光信号的测量</a:t>
                      </a:r>
                      <a:r>
                        <a:rPr lang="en-US" altLang="zh-CN" dirty="0" smtClean="0"/>
                        <a:t>;</a:t>
                      </a:r>
                      <a:r>
                        <a:rPr lang="zh-CN" altLang="en-US" dirty="0" smtClean="0"/>
                        <a:t>电路搭建</a:t>
                      </a:r>
                      <a:r>
                        <a:rPr lang="en-US" altLang="zh-CN" dirty="0" smtClean="0"/>
                        <a:t>;</a:t>
                      </a:r>
                      <a:r>
                        <a:rPr lang="zh-CN" altLang="en-US" dirty="0" smtClean="0"/>
                        <a:t>简单机械加工</a:t>
                      </a:r>
                      <a:r>
                        <a:rPr lang="en-US" altLang="zh-CN" dirty="0" smtClean="0"/>
                        <a:t>;</a:t>
                      </a:r>
                      <a:r>
                        <a:rPr lang="zh-CN" altLang="zh-CN" sz="1800" b="0" dirty="0" smtClean="0"/>
                        <a:t>粗测</a:t>
                      </a:r>
                      <a:r>
                        <a:rPr lang="en-US" altLang="zh-CN" sz="1800" b="0" dirty="0" smtClean="0"/>
                        <a:t>-</a:t>
                      </a:r>
                      <a:r>
                        <a:rPr lang="zh-CN" altLang="zh-CN" sz="1800" b="0" dirty="0" smtClean="0"/>
                        <a:t>细测;</a:t>
                      </a:r>
                      <a:endParaRPr lang="en-US" altLang="zh-CN" sz="18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b="1" dirty="0" smtClean="0"/>
                        <a:t>Origin </a:t>
                      </a:r>
                      <a:r>
                        <a:rPr lang="zh-CN" altLang="zh-CN" sz="1800" b="1" dirty="0" smtClean="0"/>
                        <a:t>软件拟合</a:t>
                      </a:r>
                    </a:p>
                    <a:p>
                      <a:endParaRPr lang="en-US" altLang="zh-CN" dirty="0" smtClean="0"/>
                    </a:p>
                  </a:txBody>
                  <a:tcPr/>
                </a:tc>
                <a:tc>
                  <a:txBody>
                    <a:bodyPr/>
                    <a:lstStyle/>
                    <a:p>
                      <a:r>
                        <a:rPr lang="zh-CN" altLang="zh-CN" sz="1800" b="0" dirty="0" smtClean="0"/>
                        <a:t>严谨务</a:t>
                      </a:r>
                      <a:r>
                        <a:rPr lang="zh-CN" altLang="en-US" sz="1800" b="0" dirty="0" smtClean="0"/>
                        <a:t>实</a:t>
                      </a:r>
                      <a:endParaRPr lang="en-US" altLang="zh-CN" sz="1800" b="0" dirty="0" smtClean="0"/>
                    </a:p>
                    <a:p>
                      <a:r>
                        <a:rPr lang="zh-CN" altLang="zh-CN" sz="1800" b="0" dirty="0" smtClean="0"/>
                        <a:t>有理有据</a:t>
                      </a:r>
                      <a:endParaRPr lang="en-US" altLang="zh-CN" sz="18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b="0" dirty="0" smtClean="0"/>
                        <a:t>表达观点</a:t>
                      </a:r>
                      <a:endParaRPr lang="zh-CN" altLang="en-US" sz="1800" b="0" dirty="0" smtClean="0"/>
                    </a:p>
                    <a:p>
                      <a:r>
                        <a:rPr lang="en-US" altLang="zh-CN" b="1" dirty="0" smtClean="0"/>
                        <a:t>400</a:t>
                      </a:r>
                      <a:r>
                        <a:rPr lang="zh-CN" altLang="en-US" b="1" dirty="0" smtClean="0"/>
                        <a:t>字摘要</a:t>
                      </a:r>
                      <a:endParaRPr lang="en-US" altLang="zh-CN" b="1" dirty="0" smtClean="0"/>
                    </a:p>
                    <a:p>
                      <a:r>
                        <a:rPr lang="zh-CN" altLang="zh-CN" sz="1800" b="1" dirty="0" smtClean="0"/>
                        <a:t>撰写</a:t>
                      </a:r>
                      <a:r>
                        <a:rPr lang="zh-CN" altLang="en-US" sz="1800" b="1" dirty="0" smtClean="0"/>
                        <a:t>论文</a:t>
                      </a:r>
                      <a:r>
                        <a:rPr lang="zh-CN" altLang="zh-CN" sz="1800" b="1" dirty="0" smtClean="0"/>
                        <a:t>，</a:t>
                      </a:r>
                      <a:endParaRPr lang="zh-CN" altLang="en-US" sz="1800" b="1" dirty="0" smtClean="0"/>
                    </a:p>
                  </a:txBody>
                  <a:tcPr/>
                </a:tc>
              </a:tr>
              <a:tr h="1606149">
                <a:tc>
                  <a:txBody>
                    <a:bodyPr/>
                    <a:lstStyle/>
                    <a:p>
                      <a:r>
                        <a:rPr lang="zh-CN" altLang="en-US" dirty="0" smtClean="0"/>
                        <a:t>近代物理实验</a:t>
                      </a:r>
                      <a:r>
                        <a:rPr lang="en-US" altLang="zh-CN" dirty="0" smtClean="0"/>
                        <a:t>-I</a:t>
                      </a:r>
                    </a:p>
                    <a:p>
                      <a:r>
                        <a:rPr lang="en-US" altLang="zh-CN" b="1" dirty="0" smtClean="0">
                          <a:solidFill>
                            <a:srgbClr val="0000CC"/>
                          </a:solidFill>
                        </a:rPr>
                        <a:t>-II</a:t>
                      </a:r>
                    </a:p>
                  </a:txBody>
                  <a:tcPr/>
                </a:tc>
                <a:tc>
                  <a:txBody>
                    <a:bodyPr/>
                    <a:lstStyle/>
                    <a:p>
                      <a:r>
                        <a:rPr lang="zh-CN" altLang="en-US" dirty="0" smtClean="0"/>
                        <a:t>由实验获得</a:t>
                      </a:r>
                      <a:r>
                        <a:rPr lang="en-US" altLang="zh-CN" dirty="0" smtClean="0"/>
                        <a:t>Zeeman</a:t>
                      </a:r>
                      <a:r>
                        <a:rPr lang="zh-CN" altLang="en-US" dirty="0" smtClean="0"/>
                        <a:t>效应</a:t>
                      </a:r>
                      <a:r>
                        <a:rPr lang="en-US" altLang="zh-CN" dirty="0" smtClean="0"/>
                        <a:t>;</a:t>
                      </a:r>
                    </a:p>
                    <a:p>
                      <a:endParaRPr lang="en-US" altLang="zh-CN" dirty="0" smtClean="0"/>
                    </a:p>
                    <a:p>
                      <a:r>
                        <a:rPr lang="zh-CN" altLang="en-US" b="1" dirty="0" smtClean="0">
                          <a:solidFill>
                            <a:srgbClr val="0000CC"/>
                          </a:solidFill>
                        </a:rPr>
                        <a:t>体会科学研究全过程</a:t>
                      </a:r>
                      <a:endParaRPr lang="en-US" altLang="zh-CN" b="1" dirty="0" smtClean="0">
                        <a:solidFill>
                          <a:srgbClr val="0000CC"/>
                        </a:solidFill>
                      </a:endParaRPr>
                    </a:p>
                    <a:p>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辐射屏蔽规律的获得；</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b="1" dirty="0" smtClean="0">
                          <a:solidFill>
                            <a:srgbClr val="0000CC"/>
                          </a:solidFill>
                        </a:rPr>
                        <a:t>随机事件的统计</a:t>
                      </a:r>
                    </a:p>
                    <a:p>
                      <a:endParaRPr lang="zh-CN" altLang="en-US" dirty="0"/>
                    </a:p>
                  </a:txBody>
                  <a:tcPr/>
                </a:tc>
                <a:tc>
                  <a:txBody>
                    <a:bodyPr/>
                    <a:lstStyle/>
                    <a:p>
                      <a:r>
                        <a:rPr lang="zh-CN" altLang="en-US" dirty="0" smtClean="0"/>
                        <a:t>理解近代物理测试仪器的原理；</a:t>
                      </a:r>
                      <a:endParaRPr lang="en-US" altLang="zh-CN" dirty="0" smtClean="0"/>
                    </a:p>
                    <a:p>
                      <a:r>
                        <a:rPr lang="zh-CN" altLang="en-US" dirty="0" smtClean="0"/>
                        <a:t>真空捡漏；</a:t>
                      </a:r>
                      <a:endParaRPr lang="en-US" altLang="zh-CN" dirty="0" smtClean="0"/>
                    </a:p>
                    <a:p>
                      <a:r>
                        <a:rPr lang="zh-CN" altLang="en-US" b="1" dirty="0" smtClean="0">
                          <a:solidFill>
                            <a:srgbClr val="0000CC"/>
                          </a:solidFill>
                        </a:rPr>
                        <a:t>设计实验验证解释</a:t>
                      </a:r>
                      <a:endParaRPr lang="zh-CN" altLang="en-US" b="1" dirty="0">
                        <a:solidFill>
                          <a:srgbClr val="0000CC"/>
                        </a:solidFill>
                      </a:endParaRPr>
                    </a:p>
                  </a:txBody>
                  <a:tcPr/>
                </a:tc>
                <a:tc>
                  <a:txBody>
                    <a:bodyPr/>
                    <a:lstStyle/>
                    <a:p>
                      <a:r>
                        <a:rPr lang="zh-CN" altLang="en-US" dirty="0" smtClean="0"/>
                        <a:t>微小信号测量方法（光泵磁共振）；锁相放大方法和技术；光子、粒子计数方法和技术；光谱分析；</a:t>
                      </a:r>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研讨会上提出尖锐问题</a:t>
                      </a:r>
                      <a:r>
                        <a:rPr lang="en-US" altLang="zh-CN" dirty="0" smtClean="0"/>
                        <a:t>;</a:t>
                      </a:r>
                      <a:r>
                        <a:rPr lang="zh-CN" altLang="en-US" dirty="0" smtClean="0"/>
                        <a:t>通过论理回复尖锐问题</a:t>
                      </a:r>
                      <a:endParaRPr lang="zh-CN" altLang="en-US" dirty="0"/>
                    </a:p>
                  </a:txBody>
                  <a:tcPr/>
                </a:tc>
              </a:tr>
            </a:tbl>
          </a:graphicData>
        </a:graphic>
      </p:graphicFrame>
    </p:spTree>
    <p:extLst>
      <p:ext uri="{BB962C8B-B14F-4D97-AF65-F5344CB8AC3E}">
        <p14:creationId xmlns:p14="http://schemas.microsoft.com/office/powerpoint/2010/main" val="19285091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260648"/>
            <a:ext cx="8229600" cy="936104"/>
          </a:xfrm>
        </p:spPr>
        <p:txBody>
          <a:bodyPr>
            <a:normAutofit/>
          </a:bodyPr>
          <a:lstStyle/>
          <a:p>
            <a:r>
              <a:rPr lang="en-US" altLang="zh-CN" b="1" dirty="0" smtClean="0">
                <a:solidFill>
                  <a:srgbClr val="FF0000"/>
                </a:solidFill>
                <a:latin typeface="黑体" panose="02010609060101010101" pitchFamily="49" charset="-122"/>
                <a:ea typeface="黑体" panose="02010609060101010101" pitchFamily="49" charset="-122"/>
                <a:sym typeface="Wingdings" panose="05000000000000000000" pitchFamily="2" charset="2"/>
              </a:rPr>
              <a:t> </a:t>
            </a:r>
            <a:r>
              <a:rPr lang="zh-CN" altLang="en-US" b="1" dirty="0" smtClean="0">
                <a:solidFill>
                  <a:srgbClr val="FF0000"/>
                </a:solidFill>
                <a:latin typeface="黑体" panose="02010609060101010101" pitchFamily="49" charset="-122"/>
                <a:ea typeface="黑体" panose="02010609060101010101" pitchFamily="49" charset="-122"/>
              </a:rPr>
              <a:t>实验目的</a:t>
            </a:r>
            <a:endParaRPr lang="zh-CN" altLang="en-US" b="1" dirty="0">
              <a:solidFill>
                <a:srgbClr val="FF0000"/>
              </a:solidFill>
              <a:latin typeface="黑体" panose="02010609060101010101" pitchFamily="49" charset="-122"/>
              <a:ea typeface="黑体" panose="02010609060101010101" pitchFamily="49" charset="-122"/>
            </a:endParaRPr>
          </a:p>
        </p:txBody>
      </p:sp>
      <p:sp>
        <p:nvSpPr>
          <p:cNvPr id="3" name="矩形 2"/>
          <p:cNvSpPr/>
          <p:nvPr/>
        </p:nvSpPr>
        <p:spPr>
          <a:xfrm>
            <a:off x="395536" y="1196752"/>
            <a:ext cx="8568952" cy="3108543"/>
          </a:xfrm>
          <a:prstGeom prst="rect">
            <a:avLst/>
          </a:prstGeom>
        </p:spPr>
        <p:txBody>
          <a:bodyPr wrap="square">
            <a:spAutoFit/>
          </a:bodyPr>
          <a:lstStyle/>
          <a:p>
            <a:r>
              <a:rPr lang="en-US" altLang="zh-CN" sz="2800" b="1" dirty="0" smtClean="0">
                <a:solidFill>
                  <a:srgbClr val="0000CC"/>
                </a:solidFill>
              </a:rPr>
              <a:t>Zeeman</a:t>
            </a:r>
            <a:r>
              <a:rPr lang="zh-CN" altLang="en-US" sz="2800" b="1" dirty="0" smtClean="0">
                <a:solidFill>
                  <a:srgbClr val="0000CC"/>
                </a:solidFill>
              </a:rPr>
              <a:t>效应的实验目的：</a:t>
            </a:r>
            <a:endParaRPr lang="en-US" altLang="zh-CN" sz="2800" b="1" dirty="0" smtClean="0">
              <a:solidFill>
                <a:srgbClr val="0000CC"/>
              </a:solidFill>
            </a:endParaRPr>
          </a:p>
          <a:p>
            <a:r>
              <a:rPr lang="en-US" altLang="zh-CN" sz="2800" b="1" dirty="0" smtClean="0">
                <a:solidFill>
                  <a:srgbClr val="0000CC"/>
                </a:solidFill>
              </a:rPr>
              <a:t>1</a:t>
            </a:r>
            <a:r>
              <a:rPr lang="zh-CN" altLang="en-US" sz="2800" b="1" dirty="0" smtClean="0">
                <a:solidFill>
                  <a:srgbClr val="0000CC"/>
                </a:solidFill>
              </a:rPr>
              <a:t>、掌握</a:t>
            </a:r>
            <a:r>
              <a:rPr lang="zh-CN" altLang="en-US" sz="2800" b="1" dirty="0">
                <a:solidFill>
                  <a:srgbClr val="0000CC"/>
                </a:solidFill>
              </a:rPr>
              <a:t>法布里</a:t>
            </a:r>
            <a:r>
              <a:rPr lang="en-US" altLang="zh-CN" sz="2800" b="1" dirty="0">
                <a:solidFill>
                  <a:srgbClr val="0000CC"/>
                </a:solidFill>
              </a:rPr>
              <a:t>—</a:t>
            </a:r>
            <a:r>
              <a:rPr lang="zh-CN" altLang="en-US" sz="2800" b="1" dirty="0">
                <a:solidFill>
                  <a:srgbClr val="0000CC"/>
                </a:solidFill>
              </a:rPr>
              <a:t>珀罗标准具的原理和使用</a:t>
            </a:r>
            <a:r>
              <a:rPr lang="en-US" altLang="zh-CN" sz="2800" b="1" dirty="0">
                <a:solidFill>
                  <a:srgbClr val="0000CC"/>
                </a:solidFill>
              </a:rPr>
              <a:t>; </a:t>
            </a:r>
          </a:p>
          <a:p>
            <a:r>
              <a:rPr lang="en-US" altLang="zh-CN" sz="2800" b="1" dirty="0" smtClean="0">
                <a:solidFill>
                  <a:srgbClr val="0000CC"/>
                </a:solidFill>
              </a:rPr>
              <a:t>2</a:t>
            </a:r>
            <a:r>
              <a:rPr lang="zh-CN" altLang="en-US" sz="2800" b="1" dirty="0" smtClean="0">
                <a:solidFill>
                  <a:srgbClr val="0000CC"/>
                </a:solidFill>
              </a:rPr>
              <a:t>、学习</a:t>
            </a:r>
            <a:r>
              <a:rPr lang="zh-CN" altLang="en-US" sz="2800" b="1" dirty="0">
                <a:solidFill>
                  <a:srgbClr val="0000CC"/>
                </a:solidFill>
              </a:rPr>
              <a:t>观察低压汞灯的谱线在磁场中塞曼分裂谱线</a:t>
            </a:r>
            <a:r>
              <a:rPr lang="en-US" altLang="zh-CN" sz="2800" b="1" dirty="0">
                <a:solidFill>
                  <a:srgbClr val="0000CC"/>
                </a:solidFill>
              </a:rPr>
              <a:t>,</a:t>
            </a:r>
            <a:r>
              <a:rPr lang="zh-CN" altLang="en-US" sz="2800" b="1" dirty="0">
                <a:solidFill>
                  <a:srgbClr val="0000CC"/>
                </a:solidFill>
              </a:rPr>
              <a:t>并测定它们的裂距和偏振态</a:t>
            </a:r>
            <a:r>
              <a:rPr lang="en-US" altLang="zh-CN" sz="2800" b="1" dirty="0">
                <a:solidFill>
                  <a:srgbClr val="0000CC"/>
                </a:solidFill>
              </a:rPr>
              <a:t>; </a:t>
            </a:r>
          </a:p>
          <a:p>
            <a:r>
              <a:rPr lang="en-US" altLang="zh-CN" sz="2800" b="1" dirty="0" smtClean="0">
                <a:solidFill>
                  <a:srgbClr val="0000CC"/>
                </a:solidFill>
              </a:rPr>
              <a:t>3</a:t>
            </a:r>
            <a:r>
              <a:rPr lang="zh-CN" altLang="en-US" sz="2800" b="1" dirty="0" smtClean="0">
                <a:solidFill>
                  <a:srgbClr val="0000CC"/>
                </a:solidFill>
              </a:rPr>
              <a:t>、从</a:t>
            </a:r>
            <a:r>
              <a:rPr lang="zh-CN" altLang="en-US" sz="2800" b="1" dirty="0">
                <a:solidFill>
                  <a:srgbClr val="0000CC"/>
                </a:solidFill>
              </a:rPr>
              <a:t>谱线的塞曼裂距可确定原子能级的</a:t>
            </a:r>
            <a:r>
              <a:rPr lang="en-US" altLang="zh-CN" sz="2800" b="1" dirty="0">
                <a:solidFill>
                  <a:srgbClr val="0000CC"/>
                </a:solidFill>
              </a:rPr>
              <a:t>J</a:t>
            </a:r>
            <a:r>
              <a:rPr lang="zh-CN" altLang="en-US" sz="2800" b="1" dirty="0">
                <a:solidFill>
                  <a:srgbClr val="0000CC"/>
                </a:solidFill>
              </a:rPr>
              <a:t>值及相应的</a:t>
            </a:r>
            <a:r>
              <a:rPr lang="en-US" altLang="zh-CN" sz="2800" b="1" dirty="0">
                <a:solidFill>
                  <a:srgbClr val="0000CC"/>
                </a:solidFill>
              </a:rPr>
              <a:t>g</a:t>
            </a:r>
            <a:r>
              <a:rPr lang="zh-CN" altLang="en-US" sz="2800" b="1" dirty="0">
                <a:solidFill>
                  <a:srgbClr val="0000CC"/>
                </a:solidFill>
              </a:rPr>
              <a:t>值。如果原子遵从</a:t>
            </a:r>
            <a:r>
              <a:rPr lang="en-US" altLang="zh-CN" sz="2800" b="1" dirty="0">
                <a:solidFill>
                  <a:srgbClr val="0000CC"/>
                </a:solidFill>
              </a:rPr>
              <a:t>LS</a:t>
            </a:r>
            <a:r>
              <a:rPr lang="zh-CN" altLang="en-US" sz="2800" b="1" dirty="0">
                <a:solidFill>
                  <a:srgbClr val="0000CC"/>
                </a:solidFill>
              </a:rPr>
              <a:t>耦合，则可由</a:t>
            </a:r>
            <a:r>
              <a:rPr lang="en-US" altLang="zh-CN" sz="2800" b="1" dirty="0">
                <a:solidFill>
                  <a:srgbClr val="0000CC"/>
                </a:solidFill>
              </a:rPr>
              <a:t>g</a:t>
            </a:r>
            <a:r>
              <a:rPr lang="zh-CN" altLang="en-US" sz="2800" b="1" dirty="0">
                <a:solidFill>
                  <a:srgbClr val="0000CC"/>
                </a:solidFill>
              </a:rPr>
              <a:t>值判断该能级的</a:t>
            </a:r>
            <a:r>
              <a:rPr lang="en-US" altLang="zh-CN" sz="2800" b="1" dirty="0">
                <a:solidFill>
                  <a:srgbClr val="0000CC"/>
                </a:solidFill>
              </a:rPr>
              <a:t>L</a:t>
            </a:r>
            <a:r>
              <a:rPr lang="zh-CN" altLang="en-US" sz="2800" b="1" dirty="0">
                <a:solidFill>
                  <a:srgbClr val="0000CC"/>
                </a:solidFill>
              </a:rPr>
              <a:t>和</a:t>
            </a:r>
            <a:r>
              <a:rPr lang="en-US" altLang="zh-CN" sz="2800" b="1" dirty="0">
                <a:solidFill>
                  <a:srgbClr val="0000CC"/>
                </a:solidFill>
              </a:rPr>
              <a:t>S</a:t>
            </a:r>
            <a:r>
              <a:rPr lang="zh-CN" altLang="en-US" sz="2800" b="1" dirty="0">
                <a:solidFill>
                  <a:srgbClr val="0000CC"/>
                </a:solidFill>
              </a:rPr>
              <a:t>值。</a:t>
            </a:r>
          </a:p>
        </p:txBody>
      </p:sp>
    </p:spTree>
    <p:extLst>
      <p:ext uri="{BB962C8B-B14F-4D97-AF65-F5344CB8AC3E}">
        <p14:creationId xmlns:p14="http://schemas.microsoft.com/office/powerpoint/2010/main" val="1530752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560" y="2636912"/>
            <a:ext cx="8351912" cy="1654443"/>
          </a:xfrm>
        </p:spPr>
        <p:txBody>
          <a:bodyPr>
            <a:normAutofit/>
          </a:bodyPr>
          <a:lstStyle/>
          <a:p>
            <a:pPr algn="l"/>
            <a:r>
              <a:rPr lang="en-US" altLang="zh-CN" sz="3600" b="1" dirty="0" smtClean="0">
                <a:latin typeface="黑体" pitchFamily="2" charset="-122"/>
                <a:ea typeface="黑体" pitchFamily="2" charset="-122"/>
              </a:rPr>
              <a:t>1.2 </a:t>
            </a:r>
            <a:r>
              <a:rPr lang="zh-CN" altLang="en-US" sz="3600" b="1" dirty="0" smtClean="0">
                <a:latin typeface="黑体" pitchFamily="2" charset="-122"/>
                <a:ea typeface="黑体" pitchFamily="2" charset="-122"/>
              </a:rPr>
              <a:t>物理</a:t>
            </a:r>
            <a:r>
              <a:rPr lang="zh-CN" altLang="en-US" sz="3600" b="1" dirty="0">
                <a:latin typeface="黑体" pitchFamily="2" charset="-122"/>
                <a:ea typeface="黑体" pitchFamily="2" charset="-122"/>
              </a:rPr>
              <a:t>教学实验中心获</a:t>
            </a:r>
            <a:r>
              <a:rPr lang="zh-CN" altLang="en-US" sz="3600" b="1" dirty="0" smtClean="0">
                <a:latin typeface="黑体" pitchFamily="2" charset="-122"/>
                <a:ea typeface="黑体" pitchFamily="2" charset="-122"/>
              </a:rPr>
              <a:t>批 </a:t>
            </a:r>
            <a:r>
              <a:rPr lang="en-US" altLang="zh-CN" sz="3600" b="1" dirty="0" smtClean="0">
                <a:latin typeface="黑体" pitchFamily="2" charset="-122"/>
                <a:ea typeface="黑体" pitchFamily="2" charset="-122"/>
              </a:rPr>
              <a:t/>
            </a:r>
            <a:br>
              <a:rPr lang="en-US" altLang="zh-CN" sz="3600" b="1" dirty="0" smtClean="0">
                <a:latin typeface="黑体" pitchFamily="2" charset="-122"/>
                <a:ea typeface="黑体" pitchFamily="2" charset="-122"/>
              </a:rPr>
            </a:br>
            <a:r>
              <a:rPr lang="en-US" altLang="zh-CN" sz="3600" b="1" dirty="0">
                <a:latin typeface="黑体" pitchFamily="2" charset="-122"/>
                <a:ea typeface="黑体" pitchFamily="2" charset="-122"/>
              </a:rPr>
              <a:t> </a:t>
            </a:r>
            <a:r>
              <a:rPr lang="en-US" altLang="zh-CN" sz="3600" b="1" dirty="0" smtClean="0">
                <a:latin typeface="黑体" pitchFamily="2" charset="-122"/>
                <a:ea typeface="黑体" pitchFamily="2" charset="-122"/>
              </a:rPr>
              <a:t>    </a:t>
            </a:r>
            <a:r>
              <a:rPr lang="zh-CN" altLang="en-US" sz="3600" b="1" dirty="0" smtClean="0">
                <a:solidFill>
                  <a:srgbClr val="FF0000"/>
                </a:solidFill>
                <a:latin typeface="黑体" pitchFamily="2" charset="-122"/>
                <a:ea typeface="黑体" pitchFamily="2" charset="-122"/>
              </a:rPr>
              <a:t>“国家级</a:t>
            </a:r>
            <a:r>
              <a:rPr lang="zh-CN" altLang="en-US" sz="3600" b="1" dirty="0">
                <a:solidFill>
                  <a:srgbClr val="FF0000"/>
                </a:solidFill>
                <a:latin typeface="黑体" pitchFamily="2" charset="-122"/>
                <a:ea typeface="黑体" pitchFamily="2" charset="-122"/>
              </a:rPr>
              <a:t>实验教学示范</a:t>
            </a:r>
            <a:r>
              <a:rPr lang="zh-CN" altLang="en-US" sz="3600" b="1" dirty="0" smtClean="0">
                <a:solidFill>
                  <a:srgbClr val="FF0000"/>
                </a:solidFill>
                <a:latin typeface="黑体" pitchFamily="2" charset="-122"/>
                <a:ea typeface="黑体" pitchFamily="2" charset="-122"/>
              </a:rPr>
              <a:t>中心”</a:t>
            </a:r>
            <a:r>
              <a:rPr lang="zh-CN" altLang="en-US" sz="3600" b="1" dirty="0" smtClean="0">
                <a:latin typeface="黑体" pitchFamily="2" charset="-122"/>
                <a:ea typeface="黑体" pitchFamily="2" charset="-122"/>
              </a:rPr>
              <a:t>称号 </a:t>
            </a:r>
            <a:endParaRPr lang="zh-CN" altLang="en-US" sz="3600" b="1" dirty="0">
              <a:latin typeface="黑体" pitchFamily="2" charset="-122"/>
              <a:ea typeface="黑体" pitchFamily="2" charset="-122"/>
            </a:endParaRPr>
          </a:p>
        </p:txBody>
      </p:sp>
      <p:sp>
        <p:nvSpPr>
          <p:cNvPr id="4" name="矩形 3"/>
          <p:cNvSpPr/>
          <p:nvPr/>
        </p:nvSpPr>
        <p:spPr>
          <a:xfrm>
            <a:off x="1476672" y="4149080"/>
            <a:ext cx="7128792" cy="646331"/>
          </a:xfrm>
          <a:prstGeom prst="rect">
            <a:avLst/>
          </a:prstGeom>
        </p:spPr>
        <p:txBody>
          <a:bodyPr wrap="square">
            <a:spAutoFit/>
          </a:bodyPr>
          <a:lstStyle/>
          <a:p>
            <a:r>
              <a:rPr lang="zh-CN" altLang="en-US" sz="3600" b="1" dirty="0" smtClean="0">
                <a:solidFill>
                  <a:srgbClr val="0000CC"/>
                </a:solidFill>
              </a:rPr>
              <a:t>社会责任 </a:t>
            </a:r>
            <a:r>
              <a:rPr lang="en-US" altLang="zh-CN" sz="3600" b="1" dirty="0" smtClean="0">
                <a:solidFill>
                  <a:srgbClr val="0000CC"/>
                </a:solidFill>
              </a:rPr>
              <a:t>--</a:t>
            </a:r>
            <a:endParaRPr lang="zh-CN" altLang="en-US" sz="3600" b="1" dirty="0">
              <a:solidFill>
                <a:srgbClr val="0000CC"/>
              </a:solidFill>
            </a:endParaRPr>
          </a:p>
        </p:txBody>
      </p:sp>
      <p:sp>
        <p:nvSpPr>
          <p:cNvPr id="5" name="标题 1"/>
          <p:cNvSpPr txBox="1">
            <a:spLocks/>
          </p:cNvSpPr>
          <p:nvPr/>
        </p:nvSpPr>
        <p:spPr>
          <a:xfrm>
            <a:off x="426206" y="980728"/>
            <a:ext cx="8229600" cy="70609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600" b="1" dirty="0" smtClean="0">
                <a:latin typeface="黑体" panose="02010609060101010101" pitchFamily="49" charset="-122"/>
                <a:ea typeface="黑体" panose="02010609060101010101" pitchFamily="49" charset="-122"/>
              </a:rPr>
              <a:t>一、奖项</a:t>
            </a:r>
            <a:endParaRPr lang="zh-CN" altLang="en-US" sz="3600" b="1" dirty="0">
              <a:latin typeface="黑体" panose="02010609060101010101" pitchFamily="49" charset="-122"/>
              <a:ea typeface="黑体" panose="02010609060101010101" pitchFamily="49" charset="-122"/>
            </a:endParaRPr>
          </a:p>
        </p:txBody>
      </p:sp>
      <p:sp>
        <p:nvSpPr>
          <p:cNvPr id="6" name="内容占位符 2"/>
          <p:cNvSpPr>
            <a:spLocks noGrp="1"/>
          </p:cNvSpPr>
          <p:nvPr>
            <p:ph idx="1"/>
          </p:nvPr>
        </p:nvSpPr>
        <p:spPr>
          <a:xfrm>
            <a:off x="467544" y="1844824"/>
            <a:ext cx="8229600" cy="720080"/>
          </a:xfrm>
        </p:spPr>
        <p:txBody>
          <a:bodyPr/>
          <a:lstStyle/>
          <a:p>
            <a:pPr marL="0" indent="0">
              <a:buNone/>
            </a:pPr>
            <a:r>
              <a:rPr lang="en-US" altLang="zh-CN" sz="3600" b="1" dirty="0" smtClean="0">
                <a:solidFill>
                  <a:srgbClr val="FF0000"/>
                </a:solidFill>
                <a:latin typeface="黑体" panose="02010609060101010101" pitchFamily="49" charset="-122"/>
                <a:ea typeface="黑体" panose="02010609060101010101" pitchFamily="49" charset="-122"/>
              </a:rPr>
              <a:t>1.1 </a:t>
            </a:r>
            <a:r>
              <a:rPr lang="zh-CN" altLang="en-US" sz="3600" b="1" dirty="0" smtClean="0">
                <a:solidFill>
                  <a:srgbClr val="FF0000"/>
                </a:solidFill>
                <a:latin typeface="黑体" panose="02010609060101010101" pitchFamily="49" charset="-122"/>
                <a:ea typeface="黑体" panose="02010609060101010101" pitchFamily="49" charset="-122"/>
              </a:rPr>
              <a:t>申报上海市教学</a:t>
            </a:r>
            <a:r>
              <a:rPr lang="zh-CN" altLang="en-US" sz="3600" b="1" dirty="0">
                <a:solidFill>
                  <a:srgbClr val="FF0000"/>
                </a:solidFill>
                <a:latin typeface="黑体" panose="02010609060101010101" pitchFamily="49" charset="-122"/>
                <a:ea typeface="黑体" panose="02010609060101010101" pitchFamily="49" charset="-122"/>
              </a:rPr>
              <a:t>成果</a:t>
            </a:r>
            <a:r>
              <a:rPr lang="zh-CN" altLang="en-US" sz="3600" b="1" dirty="0" smtClean="0">
                <a:solidFill>
                  <a:srgbClr val="FF0000"/>
                </a:solidFill>
                <a:latin typeface="黑体" panose="02010609060101010101" pitchFamily="49" charset="-122"/>
                <a:ea typeface="黑体" panose="02010609060101010101" pitchFamily="49" charset="-122"/>
              </a:rPr>
              <a:t>奖</a:t>
            </a:r>
            <a:endParaRPr lang="en-US" altLang="zh-CN" sz="3600" b="1" dirty="0" smtClean="0">
              <a:solidFill>
                <a:srgbClr val="FF0000"/>
              </a:solidFill>
              <a:latin typeface="黑体" panose="02010609060101010101" pitchFamily="49" charset="-122"/>
              <a:ea typeface="黑体" panose="02010609060101010101" pitchFamily="49" charset="-122"/>
            </a:endParaRPr>
          </a:p>
          <a:p>
            <a:pPr marL="0" indent="0">
              <a:buNone/>
            </a:pPr>
            <a:endParaRPr lang="en-US" altLang="zh-CN" b="1" dirty="0"/>
          </a:p>
        </p:txBody>
      </p:sp>
      <p:sp>
        <p:nvSpPr>
          <p:cNvPr id="7" name="内容占位符 2"/>
          <p:cNvSpPr txBox="1">
            <a:spLocks/>
          </p:cNvSpPr>
          <p:nvPr/>
        </p:nvSpPr>
        <p:spPr>
          <a:xfrm>
            <a:off x="398907" y="5013176"/>
            <a:ext cx="8229600" cy="1440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zh-CN" sz="4000" b="1" smtClean="0">
                <a:solidFill>
                  <a:srgbClr val="0000CC"/>
                </a:solidFill>
              </a:rPr>
              <a:t> 1.3 </a:t>
            </a:r>
            <a:r>
              <a:rPr lang="zh-CN" altLang="en-US" sz="4000" b="1" smtClean="0">
                <a:solidFill>
                  <a:srgbClr val="0000CC"/>
                </a:solidFill>
              </a:rPr>
              <a:t>申请并获批国家级精品资源共享课建设课程</a:t>
            </a:r>
          </a:p>
          <a:p>
            <a:endParaRPr lang="zh-CN" altLang="en-US" dirty="0"/>
          </a:p>
        </p:txBody>
      </p:sp>
    </p:spTree>
    <p:extLst>
      <p:ext uri="{BB962C8B-B14F-4D97-AF65-F5344CB8AC3E}">
        <p14:creationId xmlns:p14="http://schemas.microsoft.com/office/powerpoint/2010/main" val="85196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2074242"/>
          </a:xfrm>
        </p:spPr>
        <p:txBody>
          <a:bodyPr>
            <a:normAutofit fontScale="90000"/>
          </a:bodyPr>
          <a:lstStyle/>
          <a:p>
            <a:r>
              <a:rPr lang="en-US" altLang="zh-CN" b="1" dirty="0" smtClean="0">
                <a:latin typeface="黑体" pitchFamily="2" charset="-122"/>
                <a:ea typeface="黑体" pitchFamily="2" charset="-122"/>
              </a:rPr>
              <a:t>1.4 </a:t>
            </a:r>
            <a:r>
              <a:rPr lang="zh-CN" altLang="en-US" b="1" dirty="0" smtClean="0">
                <a:latin typeface="黑体" pitchFamily="2" charset="-122"/>
                <a:ea typeface="黑体" pitchFamily="2" charset="-122"/>
              </a:rPr>
              <a:t>全国高等学校第</a:t>
            </a:r>
            <a:r>
              <a:rPr lang="en-US" altLang="zh-CN" b="1" dirty="0" smtClean="0">
                <a:latin typeface="黑体" pitchFamily="2" charset="-122"/>
                <a:ea typeface="黑体" pitchFamily="2" charset="-122"/>
              </a:rPr>
              <a:t>11</a:t>
            </a:r>
            <a:r>
              <a:rPr lang="zh-CN" altLang="en-US" b="1" dirty="0" smtClean="0">
                <a:latin typeface="黑体" pitchFamily="2" charset="-122"/>
                <a:ea typeface="黑体" pitchFamily="2" charset="-122"/>
              </a:rPr>
              <a:t>届物理演示实验教学研讨会  </a:t>
            </a:r>
            <a:r>
              <a:rPr lang="en-US" altLang="zh-CN" b="1" dirty="0" smtClean="0">
                <a:latin typeface="黑体" pitchFamily="2" charset="-122"/>
                <a:ea typeface="黑体" pitchFamily="2" charset="-122"/>
              </a:rPr>
              <a:t/>
            </a:r>
            <a:br>
              <a:rPr lang="en-US" altLang="zh-CN" b="1" dirty="0" smtClean="0">
                <a:latin typeface="黑体" pitchFamily="2" charset="-122"/>
                <a:ea typeface="黑体" pitchFamily="2" charset="-122"/>
              </a:rPr>
            </a:br>
            <a:r>
              <a:rPr lang="en-US" altLang="zh-CN" b="1" dirty="0" smtClean="0">
                <a:latin typeface="黑体" pitchFamily="2" charset="-122"/>
                <a:ea typeface="黑体" pitchFamily="2" charset="-122"/>
              </a:rPr>
              <a:t>2013.8.8-11 </a:t>
            </a:r>
            <a:r>
              <a:rPr lang="zh-CN" altLang="en-US" b="1" dirty="0" smtClean="0">
                <a:latin typeface="黑体" pitchFamily="2" charset="-122"/>
                <a:ea typeface="黑体" pitchFamily="2" charset="-122"/>
              </a:rPr>
              <a:t>呼和浩特</a:t>
            </a:r>
            <a:endParaRPr lang="zh-CN" altLang="en-US" b="1" dirty="0">
              <a:latin typeface="黑体" pitchFamily="2" charset="-122"/>
              <a:ea typeface="黑体" pitchFamily="2" charset="-122"/>
            </a:endParaRPr>
          </a:p>
        </p:txBody>
      </p:sp>
      <p:sp>
        <p:nvSpPr>
          <p:cNvPr id="3" name="内容占位符 2"/>
          <p:cNvSpPr>
            <a:spLocks noGrp="1"/>
          </p:cNvSpPr>
          <p:nvPr>
            <p:ph idx="1"/>
          </p:nvPr>
        </p:nvSpPr>
        <p:spPr>
          <a:xfrm>
            <a:off x="539552" y="2636912"/>
            <a:ext cx="8229600" cy="3960440"/>
          </a:xfrm>
        </p:spPr>
        <p:txBody>
          <a:bodyPr>
            <a:normAutofit fontScale="92500"/>
          </a:bodyPr>
          <a:lstStyle/>
          <a:p>
            <a:pPr marL="0" indent="0">
              <a:buNone/>
            </a:pPr>
            <a:r>
              <a:rPr lang="zh-CN" altLang="en-US" sz="3600" b="1" dirty="0" smtClean="0">
                <a:solidFill>
                  <a:srgbClr val="0000CC"/>
                </a:solidFill>
                <a:latin typeface="黑体" pitchFamily="2" charset="-122"/>
                <a:ea typeface="黑体" pitchFamily="2" charset="-122"/>
              </a:rPr>
              <a:t>一等奖：</a:t>
            </a:r>
            <a:endParaRPr lang="en-US" altLang="zh-CN" sz="3600" b="1" dirty="0" smtClean="0">
              <a:solidFill>
                <a:srgbClr val="0000CC"/>
              </a:solidFill>
              <a:latin typeface="黑体" pitchFamily="2" charset="-122"/>
              <a:ea typeface="黑体" pitchFamily="2" charset="-122"/>
            </a:endParaRPr>
          </a:p>
          <a:p>
            <a:r>
              <a:rPr lang="zh-CN" altLang="en-US" sz="3600" b="1" dirty="0" smtClean="0">
                <a:solidFill>
                  <a:srgbClr val="0000CC"/>
                </a:solidFill>
                <a:latin typeface="黑体" pitchFamily="2" charset="-122"/>
                <a:ea typeface="黑体" pitchFamily="2" charset="-122"/>
              </a:rPr>
              <a:t>白翠琴：冉绍尔</a:t>
            </a:r>
            <a:r>
              <a:rPr lang="en-US" altLang="zh-CN" sz="3600" b="1" dirty="0" smtClean="0">
                <a:solidFill>
                  <a:srgbClr val="0000CC"/>
                </a:solidFill>
                <a:latin typeface="黑体" pitchFamily="2" charset="-122"/>
                <a:ea typeface="黑体" pitchFamily="2" charset="-122"/>
              </a:rPr>
              <a:t>-</a:t>
            </a:r>
            <a:r>
              <a:rPr lang="zh-CN" altLang="en-US" sz="3600" b="1" dirty="0" smtClean="0">
                <a:solidFill>
                  <a:srgbClr val="0000CC"/>
                </a:solidFill>
                <a:latin typeface="黑体" pitchFamily="2" charset="-122"/>
                <a:ea typeface="黑体" pitchFamily="2" charset="-122"/>
              </a:rPr>
              <a:t>汤森效应演示</a:t>
            </a:r>
            <a:endParaRPr lang="en-US" altLang="zh-CN" sz="3600" b="1" dirty="0" smtClean="0">
              <a:solidFill>
                <a:srgbClr val="0000CC"/>
              </a:solidFill>
              <a:latin typeface="黑体" pitchFamily="2" charset="-122"/>
              <a:ea typeface="黑体" pitchFamily="2" charset="-122"/>
            </a:endParaRPr>
          </a:p>
          <a:p>
            <a:r>
              <a:rPr lang="zh-CN" altLang="en-US" sz="3600" b="1" dirty="0" smtClean="0">
                <a:solidFill>
                  <a:srgbClr val="0000CC"/>
                </a:solidFill>
                <a:latin typeface="黑体" pitchFamily="2" charset="-122"/>
                <a:ea typeface="黑体" pitchFamily="2" charset="-122"/>
              </a:rPr>
              <a:t>吕景林：超声波定向传播演示</a:t>
            </a:r>
            <a:endParaRPr lang="en-US" altLang="zh-CN" sz="3600" b="1" dirty="0" smtClean="0">
              <a:solidFill>
                <a:srgbClr val="0000CC"/>
              </a:solidFill>
              <a:latin typeface="黑体" pitchFamily="2" charset="-122"/>
              <a:ea typeface="黑体" pitchFamily="2" charset="-122"/>
            </a:endParaRPr>
          </a:p>
          <a:p>
            <a:r>
              <a:rPr lang="zh-CN" altLang="en-US" sz="3600" b="1" dirty="0" smtClean="0">
                <a:solidFill>
                  <a:srgbClr val="0000CC"/>
                </a:solidFill>
                <a:latin typeface="黑体" pitchFamily="2" charset="-122"/>
                <a:ea typeface="黑体" pitchFamily="2" charset="-122"/>
              </a:rPr>
              <a:t>吕景林：流体的玛格努斯效应演示</a:t>
            </a:r>
            <a:endParaRPr lang="en-US" altLang="zh-CN" sz="3600" b="1" dirty="0" smtClean="0">
              <a:solidFill>
                <a:srgbClr val="0000CC"/>
              </a:solidFill>
              <a:latin typeface="黑体" pitchFamily="2" charset="-122"/>
              <a:ea typeface="黑体" pitchFamily="2" charset="-122"/>
            </a:endParaRPr>
          </a:p>
          <a:p>
            <a:pPr marL="0" indent="0">
              <a:buNone/>
            </a:pPr>
            <a:r>
              <a:rPr lang="zh-CN" altLang="en-US" sz="3600" b="1" dirty="0" smtClean="0">
                <a:solidFill>
                  <a:srgbClr val="0000CC"/>
                </a:solidFill>
                <a:latin typeface="黑体" pitchFamily="2" charset="-122"/>
                <a:ea typeface="黑体" pitchFamily="2" charset="-122"/>
              </a:rPr>
              <a:t>二等奖：</a:t>
            </a:r>
            <a:endParaRPr lang="en-US" altLang="zh-CN" sz="3600" b="1" dirty="0" smtClean="0">
              <a:solidFill>
                <a:srgbClr val="0000CC"/>
              </a:solidFill>
              <a:latin typeface="黑体" pitchFamily="2" charset="-122"/>
              <a:ea typeface="黑体" pitchFamily="2" charset="-122"/>
            </a:endParaRPr>
          </a:p>
          <a:p>
            <a:r>
              <a:rPr lang="zh-CN" altLang="en-US" sz="3600" b="1" dirty="0">
                <a:solidFill>
                  <a:srgbClr val="0000CC"/>
                </a:solidFill>
                <a:latin typeface="黑体" pitchFamily="2" charset="-122"/>
                <a:ea typeface="黑体" pitchFamily="2" charset="-122"/>
              </a:rPr>
              <a:t>冀敏、苏卫锋、乐永康等：肺模型演示</a:t>
            </a:r>
            <a:endParaRPr lang="en-US" altLang="zh-CN" sz="3600" b="1" dirty="0">
              <a:solidFill>
                <a:srgbClr val="0000CC"/>
              </a:solidFill>
              <a:latin typeface="黑体" pitchFamily="2" charset="-122"/>
              <a:ea typeface="黑体" pitchFamily="2" charset="-122"/>
            </a:endParaRPr>
          </a:p>
          <a:p>
            <a:endParaRPr lang="zh-CN" altLang="en-US" sz="3600" b="1" dirty="0">
              <a:solidFill>
                <a:srgbClr val="0000CC"/>
              </a:solidFill>
              <a:latin typeface="黑体" pitchFamily="2" charset="-122"/>
              <a:ea typeface="黑体" pitchFamily="2" charset="-122"/>
            </a:endParaRPr>
          </a:p>
        </p:txBody>
      </p:sp>
    </p:spTree>
    <p:extLst>
      <p:ext uri="{BB962C8B-B14F-4D97-AF65-F5344CB8AC3E}">
        <p14:creationId xmlns:p14="http://schemas.microsoft.com/office/powerpoint/2010/main" val="23836690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548680"/>
            <a:ext cx="8229600" cy="2808312"/>
          </a:xfrm>
        </p:spPr>
        <p:txBody>
          <a:bodyPr>
            <a:normAutofit/>
          </a:bodyPr>
          <a:lstStyle/>
          <a:p>
            <a:pPr algn="l"/>
            <a:r>
              <a:rPr lang="en-US" altLang="zh-CN" b="1" dirty="0" smtClean="0">
                <a:solidFill>
                  <a:srgbClr val="0000CC"/>
                </a:solidFill>
              </a:rPr>
              <a:t>1.5 </a:t>
            </a:r>
            <a:r>
              <a:rPr lang="zh-CN" altLang="en-US" b="1" dirty="0" smtClean="0">
                <a:solidFill>
                  <a:srgbClr val="0000CC"/>
                </a:solidFill>
              </a:rPr>
              <a:t>国际合作 </a:t>
            </a:r>
            <a:r>
              <a:rPr lang="en-US" altLang="zh-CN" b="1" dirty="0" smtClean="0">
                <a:solidFill>
                  <a:srgbClr val="0000CC"/>
                </a:solidFill>
              </a:rPr>
              <a:t>– </a:t>
            </a:r>
            <a:br>
              <a:rPr lang="en-US" altLang="zh-CN" b="1" dirty="0" smtClean="0">
                <a:solidFill>
                  <a:srgbClr val="0000CC"/>
                </a:solidFill>
              </a:rPr>
            </a:br>
            <a:r>
              <a:rPr lang="en-US" altLang="zh-CN" b="1" dirty="0">
                <a:solidFill>
                  <a:srgbClr val="0000CC"/>
                </a:solidFill>
              </a:rPr>
              <a:t> </a:t>
            </a:r>
            <a:r>
              <a:rPr lang="en-US" altLang="zh-CN" b="1" dirty="0" smtClean="0">
                <a:solidFill>
                  <a:srgbClr val="0000CC"/>
                </a:solidFill>
              </a:rPr>
              <a:t> </a:t>
            </a:r>
            <a:r>
              <a:rPr lang="zh-CN" altLang="en-US" b="1" dirty="0" smtClean="0">
                <a:solidFill>
                  <a:srgbClr val="0000CC"/>
                </a:solidFill>
              </a:rPr>
              <a:t>乐永康当选为美国物理教师协会仪器专业委员会委员；</a:t>
            </a:r>
            <a:endParaRPr lang="zh-CN" altLang="en-US" b="1" dirty="0">
              <a:solidFill>
                <a:srgbClr val="FF0000"/>
              </a:solidFill>
            </a:endParaRPr>
          </a:p>
        </p:txBody>
      </p:sp>
    </p:spTree>
    <p:extLst>
      <p:ext uri="{BB962C8B-B14F-4D97-AF65-F5344CB8AC3E}">
        <p14:creationId xmlns:p14="http://schemas.microsoft.com/office/powerpoint/2010/main" val="10404193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20704"/>
            <a:ext cx="8229600" cy="960024"/>
          </a:xfrm>
        </p:spPr>
        <p:txBody>
          <a:bodyPr>
            <a:noAutofit/>
          </a:bodyPr>
          <a:lstStyle/>
          <a:p>
            <a:r>
              <a:rPr lang="zh-CN" altLang="en-US" sz="3600" b="1" dirty="0"/>
              <a:t>美国科罗拉多大学博尔德分校物理系</a:t>
            </a:r>
            <a:r>
              <a:rPr lang="en-US" altLang="zh-CN" sz="3600" b="1" dirty="0"/>
              <a:t>Benjamin </a:t>
            </a:r>
            <a:r>
              <a:rPr lang="en-US" altLang="zh-CN" sz="3600" b="1" dirty="0" err="1"/>
              <a:t>Zwickl</a:t>
            </a:r>
            <a:r>
              <a:rPr lang="zh-CN" altLang="en-US" sz="3600" b="1" dirty="0"/>
              <a:t>博士来我中心</a:t>
            </a:r>
            <a:r>
              <a:rPr lang="zh-CN" altLang="en-US" sz="3600" b="1" dirty="0" smtClean="0"/>
              <a:t>访问</a:t>
            </a:r>
            <a:endParaRPr lang="zh-CN" altLang="en-US" sz="3600" dirty="0"/>
          </a:p>
        </p:txBody>
      </p:sp>
      <p:sp>
        <p:nvSpPr>
          <p:cNvPr id="3" name="内容占位符 2"/>
          <p:cNvSpPr>
            <a:spLocks noGrp="1"/>
          </p:cNvSpPr>
          <p:nvPr>
            <p:ph idx="1"/>
          </p:nvPr>
        </p:nvSpPr>
        <p:spPr>
          <a:xfrm>
            <a:off x="0" y="980728"/>
            <a:ext cx="9144000" cy="6336704"/>
          </a:xfrm>
        </p:spPr>
        <p:txBody>
          <a:bodyPr>
            <a:normAutofit lnSpcReduction="10000"/>
          </a:bodyPr>
          <a:lstStyle/>
          <a:p>
            <a:r>
              <a:rPr lang="en-US" altLang="zh-CN" b="1" dirty="0"/>
              <a:t>5</a:t>
            </a:r>
            <a:r>
              <a:rPr lang="zh-CN" altLang="en-US" b="1" dirty="0"/>
              <a:t>月</a:t>
            </a:r>
            <a:r>
              <a:rPr lang="en-US" altLang="zh-CN" b="1" dirty="0"/>
              <a:t>2</a:t>
            </a:r>
            <a:r>
              <a:rPr lang="zh-CN" altLang="en-US" b="1" dirty="0"/>
              <a:t>日，</a:t>
            </a:r>
            <a:r>
              <a:rPr lang="en-US" altLang="zh-CN" b="1" dirty="0" err="1"/>
              <a:t>Zwickl</a:t>
            </a:r>
            <a:r>
              <a:rPr lang="zh-CN" altLang="en-US" b="1" dirty="0"/>
              <a:t>博士</a:t>
            </a:r>
            <a:r>
              <a:rPr lang="zh-CN" altLang="en-US" b="1" dirty="0" smtClean="0"/>
              <a:t>观摩“近代物理实验</a:t>
            </a:r>
            <a:r>
              <a:rPr lang="en-US" altLang="zh-CN" b="1" dirty="0" smtClean="0"/>
              <a:t>I”</a:t>
            </a:r>
            <a:r>
              <a:rPr lang="zh-CN" altLang="en-US" b="1" dirty="0" smtClean="0"/>
              <a:t>课程</a:t>
            </a:r>
            <a:r>
              <a:rPr lang="zh-CN" altLang="en-US" b="1" dirty="0"/>
              <a:t>教学。期间</a:t>
            </a:r>
            <a:r>
              <a:rPr lang="zh-CN" altLang="en-US" b="1" dirty="0" smtClean="0"/>
              <a:t>，和</a:t>
            </a:r>
            <a:r>
              <a:rPr lang="zh-CN" altLang="en-US" b="1" dirty="0"/>
              <a:t>做光泵磁共振实验和弗兰克</a:t>
            </a:r>
            <a:r>
              <a:rPr lang="en-US" altLang="zh-CN" b="1" dirty="0"/>
              <a:t>-</a:t>
            </a:r>
            <a:r>
              <a:rPr lang="zh-CN" altLang="en-US" b="1" dirty="0"/>
              <a:t>赫兹</a:t>
            </a:r>
            <a:r>
              <a:rPr lang="zh-CN" altLang="en-US" b="1" dirty="0" smtClean="0"/>
              <a:t>实验同学讨论</a:t>
            </a:r>
            <a:r>
              <a:rPr lang="zh-CN" altLang="en-US" b="1" dirty="0"/>
              <a:t>。</a:t>
            </a:r>
          </a:p>
          <a:p>
            <a:r>
              <a:rPr lang="en-US" altLang="zh-CN" b="1" dirty="0"/>
              <a:t>5</a:t>
            </a:r>
            <a:r>
              <a:rPr lang="zh-CN" altLang="en-US" b="1" dirty="0"/>
              <a:t>月</a:t>
            </a:r>
            <a:r>
              <a:rPr lang="en-US" altLang="zh-CN" b="1" dirty="0"/>
              <a:t>3</a:t>
            </a:r>
            <a:r>
              <a:rPr lang="zh-CN" altLang="en-US" b="1" dirty="0"/>
              <a:t>日</a:t>
            </a:r>
            <a:r>
              <a:rPr lang="zh-CN" altLang="en-US" b="1" dirty="0">
                <a:solidFill>
                  <a:srgbClr val="0000CC"/>
                </a:solidFill>
                <a:latin typeface="黑体" pitchFamily="2" charset="-122"/>
                <a:ea typeface="黑体" pitchFamily="2" charset="-122"/>
              </a:rPr>
              <a:t>上午</a:t>
            </a:r>
            <a:r>
              <a:rPr lang="zh-CN" altLang="en-US" b="1" dirty="0"/>
              <a:t>，</a:t>
            </a:r>
            <a:r>
              <a:rPr lang="en-US" altLang="zh-CN" b="1" dirty="0" err="1"/>
              <a:t>Zwickl</a:t>
            </a:r>
            <a:r>
              <a:rPr lang="zh-CN" altLang="en-US" b="1" dirty="0"/>
              <a:t>博士</a:t>
            </a:r>
            <a:r>
              <a:rPr lang="zh-CN" altLang="en-US" b="1" dirty="0" smtClean="0"/>
              <a:t>观摩</a:t>
            </a:r>
            <a:r>
              <a:rPr lang="en-US" altLang="zh-CN" b="1" dirty="0" smtClean="0"/>
              <a:t>MBBS</a:t>
            </a:r>
            <a:r>
              <a:rPr lang="zh-CN" altLang="en-US" b="1" dirty="0" smtClean="0"/>
              <a:t>班基础</a:t>
            </a:r>
            <a:r>
              <a:rPr lang="zh-CN" altLang="en-US" b="1" dirty="0"/>
              <a:t>物理实验课（全英语课程）；</a:t>
            </a:r>
            <a:r>
              <a:rPr lang="zh-CN" altLang="en-US" b="1" dirty="0">
                <a:solidFill>
                  <a:srgbClr val="0000CC"/>
                </a:solidFill>
                <a:latin typeface="黑体" pitchFamily="2" charset="-122"/>
                <a:ea typeface="黑体" pitchFamily="2" charset="-122"/>
              </a:rPr>
              <a:t>下午</a:t>
            </a:r>
            <a:r>
              <a:rPr lang="zh-CN" altLang="en-US" b="1" dirty="0"/>
              <a:t>他</a:t>
            </a:r>
            <a:r>
              <a:rPr lang="zh-CN" altLang="en-US" b="1" dirty="0" smtClean="0"/>
              <a:t>观摩基础</a:t>
            </a:r>
            <a:r>
              <a:rPr lang="zh-CN" altLang="en-US" b="1" dirty="0"/>
              <a:t>物理实验</a:t>
            </a:r>
            <a:r>
              <a:rPr lang="zh-CN" altLang="en-US" b="1" dirty="0" smtClean="0"/>
              <a:t>课教学</a:t>
            </a:r>
            <a:r>
              <a:rPr lang="zh-CN" altLang="en-US" b="1" dirty="0"/>
              <a:t>讨论；</a:t>
            </a:r>
            <a:r>
              <a:rPr lang="zh-CN" altLang="en-US" b="1" dirty="0" smtClean="0">
                <a:solidFill>
                  <a:srgbClr val="0000CC"/>
                </a:solidFill>
                <a:latin typeface="黑体" pitchFamily="2" charset="-122"/>
                <a:ea typeface="黑体" pitchFamily="2" charset="-122"/>
              </a:rPr>
              <a:t>晚上</a:t>
            </a:r>
            <a:r>
              <a:rPr lang="zh-CN" altLang="en-US" b="1" dirty="0" smtClean="0"/>
              <a:t>在</a:t>
            </a:r>
            <a:r>
              <a:rPr lang="zh-CN" altLang="en-US" b="1" dirty="0"/>
              <a:t>实验中心和近二十位做各类小课题的本科生</a:t>
            </a:r>
            <a:r>
              <a:rPr lang="zh-CN" altLang="en-US" b="1" dirty="0" smtClean="0"/>
              <a:t>进行交流</a:t>
            </a:r>
            <a:r>
              <a:rPr lang="zh-CN" altLang="en-US" b="1" dirty="0"/>
              <a:t>，认真回答了各位同学提出的关于研究方向选择、课程学习、实验训练等方面的问题。</a:t>
            </a:r>
          </a:p>
          <a:p>
            <a:r>
              <a:rPr lang="en-US" altLang="zh-CN" b="1" dirty="0" smtClean="0"/>
              <a:t>5</a:t>
            </a:r>
            <a:r>
              <a:rPr lang="zh-CN" altLang="en-US" b="1" dirty="0"/>
              <a:t>月</a:t>
            </a:r>
            <a:r>
              <a:rPr lang="en-US" altLang="zh-CN" b="1" dirty="0"/>
              <a:t>7</a:t>
            </a:r>
            <a:r>
              <a:rPr lang="zh-CN" altLang="en-US" b="1" dirty="0"/>
              <a:t>日中午，</a:t>
            </a:r>
            <a:r>
              <a:rPr lang="en-US" altLang="zh-CN" b="1" dirty="0" err="1"/>
              <a:t>Zwickl</a:t>
            </a:r>
            <a:r>
              <a:rPr lang="zh-CN" altLang="en-US" b="1" dirty="0"/>
              <a:t>博士将在物理系</a:t>
            </a:r>
            <a:r>
              <a:rPr lang="en-US" altLang="zh-CN" b="1" dirty="0"/>
              <a:t>Lunch Seminar</a:t>
            </a:r>
            <a:r>
              <a:rPr lang="zh-CN" altLang="en-US" b="1" dirty="0"/>
              <a:t>做题为</a:t>
            </a:r>
            <a:r>
              <a:rPr lang="en-US" altLang="zh-CN" b="1" dirty="0">
                <a:hlinkClick r:id="rId2" action="ppaction://hlinkpres?slideindex=1&amp;slidetitle=" tooltip="home:zwickl:an_introduction_to_physics_education_research_assessment_and_modeling_in_labs.pptx"/>
              </a:rPr>
              <a:t>Using physics education</a:t>
            </a:r>
            <a:r>
              <a:rPr lang="en-US" altLang="zh-CN" b="1" dirty="0">
                <a:solidFill>
                  <a:srgbClr val="FF0000"/>
                </a:solidFill>
                <a:hlinkClick r:id="rId2" action="ppaction://hlinkpres?slideindex=1&amp;slidetitle=" tooltip="home:zwickl:an_introduction_to_physics_education_research_assessment_and_modeling_in_labs.pptx"/>
              </a:rPr>
              <a:t> research to improve training</a:t>
            </a:r>
            <a:r>
              <a:rPr lang="en-US" altLang="zh-CN" b="1" dirty="0">
                <a:hlinkClick r:id="rId2" action="ppaction://hlinkpres?slideindex=1&amp;slidetitle=" tooltip="home:zwickl:an_introduction_to_physics_education_research_assessment_and_modeling_in_labs.pptx"/>
              </a:rPr>
              <a:t> of experimental physics researchers</a:t>
            </a:r>
            <a:r>
              <a:rPr lang="zh-CN" altLang="en-US" b="1" dirty="0"/>
              <a:t>的报告</a:t>
            </a:r>
            <a:r>
              <a:rPr lang="zh-CN" altLang="en-US" b="1" dirty="0" smtClean="0"/>
              <a:t>。</a:t>
            </a:r>
            <a:endParaRPr lang="zh-CN" altLang="en-US" b="1" dirty="0"/>
          </a:p>
        </p:txBody>
      </p:sp>
    </p:spTree>
    <p:extLst>
      <p:ext uri="{BB962C8B-B14F-4D97-AF65-F5344CB8AC3E}">
        <p14:creationId xmlns:p14="http://schemas.microsoft.com/office/powerpoint/2010/main" val="17105330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850106"/>
          </a:xfrm>
        </p:spPr>
        <p:txBody>
          <a:bodyPr>
            <a:normAutofit/>
          </a:bodyPr>
          <a:lstStyle/>
          <a:p>
            <a:pPr algn="l"/>
            <a:r>
              <a:rPr lang="en-US" altLang="zh-CN" sz="3600" b="1" dirty="0" smtClean="0"/>
              <a:t>2. </a:t>
            </a:r>
            <a:r>
              <a:rPr lang="zh-CN" altLang="en-US" sz="3600" b="1" dirty="0" smtClean="0"/>
              <a:t>持续教学改革</a:t>
            </a:r>
            <a:endParaRPr lang="zh-CN" altLang="en-US" sz="3600" b="1" dirty="0"/>
          </a:p>
        </p:txBody>
      </p:sp>
      <p:sp>
        <p:nvSpPr>
          <p:cNvPr id="3" name="内容占位符 2"/>
          <p:cNvSpPr>
            <a:spLocks noGrp="1"/>
          </p:cNvSpPr>
          <p:nvPr>
            <p:ph idx="1"/>
          </p:nvPr>
        </p:nvSpPr>
        <p:spPr>
          <a:xfrm>
            <a:off x="827584" y="1266737"/>
            <a:ext cx="7200800" cy="4178487"/>
          </a:xfrm>
        </p:spPr>
        <p:txBody>
          <a:bodyPr>
            <a:normAutofit/>
          </a:bodyPr>
          <a:lstStyle/>
          <a:p>
            <a:pPr marL="0" indent="0">
              <a:buNone/>
            </a:pPr>
            <a:r>
              <a:rPr lang="en-US" altLang="zh-CN" sz="4400" b="1" dirty="0" smtClean="0"/>
              <a:t>2.1 </a:t>
            </a:r>
            <a:r>
              <a:rPr lang="zh-CN" altLang="en-US" sz="4400" b="1" dirty="0" smtClean="0"/>
              <a:t>持续绪论课改革 </a:t>
            </a:r>
            <a:endParaRPr lang="en-US" altLang="zh-CN" sz="4400" b="1" dirty="0"/>
          </a:p>
          <a:p>
            <a:pPr marL="0" indent="0">
              <a:buNone/>
            </a:pPr>
            <a:r>
              <a:rPr lang="en-US" altLang="zh-CN" sz="4400" b="1" dirty="0" smtClean="0"/>
              <a:t>   - </a:t>
            </a:r>
            <a:r>
              <a:rPr lang="zh-CN" altLang="en-US" sz="4400" b="1" dirty="0" smtClean="0"/>
              <a:t>骨干教师上绪论课</a:t>
            </a:r>
            <a:endParaRPr lang="en-US" altLang="zh-CN" sz="4400" b="1" dirty="0" smtClean="0"/>
          </a:p>
          <a:p>
            <a:pPr marL="0" indent="0">
              <a:buNone/>
            </a:pPr>
            <a:r>
              <a:rPr lang="en-US" altLang="zh-CN" sz="4400" b="1" dirty="0"/>
              <a:t> </a:t>
            </a:r>
            <a:r>
              <a:rPr lang="en-US" altLang="zh-CN" sz="4400" b="1" dirty="0" smtClean="0"/>
              <a:t>  - </a:t>
            </a:r>
            <a:r>
              <a:rPr lang="zh-CN" altLang="en-US" sz="4400" b="1" dirty="0" smtClean="0"/>
              <a:t>讨论课</a:t>
            </a:r>
            <a:endParaRPr lang="en-US" altLang="zh-CN" sz="4400" b="1" dirty="0" smtClean="0"/>
          </a:p>
          <a:p>
            <a:pPr marL="0" indent="0">
              <a:buNone/>
            </a:pPr>
            <a:r>
              <a:rPr lang="en-US" altLang="zh-CN" sz="4400" b="1" dirty="0" smtClean="0"/>
              <a:t>   - </a:t>
            </a:r>
            <a:r>
              <a:rPr lang="zh-CN" altLang="en-US" sz="4400" b="1" dirty="0" smtClean="0"/>
              <a:t>实验报告</a:t>
            </a:r>
            <a:endParaRPr lang="en-US" altLang="zh-CN" sz="4400" b="1" dirty="0" smtClean="0"/>
          </a:p>
          <a:p>
            <a:pPr marL="0" indent="0">
              <a:buNone/>
            </a:pPr>
            <a:r>
              <a:rPr lang="en-US" altLang="zh-CN" sz="4400" b="1" dirty="0" smtClean="0"/>
              <a:t>   - </a:t>
            </a:r>
            <a:r>
              <a:rPr lang="zh-CN" altLang="en-US" sz="4400" b="1" dirty="0" smtClean="0"/>
              <a:t>实验操作的考核</a:t>
            </a:r>
            <a:endParaRPr lang="en-US" altLang="zh-CN" sz="4400" b="1" dirty="0" smtClean="0"/>
          </a:p>
          <a:p>
            <a:pPr marL="0" indent="0">
              <a:buNone/>
            </a:pPr>
            <a:endParaRPr lang="zh-CN" altLang="en-US" dirty="0"/>
          </a:p>
        </p:txBody>
      </p:sp>
    </p:spTree>
    <p:extLst>
      <p:ext uri="{BB962C8B-B14F-4D97-AF65-F5344CB8AC3E}">
        <p14:creationId xmlns:p14="http://schemas.microsoft.com/office/powerpoint/2010/main" val="28635677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836712"/>
            <a:ext cx="8229600" cy="2664296"/>
          </a:xfrm>
        </p:spPr>
        <p:txBody>
          <a:bodyPr>
            <a:normAutofit/>
          </a:bodyPr>
          <a:lstStyle/>
          <a:p>
            <a:r>
              <a:rPr lang="zh-CN" altLang="en-US" sz="5400" b="1" dirty="0">
                <a:latin typeface="黑体" pitchFamily="2" charset="-122"/>
                <a:ea typeface="黑体" pitchFamily="2" charset="-122"/>
              </a:rPr>
              <a:t>申请</a:t>
            </a:r>
            <a:r>
              <a:rPr lang="zh-CN" altLang="en-US" sz="5400" b="1" dirty="0" smtClean="0">
                <a:latin typeface="黑体" pitchFamily="2" charset="-122"/>
                <a:ea typeface="黑体" pitchFamily="2" charset="-122"/>
              </a:rPr>
              <a:t>近代物理实验</a:t>
            </a:r>
            <a:r>
              <a:rPr lang="en-US" altLang="zh-CN" sz="5400" b="1" dirty="0" smtClean="0">
                <a:latin typeface="+mn-lt"/>
                <a:ea typeface="黑体" pitchFamily="2" charset="-122"/>
              </a:rPr>
              <a:t>II</a:t>
            </a:r>
            <a:r>
              <a:rPr lang="en-US" altLang="zh-CN" sz="5400" b="1" dirty="0" smtClean="0">
                <a:latin typeface="黑体" pitchFamily="2" charset="-122"/>
                <a:ea typeface="黑体" pitchFamily="2" charset="-122"/>
              </a:rPr>
              <a:t/>
            </a:r>
            <a:br>
              <a:rPr lang="en-US" altLang="zh-CN" sz="5400" b="1" dirty="0" smtClean="0">
                <a:latin typeface="黑体" pitchFamily="2" charset="-122"/>
                <a:ea typeface="黑体" pitchFamily="2" charset="-122"/>
              </a:rPr>
            </a:br>
            <a:r>
              <a:rPr lang="zh-CN" altLang="en-US" sz="5400" b="1" dirty="0" smtClean="0">
                <a:latin typeface="黑体" pitchFamily="2" charset="-122"/>
                <a:ea typeface="黑体" pitchFamily="2" charset="-122"/>
              </a:rPr>
              <a:t>为物理系必修课</a:t>
            </a:r>
            <a:endParaRPr lang="zh-CN" altLang="en-US" sz="5400" b="1" dirty="0">
              <a:latin typeface="黑体" pitchFamily="2" charset="-122"/>
              <a:ea typeface="黑体" pitchFamily="2" charset="-122"/>
            </a:endParaRPr>
          </a:p>
        </p:txBody>
      </p:sp>
      <p:sp>
        <p:nvSpPr>
          <p:cNvPr id="3" name="标题 1"/>
          <p:cNvSpPr txBox="1">
            <a:spLocks/>
          </p:cNvSpPr>
          <p:nvPr/>
        </p:nvSpPr>
        <p:spPr>
          <a:xfrm>
            <a:off x="403920" y="2852936"/>
            <a:ext cx="8229600" cy="26642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600" b="1" dirty="0" smtClean="0">
                <a:solidFill>
                  <a:srgbClr val="0000CC"/>
                </a:solidFill>
                <a:latin typeface="黑体" pitchFamily="2" charset="-122"/>
                <a:ea typeface="黑体" pitchFamily="2" charset="-122"/>
              </a:rPr>
              <a:t>现代物理 </a:t>
            </a:r>
            <a:r>
              <a:rPr lang="en-US" altLang="zh-CN" sz="3600" b="1" dirty="0" smtClean="0">
                <a:solidFill>
                  <a:srgbClr val="0000CC"/>
                </a:solidFill>
                <a:latin typeface="黑体" pitchFamily="2" charset="-122"/>
                <a:ea typeface="黑体" pitchFamily="2" charset="-122"/>
              </a:rPr>
              <a:t>– </a:t>
            </a:r>
          </a:p>
          <a:p>
            <a:pPr algn="l"/>
            <a:r>
              <a:rPr lang="zh-CN" altLang="en-US" sz="3600" b="1" dirty="0" smtClean="0">
                <a:solidFill>
                  <a:srgbClr val="0000CC"/>
                </a:solidFill>
                <a:latin typeface="黑体" pitchFamily="2" charset="-122"/>
                <a:ea typeface="黑体" pitchFamily="2" charset="-122"/>
              </a:rPr>
              <a:t>    复杂体系、</a:t>
            </a:r>
            <a:endParaRPr lang="en-US" altLang="zh-CN" sz="3600" b="1" dirty="0" smtClean="0">
              <a:solidFill>
                <a:srgbClr val="0000CC"/>
              </a:solidFill>
              <a:latin typeface="黑体" pitchFamily="2" charset="-122"/>
              <a:ea typeface="黑体" pitchFamily="2" charset="-122"/>
            </a:endParaRPr>
          </a:p>
          <a:p>
            <a:pPr algn="l"/>
            <a:r>
              <a:rPr lang="en-US" altLang="zh-CN" sz="3600" b="1" dirty="0">
                <a:solidFill>
                  <a:srgbClr val="0000CC"/>
                </a:solidFill>
                <a:latin typeface="黑体" pitchFamily="2" charset="-122"/>
                <a:ea typeface="黑体" pitchFamily="2" charset="-122"/>
              </a:rPr>
              <a:t> </a:t>
            </a:r>
            <a:r>
              <a:rPr lang="en-US" altLang="zh-CN" sz="3600" b="1" dirty="0" smtClean="0">
                <a:solidFill>
                  <a:srgbClr val="0000CC"/>
                </a:solidFill>
                <a:latin typeface="黑体" pitchFamily="2" charset="-122"/>
                <a:ea typeface="黑体" pitchFamily="2" charset="-122"/>
              </a:rPr>
              <a:t>   </a:t>
            </a:r>
            <a:r>
              <a:rPr lang="zh-CN" altLang="en-US" sz="3600" b="1" dirty="0" smtClean="0">
                <a:solidFill>
                  <a:srgbClr val="0000CC"/>
                </a:solidFill>
                <a:latin typeface="黑体" pitchFamily="2" charset="-122"/>
                <a:ea typeface="黑体" pitchFamily="2" charset="-122"/>
              </a:rPr>
              <a:t>极端条件 </a:t>
            </a:r>
            <a:r>
              <a:rPr lang="en-US" altLang="zh-CN" sz="3600" b="1" dirty="0" smtClean="0">
                <a:solidFill>
                  <a:srgbClr val="0000CC"/>
                </a:solidFill>
                <a:latin typeface="黑体" pitchFamily="2" charset="-122"/>
                <a:ea typeface="黑体" pitchFamily="2" charset="-122"/>
              </a:rPr>
              <a:t>– </a:t>
            </a:r>
            <a:r>
              <a:rPr lang="zh-CN" altLang="en-US" sz="3600" b="1" dirty="0" smtClean="0">
                <a:solidFill>
                  <a:srgbClr val="0000CC"/>
                </a:solidFill>
                <a:latin typeface="黑体" pitchFamily="2" charset="-122"/>
                <a:ea typeface="黑体" pitchFamily="2" charset="-122"/>
              </a:rPr>
              <a:t>高场、高压、低温</a:t>
            </a:r>
            <a:endParaRPr lang="en-US" altLang="zh-CN" sz="3600" b="1" dirty="0" smtClean="0">
              <a:solidFill>
                <a:srgbClr val="0000CC"/>
              </a:solidFill>
              <a:latin typeface="黑体" pitchFamily="2" charset="-122"/>
              <a:ea typeface="黑体" pitchFamily="2" charset="-122"/>
            </a:endParaRPr>
          </a:p>
          <a:p>
            <a:pPr algn="l"/>
            <a:r>
              <a:rPr lang="en-US" altLang="zh-CN" sz="3600" b="1" dirty="0" smtClean="0">
                <a:solidFill>
                  <a:srgbClr val="0000CC"/>
                </a:solidFill>
                <a:latin typeface="黑体" pitchFamily="2" charset="-122"/>
                <a:ea typeface="黑体" pitchFamily="2" charset="-122"/>
              </a:rPr>
              <a:t>                </a:t>
            </a:r>
            <a:r>
              <a:rPr lang="zh-CN" altLang="en-US" sz="3600" b="1" dirty="0" smtClean="0">
                <a:solidFill>
                  <a:srgbClr val="0000CC"/>
                </a:solidFill>
                <a:latin typeface="黑体" pitchFamily="2" charset="-122"/>
                <a:ea typeface="黑体" pitchFamily="2" charset="-122"/>
              </a:rPr>
              <a:t>纳米、超快、</a:t>
            </a:r>
            <a:endParaRPr lang="en-US" altLang="zh-CN" sz="3600" b="1" dirty="0" smtClean="0">
              <a:solidFill>
                <a:srgbClr val="0000CC"/>
              </a:solidFill>
              <a:latin typeface="黑体" pitchFamily="2" charset="-122"/>
              <a:ea typeface="黑体" pitchFamily="2" charset="-122"/>
            </a:endParaRPr>
          </a:p>
        </p:txBody>
      </p:sp>
      <p:sp>
        <p:nvSpPr>
          <p:cNvPr id="4" name="标题 1"/>
          <p:cNvSpPr txBox="1">
            <a:spLocks/>
          </p:cNvSpPr>
          <p:nvPr/>
        </p:nvSpPr>
        <p:spPr>
          <a:xfrm>
            <a:off x="-8677472" y="2708920"/>
            <a:ext cx="8229600" cy="26642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600" b="1" dirty="0" smtClean="0">
                <a:solidFill>
                  <a:srgbClr val="0000CC"/>
                </a:solidFill>
                <a:latin typeface="黑体" pitchFamily="2" charset="-122"/>
                <a:ea typeface="黑体" pitchFamily="2" charset="-122"/>
              </a:rPr>
              <a:t>减少学分，增加课时</a:t>
            </a:r>
            <a:endParaRPr lang="en-US" altLang="zh-CN" sz="3600" b="1" dirty="0" smtClean="0">
              <a:solidFill>
                <a:srgbClr val="0000CC"/>
              </a:solidFill>
              <a:latin typeface="黑体" pitchFamily="2" charset="-122"/>
              <a:ea typeface="黑体" pitchFamily="2" charset="-122"/>
            </a:endParaRPr>
          </a:p>
          <a:p>
            <a:r>
              <a:rPr lang="zh-CN" altLang="en-US" sz="3600" b="1" dirty="0">
                <a:latin typeface="黑体" pitchFamily="2" charset="-122"/>
                <a:ea typeface="黑体" pitchFamily="2" charset="-122"/>
              </a:rPr>
              <a:t>大学</a:t>
            </a:r>
            <a:r>
              <a:rPr lang="zh-CN" altLang="en-US" sz="3600" b="1" dirty="0" smtClean="0">
                <a:latin typeface="黑体" pitchFamily="2" charset="-122"/>
                <a:ea typeface="黑体" pitchFamily="2" charset="-122"/>
              </a:rPr>
              <a:t>物理 </a:t>
            </a:r>
            <a:r>
              <a:rPr lang="en-US" altLang="zh-CN" sz="3600" b="1" dirty="0" smtClean="0">
                <a:latin typeface="黑体" pitchFamily="2" charset="-122"/>
                <a:ea typeface="黑体" pitchFamily="2" charset="-122"/>
              </a:rPr>
              <a:t>3</a:t>
            </a:r>
            <a:r>
              <a:rPr lang="zh-CN" altLang="en-US" sz="3600" b="1" dirty="0" smtClean="0">
                <a:latin typeface="黑体" pitchFamily="2" charset="-122"/>
                <a:ea typeface="黑体" pitchFamily="2" charset="-122"/>
              </a:rPr>
              <a:t>学期</a:t>
            </a:r>
            <a:r>
              <a:rPr lang="en-US" altLang="zh-CN" sz="3600" b="1" dirty="0" smtClean="0">
                <a:latin typeface="黑体" pitchFamily="2" charset="-122"/>
                <a:ea typeface="黑体" pitchFamily="2" charset="-122"/>
                <a:sym typeface="Wingdings" pitchFamily="2" charset="2"/>
              </a:rPr>
              <a:t></a:t>
            </a:r>
            <a:r>
              <a:rPr lang="en-US" altLang="zh-CN" sz="3600" b="1" dirty="0" smtClean="0">
                <a:latin typeface="黑体" pitchFamily="2" charset="-122"/>
                <a:ea typeface="黑体" pitchFamily="2" charset="-122"/>
              </a:rPr>
              <a:t>4.5-5</a:t>
            </a:r>
            <a:r>
              <a:rPr lang="zh-CN" altLang="en-US" sz="3600" b="1" dirty="0" smtClean="0">
                <a:latin typeface="黑体" pitchFamily="2" charset="-122"/>
                <a:ea typeface="黑体" pitchFamily="2" charset="-122"/>
              </a:rPr>
              <a:t>学期</a:t>
            </a:r>
            <a:endParaRPr lang="zh-CN" altLang="en-US" sz="3600" b="1" dirty="0">
              <a:latin typeface="黑体" pitchFamily="2" charset="-122"/>
              <a:ea typeface="黑体" pitchFamily="2" charset="-122"/>
            </a:endParaRPr>
          </a:p>
        </p:txBody>
      </p:sp>
    </p:spTree>
    <p:extLst>
      <p:ext uri="{BB962C8B-B14F-4D97-AF65-F5344CB8AC3E}">
        <p14:creationId xmlns:p14="http://schemas.microsoft.com/office/powerpoint/2010/main" val="22401257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67544" y="1556792"/>
            <a:ext cx="8229600" cy="2188840"/>
          </a:xfrm>
        </p:spPr>
        <p:txBody>
          <a:bodyPr>
            <a:normAutofit/>
          </a:bodyPr>
          <a:lstStyle/>
          <a:p>
            <a:pPr marL="0" indent="0" algn="ctr">
              <a:buNone/>
            </a:pPr>
            <a:r>
              <a:rPr lang="en-US" altLang="zh-CN" sz="5400" b="1" dirty="0" err="1"/>
              <a:t>Arduino</a:t>
            </a:r>
            <a:r>
              <a:rPr lang="zh-CN" altLang="en-US" sz="5400" b="1" dirty="0">
                <a:latin typeface="黑体" pitchFamily="2" charset="-122"/>
                <a:ea typeface="黑体" pitchFamily="2" charset="-122"/>
              </a:rPr>
              <a:t>单片机在物理学中的应用设计竞赛</a:t>
            </a:r>
          </a:p>
        </p:txBody>
      </p:sp>
      <p:sp>
        <p:nvSpPr>
          <p:cNvPr id="4" name="矩形 3"/>
          <p:cNvSpPr/>
          <p:nvPr/>
        </p:nvSpPr>
        <p:spPr>
          <a:xfrm>
            <a:off x="899592" y="3847981"/>
            <a:ext cx="7632848" cy="1754326"/>
          </a:xfrm>
          <a:prstGeom prst="rect">
            <a:avLst/>
          </a:prstGeom>
        </p:spPr>
        <p:txBody>
          <a:bodyPr wrap="square">
            <a:spAutoFit/>
          </a:bodyPr>
          <a:lstStyle/>
          <a:p>
            <a:r>
              <a:rPr lang="zh-CN" altLang="en-US" sz="3600" b="1" dirty="0">
                <a:solidFill>
                  <a:srgbClr val="0000CC"/>
                </a:solidFill>
              </a:rPr>
              <a:t>报名时间：</a:t>
            </a:r>
            <a:r>
              <a:rPr lang="en-US" altLang="zh-CN" sz="3600" b="1" dirty="0">
                <a:solidFill>
                  <a:srgbClr val="0000CC"/>
                </a:solidFill>
              </a:rPr>
              <a:t>2013</a:t>
            </a:r>
            <a:r>
              <a:rPr lang="zh-CN" altLang="en-US" sz="3600" b="1" dirty="0">
                <a:solidFill>
                  <a:srgbClr val="0000CC"/>
                </a:solidFill>
              </a:rPr>
              <a:t>年</a:t>
            </a:r>
            <a:r>
              <a:rPr lang="en-US" altLang="zh-CN" sz="3600" b="1" dirty="0">
                <a:solidFill>
                  <a:srgbClr val="0000CC"/>
                </a:solidFill>
              </a:rPr>
              <a:t>7</a:t>
            </a:r>
            <a:r>
              <a:rPr lang="zh-CN" altLang="en-US" sz="3600" b="1" dirty="0">
                <a:solidFill>
                  <a:srgbClr val="0000CC"/>
                </a:solidFill>
              </a:rPr>
              <a:t>月</a:t>
            </a:r>
            <a:r>
              <a:rPr lang="en-US" altLang="zh-CN" sz="3600" b="1" dirty="0">
                <a:solidFill>
                  <a:srgbClr val="0000CC"/>
                </a:solidFill>
              </a:rPr>
              <a:t>1</a:t>
            </a:r>
            <a:r>
              <a:rPr lang="zh-CN" altLang="en-US" sz="3600" b="1" dirty="0">
                <a:solidFill>
                  <a:srgbClr val="0000CC"/>
                </a:solidFill>
              </a:rPr>
              <a:t>日至</a:t>
            </a:r>
            <a:r>
              <a:rPr lang="en-US" altLang="zh-CN" sz="3600" b="1" dirty="0">
                <a:solidFill>
                  <a:srgbClr val="0000CC"/>
                </a:solidFill>
              </a:rPr>
              <a:t>9</a:t>
            </a:r>
            <a:r>
              <a:rPr lang="zh-CN" altLang="en-US" sz="3600" b="1" dirty="0">
                <a:solidFill>
                  <a:srgbClr val="0000CC"/>
                </a:solidFill>
              </a:rPr>
              <a:t>月</a:t>
            </a:r>
            <a:r>
              <a:rPr lang="en-US" altLang="zh-CN" sz="3600" b="1" dirty="0">
                <a:solidFill>
                  <a:srgbClr val="0000CC"/>
                </a:solidFill>
              </a:rPr>
              <a:t>30</a:t>
            </a:r>
            <a:r>
              <a:rPr lang="zh-CN" altLang="en-US" sz="3600" b="1" dirty="0">
                <a:solidFill>
                  <a:srgbClr val="0000CC"/>
                </a:solidFill>
              </a:rPr>
              <a:t>日</a:t>
            </a:r>
          </a:p>
          <a:p>
            <a:r>
              <a:rPr lang="en-US" altLang="zh-CN" sz="3600" b="1" dirty="0">
                <a:solidFill>
                  <a:srgbClr val="0000CC"/>
                </a:solidFill>
              </a:rPr>
              <a:t>10</a:t>
            </a:r>
            <a:r>
              <a:rPr lang="zh-CN" altLang="en-US" sz="3600" b="1" dirty="0">
                <a:solidFill>
                  <a:srgbClr val="0000CC"/>
                </a:solidFill>
              </a:rPr>
              <a:t>月下旬交作品</a:t>
            </a:r>
          </a:p>
          <a:p>
            <a:r>
              <a:rPr lang="en-US" altLang="zh-CN" sz="3600" b="1" dirty="0">
                <a:solidFill>
                  <a:srgbClr val="0000CC"/>
                </a:solidFill>
              </a:rPr>
              <a:t>11-12</a:t>
            </a:r>
            <a:r>
              <a:rPr lang="zh-CN" altLang="en-US" sz="3600" b="1" dirty="0">
                <a:solidFill>
                  <a:srgbClr val="0000CC"/>
                </a:solidFill>
              </a:rPr>
              <a:t>月评比</a:t>
            </a:r>
          </a:p>
        </p:txBody>
      </p:sp>
    </p:spTree>
    <p:extLst>
      <p:ext uri="{BB962C8B-B14F-4D97-AF65-F5344CB8AC3E}">
        <p14:creationId xmlns:p14="http://schemas.microsoft.com/office/powerpoint/2010/main" val="18547100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a:xfrm>
            <a:off x="539552" y="332656"/>
            <a:ext cx="8280920" cy="61926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zh-CN" sz="4000" b="1" dirty="0" smtClean="0"/>
              <a:t>2.2</a:t>
            </a:r>
            <a:r>
              <a:rPr lang="zh-CN" altLang="en-US" sz="4000" b="1" dirty="0" smtClean="0"/>
              <a:t>尖子生培养</a:t>
            </a:r>
            <a:r>
              <a:rPr lang="en-US" altLang="zh-CN" sz="4000" b="1" dirty="0" smtClean="0"/>
              <a:t>    </a:t>
            </a:r>
          </a:p>
          <a:p>
            <a:pPr marL="0" indent="0">
              <a:buFont typeface="Arial" pitchFamily="34" charset="0"/>
              <a:buNone/>
            </a:pPr>
            <a:endParaRPr lang="en-US" altLang="zh-CN" sz="4000" b="1" dirty="0" smtClean="0"/>
          </a:p>
          <a:p>
            <a:pPr marL="0" indent="0">
              <a:buFont typeface="Arial" pitchFamily="34" charset="0"/>
              <a:buNone/>
            </a:pPr>
            <a:r>
              <a:rPr lang="en-US" altLang="zh-CN" sz="4000" b="1" dirty="0" smtClean="0"/>
              <a:t>2.3</a:t>
            </a:r>
            <a:r>
              <a:rPr lang="zh-CN" altLang="en-US" sz="4000" b="1" dirty="0" smtClean="0"/>
              <a:t>教学质量</a:t>
            </a:r>
            <a:endParaRPr lang="en-US" altLang="zh-CN" sz="4000" b="1" dirty="0" smtClean="0"/>
          </a:p>
          <a:p>
            <a:pPr marL="0" indent="0">
              <a:buFont typeface="Arial" pitchFamily="34" charset="0"/>
              <a:buNone/>
            </a:pPr>
            <a:r>
              <a:rPr lang="en-US" altLang="zh-CN" sz="4000" b="1" dirty="0" smtClean="0"/>
              <a:t>   </a:t>
            </a:r>
            <a:r>
              <a:rPr lang="zh-CN" altLang="en-US" sz="4000" b="1" dirty="0" smtClean="0"/>
              <a:t>督导</a:t>
            </a:r>
            <a:endParaRPr lang="en-US" altLang="zh-CN" sz="4000" b="1" dirty="0" smtClean="0"/>
          </a:p>
          <a:p>
            <a:pPr marL="0" indent="0">
              <a:buFont typeface="Arial" pitchFamily="34" charset="0"/>
              <a:buNone/>
            </a:pPr>
            <a:r>
              <a:rPr lang="en-US" altLang="zh-CN" sz="4000" b="1" dirty="0" smtClean="0"/>
              <a:t>   </a:t>
            </a:r>
            <a:r>
              <a:rPr lang="zh-CN" altLang="en-US" sz="4000" b="1" dirty="0" smtClean="0"/>
              <a:t>到教师和助教的评估</a:t>
            </a:r>
            <a:endParaRPr lang="en-US" altLang="zh-CN" sz="4000" b="1" dirty="0" smtClean="0"/>
          </a:p>
          <a:p>
            <a:pPr marL="0" indent="0">
              <a:buFont typeface="Arial" pitchFamily="34" charset="0"/>
              <a:buNone/>
            </a:pPr>
            <a:r>
              <a:rPr lang="en-US" altLang="zh-CN" sz="4000" b="1" dirty="0" smtClean="0"/>
              <a:t>   </a:t>
            </a:r>
            <a:r>
              <a:rPr lang="zh-CN" altLang="en-US" sz="4000" b="1" dirty="0" smtClean="0"/>
              <a:t>学生的意见</a:t>
            </a:r>
            <a:endParaRPr lang="en-US" altLang="zh-CN" sz="4000" b="1" dirty="0" smtClean="0"/>
          </a:p>
          <a:p>
            <a:pPr marL="0" indent="0">
              <a:buFont typeface="Arial" pitchFamily="34" charset="0"/>
              <a:buNone/>
            </a:pPr>
            <a:endParaRPr lang="zh-CN" altLang="en-US" dirty="0"/>
          </a:p>
        </p:txBody>
      </p:sp>
    </p:spTree>
    <p:extLst>
      <p:ext uri="{BB962C8B-B14F-4D97-AF65-F5344CB8AC3E}">
        <p14:creationId xmlns:p14="http://schemas.microsoft.com/office/powerpoint/2010/main" val="27023027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22820"/>
            <a:ext cx="8229600" cy="868958"/>
          </a:xfrm>
        </p:spPr>
        <p:txBody>
          <a:bodyPr/>
          <a:lstStyle/>
          <a:p>
            <a:r>
              <a:rPr lang="zh-CN" altLang="en-US" b="1" dirty="0" smtClean="0">
                <a:solidFill>
                  <a:srgbClr val="0000CC"/>
                </a:solidFill>
              </a:rPr>
              <a:t>听取学生的评价和意见</a:t>
            </a:r>
            <a:endParaRPr lang="zh-CN" altLang="en-US" b="1" dirty="0">
              <a:solidFill>
                <a:srgbClr val="0000CC"/>
              </a:solidFill>
            </a:endParaRPr>
          </a:p>
        </p:txBody>
      </p:sp>
      <p:sp>
        <p:nvSpPr>
          <p:cNvPr id="3" name="内容占位符 2"/>
          <p:cNvSpPr>
            <a:spLocks noGrp="1"/>
          </p:cNvSpPr>
          <p:nvPr>
            <p:ph idx="1"/>
          </p:nvPr>
        </p:nvSpPr>
        <p:spPr>
          <a:xfrm>
            <a:off x="107504" y="1124744"/>
            <a:ext cx="8928992" cy="5472608"/>
          </a:xfrm>
        </p:spPr>
        <p:txBody>
          <a:bodyPr>
            <a:normAutofit lnSpcReduction="10000"/>
          </a:bodyPr>
          <a:lstStyle/>
          <a:p>
            <a:pPr marL="0" indent="0">
              <a:buNone/>
            </a:pPr>
            <a:r>
              <a:rPr lang="en-US" altLang="zh-CN" sz="3600" b="1" dirty="0"/>
              <a:t>1.</a:t>
            </a:r>
            <a:r>
              <a:rPr lang="zh-CN" altLang="en-US" sz="3600" b="1" dirty="0"/>
              <a:t>指导老师针对实验内容和原理能做适当的讲解和提示</a:t>
            </a:r>
            <a:r>
              <a:rPr lang="zh-CN" altLang="en-US" sz="3600" b="1" dirty="0" smtClean="0"/>
              <a:t>；</a:t>
            </a:r>
            <a:endParaRPr lang="en-US" altLang="zh-CN" sz="3600" b="1" dirty="0" smtClean="0"/>
          </a:p>
          <a:p>
            <a:pPr marL="0" indent="0">
              <a:buNone/>
            </a:pPr>
            <a:r>
              <a:rPr lang="en-US" altLang="zh-CN" sz="3600" b="1" dirty="0" smtClean="0"/>
              <a:t>2</a:t>
            </a:r>
            <a:r>
              <a:rPr lang="en-US" altLang="zh-CN" sz="3600" b="1" dirty="0"/>
              <a:t>.</a:t>
            </a:r>
            <a:r>
              <a:rPr lang="zh-CN" altLang="en-US" sz="3600" b="1" dirty="0"/>
              <a:t>指导老师在同学实验操作上能及时给予耐心指导，实验过程中不做与实验教学无关的事</a:t>
            </a:r>
            <a:r>
              <a:rPr lang="zh-CN" altLang="en-US" sz="3600" b="1" dirty="0" smtClean="0"/>
              <a:t>；</a:t>
            </a:r>
            <a:endParaRPr lang="en-US" altLang="zh-CN" sz="3600" b="1" dirty="0" smtClean="0"/>
          </a:p>
          <a:p>
            <a:pPr marL="0" indent="0">
              <a:buNone/>
            </a:pPr>
            <a:r>
              <a:rPr lang="en-US" altLang="zh-CN" sz="3600" b="1" dirty="0" smtClean="0"/>
              <a:t>3</a:t>
            </a:r>
            <a:r>
              <a:rPr lang="en-US" altLang="zh-CN" sz="3600" b="1" dirty="0"/>
              <a:t>.</a:t>
            </a:r>
            <a:r>
              <a:rPr lang="zh-CN" altLang="en-US" sz="3600" b="1" dirty="0"/>
              <a:t>指导老师善于设置和提出问题，启发同学思考，善于发现同学不懂的地方并及时纠正</a:t>
            </a:r>
            <a:r>
              <a:rPr lang="zh-CN" altLang="en-US" sz="3600" b="1" dirty="0" smtClean="0"/>
              <a:t>；</a:t>
            </a:r>
            <a:endParaRPr lang="en-US" altLang="zh-CN" sz="3600" b="1" dirty="0" smtClean="0"/>
          </a:p>
          <a:p>
            <a:pPr marL="0" indent="0">
              <a:buNone/>
            </a:pPr>
            <a:r>
              <a:rPr lang="en-US" altLang="zh-CN" sz="3600" b="1" dirty="0" smtClean="0"/>
              <a:t>4</a:t>
            </a:r>
            <a:r>
              <a:rPr lang="en-US" altLang="zh-CN" sz="3600" b="1" dirty="0"/>
              <a:t>.</a:t>
            </a:r>
            <a:r>
              <a:rPr lang="zh-CN" altLang="en-US" sz="3600" b="1" dirty="0"/>
              <a:t>指导老师批改报告认真，仔细</a:t>
            </a:r>
            <a:r>
              <a:rPr lang="zh-CN" altLang="en-US" sz="3600" b="1" dirty="0" smtClean="0"/>
              <a:t>；</a:t>
            </a:r>
            <a:endParaRPr lang="en-US" altLang="zh-CN" sz="3600" b="1" dirty="0" smtClean="0"/>
          </a:p>
          <a:p>
            <a:pPr marL="0" indent="0">
              <a:buNone/>
            </a:pPr>
            <a:r>
              <a:rPr lang="en-US" altLang="zh-CN" sz="3600" b="1" dirty="0" smtClean="0"/>
              <a:t>5</a:t>
            </a:r>
            <a:r>
              <a:rPr lang="en-US" altLang="zh-CN" sz="3600" b="1" dirty="0"/>
              <a:t>.</a:t>
            </a:r>
            <a:r>
              <a:rPr lang="zh-CN" altLang="en-US" sz="3600" b="1" dirty="0"/>
              <a:t>指导老师对同学真诚、热情，跟同学沟通交流比较多</a:t>
            </a:r>
            <a:r>
              <a:rPr lang="zh-CN" altLang="en-US" sz="3600" b="1" dirty="0" smtClean="0"/>
              <a:t>。</a:t>
            </a:r>
            <a:endParaRPr lang="zh-CN" altLang="en-US" b="1" dirty="0"/>
          </a:p>
        </p:txBody>
      </p:sp>
    </p:spTree>
    <p:extLst>
      <p:ext uri="{BB962C8B-B14F-4D97-AF65-F5344CB8AC3E}">
        <p14:creationId xmlns:p14="http://schemas.microsoft.com/office/powerpoint/2010/main" val="41532225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4096" y="-16988"/>
            <a:ext cx="8229600" cy="671992"/>
          </a:xfrm>
        </p:spPr>
        <p:txBody>
          <a:bodyPr>
            <a:normAutofit fontScale="90000"/>
          </a:bodyPr>
          <a:lstStyle/>
          <a:p>
            <a:r>
              <a:rPr lang="zh-CN" altLang="en-US" b="1" dirty="0">
                <a:solidFill>
                  <a:srgbClr val="0000CC"/>
                </a:solidFill>
                <a:latin typeface="黑体" pitchFamily="2" charset="-122"/>
                <a:ea typeface="黑体" pitchFamily="2" charset="-122"/>
              </a:rPr>
              <a:t>学生的赞扬</a:t>
            </a:r>
            <a:endParaRPr lang="zh-CN" altLang="en-US" dirty="0">
              <a:solidFill>
                <a:srgbClr val="0000CC"/>
              </a:solidFill>
              <a:latin typeface="黑体" pitchFamily="2" charset="-122"/>
              <a:ea typeface="黑体" pitchFamily="2" charset="-122"/>
            </a:endParaRPr>
          </a:p>
        </p:txBody>
      </p:sp>
      <p:sp>
        <p:nvSpPr>
          <p:cNvPr id="3" name="内容占位符 2"/>
          <p:cNvSpPr>
            <a:spLocks noGrp="1"/>
          </p:cNvSpPr>
          <p:nvPr>
            <p:ph idx="1"/>
          </p:nvPr>
        </p:nvSpPr>
        <p:spPr>
          <a:xfrm>
            <a:off x="107504" y="620688"/>
            <a:ext cx="8978280" cy="4824536"/>
          </a:xfrm>
        </p:spPr>
        <p:txBody>
          <a:bodyPr>
            <a:normAutofit/>
          </a:bodyPr>
          <a:lstStyle/>
          <a:p>
            <a:r>
              <a:rPr lang="zh-CN" altLang="en-US" b="1" dirty="0"/>
              <a:t>我感到庆幸，能在第一周就碰到冀老师，她严谨负责的态度让我</a:t>
            </a:r>
            <a:r>
              <a:rPr lang="zh-CN" altLang="en-US" b="1" dirty="0" smtClean="0"/>
              <a:t>受益匪浅</a:t>
            </a:r>
            <a:r>
              <a:rPr lang="zh-CN" altLang="en-US" b="1" dirty="0"/>
              <a:t>，并且能更好地完成以后的实验</a:t>
            </a:r>
            <a:r>
              <a:rPr lang="zh-CN" altLang="en-US" b="1" dirty="0" smtClean="0"/>
              <a:t>。</a:t>
            </a:r>
            <a:endParaRPr lang="en-US" altLang="zh-CN" b="1" dirty="0" smtClean="0"/>
          </a:p>
          <a:p>
            <a:r>
              <a:rPr lang="zh-CN" altLang="en-US" b="1" dirty="0"/>
              <a:t>原老师做得真的很好，热心帮助我们解决问题</a:t>
            </a:r>
            <a:r>
              <a:rPr lang="zh-CN" altLang="en-US" b="1" dirty="0" smtClean="0"/>
              <a:t>。</a:t>
            </a:r>
            <a:endParaRPr lang="en-US" altLang="zh-CN" b="1" dirty="0" smtClean="0"/>
          </a:p>
          <a:p>
            <a:r>
              <a:rPr lang="zh-CN" altLang="en-US" b="1" dirty="0" smtClean="0"/>
              <a:t>（白翠琴）指导</a:t>
            </a:r>
            <a:r>
              <a:rPr lang="zh-CN" altLang="en-US" b="1" dirty="0"/>
              <a:t>老师善于设置和提出问题，启发同学思考，善于发现同学不懂的地方并及时纠正，这一点很重要，我们一起努力</a:t>
            </a:r>
            <a:r>
              <a:rPr lang="zh-CN" altLang="en-US" b="1" dirty="0" smtClean="0"/>
              <a:t>。</a:t>
            </a:r>
            <a:endParaRPr lang="en-US" altLang="zh-CN" b="1" dirty="0" smtClean="0"/>
          </a:p>
          <a:p>
            <a:r>
              <a:rPr lang="zh-CN" altLang="en-US" b="1" dirty="0" smtClean="0"/>
              <a:t>苏卫锋评分最高；</a:t>
            </a:r>
            <a:endParaRPr lang="en-US" altLang="zh-CN" b="1" dirty="0"/>
          </a:p>
          <a:p>
            <a:endParaRPr lang="en-US" altLang="zh-CN" b="1" dirty="0" smtClean="0"/>
          </a:p>
          <a:p>
            <a:pPr marL="0" indent="0">
              <a:buNone/>
            </a:pPr>
            <a:endParaRPr lang="en-US" altLang="zh-CN" b="1" dirty="0" smtClean="0"/>
          </a:p>
          <a:p>
            <a:endParaRPr lang="zh-CN" altLang="en-US" b="1" dirty="0"/>
          </a:p>
        </p:txBody>
      </p:sp>
      <p:sp>
        <p:nvSpPr>
          <p:cNvPr id="5" name="矩形 4"/>
          <p:cNvSpPr/>
          <p:nvPr/>
        </p:nvSpPr>
        <p:spPr>
          <a:xfrm>
            <a:off x="144016" y="4869160"/>
            <a:ext cx="9396536" cy="2062103"/>
          </a:xfrm>
          <a:prstGeom prst="rect">
            <a:avLst/>
          </a:prstGeom>
        </p:spPr>
        <p:txBody>
          <a:bodyPr wrap="square">
            <a:spAutoFit/>
          </a:bodyPr>
          <a:lstStyle/>
          <a:p>
            <a:pPr marL="285750" indent="-285750">
              <a:buFont typeface="Arial" pitchFamily="34" charset="0"/>
              <a:buChar char="•"/>
            </a:pPr>
            <a:r>
              <a:rPr lang="zh-CN" altLang="en-US" sz="3200" b="1" dirty="0" smtClean="0"/>
              <a:t> 陈元杰</a:t>
            </a:r>
            <a:r>
              <a:rPr lang="zh-CN" altLang="en-US" sz="3200" b="1" dirty="0"/>
              <a:t>老师就是太凶</a:t>
            </a:r>
            <a:r>
              <a:rPr lang="zh-CN" altLang="en-US" sz="3200" b="1" dirty="0" smtClean="0"/>
              <a:t>了额。</a:t>
            </a:r>
            <a:r>
              <a:rPr lang="zh-CN" altLang="en-US" sz="3200" b="1" dirty="0"/>
              <a:t>。。。。。。。。。</a:t>
            </a:r>
            <a:r>
              <a:rPr lang="zh-CN" altLang="en-US" sz="3200" b="1" dirty="0" smtClean="0"/>
              <a:t>。</a:t>
            </a:r>
            <a:endParaRPr lang="zh-CN" altLang="en-US" sz="3200" b="1" dirty="0"/>
          </a:p>
          <a:p>
            <a:r>
              <a:rPr lang="zh-CN" altLang="en-US" sz="3200" b="1" dirty="0"/>
              <a:t>很有水平的老师，对每个实验都很有洞察力，就是好凶好凶啊啊啊啊啊   以后能够稍微温柔一些就</a:t>
            </a:r>
            <a:r>
              <a:rPr lang="en-US" altLang="zh-CN" sz="3200" b="1" dirty="0"/>
              <a:t>PERFECT</a:t>
            </a:r>
            <a:r>
              <a:rPr lang="zh-CN" altLang="en-US" sz="3200" b="1" dirty="0"/>
              <a:t>啦</a:t>
            </a:r>
            <a:r>
              <a:rPr lang="en-US" altLang="zh-CN" sz="3200" b="1" dirty="0"/>
              <a:t>~</a:t>
            </a:r>
            <a:endParaRPr lang="zh-CN" altLang="en-US" sz="3200" b="1" dirty="0"/>
          </a:p>
        </p:txBody>
      </p:sp>
    </p:spTree>
    <p:extLst>
      <p:ext uri="{BB962C8B-B14F-4D97-AF65-F5344CB8AC3E}">
        <p14:creationId xmlns:p14="http://schemas.microsoft.com/office/powerpoint/2010/main" val="20809912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39552" y="1052736"/>
            <a:ext cx="8147248" cy="5410712"/>
          </a:xfrm>
          <a:prstGeom prst="rect">
            <a:avLst/>
          </a:prstGeom>
          <a:solidFill>
            <a:schemeClr val="bg1"/>
          </a:solidFill>
        </p:spPr>
        <p:txBody>
          <a:bodyPr wrap="square">
            <a:spAutoFit/>
          </a:bodyPr>
          <a:lstStyle/>
          <a:p>
            <a:pPr marL="0" indent="0">
              <a:buNone/>
            </a:pPr>
            <a:r>
              <a:rPr lang="zh-CN" altLang="en-US" sz="3600" b="1" dirty="0">
                <a:solidFill>
                  <a:srgbClr val="0000CC"/>
                </a:solidFill>
              </a:rPr>
              <a:t> </a:t>
            </a:r>
            <a:r>
              <a:rPr lang="zh-CN" altLang="en-US" sz="3600" b="1" dirty="0" smtClean="0">
                <a:solidFill>
                  <a:srgbClr val="0000CC"/>
                </a:solidFill>
              </a:rPr>
              <a:t>        说</a:t>
            </a:r>
            <a:r>
              <a:rPr lang="zh-CN" altLang="en-US" sz="3600" b="1" dirty="0">
                <a:solidFill>
                  <a:srgbClr val="0000CC"/>
                </a:solidFill>
              </a:rPr>
              <a:t>实话</a:t>
            </a:r>
            <a:r>
              <a:rPr lang="zh-CN" altLang="en-US" sz="3600" b="1" dirty="0" smtClean="0">
                <a:solidFill>
                  <a:srgbClr val="0000CC"/>
                </a:solidFill>
              </a:rPr>
              <a:t>觉得</a:t>
            </a:r>
            <a:r>
              <a:rPr lang="en-US" altLang="zh-CN" sz="3600" b="1" dirty="0" smtClean="0">
                <a:solidFill>
                  <a:srgbClr val="0000CC"/>
                </a:solidFill>
              </a:rPr>
              <a:t>X</a:t>
            </a:r>
            <a:r>
              <a:rPr lang="zh-CN" altLang="en-US" sz="3600" b="1" dirty="0" smtClean="0">
                <a:solidFill>
                  <a:srgbClr val="0000CC"/>
                </a:solidFill>
              </a:rPr>
              <a:t>老师</a:t>
            </a:r>
            <a:r>
              <a:rPr lang="zh-CN" altLang="en-US" sz="3600" b="1" dirty="0">
                <a:solidFill>
                  <a:srgbClr val="0000CC"/>
                </a:solidFill>
              </a:rPr>
              <a:t>，十分刻板吧。。</a:t>
            </a:r>
          </a:p>
          <a:p>
            <a:pPr marL="0" indent="0">
              <a:buNone/>
            </a:pPr>
            <a:r>
              <a:rPr lang="zh-CN" altLang="en-US" sz="3600" b="1" dirty="0" smtClean="0">
                <a:solidFill>
                  <a:srgbClr val="0000CC"/>
                </a:solidFill>
              </a:rPr>
              <a:t>         就是</a:t>
            </a:r>
            <a:r>
              <a:rPr lang="zh-CN" altLang="en-US" sz="3600" b="1" dirty="0">
                <a:solidFill>
                  <a:srgbClr val="0000CC"/>
                </a:solidFill>
              </a:rPr>
              <a:t>没有任何个人魅力的有些无聊的一个老师，只会照本宣科</a:t>
            </a:r>
          </a:p>
          <a:p>
            <a:pPr marL="0" indent="0">
              <a:buNone/>
            </a:pPr>
            <a:r>
              <a:rPr lang="zh-CN" altLang="en-US" sz="3600" b="1" dirty="0" smtClean="0">
                <a:solidFill>
                  <a:srgbClr val="0000CC"/>
                </a:solidFill>
              </a:rPr>
              <a:t>         我</a:t>
            </a:r>
            <a:r>
              <a:rPr lang="zh-CN" altLang="en-US" sz="3600" b="1" dirty="0">
                <a:solidFill>
                  <a:srgbClr val="0000CC"/>
                </a:solidFill>
              </a:rPr>
              <a:t>真的认为使用一名复旦大学老师的标准来评价的话，他其实是不合格的（我认为俞熹老师这样子才是一个实力与魅力兼备的合格的好老师</a:t>
            </a:r>
            <a:r>
              <a:rPr lang="en-US" altLang="zh-CN" sz="3600" b="1" dirty="0">
                <a:solidFill>
                  <a:srgbClr val="0000CC"/>
                </a:solidFill>
              </a:rPr>
              <a:t>~</a:t>
            </a:r>
            <a:r>
              <a:rPr lang="zh-CN" altLang="en-US" sz="3600" b="1" dirty="0">
                <a:solidFill>
                  <a:srgbClr val="0000CC"/>
                </a:solidFill>
              </a:rPr>
              <a:t>）</a:t>
            </a:r>
          </a:p>
          <a:p>
            <a:pPr marL="0" indent="0">
              <a:buNone/>
            </a:pPr>
            <a:r>
              <a:rPr lang="zh-CN" altLang="en-US" sz="3600" b="1" dirty="0" smtClean="0">
                <a:solidFill>
                  <a:srgbClr val="0000CC"/>
                </a:solidFill>
              </a:rPr>
              <a:t>         仅仅</a:t>
            </a:r>
            <a:r>
              <a:rPr lang="zh-CN" altLang="en-US" sz="3600" b="1" dirty="0">
                <a:solidFill>
                  <a:srgbClr val="0000CC"/>
                </a:solidFill>
              </a:rPr>
              <a:t>是个人观点</a:t>
            </a:r>
            <a:r>
              <a:rPr lang="zh-CN" altLang="en-US" sz="3600" b="1" dirty="0" smtClean="0">
                <a:solidFill>
                  <a:srgbClr val="0000CC"/>
                </a:solidFill>
              </a:rPr>
              <a:t>，</a:t>
            </a:r>
            <a:r>
              <a:rPr lang="en-US" altLang="zh-CN" sz="3600" b="1" dirty="0" smtClean="0">
                <a:solidFill>
                  <a:srgbClr val="0000CC"/>
                </a:solidFill>
              </a:rPr>
              <a:t>X </a:t>
            </a:r>
            <a:r>
              <a:rPr lang="zh-CN" altLang="en-US" sz="3600" b="1" dirty="0" smtClean="0">
                <a:solidFill>
                  <a:srgbClr val="0000CC"/>
                </a:solidFill>
              </a:rPr>
              <a:t>老师</a:t>
            </a:r>
            <a:r>
              <a:rPr lang="zh-CN" altLang="en-US" sz="3600" b="1" dirty="0">
                <a:solidFill>
                  <a:srgbClr val="0000CC"/>
                </a:solidFill>
              </a:rPr>
              <a:t>的基本课务的掌握还是到位的。</a:t>
            </a:r>
          </a:p>
        </p:txBody>
      </p:sp>
      <p:sp>
        <p:nvSpPr>
          <p:cNvPr id="3" name="标题 1"/>
          <p:cNvSpPr>
            <a:spLocks noGrp="1"/>
          </p:cNvSpPr>
          <p:nvPr>
            <p:ph type="title"/>
          </p:nvPr>
        </p:nvSpPr>
        <p:spPr>
          <a:xfrm>
            <a:off x="395536" y="188640"/>
            <a:ext cx="8229600" cy="671992"/>
          </a:xfrm>
        </p:spPr>
        <p:txBody>
          <a:bodyPr>
            <a:normAutofit fontScale="90000"/>
          </a:bodyPr>
          <a:lstStyle/>
          <a:p>
            <a:r>
              <a:rPr lang="zh-CN" altLang="en-US" b="1" dirty="0">
                <a:solidFill>
                  <a:srgbClr val="FF0000"/>
                </a:solidFill>
                <a:latin typeface="黑体" pitchFamily="2" charset="-122"/>
                <a:ea typeface="黑体" pitchFamily="2" charset="-122"/>
              </a:rPr>
              <a:t>学生</a:t>
            </a:r>
            <a:r>
              <a:rPr lang="zh-CN" altLang="en-US" b="1" dirty="0" smtClean="0">
                <a:solidFill>
                  <a:srgbClr val="FF0000"/>
                </a:solidFill>
                <a:latin typeface="黑体" pitchFamily="2" charset="-122"/>
                <a:ea typeface="黑体" pitchFamily="2" charset="-122"/>
              </a:rPr>
              <a:t>的尖锐评价</a:t>
            </a:r>
            <a:endParaRPr lang="zh-CN" altLang="en-US" dirty="0">
              <a:solidFill>
                <a:srgbClr val="FF0000"/>
              </a:solidFill>
              <a:latin typeface="黑体" pitchFamily="2" charset="-122"/>
              <a:ea typeface="黑体" pitchFamily="2" charset="-122"/>
            </a:endParaRPr>
          </a:p>
        </p:txBody>
      </p:sp>
    </p:spTree>
    <p:extLst>
      <p:ext uri="{BB962C8B-B14F-4D97-AF65-F5344CB8AC3E}">
        <p14:creationId xmlns:p14="http://schemas.microsoft.com/office/powerpoint/2010/main" val="23110837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116632"/>
            <a:ext cx="8229600" cy="1143000"/>
          </a:xfrm>
        </p:spPr>
        <p:txBody>
          <a:bodyPr/>
          <a:lstStyle/>
          <a:p>
            <a:r>
              <a:rPr lang="zh-CN" altLang="en-US" b="1" dirty="0" smtClean="0"/>
              <a:t>学生对物理实验</a:t>
            </a:r>
            <a:r>
              <a:rPr lang="en-US" altLang="zh-CN" b="1" dirty="0" smtClean="0"/>
              <a:t>(</a:t>
            </a:r>
            <a:r>
              <a:rPr lang="zh-CN" altLang="en-US" b="1" dirty="0" smtClean="0"/>
              <a:t>上</a:t>
            </a:r>
            <a:r>
              <a:rPr lang="en-US" altLang="zh-CN" b="1" dirty="0" smtClean="0"/>
              <a:t>)</a:t>
            </a:r>
            <a:r>
              <a:rPr lang="zh-CN" altLang="en-US" b="1" dirty="0" smtClean="0"/>
              <a:t>的意见</a:t>
            </a:r>
            <a:endParaRPr lang="zh-CN" altLang="en-US" b="1" dirty="0"/>
          </a:p>
        </p:txBody>
      </p:sp>
      <p:sp>
        <p:nvSpPr>
          <p:cNvPr id="3" name="内容占位符 2"/>
          <p:cNvSpPr>
            <a:spLocks noGrp="1"/>
          </p:cNvSpPr>
          <p:nvPr>
            <p:ph idx="1"/>
          </p:nvPr>
        </p:nvSpPr>
        <p:spPr>
          <a:xfrm>
            <a:off x="539552" y="1196752"/>
            <a:ext cx="8229600" cy="5433467"/>
          </a:xfrm>
        </p:spPr>
        <p:txBody>
          <a:bodyPr>
            <a:normAutofit lnSpcReduction="10000"/>
          </a:bodyPr>
          <a:lstStyle/>
          <a:p>
            <a:pPr marL="0" indent="0">
              <a:buNone/>
            </a:pPr>
            <a:r>
              <a:rPr lang="en-US" altLang="zh-CN" b="1" dirty="0">
                <a:solidFill>
                  <a:srgbClr val="FF0000"/>
                </a:solidFill>
              </a:rPr>
              <a:t>a</a:t>
            </a:r>
            <a:r>
              <a:rPr lang="zh-CN" altLang="zh-CN" b="1" dirty="0">
                <a:solidFill>
                  <a:srgbClr val="FF0000"/>
                </a:solidFill>
              </a:rPr>
              <a:t>设备：</a:t>
            </a:r>
            <a:endParaRPr lang="zh-CN" altLang="zh-CN" dirty="0">
              <a:solidFill>
                <a:srgbClr val="FF0000"/>
              </a:solidFill>
            </a:endParaRPr>
          </a:p>
          <a:p>
            <a:r>
              <a:rPr lang="zh-CN" altLang="zh-CN" dirty="0" smtClean="0"/>
              <a:t>有些</a:t>
            </a:r>
            <a:r>
              <a:rPr lang="zh-CN" altLang="zh-CN" dirty="0"/>
              <a:t>仪器老化严重，影响实验结果。</a:t>
            </a:r>
          </a:p>
          <a:p>
            <a:r>
              <a:rPr lang="zh-CN" altLang="zh-CN" dirty="0" smtClean="0"/>
              <a:t>部分</a:t>
            </a:r>
            <a:r>
              <a:rPr lang="zh-CN" altLang="zh-CN" dirty="0"/>
              <a:t>仪器由于仪器问题，给实验增加了难度</a:t>
            </a:r>
          </a:p>
          <a:p>
            <a:r>
              <a:rPr lang="zh-CN" altLang="zh-CN" dirty="0" smtClean="0"/>
              <a:t>部分</a:t>
            </a:r>
            <a:r>
              <a:rPr lang="zh-CN" altLang="zh-CN" dirty="0"/>
              <a:t>仪器由于仪器问题，给实验带来了不小的困难</a:t>
            </a:r>
          </a:p>
          <a:p>
            <a:r>
              <a:rPr lang="zh-CN" altLang="zh-CN" dirty="0" smtClean="0"/>
              <a:t>希望</a:t>
            </a:r>
            <a:r>
              <a:rPr lang="zh-CN" altLang="zh-CN" dirty="0"/>
              <a:t>更换一些旧仪器，如光电效应实验</a:t>
            </a:r>
          </a:p>
          <a:p>
            <a:r>
              <a:rPr lang="zh-CN" altLang="zh-CN" dirty="0" smtClean="0"/>
              <a:t>我</a:t>
            </a:r>
            <a:r>
              <a:rPr lang="zh-CN" altLang="zh-CN" dirty="0"/>
              <a:t>认为应当完善实验室器材，使实验更完善希望能及时维修已损坏的实验仪器</a:t>
            </a:r>
          </a:p>
          <a:p>
            <a:r>
              <a:rPr lang="zh-CN" altLang="zh-CN" dirty="0" smtClean="0"/>
              <a:t>希望</a:t>
            </a:r>
            <a:r>
              <a:rPr lang="zh-CN" altLang="zh-CN" dirty="0"/>
              <a:t>能够买更精确的</a:t>
            </a:r>
            <a:r>
              <a:rPr lang="zh-CN" altLang="zh-CN" dirty="0" smtClean="0"/>
              <a:t>仪器</a:t>
            </a:r>
            <a:endParaRPr lang="zh-CN" altLang="zh-CN" dirty="0"/>
          </a:p>
        </p:txBody>
      </p:sp>
    </p:spTree>
    <p:extLst>
      <p:ext uri="{BB962C8B-B14F-4D97-AF65-F5344CB8AC3E}">
        <p14:creationId xmlns:p14="http://schemas.microsoft.com/office/powerpoint/2010/main" val="2234723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0"/>
            <a:ext cx="8928992" cy="6741368"/>
          </a:xfrm>
          <a:ln>
            <a:noFill/>
          </a:ln>
        </p:spPr>
        <p:txBody>
          <a:bodyPr>
            <a:noAutofit/>
          </a:bodyPr>
          <a:lstStyle/>
          <a:p>
            <a:pPr marL="0" indent="0">
              <a:buNone/>
            </a:pPr>
            <a:r>
              <a:rPr lang="en-US" altLang="zh-CN" sz="2400" b="1" dirty="0">
                <a:solidFill>
                  <a:srgbClr val="FF0000"/>
                </a:solidFill>
              </a:rPr>
              <a:t>b</a:t>
            </a:r>
            <a:r>
              <a:rPr lang="zh-CN" altLang="zh-CN" sz="2400" b="1" dirty="0">
                <a:solidFill>
                  <a:srgbClr val="FF0000"/>
                </a:solidFill>
              </a:rPr>
              <a:t>实验报告</a:t>
            </a:r>
            <a:r>
              <a:rPr lang="zh-CN" altLang="zh-CN" sz="2400" dirty="0">
                <a:solidFill>
                  <a:srgbClr val="FF0000"/>
                </a:solidFill>
              </a:rPr>
              <a:t>：</a:t>
            </a:r>
          </a:p>
          <a:p>
            <a:r>
              <a:rPr lang="zh-CN" altLang="zh-CN" sz="2400" dirty="0" smtClean="0"/>
              <a:t>是否</a:t>
            </a:r>
            <a:r>
              <a:rPr lang="zh-CN" altLang="zh-CN" sz="2400" dirty="0"/>
              <a:t>可以适当</a:t>
            </a:r>
            <a:r>
              <a:rPr lang="zh-CN" altLang="zh-CN" sz="2400" b="1" dirty="0">
                <a:solidFill>
                  <a:srgbClr val="C00000"/>
                </a:solidFill>
              </a:rPr>
              <a:t>延长实验报告时间</a:t>
            </a:r>
            <a:r>
              <a:rPr lang="zh-CN" altLang="zh-CN" sz="2400" dirty="0"/>
              <a:t>，如从</a:t>
            </a:r>
            <a:r>
              <a:rPr lang="en-US" altLang="zh-CN" sz="2400" dirty="0"/>
              <a:t>48</a:t>
            </a:r>
            <a:r>
              <a:rPr lang="zh-CN" altLang="zh-CN" sz="2400" dirty="0"/>
              <a:t>小时改为</a:t>
            </a:r>
            <a:r>
              <a:rPr lang="en-US" altLang="zh-CN" sz="2400" dirty="0"/>
              <a:t>72</a:t>
            </a:r>
            <a:r>
              <a:rPr lang="zh-CN" altLang="zh-CN" sz="2400" dirty="0"/>
              <a:t>小时，因为周二有课，导致完成较紧张。</a:t>
            </a:r>
            <a:r>
              <a:rPr lang="zh-CN" altLang="zh-CN" sz="2400" b="1" dirty="0">
                <a:solidFill>
                  <a:srgbClr val="C00000"/>
                </a:solidFill>
              </a:rPr>
              <a:t>（一周）</a:t>
            </a:r>
          </a:p>
          <a:p>
            <a:r>
              <a:rPr lang="zh-CN" altLang="zh-CN" sz="2400" dirty="0" smtClean="0"/>
              <a:t>提供</a:t>
            </a:r>
            <a:r>
              <a:rPr lang="zh-CN" altLang="zh-CN" sz="2400" dirty="0"/>
              <a:t>足够的预习参考资料，我个人觉得预习报告可以简化，手写的时间成本太高</a:t>
            </a:r>
          </a:p>
          <a:p>
            <a:r>
              <a:rPr lang="zh-CN" altLang="zh-CN" sz="2400" dirty="0" smtClean="0"/>
              <a:t>实验</a:t>
            </a:r>
            <a:r>
              <a:rPr lang="zh-CN" altLang="zh-CN" sz="2400" dirty="0"/>
              <a:t>报告陷入模式化的内容填写，每份报告基本是一个路数</a:t>
            </a:r>
            <a:r>
              <a:rPr lang="zh-CN" altLang="zh-CN" sz="2400" dirty="0" smtClean="0"/>
              <a:t>，</a:t>
            </a:r>
            <a:r>
              <a:rPr lang="zh-CN" altLang="zh-CN" sz="2400" b="1" dirty="0" smtClean="0">
                <a:solidFill>
                  <a:srgbClr val="FF0000"/>
                </a:solidFill>
              </a:rPr>
              <a:t>对格式的要求比内容还重要无法接受</a:t>
            </a:r>
            <a:r>
              <a:rPr lang="zh-CN" altLang="zh-CN" sz="2400" dirty="0" smtClean="0"/>
              <a:t>，</a:t>
            </a:r>
            <a:r>
              <a:rPr lang="zh-CN" altLang="zh-CN" sz="2400" dirty="0"/>
              <a:t>对实验报告的要求做详解，</a:t>
            </a:r>
            <a:r>
              <a:rPr lang="zh-CN" altLang="zh-CN" sz="2400" b="1" dirty="0"/>
              <a:t>什么才是好的</a:t>
            </a:r>
            <a:r>
              <a:rPr lang="zh-CN" altLang="zh-CN" sz="2400" b="1" dirty="0" smtClean="0"/>
              <a:t>报告</a:t>
            </a:r>
            <a:endParaRPr lang="zh-CN" altLang="zh-CN" sz="2400" b="1" dirty="0"/>
          </a:p>
          <a:p>
            <a:r>
              <a:rPr lang="zh-CN" altLang="zh-CN" sz="2400" dirty="0" smtClean="0"/>
              <a:t>物理</a:t>
            </a:r>
            <a:r>
              <a:rPr lang="zh-CN" altLang="zh-CN" sz="2400" dirty="0"/>
              <a:t>实验内容较难，没有一个容易入手的写实验报告的办法，因此在写实验报告时要耗费大量时间</a:t>
            </a:r>
          </a:p>
          <a:p>
            <a:r>
              <a:rPr lang="zh-CN" altLang="zh-CN" sz="2400" dirty="0" smtClean="0"/>
              <a:t>在</a:t>
            </a:r>
            <a:r>
              <a:rPr lang="zh-CN" altLang="zh-CN" sz="2400" dirty="0"/>
              <a:t>实验前对实验仪器难以进行深入了解，实验报告初期难以上手，最好让同学能更好的熟悉仪器 实验的选取和报告的提交时间放长一点，太忙了。</a:t>
            </a:r>
          </a:p>
          <a:p>
            <a:r>
              <a:rPr lang="zh-CN" altLang="zh-CN" sz="2400" dirty="0" smtClean="0"/>
              <a:t>实验</a:t>
            </a:r>
            <a:r>
              <a:rPr lang="zh-CN" altLang="zh-CN" sz="2400" dirty="0"/>
              <a:t>密集，对实验报告的要求不具体</a:t>
            </a:r>
          </a:p>
          <a:p>
            <a:r>
              <a:rPr lang="zh-CN" altLang="zh-CN" sz="2400" b="1" dirty="0" smtClean="0"/>
              <a:t>实验</a:t>
            </a:r>
            <a:r>
              <a:rPr lang="zh-CN" altLang="zh-CN" sz="2400" b="1" dirty="0"/>
              <a:t>报告</a:t>
            </a:r>
            <a:r>
              <a:rPr lang="zh-CN" altLang="zh-CN" sz="2400" dirty="0"/>
              <a:t>占用太多时间，希望放轻一些对报告的</a:t>
            </a:r>
            <a:r>
              <a:rPr lang="zh-CN" altLang="zh-CN" sz="2400" dirty="0" smtClean="0"/>
              <a:t>要求</a:t>
            </a:r>
            <a:endParaRPr lang="zh-CN" altLang="zh-CN" sz="2400" dirty="0"/>
          </a:p>
        </p:txBody>
      </p:sp>
    </p:spTree>
    <p:extLst>
      <p:ext uri="{BB962C8B-B14F-4D97-AF65-F5344CB8AC3E}">
        <p14:creationId xmlns:p14="http://schemas.microsoft.com/office/powerpoint/2010/main" val="23644135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marL="0" indent="0">
              <a:buNone/>
            </a:pPr>
            <a:r>
              <a:rPr lang="zh-CN" altLang="zh-CN" dirty="0"/>
              <a:t>实验报告花费精力太多，基本上一份实验报告要</a:t>
            </a:r>
            <a:r>
              <a:rPr lang="en-US" altLang="zh-CN" dirty="0"/>
              <a:t>10</a:t>
            </a:r>
            <a:r>
              <a:rPr lang="zh-CN" altLang="zh-CN" dirty="0"/>
              <a:t>小时，压力太大，希望减少几个实验实验报告太影响专业课的学习了！！！</a:t>
            </a:r>
          </a:p>
          <a:p>
            <a:r>
              <a:rPr lang="en-US" altLang="zh-CN" dirty="0"/>
              <a:t>-</a:t>
            </a:r>
            <a:r>
              <a:rPr lang="zh-CN" altLang="zh-CN" dirty="0"/>
              <a:t>对报告要求不要太高，否则就是为了写报告而写报告，吹毛求痴，完全没意义，给分放宽，提高考试所占比例，报告抄袭严重，报告分数不能反映实际水平。建议：报告</a:t>
            </a:r>
            <a:r>
              <a:rPr lang="en-US" altLang="zh-CN" dirty="0"/>
              <a:t>30%</a:t>
            </a:r>
            <a:r>
              <a:rPr lang="zh-CN" altLang="zh-CN" dirty="0"/>
              <a:t>，考试</a:t>
            </a:r>
            <a:r>
              <a:rPr lang="en-US" altLang="zh-CN" dirty="0"/>
              <a:t>70%</a:t>
            </a:r>
            <a:r>
              <a:rPr lang="zh-CN" altLang="zh-CN" dirty="0" smtClean="0"/>
              <a:t>。</a:t>
            </a:r>
            <a:endParaRPr lang="zh-CN" altLang="zh-CN" dirty="0"/>
          </a:p>
        </p:txBody>
      </p:sp>
    </p:spTree>
    <p:extLst>
      <p:ext uri="{BB962C8B-B14F-4D97-AF65-F5344CB8AC3E}">
        <p14:creationId xmlns:p14="http://schemas.microsoft.com/office/powerpoint/2010/main" val="36094925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664"/>
            <a:ext cx="8229600" cy="5721499"/>
          </a:xfrm>
        </p:spPr>
        <p:txBody>
          <a:bodyPr>
            <a:normAutofit fontScale="92500" lnSpcReduction="20000"/>
          </a:bodyPr>
          <a:lstStyle/>
          <a:p>
            <a:pPr marL="0" indent="0">
              <a:buNone/>
            </a:pPr>
            <a:r>
              <a:rPr lang="en-US" altLang="zh-CN" b="1" dirty="0" smtClean="0">
                <a:solidFill>
                  <a:srgbClr val="FF0000"/>
                </a:solidFill>
              </a:rPr>
              <a:t>c  </a:t>
            </a:r>
            <a:r>
              <a:rPr lang="zh-CN" altLang="zh-CN" b="1" dirty="0" smtClean="0">
                <a:solidFill>
                  <a:srgbClr val="FF0000"/>
                </a:solidFill>
              </a:rPr>
              <a:t>认可</a:t>
            </a:r>
            <a:endParaRPr lang="zh-CN" altLang="zh-CN" dirty="0"/>
          </a:p>
          <a:p>
            <a:r>
              <a:rPr lang="zh-CN" altLang="zh-CN" dirty="0" smtClean="0"/>
              <a:t>认可</a:t>
            </a:r>
            <a:r>
              <a:rPr lang="zh-CN" altLang="zh-CN" dirty="0"/>
              <a:t>陈元杰老师与岑剡老师。在实验中的互动可以更好地了解实验。同时也从他们两位老师那里学到很多东西。</a:t>
            </a:r>
          </a:p>
          <a:p>
            <a:pPr marL="0" indent="0">
              <a:buNone/>
            </a:pPr>
            <a:r>
              <a:rPr lang="en-US" altLang="zh-CN" b="1" dirty="0">
                <a:solidFill>
                  <a:srgbClr val="FF0000"/>
                </a:solidFill>
              </a:rPr>
              <a:t>d</a:t>
            </a:r>
            <a:r>
              <a:rPr lang="en-US" altLang="zh-CN" b="1" dirty="0" smtClean="0">
                <a:solidFill>
                  <a:srgbClr val="FF0000"/>
                </a:solidFill>
              </a:rPr>
              <a:t> </a:t>
            </a:r>
            <a:r>
              <a:rPr lang="zh-CN" altLang="zh-CN" b="1" dirty="0" smtClean="0">
                <a:solidFill>
                  <a:srgbClr val="FF0000"/>
                </a:solidFill>
              </a:rPr>
              <a:t>建议</a:t>
            </a:r>
            <a:endParaRPr lang="zh-CN" altLang="zh-CN" dirty="0">
              <a:solidFill>
                <a:srgbClr val="FF0000"/>
              </a:solidFill>
            </a:endParaRPr>
          </a:p>
          <a:p>
            <a:r>
              <a:rPr lang="zh-CN" altLang="zh-CN" dirty="0" smtClean="0"/>
              <a:t>希望</a:t>
            </a:r>
            <a:r>
              <a:rPr lang="zh-CN" altLang="zh-CN" dirty="0"/>
              <a:t>老师重视动手能力，不光看实验报告的质量</a:t>
            </a:r>
          </a:p>
          <a:p>
            <a:r>
              <a:rPr lang="zh-CN" altLang="zh-CN" dirty="0" smtClean="0"/>
              <a:t>实验</a:t>
            </a:r>
            <a:r>
              <a:rPr lang="zh-CN" altLang="zh-CN" dirty="0"/>
              <a:t>成绩考核中加大操作的比重，否则实验报告上的恶性竞争会愈发严重，实验也会逐渐脱离其本身的初衷</a:t>
            </a:r>
          </a:p>
          <a:p>
            <a:r>
              <a:rPr lang="zh-CN" altLang="zh-CN" dirty="0" smtClean="0"/>
              <a:t>希望</a:t>
            </a:r>
            <a:r>
              <a:rPr lang="zh-CN" altLang="zh-CN" dirty="0"/>
              <a:t>能加强自主设计实验过程的环节。比如，对于一个实验，可能有多种方法测某一个物理量，而教程只提供一种方法，再让学生自己设计一种方法，培养创新能力。</a:t>
            </a:r>
          </a:p>
          <a:p>
            <a:endParaRPr lang="zh-CN" altLang="en-US" dirty="0"/>
          </a:p>
        </p:txBody>
      </p:sp>
    </p:spTree>
    <p:extLst>
      <p:ext uri="{BB962C8B-B14F-4D97-AF65-F5344CB8AC3E}">
        <p14:creationId xmlns:p14="http://schemas.microsoft.com/office/powerpoint/2010/main" val="11601812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85000" lnSpcReduction="20000"/>
          </a:bodyPr>
          <a:lstStyle/>
          <a:p>
            <a:r>
              <a:rPr lang="zh-CN" altLang="zh-CN" dirty="0" smtClean="0"/>
              <a:t>增加</a:t>
            </a:r>
            <a:r>
              <a:rPr lang="zh-CN" altLang="zh-CN" dirty="0"/>
              <a:t>开放性，选择性实验</a:t>
            </a:r>
          </a:p>
          <a:p>
            <a:r>
              <a:rPr lang="zh-CN" altLang="zh-CN" dirty="0" smtClean="0"/>
              <a:t>建议</a:t>
            </a:r>
            <a:r>
              <a:rPr lang="zh-CN" altLang="zh-CN" dirty="0"/>
              <a:t>每个学期的实验不要一样，以免有人抄报告</a:t>
            </a:r>
          </a:p>
          <a:p>
            <a:r>
              <a:rPr lang="zh-CN" altLang="zh-CN" dirty="0" smtClean="0"/>
              <a:t>增加</a:t>
            </a:r>
            <a:r>
              <a:rPr lang="zh-CN" altLang="zh-CN" dirty="0"/>
              <a:t>一些对不确定度的计算，以及误差分析的讲解</a:t>
            </a:r>
          </a:p>
          <a:p>
            <a:r>
              <a:rPr lang="zh-CN" altLang="zh-CN" dirty="0" smtClean="0"/>
              <a:t>希望</a:t>
            </a:r>
            <a:r>
              <a:rPr lang="zh-CN" altLang="zh-CN" dirty="0"/>
              <a:t>实验可以更富于趣味性</a:t>
            </a:r>
          </a:p>
          <a:p>
            <a:r>
              <a:rPr lang="zh-CN" altLang="zh-CN" dirty="0" smtClean="0"/>
              <a:t>希望</a:t>
            </a:r>
            <a:r>
              <a:rPr lang="zh-CN" altLang="zh-CN" dirty="0"/>
              <a:t>老师酌情增加更多的有趣味的实验，删去一些操作性不强，内容枯燥的实验（如单色仪定标、霍尔效应）</a:t>
            </a:r>
            <a:r>
              <a:rPr lang="en-US" altLang="zh-CN" dirty="0"/>
              <a:t> --</a:t>
            </a:r>
            <a:r>
              <a:rPr lang="zh-CN" altLang="zh-CN" dirty="0"/>
              <a:t>（）</a:t>
            </a:r>
          </a:p>
          <a:p>
            <a:r>
              <a:rPr lang="zh-CN" altLang="zh-CN" dirty="0" smtClean="0"/>
              <a:t>有一些</a:t>
            </a:r>
            <a:r>
              <a:rPr lang="zh-CN" altLang="zh-CN" dirty="0"/>
              <a:t>可以不必人工操作的实验（包括测量）可交予计算机进行，并与此同时可以适当增加一些实验内容。此外，希望实验可以留有自主设计的余地，这样除却能学到更多外，也在一定程度上能减少报告的压力。</a:t>
            </a:r>
          </a:p>
          <a:p>
            <a:endParaRPr lang="zh-CN" altLang="en-US" dirty="0"/>
          </a:p>
        </p:txBody>
      </p:sp>
    </p:spTree>
    <p:extLst>
      <p:ext uri="{BB962C8B-B14F-4D97-AF65-F5344CB8AC3E}">
        <p14:creationId xmlns:p14="http://schemas.microsoft.com/office/powerpoint/2010/main" val="757261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4480" y="214290"/>
            <a:ext cx="5929354" cy="584775"/>
          </a:xfrm>
          <a:prstGeom prst="rect">
            <a:avLst/>
          </a:prstGeom>
          <a:noFill/>
        </p:spPr>
        <p:txBody>
          <a:bodyPr wrap="square" rtlCol="0">
            <a:spAutoFit/>
          </a:bodyPr>
          <a:lstStyle/>
          <a:p>
            <a:pPr algn="ctr"/>
            <a:r>
              <a:rPr lang="zh-CN" altLang="en-US" sz="3200" b="1" dirty="0" smtClean="0">
                <a:solidFill>
                  <a:schemeClr val="bg1"/>
                </a:solidFill>
              </a:rPr>
              <a:t>各实验的评分比例</a:t>
            </a:r>
            <a:endParaRPr lang="zh-CN" altLang="en-US" sz="3200" b="1" dirty="0">
              <a:solidFill>
                <a:schemeClr val="bg1"/>
              </a:solidFill>
            </a:endParaRPr>
          </a:p>
        </p:txBody>
      </p:sp>
      <p:graphicFrame>
        <p:nvGraphicFramePr>
          <p:cNvPr id="3" name="表格 2"/>
          <p:cNvGraphicFramePr>
            <a:graphicFrameLocks noGrp="1"/>
          </p:cNvGraphicFramePr>
          <p:nvPr>
            <p:extLst>
              <p:ext uri="{D42A27DB-BD31-4B8C-83A1-F6EECF244321}">
                <p14:modId xmlns:p14="http://schemas.microsoft.com/office/powerpoint/2010/main" val="1935160323"/>
              </p:ext>
            </p:extLst>
          </p:nvPr>
        </p:nvGraphicFramePr>
        <p:xfrm>
          <a:off x="571472" y="928670"/>
          <a:ext cx="8100000" cy="5616000"/>
        </p:xfrm>
        <a:graphic>
          <a:graphicData uri="http://schemas.openxmlformats.org/drawingml/2006/table">
            <a:tbl>
              <a:tblPr/>
              <a:tblGrid>
                <a:gridCol w="1440000"/>
                <a:gridCol w="2340000"/>
                <a:gridCol w="1440000"/>
                <a:gridCol w="1440000"/>
                <a:gridCol w="1440000"/>
              </a:tblGrid>
              <a:tr h="432000">
                <a:tc>
                  <a:txBody>
                    <a:bodyPr/>
                    <a:lstStyle/>
                    <a:p>
                      <a:pPr algn="ctr">
                        <a:spcAft>
                          <a:spcPts val="0"/>
                        </a:spcAft>
                      </a:pPr>
                      <a:r>
                        <a:rPr lang="zh-CN" sz="2000" b="1" kern="100" dirty="0">
                          <a:solidFill>
                            <a:srgbClr val="C00000"/>
                          </a:solidFill>
                          <a:latin typeface="Times New Roman"/>
                          <a:ea typeface="宋体"/>
                          <a:cs typeface="Times New Roman"/>
                        </a:rPr>
                        <a:t>循环</a:t>
                      </a:r>
                      <a:endParaRPr lang="zh-CN" sz="1200" b="1" kern="100" dirty="0">
                        <a:solidFill>
                          <a:srgbClr val="C0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zh-CN" sz="2000" b="1" kern="100" dirty="0">
                          <a:solidFill>
                            <a:srgbClr val="C00000"/>
                          </a:solidFill>
                          <a:latin typeface="Times New Roman"/>
                          <a:ea typeface="宋体"/>
                          <a:cs typeface="Times New Roman"/>
                        </a:rPr>
                        <a:t>实</a:t>
                      </a:r>
                      <a:r>
                        <a:rPr lang="zh-CN" sz="2000" b="1" kern="100" dirty="0">
                          <a:solidFill>
                            <a:srgbClr val="C00000"/>
                          </a:solidFill>
                          <a:latin typeface="Calibri"/>
                          <a:ea typeface="Times New Roman"/>
                          <a:cs typeface="Times New Roman"/>
                        </a:rPr>
                        <a:t> </a:t>
                      </a:r>
                      <a:r>
                        <a:rPr lang="zh-CN" sz="2000" b="1" kern="100" dirty="0">
                          <a:solidFill>
                            <a:srgbClr val="C00000"/>
                          </a:solidFill>
                          <a:latin typeface="Times New Roman"/>
                          <a:ea typeface="宋体"/>
                          <a:cs typeface="Times New Roman"/>
                        </a:rPr>
                        <a:t>验</a:t>
                      </a:r>
                      <a:r>
                        <a:rPr lang="zh-CN" sz="2000" b="1" kern="100" dirty="0">
                          <a:solidFill>
                            <a:srgbClr val="C00000"/>
                          </a:solidFill>
                          <a:latin typeface="Calibri"/>
                          <a:ea typeface="Times New Roman"/>
                          <a:cs typeface="Times New Roman"/>
                        </a:rPr>
                        <a:t> </a:t>
                      </a:r>
                      <a:r>
                        <a:rPr lang="zh-CN" sz="2000" b="1" kern="100" dirty="0">
                          <a:solidFill>
                            <a:srgbClr val="C00000"/>
                          </a:solidFill>
                          <a:latin typeface="Times New Roman"/>
                          <a:ea typeface="宋体"/>
                          <a:cs typeface="Times New Roman"/>
                        </a:rPr>
                        <a:t>名</a:t>
                      </a:r>
                      <a:r>
                        <a:rPr lang="zh-CN" sz="2000" b="1" kern="100" dirty="0">
                          <a:solidFill>
                            <a:srgbClr val="C00000"/>
                          </a:solidFill>
                          <a:latin typeface="Calibri"/>
                          <a:ea typeface="Times New Roman"/>
                          <a:cs typeface="Times New Roman"/>
                        </a:rPr>
                        <a:t> </a:t>
                      </a:r>
                      <a:r>
                        <a:rPr lang="zh-CN" sz="2000" b="1" kern="100" dirty="0">
                          <a:solidFill>
                            <a:srgbClr val="C00000"/>
                          </a:solidFill>
                          <a:latin typeface="Times New Roman"/>
                          <a:ea typeface="宋体"/>
                          <a:cs typeface="Times New Roman"/>
                        </a:rPr>
                        <a:t>称</a:t>
                      </a:r>
                      <a:endParaRPr lang="zh-CN" sz="1200" b="1" kern="100" dirty="0">
                        <a:solidFill>
                          <a:srgbClr val="C0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2000" b="1" kern="100" dirty="0">
                          <a:solidFill>
                            <a:srgbClr val="C00000"/>
                          </a:solidFill>
                          <a:latin typeface="Times New Roman"/>
                          <a:ea typeface="宋体"/>
                          <a:cs typeface="Times New Roman"/>
                        </a:rPr>
                        <a:t>预习</a:t>
                      </a:r>
                      <a:endParaRPr lang="zh-CN" sz="1200" b="1" kern="100" dirty="0">
                        <a:solidFill>
                          <a:srgbClr val="C0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2000" b="1" kern="100" dirty="0">
                          <a:solidFill>
                            <a:srgbClr val="C00000"/>
                          </a:solidFill>
                          <a:latin typeface="Times New Roman"/>
                          <a:ea typeface="宋体"/>
                          <a:cs typeface="Times New Roman"/>
                        </a:rPr>
                        <a:t>操作</a:t>
                      </a:r>
                      <a:endParaRPr lang="zh-CN" sz="1200" b="1" kern="100" dirty="0">
                        <a:solidFill>
                          <a:srgbClr val="C0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2000" b="1" kern="100" dirty="0">
                          <a:solidFill>
                            <a:srgbClr val="C00000"/>
                          </a:solidFill>
                          <a:latin typeface="Times New Roman"/>
                          <a:ea typeface="宋体"/>
                          <a:cs typeface="Times New Roman"/>
                        </a:rPr>
                        <a:t>报告</a:t>
                      </a:r>
                      <a:endParaRPr lang="zh-CN" sz="1200" b="1" kern="100" dirty="0">
                        <a:solidFill>
                          <a:srgbClr val="C0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rowSpan="3">
                  <a:txBody>
                    <a:bodyPr/>
                    <a:lstStyle/>
                    <a:p>
                      <a:pPr algn="ctr">
                        <a:spcAft>
                          <a:spcPts val="0"/>
                        </a:spcAft>
                      </a:pPr>
                      <a:r>
                        <a:rPr lang="zh-CN" sz="2000" b="1" kern="100" dirty="0">
                          <a:solidFill>
                            <a:srgbClr val="0000CC"/>
                          </a:solidFill>
                          <a:latin typeface="Times New Roman"/>
                          <a:ea typeface="宋体"/>
                          <a:cs typeface="Times New Roman"/>
                        </a:rPr>
                        <a:t>一</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000" b="1" kern="100" dirty="0">
                          <a:solidFill>
                            <a:srgbClr val="0000CC"/>
                          </a:solidFill>
                          <a:latin typeface="Times New Roman"/>
                          <a:ea typeface="宋体"/>
                          <a:cs typeface="Times New Roman"/>
                        </a:rPr>
                        <a:t>杨氏模量</a:t>
                      </a:r>
                      <a:r>
                        <a:rPr lang="en-US" sz="2000" b="1" kern="100" dirty="0">
                          <a:solidFill>
                            <a:srgbClr val="0000CC"/>
                          </a:solidFill>
                          <a:latin typeface="Times New Roman"/>
                          <a:ea typeface="宋体"/>
                          <a:cs typeface="Times New Roman"/>
                        </a:rPr>
                        <a:t>*</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FF0000"/>
                          </a:solidFill>
                          <a:latin typeface="Times New Roman"/>
                          <a:ea typeface="宋体"/>
                          <a:cs typeface="Times New Roman"/>
                        </a:rPr>
                        <a:t>55%</a:t>
                      </a:r>
                      <a:endParaRPr lang="zh-CN" sz="1200" b="1" kern="100" dirty="0">
                        <a:solidFill>
                          <a:srgbClr val="FF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30%</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vMerge="1">
                  <a:txBody>
                    <a:bodyPr/>
                    <a:lstStyle/>
                    <a:p>
                      <a:endParaRPr lang="zh-CN" altLang="en-US"/>
                    </a:p>
                  </a:txBody>
                  <a:tcPr/>
                </a:tc>
                <a:tc>
                  <a:txBody>
                    <a:bodyPr/>
                    <a:lstStyle/>
                    <a:p>
                      <a:pPr algn="just">
                        <a:spcAft>
                          <a:spcPts val="0"/>
                        </a:spcAft>
                      </a:pPr>
                      <a:r>
                        <a:rPr lang="zh-CN" sz="2000" b="1" kern="100" dirty="0">
                          <a:solidFill>
                            <a:srgbClr val="0000CC"/>
                          </a:solidFill>
                          <a:latin typeface="Times New Roman"/>
                          <a:ea typeface="宋体"/>
                          <a:cs typeface="Times New Roman"/>
                        </a:rPr>
                        <a:t>黏滞系数</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45%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40%</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vMerge="1">
                  <a:txBody>
                    <a:bodyPr/>
                    <a:lstStyle/>
                    <a:p>
                      <a:endParaRPr lang="zh-CN" altLang="en-US"/>
                    </a:p>
                  </a:txBody>
                  <a:tcPr/>
                </a:tc>
                <a:tc>
                  <a:txBody>
                    <a:bodyPr/>
                    <a:lstStyle/>
                    <a:p>
                      <a:pPr algn="just">
                        <a:spcAft>
                          <a:spcPts val="0"/>
                        </a:spcAft>
                      </a:pPr>
                      <a:r>
                        <a:rPr lang="en-US" sz="2000" b="1" kern="100" dirty="0">
                          <a:solidFill>
                            <a:srgbClr val="0000CC"/>
                          </a:solidFill>
                          <a:latin typeface="Times New Roman"/>
                          <a:ea typeface="宋体"/>
                          <a:cs typeface="Times New Roman"/>
                        </a:rPr>
                        <a:t>RC</a:t>
                      </a:r>
                      <a:r>
                        <a:rPr lang="zh-CN" sz="2000" b="1" kern="100" dirty="0">
                          <a:solidFill>
                            <a:srgbClr val="0000CC"/>
                          </a:solidFill>
                          <a:latin typeface="Times New Roman"/>
                          <a:ea typeface="宋体"/>
                          <a:cs typeface="Times New Roman"/>
                        </a:rPr>
                        <a:t>电路</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45%</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40%</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rowSpan="3">
                  <a:txBody>
                    <a:bodyPr/>
                    <a:lstStyle/>
                    <a:p>
                      <a:pPr algn="ctr">
                        <a:spcAft>
                          <a:spcPts val="0"/>
                        </a:spcAft>
                      </a:pPr>
                      <a:r>
                        <a:rPr lang="zh-CN" sz="2000" b="1" kern="100" dirty="0">
                          <a:solidFill>
                            <a:srgbClr val="0000CC"/>
                          </a:solidFill>
                          <a:latin typeface="Times New Roman"/>
                          <a:ea typeface="宋体"/>
                          <a:cs typeface="Times New Roman"/>
                        </a:rPr>
                        <a:t>二</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000" b="1" kern="100" dirty="0">
                          <a:solidFill>
                            <a:srgbClr val="0000CC"/>
                          </a:solidFill>
                          <a:latin typeface="Times New Roman"/>
                          <a:ea typeface="宋体"/>
                          <a:cs typeface="Times New Roman"/>
                        </a:rPr>
                        <a:t>迈克尔孙干涉仪</a:t>
                      </a:r>
                      <a:r>
                        <a:rPr lang="en-US" sz="2000" b="1" kern="100" dirty="0">
                          <a:solidFill>
                            <a:srgbClr val="0000CC"/>
                          </a:solidFill>
                          <a:latin typeface="Times New Roman"/>
                          <a:ea typeface="宋体"/>
                          <a:cs typeface="Times New Roman"/>
                        </a:rPr>
                        <a:t>*</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chemeClr val="tx1"/>
                          </a:solidFill>
                          <a:latin typeface="Times New Roman"/>
                          <a:ea typeface="宋体"/>
                          <a:cs typeface="Times New Roman"/>
                        </a:rPr>
                        <a:t>20%</a:t>
                      </a:r>
                      <a:endParaRPr lang="zh-CN" sz="1200" b="1" kern="100" dirty="0">
                        <a:solidFill>
                          <a:schemeClr val="tx1"/>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FF0000"/>
                          </a:solidFill>
                          <a:latin typeface="Times New Roman"/>
                          <a:ea typeface="宋体"/>
                          <a:cs typeface="Times New Roman"/>
                        </a:rPr>
                        <a:t>60%</a:t>
                      </a:r>
                      <a:endParaRPr lang="zh-CN" sz="1200" b="1" kern="100" dirty="0">
                        <a:solidFill>
                          <a:srgbClr val="FF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20%</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vMerge="1">
                  <a:txBody>
                    <a:bodyPr/>
                    <a:lstStyle/>
                    <a:p>
                      <a:endParaRPr lang="zh-CN" altLang="en-US"/>
                    </a:p>
                  </a:txBody>
                  <a:tcPr/>
                </a:tc>
                <a:tc>
                  <a:txBody>
                    <a:bodyPr/>
                    <a:lstStyle/>
                    <a:p>
                      <a:pPr algn="just">
                        <a:spcAft>
                          <a:spcPts val="0"/>
                        </a:spcAft>
                      </a:pPr>
                      <a:r>
                        <a:rPr lang="zh-CN" sz="2000" b="1" kern="100" dirty="0">
                          <a:solidFill>
                            <a:srgbClr val="0000CC"/>
                          </a:solidFill>
                          <a:latin typeface="Times New Roman"/>
                          <a:ea typeface="宋体"/>
                          <a:cs typeface="Times New Roman"/>
                        </a:rPr>
                        <a:t>偏振光实验</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45%</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40%</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vMerge="1">
                  <a:txBody>
                    <a:bodyPr/>
                    <a:lstStyle/>
                    <a:p>
                      <a:endParaRPr lang="zh-CN" altLang="en-US"/>
                    </a:p>
                  </a:txBody>
                  <a:tcPr/>
                </a:tc>
                <a:tc>
                  <a:txBody>
                    <a:bodyPr/>
                    <a:lstStyle/>
                    <a:p>
                      <a:pPr algn="just">
                        <a:spcAft>
                          <a:spcPts val="0"/>
                        </a:spcAft>
                      </a:pPr>
                      <a:r>
                        <a:rPr lang="zh-CN" sz="2000" b="1" kern="100" dirty="0">
                          <a:solidFill>
                            <a:srgbClr val="0000CC"/>
                          </a:solidFill>
                          <a:latin typeface="Times New Roman"/>
                          <a:ea typeface="宋体"/>
                          <a:cs typeface="Times New Roman"/>
                        </a:rPr>
                        <a:t>双棱镜</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20%</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50%</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30%</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rowSpan="3">
                  <a:txBody>
                    <a:bodyPr/>
                    <a:lstStyle/>
                    <a:p>
                      <a:pPr algn="ctr">
                        <a:spcAft>
                          <a:spcPts val="0"/>
                        </a:spcAft>
                      </a:pPr>
                      <a:r>
                        <a:rPr lang="zh-CN" sz="2000" b="1" kern="100" dirty="0">
                          <a:solidFill>
                            <a:srgbClr val="0000CC"/>
                          </a:solidFill>
                          <a:latin typeface="Times New Roman"/>
                          <a:ea typeface="宋体"/>
                          <a:cs typeface="Times New Roman"/>
                        </a:rPr>
                        <a:t>三</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000" b="1" kern="100" dirty="0">
                          <a:solidFill>
                            <a:srgbClr val="0000CC"/>
                          </a:solidFill>
                          <a:latin typeface="Times New Roman"/>
                          <a:ea typeface="宋体"/>
                          <a:cs typeface="Times New Roman"/>
                        </a:rPr>
                        <a:t>弦线驻波</a:t>
                      </a:r>
                      <a:r>
                        <a:rPr lang="en-US" sz="2000" b="1" kern="100" dirty="0">
                          <a:solidFill>
                            <a:srgbClr val="0000CC"/>
                          </a:solidFill>
                          <a:latin typeface="Times New Roman"/>
                          <a:ea typeface="宋体"/>
                          <a:cs typeface="Times New Roman"/>
                        </a:rPr>
                        <a:t>*</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CC"/>
                          </a:solidFill>
                          <a:latin typeface="Times New Roman"/>
                          <a:ea typeface="宋体"/>
                          <a:cs typeface="Times New Roman"/>
                        </a:rPr>
                        <a:t>10%</a:t>
                      </a:r>
                      <a:endParaRPr lang="zh-CN" sz="1200" b="1" kern="10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FF0000"/>
                          </a:solidFill>
                          <a:latin typeface="Times New Roman"/>
                          <a:ea typeface="宋体"/>
                          <a:cs typeface="Times New Roman"/>
                        </a:rPr>
                        <a:t>60%</a:t>
                      </a:r>
                      <a:endParaRPr lang="zh-CN" sz="1200" b="1" kern="100" dirty="0">
                        <a:solidFill>
                          <a:srgbClr val="FF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30%</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vMerge="1">
                  <a:txBody>
                    <a:bodyPr/>
                    <a:lstStyle/>
                    <a:p>
                      <a:endParaRPr lang="zh-CN" altLang="en-US"/>
                    </a:p>
                  </a:txBody>
                  <a:tcPr/>
                </a:tc>
                <a:tc>
                  <a:txBody>
                    <a:bodyPr/>
                    <a:lstStyle/>
                    <a:p>
                      <a:pPr algn="just">
                        <a:spcAft>
                          <a:spcPts val="0"/>
                        </a:spcAft>
                      </a:pPr>
                      <a:r>
                        <a:rPr lang="zh-CN" sz="2000" b="1" kern="100" dirty="0">
                          <a:solidFill>
                            <a:srgbClr val="0000CC"/>
                          </a:solidFill>
                          <a:latin typeface="Times New Roman"/>
                          <a:ea typeface="宋体"/>
                          <a:cs typeface="Times New Roman"/>
                        </a:rPr>
                        <a:t>霍耳效应</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35%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B050"/>
                          </a:solidFill>
                          <a:latin typeface="Times New Roman"/>
                          <a:ea typeface="宋体"/>
                          <a:cs typeface="Times New Roman"/>
                        </a:rPr>
                        <a:t>50%</a:t>
                      </a:r>
                      <a:endParaRPr lang="zh-CN" sz="1200" b="1" kern="100" dirty="0">
                        <a:solidFill>
                          <a:srgbClr val="00B05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vMerge="1">
                  <a:txBody>
                    <a:bodyPr/>
                    <a:lstStyle/>
                    <a:p>
                      <a:endParaRPr lang="zh-CN" altLang="en-US"/>
                    </a:p>
                  </a:txBody>
                  <a:tcPr/>
                </a:tc>
                <a:tc>
                  <a:txBody>
                    <a:bodyPr/>
                    <a:lstStyle/>
                    <a:p>
                      <a:pPr algn="just">
                        <a:spcAft>
                          <a:spcPts val="0"/>
                        </a:spcAft>
                      </a:pPr>
                      <a:r>
                        <a:rPr lang="en-US" sz="2000" b="1" kern="100" dirty="0">
                          <a:solidFill>
                            <a:srgbClr val="0000CC"/>
                          </a:solidFill>
                          <a:latin typeface="Times New Roman"/>
                          <a:ea typeface="宋体"/>
                          <a:cs typeface="Times New Roman"/>
                        </a:rPr>
                        <a:t>PN</a:t>
                      </a:r>
                      <a:r>
                        <a:rPr lang="zh-CN" sz="2000" b="1" kern="100" dirty="0">
                          <a:solidFill>
                            <a:srgbClr val="0000CC"/>
                          </a:solidFill>
                          <a:latin typeface="Times New Roman"/>
                          <a:ea typeface="宋体"/>
                          <a:cs typeface="Times New Roman"/>
                        </a:rPr>
                        <a:t>结温度特性</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45%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40%</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rowSpan="3">
                  <a:txBody>
                    <a:bodyPr/>
                    <a:lstStyle/>
                    <a:p>
                      <a:pPr algn="ctr">
                        <a:spcAft>
                          <a:spcPts val="0"/>
                        </a:spcAft>
                      </a:pPr>
                      <a:r>
                        <a:rPr lang="zh-CN" sz="2000" b="1" kern="100" dirty="0">
                          <a:solidFill>
                            <a:srgbClr val="0000CC"/>
                          </a:solidFill>
                          <a:latin typeface="Times New Roman"/>
                          <a:ea typeface="宋体"/>
                          <a:cs typeface="Times New Roman"/>
                        </a:rPr>
                        <a:t>四</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000" b="1" kern="100" dirty="0">
                          <a:solidFill>
                            <a:srgbClr val="0000CC"/>
                          </a:solidFill>
                          <a:latin typeface="Times New Roman"/>
                          <a:ea typeface="宋体"/>
                          <a:cs typeface="Times New Roman"/>
                        </a:rPr>
                        <a:t>介电常数</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25%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B050"/>
                          </a:solidFill>
                          <a:latin typeface="Times New Roman"/>
                          <a:ea typeface="宋体"/>
                          <a:cs typeface="Times New Roman"/>
                        </a:rPr>
                        <a:t>60%</a:t>
                      </a:r>
                      <a:endParaRPr lang="zh-CN" sz="1200" b="1" kern="100" dirty="0">
                        <a:solidFill>
                          <a:srgbClr val="00B05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vMerge="1">
                  <a:txBody>
                    <a:bodyPr/>
                    <a:lstStyle/>
                    <a:p>
                      <a:endParaRPr lang="zh-CN" altLang="en-US"/>
                    </a:p>
                  </a:txBody>
                  <a:tcPr/>
                </a:tc>
                <a:tc>
                  <a:txBody>
                    <a:bodyPr/>
                    <a:lstStyle/>
                    <a:p>
                      <a:pPr algn="just">
                        <a:spcAft>
                          <a:spcPts val="0"/>
                        </a:spcAft>
                      </a:pPr>
                      <a:r>
                        <a:rPr lang="zh-CN" sz="2000" b="1" kern="100" dirty="0">
                          <a:solidFill>
                            <a:srgbClr val="0000CC"/>
                          </a:solidFill>
                          <a:latin typeface="Times New Roman"/>
                          <a:ea typeface="宋体"/>
                          <a:cs typeface="Times New Roman"/>
                        </a:rPr>
                        <a:t>单色仪</a:t>
                      </a:r>
                      <a:r>
                        <a:rPr lang="en-US" sz="2000" b="1" kern="100" dirty="0">
                          <a:solidFill>
                            <a:srgbClr val="0000CC"/>
                          </a:solidFill>
                          <a:latin typeface="Times New Roman"/>
                          <a:ea typeface="宋体"/>
                          <a:cs typeface="Times New Roman"/>
                        </a:rPr>
                        <a:t>*</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10%</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FF0000"/>
                          </a:solidFill>
                          <a:latin typeface="Times New Roman"/>
                          <a:ea typeface="宋体"/>
                          <a:cs typeface="Times New Roman"/>
                        </a:rPr>
                        <a:t>70%</a:t>
                      </a:r>
                      <a:endParaRPr lang="zh-CN" sz="1200" b="1" kern="100" dirty="0">
                        <a:solidFill>
                          <a:srgbClr val="FF000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20%</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00">
                <a:tc vMerge="1">
                  <a:txBody>
                    <a:bodyPr/>
                    <a:lstStyle/>
                    <a:p>
                      <a:endParaRPr lang="zh-CN" altLang="en-US"/>
                    </a:p>
                  </a:txBody>
                  <a:tcPr/>
                </a:tc>
                <a:tc>
                  <a:txBody>
                    <a:bodyPr/>
                    <a:lstStyle/>
                    <a:p>
                      <a:pPr algn="just">
                        <a:spcAft>
                          <a:spcPts val="0"/>
                        </a:spcAft>
                      </a:pPr>
                      <a:r>
                        <a:rPr lang="zh-CN" sz="2000" b="1" kern="100" dirty="0">
                          <a:solidFill>
                            <a:srgbClr val="0000CC"/>
                          </a:solidFill>
                          <a:latin typeface="Times New Roman"/>
                          <a:ea typeface="宋体"/>
                          <a:cs typeface="Times New Roman"/>
                        </a:rPr>
                        <a:t>光电效应</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15%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CC"/>
                          </a:solidFill>
                          <a:latin typeface="Times New Roman"/>
                          <a:ea typeface="宋体"/>
                          <a:cs typeface="Times New Roman"/>
                        </a:rPr>
                        <a:t>35%</a:t>
                      </a:r>
                      <a:endParaRPr lang="zh-CN" sz="1200" b="1" kern="100" dirty="0">
                        <a:solidFill>
                          <a:srgbClr val="0000CC"/>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B050"/>
                          </a:solidFill>
                          <a:latin typeface="Times New Roman"/>
                          <a:ea typeface="宋体"/>
                          <a:cs typeface="Times New Roman"/>
                        </a:rPr>
                        <a:t>50%</a:t>
                      </a:r>
                      <a:endParaRPr lang="zh-CN" sz="1200" b="1" kern="100" dirty="0">
                        <a:solidFill>
                          <a:srgbClr val="00B050"/>
                        </a:solidFill>
                        <a:latin typeface="Calibri"/>
                        <a:ea typeface="宋体"/>
                        <a:cs typeface="Times New Roman"/>
                      </a:endParaRPr>
                    </a:p>
                  </a:txBody>
                  <a:tcPr marL="46846" marR="46846" marT="31414" marB="3141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469615" y="152734"/>
            <a:ext cx="6102953" cy="707886"/>
          </a:xfrm>
          <a:prstGeom prst="rect">
            <a:avLst/>
          </a:prstGeom>
        </p:spPr>
        <p:txBody>
          <a:bodyPr wrap="none">
            <a:spAutoFit/>
          </a:bodyPr>
          <a:lstStyle/>
          <a:p>
            <a:pPr algn="ctr">
              <a:spcAft>
                <a:spcPts val="0"/>
              </a:spcAft>
            </a:pPr>
            <a:r>
              <a:rPr lang="zh-CN" altLang="en-US" sz="4000" b="1" kern="100" dirty="0" smtClean="0">
                <a:latin typeface="黑体" panose="02010609060101010101" pitchFamily="49" charset="-122"/>
                <a:ea typeface="黑体" panose="02010609060101010101" pitchFamily="49" charset="-122"/>
                <a:cs typeface="Times New Roman"/>
              </a:rPr>
              <a:t>物理实验（上）</a:t>
            </a:r>
            <a:r>
              <a:rPr lang="en-US" altLang="zh-CN" sz="4000" b="1" kern="100" dirty="0" smtClean="0">
                <a:latin typeface="黑体" panose="02010609060101010101" pitchFamily="49" charset="-122"/>
                <a:ea typeface="黑体" panose="02010609060101010101" pitchFamily="49" charset="-122"/>
                <a:cs typeface="Times New Roman"/>
              </a:rPr>
              <a:t>-</a:t>
            </a:r>
            <a:r>
              <a:rPr lang="zh-CN" altLang="en-US" sz="4000" b="1" kern="100" dirty="0" smtClean="0">
                <a:solidFill>
                  <a:srgbClr val="FF0000"/>
                </a:solidFill>
                <a:latin typeface="黑体" panose="02010609060101010101" pitchFamily="49" charset="-122"/>
                <a:ea typeface="黑体" panose="02010609060101010101" pitchFamily="49" charset="-122"/>
                <a:cs typeface="Times New Roman"/>
              </a:rPr>
              <a:t>区别对待</a:t>
            </a:r>
            <a:endParaRPr lang="zh-CN" altLang="zh-CN" sz="4000" b="1" kern="100" dirty="0">
              <a:solidFill>
                <a:srgbClr val="FF0000"/>
              </a:solidFill>
              <a:latin typeface="黑体" panose="02010609060101010101" pitchFamily="49" charset="-122"/>
              <a:ea typeface="黑体" panose="02010609060101010101" pitchFamily="49" charset="-122"/>
              <a:cs typeface="Times New Roman"/>
            </a:endParaRPr>
          </a:p>
        </p:txBody>
      </p:sp>
    </p:spTree>
    <p:extLst>
      <p:ext uri="{BB962C8B-B14F-4D97-AF65-F5344CB8AC3E}">
        <p14:creationId xmlns:p14="http://schemas.microsoft.com/office/powerpoint/2010/main" val="26819829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343208"/>
            <a:ext cx="8856984" cy="6381328"/>
          </a:xfrm>
        </p:spPr>
        <p:txBody>
          <a:bodyPr>
            <a:normAutofit fontScale="85000" lnSpcReduction="10000"/>
          </a:bodyPr>
          <a:lstStyle/>
          <a:p>
            <a:r>
              <a:rPr lang="zh-CN" altLang="zh-CN" dirty="0" smtClean="0"/>
              <a:t>三</a:t>
            </a:r>
            <a:r>
              <a:rPr lang="zh-CN" altLang="zh-CN" dirty="0"/>
              <a:t>个项目：经过中心多位老师的努力，我们实验中心有三个关于</a:t>
            </a:r>
            <a:r>
              <a:rPr lang="en-US" altLang="zh-CN" dirty="0"/>
              <a:t>2013</a:t>
            </a:r>
            <a:r>
              <a:rPr lang="zh-CN" altLang="zh-CN" dirty="0"/>
              <a:t>年度本科教学研究及教改激励项目被批准立项，其中两个是重点项目</a:t>
            </a:r>
            <a:r>
              <a:rPr lang="zh-CN" altLang="zh-CN" dirty="0" smtClean="0"/>
              <a:t>：</a:t>
            </a:r>
            <a:endParaRPr lang="en-US" altLang="zh-CN" dirty="0" smtClean="0"/>
          </a:p>
          <a:p>
            <a:r>
              <a:rPr lang="en-US" altLang="zh-CN" dirty="0" smtClean="0"/>
              <a:t>2013ZD0</a:t>
            </a:r>
            <a:r>
              <a:rPr lang="zh-CN" altLang="zh-CN" dirty="0"/>
              <a:t>重点项目，物理学系苏卫锋，在基础物理实验教学中引入讨论课的实践与研究</a:t>
            </a:r>
            <a:r>
              <a:rPr lang="zh-CN" altLang="zh-CN" dirty="0" smtClean="0"/>
              <a:t>；</a:t>
            </a:r>
            <a:endParaRPr lang="en-US" altLang="zh-CN" dirty="0" smtClean="0"/>
          </a:p>
          <a:p>
            <a:r>
              <a:rPr lang="en-US" altLang="zh-CN" dirty="0" smtClean="0"/>
              <a:t>2013ZD19 </a:t>
            </a:r>
            <a:r>
              <a:rPr lang="zh-CN" altLang="zh-CN" dirty="0"/>
              <a:t>重点项目，物理学系乐永康</a:t>
            </a:r>
            <a:r>
              <a:rPr lang="en-US" altLang="zh-CN" dirty="0"/>
              <a:t>  </a:t>
            </a:r>
            <a:r>
              <a:rPr lang="zh-CN" altLang="zh-CN" dirty="0"/>
              <a:t>师生对物理实验课教学目标认知的对比研究</a:t>
            </a:r>
            <a:r>
              <a:rPr lang="zh-CN" altLang="zh-CN" dirty="0" smtClean="0"/>
              <a:t>；</a:t>
            </a:r>
            <a:endParaRPr lang="en-US" altLang="zh-CN" dirty="0" smtClean="0"/>
          </a:p>
          <a:p>
            <a:r>
              <a:rPr lang="zh-CN" altLang="zh-CN" dirty="0" smtClean="0"/>
              <a:t>一</a:t>
            </a:r>
            <a:r>
              <a:rPr lang="zh-CN" altLang="zh-CN" dirty="0"/>
              <a:t>个一般项目：</a:t>
            </a:r>
            <a:r>
              <a:rPr lang="en-US" altLang="zh-CN" dirty="0"/>
              <a:t>  2013YB17 </a:t>
            </a:r>
            <a:r>
              <a:rPr lang="zh-CN" altLang="zh-CN" dirty="0"/>
              <a:t>一般项目</a:t>
            </a:r>
            <a:r>
              <a:rPr lang="en-US" altLang="zh-CN" dirty="0"/>
              <a:t>   </a:t>
            </a:r>
            <a:r>
              <a:rPr lang="zh-CN" altLang="zh-CN" dirty="0"/>
              <a:t>物理学系</a:t>
            </a:r>
            <a:r>
              <a:rPr lang="en-US" altLang="zh-CN" dirty="0"/>
              <a:t>  </a:t>
            </a:r>
            <a:r>
              <a:rPr lang="zh-CN" altLang="zh-CN" dirty="0"/>
              <a:t>俞熹“近代物理实验”网上课程建设实践</a:t>
            </a:r>
            <a:r>
              <a:rPr lang="zh-CN" altLang="zh-CN" dirty="0" smtClean="0"/>
              <a:t>。</a:t>
            </a:r>
            <a:endParaRPr lang="en-US" altLang="zh-CN" dirty="0"/>
          </a:p>
          <a:p>
            <a:r>
              <a:rPr lang="en-US" altLang="zh-CN" dirty="0" smtClean="0"/>
              <a:t> </a:t>
            </a:r>
            <a:r>
              <a:rPr lang="zh-CN" altLang="zh-CN" dirty="0"/>
              <a:t>让我们热烈祝贺他们以及和他们一起申报项目的合作老师。完成这些项目不仅是这三个课题组老师的责任，也是我们中心全体老师的责任，请各位老师积极配合他们，把这些科研任我也作为自己的工作，同心同德一起完成</a:t>
            </a:r>
            <a:r>
              <a:rPr lang="zh-CN" altLang="zh-CN" dirty="0" smtClean="0"/>
              <a:t>。</a:t>
            </a:r>
            <a:endParaRPr lang="en-US" altLang="zh-CN" dirty="0" smtClean="0"/>
          </a:p>
          <a:p>
            <a:r>
              <a:rPr lang="zh-CN" altLang="zh-CN" dirty="0" smtClean="0"/>
              <a:t>（</a:t>
            </a:r>
            <a:r>
              <a:rPr lang="zh-CN" altLang="zh-CN" dirty="0"/>
              <a:t>本次发布的是确定立项的</a:t>
            </a:r>
            <a:r>
              <a:rPr lang="en-US" altLang="zh-CN" dirty="0"/>
              <a:t>107</a:t>
            </a:r>
            <a:r>
              <a:rPr lang="zh-CN" altLang="zh-CN" dirty="0"/>
              <a:t>个项目，另外</a:t>
            </a:r>
            <a:r>
              <a:rPr lang="en-US" altLang="zh-CN" dirty="0"/>
              <a:t>46</a:t>
            </a:r>
            <a:r>
              <a:rPr lang="zh-CN" altLang="zh-CN" dirty="0"/>
              <a:t>项是本次暂时没有获准立项的</a:t>
            </a:r>
            <a:r>
              <a:rPr lang="zh-CN" altLang="zh-CN" dirty="0" smtClean="0"/>
              <a:t>，</a:t>
            </a:r>
            <a:endParaRPr lang="zh-CN" altLang="en-US" dirty="0"/>
          </a:p>
        </p:txBody>
      </p:sp>
      <p:sp>
        <p:nvSpPr>
          <p:cNvPr id="4" name="矩形 3"/>
          <p:cNvSpPr/>
          <p:nvPr/>
        </p:nvSpPr>
        <p:spPr>
          <a:xfrm>
            <a:off x="-2299145" y="476672"/>
            <a:ext cx="2286001" cy="6247864"/>
          </a:xfrm>
          <a:prstGeom prst="rect">
            <a:avLst/>
          </a:prstGeom>
        </p:spPr>
        <p:txBody>
          <a:bodyPr>
            <a:spAutoFit/>
          </a:bodyPr>
          <a:lstStyle/>
          <a:p>
            <a:pPr marL="342900" lvl="0" indent="-342900">
              <a:spcBef>
                <a:spcPct val="20000"/>
              </a:spcBef>
              <a:buFont typeface="Arial" pitchFamily="34" charset="0"/>
              <a:buChar char="•"/>
            </a:pPr>
            <a:r>
              <a:rPr lang="zh-CN" altLang="zh-CN" sz="3200" dirty="0">
                <a:solidFill>
                  <a:prstClr val="black"/>
                </a:solidFill>
              </a:rPr>
              <a:t>下</a:t>
            </a:r>
            <a:r>
              <a:rPr lang="zh-CN" altLang="zh-CN" sz="1600" dirty="0">
                <a:solidFill>
                  <a:prstClr val="black"/>
                </a:solidFill>
              </a:rPr>
              <a:t>周我们会对每个申报人（无论是否获得立项）都给予针对性的意见和建议，目前正在梳理汇总各方的意见。</a:t>
            </a:r>
            <a:r>
              <a:rPr lang="en-US" altLang="zh-CN" sz="1600" dirty="0">
                <a:solidFill>
                  <a:prstClr val="black"/>
                </a:solidFill>
              </a:rPr>
              <a:t>  </a:t>
            </a:r>
            <a:r>
              <a:rPr lang="zh-CN" altLang="zh-CN" sz="1600" dirty="0">
                <a:solidFill>
                  <a:prstClr val="black"/>
                </a:solidFill>
              </a:rPr>
              <a:t>需要说明的是，我们的项目旨在让老师在过程中得到提升，所以希望老师们，尤其是本次没有获得立项的老师们根据这次意见和建议对自己的项目书进行修改，下学期开学后，我们将再启动一次追加立项程序，尤其让这些本次暂时没有获得立项的申请老师们有再次申报的机会。教发中心 范慧慧</a:t>
            </a:r>
            <a:r>
              <a:rPr lang="zh-CN" altLang="zh-CN" sz="3200" dirty="0">
                <a:solidFill>
                  <a:prstClr val="black"/>
                </a:solidFill>
              </a:rPr>
              <a:t>）</a:t>
            </a:r>
          </a:p>
        </p:txBody>
      </p:sp>
    </p:spTree>
    <p:extLst>
      <p:ext uri="{BB962C8B-B14F-4D97-AF65-F5344CB8AC3E}">
        <p14:creationId xmlns:p14="http://schemas.microsoft.com/office/powerpoint/2010/main" val="39087885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a:bodyPr>
          <a:lstStyle/>
          <a:p>
            <a:pPr algn="l"/>
            <a:r>
              <a:rPr lang="en-US" altLang="zh-CN" sz="3600" b="1" dirty="0" smtClean="0"/>
              <a:t>3. </a:t>
            </a:r>
            <a:r>
              <a:rPr lang="zh-CN" altLang="en-US" sz="3600" b="1" dirty="0" smtClean="0"/>
              <a:t>开始自我管理试验</a:t>
            </a:r>
            <a:endParaRPr lang="zh-CN" altLang="en-US" sz="3600" b="1" dirty="0"/>
          </a:p>
        </p:txBody>
      </p:sp>
      <p:sp>
        <p:nvSpPr>
          <p:cNvPr id="3" name="内容占位符 2"/>
          <p:cNvSpPr>
            <a:spLocks noGrp="1"/>
          </p:cNvSpPr>
          <p:nvPr>
            <p:ph idx="1"/>
          </p:nvPr>
        </p:nvSpPr>
        <p:spPr>
          <a:xfrm>
            <a:off x="457200" y="1052736"/>
            <a:ext cx="8229600" cy="5073427"/>
          </a:xfrm>
        </p:spPr>
        <p:txBody>
          <a:bodyPr>
            <a:normAutofit lnSpcReduction="10000"/>
          </a:bodyPr>
          <a:lstStyle/>
          <a:p>
            <a:r>
              <a:rPr lang="zh-CN" altLang="en-US" dirty="0" smtClean="0"/>
              <a:t>财务使用规定</a:t>
            </a:r>
            <a:endParaRPr lang="en-US" altLang="zh-CN" dirty="0" smtClean="0"/>
          </a:p>
          <a:p>
            <a:pPr marL="0" indent="0">
              <a:buNone/>
            </a:pPr>
            <a:r>
              <a:rPr lang="en-US" altLang="zh-CN" dirty="0" smtClean="0"/>
              <a:t>    </a:t>
            </a:r>
            <a:r>
              <a:rPr lang="zh-CN" altLang="en-US" dirty="0" smtClean="0"/>
              <a:t>登记</a:t>
            </a:r>
            <a:r>
              <a:rPr lang="en-US" altLang="zh-CN" dirty="0" smtClean="0"/>
              <a:t>200-1000</a:t>
            </a:r>
            <a:r>
              <a:rPr lang="zh-CN" altLang="en-US" dirty="0" smtClean="0"/>
              <a:t>元的物品</a:t>
            </a:r>
            <a:endParaRPr lang="en-US" altLang="zh-CN" dirty="0" smtClean="0"/>
          </a:p>
          <a:p>
            <a:pPr marL="0" indent="0">
              <a:buNone/>
            </a:pPr>
            <a:r>
              <a:rPr lang="en-US" altLang="zh-CN" dirty="0" smtClean="0"/>
              <a:t>    </a:t>
            </a:r>
            <a:r>
              <a:rPr lang="zh-CN" altLang="en-US" dirty="0" smtClean="0"/>
              <a:t>货比三家具体化</a:t>
            </a:r>
            <a:endParaRPr lang="en-US" altLang="zh-CN" dirty="0" smtClean="0"/>
          </a:p>
          <a:p>
            <a:r>
              <a:rPr lang="zh-CN" altLang="en-US" dirty="0" smtClean="0"/>
              <a:t>人事安排：教师、实验工作人员额度、</a:t>
            </a:r>
            <a:r>
              <a:rPr lang="en-US" altLang="zh-CN" dirty="0" smtClean="0"/>
              <a:t>8.3</a:t>
            </a:r>
          </a:p>
          <a:p>
            <a:r>
              <a:rPr lang="zh-CN" altLang="en-US" dirty="0" smtClean="0"/>
              <a:t>人员职责（上班制度）</a:t>
            </a:r>
            <a:endParaRPr lang="en-US" altLang="zh-CN" dirty="0" smtClean="0"/>
          </a:p>
          <a:p>
            <a:pPr marL="0" indent="0">
              <a:buNone/>
            </a:pPr>
            <a:r>
              <a:rPr lang="en-US" altLang="zh-CN" dirty="0" smtClean="0"/>
              <a:t>         </a:t>
            </a:r>
            <a:r>
              <a:rPr lang="zh-CN" altLang="en-US" dirty="0" smtClean="0"/>
              <a:t>助教的职责</a:t>
            </a:r>
            <a:endParaRPr lang="en-US" altLang="zh-CN" dirty="0" smtClean="0"/>
          </a:p>
          <a:p>
            <a:pPr marL="0" indent="0">
              <a:buNone/>
            </a:pPr>
            <a:r>
              <a:rPr lang="en-US" altLang="zh-CN" dirty="0"/>
              <a:t> </a:t>
            </a:r>
            <a:r>
              <a:rPr lang="en-US" altLang="zh-CN" dirty="0" smtClean="0"/>
              <a:t>        </a:t>
            </a:r>
            <a:r>
              <a:rPr lang="zh-CN" altLang="en-US" dirty="0" smtClean="0"/>
              <a:t>教师对助教的培训标准（北大）</a:t>
            </a:r>
            <a:endParaRPr lang="en-US" altLang="zh-CN" dirty="0" smtClean="0"/>
          </a:p>
          <a:p>
            <a:r>
              <a:rPr lang="zh-CN" altLang="en-US" dirty="0" smtClean="0"/>
              <a:t>不足：</a:t>
            </a:r>
            <a:endParaRPr lang="en-US" altLang="zh-CN" dirty="0" smtClean="0"/>
          </a:p>
          <a:p>
            <a:r>
              <a:rPr lang="en-US" altLang="zh-CN" dirty="0"/>
              <a:t> </a:t>
            </a:r>
            <a:r>
              <a:rPr lang="zh-CN" altLang="en-US" dirty="0" smtClean="0"/>
              <a:t>科研成果较少</a:t>
            </a:r>
            <a:endParaRPr lang="en-US" altLang="zh-CN" dirty="0" smtClean="0"/>
          </a:p>
          <a:p>
            <a:endParaRPr lang="en-US" altLang="zh-CN" dirty="0" smtClean="0"/>
          </a:p>
          <a:p>
            <a:endParaRPr lang="zh-CN" altLang="en-US" dirty="0"/>
          </a:p>
        </p:txBody>
      </p:sp>
    </p:spTree>
    <p:extLst>
      <p:ext uri="{BB962C8B-B14F-4D97-AF65-F5344CB8AC3E}">
        <p14:creationId xmlns:p14="http://schemas.microsoft.com/office/powerpoint/2010/main" val="18720463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505475"/>
          </a:xfrm>
        </p:spPr>
        <p:txBody>
          <a:bodyPr>
            <a:normAutofit/>
          </a:bodyPr>
          <a:lstStyle/>
          <a:p>
            <a:r>
              <a:rPr lang="zh-CN" altLang="en-US" dirty="0"/>
              <a:t>激励</a:t>
            </a:r>
            <a:r>
              <a:rPr lang="zh-CN" altLang="en-US" dirty="0" smtClean="0"/>
              <a:t>机制不明 </a:t>
            </a:r>
            <a:r>
              <a:rPr lang="en-US" altLang="zh-CN" dirty="0" smtClean="0"/>
              <a:t>– </a:t>
            </a:r>
          </a:p>
          <a:p>
            <a:pPr marL="0" indent="0">
              <a:buNone/>
            </a:pPr>
            <a:r>
              <a:rPr lang="en-US" altLang="zh-CN" dirty="0"/>
              <a:t> </a:t>
            </a:r>
            <a:r>
              <a:rPr lang="en-US" altLang="zh-CN" dirty="0" smtClean="0"/>
              <a:t> 《</a:t>
            </a:r>
            <a:r>
              <a:rPr lang="zh-CN" altLang="en-US" dirty="0" smtClean="0"/>
              <a:t>最</a:t>
            </a:r>
            <a:r>
              <a:rPr lang="zh-CN" altLang="en-US" dirty="0"/>
              <a:t>伟大的领导与管理原则</a:t>
            </a:r>
            <a:r>
              <a:rPr lang="en-US" altLang="zh-CN" dirty="0"/>
              <a:t>——</a:t>
            </a:r>
            <a:r>
              <a:rPr lang="zh-CN" altLang="en-US" dirty="0" smtClean="0"/>
              <a:t>激励</a:t>
            </a:r>
            <a:r>
              <a:rPr lang="en-US" altLang="zh-CN" dirty="0" smtClean="0"/>
              <a:t>》 </a:t>
            </a:r>
          </a:p>
          <a:p>
            <a:pPr marL="0" indent="0">
              <a:buNone/>
            </a:pPr>
            <a:r>
              <a:rPr lang="en-US" altLang="zh-CN" dirty="0"/>
              <a:t> </a:t>
            </a:r>
            <a:r>
              <a:rPr lang="en-US" altLang="zh-CN" dirty="0" smtClean="0"/>
              <a:t>                  (</a:t>
            </a:r>
            <a:r>
              <a:rPr lang="en-US" altLang="zh-CN" dirty="0"/>
              <a:t>http://tieba.baidu.com/p/1993944729)</a:t>
            </a:r>
          </a:p>
          <a:p>
            <a:pPr marL="0" indent="0">
              <a:buNone/>
            </a:pPr>
            <a:r>
              <a:rPr lang="en-US" altLang="zh-CN" dirty="0" smtClean="0"/>
              <a:t>     </a:t>
            </a:r>
            <a:r>
              <a:rPr lang="zh-CN" altLang="zh-CN" dirty="0" smtClean="0"/>
              <a:t>哈佛</a:t>
            </a:r>
            <a:r>
              <a:rPr lang="zh-CN" altLang="zh-CN" dirty="0"/>
              <a:t>大学的</a:t>
            </a:r>
            <a:r>
              <a:rPr lang="zh-CN" altLang="zh-CN" dirty="0" smtClean="0"/>
              <a:t>威廉</a:t>
            </a:r>
            <a:r>
              <a:rPr lang="en-US" altLang="zh-CN" dirty="0" smtClean="0"/>
              <a:t>·</a:t>
            </a:r>
            <a:r>
              <a:rPr lang="zh-CN" altLang="zh-CN" dirty="0" smtClean="0"/>
              <a:t>詹姆</a:t>
            </a:r>
            <a:r>
              <a:rPr lang="zh-CN" altLang="en-US" dirty="0" smtClean="0"/>
              <a:t>士</a:t>
            </a:r>
            <a:r>
              <a:rPr lang="en-US" altLang="zh-CN" dirty="0" smtClean="0"/>
              <a:t>(William James)</a:t>
            </a:r>
            <a:r>
              <a:rPr lang="zh-CN" altLang="zh-CN" dirty="0" smtClean="0"/>
              <a:t>教授</a:t>
            </a:r>
            <a:r>
              <a:rPr lang="zh-CN" altLang="zh-CN" dirty="0"/>
              <a:t>就曾发现，部门员工一般仅需发挥出</a:t>
            </a:r>
            <a:r>
              <a:rPr lang="en-US" altLang="zh-CN" dirty="0"/>
              <a:t>20</a:t>
            </a:r>
            <a:r>
              <a:rPr lang="zh-CN" altLang="zh-CN" dirty="0"/>
              <a:t>％～</a:t>
            </a:r>
            <a:r>
              <a:rPr lang="en-US" altLang="zh-CN" dirty="0"/>
              <a:t>30</a:t>
            </a:r>
            <a:r>
              <a:rPr lang="zh-CN" altLang="zh-CN" dirty="0"/>
              <a:t>％的个人能力，就足以保住饭碗而不被解雇；如果受到充分的激励，其工作能力能发挥出</a:t>
            </a:r>
            <a:r>
              <a:rPr lang="en-US" altLang="zh-CN" dirty="0"/>
              <a:t>80</a:t>
            </a:r>
            <a:r>
              <a:rPr lang="zh-CN" altLang="zh-CN" dirty="0"/>
              <a:t>％～</a:t>
            </a:r>
            <a:r>
              <a:rPr lang="en-US" altLang="zh-CN" dirty="0"/>
              <a:t>90</a:t>
            </a:r>
            <a:r>
              <a:rPr lang="zh-CN" altLang="zh-CN" dirty="0"/>
              <a:t>％，其中</a:t>
            </a:r>
            <a:r>
              <a:rPr lang="en-US" altLang="zh-CN" dirty="0"/>
              <a:t>50</a:t>
            </a:r>
            <a:r>
              <a:rPr lang="zh-CN" altLang="zh-CN" dirty="0"/>
              <a:t>％～</a:t>
            </a:r>
            <a:r>
              <a:rPr lang="en-US" altLang="zh-CN" dirty="0"/>
              <a:t>60%</a:t>
            </a:r>
            <a:r>
              <a:rPr lang="zh-CN" altLang="zh-CN" dirty="0"/>
              <a:t>的差距是激励的作用所</a:t>
            </a:r>
            <a:r>
              <a:rPr lang="zh-CN" altLang="zh-CN" dirty="0" smtClean="0"/>
              <a:t>致</a:t>
            </a:r>
            <a:r>
              <a:rPr lang="zh-CN" altLang="en-US" dirty="0" smtClean="0"/>
              <a:t>。</a:t>
            </a:r>
            <a:endParaRPr lang="en-US" altLang="zh-CN" dirty="0" smtClean="0"/>
          </a:p>
        </p:txBody>
      </p:sp>
    </p:spTree>
    <p:extLst>
      <p:ext uri="{BB962C8B-B14F-4D97-AF65-F5344CB8AC3E}">
        <p14:creationId xmlns:p14="http://schemas.microsoft.com/office/powerpoint/2010/main" val="28318272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548680"/>
            <a:ext cx="8229600" cy="5544616"/>
          </a:xfrm>
        </p:spPr>
        <p:txBody>
          <a:bodyPr>
            <a:normAutofit/>
          </a:bodyPr>
          <a:lstStyle/>
          <a:p>
            <a:pPr marL="0" indent="0">
              <a:buNone/>
            </a:pPr>
            <a:r>
              <a:rPr lang="zh-CN" altLang="zh-CN" b="1" dirty="0" smtClean="0"/>
              <a:t>（</a:t>
            </a:r>
            <a:r>
              <a:rPr lang="en-US" altLang="zh-CN" b="1" dirty="0"/>
              <a:t>1</a:t>
            </a:r>
            <a:r>
              <a:rPr lang="zh-CN" altLang="zh-CN" b="1" dirty="0"/>
              <a:t>）物质激励与精神</a:t>
            </a:r>
            <a:r>
              <a:rPr lang="zh-CN" altLang="zh-CN" b="1" dirty="0" smtClean="0"/>
              <a:t>激励</a:t>
            </a:r>
            <a:endParaRPr lang="en-US" altLang="zh-CN" b="1" dirty="0" smtClean="0"/>
          </a:p>
          <a:p>
            <a:pPr marL="0" indent="0">
              <a:buNone/>
            </a:pPr>
            <a:r>
              <a:rPr lang="en-US" altLang="zh-CN" dirty="0" smtClean="0"/>
              <a:t>    </a:t>
            </a:r>
            <a:r>
              <a:rPr lang="zh-CN" altLang="zh-CN" dirty="0" smtClean="0"/>
              <a:t>心理学</a:t>
            </a:r>
            <a:r>
              <a:rPr lang="zh-CN" altLang="zh-CN" dirty="0"/>
              <a:t>学家马斯洛把人需要由低到高分为五个层次，即：生理需要、安全需要、社交和归属需要、尊重需要、自我实现需要。</a:t>
            </a:r>
          </a:p>
          <a:p>
            <a:pPr marL="0" indent="0">
              <a:buNone/>
            </a:pPr>
            <a:r>
              <a:rPr lang="zh-CN" altLang="zh-CN" b="1" dirty="0" smtClean="0"/>
              <a:t>（</a:t>
            </a:r>
            <a:r>
              <a:rPr lang="en-US" altLang="zh-CN" b="1" dirty="0"/>
              <a:t>2</a:t>
            </a:r>
            <a:r>
              <a:rPr lang="zh-CN" altLang="zh-CN" b="1" dirty="0"/>
              <a:t>）正激励与负激励</a:t>
            </a:r>
          </a:p>
          <a:p>
            <a:pPr marL="0" indent="0">
              <a:buNone/>
            </a:pPr>
            <a:r>
              <a:rPr lang="zh-CN" altLang="zh-CN" b="1" dirty="0" smtClean="0"/>
              <a:t>（</a:t>
            </a:r>
            <a:r>
              <a:rPr lang="en-US" altLang="zh-CN" b="1" dirty="0"/>
              <a:t>3</a:t>
            </a:r>
            <a:r>
              <a:rPr lang="zh-CN" altLang="zh-CN" b="1" dirty="0"/>
              <a:t>）内激励与外激励</a:t>
            </a:r>
          </a:p>
          <a:p>
            <a:r>
              <a:rPr lang="zh-CN" altLang="zh-CN" dirty="0" smtClean="0"/>
              <a:t>内酬是指工作任务本身的刺激，会产生一种持久性的作用。</a:t>
            </a:r>
          </a:p>
          <a:p>
            <a:r>
              <a:rPr lang="zh-CN" altLang="zh-CN" dirty="0" smtClean="0"/>
              <a:t>由外酬引发的</a:t>
            </a:r>
            <a:r>
              <a:rPr lang="zh-CN" altLang="en-US" dirty="0" smtClean="0"/>
              <a:t>对工作任务以外的</a:t>
            </a:r>
            <a:r>
              <a:rPr lang="zh-CN" altLang="zh-CN" dirty="0" smtClean="0"/>
              <a:t>外激励是难以持久的。</a:t>
            </a:r>
          </a:p>
          <a:p>
            <a:endParaRPr lang="zh-CN" altLang="en-US" dirty="0"/>
          </a:p>
        </p:txBody>
      </p:sp>
      <p:sp>
        <p:nvSpPr>
          <p:cNvPr id="4" name="矩形 3"/>
          <p:cNvSpPr/>
          <p:nvPr/>
        </p:nvSpPr>
        <p:spPr>
          <a:xfrm>
            <a:off x="9252520" y="0"/>
            <a:ext cx="9036496" cy="7017306"/>
          </a:xfrm>
          <a:prstGeom prst="rect">
            <a:avLst/>
          </a:prstGeom>
        </p:spPr>
        <p:txBody>
          <a:bodyPr wrap="square">
            <a:spAutoFit/>
          </a:bodyPr>
          <a:lstStyle/>
          <a:p>
            <a:r>
              <a:rPr lang="en-US" altLang="zh-CN" dirty="0"/>
              <a:t>3.</a:t>
            </a:r>
            <a:r>
              <a:rPr lang="zh-CN" altLang="zh-CN" dirty="0"/>
              <a:t>激励的类型</a:t>
            </a:r>
          </a:p>
          <a:p>
            <a:r>
              <a:rPr lang="zh-CN" altLang="zh-CN" dirty="0"/>
              <a:t>不同的激励类型对行为过程会产生程度不同的影响，所以激励类型的选择是做好激励工作的一项先决条件。</a:t>
            </a:r>
          </a:p>
          <a:p>
            <a:r>
              <a:rPr lang="zh-CN" altLang="zh-CN" dirty="0"/>
              <a:t>（</a:t>
            </a:r>
            <a:r>
              <a:rPr lang="en-US" altLang="zh-CN" dirty="0"/>
              <a:t>1</a:t>
            </a:r>
            <a:r>
              <a:rPr lang="zh-CN" altLang="zh-CN" dirty="0"/>
              <a:t>）物质激励与精神激励</a:t>
            </a:r>
          </a:p>
          <a:p>
            <a:r>
              <a:rPr lang="zh-CN" altLang="zh-CN" dirty="0"/>
              <a:t>　　虽然二者的目标是一致的，但是它们的作用对象却是不同的。前者作用于人的生理方面，是对人物质需要的满足，后者作用于人的心理方面，是对人精神需要的满足。随着人们物质生活水平的不断提高，人们对精神与情感的需求越来越迫切。比如期望得到爱、得到尊重、得到认可、得到赞美、得到理解等。</a:t>
            </a:r>
          </a:p>
          <a:p>
            <a:r>
              <a:rPr lang="zh-CN" altLang="zh-CN" dirty="0"/>
              <a:t>（</a:t>
            </a:r>
            <a:r>
              <a:rPr lang="en-US" altLang="zh-CN" dirty="0"/>
              <a:t>2</a:t>
            </a:r>
            <a:r>
              <a:rPr lang="zh-CN" altLang="zh-CN" dirty="0"/>
              <a:t>）正激励与负激励</a:t>
            </a:r>
          </a:p>
          <a:p>
            <a:r>
              <a:rPr lang="zh-CN" altLang="zh-CN" dirty="0"/>
              <a:t>所谓正激励就是当一个人的行为符合组织的需要时，通过奖赏的方式来鼓励这种行为，以达到持续和发扬这种行为的目的。所谓负激励就是当一个人的行为不符合组织的需要时，通过制裁的方式来抑制这种行为，以达到减少或消除这种行为的目的。</a:t>
            </a:r>
          </a:p>
          <a:p>
            <a:r>
              <a:rPr lang="zh-CN" altLang="zh-CN" dirty="0"/>
              <a:t>正激励与负激励作为激励的两种不同类型，目的都是要对人的行为进行强化，不同之处在于二者的取向相反。正激励起正强化的作用，是对行为的肯定；负激励起负强化的作用，是对行为的否定。</a:t>
            </a:r>
          </a:p>
          <a:p>
            <a:r>
              <a:rPr lang="zh-CN" altLang="zh-CN" dirty="0"/>
              <a:t>（</a:t>
            </a:r>
            <a:r>
              <a:rPr lang="en-US" altLang="zh-CN" dirty="0"/>
              <a:t>3</a:t>
            </a:r>
            <a:r>
              <a:rPr lang="zh-CN" altLang="zh-CN" dirty="0"/>
              <a:t>）内激励与外激励</a:t>
            </a:r>
          </a:p>
          <a:p>
            <a:r>
              <a:rPr lang="zh-CN" altLang="zh-CN" dirty="0"/>
              <a:t>所谓内激励是指由内酬引发的、源自于工作人员内心的激励；所谓外激励是指由外酬引发的、与工作任务本身无直接关系的激励。</a:t>
            </a:r>
          </a:p>
          <a:p>
            <a:r>
              <a:rPr lang="zh-CN" altLang="zh-CN" dirty="0"/>
              <a:t>——内酬是指工作任务本身的刺激，即在工作进行过程中所获得的满足感，它与工作任务是同步的。追求成长、锻炼自己、获得认可、自我实现、乐在其中等内酬所引发的内激励，会产生一种持久性的作用。</a:t>
            </a:r>
          </a:p>
          <a:p>
            <a:r>
              <a:rPr lang="zh-CN" altLang="zh-CN" dirty="0"/>
              <a:t>——外酬是指工作任务完成之后或在工作场所以外所获得的满足感，它与工作任务不是同步的。如果一项又脏又累、谁都不愿干的工作有一个人干了，那可能是因为完成这项任务，将会得到一定的外酬——奖金及其它额外补贴，一旦外酬消失，他的积极性可能就不存在了。所以，由外酬引发的外激励是难以持久的。</a:t>
            </a:r>
          </a:p>
        </p:txBody>
      </p:sp>
    </p:spTree>
    <p:extLst>
      <p:ext uri="{BB962C8B-B14F-4D97-AF65-F5344CB8AC3E}">
        <p14:creationId xmlns:p14="http://schemas.microsoft.com/office/powerpoint/2010/main" val="33414569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379923181"/>
              </p:ext>
            </p:extLst>
          </p:nvPr>
        </p:nvGraphicFramePr>
        <p:xfrm>
          <a:off x="35644" y="792382"/>
          <a:ext cx="9000852" cy="10894424"/>
        </p:xfrm>
        <a:graphic>
          <a:graphicData uri="http://schemas.openxmlformats.org/drawingml/2006/table">
            <a:tbl>
              <a:tblPr firstRow="1" firstCol="1" bandRow="1">
                <a:tableStyleId>{5C22544A-7EE6-4342-B048-85BDC9FD1C3A}</a:tableStyleId>
              </a:tblPr>
              <a:tblGrid>
                <a:gridCol w="719932"/>
                <a:gridCol w="216024"/>
                <a:gridCol w="432048"/>
                <a:gridCol w="936104"/>
                <a:gridCol w="432048"/>
                <a:gridCol w="360040"/>
                <a:gridCol w="792088"/>
                <a:gridCol w="792088"/>
                <a:gridCol w="864096"/>
                <a:gridCol w="520823"/>
                <a:gridCol w="631305"/>
                <a:gridCol w="1080120"/>
                <a:gridCol w="504056"/>
                <a:gridCol w="720080"/>
              </a:tblGrid>
              <a:tr h="518146">
                <a:tc rowSpan="2">
                  <a:txBody>
                    <a:bodyPr/>
                    <a:lstStyle/>
                    <a:p>
                      <a:pPr algn="ctr">
                        <a:lnSpc>
                          <a:spcPts val="1200"/>
                        </a:lnSpc>
                        <a:spcAft>
                          <a:spcPts val="0"/>
                        </a:spcAft>
                      </a:pPr>
                      <a:r>
                        <a:rPr lang="zh-CN" sz="1600" kern="0" dirty="0">
                          <a:effectLst/>
                        </a:rPr>
                        <a:t>全职教师</a:t>
                      </a:r>
                      <a:endParaRPr lang="zh-CN" sz="1600" kern="100" dirty="0">
                        <a:effectLst/>
                        <a:latin typeface="Calibri"/>
                        <a:ea typeface="宋体"/>
                        <a:cs typeface="Times New Roman"/>
                      </a:endParaRPr>
                    </a:p>
                  </a:txBody>
                  <a:tcPr marL="40390" marR="40390" marT="0" marB="0" anchor="ctr"/>
                </a:tc>
                <a:tc gridSpan="13">
                  <a:txBody>
                    <a:bodyPr/>
                    <a:lstStyle/>
                    <a:p>
                      <a:pPr marR="751840" algn="ctr">
                        <a:lnSpc>
                          <a:spcPts val="1200"/>
                        </a:lnSpc>
                        <a:spcAft>
                          <a:spcPts val="0"/>
                        </a:spcAft>
                      </a:pPr>
                      <a:r>
                        <a:rPr lang="zh-CN" sz="1600" kern="0" dirty="0">
                          <a:effectLst/>
                        </a:rPr>
                        <a:t>其他工作明细（折合实验课时）</a:t>
                      </a:r>
                      <a:endParaRPr lang="zh-CN" sz="1600" kern="100" dirty="0">
                        <a:effectLst/>
                        <a:latin typeface="Calibri"/>
                        <a:ea typeface="宋体"/>
                        <a:cs typeface="Times New Roman"/>
                      </a:endParaRPr>
                    </a:p>
                  </a:txBody>
                  <a:tcPr marL="40390" marR="4039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633982">
                <a:tc vMerge="1">
                  <a:txBody>
                    <a:bodyPr/>
                    <a:lstStyle/>
                    <a:p>
                      <a:endParaRPr lang="zh-CN" altLang="en-US"/>
                    </a:p>
                  </a:txBody>
                  <a:tcPr/>
                </a:tc>
                <a:tc gridSpan="2">
                  <a:txBody>
                    <a:bodyPr/>
                    <a:lstStyle/>
                    <a:p>
                      <a:pPr algn="ctr">
                        <a:lnSpc>
                          <a:spcPts val="1200"/>
                        </a:lnSpc>
                        <a:spcAft>
                          <a:spcPts val="0"/>
                        </a:spcAft>
                      </a:pPr>
                      <a:r>
                        <a:rPr lang="zh-CN" sz="1600" b="1" kern="0" dirty="0">
                          <a:effectLst/>
                        </a:rPr>
                        <a:t>管理</a:t>
                      </a:r>
                      <a:endParaRPr lang="zh-CN" sz="1600" b="1" kern="100" dirty="0">
                        <a:effectLst/>
                        <a:latin typeface="Calibri"/>
                        <a:ea typeface="宋体"/>
                        <a:cs typeface="Times New Roman"/>
                      </a:endParaRPr>
                    </a:p>
                  </a:txBody>
                  <a:tcPr marL="40390" marR="40390" marT="0" marB="0" anchor="ctr"/>
                </a:tc>
                <a:tc hMerge="1">
                  <a:txBody>
                    <a:bodyPr/>
                    <a:lstStyle/>
                    <a:p>
                      <a:endParaRPr lang="zh-CN" altLang="en-US"/>
                    </a:p>
                  </a:txBody>
                  <a:tcPr/>
                </a:tc>
                <a:tc gridSpan="2">
                  <a:txBody>
                    <a:bodyPr/>
                    <a:lstStyle/>
                    <a:p>
                      <a:pPr algn="ctr">
                        <a:lnSpc>
                          <a:spcPts val="1200"/>
                        </a:lnSpc>
                        <a:spcAft>
                          <a:spcPts val="0"/>
                        </a:spcAft>
                      </a:pPr>
                      <a:r>
                        <a:rPr lang="zh-CN" sz="1600" b="1" kern="0" dirty="0">
                          <a:effectLst/>
                        </a:rPr>
                        <a:t>课程负责人</a:t>
                      </a:r>
                      <a:endParaRPr lang="zh-CN" sz="1600" b="1" kern="100" dirty="0">
                        <a:effectLst/>
                        <a:latin typeface="Calibri"/>
                        <a:ea typeface="宋体"/>
                        <a:cs typeface="Times New Roman"/>
                      </a:endParaRPr>
                    </a:p>
                  </a:txBody>
                  <a:tcPr marL="40390" marR="40390" marT="0" marB="0" anchor="ctr"/>
                </a:tc>
                <a:tc hMerge="1">
                  <a:txBody>
                    <a:bodyPr/>
                    <a:lstStyle/>
                    <a:p>
                      <a:endParaRPr lang="zh-CN" altLang="en-US"/>
                    </a:p>
                  </a:txBody>
                  <a:tcPr/>
                </a:tc>
                <a:tc>
                  <a:txBody>
                    <a:bodyPr/>
                    <a:lstStyle/>
                    <a:p>
                      <a:pPr algn="ctr">
                        <a:lnSpc>
                          <a:spcPts val="1200"/>
                        </a:lnSpc>
                        <a:spcAft>
                          <a:spcPts val="0"/>
                        </a:spcAft>
                      </a:pPr>
                      <a:r>
                        <a:rPr lang="zh-CN" sz="1600" b="1" kern="0">
                          <a:effectLst/>
                        </a:rPr>
                        <a:t>文章</a:t>
                      </a:r>
                      <a:endParaRPr lang="zh-CN" sz="1600" b="1" kern="100">
                        <a:effectLst/>
                        <a:latin typeface="Calibri"/>
                        <a:ea typeface="宋体"/>
                        <a:cs typeface="Times New Roman"/>
                      </a:endParaRPr>
                    </a:p>
                  </a:txBody>
                  <a:tcPr marL="40390" marR="40390" marT="0" marB="0" anchor="ctr"/>
                </a:tc>
                <a:tc gridSpan="2">
                  <a:txBody>
                    <a:bodyPr/>
                    <a:lstStyle/>
                    <a:p>
                      <a:pPr algn="ctr">
                        <a:lnSpc>
                          <a:spcPts val="1200"/>
                        </a:lnSpc>
                        <a:spcAft>
                          <a:spcPts val="0"/>
                        </a:spcAft>
                      </a:pPr>
                      <a:r>
                        <a:rPr lang="zh-CN" sz="1600" b="1" kern="0">
                          <a:effectLst/>
                        </a:rPr>
                        <a:t>学生科研项目</a:t>
                      </a:r>
                      <a:endParaRPr lang="zh-CN" sz="1600" b="1" kern="100">
                        <a:effectLst/>
                        <a:latin typeface="Calibri"/>
                        <a:ea typeface="宋体"/>
                        <a:cs typeface="Times New Roman"/>
                      </a:endParaRPr>
                    </a:p>
                  </a:txBody>
                  <a:tcPr marL="40390" marR="40390" marT="0" marB="0" anchor="ctr"/>
                </a:tc>
                <a:tc hMerge="1">
                  <a:txBody>
                    <a:bodyPr/>
                    <a:lstStyle/>
                    <a:p>
                      <a:endParaRPr lang="zh-CN" altLang="en-US"/>
                    </a:p>
                  </a:txBody>
                  <a:tcPr/>
                </a:tc>
                <a:tc gridSpan="2">
                  <a:txBody>
                    <a:bodyPr/>
                    <a:lstStyle/>
                    <a:p>
                      <a:pPr algn="ctr">
                        <a:lnSpc>
                          <a:spcPts val="1200"/>
                        </a:lnSpc>
                        <a:spcAft>
                          <a:spcPts val="0"/>
                        </a:spcAft>
                      </a:pPr>
                      <a:r>
                        <a:rPr lang="zh-CN" sz="1600" b="1" kern="0">
                          <a:effectLst/>
                        </a:rPr>
                        <a:t>改进实验</a:t>
                      </a:r>
                      <a:r>
                        <a:rPr lang="en-US" sz="1600" b="1" kern="0">
                          <a:effectLst/>
                        </a:rPr>
                        <a:t>/</a:t>
                      </a:r>
                      <a:r>
                        <a:rPr lang="zh-CN" sz="1600" b="1" kern="0">
                          <a:effectLst/>
                        </a:rPr>
                        <a:t>出版教材</a:t>
                      </a:r>
                      <a:endParaRPr lang="zh-CN" sz="1600" b="1" kern="100">
                        <a:effectLst/>
                        <a:latin typeface="Calibri"/>
                        <a:ea typeface="宋体"/>
                        <a:cs typeface="Times New Roman"/>
                      </a:endParaRPr>
                    </a:p>
                  </a:txBody>
                  <a:tcPr marL="40390" marR="40390" marT="0" marB="0" anchor="ctr"/>
                </a:tc>
                <a:tc hMerge="1">
                  <a:txBody>
                    <a:bodyPr/>
                    <a:lstStyle/>
                    <a:p>
                      <a:endParaRPr lang="zh-CN" altLang="en-US"/>
                    </a:p>
                  </a:txBody>
                  <a:tcPr/>
                </a:tc>
                <a:tc>
                  <a:txBody>
                    <a:bodyPr/>
                    <a:lstStyle/>
                    <a:p>
                      <a:pPr algn="l">
                        <a:lnSpc>
                          <a:spcPts val="1200"/>
                        </a:lnSpc>
                        <a:spcAft>
                          <a:spcPts val="0"/>
                        </a:spcAft>
                      </a:pPr>
                      <a:r>
                        <a:rPr lang="zh-CN" sz="1600" b="1" kern="0">
                          <a:effectLst/>
                        </a:rPr>
                        <a:t>助教</a:t>
                      </a:r>
                      <a:endParaRPr lang="zh-CN" sz="1600" b="1" kern="100">
                        <a:effectLst/>
                        <a:latin typeface="Calibri"/>
                        <a:ea typeface="宋体"/>
                        <a:cs typeface="Times New Roman"/>
                      </a:endParaRPr>
                    </a:p>
                  </a:txBody>
                  <a:tcPr marL="40390" marR="40390" marT="0" marB="0" anchor="ctr"/>
                </a:tc>
                <a:tc gridSpan="2">
                  <a:txBody>
                    <a:bodyPr/>
                    <a:lstStyle/>
                    <a:p>
                      <a:pPr algn="ctr">
                        <a:lnSpc>
                          <a:spcPts val="1200"/>
                        </a:lnSpc>
                        <a:spcAft>
                          <a:spcPts val="0"/>
                        </a:spcAft>
                      </a:pPr>
                      <a:r>
                        <a:rPr lang="zh-CN" sz="1600" b="1" kern="0">
                          <a:effectLst/>
                        </a:rPr>
                        <a:t>获奖</a:t>
                      </a:r>
                      <a:endParaRPr lang="zh-CN" sz="1600" b="1" kern="100">
                        <a:effectLst/>
                        <a:latin typeface="Calibri"/>
                        <a:ea typeface="宋体"/>
                        <a:cs typeface="Times New Roman"/>
                      </a:endParaRPr>
                    </a:p>
                  </a:txBody>
                  <a:tcPr marL="40390" marR="40390" marT="0" marB="0" anchor="ctr"/>
                </a:tc>
                <a:tc hMerge="1">
                  <a:txBody>
                    <a:bodyPr/>
                    <a:lstStyle/>
                    <a:p>
                      <a:endParaRPr lang="zh-CN" altLang="en-US"/>
                    </a:p>
                  </a:txBody>
                  <a:tcPr/>
                </a:tc>
                <a:tc>
                  <a:txBody>
                    <a:bodyPr/>
                    <a:lstStyle/>
                    <a:p>
                      <a:pPr algn="ctr">
                        <a:lnSpc>
                          <a:spcPts val="1200"/>
                        </a:lnSpc>
                        <a:spcAft>
                          <a:spcPts val="0"/>
                        </a:spcAft>
                      </a:pPr>
                      <a:r>
                        <a:rPr lang="zh-CN" sz="1600" b="1" kern="0" dirty="0">
                          <a:effectLst/>
                        </a:rPr>
                        <a:t>其他工作合计</a:t>
                      </a:r>
                      <a:endParaRPr lang="zh-CN" sz="1600" b="1" kern="100" dirty="0">
                        <a:effectLst/>
                        <a:latin typeface="Calibri"/>
                        <a:ea typeface="宋体"/>
                        <a:cs typeface="Times New Roman"/>
                      </a:endParaRPr>
                    </a:p>
                  </a:txBody>
                  <a:tcPr marL="40390" marR="40390" marT="0" marB="0" anchor="ctr"/>
                </a:tc>
              </a:tr>
              <a:tr h="936104">
                <a:tc>
                  <a:txBody>
                    <a:bodyPr/>
                    <a:lstStyle/>
                    <a:p>
                      <a:pPr algn="ctr">
                        <a:lnSpc>
                          <a:spcPts val="1200"/>
                        </a:lnSpc>
                        <a:spcAft>
                          <a:spcPts val="0"/>
                        </a:spcAft>
                      </a:pPr>
                      <a:r>
                        <a:rPr lang="zh-CN" sz="1600" kern="0">
                          <a:effectLst/>
                        </a:rPr>
                        <a:t>乐永康</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执行主任</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60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近物</a:t>
                      </a:r>
                      <a:r>
                        <a:rPr lang="en-US" sz="1600" b="1" kern="0" dirty="0">
                          <a:effectLst/>
                        </a:rPr>
                        <a:t>II</a:t>
                      </a:r>
                      <a:r>
                        <a:rPr lang="zh-CN" sz="1600" b="1" kern="0" dirty="0">
                          <a:effectLst/>
                        </a:rPr>
                        <a:t>（半年）</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20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20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科创</a:t>
                      </a:r>
                      <a:r>
                        <a:rPr lang="en-US" sz="1600" b="1" kern="0">
                          <a:effectLst/>
                        </a:rPr>
                        <a:t>1</a:t>
                      </a:r>
                      <a:r>
                        <a:rPr lang="zh-CN" sz="1600" b="1" kern="0">
                          <a:effectLst/>
                        </a:rPr>
                        <a:t>项</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改进</a:t>
                      </a:r>
                      <a:r>
                        <a:rPr lang="en-US" sz="1600" b="1" kern="0" dirty="0">
                          <a:effectLst/>
                        </a:rPr>
                        <a:t>G-M</a:t>
                      </a:r>
                      <a:r>
                        <a:rPr lang="zh-CN" sz="1600" b="1" kern="0" dirty="0">
                          <a:effectLst/>
                        </a:rPr>
                        <a:t>计数管</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10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130</a:t>
                      </a:r>
                      <a:endParaRPr lang="zh-CN" sz="2400" b="1" kern="100" dirty="0">
                        <a:solidFill>
                          <a:srgbClr val="FF0000"/>
                        </a:solidFill>
                        <a:effectLst/>
                        <a:latin typeface="Calibri"/>
                        <a:ea typeface="宋体"/>
                        <a:cs typeface="Times New Roman"/>
                      </a:endParaRPr>
                    </a:p>
                  </a:txBody>
                  <a:tcPr marL="40390" marR="40390" marT="0" marB="0" anchor="ctr"/>
                </a:tc>
              </a:tr>
              <a:tr h="648072">
                <a:tc>
                  <a:txBody>
                    <a:bodyPr/>
                    <a:lstStyle/>
                    <a:p>
                      <a:pPr algn="ctr">
                        <a:lnSpc>
                          <a:spcPts val="1200"/>
                        </a:lnSpc>
                        <a:spcAft>
                          <a:spcPts val="0"/>
                        </a:spcAft>
                      </a:pPr>
                      <a:r>
                        <a:rPr lang="zh-CN" sz="1600" kern="0">
                          <a:effectLst/>
                        </a:rPr>
                        <a:t>俞熹</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副主任</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60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近物</a:t>
                      </a:r>
                      <a:r>
                        <a:rPr lang="en-US" sz="1600" b="1" kern="0" dirty="0" smtClean="0">
                          <a:effectLst/>
                        </a:rPr>
                        <a:t>I</a:t>
                      </a:r>
                      <a:r>
                        <a:rPr lang="zh-CN" altLang="en-US" sz="1600" b="1" kern="0" dirty="0" smtClean="0">
                          <a:effectLst/>
                        </a:rPr>
                        <a:t>负责</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smtClean="0">
                          <a:effectLst/>
                        </a:rPr>
                        <a:t>40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改进小质谱实验</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10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smtClean="0">
                          <a:solidFill>
                            <a:srgbClr val="FF0000"/>
                          </a:solidFill>
                          <a:effectLst/>
                        </a:rPr>
                        <a:t>130</a:t>
                      </a:r>
                      <a:endParaRPr lang="zh-CN" sz="2400" b="1" kern="100" dirty="0">
                        <a:solidFill>
                          <a:srgbClr val="FF0000"/>
                        </a:solidFill>
                        <a:effectLst/>
                        <a:latin typeface="Calibri"/>
                        <a:ea typeface="宋体"/>
                        <a:cs typeface="Times New Roman"/>
                      </a:endParaRPr>
                    </a:p>
                  </a:txBody>
                  <a:tcPr marL="40390" marR="40390" marT="0" marB="0" anchor="ctr"/>
                </a:tc>
              </a:tr>
              <a:tr h="474620">
                <a:tc rowSpan="3">
                  <a:txBody>
                    <a:bodyPr/>
                    <a:lstStyle/>
                    <a:p>
                      <a:pPr algn="ctr">
                        <a:lnSpc>
                          <a:spcPts val="1200"/>
                        </a:lnSpc>
                        <a:spcAft>
                          <a:spcPts val="0"/>
                        </a:spcAft>
                      </a:pPr>
                      <a:r>
                        <a:rPr lang="zh-CN" sz="1600" kern="0">
                          <a:effectLst/>
                        </a:rPr>
                        <a:t>苏卫锋</a:t>
                      </a:r>
                      <a:endParaRPr lang="zh-CN" sz="1600"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zh-CN" sz="1600" b="1" kern="0">
                          <a:effectLst/>
                        </a:rPr>
                        <a:t>副主任</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a:effectLst/>
                        </a:rPr>
                        <a:t>60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altLang="en-US" sz="1600" b="1" kern="0" dirty="0" smtClean="0">
                          <a:effectLst/>
                        </a:rPr>
                        <a:t>基础负责</a:t>
                      </a:r>
                      <a:endParaRPr lang="zh-CN" sz="1600" b="1" kern="100" dirty="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a:effectLst/>
                        </a:rPr>
                        <a:t>80</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a:effectLst/>
                        </a:rPr>
                        <a:t>0</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zh-CN" sz="1600" b="1" kern="0">
                          <a:effectLst/>
                        </a:rPr>
                        <a:t>科创</a:t>
                      </a:r>
                      <a:r>
                        <a:rPr lang="en-US" sz="1600" b="1" kern="0">
                          <a:effectLst/>
                        </a:rPr>
                        <a:t>1</a:t>
                      </a:r>
                      <a:r>
                        <a:rPr lang="zh-CN" sz="1600" b="1" kern="0">
                          <a:effectLst/>
                        </a:rPr>
                        <a:t>项</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dirty="0">
                          <a:effectLst/>
                        </a:rPr>
                        <a:t>20</a:t>
                      </a:r>
                      <a:endParaRPr lang="zh-CN" sz="1600" b="1" kern="100" dirty="0">
                        <a:effectLst/>
                        <a:latin typeface="Calibri"/>
                        <a:ea typeface="宋体"/>
                        <a:cs typeface="Times New Roman"/>
                      </a:endParaRPr>
                    </a:p>
                  </a:txBody>
                  <a:tcPr marL="40390" marR="40390" marT="0" marB="0" anchor="ctr"/>
                </a:tc>
                <a:tc rowSpan="3">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dirty="0">
                          <a:effectLst/>
                        </a:rPr>
                        <a:t>0</a:t>
                      </a:r>
                      <a:endParaRPr lang="zh-CN" sz="1600" b="1" kern="100" dirty="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a:effectLst/>
                        </a:rPr>
                        <a:t>80</a:t>
                      </a:r>
                      <a:endParaRPr lang="zh-CN" sz="1600" b="1" kern="100">
                        <a:effectLst/>
                        <a:latin typeface="Calibri"/>
                        <a:ea typeface="宋体"/>
                        <a:cs typeface="Times New Roman"/>
                      </a:endParaRPr>
                    </a:p>
                  </a:txBody>
                  <a:tcPr marL="40390" marR="40390" marT="0" marB="0" anchor="ctr"/>
                </a:tc>
                <a:tc rowSpan="3">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3">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2400" b="1" kern="0" dirty="0">
                          <a:solidFill>
                            <a:srgbClr val="FF0000"/>
                          </a:solidFill>
                          <a:effectLst/>
                        </a:rPr>
                        <a:t>240</a:t>
                      </a:r>
                      <a:endParaRPr lang="zh-CN" sz="2400" b="1" kern="100" dirty="0">
                        <a:solidFill>
                          <a:srgbClr val="FF0000"/>
                        </a:solidFill>
                        <a:effectLst/>
                        <a:latin typeface="Calibri"/>
                        <a:ea typeface="宋体"/>
                        <a:cs typeface="Times New Roman"/>
                      </a:endParaRPr>
                    </a:p>
                  </a:txBody>
                  <a:tcPr marL="40390" marR="40390" marT="0" marB="0" anchor="ctr"/>
                </a:tc>
              </a:tr>
              <a:tr h="227729">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0" marR="0" indent="0" algn="l" defTabSz="914400" rtl="0" eaLnBrk="1" fontAlgn="auto" latinLnBrk="0" hangingPunct="1">
                        <a:lnSpc>
                          <a:spcPts val="1200"/>
                        </a:lnSpc>
                        <a:spcBef>
                          <a:spcPts val="0"/>
                        </a:spcBef>
                        <a:spcAft>
                          <a:spcPts val="0"/>
                        </a:spcAft>
                        <a:buClrTx/>
                        <a:buSzTx/>
                        <a:buFontTx/>
                        <a:buNone/>
                        <a:tabLst/>
                        <a:defRPr/>
                      </a:pPr>
                      <a:r>
                        <a:rPr lang="zh-CN" altLang="zh-CN" sz="1600" b="1" kern="0" dirty="0" smtClean="0">
                          <a:effectLst/>
                        </a:rPr>
                        <a:t>基础</a:t>
                      </a:r>
                      <a:endParaRPr lang="zh-CN" altLang="zh-CN" sz="1600" b="1" kern="100" dirty="0" smtClean="0">
                        <a:effectLst/>
                        <a:latin typeface="+mn-lt"/>
                        <a:ea typeface="+mn-ea"/>
                        <a:cs typeface="Times New Roman"/>
                      </a:endParaRPr>
                    </a:p>
                    <a:p>
                      <a:pPr algn="l">
                        <a:lnSpc>
                          <a:spcPts val="1200"/>
                        </a:lnSpc>
                        <a:spcAft>
                          <a:spcPts val="0"/>
                        </a:spcAft>
                      </a:pPr>
                      <a:r>
                        <a:rPr lang="zh-CN" sz="1600" b="1" kern="0" dirty="0" smtClean="0">
                          <a:effectLst/>
                        </a:rPr>
                        <a:t>英文</a:t>
                      </a:r>
                      <a:r>
                        <a:rPr lang="zh-CN" sz="1600" b="1" kern="0" dirty="0">
                          <a:effectLst/>
                        </a:rPr>
                        <a:t>半年</a:t>
                      </a:r>
                      <a:endParaRPr lang="zh-CN" sz="1600" b="1" kern="100" dirty="0">
                        <a:effectLst/>
                        <a:latin typeface="Calibri"/>
                        <a:ea typeface="宋体"/>
                        <a:cs typeface="Times New Roman"/>
                      </a:endParaRPr>
                    </a:p>
                  </a:txBody>
                  <a:tcPr marL="40390" marR="40390"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505167">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lnSpc>
                          <a:spcPts val="1200"/>
                        </a:lnSpc>
                        <a:spcAft>
                          <a:spcPts val="0"/>
                        </a:spcAft>
                      </a:pPr>
                      <a:r>
                        <a:rPr lang="en-US" sz="1600" b="1" kern="0" dirty="0">
                          <a:effectLst/>
                        </a:rPr>
                        <a:t>805B</a:t>
                      </a:r>
                      <a:r>
                        <a:rPr lang="zh-CN" sz="1600" b="1" kern="0" dirty="0">
                          <a:effectLst/>
                        </a:rPr>
                        <a:t>小组长</a:t>
                      </a:r>
                      <a:endParaRPr lang="zh-CN" sz="1600" b="1" kern="100" dirty="0">
                        <a:effectLst/>
                        <a:latin typeface="Calibri"/>
                        <a:ea typeface="宋体"/>
                        <a:cs typeface="Times New Roman"/>
                      </a:endParaRPr>
                    </a:p>
                  </a:txBody>
                  <a:tcPr marL="40390" marR="40390"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474620">
                <a:tc rowSpan="2">
                  <a:txBody>
                    <a:bodyPr/>
                    <a:lstStyle/>
                    <a:p>
                      <a:pPr algn="ctr">
                        <a:lnSpc>
                          <a:spcPts val="1200"/>
                        </a:lnSpc>
                        <a:spcAft>
                          <a:spcPts val="0"/>
                        </a:spcAft>
                      </a:pPr>
                      <a:r>
                        <a:rPr lang="zh-CN" sz="1600" kern="0">
                          <a:effectLst/>
                        </a:rPr>
                        <a:t>冀敏</a:t>
                      </a:r>
                      <a:endParaRPr lang="zh-CN" sz="1600" kern="100">
                        <a:effectLst/>
                        <a:latin typeface="Calibri"/>
                        <a:ea typeface="宋体"/>
                        <a:cs typeface="Times New Roman"/>
                      </a:endParaRPr>
                    </a:p>
                  </a:txBody>
                  <a:tcPr marL="40390" marR="40390" marT="0" marB="0" anchor="ctr"/>
                </a:tc>
                <a:tc rowSpan="2">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l">
                        <a:lnSpc>
                          <a:spcPts val="1200"/>
                        </a:lnSpc>
                        <a:spcAft>
                          <a:spcPts val="0"/>
                        </a:spcAft>
                      </a:pPr>
                      <a:r>
                        <a:rPr lang="zh-CN" sz="1600" b="1" kern="0">
                          <a:effectLst/>
                        </a:rPr>
                        <a:t>医学物理实验</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40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dirty="0">
                          <a:effectLst/>
                        </a:rPr>
                        <a:t>挑战杯</a:t>
                      </a:r>
                      <a:r>
                        <a:rPr lang="en-US" sz="1600" b="1" kern="0" dirty="0">
                          <a:effectLst/>
                        </a:rPr>
                        <a:t>1</a:t>
                      </a:r>
                      <a:r>
                        <a:rPr lang="zh-CN" sz="1600" b="1" kern="0" dirty="0">
                          <a:effectLst/>
                        </a:rPr>
                        <a:t>项</a:t>
                      </a:r>
                      <a:endParaRPr lang="zh-CN" sz="1600" b="1" kern="100" dirty="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医学物理教材</a:t>
                      </a:r>
                      <a:r>
                        <a:rPr lang="en-US" sz="1600" b="1" kern="0">
                          <a:effectLst/>
                        </a:rPr>
                        <a:t>6</a:t>
                      </a:r>
                      <a:r>
                        <a:rPr lang="zh-CN" sz="1600" b="1" kern="0">
                          <a:effectLst/>
                        </a:rPr>
                        <a:t>万字</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dirty="0">
                          <a:effectLst/>
                        </a:rPr>
                        <a:t>120</a:t>
                      </a:r>
                      <a:endParaRPr lang="zh-CN" sz="1600" b="1" kern="100" dirty="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dirty="0">
                          <a:effectLst/>
                        </a:rPr>
                        <a:t>0</a:t>
                      </a:r>
                      <a:endParaRPr lang="zh-CN" sz="1600" b="1" kern="100" dirty="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演示仪器</a:t>
                      </a:r>
                      <a:r>
                        <a:rPr lang="en-US" sz="1600" b="1" kern="0">
                          <a:effectLst/>
                        </a:rPr>
                        <a:t>2</a:t>
                      </a:r>
                      <a:r>
                        <a:rPr lang="zh-CN" sz="1600" b="1" kern="0">
                          <a:effectLst/>
                        </a:rPr>
                        <a:t>等奖，</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50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2400" b="1" kern="0" dirty="0">
                          <a:solidFill>
                            <a:srgbClr val="FF0000"/>
                          </a:solidFill>
                          <a:effectLst/>
                        </a:rPr>
                        <a:t>230</a:t>
                      </a:r>
                      <a:endParaRPr lang="zh-CN" sz="2400" b="1" kern="100" dirty="0">
                        <a:solidFill>
                          <a:srgbClr val="FF0000"/>
                        </a:solidFill>
                        <a:effectLst/>
                        <a:latin typeface="Calibri"/>
                        <a:ea typeface="宋体"/>
                        <a:cs typeface="Times New Roman"/>
                      </a:endParaRPr>
                    </a:p>
                  </a:txBody>
                  <a:tcPr marL="40390" marR="40390" marT="0" marB="0" anchor="ctr"/>
                </a:tc>
              </a:tr>
              <a:tr h="551223">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ts val="1200"/>
                        </a:lnSpc>
                        <a:spcAft>
                          <a:spcPts val="0"/>
                        </a:spcAft>
                      </a:pPr>
                      <a:r>
                        <a:rPr lang="zh-CN" sz="1600" b="1" kern="0">
                          <a:effectLst/>
                        </a:rPr>
                        <a:t>挑战杯</a:t>
                      </a:r>
                      <a:r>
                        <a:rPr lang="en-US" sz="1600" b="1" kern="0">
                          <a:effectLst/>
                        </a:rPr>
                        <a:t>3</a:t>
                      </a:r>
                      <a:r>
                        <a:rPr lang="zh-CN" sz="1600" b="1" kern="0">
                          <a:effectLst/>
                        </a:rPr>
                        <a:t>等奖</a:t>
                      </a:r>
                      <a:endParaRPr lang="zh-CN" sz="1600" b="1" kern="100">
                        <a:effectLst/>
                        <a:latin typeface="Calibri"/>
                        <a:ea typeface="宋体"/>
                        <a:cs typeface="Times New Roman"/>
                      </a:endParaRPr>
                    </a:p>
                  </a:txBody>
                  <a:tcPr marL="40390" marR="40390" marT="0" marB="0" anchor="ctr"/>
                </a:tc>
                <a:tc vMerge="1">
                  <a:txBody>
                    <a:bodyPr/>
                    <a:lstStyle/>
                    <a:p>
                      <a:endParaRPr lang="zh-CN" altLang="en-US"/>
                    </a:p>
                  </a:txBody>
                  <a:tcPr/>
                </a:tc>
                <a:tc vMerge="1">
                  <a:txBody>
                    <a:bodyPr/>
                    <a:lstStyle/>
                    <a:p>
                      <a:endParaRPr lang="zh-CN" altLang="en-US"/>
                    </a:p>
                  </a:txBody>
                  <a:tcPr/>
                </a:tc>
              </a:tr>
              <a:tr h="990381">
                <a:tc>
                  <a:txBody>
                    <a:bodyPr/>
                    <a:lstStyle/>
                    <a:p>
                      <a:pPr algn="ctr">
                        <a:lnSpc>
                          <a:spcPts val="1200"/>
                        </a:lnSpc>
                        <a:spcAft>
                          <a:spcPts val="0"/>
                        </a:spcAft>
                      </a:pPr>
                      <a:r>
                        <a:rPr lang="zh-CN" sz="1600" kern="0">
                          <a:effectLst/>
                        </a:rPr>
                        <a:t>吕景林</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altLang="en-US" sz="1600" b="1" kern="0" dirty="0" smtClean="0">
                          <a:effectLst/>
                        </a:rPr>
                        <a:t>演示负责</a:t>
                      </a:r>
                      <a:endParaRPr lang="en-US" altLang="zh-CN" sz="1600" b="1" kern="0" dirty="0" smtClean="0">
                        <a:effectLst/>
                      </a:endParaRPr>
                    </a:p>
                    <a:p>
                      <a:pPr algn="l">
                        <a:lnSpc>
                          <a:spcPts val="1200"/>
                        </a:lnSpc>
                        <a:spcAft>
                          <a:spcPts val="0"/>
                        </a:spcAft>
                      </a:pPr>
                      <a:endParaRPr lang="en-US" altLang="zh-CN" sz="1600" b="1" kern="0" dirty="0" smtClean="0">
                        <a:effectLst/>
                      </a:endParaRPr>
                    </a:p>
                    <a:p>
                      <a:pPr algn="l">
                        <a:lnSpc>
                          <a:spcPts val="1200"/>
                        </a:lnSpc>
                        <a:spcAft>
                          <a:spcPts val="0"/>
                        </a:spcAft>
                      </a:pPr>
                      <a:r>
                        <a:rPr lang="zh-CN" sz="1600" b="1" kern="0" dirty="0" smtClean="0">
                          <a:effectLst/>
                        </a:rPr>
                        <a:t>演示</a:t>
                      </a:r>
                      <a:r>
                        <a:rPr lang="zh-CN" sz="1600" b="1" kern="0" dirty="0">
                          <a:effectLst/>
                        </a:rPr>
                        <a:t>实验拓展半年</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smtClean="0">
                          <a:effectLst/>
                        </a:rPr>
                        <a:t>120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en-US" sz="1600" b="1" kern="0">
                          <a:effectLst/>
                        </a:rPr>
                        <a:t>1</a:t>
                      </a:r>
                      <a:r>
                        <a:rPr lang="zh-CN" sz="1600" b="1" kern="0">
                          <a:effectLst/>
                        </a:rPr>
                        <a:t>项本科生国家级创新项目</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演示仪器</a:t>
                      </a:r>
                      <a:r>
                        <a:rPr lang="en-US" sz="1600" b="1" kern="0" dirty="0">
                          <a:effectLst/>
                        </a:rPr>
                        <a:t>1</a:t>
                      </a:r>
                      <a:r>
                        <a:rPr lang="zh-CN" sz="1600" b="1" kern="0" dirty="0">
                          <a:effectLst/>
                        </a:rPr>
                        <a:t>等奖</a:t>
                      </a:r>
                      <a:r>
                        <a:rPr lang="en-US" sz="1600" b="1" kern="0" dirty="0">
                          <a:effectLst/>
                        </a:rPr>
                        <a:t>2</a:t>
                      </a:r>
                      <a:r>
                        <a:rPr lang="zh-CN" sz="1600" b="1" kern="0" dirty="0">
                          <a:effectLst/>
                        </a:rPr>
                        <a:t>项</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100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smtClean="0">
                          <a:solidFill>
                            <a:srgbClr val="FF0000"/>
                          </a:solidFill>
                          <a:effectLst/>
                        </a:rPr>
                        <a:t>260</a:t>
                      </a:r>
                      <a:endParaRPr lang="zh-CN" sz="2400" b="1" kern="100" dirty="0">
                        <a:solidFill>
                          <a:srgbClr val="FF0000"/>
                        </a:solidFill>
                        <a:effectLst/>
                        <a:latin typeface="Calibri"/>
                        <a:ea typeface="宋体"/>
                        <a:cs typeface="Times New Roman"/>
                      </a:endParaRPr>
                    </a:p>
                  </a:txBody>
                  <a:tcPr marL="40390" marR="40390" marT="0" marB="0" anchor="ctr"/>
                </a:tc>
              </a:tr>
              <a:tr h="474620">
                <a:tc rowSpan="2">
                  <a:txBody>
                    <a:bodyPr/>
                    <a:lstStyle/>
                    <a:p>
                      <a:pPr algn="ctr">
                        <a:lnSpc>
                          <a:spcPts val="1200"/>
                        </a:lnSpc>
                        <a:spcAft>
                          <a:spcPts val="0"/>
                        </a:spcAft>
                      </a:pPr>
                      <a:r>
                        <a:rPr lang="zh-CN" sz="1600" kern="0">
                          <a:effectLst/>
                        </a:rPr>
                        <a:t>童培雄</a:t>
                      </a:r>
                      <a:endParaRPr lang="zh-CN" sz="1600"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自学物理实验</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60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dirty="0">
                          <a:effectLst/>
                        </a:rPr>
                        <a:t>90</a:t>
                      </a:r>
                      <a:endParaRPr lang="zh-CN" sz="1600" b="1" kern="100" dirty="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2400" b="1" kern="0" dirty="0">
                          <a:solidFill>
                            <a:srgbClr val="FF0000"/>
                          </a:solidFill>
                          <a:effectLst/>
                        </a:rPr>
                        <a:t>150</a:t>
                      </a:r>
                      <a:endParaRPr lang="zh-CN" sz="2400" b="1" kern="100" dirty="0">
                        <a:solidFill>
                          <a:srgbClr val="FF0000"/>
                        </a:solidFill>
                        <a:effectLst/>
                        <a:latin typeface="Calibri"/>
                        <a:ea typeface="宋体"/>
                        <a:cs typeface="Times New Roman"/>
                      </a:endParaRPr>
                    </a:p>
                  </a:txBody>
                  <a:tcPr marL="40390" marR="40390" marT="0" marB="0" anchor="ctr"/>
                </a:tc>
              </a:tr>
              <a:tr h="461484">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lnSpc>
                          <a:spcPts val="1200"/>
                        </a:lnSpc>
                        <a:spcAft>
                          <a:spcPts val="0"/>
                        </a:spcAft>
                      </a:pPr>
                      <a:r>
                        <a:rPr lang="en-US" sz="1600" b="1" kern="0" dirty="0">
                          <a:effectLst/>
                        </a:rPr>
                        <a:t>805A</a:t>
                      </a:r>
                      <a:r>
                        <a:rPr lang="zh-CN" sz="1600" b="1" kern="0" dirty="0">
                          <a:effectLst/>
                        </a:rPr>
                        <a:t>小组长</a:t>
                      </a:r>
                      <a:endParaRPr lang="zh-CN" sz="1600" b="1" kern="100" dirty="0">
                        <a:effectLst/>
                        <a:latin typeface="Calibri"/>
                        <a:ea typeface="宋体"/>
                        <a:cs typeface="Times New Roman"/>
                      </a:endParaRPr>
                    </a:p>
                  </a:txBody>
                  <a:tcPr marL="40390" marR="40390"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792088">
                <a:tc>
                  <a:txBody>
                    <a:bodyPr/>
                    <a:lstStyle/>
                    <a:p>
                      <a:pPr algn="ctr">
                        <a:lnSpc>
                          <a:spcPts val="1200"/>
                        </a:lnSpc>
                        <a:spcAft>
                          <a:spcPts val="0"/>
                        </a:spcAft>
                      </a:pPr>
                      <a:r>
                        <a:rPr lang="zh-CN" sz="1600" kern="0">
                          <a:effectLst/>
                        </a:rPr>
                        <a:t>高渊</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smtClean="0">
                          <a:effectLst/>
                        </a:rPr>
                        <a:t>基础负责</a:t>
                      </a:r>
                      <a:r>
                        <a:rPr lang="en-US" sz="1600" b="1" kern="0" dirty="0" smtClean="0">
                          <a:effectLst/>
                        </a:rPr>
                        <a:t>802/803</a:t>
                      </a:r>
                      <a:r>
                        <a:rPr lang="zh-CN" sz="1600" b="1" kern="0" dirty="0">
                          <a:effectLst/>
                        </a:rPr>
                        <a:t>小组长</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80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改进</a:t>
                      </a:r>
                      <a:r>
                        <a:rPr lang="en-US" sz="1600" b="1" kern="0">
                          <a:effectLst/>
                        </a:rPr>
                        <a:t>RLC</a:t>
                      </a:r>
                      <a:r>
                        <a:rPr lang="zh-CN" sz="1600" b="1" kern="0">
                          <a:effectLst/>
                        </a:rPr>
                        <a:t>实验</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200</a:t>
                      </a:r>
                      <a:endParaRPr lang="zh-CN" sz="2400" b="1" kern="100" dirty="0">
                        <a:solidFill>
                          <a:srgbClr val="FF0000"/>
                        </a:solidFill>
                        <a:effectLst/>
                        <a:latin typeface="Calibri"/>
                        <a:ea typeface="宋体"/>
                        <a:cs typeface="Times New Roman"/>
                      </a:endParaRPr>
                    </a:p>
                  </a:txBody>
                  <a:tcPr marL="40390" marR="40390" marT="0" marB="0" anchor="ctr"/>
                </a:tc>
              </a:tr>
              <a:tr h="937539">
                <a:tc>
                  <a:txBody>
                    <a:bodyPr/>
                    <a:lstStyle/>
                    <a:p>
                      <a:pPr algn="ctr">
                        <a:lnSpc>
                          <a:spcPts val="1200"/>
                        </a:lnSpc>
                        <a:spcAft>
                          <a:spcPts val="0"/>
                        </a:spcAft>
                      </a:pPr>
                      <a:r>
                        <a:rPr lang="zh-CN" sz="1600" kern="0">
                          <a:effectLst/>
                        </a:rPr>
                        <a:t>陈元杰</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中心学术秘书</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30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物理实验</a:t>
                      </a:r>
                      <a:r>
                        <a:rPr lang="zh-CN" sz="1600" b="1" kern="0" dirty="0" smtClean="0">
                          <a:effectLst/>
                        </a:rPr>
                        <a:t>上</a:t>
                      </a:r>
                      <a:r>
                        <a:rPr lang="en-US" altLang="zh-CN" sz="1600" b="1" kern="0" dirty="0" smtClean="0">
                          <a:effectLst/>
                        </a:rPr>
                        <a:t>(</a:t>
                      </a:r>
                      <a:r>
                        <a:rPr lang="zh-CN" sz="1600" b="1" kern="0" dirty="0" smtClean="0">
                          <a:effectLst/>
                        </a:rPr>
                        <a:t>半年</a:t>
                      </a:r>
                      <a:r>
                        <a:rPr lang="en-US" altLang="zh-CN" sz="1600" b="1" kern="0" dirty="0" smtClean="0">
                          <a:effectLst/>
                        </a:rPr>
                        <a:t>)</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50</a:t>
                      </a:r>
                      <a:endParaRPr lang="zh-CN" sz="2400" b="1" kern="100" dirty="0">
                        <a:solidFill>
                          <a:srgbClr val="FF0000"/>
                        </a:solidFill>
                        <a:effectLst/>
                        <a:latin typeface="Calibri"/>
                        <a:ea typeface="宋体"/>
                        <a:cs typeface="Times New Roman"/>
                      </a:endParaRPr>
                    </a:p>
                  </a:txBody>
                  <a:tcPr marL="40390" marR="40390" marT="0" marB="0" anchor="ctr"/>
                </a:tc>
              </a:tr>
              <a:tr h="783232">
                <a:tc>
                  <a:txBody>
                    <a:bodyPr/>
                    <a:lstStyle/>
                    <a:p>
                      <a:pPr algn="ctr">
                        <a:lnSpc>
                          <a:spcPts val="1200"/>
                        </a:lnSpc>
                        <a:spcAft>
                          <a:spcPts val="0"/>
                        </a:spcAft>
                      </a:pPr>
                      <a:r>
                        <a:rPr lang="zh-CN" sz="1600" kern="0">
                          <a:effectLst/>
                        </a:rPr>
                        <a:t>白翠琴</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物理实验</a:t>
                      </a:r>
                      <a:r>
                        <a:rPr lang="zh-CN" sz="1600" b="1" kern="0" dirty="0" smtClean="0">
                          <a:effectLst/>
                        </a:rPr>
                        <a:t>下</a:t>
                      </a:r>
                      <a:r>
                        <a:rPr lang="en-US" altLang="zh-CN" sz="1600" b="1" kern="0" dirty="0" smtClean="0">
                          <a:effectLst/>
                        </a:rPr>
                        <a:t>(</a:t>
                      </a:r>
                      <a:r>
                        <a:rPr lang="zh-CN" sz="1600" b="1" kern="0" dirty="0" smtClean="0">
                          <a:effectLst/>
                        </a:rPr>
                        <a:t>半年</a:t>
                      </a:r>
                      <a:r>
                        <a:rPr lang="en-US" altLang="zh-CN" sz="1600" b="1" kern="0" dirty="0" smtClean="0">
                          <a:effectLst/>
                        </a:rPr>
                        <a:t>)</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改进光的偏振实验</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演示仪器</a:t>
                      </a:r>
                      <a:r>
                        <a:rPr lang="en-US" sz="1600" b="1" kern="0" dirty="0">
                          <a:effectLst/>
                        </a:rPr>
                        <a:t>1</a:t>
                      </a:r>
                      <a:r>
                        <a:rPr lang="zh-CN" sz="1600" b="1" kern="0" dirty="0">
                          <a:effectLst/>
                        </a:rPr>
                        <a:t>等奖</a:t>
                      </a:r>
                      <a:r>
                        <a:rPr lang="en-US" sz="1600" b="1" kern="0" dirty="0">
                          <a:effectLst/>
                        </a:rPr>
                        <a:t>1</a:t>
                      </a:r>
                      <a:r>
                        <a:rPr lang="zh-CN" sz="1600" b="1" kern="0" dirty="0">
                          <a:effectLst/>
                        </a:rPr>
                        <a:t>项</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50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80</a:t>
                      </a:r>
                      <a:endParaRPr lang="zh-CN" sz="2400" b="1" kern="100" dirty="0">
                        <a:solidFill>
                          <a:srgbClr val="FF0000"/>
                        </a:solidFill>
                        <a:effectLst/>
                        <a:latin typeface="Calibri"/>
                        <a:ea typeface="宋体"/>
                        <a:cs typeface="Times New Roman"/>
                      </a:endParaRPr>
                    </a:p>
                  </a:txBody>
                  <a:tcPr marL="40390" marR="40390" marT="0" marB="0" anchor="ctr"/>
                </a:tc>
              </a:tr>
              <a:tr h="169994">
                <a:tc>
                  <a:txBody>
                    <a:bodyPr/>
                    <a:lstStyle/>
                    <a:p>
                      <a:pPr algn="ctr">
                        <a:lnSpc>
                          <a:spcPts val="1200"/>
                        </a:lnSpc>
                        <a:spcAft>
                          <a:spcPts val="0"/>
                        </a:spcAft>
                      </a:pPr>
                      <a:r>
                        <a:rPr lang="zh-CN" sz="1600" kern="0">
                          <a:effectLst/>
                        </a:rPr>
                        <a:t>岑剡</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改进实验</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10</a:t>
                      </a:r>
                      <a:endParaRPr lang="zh-CN" sz="2400" b="1" kern="100" dirty="0">
                        <a:solidFill>
                          <a:srgbClr val="FF0000"/>
                        </a:solidFill>
                        <a:effectLst/>
                        <a:latin typeface="Calibri"/>
                        <a:ea typeface="宋体"/>
                        <a:cs typeface="Times New Roman"/>
                      </a:endParaRPr>
                    </a:p>
                  </a:txBody>
                  <a:tcPr marL="40390" marR="40390" marT="0" marB="0" anchor="ctr"/>
                </a:tc>
              </a:tr>
              <a:tr h="628926">
                <a:tc>
                  <a:txBody>
                    <a:bodyPr/>
                    <a:lstStyle/>
                    <a:p>
                      <a:pPr algn="ctr">
                        <a:lnSpc>
                          <a:spcPts val="1200"/>
                        </a:lnSpc>
                        <a:spcAft>
                          <a:spcPts val="0"/>
                        </a:spcAft>
                      </a:pPr>
                      <a:r>
                        <a:rPr lang="zh-CN" sz="1600" kern="0">
                          <a:effectLst/>
                        </a:rPr>
                        <a:t>原媛</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en-US" sz="1600" b="1" kern="0">
                          <a:effectLst/>
                        </a:rPr>
                        <a:t>801/804</a:t>
                      </a:r>
                      <a:r>
                        <a:rPr lang="zh-CN" sz="1600" b="1" kern="0">
                          <a:effectLst/>
                        </a:rPr>
                        <a:t>小组长</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40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130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170</a:t>
                      </a:r>
                      <a:endParaRPr lang="zh-CN" sz="2400" b="1" kern="100" dirty="0">
                        <a:solidFill>
                          <a:srgbClr val="FF0000"/>
                        </a:solidFill>
                        <a:effectLst/>
                        <a:latin typeface="Calibri"/>
                        <a:ea typeface="宋体"/>
                        <a:cs typeface="Times New Roman"/>
                      </a:endParaRPr>
                    </a:p>
                  </a:txBody>
                  <a:tcPr marL="40390" marR="40390" marT="0" marB="0" anchor="ctr"/>
                </a:tc>
              </a:tr>
              <a:tr h="474620">
                <a:tc>
                  <a:txBody>
                    <a:bodyPr/>
                    <a:lstStyle/>
                    <a:p>
                      <a:pPr algn="ctr">
                        <a:lnSpc>
                          <a:spcPts val="1200"/>
                        </a:lnSpc>
                        <a:spcAft>
                          <a:spcPts val="0"/>
                        </a:spcAft>
                      </a:pPr>
                      <a:r>
                        <a:rPr lang="zh-CN" sz="1600" kern="0">
                          <a:effectLst/>
                        </a:rPr>
                        <a:t>姚红英</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　近代物理</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10</a:t>
                      </a:r>
                      <a:endParaRPr lang="zh-CN" sz="2400" b="1" kern="100" dirty="0">
                        <a:solidFill>
                          <a:srgbClr val="FF0000"/>
                        </a:solidFill>
                        <a:effectLst/>
                        <a:latin typeface="Calibri"/>
                        <a:ea typeface="宋体"/>
                        <a:cs typeface="Times New Roman"/>
                      </a:endParaRPr>
                    </a:p>
                  </a:txBody>
                  <a:tcPr marL="40390" marR="40390" marT="0" marB="0" anchor="ctr"/>
                </a:tc>
              </a:tr>
            </a:tbl>
          </a:graphicData>
        </a:graphic>
      </p:graphicFrame>
      <p:sp>
        <p:nvSpPr>
          <p:cNvPr id="5" name="Rectangle 1"/>
          <p:cNvSpPr>
            <a:spLocks noChangeArrowheads="1"/>
          </p:cNvSpPr>
          <p:nvPr/>
        </p:nvSpPr>
        <p:spPr bwMode="auto">
          <a:xfrm>
            <a:off x="-4486200" y="-884088"/>
            <a:ext cx="914400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1" i="0" u="none" strike="noStrike" cap="none" normalizeH="0" baseline="0" smtClean="0">
                <a:ln>
                  <a:noFill/>
                </a:ln>
                <a:solidFill>
                  <a:schemeClr val="tx1"/>
                </a:solidFill>
                <a:effectLst/>
                <a:latin typeface="Calibri" pitchFamily="34" charset="0"/>
                <a:ea typeface="宋体" pitchFamily="2" charset="-122"/>
                <a:cs typeface="Times New Roman" pitchFamily="18" charset="0"/>
              </a:rPr>
              <a:t> </a:t>
            </a:r>
            <a:endParaRPr kumimoji="0" lang="en-US"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1979712" y="116632"/>
            <a:ext cx="5234125" cy="523220"/>
          </a:xfrm>
          <a:prstGeom prst="rect">
            <a:avLst/>
          </a:prstGeom>
        </p:spPr>
        <p:txBody>
          <a:bodyPr wrap="none">
            <a:spAutoFit/>
          </a:bodyPr>
          <a:lstStyle/>
          <a:p>
            <a:r>
              <a:rPr lang="zh-CN" altLang="en-US" sz="2800" b="1" kern="0" dirty="0" smtClean="0">
                <a:solidFill>
                  <a:srgbClr val="0000CC"/>
                </a:solidFill>
              </a:rPr>
              <a:t>实验中心全职教师其他工作一栏</a:t>
            </a:r>
            <a:endParaRPr lang="zh-CN" altLang="en-US" sz="2800" dirty="0">
              <a:solidFill>
                <a:srgbClr val="0000CC"/>
              </a:solidFill>
            </a:endParaRPr>
          </a:p>
        </p:txBody>
      </p:sp>
    </p:spTree>
    <p:extLst>
      <p:ext uri="{BB962C8B-B14F-4D97-AF65-F5344CB8AC3E}">
        <p14:creationId xmlns:p14="http://schemas.microsoft.com/office/powerpoint/2010/main" val="30439963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766304709"/>
              </p:ext>
            </p:extLst>
          </p:nvPr>
        </p:nvGraphicFramePr>
        <p:xfrm>
          <a:off x="35644" y="-6004048"/>
          <a:ext cx="9000852" cy="11667506"/>
        </p:xfrm>
        <a:graphic>
          <a:graphicData uri="http://schemas.openxmlformats.org/drawingml/2006/table">
            <a:tbl>
              <a:tblPr firstRow="1" firstCol="1" bandRow="1">
                <a:tableStyleId>{5C22544A-7EE6-4342-B048-85BDC9FD1C3A}</a:tableStyleId>
              </a:tblPr>
              <a:tblGrid>
                <a:gridCol w="719932"/>
                <a:gridCol w="216024"/>
                <a:gridCol w="432048"/>
                <a:gridCol w="936104"/>
                <a:gridCol w="432048"/>
                <a:gridCol w="360040"/>
                <a:gridCol w="792088"/>
                <a:gridCol w="792088"/>
                <a:gridCol w="864096"/>
                <a:gridCol w="520823"/>
                <a:gridCol w="631305"/>
                <a:gridCol w="1080120"/>
                <a:gridCol w="504056"/>
                <a:gridCol w="720080"/>
              </a:tblGrid>
              <a:tr h="518146">
                <a:tc rowSpan="2">
                  <a:txBody>
                    <a:bodyPr/>
                    <a:lstStyle/>
                    <a:p>
                      <a:pPr algn="ctr">
                        <a:lnSpc>
                          <a:spcPts val="1200"/>
                        </a:lnSpc>
                        <a:spcAft>
                          <a:spcPts val="0"/>
                        </a:spcAft>
                      </a:pPr>
                      <a:r>
                        <a:rPr lang="zh-CN" sz="1600" kern="0" dirty="0">
                          <a:effectLst/>
                        </a:rPr>
                        <a:t>全职教师</a:t>
                      </a:r>
                      <a:endParaRPr lang="zh-CN" sz="1600" kern="100" dirty="0">
                        <a:effectLst/>
                        <a:latin typeface="Calibri"/>
                        <a:ea typeface="宋体"/>
                        <a:cs typeface="Times New Roman"/>
                      </a:endParaRPr>
                    </a:p>
                  </a:txBody>
                  <a:tcPr marL="40390" marR="40390" marT="0" marB="0" anchor="ctr"/>
                </a:tc>
                <a:tc gridSpan="13">
                  <a:txBody>
                    <a:bodyPr/>
                    <a:lstStyle/>
                    <a:p>
                      <a:pPr marR="751840" algn="ctr">
                        <a:lnSpc>
                          <a:spcPts val="1200"/>
                        </a:lnSpc>
                        <a:spcAft>
                          <a:spcPts val="0"/>
                        </a:spcAft>
                      </a:pPr>
                      <a:r>
                        <a:rPr lang="zh-CN" sz="1600" kern="0" dirty="0">
                          <a:effectLst/>
                        </a:rPr>
                        <a:t>其他工作明细（折合实验课时）</a:t>
                      </a:r>
                      <a:endParaRPr lang="zh-CN" sz="1600" kern="100" dirty="0">
                        <a:effectLst/>
                        <a:latin typeface="Calibri"/>
                        <a:ea typeface="宋体"/>
                        <a:cs typeface="Times New Roman"/>
                      </a:endParaRPr>
                    </a:p>
                  </a:txBody>
                  <a:tcPr marL="40390" marR="4039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633982">
                <a:tc vMerge="1">
                  <a:txBody>
                    <a:bodyPr/>
                    <a:lstStyle/>
                    <a:p>
                      <a:endParaRPr lang="zh-CN" altLang="en-US"/>
                    </a:p>
                  </a:txBody>
                  <a:tcPr/>
                </a:tc>
                <a:tc gridSpan="2">
                  <a:txBody>
                    <a:bodyPr/>
                    <a:lstStyle/>
                    <a:p>
                      <a:pPr algn="ctr">
                        <a:lnSpc>
                          <a:spcPts val="1200"/>
                        </a:lnSpc>
                        <a:spcAft>
                          <a:spcPts val="0"/>
                        </a:spcAft>
                      </a:pPr>
                      <a:r>
                        <a:rPr lang="zh-CN" sz="1600" b="1" kern="0" dirty="0">
                          <a:effectLst/>
                        </a:rPr>
                        <a:t>管理</a:t>
                      </a:r>
                      <a:endParaRPr lang="zh-CN" sz="1600" b="1" kern="100" dirty="0">
                        <a:effectLst/>
                        <a:latin typeface="Calibri"/>
                        <a:ea typeface="宋体"/>
                        <a:cs typeface="Times New Roman"/>
                      </a:endParaRPr>
                    </a:p>
                  </a:txBody>
                  <a:tcPr marL="40390" marR="40390" marT="0" marB="0" anchor="ctr"/>
                </a:tc>
                <a:tc hMerge="1">
                  <a:txBody>
                    <a:bodyPr/>
                    <a:lstStyle/>
                    <a:p>
                      <a:endParaRPr lang="zh-CN" altLang="en-US"/>
                    </a:p>
                  </a:txBody>
                  <a:tcPr/>
                </a:tc>
                <a:tc gridSpan="2">
                  <a:txBody>
                    <a:bodyPr/>
                    <a:lstStyle/>
                    <a:p>
                      <a:pPr algn="ctr">
                        <a:lnSpc>
                          <a:spcPts val="1200"/>
                        </a:lnSpc>
                        <a:spcAft>
                          <a:spcPts val="0"/>
                        </a:spcAft>
                      </a:pPr>
                      <a:r>
                        <a:rPr lang="zh-CN" sz="1600" b="1" kern="0" dirty="0">
                          <a:effectLst/>
                        </a:rPr>
                        <a:t>课程负责人</a:t>
                      </a:r>
                      <a:endParaRPr lang="zh-CN" sz="1600" b="1" kern="100" dirty="0">
                        <a:effectLst/>
                        <a:latin typeface="Calibri"/>
                        <a:ea typeface="宋体"/>
                        <a:cs typeface="Times New Roman"/>
                      </a:endParaRPr>
                    </a:p>
                  </a:txBody>
                  <a:tcPr marL="40390" marR="40390" marT="0" marB="0" anchor="ctr"/>
                </a:tc>
                <a:tc hMerge="1">
                  <a:txBody>
                    <a:bodyPr/>
                    <a:lstStyle/>
                    <a:p>
                      <a:endParaRPr lang="zh-CN" altLang="en-US"/>
                    </a:p>
                  </a:txBody>
                  <a:tcPr/>
                </a:tc>
                <a:tc>
                  <a:txBody>
                    <a:bodyPr/>
                    <a:lstStyle/>
                    <a:p>
                      <a:pPr algn="ctr">
                        <a:lnSpc>
                          <a:spcPts val="1200"/>
                        </a:lnSpc>
                        <a:spcAft>
                          <a:spcPts val="0"/>
                        </a:spcAft>
                      </a:pPr>
                      <a:r>
                        <a:rPr lang="zh-CN" sz="1600" b="1" kern="0">
                          <a:effectLst/>
                        </a:rPr>
                        <a:t>文章</a:t>
                      </a:r>
                      <a:endParaRPr lang="zh-CN" sz="1600" b="1" kern="100">
                        <a:effectLst/>
                        <a:latin typeface="Calibri"/>
                        <a:ea typeface="宋体"/>
                        <a:cs typeface="Times New Roman"/>
                      </a:endParaRPr>
                    </a:p>
                  </a:txBody>
                  <a:tcPr marL="40390" marR="40390" marT="0" marB="0" anchor="ctr"/>
                </a:tc>
                <a:tc gridSpan="2">
                  <a:txBody>
                    <a:bodyPr/>
                    <a:lstStyle/>
                    <a:p>
                      <a:pPr algn="ctr">
                        <a:lnSpc>
                          <a:spcPts val="1200"/>
                        </a:lnSpc>
                        <a:spcAft>
                          <a:spcPts val="0"/>
                        </a:spcAft>
                      </a:pPr>
                      <a:r>
                        <a:rPr lang="zh-CN" sz="1600" b="1" kern="0">
                          <a:effectLst/>
                        </a:rPr>
                        <a:t>学生科研项目</a:t>
                      </a:r>
                      <a:endParaRPr lang="zh-CN" sz="1600" b="1" kern="100">
                        <a:effectLst/>
                        <a:latin typeface="Calibri"/>
                        <a:ea typeface="宋体"/>
                        <a:cs typeface="Times New Roman"/>
                      </a:endParaRPr>
                    </a:p>
                  </a:txBody>
                  <a:tcPr marL="40390" marR="40390" marT="0" marB="0" anchor="ctr"/>
                </a:tc>
                <a:tc hMerge="1">
                  <a:txBody>
                    <a:bodyPr/>
                    <a:lstStyle/>
                    <a:p>
                      <a:endParaRPr lang="zh-CN" altLang="en-US"/>
                    </a:p>
                  </a:txBody>
                  <a:tcPr/>
                </a:tc>
                <a:tc gridSpan="2">
                  <a:txBody>
                    <a:bodyPr/>
                    <a:lstStyle/>
                    <a:p>
                      <a:pPr algn="ctr">
                        <a:lnSpc>
                          <a:spcPts val="1200"/>
                        </a:lnSpc>
                        <a:spcAft>
                          <a:spcPts val="0"/>
                        </a:spcAft>
                      </a:pPr>
                      <a:r>
                        <a:rPr lang="zh-CN" sz="1600" b="1" kern="0">
                          <a:effectLst/>
                        </a:rPr>
                        <a:t>改进实验</a:t>
                      </a:r>
                      <a:r>
                        <a:rPr lang="en-US" sz="1600" b="1" kern="0">
                          <a:effectLst/>
                        </a:rPr>
                        <a:t>/</a:t>
                      </a:r>
                      <a:r>
                        <a:rPr lang="zh-CN" sz="1600" b="1" kern="0">
                          <a:effectLst/>
                        </a:rPr>
                        <a:t>出版教材</a:t>
                      </a:r>
                      <a:endParaRPr lang="zh-CN" sz="1600" b="1" kern="100">
                        <a:effectLst/>
                        <a:latin typeface="Calibri"/>
                        <a:ea typeface="宋体"/>
                        <a:cs typeface="Times New Roman"/>
                      </a:endParaRPr>
                    </a:p>
                  </a:txBody>
                  <a:tcPr marL="40390" marR="40390" marT="0" marB="0" anchor="ctr"/>
                </a:tc>
                <a:tc hMerge="1">
                  <a:txBody>
                    <a:bodyPr/>
                    <a:lstStyle/>
                    <a:p>
                      <a:endParaRPr lang="zh-CN" altLang="en-US"/>
                    </a:p>
                  </a:txBody>
                  <a:tcPr/>
                </a:tc>
                <a:tc>
                  <a:txBody>
                    <a:bodyPr/>
                    <a:lstStyle/>
                    <a:p>
                      <a:pPr algn="l">
                        <a:lnSpc>
                          <a:spcPts val="1200"/>
                        </a:lnSpc>
                        <a:spcAft>
                          <a:spcPts val="0"/>
                        </a:spcAft>
                      </a:pPr>
                      <a:r>
                        <a:rPr lang="zh-CN" sz="1600" b="1" kern="0">
                          <a:effectLst/>
                        </a:rPr>
                        <a:t>助教</a:t>
                      </a:r>
                      <a:endParaRPr lang="zh-CN" sz="1600" b="1" kern="100">
                        <a:effectLst/>
                        <a:latin typeface="Calibri"/>
                        <a:ea typeface="宋体"/>
                        <a:cs typeface="Times New Roman"/>
                      </a:endParaRPr>
                    </a:p>
                  </a:txBody>
                  <a:tcPr marL="40390" marR="40390" marT="0" marB="0" anchor="ctr"/>
                </a:tc>
                <a:tc gridSpan="2">
                  <a:txBody>
                    <a:bodyPr/>
                    <a:lstStyle/>
                    <a:p>
                      <a:pPr algn="ctr">
                        <a:lnSpc>
                          <a:spcPts val="1200"/>
                        </a:lnSpc>
                        <a:spcAft>
                          <a:spcPts val="0"/>
                        </a:spcAft>
                      </a:pPr>
                      <a:r>
                        <a:rPr lang="zh-CN" sz="1600" b="1" kern="0">
                          <a:effectLst/>
                        </a:rPr>
                        <a:t>获奖</a:t>
                      </a:r>
                      <a:endParaRPr lang="zh-CN" sz="1600" b="1" kern="100">
                        <a:effectLst/>
                        <a:latin typeface="Calibri"/>
                        <a:ea typeface="宋体"/>
                        <a:cs typeface="Times New Roman"/>
                      </a:endParaRPr>
                    </a:p>
                  </a:txBody>
                  <a:tcPr marL="40390" marR="40390" marT="0" marB="0" anchor="ctr"/>
                </a:tc>
                <a:tc hMerge="1">
                  <a:txBody>
                    <a:bodyPr/>
                    <a:lstStyle/>
                    <a:p>
                      <a:endParaRPr lang="zh-CN" altLang="en-US"/>
                    </a:p>
                  </a:txBody>
                  <a:tcPr/>
                </a:tc>
                <a:tc>
                  <a:txBody>
                    <a:bodyPr/>
                    <a:lstStyle/>
                    <a:p>
                      <a:pPr algn="ctr">
                        <a:lnSpc>
                          <a:spcPts val="1200"/>
                        </a:lnSpc>
                        <a:spcAft>
                          <a:spcPts val="0"/>
                        </a:spcAft>
                      </a:pPr>
                      <a:r>
                        <a:rPr lang="zh-CN" sz="1600" b="1" kern="0" dirty="0">
                          <a:effectLst/>
                        </a:rPr>
                        <a:t>其他工作合计</a:t>
                      </a:r>
                      <a:endParaRPr lang="zh-CN" sz="1600" b="1" kern="100" dirty="0">
                        <a:effectLst/>
                        <a:latin typeface="Calibri"/>
                        <a:ea typeface="宋体"/>
                        <a:cs typeface="Times New Roman"/>
                      </a:endParaRPr>
                    </a:p>
                  </a:txBody>
                  <a:tcPr marL="40390" marR="40390" marT="0" marB="0" anchor="ctr"/>
                </a:tc>
              </a:tr>
              <a:tr h="936104">
                <a:tc>
                  <a:txBody>
                    <a:bodyPr/>
                    <a:lstStyle/>
                    <a:p>
                      <a:pPr algn="ctr">
                        <a:lnSpc>
                          <a:spcPts val="1200"/>
                        </a:lnSpc>
                        <a:spcAft>
                          <a:spcPts val="0"/>
                        </a:spcAft>
                      </a:pPr>
                      <a:r>
                        <a:rPr lang="zh-CN" sz="1600" kern="0">
                          <a:effectLst/>
                        </a:rPr>
                        <a:t>乐永康</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执行主任</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60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近物</a:t>
                      </a:r>
                      <a:r>
                        <a:rPr lang="en-US" sz="1600" b="1" kern="0" dirty="0">
                          <a:effectLst/>
                        </a:rPr>
                        <a:t>II</a:t>
                      </a:r>
                      <a:r>
                        <a:rPr lang="zh-CN" sz="1600" b="1" kern="0" dirty="0">
                          <a:effectLst/>
                        </a:rPr>
                        <a:t>（半年）</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20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20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科创</a:t>
                      </a:r>
                      <a:r>
                        <a:rPr lang="en-US" sz="1600" b="1" kern="0">
                          <a:effectLst/>
                        </a:rPr>
                        <a:t>1</a:t>
                      </a:r>
                      <a:r>
                        <a:rPr lang="zh-CN" sz="1600" b="1" kern="0">
                          <a:effectLst/>
                        </a:rPr>
                        <a:t>项</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改进</a:t>
                      </a:r>
                      <a:r>
                        <a:rPr lang="en-US" sz="1600" b="1" kern="0" dirty="0">
                          <a:effectLst/>
                        </a:rPr>
                        <a:t>G-M</a:t>
                      </a:r>
                      <a:r>
                        <a:rPr lang="zh-CN" sz="1600" b="1" kern="0" dirty="0">
                          <a:effectLst/>
                        </a:rPr>
                        <a:t>计数管</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10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130</a:t>
                      </a:r>
                      <a:endParaRPr lang="zh-CN" sz="2400" b="1" kern="100" dirty="0">
                        <a:solidFill>
                          <a:srgbClr val="FF0000"/>
                        </a:solidFill>
                        <a:effectLst/>
                        <a:latin typeface="Calibri"/>
                        <a:ea typeface="宋体"/>
                        <a:cs typeface="Times New Roman"/>
                      </a:endParaRPr>
                    </a:p>
                  </a:txBody>
                  <a:tcPr marL="40390" marR="40390" marT="0" marB="0" anchor="ctr"/>
                </a:tc>
              </a:tr>
              <a:tr h="648072">
                <a:tc>
                  <a:txBody>
                    <a:bodyPr/>
                    <a:lstStyle/>
                    <a:p>
                      <a:pPr algn="ctr">
                        <a:lnSpc>
                          <a:spcPts val="1200"/>
                        </a:lnSpc>
                        <a:spcAft>
                          <a:spcPts val="0"/>
                        </a:spcAft>
                      </a:pPr>
                      <a:r>
                        <a:rPr lang="zh-CN" sz="1600" kern="0">
                          <a:effectLst/>
                        </a:rPr>
                        <a:t>俞熹</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副主任</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60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近物</a:t>
                      </a:r>
                      <a:r>
                        <a:rPr lang="en-US" sz="1600" b="1" kern="0" dirty="0" smtClean="0">
                          <a:effectLst/>
                        </a:rPr>
                        <a:t>I</a:t>
                      </a:r>
                      <a:r>
                        <a:rPr lang="zh-CN" altLang="en-US" sz="1600" b="1" kern="0" dirty="0" smtClean="0">
                          <a:effectLst/>
                        </a:rPr>
                        <a:t>负责</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30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改进小质谱实验</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10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120</a:t>
                      </a:r>
                      <a:endParaRPr lang="zh-CN" sz="2400" b="1" kern="100" dirty="0">
                        <a:solidFill>
                          <a:srgbClr val="FF0000"/>
                        </a:solidFill>
                        <a:effectLst/>
                        <a:latin typeface="Calibri"/>
                        <a:ea typeface="宋体"/>
                        <a:cs typeface="Times New Roman"/>
                      </a:endParaRPr>
                    </a:p>
                  </a:txBody>
                  <a:tcPr marL="40390" marR="40390" marT="0" marB="0" anchor="ctr"/>
                </a:tc>
              </a:tr>
              <a:tr h="474620">
                <a:tc rowSpan="3">
                  <a:txBody>
                    <a:bodyPr/>
                    <a:lstStyle/>
                    <a:p>
                      <a:pPr algn="ctr">
                        <a:lnSpc>
                          <a:spcPts val="1200"/>
                        </a:lnSpc>
                        <a:spcAft>
                          <a:spcPts val="0"/>
                        </a:spcAft>
                      </a:pPr>
                      <a:r>
                        <a:rPr lang="zh-CN" sz="1600" kern="0">
                          <a:effectLst/>
                        </a:rPr>
                        <a:t>苏卫锋</a:t>
                      </a:r>
                      <a:endParaRPr lang="zh-CN" sz="1600"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zh-CN" sz="1600" b="1" kern="0">
                          <a:effectLst/>
                        </a:rPr>
                        <a:t>副主任</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a:effectLst/>
                        </a:rPr>
                        <a:t>60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altLang="en-US" sz="1600" b="1" kern="0" dirty="0" smtClean="0">
                          <a:effectLst/>
                        </a:rPr>
                        <a:t>基础负责</a:t>
                      </a:r>
                      <a:endParaRPr lang="zh-CN" sz="1600" b="1" kern="100" dirty="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a:effectLst/>
                        </a:rPr>
                        <a:t>80</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a:effectLst/>
                        </a:rPr>
                        <a:t>0</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zh-CN" sz="1600" b="1" kern="0">
                          <a:effectLst/>
                        </a:rPr>
                        <a:t>科创</a:t>
                      </a:r>
                      <a:r>
                        <a:rPr lang="en-US" sz="1600" b="1" kern="0">
                          <a:effectLst/>
                        </a:rPr>
                        <a:t>1</a:t>
                      </a:r>
                      <a:r>
                        <a:rPr lang="zh-CN" sz="1600" b="1" kern="0">
                          <a:effectLst/>
                        </a:rPr>
                        <a:t>项</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dirty="0">
                          <a:effectLst/>
                        </a:rPr>
                        <a:t>20</a:t>
                      </a:r>
                      <a:endParaRPr lang="zh-CN" sz="1600" b="1" kern="100" dirty="0">
                        <a:effectLst/>
                        <a:latin typeface="Calibri"/>
                        <a:ea typeface="宋体"/>
                        <a:cs typeface="Times New Roman"/>
                      </a:endParaRPr>
                    </a:p>
                  </a:txBody>
                  <a:tcPr marL="40390" marR="40390" marT="0" marB="0" anchor="ctr"/>
                </a:tc>
                <a:tc rowSpan="3">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dirty="0">
                          <a:effectLst/>
                        </a:rPr>
                        <a:t>0</a:t>
                      </a:r>
                      <a:endParaRPr lang="zh-CN" sz="1600" b="1" kern="100" dirty="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1600" b="1" kern="0">
                          <a:effectLst/>
                        </a:rPr>
                        <a:t>80</a:t>
                      </a:r>
                      <a:endParaRPr lang="zh-CN" sz="1600" b="1" kern="100">
                        <a:effectLst/>
                        <a:latin typeface="Calibri"/>
                        <a:ea typeface="宋体"/>
                        <a:cs typeface="Times New Roman"/>
                      </a:endParaRPr>
                    </a:p>
                  </a:txBody>
                  <a:tcPr marL="40390" marR="40390" marT="0" marB="0" anchor="ctr"/>
                </a:tc>
                <a:tc rowSpan="3">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3">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3">
                  <a:txBody>
                    <a:bodyPr/>
                    <a:lstStyle/>
                    <a:p>
                      <a:pPr algn="ctr">
                        <a:lnSpc>
                          <a:spcPts val="1200"/>
                        </a:lnSpc>
                        <a:spcAft>
                          <a:spcPts val="0"/>
                        </a:spcAft>
                      </a:pPr>
                      <a:r>
                        <a:rPr lang="en-US" sz="2400" b="1" kern="0" dirty="0">
                          <a:solidFill>
                            <a:srgbClr val="FF0000"/>
                          </a:solidFill>
                          <a:effectLst/>
                        </a:rPr>
                        <a:t>240</a:t>
                      </a:r>
                      <a:endParaRPr lang="zh-CN" sz="2400" b="1" kern="100" dirty="0">
                        <a:solidFill>
                          <a:srgbClr val="FF0000"/>
                        </a:solidFill>
                        <a:effectLst/>
                        <a:latin typeface="Calibri"/>
                        <a:ea typeface="宋体"/>
                        <a:cs typeface="Times New Roman"/>
                      </a:endParaRPr>
                    </a:p>
                  </a:txBody>
                  <a:tcPr marL="40390" marR="40390" marT="0" marB="0" anchor="ctr"/>
                </a:tc>
              </a:tr>
              <a:tr h="227729">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0" marR="0" indent="0" algn="l" defTabSz="914400" rtl="0" eaLnBrk="1" fontAlgn="auto" latinLnBrk="0" hangingPunct="1">
                        <a:lnSpc>
                          <a:spcPts val="1200"/>
                        </a:lnSpc>
                        <a:spcBef>
                          <a:spcPts val="0"/>
                        </a:spcBef>
                        <a:spcAft>
                          <a:spcPts val="0"/>
                        </a:spcAft>
                        <a:buClrTx/>
                        <a:buSzTx/>
                        <a:buFontTx/>
                        <a:buNone/>
                        <a:tabLst/>
                        <a:defRPr/>
                      </a:pPr>
                      <a:r>
                        <a:rPr lang="zh-CN" altLang="zh-CN" sz="1600" b="1" kern="0" dirty="0" smtClean="0">
                          <a:effectLst/>
                        </a:rPr>
                        <a:t>基础</a:t>
                      </a:r>
                      <a:endParaRPr lang="zh-CN" altLang="zh-CN" sz="1600" b="1" kern="100" dirty="0" smtClean="0">
                        <a:effectLst/>
                        <a:latin typeface="+mn-lt"/>
                        <a:ea typeface="+mn-ea"/>
                        <a:cs typeface="Times New Roman"/>
                      </a:endParaRPr>
                    </a:p>
                    <a:p>
                      <a:pPr algn="l">
                        <a:lnSpc>
                          <a:spcPts val="1200"/>
                        </a:lnSpc>
                        <a:spcAft>
                          <a:spcPts val="0"/>
                        </a:spcAft>
                      </a:pPr>
                      <a:r>
                        <a:rPr lang="zh-CN" sz="1600" b="1" kern="0" dirty="0" smtClean="0">
                          <a:effectLst/>
                        </a:rPr>
                        <a:t>英文</a:t>
                      </a:r>
                      <a:r>
                        <a:rPr lang="zh-CN" sz="1600" b="1" kern="0" dirty="0">
                          <a:effectLst/>
                        </a:rPr>
                        <a:t>半年</a:t>
                      </a:r>
                      <a:endParaRPr lang="zh-CN" sz="1600" b="1" kern="100" dirty="0">
                        <a:effectLst/>
                        <a:latin typeface="Calibri"/>
                        <a:ea typeface="宋体"/>
                        <a:cs typeface="Times New Roman"/>
                      </a:endParaRPr>
                    </a:p>
                  </a:txBody>
                  <a:tcPr marL="40390" marR="40390"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505167">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lnSpc>
                          <a:spcPts val="1200"/>
                        </a:lnSpc>
                        <a:spcAft>
                          <a:spcPts val="0"/>
                        </a:spcAft>
                      </a:pPr>
                      <a:r>
                        <a:rPr lang="en-US" sz="1600" b="1" kern="0" dirty="0">
                          <a:effectLst/>
                        </a:rPr>
                        <a:t>805B</a:t>
                      </a:r>
                      <a:r>
                        <a:rPr lang="zh-CN" sz="1600" b="1" kern="0" dirty="0">
                          <a:effectLst/>
                        </a:rPr>
                        <a:t>小组长</a:t>
                      </a:r>
                      <a:endParaRPr lang="zh-CN" sz="1600" b="1" kern="100" dirty="0">
                        <a:effectLst/>
                        <a:latin typeface="Calibri"/>
                        <a:ea typeface="宋体"/>
                        <a:cs typeface="Times New Roman"/>
                      </a:endParaRPr>
                    </a:p>
                  </a:txBody>
                  <a:tcPr marL="40390" marR="40390"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474620">
                <a:tc rowSpan="2">
                  <a:txBody>
                    <a:bodyPr/>
                    <a:lstStyle/>
                    <a:p>
                      <a:pPr algn="ctr">
                        <a:lnSpc>
                          <a:spcPts val="1200"/>
                        </a:lnSpc>
                        <a:spcAft>
                          <a:spcPts val="0"/>
                        </a:spcAft>
                      </a:pPr>
                      <a:r>
                        <a:rPr lang="zh-CN" sz="1600" kern="0">
                          <a:effectLst/>
                        </a:rPr>
                        <a:t>冀敏</a:t>
                      </a:r>
                      <a:endParaRPr lang="zh-CN" sz="1600" kern="100">
                        <a:effectLst/>
                        <a:latin typeface="Calibri"/>
                        <a:ea typeface="宋体"/>
                        <a:cs typeface="Times New Roman"/>
                      </a:endParaRPr>
                    </a:p>
                  </a:txBody>
                  <a:tcPr marL="40390" marR="40390" marT="0" marB="0" anchor="ctr"/>
                </a:tc>
                <a:tc rowSpan="2">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l">
                        <a:lnSpc>
                          <a:spcPts val="1200"/>
                        </a:lnSpc>
                        <a:spcAft>
                          <a:spcPts val="0"/>
                        </a:spcAft>
                      </a:pPr>
                      <a:r>
                        <a:rPr lang="zh-CN" sz="1600" b="1" kern="0">
                          <a:effectLst/>
                        </a:rPr>
                        <a:t>医学物理实验</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40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dirty="0">
                          <a:effectLst/>
                        </a:rPr>
                        <a:t>挑战杯</a:t>
                      </a:r>
                      <a:r>
                        <a:rPr lang="en-US" sz="1600" b="1" kern="0" dirty="0">
                          <a:effectLst/>
                        </a:rPr>
                        <a:t>1</a:t>
                      </a:r>
                      <a:r>
                        <a:rPr lang="zh-CN" sz="1600" b="1" kern="0" dirty="0">
                          <a:effectLst/>
                        </a:rPr>
                        <a:t>项</a:t>
                      </a:r>
                      <a:endParaRPr lang="zh-CN" sz="1600" b="1" kern="100" dirty="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医学物理教材</a:t>
                      </a:r>
                      <a:r>
                        <a:rPr lang="en-US" sz="1600" b="1" kern="0">
                          <a:effectLst/>
                        </a:rPr>
                        <a:t>6</a:t>
                      </a:r>
                      <a:r>
                        <a:rPr lang="zh-CN" sz="1600" b="1" kern="0">
                          <a:effectLst/>
                        </a:rPr>
                        <a:t>万字</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dirty="0">
                          <a:effectLst/>
                        </a:rPr>
                        <a:t>120</a:t>
                      </a:r>
                      <a:endParaRPr lang="zh-CN" sz="1600" b="1" kern="100" dirty="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dirty="0">
                          <a:effectLst/>
                        </a:rPr>
                        <a:t>0</a:t>
                      </a:r>
                      <a:endParaRPr lang="zh-CN" sz="1600" b="1" kern="100" dirty="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演示仪器</a:t>
                      </a:r>
                      <a:r>
                        <a:rPr lang="en-US" sz="1600" b="1" kern="0">
                          <a:effectLst/>
                        </a:rPr>
                        <a:t>2</a:t>
                      </a:r>
                      <a:r>
                        <a:rPr lang="zh-CN" sz="1600" b="1" kern="0">
                          <a:effectLst/>
                        </a:rPr>
                        <a:t>等奖，</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50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2400" b="1" kern="0" dirty="0">
                          <a:solidFill>
                            <a:srgbClr val="FF0000"/>
                          </a:solidFill>
                          <a:effectLst/>
                        </a:rPr>
                        <a:t>230</a:t>
                      </a:r>
                      <a:endParaRPr lang="zh-CN" sz="2400" b="1" kern="100" dirty="0">
                        <a:solidFill>
                          <a:srgbClr val="FF0000"/>
                        </a:solidFill>
                        <a:effectLst/>
                        <a:latin typeface="Calibri"/>
                        <a:ea typeface="宋体"/>
                        <a:cs typeface="Times New Roman"/>
                      </a:endParaRPr>
                    </a:p>
                  </a:txBody>
                  <a:tcPr marL="40390" marR="40390" marT="0" marB="0" anchor="ctr"/>
                </a:tc>
              </a:tr>
              <a:tr h="551223">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ts val="1200"/>
                        </a:lnSpc>
                        <a:spcAft>
                          <a:spcPts val="0"/>
                        </a:spcAft>
                      </a:pPr>
                      <a:r>
                        <a:rPr lang="zh-CN" sz="1600" b="1" kern="0" dirty="0">
                          <a:effectLst/>
                        </a:rPr>
                        <a:t>挑战杯</a:t>
                      </a:r>
                      <a:r>
                        <a:rPr lang="en-US" sz="1600" b="1" kern="0" dirty="0">
                          <a:effectLst/>
                        </a:rPr>
                        <a:t>3</a:t>
                      </a:r>
                      <a:r>
                        <a:rPr lang="zh-CN" sz="1600" b="1" kern="0" dirty="0">
                          <a:effectLst/>
                        </a:rPr>
                        <a:t>等奖</a:t>
                      </a:r>
                      <a:endParaRPr lang="zh-CN" sz="1600" b="1" kern="100" dirty="0">
                        <a:effectLst/>
                        <a:latin typeface="Calibri"/>
                        <a:ea typeface="宋体"/>
                        <a:cs typeface="Times New Roman"/>
                      </a:endParaRPr>
                    </a:p>
                  </a:txBody>
                  <a:tcPr marL="40390" marR="40390" marT="0" marB="0" anchor="ctr"/>
                </a:tc>
                <a:tc vMerge="1">
                  <a:txBody>
                    <a:bodyPr/>
                    <a:lstStyle/>
                    <a:p>
                      <a:endParaRPr lang="zh-CN" altLang="en-US"/>
                    </a:p>
                  </a:txBody>
                  <a:tcPr/>
                </a:tc>
                <a:tc vMerge="1">
                  <a:txBody>
                    <a:bodyPr/>
                    <a:lstStyle/>
                    <a:p>
                      <a:endParaRPr lang="zh-CN" altLang="en-US"/>
                    </a:p>
                  </a:txBody>
                  <a:tcPr/>
                </a:tc>
              </a:tr>
              <a:tr h="990381">
                <a:tc>
                  <a:txBody>
                    <a:bodyPr/>
                    <a:lstStyle/>
                    <a:p>
                      <a:pPr algn="ctr">
                        <a:lnSpc>
                          <a:spcPts val="1200"/>
                        </a:lnSpc>
                        <a:spcAft>
                          <a:spcPts val="0"/>
                        </a:spcAft>
                      </a:pPr>
                      <a:r>
                        <a:rPr lang="zh-CN" sz="1600" kern="0">
                          <a:effectLst/>
                        </a:rPr>
                        <a:t>吕景林</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altLang="en-US" sz="1600" b="1" kern="0" dirty="0" smtClean="0">
                          <a:effectLst/>
                        </a:rPr>
                        <a:t>演示负责</a:t>
                      </a:r>
                      <a:endParaRPr lang="en-US" altLang="zh-CN" sz="1600" b="1" kern="0" dirty="0" smtClean="0">
                        <a:effectLst/>
                      </a:endParaRPr>
                    </a:p>
                    <a:p>
                      <a:pPr algn="l">
                        <a:lnSpc>
                          <a:spcPts val="1200"/>
                        </a:lnSpc>
                        <a:spcAft>
                          <a:spcPts val="0"/>
                        </a:spcAft>
                      </a:pPr>
                      <a:endParaRPr lang="en-US" altLang="zh-CN" sz="1600" b="1" kern="0" dirty="0" smtClean="0">
                        <a:effectLst/>
                      </a:endParaRPr>
                    </a:p>
                    <a:p>
                      <a:pPr algn="l">
                        <a:lnSpc>
                          <a:spcPts val="1200"/>
                        </a:lnSpc>
                        <a:spcAft>
                          <a:spcPts val="0"/>
                        </a:spcAft>
                      </a:pPr>
                      <a:r>
                        <a:rPr lang="zh-CN" sz="1600" b="1" kern="0" dirty="0" smtClean="0">
                          <a:effectLst/>
                        </a:rPr>
                        <a:t>演示</a:t>
                      </a:r>
                      <a:r>
                        <a:rPr lang="zh-CN" sz="1600" b="1" kern="0" dirty="0">
                          <a:effectLst/>
                        </a:rPr>
                        <a:t>实验拓展半年</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smtClean="0">
                          <a:effectLst/>
                        </a:rPr>
                        <a:t>120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en-US" sz="1600" b="1" kern="0">
                          <a:effectLst/>
                        </a:rPr>
                        <a:t>1</a:t>
                      </a:r>
                      <a:r>
                        <a:rPr lang="zh-CN" sz="1600" b="1" kern="0">
                          <a:effectLst/>
                        </a:rPr>
                        <a:t>项本科生国家级创新项目</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演示仪器</a:t>
                      </a:r>
                      <a:r>
                        <a:rPr lang="en-US" sz="1600" b="1" kern="0" dirty="0">
                          <a:effectLst/>
                        </a:rPr>
                        <a:t>1</a:t>
                      </a:r>
                      <a:r>
                        <a:rPr lang="zh-CN" sz="1600" b="1" kern="0" dirty="0">
                          <a:effectLst/>
                        </a:rPr>
                        <a:t>等奖</a:t>
                      </a:r>
                      <a:r>
                        <a:rPr lang="en-US" sz="1600" b="1" kern="0" dirty="0">
                          <a:effectLst/>
                        </a:rPr>
                        <a:t>2</a:t>
                      </a:r>
                      <a:r>
                        <a:rPr lang="zh-CN" sz="1600" b="1" kern="0" dirty="0">
                          <a:effectLst/>
                        </a:rPr>
                        <a:t>项</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a:effectLst/>
                        </a:rPr>
                        <a:t>100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smtClean="0">
                          <a:solidFill>
                            <a:srgbClr val="FF0000"/>
                          </a:solidFill>
                          <a:effectLst/>
                        </a:rPr>
                        <a:t>260</a:t>
                      </a:r>
                      <a:endParaRPr lang="zh-CN" sz="2400" b="1" kern="100" dirty="0">
                        <a:solidFill>
                          <a:srgbClr val="FF0000"/>
                        </a:solidFill>
                        <a:effectLst/>
                        <a:latin typeface="Calibri"/>
                        <a:ea typeface="宋体"/>
                        <a:cs typeface="Times New Roman"/>
                      </a:endParaRPr>
                    </a:p>
                  </a:txBody>
                  <a:tcPr marL="40390" marR="40390" marT="0" marB="0" anchor="ctr"/>
                </a:tc>
              </a:tr>
              <a:tr h="474620">
                <a:tc rowSpan="2">
                  <a:txBody>
                    <a:bodyPr/>
                    <a:lstStyle/>
                    <a:p>
                      <a:pPr algn="ctr">
                        <a:lnSpc>
                          <a:spcPts val="1200"/>
                        </a:lnSpc>
                        <a:spcAft>
                          <a:spcPts val="0"/>
                        </a:spcAft>
                      </a:pPr>
                      <a:r>
                        <a:rPr lang="zh-CN" sz="1600" kern="0">
                          <a:effectLst/>
                        </a:rPr>
                        <a:t>童培雄</a:t>
                      </a:r>
                      <a:endParaRPr lang="zh-CN" sz="1600"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自学物理实验</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60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a:effectLst/>
                        </a:rPr>
                        <a:t>0</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1600" b="1" kern="0" dirty="0">
                          <a:effectLst/>
                        </a:rPr>
                        <a:t>90</a:t>
                      </a:r>
                      <a:endParaRPr lang="zh-CN" sz="1600" b="1" kern="100" dirty="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rowSpan="2">
                  <a:txBody>
                    <a:bodyPr/>
                    <a:lstStyle/>
                    <a:p>
                      <a:pPr algn="ctr">
                        <a:lnSpc>
                          <a:spcPts val="1200"/>
                        </a:lnSpc>
                        <a:spcAft>
                          <a:spcPts val="0"/>
                        </a:spcAft>
                      </a:pPr>
                      <a:r>
                        <a:rPr lang="en-US" sz="2400" b="1" kern="0" dirty="0">
                          <a:solidFill>
                            <a:srgbClr val="FF0000"/>
                          </a:solidFill>
                          <a:effectLst/>
                        </a:rPr>
                        <a:t>150</a:t>
                      </a:r>
                      <a:endParaRPr lang="zh-CN" sz="2400" b="1" kern="100" dirty="0">
                        <a:solidFill>
                          <a:srgbClr val="FF0000"/>
                        </a:solidFill>
                        <a:effectLst/>
                        <a:latin typeface="Calibri"/>
                        <a:ea typeface="宋体"/>
                        <a:cs typeface="Times New Roman"/>
                      </a:endParaRPr>
                    </a:p>
                  </a:txBody>
                  <a:tcPr marL="40390" marR="40390" marT="0" marB="0" anchor="ctr"/>
                </a:tc>
              </a:tr>
              <a:tr h="461484">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lnSpc>
                          <a:spcPts val="1200"/>
                        </a:lnSpc>
                        <a:spcAft>
                          <a:spcPts val="0"/>
                        </a:spcAft>
                      </a:pPr>
                      <a:r>
                        <a:rPr lang="en-US" sz="1600" b="1" kern="0" dirty="0">
                          <a:effectLst/>
                        </a:rPr>
                        <a:t>805A</a:t>
                      </a:r>
                      <a:r>
                        <a:rPr lang="zh-CN" sz="1600" b="1" kern="0" dirty="0">
                          <a:effectLst/>
                        </a:rPr>
                        <a:t>小组长</a:t>
                      </a:r>
                      <a:endParaRPr lang="zh-CN" sz="1600" b="1" kern="100" dirty="0">
                        <a:effectLst/>
                        <a:latin typeface="Calibri"/>
                        <a:ea typeface="宋体"/>
                        <a:cs typeface="Times New Roman"/>
                      </a:endParaRPr>
                    </a:p>
                  </a:txBody>
                  <a:tcPr marL="40390" marR="40390"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792088">
                <a:tc>
                  <a:txBody>
                    <a:bodyPr/>
                    <a:lstStyle/>
                    <a:p>
                      <a:pPr algn="ctr">
                        <a:lnSpc>
                          <a:spcPts val="1200"/>
                        </a:lnSpc>
                        <a:spcAft>
                          <a:spcPts val="0"/>
                        </a:spcAft>
                      </a:pPr>
                      <a:r>
                        <a:rPr lang="zh-CN" sz="1600" kern="0">
                          <a:effectLst/>
                        </a:rPr>
                        <a:t>高渊</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smtClean="0">
                          <a:effectLst/>
                        </a:rPr>
                        <a:t>基础负责</a:t>
                      </a:r>
                      <a:endParaRPr lang="en-US" altLang="zh-CN" sz="1600" b="1" kern="0" dirty="0" smtClean="0">
                        <a:effectLst/>
                      </a:endParaRPr>
                    </a:p>
                    <a:p>
                      <a:pPr algn="l">
                        <a:lnSpc>
                          <a:spcPts val="1200"/>
                        </a:lnSpc>
                        <a:spcAft>
                          <a:spcPts val="0"/>
                        </a:spcAft>
                      </a:pPr>
                      <a:endParaRPr lang="en-US" sz="1600" b="1" kern="0" dirty="0" smtClean="0">
                        <a:effectLst/>
                      </a:endParaRPr>
                    </a:p>
                    <a:p>
                      <a:pPr algn="l">
                        <a:lnSpc>
                          <a:spcPts val="1200"/>
                        </a:lnSpc>
                        <a:spcAft>
                          <a:spcPts val="0"/>
                        </a:spcAft>
                      </a:pPr>
                      <a:r>
                        <a:rPr lang="en-US" sz="1600" b="1" kern="0" dirty="0" smtClean="0">
                          <a:effectLst/>
                        </a:rPr>
                        <a:t>802/803</a:t>
                      </a:r>
                      <a:r>
                        <a:rPr lang="zh-CN" sz="1600" b="1" kern="0" dirty="0">
                          <a:effectLst/>
                        </a:rPr>
                        <a:t>小组长</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80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改进</a:t>
                      </a:r>
                      <a:r>
                        <a:rPr lang="en-US" sz="1600" b="1" kern="0">
                          <a:effectLst/>
                        </a:rPr>
                        <a:t>RLC</a:t>
                      </a:r>
                      <a:r>
                        <a:rPr lang="zh-CN" sz="1600" b="1" kern="0">
                          <a:effectLst/>
                        </a:rPr>
                        <a:t>实验</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200</a:t>
                      </a:r>
                      <a:endParaRPr lang="zh-CN" sz="2400" b="1" kern="100" dirty="0">
                        <a:solidFill>
                          <a:srgbClr val="FF0000"/>
                        </a:solidFill>
                        <a:effectLst/>
                        <a:latin typeface="Calibri"/>
                        <a:ea typeface="宋体"/>
                        <a:cs typeface="Times New Roman"/>
                      </a:endParaRPr>
                    </a:p>
                  </a:txBody>
                  <a:tcPr marL="40390" marR="40390" marT="0" marB="0" anchor="ctr"/>
                </a:tc>
              </a:tr>
              <a:tr h="937539">
                <a:tc>
                  <a:txBody>
                    <a:bodyPr/>
                    <a:lstStyle/>
                    <a:p>
                      <a:pPr algn="ctr">
                        <a:lnSpc>
                          <a:spcPts val="1200"/>
                        </a:lnSpc>
                        <a:spcAft>
                          <a:spcPts val="0"/>
                        </a:spcAft>
                      </a:pPr>
                      <a:r>
                        <a:rPr lang="zh-CN" sz="1600" kern="0">
                          <a:effectLst/>
                        </a:rPr>
                        <a:t>陈元杰</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中心学术秘书</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30</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物理实验</a:t>
                      </a:r>
                      <a:r>
                        <a:rPr lang="zh-CN" sz="1600" b="1" kern="0" dirty="0" smtClean="0">
                          <a:effectLst/>
                        </a:rPr>
                        <a:t>上</a:t>
                      </a:r>
                      <a:r>
                        <a:rPr lang="en-US" altLang="zh-CN" sz="1600" b="1" kern="0" dirty="0" smtClean="0">
                          <a:effectLst/>
                        </a:rPr>
                        <a:t>(</a:t>
                      </a:r>
                      <a:r>
                        <a:rPr lang="zh-CN" sz="1600" b="1" kern="0" dirty="0" smtClean="0">
                          <a:effectLst/>
                        </a:rPr>
                        <a:t>半年</a:t>
                      </a:r>
                      <a:r>
                        <a:rPr lang="en-US" altLang="zh-CN" sz="1600" b="1" kern="0" dirty="0" smtClean="0">
                          <a:effectLst/>
                        </a:rPr>
                        <a:t>)</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50</a:t>
                      </a:r>
                      <a:endParaRPr lang="zh-CN" sz="2400" b="1" kern="100" dirty="0">
                        <a:solidFill>
                          <a:srgbClr val="FF0000"/>
                        </a:solidFill>
                        <a:effectLst/>
                        <a:latin typeface="Calibri"/>
                        <a:ea typeface="宋体"/>
                        <a:cs typeface="Times New Roman"/>
                      </a:endParaRPr>
                    </a:p>
                  </a:txBody>
                  <a:tcPr marL="40390" marR="40390" marT="0" marB="0" anchor="ctr"/>
                </a:tc>
              </a:tr>
              <a:tr h="783232">
                <a:tc>
                  <a:txBody>
                    <a:bodyPr/>
                    <a:lstStyle/>
                    <a:p>
                      <a:pPr algn="ctr">
                        <a:lnSpc>
                          <a:spcPts val="1200"/>
                        </a:lnSpc>
                        <a:spcAft>
                          <a:spcPts val="0"/>
                        </a:spcAft>
                      </a:pPr>
                      <a:r>
                        <a:rPr lang="zh-CN" sz="1600" kern="0">
                          <a:effectLst/>
                        </a:rPr>
                        <a:t>白翠琴</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物理实验</a:t>
                      </a:r>
                      <a:r>
                        <a:rPr lang="zh-CN" sz="1600" b="1" kern="0" dirty="0" smtClean="0">
                          <a:effectLst/>
                        </a:rPr>
                        <a:t>下</a:t>
                      </a:r>
                      <a:r>
                        <a:rPr lang="en-US" altLang="zh-CN" sz="1600" b="1" kern="0" dirty="0" smtClean="0">
                          <a:effectLst/>
                        </a:rPr>
                        <a:t>(</a:t>
                      </a:r>
                      <a:r>
                        <a:rPr lang="zh-CN" sz="1600" b="1" kern="0" dirty="0" smtClean="0">
                          <a:effectLst/>
                        </a:rPr>
                        <a:t>半年</a:t>
                      </a:r>
                      <a:r>
                        <a:rPr lang="en-US" altLang="zh-CN" sz="1600" b="1" kern="0" dirty="0" smtClean="0">
                          <a:effectLst/>
                        </a:rPr>
                        <a:t>)</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20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改进光的偏振实验</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演示仪器</a:t>
                      </a:r>
                      <a:r>
                        <a:rPr lang="en-US" sz="1600" b="1" kern="0" dirty="0">
                          <a:effectLst/>
                        </a:rPr>
                        <a:t>1</a:t>
                      </a:r>
                      <a:r>
                        <a:rPr lang="zh-CN" sz="1600" b="1" kern="0" dirty="0">
                          <a:effectLst/>
                        </a:rPr>
                        <a:t>等奖</a:t>
                      </a:r>
                      <a:r>
                        <a:rPr lang="en-US" sz="1600" b="1" kern="0" dirty="0">
                          <a:effectLst/>
                        </a:rPr>
                        <a:t>1</a:t>
                      </a:r>
                      <a:r>
                        <a:rPr lang="zh-CN" sz="1600" b="1" kern="0" dirty="0">
                          <a:effectLst/>
                        </a:rPr>
                        <a:t>项</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50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80</a:t>
                      </a:r>
                      <a:endParaRPr lang="zh-CN" sz="2400" b="1" kern="100" dirty="0">
                        <a:solidFill>
                          <a:srgbClr val="FF0000"/>
                        </a:solidFill>
                        <a:effectLst/>
                        <a:latin typeface="Calibri"/>
                        <a:ea typeface="宋体"/>
                        <a:cs typeface="Times New Roman"/>
                      </a:endParaRPr>
                    </a:p>
                  </a:txBody>
                  <a:tcPr marL="40390" marR="40390" marT="0" marB="0" anchor="ctr"/>
                </a:tc>
              </a:tr>
              <a:tr h="667050">
                <a:tc>
                  <a:txBody>
                    <a:bodyPr/>
                    <a:lstStyle/>
                    <a:p>
                      <a:pPr algn="ctr">
                        <a:lnSpc>
                          <a:spcPts val="1200"/>
                        </a:lnSpc>
                        <a:spcAft>
                          <a:spcPts val="0"/>
                        </a:spcAft>
                      </a:pPr>
                      <a:r>
                        <a:rPr lang="zh-CN" sz="1600" kern="0">
                          <a:effectLst/>
                        </a:rPr>
                        <a:t>岑剡</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改进实验</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10</a:t>
                      </a:r>
                      <a:endParaRPr lang="zh-CN" sz="2400" b="1" kern="100" dirty="0">
                        <a:solidFill>
                          <a:srgbClr val="FF0000"/>
                        </a:solidFill>
                        <a:effectLst/>
                        <a:latin typeface="Calibri"/>
                        <a:ea typeface="宋体"/>
                        <a:cs typeface="Times New Roman"/>
                      </a:endParaRPr>
                    </a:p>
                  </a:txBody>
                  <a:tcPr marL="40390" marR="40390" marT="0" marB="0" anchor="ctr"/>
                </a:tc>
              </a:tr>
              <a:tr h="628926">
                <a:tc>
                  <a:txBody>
                    <a:bodyPr/>
                    <a:lstStyle/>
                    <a:p>
                      <a:pPr algn="ctr">
                        <a:lnSpc>
                          <a:spcPts val="1200"/>
                        </a:lnSpc>
                        <a:spcAft>
                          <a:spcPts val="0"/>
                        </a:spcAft>
                      </a:pPr>
                      <a:r>
                        <a:rPr lang="zh-CN" sz="1600" kern="0">
                          <a:effectLst/>
                        </a:rPr>
                        <a:t>原媛</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en-US" sz="1600" b="1" kern="0">
                          <a:effectLst/>
                        </a:rPr>
                        <a:t>801/804</a:t>
                      </a:r>
                      <a:r>
                        <a:rPr lang="zh-CN" sz="1600" b="1" kern="0">
                          <a:effectLst/>
                        </a:rPr>
                        <a:t>小组长</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40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a:effectLst/>
                        </a:rPr>
                        <a:t>130</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a:solidFill>
                            <a:srgbClr val="FF0000"/>
                          </a:solidFill>
                          <a:effectLst/>
                        </a:rPr>
                        <a:t>170</a:t>
                      </a:r>
                      <a:endParaRPr lang="zh-CN" sz="2400" b="1" kern="100" dirty="0">
                        <a:solidFill>
                          <a:srgbClr val="FF0000"/>
                        </a:solidFill>
                        <a:effectLst/>
                        <a:latin typeface="Calibri"/>
                        <a:ea typeface="宋体"/>
                        <a:cs typeface="Times New Roman"/>
                      </a:endParaRPr>
                    </a:p>
                  </a:txBody>
                  <a:tcPr marL="40390" marR="40390" marT="0" marB="0" anchor="ctr"/>
                </a:tc>
              </a:tr>
              <a:tr h="885452">
                <a:tc>
                  <a:txBody>
                    <a:bodyPr/>
                    <a:lstStyle/>
                    <a:p>
                      <a:pPr algn="ctr">
                        <a:lnSpc>
                          <a:spcPts val="1200"/>
                        </a:lnSpc>
                        <a:spcAft>
                          <a:spcPts val="0"/>
                        </a:spcAft>
                      </a:pPr>
                      <a:r>
                        <a:rPr lang="zh-CN" sz="1600" kern="0">
                          <a:effectLst/>
                        </a:rPr>
                        <a:t>姚红英</a:t>
                      </a:r>
                      <a:endParaRPr lang="zh-CN" sz="1600"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smtClean="0">
                          <a:effectLst/>
                        </a:rPr>
                        <a:t>近代物理</a:t>
                      </a:r>
                      <a:endParaRPr lang="en-US" altLang="zh-CN" sz="1600" b="1" kern="0" dirty="0" smtClean="0">
                        <a:effectLst/>
                      </a:endParaRPr>
                    </a:p>
                    <a:p>
                      <a:pPr algn="l">
                        <a:lnSpc>
                          <a:spcPts val="1200"/>
                        </a:lnSpc>
                        <a:spcAft>
                          <a:spcPts val="0"/>
                        </a:spcAft>
                      </a:pPr>
                      <a:r>
                        <a:rPr lang="zh-CN" altLang="en-US" sz="1600" b="1" kern="0" dirty="0" smtClean="0">
                          <a:effectLst/>
                          <a:latin typeface="Calibri"/>
                          <a:ea typeface="宋体"/>
                          <a:cs typeface="Times New Roman"/>
                        </a:rPr>
                        <a:t>协助负责</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1600" b="1" kern="0" dirty="0" smtClean="0">
                          <a:effectLst/>
                        </a:rPr>
                        <a:t>40</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zh-CN" sz="1600" b="1" kern="0">
                          <a:effectLst/>
                        </a:rPr>
                        <a:t>　</a:t>
                      </a:r>
                      <a:endParaRPr lang="zh-CN" sz="1600" b="1" kern="10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l">
                        <a:lnSpc>
                          <a:spcPts val="1200"/>
                        </a:lnSpc>
                        <a:spcAft>
                          <a:spcPts val="0"/>
                        </a:spcAft>
                      </a:pPr>
                      <a:r>
                        <a:rPr lang="zh-CN" sz="1600" b="1" kern="0" dirty="0">
                          <a:effectLst/>
                        </a:rPr>
                        <a:t>　</a:t>
                      </a:r>
                      <a:endParaRPr lang="zh-CN" sz="1600" b="1" kern="100" dirty="0">
                        <a:effectLst/>
                        <a:latin typeface="Calibri"/>
                        <a:ea typeface="宋体"/>
                        <a:cs typeface="Times New Roman"/>
                      </a:endParaRPr>
                    </a:p>
                  </a:txBody>
                  <a:tcPr marL="40390" marR="40390" marT="0" marB="0" anchor="ctr"/>
                </a:tc>
                <a:tc>
                  <a:txBody>
                    <a:bodyPr/>
                    <a:lstStyle/>
                    <a:p>
                      <a:pPr algn="ctr">
                        <a:lnSpc>
                          <a:spcPts val="1200"/>
                        </a:lnSpc>
                        <a:spcAft>
                          <a:spcPts val="0"/>
                        </a:spcAft>
                      </a:pPr>
                      <a:r>
                        <a:rPr lang="en-US" sz="2400" b="1" kern="0" dirty="0" smtClean="0">
                          <a:solidFill>
                            <a:srgbClr val="FF0000"/>
                          </a:solidFill>
                          <a:effectLst/>
                        </a:rPr>
                        <a:t>40</a:t>
                      </a:r>
                      <a:endParaRPr lang="zh-CN" sz="2400" b="1" kern="100" dirty="0">
                        <a:solidFill>
                          <a:srgbClr val="FF0000"/>
                        </a:solidFill>
                        <a:effectLst/>
                        <a:latin typeface="Calibri"/>
                        <a:ea typeface="宋体"/>
                        <a:cs typeface="Times New Roman"/>
                      </a:endParaRPr>
                    </a:p>
                  </a:txBody>
                  <a:tcPr marL="40390" marR="40390" marT="0" marB="0" anchor="ctr"/>
                </a:tc>
              </a:tr>
            </a:tbl>
          </a:graphicData>
        </a:graphic>
      </p:graphicFrame>
      <p:sp>
        <p:nvSpPr>
          <p:cNvPr id="5" name="Rectangle 1"/>
          <p:cNvSpPr>
            <a:spLocks noChangeArrowheads="1"/>
          </p:cNvSpPr>
          <p:nvPr/>
        </p:nvSpPr>
        <p:spPr bwMode="auto">
          <a:xfrm>
            <a:off x="-4486200" y="-884088"/>
            <a:ext cx="914400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1" i="0" u="none" strike="noStrike" cap="none" normalizeH="0" baseline="0" smtClean="0">
                <a:ln>
                  <a:noFill/>
                </a:ln>
                <a:solidFill>
                  <a:schemeClr val="tx1"/>
                </a:solidFill>
                <a:effectLst/>
                <a:latin typeface="Calibri" pitchFamily="34" charset="0"/>
                <a:ea typeface="宋体" pitchFamily="2" charset="-122"/>
                <a:cs typeface="Times New Roman" pitchFamily="18" charset="0"/>
              </a:rPr>
              <a:t> </a:t>
            </a:r>
            <a:endParaRPr kumimoji="0" lang="en-US"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5941168" y="378242"/>
            <a:ext cx="5234125" cy="523220"/>
          </a:xfrm>
          <a:prstGeom prst="rect">
            <a:avLst/>
          </a:prstGeom>
        </p:spPr>
        <p:txBody>
          <a:bodyPr wrap="none">
            <a:spAutoFit/>
          </a:bodyPr>
          <a:lstStyle/>
          <a:p>
            <a:r>
              <a:rPr lang="zh-CN" altLang="en-US" sz="2800" b="1" kern="0" dirty="0" smtClean="0">
                <a:solidFill>
                  <a:srgbClr val="0000CC"/>
                </a:solidFill>
              </a:rPr>
              <a:t>实验中心全职教师其他工作一栏</a:t>
            </a:r>
            <a:endParaRPr lang="zh-CN" altLang="en-US" sz="2800" dirty="0">
              <a:solidFill>
                <a:srgbClr val="0000CC"/>
              </a:solidFill>
            </a:endParaRPr>
          </a:p>
        </p:txBody>
      </p:sp>
    </p:spTree>
    <p:extLst>
      <p:ext uri="{BB962C8B-B14F-4D97-AF65-F5344CB8AC3E}">
        <p14:creationId xmlns:p14="http://schemas.microsoft.com/office/powerpoint/2010/main" val="39392254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496" y="0"/>
            <a:ext cx="9108504" cy="6858000"/>
          </a:xfrm>
        </p:spPr>
        <p:txBody>
          <a:bodyPr>
            <a:normAutofit lnSpcReduction="10000"/>
          </a:bodyPr>
          <a:lstStyle/>
          <a:p>
            <a:pPr marL="0" indent="0">
              <a:buNone/>
            </a:pPr>
            <a:r>
              <a:rPr lang="zh-CN" altLang="zh-CN" sz="4000" b="1" dirty="0" smtClean="0">
                <a:solidFill>
                  <a:srgbClr val="0000CC"/>
                </a:solidFill>
                <a:latin typeface="黑体" panose="02010609060101010101" pitchFamily="49" charset="-122"/>
                <a:ea typeface="黑体" panose="02010609060101010101" pitchFamily="49" charset="-122"/>
              </a:rPr>
              <a:t>激励过敏倾向</a:t>
            </a:r>
            <a:r>
              <a:rPr lang="zh-CN" altLang="en-US" sz="4000" b="1" dirty="0" smtClean="0">
                <a:solidFill>
                  <a:srgbClr val="0000CC"/>
                </a:solidFill>
              </a:rPr>
              <a:t> </a:t>
            </a:r>
            <a:endParaRPr lang="en-US" altLang="zh-CN" sz="4000" b="1" dirty="0" smtClean="0">
              <a:solidFill>
                <a:srgbClr val="0000CC"/>
              </a:solidFill>
            </a:endParaRPr>
          </a:p>
          <a:p>
            <a:pPr marL="0" indent="0">
              <a:buNone/>
            </a:pPr>
            <a:r>
              <a:rPr lang="en-US" altLang="zh-CN" sz="4000" b="1" dirty="0"/>
              <a:t> </a:t>
            </a:r>
            <a:r>
              <a:rPr lang="en-US" altLang="zh-CN" sz="4000" b="1" dirty="0" smtClean="0"/>
              <a:t>  </a:t>
            </a:r>
            <a:r>
              <a:rPr lang="en-US" altLang="zh-CN" sz="2800" b="1" dirty="0" smtClean="0"/>
              <a:t>-- </a:t>
            </a:r>
            <a:r>
              <a:rPr lang="zh-CN" altLang="zh-CN" sz="2800" b="1" dirty="0" smtClean="0"/>
              <a:t>你为什么不该按实际开销付钱给你的律师</a:t>
            </a:r>
            <a:r>
              <a:rPr lang="en-US" altLang="zh-CN" sz="2800" b="1" dirty="0" smtClean="0"/>
              <a:t>   </a:t>
            </a:r>
            <a:endParaRPr lang="zh-CN" altLang="zh-CN" sz="2800" dirty="0" smtClean="0"/>
          </a:p>
          <a:p>
            <a:pPr marL="0" indent="0">
              <a:buNone/>
            </a:pPr>
            <a:r>
              <a:rPr lang="en-US" altLang="zh-CN" sz="2600" dirty="0" smtClean="0"/>
              <a:t>[</a:t>
            </a:r>
            <a:r>
              <a:rPr lang="zh-CN" altLang="en-US" sz="2600" dirty="0" smtClean="0"/>
              <a:t>德</a:t>
            </a:r>
            <a:r>
              <a:rPr lang="en-US" altLang="zh-CN" sz="2600" dirty="0" smtClean="0"/>
              <a:t>]</a:t>
            </a:r>
            <a:r>
              <a:rPr lang="zh-CN" altLang="en-US" sz="2600" dirty="0" smtClean="0"/>
              <a:t>罗尔夫</a:t>
            </a:r>
            <a:r>
              <a:rPr lang="en-US" altLang="zh-CN" sz="2600" dirty="0" smtClean="0"/>
              <a:t>·</a:t>
            </a:r>
            <a:r>
              <a:rPr lang="zh-CN" altLang="en-US" sz="2600" dirty="0" smtClean="0"/>
              <a:t>多贝里</a:t>
            </a:r>
            <a:r>
              <a:rPr lang="en-US" altLang="zh-CN" sz="2600" dirty="0" smtClean="0"/>
              <a:t>,《</a:t>
            </a:r>
            <a:r>
              <a:rPr lang="zh-CN" altLang="en-US" sz="2600" dirty="0" smtClean="0"/>
              <a:t>清醒</a:t>
            </a:r>
            <a:r>
              <a:rPr lang="zh-CN" altLang="en-US" sz="2600" dirty="0"/>
              <a:t>思考的艺术：你最好让别人去犯的</a:t>
            </a:r>
            <a:r>
              <a:rPr lang="en-US" altLang="zh-CN" sz="2600" dirty="0"/>
              <a:t>52</a:t>
            </a:r>
            <a:r>
              <a:rPr lang="zh-CN" altLang="en-US" sz="2600" dirty="0"/>
              <a:t>种思维</a:t>
            </a:r>
            <a:r>
              <a:rPr lang="zh-CN" altLang="en-US" sz="2600" dirty="0" smtClean="0"/>
              <a:t>错误</a:t>
            </a:r>
            <a:r>
              <a:rPr lang="en-US" altLang="zh-CN" sz="2600" dirty="0" smtClean="0"/>
              <a:t>》</a:t>
            </a:r>
            <a:r>
              <a:rPr lang="zh-CN" altLang="en-US" sz="2600" dirty="0" smtClean="0"/>
              <a:t>第</a:t>
            </a:r>
            <a:r>
              <a:rPr lang="en-US" altLang="zh-CN" sz="2600" dirty="0" smtClean="0"/>
              <a:t>17</a:t>
            </a:r>
            <a:r>
              <a:rPr lang="zh-CN" altLang="en-US" sz="2600" dirty="0" smtClean="0"/>
              <a:t>章</a:t>
            </a:r>
            <a:r>
              <a:rPr lang="en-US" altLang="zh-CN" sz="2600" dirty="0" smtClean="0"/>
              <a:t>,</a:t>
            </a:r>
            <a:r>
              <a:rPr lang="zh-CN" altLang="en-US" sz="2600" dirty="0"/>
              <a:t>朱刘华译</a:t>
            </a:r>
            <a:r>
              <a:rPr lang="en-US" altLang="zh-CN" sz="2600" dirty="0"/>
              <a:t>, </a:t>
            </a:r>
            <a:r>
              <a:rPr lang="en-US" altLang="zh-CN" sz="2600" dirty="0" smtClean="0"/>
              <a:t>2013-1-1</a:t>
            </a:r>
            <a:r>
              <a:rPr lang="en-US" altLang="zh-CN" sz="2600" dirty="0"/>
              <a:t>,</a:t>
            </a:r>
            <a:r>
              <a:rPr lang="zh-CN" altLang="en-US" sz="2600" dirty="0"/>
              <a:t>中信出版社</a:t>
            </a:r>
            <a:endParaRPr lang="zh-CN" altLang="zh-CN" sz="2600" dirty="0" smtClean="0"/>
          </a:p>
          <a:p>
            <a:pPr marL="0" indent="0">
              <a:buNone/>
            </a:pPr>
            <a:r>
              <a:rPr lang="en-US" altLang="zh-CN" dirty="0" smtClean="0"/>
              <a:t>         </a:t>
            </a:r>
            <a:r>
              <a:rPr lang="zh-CN" altLang="zh-CN" dirty="0" smtClean="0"/>
              <a:t>河内</a:t>
            </a:r>
            <a:r>
              <a:rPr lang="zh-CN" altLang="zh-CN" dirty="0"/>
              <a:t>的法国殖民政府曾经颁布过一条法令：人们</a:t>
            </a:r>
            <a:r>
              <a:rPr lang="zh-CN" altLang="zh-CN" b="1" dirty="0"/>
              <a:t>每交出一只死老鼠，政府就给他发钱</a:t>
            </a:r>
            <a:r>
              <a:rPr lang="zh-CN" altLang="zh-CN" dirty="0"/>
              <a:t>。政府这样做本是想控制鼠灾，但这条法令却导致人们</a:t>
            </a:r>
            <a:r>
              <a:rPr lang="zh-CN" altLang="zh-CN" b="1" dirty="0">
                <a:solidFill>
                  <a:srgbClr val="0000CC"/>
                </a:solidFill>
              </a:rPr>
              <a:t>养殖老鼠</a:t>
            </a:r>
            <a:r>
              <a:rPr lang="zh-CN" altLang="zh-CN" dirty="0" smtClean="0"/>
              <a:t>。</a:t>
            </a:r>
            <a:endParaRPr lang="en-US" altLang="zh-CN" dirty="0" smtClean="0"/>
          </a:p>
          <a:p>
            <a:pPr marL="0" indent="0">
              <a:buNone/>
            </a:pPr>
            <a:r>
              <a:rPr lang="en-US" altLang="zh-CN" dirty="0"/>
              <a:t> </a:t>
            </a:r>
            <a:r>
              <a:rPr lang="en-US" altLang="zh-CN" dirty="0" smtClean="0"/>
              <a:t>        1947</a:t>
            </a:r>
            <a:r>
              <a:rPr lang="zh-CN" altLang="zh-CN" dirty="0"/>
              <a:t>年，当死海的卷轴被发现时，考古学家们</a:t>
            </a:r>
            <a:r>
              <a:rPr lang="zh-CN" altLang="zh-CN" b="1" dirty="0"/>
              <a:t>悬赏收集每一张新发现的羊皮纸手稿</a:t>
            </a:r>
            <a:r>
              <a:rPr lang="zh-CN" altLang="zh-CN" dirty="0"/>
              <a:t>。结果，为了增加手稿数量，那些</a:t>
            </a:r>
            <a:r>
              <a:rPr lang="zh-CN" altLang="zh-CN" b="1" dirty="0">
                <a:solidFill>
                  <a:srgbClr val="0000CC"/>
                </a:solidFill>
              </a:rPr>
              <a:t>羊皮纸被撕碎</a:t>
            </a:r>
            <a:r>
              <a:rPr lang="zh-CN" altLang="zh-CN" dirty="0"/>
              <a:t>了。同样的事也发生在</a:t>
            </a:r>
            <a:r>
              <a:rPr lang="en-US" altLang="zh-CN" dirty="0"/>
              <a:t>19</a:t>
            </a:r>
            <a:r>
              <a:rPr lang="zh-CN" altLang="zh-CN" dirty="0"/>
              <a:t>世纪的中国，当</a:t>
            </a:r>
            <a:r>
              <a:rPr lang="zh-CN" altLang="zh-CN" b="1" dirty="0"/>
              <a:t>悬赏征购恐龙骨</a:t>
            </a:r>
            <a:r>
              <a:rPr lang="zh-CN" altLang="zh-CN" dirty="0"/>
              <a:t>时，农民们会将挖出的完好</a:t>
            </a:r>
            <a:r>
              <a:rPr lang="zh-CN" altLang="zh-CN" b="1" dirty="0">
                <a:solidFill>
                  <a:srgbClr val="0000CC"/>
                </a:solidFill>
              </a:rPr>
              <a:t>恐龙骨砸碎</a:t>
            </a:r>
            <a:r>
              <a:rPr lang="zh-CN" altLang="zh-CN" dirty="0"/>
              <a:t>，再去领赏</a:t>
            </a:r>
            <a:r>
              <a:rPr lang="zh-CN" altLang="zh-CN" dirty="0" smtClean="0"/>
              <a:t>。</a:t>
            </a:r>
            <a:endParaRPr lang="zh-CN" altLang="zh-CN" dirty="0"/>
          </a:p>
        </p:txBody>
      </p:sp>
    </p:spTree>
    <p:extLst>
      <p:ext uri="{BB962C8B-B14F-4D97-AF65-F5344CB8AC3E}">
        <p14:creationId xmlns:p14="http://schemas.microsoft.com/office/powerpoint/2010/main" val="32418297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116632"/>
            <a:ext cx="8856984" cy="5616624"/>
          </a:xfrm>
        </p:spPr>
        <p:txBody>
          <a:bodyPr>
            <a:normAutofit/>
          </a:bodyPr>
          <a:lstStyle/>
          <a:p>
            <a:pPr marL="0" indent="0">
              <a:buNone/>
            </a:pPr>
            <a:r>
              <a:rPr lang="en-US" altLang="zh-CN" dirty="0" smtClean="0"/>
              <a:t>         </a:t>
            </a:r>
            <a:r>
              <a:rPr lang="zh-CN" altLang="zh-CN" dirty="0"/>
              <a:t>一家企业的董事会向管理层承诺，一旦</a:t>
            </a:r>
            <a:r>
              <a:rPr lang="zh-CN" altLang="zh-CN" b="1" dirty="0"/>
              <a:t>实现一个目标就颁发一份特殊津贴</a:t>
            </a:r>
            <a:r>
              <a:rPr lang="zh-CN" altLang="zh-CN" dirty="0"/>
              <a:t>。结果如何呢？经理们将更多的精力用来</a:t>
            </a:r>
            <a:r>
              <a:rPr lang="zh-CN" altLang="zh-CN" b="1" dirty="0">
                <a:solidFill>
                  <a:srgbClr val="0000CC"/>
                </a:solidFill>
              </a:rPr>
              <a:t>商定尽量多的目标</a:t>
            </a:r>
            <a:r>
              <a:rPr lang="zh-CN" altLang="zh-CN" dirty="0"/>
              <a:t>，而不是思考如何让企业赚钱。</a:t>
            </a:r>
          </a:p>
          <a:p>
            <a:pPr marL="0" indent="0">
              <a:buNone/>
            </a:pPr>
            <a:r>
              <a:rPr lang="en-US" altLang="zh-CN" dirty="0" smtClean="0"/>
              <a:t>         </a:t>
            </a:r>
            <a:r>
              <a:rPr lang="zh-CN" altLang="zh-CN" dirty="0" smtClean="0"/>
              <a:t>这是激励过敏倾向的例子。它先是说明了一个平庸的事实：人们会对激励机制做出反应。这不奇怪。</a:t>
            </a:r>
            <a:r>
              <a:rPr lang="zh-CN" altLang="zh-CN" b="1" dirty="0" smtClean="0"/>
              <a:t>人都会做对自己有益的事情</a:t>
            </a:r>
            <a:r>
              <a:rPr lang="zh-CN" altLang="zh-CN" dirty="0" smtClean="0"/>
              <a:t>。令人吃惊的是两个次要方面：第一，一旦有激励加入游戏或改变了激励，人们就会</a:t>
            </a:r>
            <a:r>
              <a:rPr lang="zh-CN" altLang="zh-CN" b="1" dirty="0" smtClean="0"/>
              <a:t>迅速而剧烈地改变自己的行为</a:t>
            </a:r>
            <a:r>
              <a:rPr lang="zh-CN" altLang="zh-CN" dirty="0" smtClean="0"/>
              <a:t>；第二，</a:t>
            </a:r>
            <a:r>
              <a:rPr lang="zh-CN" altLang="zh-CN" b="1" dirty="0" smtClean="0">
                <a:solidFill>
                  <a:srgbClr val="0000CC"/>
                </a:solidFill>
                <a:latin typeface="黑体" panose="02010609060101010101" pitchFamily="49" charset="-122"/>
                <a:ea typeface="黑体" panose="02010609060101010101" pitchFamily="49" charset="-122"/>
              </a:rPr>
              <a:t>人们是对激励做出反应，而不是对</a:t>
            </a:r>
            <a:r>
              <a:rPr lang="zh-CN" altLang="zh-CN" b="1" dirty="0" smtClean="0">
                <a:solidFill>
                  <a:srgbClr val="FF0000"/>
                </a:solidFill>
                <a:latin typeface="黑体" panose="02010609060101010101" pitchFamily="49" charset="-122"/>
                <a:ea typeface="黑体" panose="02010609060101010101" pitchFamily="49" charset="-122"/>
              </a:rPr>
              <a:t>激励背后的目的</a:t>
            </a:r>
            <a:r>
              <a:rPr lang="zh-CN" altLang="zh-CN" b="1" dirty="0" smtClean="0">
                <a:solidFill>
                  <a:srgbClr val="0000CC"/>
                </a:solidFill>
                <a:latin typeface="黑体" panose="02010609060101010101" pitchFamily="49" charset="-122"/>
                <a:ea typeface="黑体" panose="02010609060101010101" pitchFamily="49" charset="-122"/>
              </a:rPr>
              <a:t>做出反应</a:t>
            </a:r>
            <a:r>
              <a:rPr lang="zh-CN" altLang="zh-CN" dirty="0" smtClean="0"/>
              <a:t>。</a:t>
            </a:r>
            <a:endParaRPr lang="zh-CN" altLang="en-US" dirty="0"/>
          </a:p>
        </p:txBody>
      </p:sp>
      <p:sp>
        <p:nvSpPr>
          <p:cNvPr id="4" name="矩形 3"/>
          <p:cNvSpPr/>
          <p:nvPr/>
        </p:nvSpPr>
        <p:spPr>
          <a:xfrm>
            <a:off x="1763688" y="6309320"/>
            <a:ext cx="3877985" cy="369332"/>
          </a:xfrm>
          <a:prstGeom prst="rect">
            <a:avLst/>
          </a:prstGeom>
        </p:spPr>
        <p:txBody>
          <a:bodyPr wrap="none">
            <a:spAutoFit/>
          </a:bodyPr>
          <a:lstStyle/>
          <a:p>
            <a:r>
              <a:rPr lang="zh-CN" altLang="en-US" dirty="0"/>
              <a:t>讨论确定实验教学工作量的计算方法</a:t>
            </a:r>
            <a:endParaRPr lang="en-US" altLang="zh-CN" dirty="0"/>
          </a:p>
        </p:txBody>
      </p:sp>
    </p:spTree>
    <p:extLst>
      <p:ext uri="{BB962C8B-B14F-4D97-AF65-F5344CB8AC3E}">
        <p14:creationId xmlns:p14="http://schemas.microsoft.com/office/powerpoint/2010/main" val="26948743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marL="0" indent="0">
              <a:buNone/>
            </a:pPr>
            <a:r>
              <a:rPr lang="zh-CN" altLang="zh-CN" b="1" dirty="0">
                <a:solidFill>
                  <a:srgbClr val="FF0000"/>
                </a:solidFill>
                <a:latin typeface="黑体" panose="02010609060101010101" pitchFamily="49" charset="-122"/>
                <a:ea typeface="黑体" panose="02010609060101010101" pitchFamily="49" charset="-122"/>
              </a:rPr>
              <a:t>激励背后的</a:t>
            </a:r>
            <a:r>
              <a:rPr lang="zh-CN" altLang="zh-CN" b="1" dirty="0" smtClean="0">
                <a:solidFill>
                  <a:srgbClr val="FF0000"/>
                </a:solidFill>
                <a:latin typeface="黑体" panose="02010609060101010101" pitchFamily="49" charset="-122"/>
                <a:ea typeface="黑体" panose="02010609060101010101" pitchFamily="49" charset="-122"/>
              </a:rPr>
              <a:t>目的</a:t>
            </a:r>
            <a:endParaRPr lang="en-US" altLang="zh-CN" b="1" dirty="0" smtClean="0">
              <a:solidFill>
                <a:srgbClr val="FF0000"/>
              </a:solidFill>
              <a:latin typeface="黑体" panose="02010609060101010101" pitchFamily="49" charset="-122"/>
              <a:ea typeface="黑体" panose="02010609060101010101" pitchFamily="49" charset="-122"/>
            </a:endParaRPr>
          </a:p>
          <a:p>
            <a:pPr marL="0" indent="0">
              <a:buNone/>
            </a:pPr>
            <a:r>
              <a:rPr lang="en-US" altLang="zh-CN" b="1" dirty="0">
                <a:solidFill>
                  <a:srgbClr val="FF0000"/>
                </a:solidFill>
                <a:latin typeface="黑体" panose="02010609060101010101" pitchFamily="49" charset="-122"/>
                <a:ea typeface="黑体" panose="02010609060101010101" pitchFamily="49" charset="-122"/>
              </a:rPr>
              <a:t> </a:t>
            </a:r>
            <a:r>
              <a:rPr lang="en-US" altLang="zh-CN" b="1" dirty="0" smtClean="0">
                <a:solidFill>
                  <a:srgbClr val="FF0000"/>
                </a:solidFill>
                <a:latin typeface="黑体" panose="02010609060101010101" pitchFamily="49" charset="-122"/>
                <a:ea typeface="黑体" panose="02010609060101010101" pitchFamily="49" charset="-122"/>
              </a:rPr>
              <a:t>   </a:t>
            </a:r>
            <a:r>
              <a:rPr lang="zh-CN" altLang="en-US" b="1" dirty="0" smtClean="0">
                <a:solidFill>
                  <a:srgbClr val="0000CC"/>
                </a:solidFill>
                <a:latin typeface="黑体" panose="02010609060101010101" pitchFamily="49" charset="-122"/>
                <a:ea typeface="黑体" panose="02010609060101010101" pitchFamily="49" charset="-122"/>
              </a:rPr>
              <a:t>课程教学目标</a:t>
            </a:r>
            <a:endParaRPr lang="en-US" altLang="zh-CN" b="1" dirty="0" smtClean="0">
              <a:solidFill>
                <a:srgbClr val="0000CC"/>
              </a:solidFill>
              <a:latin typeface="黑体" panose="02010609060101010101" pitchFamily="49" charset="-122"/>
              <a:ea typeface="黑体" panose="02010609060101010101" pitchFamily="49" charset="-122"/>
            </a:endParaRPr>
          </a:p>
          <a:p>
            <a:pPr marL="0" indent="0">
              <a:buNone/>
            </a:pPr>
            <a:r>
              <a:rPr lang="en-US" altLang="zh-CN" b="1" dirty="0">
                <a:solidFill>
                  <a:srgbClr val="0000CC"/>
                </a:solidFill>
                <a:latin typeface="黑体" panose="02010609060101010101" pitchFamily="49" charset="-122"/>
                <a:ea typeface="黑体" panose="02010609060101010101" pitchFamily="49" charset="-122"/>
              </a:rPr>
              <a:t> </a:t>
            </a:r>
            <a:r>
              <a:rPr lang="en-US" altLang="zh-CN" b="1" dirty="0" smtClean="0">
                <a:solidFill>
                  <a:srgbClr val="0000CC"/>
                </a:solidFill>
                <a:latin typeface="黑体" panose="02010609060101010101" pitchFamily="49" charset="-122"/>
                <a:ea typeface="黑体" panose="02010609060101010101" pitchFamily="49" charset="-122"/>
              </a:rPr>
              <a:t>       </a:t>
            </a:r>
            <a:r>
              <a:rPr lang="zh-CN" altLang="en-US" b="1" dirty="0" smtClean="0">
                <a:solidFill>
                  <a:srgbClr val="0000CC"/>
                </a:solidFill>
                <a:latin typeface="黑体" panose="02010609060101010101" pitchFamily="49" charset="-122"/>
                <a:ea typeface="黑体" panose="02010609060101010101" pitchFamily="49" charset="-122"/>
              </a:rPr>
              <a:t>人才培养目标</a:t>
            </a:r>
            <a:endParaRPr lang="en-US" altLang="zh-CN" b="1" dirty="0" smtClean="0">
              <a:solidFill>
                <a:srgbClr val="0000CC"/>
              </a:solidFill>
              <a:latin typeface="黑体" panose="02010609060101010101" pitchFamily="49" charset="-122"/>
              <a:ea typeface="黑体" panose="02010609060101010101" pitchFamily="49" charset="-122"/>
            </a:endParaRPr>
          </a:p>
          <a:p>
            <a:pPr marL="0" indent="0">
              <a:buNone/>
            </a:pPr>
            <a:r>
              <a:rPr lang="en-US" altLang="zh-CN" b="1" dirty="0">
                <a:solidFill>
                  <a:srgbClr val="FF0000"/>
                </a:solidFill>
                <a:latin typeface="黑体" panose="02010609060101010101" pitchFamily="49" charset="-122"/>
                <a:ea typeface="黑体" panose="02010609060101010101" pitchFamily="49" charset="-122"/>
              </a:rPr>
              <a:t> </a:t>
            </a:r>
            <a:r>
              <a:rPr lang="en-US" altLang="zh-CN" b="1" dirty="0" smtClean="0">
                <a:solidFill>
                  <a:srgbClr val="FF0000"/>
                </a:solidFill>
                <a:latin typeface="黑体" panose="02010609060101010101" pitchFamily="49" charset="-122"/>
                <a:ea typeface="黑体" panose="02010609060101010101" pitchFamily="49" charset="-122"/>
              </a:rPr>
              <a:t>         + </a:t>
            </a:r>
            <a:r>
              <a:rPr lang="zh-CN" altLang="en-US" b="1" dirty="0" smtClean="0">
                <a:solidFill>
                  <a:srgbClr val="FF0000"/>
                </a:solidFill>
                <a:latin typeface="黑体" panose="02010609060101010101" pitchFamily="49" charset="-122"/>
                <a:ea typeface="黑体" panose="02010609060101010101" pitchFamily="49" charset="-122"/>
              </a:rPr>
              <a:t>人是要有一点精神的</a:t>
            </a:r>
            <a:endParaRPr lang="zh-CN" altLang="en-US" dirty="0"/>
          </a:p>
        </p:txBody>
      </p:sp>
    </p:spTree>
    <p:extLst>
      <p:ext uri="{BB962C8B-B14F-4D97-AF65-F5344CB8AC3E}">
        <p14:creationId xmlns:p14="http://schemas.microsoft.com/office/powerpoint/2010/main" val="30979862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260648"/>
            <a:ext cx="8229600" cy="1210146"/>
          </a:xfrm>
        </p:spPr>
        <p:txBody>
          <a:bodyPr>
            <a:normAutofit/>
          </a:bodyPr>
          <a:lstStyle/>
          <a:p>
            <a:r>
              <a:rPr lang="zh-CN" altLang="en-US" sz="6600" b="1" dirty="0" smtClean="0">
                <a:solidFill>
                  <a:srgbClr val="FF0000"/>
                </a:solidFill>
                <a:latin typeface="华文隶书" panose="02010800040101010101" pitchFamily="2" charset="-122"/>
                <a:ea typeface="华文隶书" panose="02010800040101010101" pitchFamily="2" charset="-122"/>
              </a:rPr>
              <a:t>表    彰</a:t>
            </a:r>
            <a:endParaRPr lang="zh-CN" altLang="en-US" sz="6600" b="1" dirty="0">
              <a:solidFill>
                <a:srgbClr val="FF0000"/>
              </a:solidFill>
              <a:latin typeface="华文隶书" panose="02010800040101010101" pitchFamily="2" charset="-122"/>
              <a:ea typeface="华文隶书" panose="02010800040101010101" pitchFamily="2" charset="-122"/>
            </a:endParaRPr>
          </a:p>
        </p:txBody>
      </p:sp>
      <p:sp>
        <p:nvSpPr>
          <p:cNvPr id="3" name="内容占位符 2"/>
          <p:cNvSpPr>
            <a:spLocks noGrp="1"/>
          </p:cNvSpPr>
          <p:nvPr>
            <p:ph idx="1"/>
          </p:nvPr>
        </p:nvSpPr>
        <p:spPr>
          <a:xfrm>
            <a:off x="0" y="1628800"/>
            <a:ext cx="9540552" cy="3528392"/>
          </a:xfrm>
        </p:spPr>
        <p:txBody>
          <a:bodyPr>
            <a:normAutofit/>
          </a:bodyPr>
          <a:lstStyle/>
          <a:p>
            <a:pPr marL="0" indent="0">
              <a:buNone/>
            </a:pPr>
            <a:r>
              <a:rPr lang="zh-CN" altLang="en-US" sz="6600" b="1" dirty="0" smtClean="0">
                <a:solidFill>
                  <a:srgbClr val="FF0000"/>
                </a:solidFill>
              </a:rPr>
              <a:t>       冀     敏       吕景林</a:t>
            </a:r>
            <a:endParaRPr lang="en-US" altLang="zh-CN" sz="6600" b="1" dirty="0" smtClean="0">
              <a:solidFill>
                <a:srgbClr val="FF0000"/>
              </a:solidFill>
            </a:endParaRPr>
          </a:p>
          <a:p>
            <a:pPr marL="0" indent="0">
              <a:buNone/>
            </a:pPr>
            <a:r>
              <a:rPr lang="zh-CN" altLang="en-US" sz="6600" b="1" dirty="0" smtClean="0">
                <a:solidFill>
                  <a:srgbClr val="FF0000"/>
                </a:solidFill>
              </a:rPr>
              <a:t>       潘正元        苏卫锋</a:t>
            </a:r>
            <a:endParaRPr lang="en-US" altLang="zh-CN" sz="6600" b="1" dirty="0" smtClean="0">
              <a:solidFill>
                <a:srgbClr val="FF0000"/>
              </a:solidFill>
            </a:endParaRPr>
          </a:p>
          <a:p>
            <a:pPr marL="0" indent="0">
              <a:buNone/>
            </a:pPr>
            <a:r>
              <a:rPr lang="zh-CN" altLang="en-US" sz="6600" b="1" dirty="0" smtClean="0">
                <a:solidFill>
                  <a:srgbClr val="FF0000"/>
                </a:solidFill>
              </a:rPr>
              <a:t>乐永康    童</a:t>
            </a:r>
            <a:r>
              <a:rPr lang="zh-CN" altLang="en-US" sz="6600" b="1" dirty="0">
                <a:solidFill>
                  <a:srgbClr val="FF0000"/>
                </a:solidFill>
              </a:rPr>
              <a:t>培</a:t>
            </a:r>
            <a:r>
              <a:rPr lang="zh-CN" altLang="en-US" sz="6600" b="1" dirty="0" smtClean="0">
                <a:solidFill>
                  <a:srgbClr val="FF0000"/>
                </a:solidFill>
              </a:rPr>
              <a:t>雄    高    渊</a:t>
            </a:r>
            <a:endParaRPr lang="en-US" altLang="zh-CN" sz="6600" b="1" dirty="0" smtClean="0">
              <a:solidFill>
                <a:srgbClr val="FF0000"/>
              </a:solidFill>
            </a:endParaRPr>
          </a:p>
          <a:p>
            <a:endParaRPr lang="zh-CN" altLang="en-US" dirty="0"/>
          </a:p>
        </p:txBody>
      </p:sp>
    </p:spTree>
    <p:extLst>
      <p:ext uri="{BB962C8B-B14F-4D97-AF65-F5344CB8AC3E}">
        <p14:creationId xmlns:p14="http://schemas.microsoft.com/office/powerpoint/2010/main" val="393866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512" y="237286"/>
            <a:ext cx="9144000" cy="6216050"/>
          </a:xfrm>
        </p:spPr>
      </p:pic>
      <p:sp>
        <p:nvSpPr>
          <p:cNvPr id="2" name="标题 1"/>
          <p:cNvSpPr>
            <a:spLocks noGrp="1"/>
          </p:cNvSpPr>
          <p:nvPr>
            <p:ph type="title"/>
          </p:nvPr>
        </p:nvSpPr>
        <p:spPr>
          <a:xfrm>
            <a:off x="-1260648" y="4797152"/>
            <a:ext cx="8229600" cy="1143000"/>
          </a:xfrm>
        </p:spPr>
        <p:txBody>
          <a:bodyPr/>
          <a:lstStyle/>
          <a:p>
            <a:r>
              <a:rPr lang="zh-CN" altLang="en-US" b="1" dirty="0" smtClean="0">
                <a:solidFill>
                  <a:srgbClr val="FFFF00"/>
                </a:solidFill>
              </a:rPr>
              <a:t>不，不是特例！</a:t>
            </a:r>
            <a:endParaRPr lang="zh-CN" altLang="en-US" b="1" dirty="0">
              <a:solidFill>
                <a:srgbClr val="FFFF00"/>
              </a:solidFill>
            </a:endParaRPr>
          </a:p>
        </p:txBody>
      </p:sp>
    </p:spTree>
    <p:extLst>
      <p:ext uri="{BB962C8B-B14F-4D97-AF65-F5344CB8AC3E}">
        <p14:creationId xmlns:p14="http://schemas.microsoft.com/office/powerpoint/2010/main" val="27428909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46856" y="188640"/>
            <a:ext cx="8229600" cy="706090"/>
          </a:xfrm>
        </p:spPr>
        <p:txBody>
          <a:bodyPr>
            <a:normAutofit fontScale="90000"/>
          </a:bodyPr>
          <a:lstStyle/>
          <a:p>
            <a:r>
              <a:rPr lang="en-US" altLang="zh-CN" b="1" dirty="0" smtClean="0">
                <a:solidFill>
                  <a:srgbClr val="FF0000"/>
                </a:solidFill>
                <a:latin typeface="+mn-lt"/>
                <a:ea typeface="方正启体简体" panose="03000509000000000000" pitchFamily="65" charset="-122"/>
              </a:rPr>
              <a:t>2013</a:t>
            </a:r>
            <a:r>
              <a:rPr lang="zh-CN" altLang="en-US" b="1" dirty="0" smtClean="0">
                <a:solidFill>
                  <a:srgbClr val="FF0000"/>
                </a:solidFill>
                <a:latin typeface="方正启体简体" panose="03000509000000000000" pitchFamily="65" charset="-122"/>
                <a:ea typeface="方正启体简体" panose="03000509000000000000" pitchFamily="65" charset="-122"/>
              </a:rPr>
              <a:t>年年度中心贡献奖</a:t>
            </a:r>
            <a:endParaRPr lang="zh-CN" altLang="en-US" b="1" dirty="0">
              <a:solidFill>
                <a:srgbClr val="FF0000"/>
              </a:solidFill>
              <a:latin typeface="方正启体简体" panose="03000509000000000000" pitchFamily="65" charset="-122"/>
              <a:ea typeface="方正启体简体" panose="03000509000000000000" pitchFamily="65" charset="-122"/>
            </a:endParaRPr>
          </a:p>
        </p:txBody>
      </p:sp>
      <p:sp>
        <p:nvSpPr>
          <p:cNvPr id="3" name="内容占位符 2"/>
          <p:cNvSpPr>
            <a:spLocks noGrp="1"/>
          </p:cNvSpPr>
          <p:nvPr>
            <p:ph idx="1"/>
          </p:nvPr>
        </p:nvSpPr>
        <p:spPr>
          <a:xfrm>
            <a:off x="302840" y="5301208"/>
            <a:ext cx="8805664" cy="1324744"/>
          </a:xfrm>
        </p:spPr>
        <p:txBody>
          <a:bodyPr>
            <a:normAutofit/>
          </a:bodyPr>
          <a:lstStyle/>
          <a:p>
            <a:pPr marL="0" indent="0">
              <a:buNone/>
            </a:pPr>
            <a:r>
              <a:rPr lang="zh-CN" altLang="en-US" sz="4000" b="1" dirty="0" smtClean="0">
                <a:solidFill>
                  <a:srgbClr val="FF0000"/>
                </a:solidFill>
                <a:latin typeface="华文隶书" panose="02010800040101010101" pitchFamily="2" charset="-122"/>
                <a:ea typeface="华文隶书" panose="02010800040101010101" pitchFamily="2" charset="-122"/>
              </a:rPr>
              <a:t>吕景林</a:t>
            </a:r>
            <a:r>
              <a:rPr lang="en-US" altLang="zh-CN" sz="4000" b="1" dirty="0" smtClean="0">
                <a:solidFill>
                  <a:srgbClr val="FF0000"/>
                </a:solidFill>
                <a:latin typeface="华文隶书" panose="02010800040101010101" pitchFamily="2" charset="-122"/>
                <a:ea typeface="华文隶书" panose="02010800040101010101" pitchFamily="2" charset="-122"/>
              </a:rPr>
              <a:t>—  </a:t>
            </a:r>
            <a:r>
              <a:rPr lang="zh-CN" altLang="zh-CN" sz="4000" b="1" dirty="0" smtClean="0">
                <a:solidFill>
                  <a:srgbClr val="FF0000"/>
                </a:solidFill>
                <a:latin typeface="华文隶书" panose="02010800040101010101" pitchFamily="2" charset="-122"/>
                <a:ea typeface="华文隶书" panose="02010800040101010101" pitchFamily="2" charset="-122"/>
              </a:rPr>
              <a:t>表彰</a:t>
            </a:r>
            <a:r>
              <a:rPr lang="zh-CN" altLang="en-US" sz="4000" b="1" dirty="0" smtClean="0">
                <a:solidFill>
                  <a:srgbClr val="FF0000"/>
                </a:solidFill>
                <a:latin typeface="华文隶书" panose="02010800040101010101" pitchFamily="2" charset="-122"/>
                <a:ea typeface="华文隶书" panose="02010800040101010101" pitchFamily="2" charset="-122"/>
              </a:rPr>
              <a:t>她</a:t>
            </a:r>
            <a:r>
              <a:rPr lang="zh-CN" altLang="zh-CN" sz="4000" b="1" dirty="0" smtClean="0">
                <a:solidFill>
                  <a:srgbClr val="FF0000"/>
                </a:solidFill>
                <a:latin typeface="华文隶书" panose="02010800040101010101" pitchFamily="2" charset="-122"/>
                <a:ea typeface="华文隶书" panose="02010800040101010101" pitchFamily="2" charset="-122"/>
              </a:rPr>
              <a:t>对</a:t>
            </a:r>
            <a:r>
              <a:rPr lang="zh-CN" altLang="zh-CN" sz="4000" b="1" dirty="0">
                <a:solidFill>
                  <a:srgbClr val="FF0000"/>
                </a:solidFill>
                <a:latin typeface="华文隶书" panose="02010800040101010101" pitchFamily="2" charset="-122"/>
                <a:ea typeface="华文隶书" panose="02010800040101010101" pitchFamily="2" charset="-122"/>
              </a:rPr>
              <a:t>实验教学的激情和对物理演示实验课程建设所做的</a:t>
            </a:r>
            <a:r>
              <a:rPr lang="zh-CN" altLang="zh-CN" sz="4000" b="1" dirty="0" smtClean="0">
                <a:solidFill>
                  <a:srgbClr val="FF0000"/>
                </a:solidFill>
                <a:latin typeface="华文隶书" panose="02010800040101010101" pitchFamily="2" charset="-122"/>
                <a:ea typeface="华文隶书" panose="02010800040101010101" pitchFamily="2" charset="-122"/>
              </a:rPr>
              <a:t>贡献</a:t>
            </a:r>
            <a:r>
              <a:rPr lang="zh-CN" altLang="en-US" sz="4000" b="1" dirty="0" smtClean="0">
                <a:solidFill>
                  <a:srgbClr val="FF0000"/>
                </a:solidFill>
                <a:latin typeface="华文隶书" panose="02010800040101010101" pitchFamily="2" charset="-122"/>
                <a:ea typeface="华文隶书" panose="02010800040101010101" pitchFamily="2" charset="-122"/>
              </a:rPr>
              <a:t>。</a:t>
            </a:r>
            <a:endParaRPr lang="zh-CN" altLang="en-US" sz="4000" b="1" dirty="0">
              <a:solidFill>
                <a:srgbClr val="FF0000"/>
              </a:solidFill>
              <a:latin typeface="华文隶书" panose="02010800040101010101" pitchFamily="2" charset="-122"/>
              <a:ea typeface="华文隶书" panose="0201080004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39" y="908720"/>
            <a:ext cx="6349287" cy="4248472"/>
          </a:xfrm>
          <a:prstGeom prst="rect">
            <a:avLst/>
          </a:prstGeom>
        </p:spPr>
      </p:pic>
    </p:spTree>
    <p:extLst>
      <p:ext uri="{BB962C8B-B14F-4D97-AF65-F5344CB8AC3E}">
        <p14:creationId xmlns:p14="http://schemas.microsoft.com/office/powerpoint/2010/main" val="379509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026" name="Picture 2" descr="C:\Documents and Settings\admin\桌面\物理系-哲学系乒乓球友谊赛照片\饶双梅打乒乓.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400050"/>
            <a:ext cx="10858500" cy="7658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9959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5" name="矩形 4"/>
          <p:cNvSpPr/>
          <p:nvPr/>
        </p:nvSpPr>
        <p:spPr>
          <a:xfrm>
            <a:off x="0" y="0"/>
            <a:ext cx="9144000" cy="6858000"/>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4" descr="2011092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664" y="0"/>
            <a:ext cx="1176950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7"/>
          <p:cNvSpPr txBox="1">
            <a:spLocks noChangeArrowheads="1"/>
          </p:cNvSpPr>
          <p:nvPr/>
        </p:nvSpPr>
        <p:spPr>
          <a:xfrm>
            <a:off x="272618" y="5655008"/>
            <a:ext cx="8549640" cy="1086360"/>
          </a:xfrm>
          <a:prstGeom prst="rect">
            <a:avLst/>
          </a:prstGeo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b="1" dirty="0" smtClean="0">
                <a:solidFill>
                  <a:srgbClr val="FF0000"/>
                </a:solidFill>
                <a:latin typeface="黑体" pitchFamily="2" charset="-122"/>
                <a:ea typeface="黑体" pitchFamily="2" charset="-122"/>
              </a:rPr>
              <a:t>表彰为实验中心跨上新台阶做出的</a:t>
            </a:r>
            <a:r>
              <a:rPr lang="zh-CN" altLang="en-US" sz="3200" b="1" dirty="0">
                <a:solidFill>
                  <a:srgbClr val="FF0000"/>
                </a:solidFill>
                <a:latin typeface="黑体" pitchFamily="2" charset="-122"/>
                <a:ea typeface="黑体" pitchFamily="2" charset="-122"/>
              </a:rPr>
              <a:t>贡献</a:t>
            </a:r>
            <a:r>
              <a:rPr lang="zh-CN" altLang="en-US" sz="3200" b="1" dirty="0" smtClean="0">
                <a:solidFill>
                  <a:srgbClr val="FF0000"/>
                </a:solidFill>
                <a:latin typeface="黑体" pitchFamily="2" charset="-122"/>
                <a:ea typeface="黑体" pitchFamily="2" charset="-122"/>
              </a:rPr>
              <a:t>。</a:t>
            </a:r>
            <a:endParaRPr lang="zh-CN" altLang="en-US" sz="3200" b="1" dirty="0">
              <a:solidFill>
                <a:srgbClr val="FF0000"/>
              </a:solidFill>
              <a:latin typeface="黑体" pitchFamily="2" charset="-122"/>
              <a:ea typeface="黑体" pitchFamily="2" charset="-122"/>
            </a:endParaRPr>
          </a:p>
        </p:txBody>
      </p:sp>
      <p:sp>
        <p:nvSpPr>
          <p:cNvPr id="7" name="Text Box 7"/>
          <p:cNvSpPr txBox="1">
            <a:spLocks noChangeArrowheads="1"/>
          </p:cNvSpPr>
          <p:nvPr/>
        </p:nvSpPr>
        <p:spPr>
          <a:xfrm>
            <a:off x="-7885384" y="947301"/>
            <a:ext cx="7772400" cy="2805549"/>
          </a:xfrm>
          <a:prstGeom prst="rect">
            <a:avLst/>
          </a:prstGeo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7200" b="1" dirty="0" smtClean="0">
                <a:solidFill>
                  <a:srgbClr val="FF0000"/>
                </a:solidFill>
                <a:latin typeface="隶书" pitchFamily="49" charset="-122"/>
                <a:ea typeface="隶书" pitchFamily="49" charset="-122"/>
              </a:rPr>
              <a:t>授予张新夷</a:t>
            </a:r>
            <a:r>
              <a:rPr lang="en-US" altLang="zh-CN" sz="7200" b="1" dirty="0" smtClean="0">
                <a:solidFill>
                  <a:srgbClr val="FF0000"/>
                </a:solidFill>
                <a:latin typeface="隶书" pitchFamily="49" charset="-122"/>
                <a:ea typeface="隶书" pitchFamily="49" charset="-122"/>
              </a:rPr>
              <a:t>2012</a:t>
            </a:r>
            <a:r>
              <a:rPr lang="zh-CN" altLang="en-US" sz="7200" b="1" dirty="0" smtClean="0">
                <a:solidFill>
                  <a:srgbClr val="FF0000"/>
                </a:solidFill>
                <a:latin typeface="隶书" pitchFamily="49" charset="-122"/>
                <a:ea typeface="隶书" pitchFamily="49" charset="-122"/>
              </a:rPr>
              <a:t>年度中心贡献奖，以表彰对实验中心跨上新台阶做出的贡献。</a:t>
            </a:r>
            <a:endParaRPr lang="en-US" altLang="zh-CN" sz="7200" b="1" dirty="0" smtClean="0">
              <a:solidFill>
                <a:srgbClr val="FF0000"/>
              </a:solidFill>
              <a:latin typeface="隶书" pitchFamily="49" charset="-122"/>
              <a:ea typeface="隶书" pitchFamily="49" charset="-122"/>
            </a:endParaRPr>
          </a:p>
          <a:p>
            <a:pPr algn="l"/>
            <a:endParaRPr lang="en-US" altLang="zh-CN" sz="7200" b="1" dirty="0">
              <a:solidFill>
                <a:srgbClr val="FF0000"/>
              </a:solidFill>
              <a:latin typeface="隶书" pitchFamily="49" charset="-122"/>
              <a:ea typeface="隶书" pitchFamily="49" charset="-122"/>
            </a:endParaRPr>
          </a:p>
          <a:p>
            <a:pPr algn="l"/>
            <a:r>
              <a:rPr lang="zh-CN" altLang="en-US" sz="7200" b="1" dirty="0" smtClean="0">
                <a:latin typeface="隶书" pitchFamily="49" charset="-122"/>
                <a:ea typeface="隶书" pitchFamily="49" charset="-122"/>
              </a:rPr>
              <a:t>          复旦大学物理教学实验中心</a:t>
            </a:r>
            <a:endParaRPr lang="en-US" altLang="zh-CN" sz="7200" b="1" dirty="0" smtClean="0">
              <a:latin typeface="隶书" pitchFamily="49" charset="-122"/>
              <a:ea typeface="隶书" pitchFamily="49" charset="-122"/>
            </a:endParaRPr>
          </a:p>
          <a:p>
            <a:pPr algn="l"/>
            <a:r>
              <a:rPr lang="en-US" altLang="zh-CN" sz="7200" b="1" dirty="0" smtClean="0">
                <a:latin typeface="隶书" pitchFamily="49" charset="-122"/>
                <a:ea typeface="隶书" pitchFamily="49" charset="-122"/>
              </a:rPr>
              <a:t>                         2013</a:t>
            </a:r>
            <a:r>
              <a:rPr lang="zh-CN" altLang="en-US" sz="7200" b="1" dirty="0" smtClean="0">
                <a:latin typeface="隶书" pitchFamily="49" charset="-122"/>
                <a:ea typeface="隶书" pitchFamily="49" charset="-122"/>
              </a:rPr>
              <a:t>年</a:t>
            </a:r>
            <a:r>
              <a:rPr lang="en-US" altLang="zh-CN" sz="7200" b="1" dirty="0" smtClean="0">
                <a:latin typeface="隶书" pitchFamily="49" charset="-122"/>
                <a:ea typeface="隶书" pitchFamily="49" charset="-122"/>
              </a:rPr>
              <a:t>1</a:t>
            </a:r>
            <a:r>
              <a:rPr lang="zh-CN" altLang="en-US" sz="7200" b="1" dirty="0" smtClean="0">
                <a:latin typeface="隶书" pitchFamily="49" charset="-122"/>
                <a:ea typeface="隶书" pitchFamily="49" charset="-122"/>
              </a:rPr>
              <a:t>月</a:t>
            </a:r>
            <a:endParaRPr lang="zh-CN" altLang="en-US" sz="7200" b="1" dirty="0">
              <a:latin typeface="隶书" pitchFamily="49" charset="-122"/>
              <a:ea typeface="隶书" pitchFamily="49" charset="-122"/>
            </a:endParaRPr>
          </a:p>
        </p:txBody>
      </p:sp>
    </p:spTree>
    <p:extLst>
      <p:ext uri="{BB962C8B-B14F-4D97-AF65-F5344CB8AC3E}">
        <p14:creationId xmlns:p14="http://schemas.microsoft.com/office/powerpoint/2010/main" val="253825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813" y="332656"/>
            <a:ext cx="9225223" cy="5184576"/>
          </a:xfrm>
        </p:spPr>
      </p:pic>
    </p:spTree>
    <p:extLst>
      <p:ext uri="{BB962C8B-B14F-4D97-AF65-F5344CB8AC3E}">
        <p14:creationId xmlns:p14="http://schemas.microsoft.com/office/powerpoint/2010/main" val="4068407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655" y="319824"/>
            <a:ext cx="9214964" cy="6133512"/>
          </a:xfrm>
        </p:spPr>
      </p:pic>
    </p:spTree>
    <p:extLst>
      <p:ext uri="{BB962C8B-B14F-4D97-AF65-F5344CB8AC3E}">
        <p14:creationId xmlns:p14="http://schemas.microsoft.com/office/powerpoint/2010/main" val="39555053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3" name="Text Box 11"/>
          <p:cNvSpPr txBox="1">
            <a:spLocks noChangeArrowheads="1"/>
          </p:cNvSpPr>
          <p:nvPr/>
        </p:nvSpPr>
        <p:spPr bwMode="auto">
          <a:xfrm>
            <a:off x="1855738" y="59472"/>
            <a:ext cx="5616624" cy="646331"/>
          </a:xfrm>
          <a:prstGeom prst="rect">
            <a:avLst/>
          </a:prstGeom>
          <a:solidFill>
            <a:schemeClr val="accent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sz="3600" b="1" i="1" dirty="0" err="1">
                <a:solidFill>
                  <a:schemeClr val="bg1"/>
                </a:solidFill>
                <a:effectLst>
                  <a:outerShdw blurRad="38100" dist="38100" dir="2700000" algn="tl">
                    <a:srgbClr val="000000"/>
                  </a:outerShdw>
                </a:effectLst>
              </a:rPr>
              <a:t>Fudan</a:t>
            </a:r>
            <a:r>
              <a:rPr kumimoji="1" lang="en-US" altLang="zh-CN" sz="3600" b="1" i="1" dirty="0">
                <a:solidFill>
                  <a:schemeClr val="bg1"/>
                </a:solidFill>
                <a:effectLst>
                  <a:outerShdw blurRad="38100" dist="38100" dir="2700000" algn="tl">
                    <a:srgbClr val="000000"/>
                  </a:outerShdw>
                </a:effectLst>
              </a:rPr>
              <a:t> Physics Teaching Lab</a:t>
            </a:r>
          </a:p>
        </p:txBody>
      </p:sp>
      <p:sp>
        <p:nvSpPr>
          <p:cNvPr id="90114" name="Freeform 2"/>
          <p:cNvSpPr>
            <a:spLocks/>
          </p:cNvSpPr>
          <p:nvPr/>
        </p:nvSpPr>
        <p:spPr bwMode="auto">
          <a:xfrm>
            <a:off x="1093165" y="5417664"/>
            <a:ext cx="2986357" cy="715766"/>
          </a:xfrm>
          <a:custGeom>
            <a:avLst/>
            <a:gdLst>
              <a:gd name="T0" fmla="*/ 0 w 1691"/>
              <a:gd name="T1" fmla="*/ 883 h 893"/>
              <a:gd name="T2" fmla="*/ 563 w 1691"/>
              <a:gd name="T3" fmla="*/ 883 h 893"/>
              <a:gd name="T4" fmla="*/ 759 w 1691"/>
              <a:gd name="T5" fmla="*/ 821 h 893"/>
              <a:gd name="T6" fmla="*/ 943 w 1691"/>
              <a:gd name="T7" fmla="*/ 650 h 893"/>
              <a:gd name="T8" fmla="*/ 1054 w 1691"/>
              <a:gd name="T9" fmla="*/ 441 h 893"/>
              <a:gd name="T10" fmla="*/ 1201 w 1691"/>
              <a:gd name="T11" fmla="*/ 209 h 893"/>
              <a:gd name="T12" fmla="*/ 1421 w 1691"/>
              <a:gd name="T13" fmla="*/ 86 h 893"/>
              <a:gd name="T14" fmla="*/ 1691 w 1691"/>
              <a:gd name="T15" fmla="*/ 0 h 8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1" h="893">
                <a:moveTo>
                  <a:pt x="0" y="883"/>
                </a:moveTo>
                <a:cubicBezTo>
                  <a:pt x="92" y="883"/>
                  <a:pt x="437" y="893"/>
                  <a:pt x="563" y="883"/>
                </a:cubicBezTo>
                <a:cubicBezTo>
                  <a:pt x="689" y="873"/>
                  <a:pt x="696" y="860"/>
                  <a:pt x="759" y="821"/>
                </a:cubicBezTo>
                <a:cubicBezTo>
                  <a:pt x="822" y="782"/>
                  <a:pt x="894" y="713"/>
                  <a:pt x="943" y="650"/>
                </a:cubicBezTo>
                <a:cubicBezTo>
                  <a:pt x="992" y="587"/>
                  <a:pt x="1011" y="514"/>
                  <a:pt x="1054" y="441"/>
                </a:cubicBezTo>
                <a:cubicBezTo>
                  <a:pt x="1097" y="368"/>
                  <a:pt x="1140" y="268"/>
                  <a:pt x="1201" y="209"/>
                </a:cubicBezTo>
                <a:cubicBezTo>
                  <a:pt x="1262" y="150"/>
                  <a:pt x="1339" y="121"/>
                  <a:pt x="1421" y="86"/>
                </a:cubicBezTo>
                <a:cubicBezTo>
                  <a:pt x="1503" y="51"/>
                  <a:pt x="1635" y="18"/>
                  <a:pt x="1691" y="0"/>
                </a:cubicBezTo>
              </a:path>
            </a:pathLst>
          </a:custGeom>
          <a:noFill/>
          <a:ln w="38100" cap="flat" cmpd="sng">
            <a:solidFill>
              <a:schemeClr val="accent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15" name="Freeform 3"/>
          <p:cNvSpPr>
            <a:spLocks/>
          </p:cNvSpPr>
          <p:nvPr/>
        </p:nvSpPr>
        <p:spPr bwMode="auto">
          <a:xfrm rot="21337223">
            <a:off x="2443848" y="4761036"/>
            <a:ext cx="3177018" cy="1011451"/>
          </a:xfrm>
          <a:custGeom>
            <a:avLst/>
            <a:gdLst>
              <a:gd name="T0" fmla="*/ 0 w 1510"/>
              <a:gd name="T1" fmla="*/ 468 h 484"/>
              <a:gd name="T2" fmla="*/ 649 w 1510"/>
              <a:gd name="T3" fmla="*/ 480 h 484"/>
              <a:gd name="T4" fmla="*/ 898 w 1510"/>
              <a:gd name="T5" fmla="*/ 441 h 484"/>
              <a:gd name="T6" fmla="*/ 1019 w 1510"/>
              <a:gd name="T7" fmla="*/ 349 h 484"/>
              <a:gd name="T8" fmla="*/ 1092 w 1510"/>
              <a:gd name="T9" fmla="*/ 237 h 484"/>
              <a:gd name="T10" fmla="*/ 1188 w 1510"/>
              <a:gd name="T11" fmla="*/ 112 h 484"/>
              <a:gd name="T12" fmla="*/ 1333 w 1510"/>
              <a:gd name="T13" fmla="*/ 46 h 484"/>
              <a:gd name="T14" fmla="*/ 1510 w 1510"/>
              <a:gd name="T15" fmla="*/ 0 h 4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0" h="484">
                <a:moveTo>
                  <a:pt x="0" y="468"/>
                </a:moveTo>
                <a:cubicBezTo>
                  <a:pt x="108" y="470"/>
                  <a:pt x="499" y="484"/>
                  <a:pt x="649" y="480"/>
                </a:cubicBezTo>
                <a:cubicBezTo>
                  <a:pt x="799" y="476"/>
                  <a:pt x="836" y="463"/>
                  <a:pt x="898" y="441"/>
                </a:cubicBezTo>
                <a:cubicBezTo>
                  <a:pt x="960" y="419"/>
                  <a:pt x="987" y="383"/>
                  <a:pt x="1019" y="349"/>
                </a:cubicBezTo>
                <a:cubicBezTo>
                  <a:pt x="1051" y="316"/>
                  <a:pt x="1064" y="276"/>
                  <a:pt x="1092" y="237"/>
                </a:cubicBezTo>
                <a:cubicBezTo>
                  <a:pt x="1120" y="198"/>
                  <a:pt x="1148" y="144"/>
                  <a:pt x="1188" y="112"/>
                </a:cubicBezTo>
                <a:cubicBezTo>
                  <a:pt x="1228" y="81"/>
                  <a:pt x="1279" y="65"/>
                  <a:pt x="1333" y="46"/>
                </a:cubicBezTo>
                <a:cubicBezTo>
                  <a:pt x="1387" y="27"/>
                  <a:pt x="1473" y="10"/>
                  <a:pt x="1510" y="0"/>
                </a:cubicBezTo>
              </a:path>
            </a:pathLst>
          </a:custGeom>
          <a:noFill/>
          <a:ln w="38100" cap="flat" cmpd="sng">
            <a:solidFill>
              <a:srgbClr val="009999"/>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16" name="Freeform 4"/>
          <p:cNvSpPr>
            <a:spLocks/>
          </p:cNvSpPr>
          <p:nvPr/>
        </p:nvSpPr>
        <p:spPr bwMode="auto">
          <a:xfrm rot="21402159">
            <a:off x="4466864" y="2999153"/>
            <a:ext cx="2408352" cy="1980080"/>
          </a:xfrm>
          <a:custGeom>
            <a:avLst/>
            <a:gdLst>
              <a:gd name="T0" fmla="*/ 0 w 1285"/>
              <a:gd name="T1" fmla="*/ 713 h 731"/>
              <a:gd name="T2" fmla="*/ 748 w 1285"/>
              <a:gd name="T3" fmla="*/ 713 h 731"/>
              <a:gd name="T4" fmla="*/ 882 w 1285"/>
              <a:gd name="T5" fmla="*/ 606 h 731"/>
              <a:gd name="T6" fmla="*/ 947 w 1285"/>
              <a:gd name="T7" fmla="*/ 504 h 731"/>
              <a:gd name="T8" fmla="*/ 1012 w 1285"/>
              <a:gd name="T9" fmla="*/ 360 h 731"/>
              <a:gd name="T10" fmla="*/ 1075 w 1285"/>
              <a:gd name="T11" fmla="*/ 171 h 731"/>
              <a:gd name="T12" fmla="*/ 1169 w 1285"/>
              <a:gd name="T13" fmla="*/ 70 h 731"/>
              <a:gd name="T14" fmla="*/ 1285 w 1285"/>
              <a:gd name="T15" fmla="*/ 0 h 7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5" h="731">
                <a:moveTo>
                  <a:pt x="0" y="713"/>
                </a:moveTo>
                <a:cubicBezTo>
                  <a:pt x="125" y="713"/>
                  <a:pt x="601" y="731"/>
                  <a:pt x="748" y="713"/>
                </a:cubicBezTo>
                <a:cubicBezTo>
                  <a:pt x="895" y="695"/>
                  <a:pt x="849" y="641"/>
                  <a:pt x="882" y="606"/>
                </a:cubicBezTo>
                <a:cubicBezTo>
                  <a:pt x="915" y="571"/>
                  <a:pt x="926" y="545"/>
                  <a:pt x="947" y="504"/>
                </a:cubicBezTo>
                <a:cubicBezTo>
                  <a:pt x="969" y="463"/>
                  <a:pt x="989" y="415"/>
                  <a:pt x="1012" y="360"/>
                </a:cubicBezTo>
                <a:cubicBezTo>
                  <a:pt x="1033" y="305"/>
                  <a:pt x="1048" y="219"/>
                  <a:pt x="1075" y="171"/>
                </a:cubicBezTo>
                <a:cubicBezTo>
                  <a:pt x="1101" y="122"/>
                  <a:pt x="1134" y="99"/>
                  <a:pt x="1169" y="70"/>
                </a:cubicBezTo>
                <a:cubicBezTo>
                  <a:pt x="1204" y="42"/>
                  <a:pt x="1261" y="14"/>
                  <a:pt x="1285" y="0"/>
                </a:cubicBezTo>
              </a:path>
            </a:pathLst>
          </a:custGeom>
          <a:noFill/>
          <a:ln w="76200" cap="flat" cmpd="sng">
            <a:solidFill>
              <a:srgbClr val="FF00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17" name="Freeform 5"/>
          <p:cNvSpPr>
            <a:spLocks/>
          </p:cNvSpPr>
          <p:nvPr/>
        </p:nvSpPr>
        <p:spPr bwMode="auto">
          <a:xfrm rot="597704">
            <a:off x="6008209" y="1628800"/>
            <a:ext cx="2069176" cy="2324707"/>
          </a:xfrm>
          <a:custGeom>
            <a:avLst/>
            <a:gdLst>
              <a:gd name="T0" fmla="*/ 0 w 1188"/>
              <a:gd name="T1" fmla="*/ 1005 h 1005"/>
              <a:gd name="T2" fmla="*/ 723 w 1188"/>
              <a:gd name="T3" fmla="*/ 871 h 1005"/>
              <a:gd name="T4" fmla="*/ 907 w 1188"/>
              <a:gd name="T5" fmla="*/ 748 h 1005"/>
              <a:gd name="T6" fmla="*/ 940 w 1188"/>
              <a:gd name="T7" fmla="*/ 584 h 1005"/>
              <a:gd name="T8" fmla="*/ 963 w 1188"/>
              <a:gd name="T9" fmla="*/ 443 h 1005"/>
              <a:gd name="T10" fmla="*/ 1006 w 1188"/>
              <a:gd name="T11" fmla="*/ 208 h 1005"/>
              <a:gd name="T12" fmla="*/ 1070 w 1188"/>
              <a:gd name="T13" fmla="*/ 83 h 1005"/>
              <a:gd name="T14" fmla="*/ 1188 w 1188"/>
              <a:gd name="T15" fmla="*/ 0 h 10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8" h="1005">
                <a:moveTo>
                  <a:pt x="0" y="1005"/>
                </a:moveTo>
                <a:cubicBezTo>
                  <a:pt x="120" y="983"/>
                  <a:pt x="572" y="914"/>
                  <a:pt x="723" y="871"/>
                </a:cubicBezTo>
                <a:cubicBezTo>
                  <a:pt x="874" y="828"/>
                  <a:pt x="871" y="796"/>
                  <a:pt x="907" y="748"/>
                </a:cubicBezTo>
                <a:cubicBezTo>
                  <a:pt x="943" y="700"/>
                  <a:pt x="931" y="635"/>
                  <a:pt x="940" y="584"/>
                </a:cubicBezTo>
                <a:cubicBezTo>
                  <a:pt x="949" y="533"/>
                  <a:pt x="951" y="506"/>
                  <a:pt x="963" y="443"/>
                </a:cubicBezTo>
                <a:cubicBezTo>
                  <a:pt x="974" y="380"/>
                  <a:pt x="987" y="268"/>
                  <a:pt x="1006" y="208"/>
                </a:cubicBezTo>
                <a:cubicBezTo>
                  <a:pt x="1023" y="147"/>
                  <a:pt x="1039" y="118"/>
                  <a:pt x="1070" y="83"/>
                </a:cubicBezTo>
                <a:cubicBezTo>
                  <a:pt x="1101" y="48"/>
                  <a:pt x="1163" y="18"/>
                  <a:pt x="1188" y="0"/>
                </a:cubicBezTo>
              </a:path>
            </a:pathLst>
          </a:custGeom>
          <a:noFill/>
          <a:ln w="38100" cap="flat" cmpd="sng">
            <a:solidFill>
              <a:srgbClr val="2A2AA6"/>
            </a:solidFill>
            <a:prstDash val="lgDash"/>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0118" name="Group 6"/>
          <p:cNvGrpSpPr>
            <a:grpSpLocks/>
          </p:cNvGrpSpPr>
          <p:nvPr/>
        </p:nvGrpSpPr>
        <p:grpSpPr bwMode="auto">
          <a:xfrm>
            <a:off x="35496" y="1726682"/>
            <a:ext cx="9151738" cy="5259140"/>
            <a:chOff x="576" y="1488"/>
            <a:chExt cx="4560" cy="2579"/>
          </a:xfrm>
        </p:grpSpPr>
        <p:sp>
          <p:nvSpPr>
            <p:cNvPr id="90119" name="Line 7"/>
            <p:cNvSpPr>
              <a:spLocks noChangeShapeType="1"/>
            </p:cNvSpPr>
            <p:nvPr/>
          </p:nvSpPr>
          <p:spPr bwMode="auto">
            <a:xfrm flipV="1">
              <a:off x="843" y="1545"/>
              <a:ext cx="1" cy="2301"/>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20" name="Line 8"/>
            <p:cNvSpPr>
              <a:spLocks noChangeShapeType="1"/>
            </p:cNvSpPr>
            <p:nvPr/>
          </p:nvSpPr>
          <p:spPr bwMode="auto">
            <a:xfrm rot="-5400000">
              <a:off x="2759" y="1926"/>
              <a:ext cx="1" cy="3825"/>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21" name="Text Box 9"/>
            <p:cNvSpPr txBox="1">
              <a:spLocks noChangeArrowheads="1"/>
            </p:cNvSpPr>
            <p:nvPr/>
          </p:nvSpPr>
          <p:spPr bwMode="auto">
            <a:xfrm>
              <a:off x="4278" y="3836"/>
              <a:ext cx="85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zh-CN" b="1"/>
                <a:t>     Time</a:t>
              </a:r>
            </a:p>
          </p:txBody>
        </p:sp>
        <p:sp>
          <p:nvSpPr>
            <p:cNvPr id="90122" name="Text Box 10"/>
            <p:cNvSpPr txBox="1">
              <a:spLocks noChangeArrowheads="1"/>
            </p:cNvSpPr>
            <p:nvPr/>
          </p:nvSpPr>
          <p:spPr bwMode="auto">
            <a:xfrm rot="-5400000">
              <a:off x="182" y="1882"/>
              <a:ext cx="10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t>Development</a:t>
              </a:r>
            </a:p>
          </p:txBody>
        </p:sp>
      </p:grpSp>
      <p:sp>
        <p:nvSpPr>
          <p:cNvPr id="90124" name="Line 12"/>
          <p:cNvSpPr>
            <a:spLocks noChangeShapeType="1"/>
          </p:cNvSpPr>
          <p:nvPr/>
        </p:nvSpPr>
        <p:spPr bwMode="auto">
          <a:xfrm>
            <a:off x="1095171" y="6327155"/>
            <a:ext cx="0" cy="19576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25" name="Line 13"/>
          <p:cNvSpPr>
            <a:spLocks noChangeShapeType="1"/>
          </p:cNvSpPr>
          <p:nvPr/>
        </p:nvSpPr>
        <p:spPr bwMode="auto">
          <a:xfrm>
            <a:off x="3503523" y="6327155"/>
            <a:ext cx="0" cy="19576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26" name="Line 14"/>
          <p:cNvSpPr>
            <a:spLocks noChangeShapeType="1"/>
          </p:cNvSpPr>
          <p:nvPr/>
        </p:nvSpPr>
        <p:spPr bwMode="auto">
          <a:xfrm>
            <a:off x="5380031" y="6327155"/>
            <a:ext cx="0" cy="19576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27" name="Line 15"/>
          <p:cNvSpPr>
            <a:spLocks noChangeShapeType="1"/>
          </p:cNvSpPr>
          <p:nvPr/>
        </p:nvSpPr>
        <p:spPr bwMode="auto">
          <a:xfrm>
            <a:off x="7067884" y="6327155"/>
            <a:ext cx="0" cy="19576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128" name="Text Box 16"/>
          <p:cNvSpPr txBox="1">
            <a:spLocks noChangeArrowheads="1"/>
          </p:cNvSpPr>
          <p:nvPr/>
        </p:nvSpPr>
        <p:spPr bwMode="auto">
          <a:xfrm>
            <a:off x="613501" y="6522919"/>
            <a:ext cx="1031577" cy="47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1952</a:t>
            </a:r>
          </a:p>
        </p:txBody>
      </p:sp>
      <p:sp>
        <p:nvSpPr>
          <p:cNvPr id="90129" name="Text Box 17"/>
          <p:cNvSpPr txBox="1">
            <a:spLocks noChangeArrowheads="1"/>
          </p:cNvSpPr>
          <p:nvPr/>
        </p:nvSpPr>
        <p:spPr bwMode="auto">
          <a:xfrm>
            <a:off x="3063999" y="6522919"/>
            <a:ext cx="1156009" cy="47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1998</a:t>
            </a:r>
          </a:p>
        </p:txBody>
      </p:sp>
      <p:sp>
        <p:nvSpPr>
          <p:cNvPr id="90130" name="Text Box 18"/>
          <p:cNvSpPr txBox="1">
            <a:spLocks noChangeArrowheads="1"/>
          </p:cNvSpPr>
          <p:nvPr/>
        </p:nvSpPr>
        <p:spPr bwMode="auto">
          <a:xfrm>
            <a:off x="4948534" y="6522919"/>
            <a:ext cx="1031577" cy="47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2007</a:t>
            </a:r>
          </a:p>
        </p:txBody>
      </p:sp>
      <p:sp>
        <p:nvSpPr>
          <p:cNvPr id="90131" name="Text Box 19"/>
          <p:cNvSpPr txBox="1">
            <a:spLocks noChangeArrowheads="1"/>
          </p:cNvSpPr>
          <p:nvPr/>
        </p:nvSpPr>
        <p:spPr bwMode="auto">
          <a:xfrm>
            <a:off x="6630367" y="6522919"/>
            <a:ext cx="1031577" cy="47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2012</a:t>
            </a:r>
          </a:p>
        </p:txBody>
      </p:sp>
      <p:sp>
        <p:nvSpPr>
          <p:cNvPr id="3" name="矩形 2"/>
          <p:cNvSpPr/>
          <p:nvPr/>
        </p:nvSpPr>
        <p:spPr>
          <a:xfrm>
            <a:off x="892321" y="692696"/>
            <a:ext cx="7897373" cy="5262979"/>
          </a:xfrm>
          <a:prstGeom prst="rect">
            <a:avLst/>
          </a:prstGeom>
        </p:spPr>
        <p:txBody>
          <a:bodyPr wrap="square">
            <a:spAutoFit/>
          </a:bodyPr>
          <a:lstStyle/>
          <a:p>
            <a:r>
              <a:rPr lang="zh-CN" altLang="en-US" sz="2800" b="1" dirty="0" smtClean="0">
                <a:solidFill>
                  <a:srgbClr val="FF0000"/>
                </a:solidFill>
              </a:rPr>
              <a:t>绪论</a:t>
            </a:r>
            <a:r>
              <a:rPr lang="zh-CN" altLang="en-US" sz="2800" b="1" dirty="0">
                <a:solidFill>
                  <a:srgbClr val="FF0000"/>
                </a:solidFill>
              </a:rPr>
              <a:t>课</a:t>
            </a:r>
            <a:r>
              <a:rPr lang="zh-CN" altLang="en-US" sz="2800" b="1" dirty="0" smtClean="0">
                <a:solidFill>
                  <a:srgbClr val="FF0000"/>
                </a:solidFill>
              </a:rPr>
              <a:t>改革：</a:t>
            </a:r>
            <a:r>
              <a:rPr lang="zh-CN" altLang="en-US" sz="2800" b="1" dirty="0" smtClean="0"/>
              <a:t>讨论课 </a:t>
            </a:r>
            <a:r>
              <a:rPr lang="en-US" altLang="zh-CN" sz="2800" b="1" dirty="0" smtClean="0"/>
              <a:t>……</a:t>
            </a:r>
          </a:p>
          <a:p>
            <a:r>
              <a:rPr lang="zh-CN" altLang="en-US" sz="2800" b="1" dirty="0" smtClean="0">
                <a:solidFill>
                  <a:srgbClr val="FF0000"/>
                </a:solidFill>
              </a:rPr>
              <a:t>提高</a:t>
            </a:r>
            <a:r>
              <a:rPr lang="zh-CN" altLang="en-US" sz="2800" b="1" dirty="0">
                <a:solidFill>
                  <a:srgbClr val="FF0000"/>
                </a:solidFill>
              </a:rPr>
              <a:t>教师教学</a:t>
            </a:r>
            <a:r>
              <a:rPr lang="zh-CN" altLang="en-US" sz="2800" b="1" dirty="0" smtClean="0">
                <a:solidFill>
                  <a:srgbClr val="FF0000"/>
                </a:solidFill>
              </a:rPr>
              <a:t>水平</a:t>
            </a:r>
            <a:r>
              <a:rPr lang="zh-CN" altLang="en-US" sz="2800" b="1" dirty="0" smtClean="0"/>
              <a:t>：午餐研讨会、听课点评、</a:t>
            </a:r>
            <a:endParaRPr lang="zh-CN" altLang="en-US" sz="2800" b="1" dirty="0"/>
          </a:p>
          <a:p>
            <a:r>
              <a:rPr lang="zh-CN" altLang="en-US" sz="2800" b="1" dirty="0" smtClean="0"/>
              <a:t>   创造</a:t>
            </a:r>
            <a:r>
              <a:rPr lang="zh-CN" altLang="en-US" sz="2800" b="1" dirty="0"/>
              <a:t>出国交流</a:t>
            </a:r>
            <a:r>
              <a:rPr lang="zh-CN" altLang="en-US" sz="2800" b="1" dirty="0" smtClean="0"/>
              <a:t>考察、教授</a:t>
            </a:r>
            <a:r>
              <a:rPr lang="zh-CN" altLang="en-US" sz="2800" b="1" dirty="0"/>
              <a:t>上实验课</a:t>
            </a:r>
          </a:p>
          <a:p>
            <a:r>
              <a:rPr lang="zh-CN" altLang="en-US" sz="2800" b="1" dirty="0" smtClean="0">
                <a:solidFill>
                  <a:srgbClr val="FF0000"/>
                </a:solidFill>
              </a:rPr>
              <a:t>荣誉：</a:t>
            </a:r>
            <a:r>
              <a:rPr lang="zh-CN" altLang="en-US" sz="2800" b="1" dirty="0" smtClean="0">
                <a:solidFill>
                  <a:srgbClr val="0000CC"/>
                </a:solidFill>
              </a:rPr>
              <a:t>文科</a:t>
            </a:r>
            <a:r>
              <a:rPr lang="zh-CN" altLang="en-US" sz="2800" b="1" dirty="0">
                <a:solidFill>
                  <a:srgbClr val="0000CC"/>
                </a:solidFill>
              </a:rPr>
              <a:t>物理</a:t>
            </a:r>
            <a:r>
              <a:rPr lang="en-US" altLang="zh-CN" sz="2800" b="1" dirty="0">
                <a:solidFill>
                  <a:srgbClr val="0000CC"/>
                </a:solidFill>
              </a:rPr>
              <a:t>(</a:t>
            </a:r>
            <a:r>
              <a:rPr lang="zh-CN" altLang="en-US" sz="2800" b="1" dirty="0">
                <a:solidFill>
                  <a:srgbClr val="0000CC"/>
                </a:solidFill>
              </a:rPr>
              <a:t>理论和实验</a:t>
            </a:r>
            <a:r>
              <a:rPr lang="en-US" altLang="zh-CN" sz="2800" b="1" dirty="0">
                <a:solidFill>
                  <a:srgbClr val="0000CC"/>
                </a:solidFill>
              </a:rPr>
              <a:t>)</a:t>
            </a:r>
            <a:r>
              <a:rPr lang="zh-CN" altLang="en-US" sz="2800" b="1" dirty="0">
                <a:solidFill>
                  <a:srgbClr val="0000CC"/>
                </a:solidFill>
              </a:rPr>
              <a:t>实验</a:t>
            </a:r>
            <a:r>
              <a:rPr lang="zh-CN" altLang="en-US" sz="2800" b="1" dirty="0" smtClean="0">
                <a:solidFill>
                  <a:srgbClr val="0000CC"/>
                </a:solidFill>
              </a:rPr>
              <a:t>部分</a:t>
            </a:r>
            <a:endParaRPr lang="en-US" altLang="zh-CN" sz="2800" b="1" dirty="0" smtClean="0">
              <a:solidFill>
                <a:srgbClr val="0000CC"/>
              </a:solidFill>
            </a:endParaRPr>
          </a:p>
          <a:p>
            <a:r>
              <a:rPr lang="zh-CN" altLang="en-US" sz="2800" b="1" dirty="0" smtClean="0">
                <a:solidFill>
                  <a:srgbClr val="0000CC"/>
                </a:solidFill>
              </a:rPr>
              <a:t>国家级精品课程</a:t>
            </a:r>
            <a:endParaRPr lang="zh-CN" altLang="en-US" sz="2800" b="1" dirty="0">
              <a:solidFill>
                <a:srgbClr val="0000CC"/>
              </a:solidFill>
            </a:endParaRPr>
          </a:p>
          <a:p>
            <a:r>
              <a:rPr lang="zh-CN" altLang="en-US" sz="2800" b="1" dirty="0">
                <a:solidFill>
                  <a:srgbClr val="0000CC"/>
                </a:solidFill>
              </a:rPr>
              <a:t>大学物理实验国家级精品</a:t>
            </a:r>
            <a:r>
              <a:rPr lang="zh-CN" altLang="en-US" sz="2800" b="1" dirty="0" smtClean="0">
                <a:solidFill>
                  <a:srgbClr val="0000CC"/>
                </a:solidFill>
              </a:rPr>
              <a:t>课程</a:t>
            </a:r>
            <a:endParaRPr lang="en-US" altLang="zh-CN" sz="2800" b="1" dirty="0" smtClean="0">
              <a:solidFill>
                <a:srgbClr val="0000CC"/>
              </a:solidFill>
            </a:endParaRPr>
          </a:p>
          <a:p>
            <a:r>
              <a:rPr lang="zh-CN" altLang="en-US" sz="2800" b="1" dirty="0" smtClean="0">
                <a:solidFill>
                  <a:srgbClr val="0000CC"/>
                </a:solidFill>
              </a:rPr>
              <a:t>近代物理实验国家级精品课程</a:t>
            </a:r>
            <a:endParaRPr lang="en-US" altLang="zh-CN" sz="2800" b="1" dirty="0" smtClean="0">
              <a:solidFill>
                <a:srgbClr val="0000CC"/>
              </a:solidFill>
            </a:endParaRPr>
          </a:p>
          <a:p>
            <a:r>
              <a:rPr lang="zh-CN" altLang="en-US" sz="2800" b="1" dirty="0" smtClean="0">
                <a:solidFill>
                  <a:srgbClr val="0000CC"/>
                </a:solidFill>
              </a:rPr>
              <a:t>国家级实验教学示范中心</a:t>
            </a:r>
            <a:endParaRPr lang="zh-CN" altLang="en-US" sz="2800" b="1" dirty="0">
              <a:solidFill>
                <a:srgbClr val="0000CC"/>
              </a:solidFill>
            </a:endParaRPr>
          </a:p>
          <a:p>
            <a:r>
              <a:rPr lang="zh-CN" altLang="en-US" sz="2800" b="1" dirty="0">
                <a:solidFill>
                  <a:srgbClr val="0000CC"/>
                </a:solidFill>
              </a:rPr>
              <a:t>上海市教学成果奖</a:t>
            </a:r>
            <a:r>
              <a:rPr lang="zh-CN" altLang="en-US" sz="2800" b="1" dirty="0" smtClean="0">
                <a:solidFill>
                  <a:srgbClr val="0000CC"/>
                </a:solidFill>
              </a:rPr>
              <a:t>申报</a:t>
            </a:r>
            <a:r>
              <a:rPr lang="en-US" altLang="zh-CN" sz="2800" b="1" dirty="0" smtClean="0">
                <a:solidFill>
                  <a:srgbClr val="0000CC"/>
                </a:solidFill>
              </a:rPr>
              <a:t>(</a:t>
            </a:r>
            <a:r>
              <a:rPr lang="zh-CN" altLang="en-US" sz="2800" b="1" dirty="0" smtClean="0">
                <a:solidFill>
                  <a:srgbClr val="0000CC"/>
                </a:solidFill>
              </a:rPr>
              <a:t>一等奖</a:t>
            </a:r>
            <a:r>
              <a:rPr lang="en-US" altLang="zh-CN" sz="2800" b="1" dirty="0" smtClean="0">
                <a:solidFill>
                  <a:srgbClr val="0000CC"/>
                </a:solidFill>
              </a:rPr>
              <a:t>)</a:t>
            </a:r>
            <a:endParaRPr lang="zh-CN" altLang="en-US" sz="2800" b="1" dirty="0">
              <a:solidFill>
                <a:srgbClr val="0000CC"/>
              </a:solidFill>
            </a:endParaRPr>
          </a:p>
          <a:p>
            <a:r>
              <a:rPr lang="zh-CN" altLang="en-US" sz="2800" b="1" dirty="0" smtClean="0">
                <a:solidFill>
                  <a:srgbClr val="FF0000"/>
                </a:solidFill>
              </a:rPr>
              <a:t>软硬件：</a:t>
            </a:r>
            <a:r>
              <a:rPr lang="zh-CN" altLang="en-US" sz="2800" b="1" dirty="0" smtClean="0"/>
              <a:t>网站</a:t>
            </a:r>
            <a:r>
              <a:rPr lang="zh-CN" altLang="en-US" sz="2800" b="1" dirty="0"/>
              <a:t>改革</a:t>
            </a:r>
          </a:p>
          <a:p>
            <a:r>
              <a:rPr lang="zh-CN" altLang="en-US" sz="2800" b="1" dirty="0"/>
              <a:t>实验室面积</a:t>
            </a:r>
            <a:r>
              <a:rPr lang="zh-CN" altLang="en-US" sz="2800" b="1" dirty="0" smtClean="0"/>
              <a:t>增大</a:t>
            </a:r>
            <a:endParaRPr lang="en-US" altLang="zh-CN" sz="2800" b="1" dirty="0" smtClean="0"/>
          </a:p>
          <a:p>
            <a:r>
              <a:rPr lang="zh-CN" altLang="en-US" sz="2800" b="1" dirty="0" smtClean="0"/>
              <a:t>环境改善</a:t>
            </a:r>
            <a:endParaRPr lang="en-US" altLang="zh-CN" sz="2800" b="1" dirty="0" smtClean="0"/>
          </a:p>
        </p:txBody>
      </p:sp>
      <p:sp>
        <p:nvSpPr>
          <p:cNvPr id="4" name="矩形 3"/>
          <p:cNvSpPr/>
          <p:nvPr/>
        </p:nvSpPr>
        <p:spPr>
          <a:xfrm>
            <a:off x="4644008" y="5323855"/>
            <a:ext cx="4145687" cy="769441"/>
          </a:xfrm>
          <a:prstGeom prst="rect">
            <a:avLst/>
          </a:prstGeom>
        </p:spPr>
        <p:txBody>
          <a:bodyPr wrap="none">
            <a:spAutoFit/>
          </a:bodyPr>
          <a:lstStyle/>
          <a:p>
            <a:r>
              <a:rPr lang="zh-CN" altLang="en-US" sz="4400" b="1" dirty="0" smtClean="0">
                <a:solidFill>
                  <a:srgbClr val="FF0000"/>
                </a:solidFill>
                <a:latin typeface="黑体" panose="02010609060101010101" pitchFamily="49" charset="-122"/>
                <a:ea typeface="黑体" panose="02010609060101010101" pitchFamily="49" charset="-122"/>
              </a:rPr>
              <a:t>实验教学理念！</a:t>
            </a:r>
            <a:endParaRPr lang="zh-CN" altLang="en-US" sz="4400" b="1" dirty="0">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805335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236" y="-27384"/>
            <a:ext cx="10465788" cy="6984776"/>
          </a:xfrm>
          <a:prstGeom prst="rect">
            <a:avLst/>
          </a:prstGeom>
        </p:spPr>
      </p:pic>
      <p:sp>
        <p:nvSpPr>
          <p:cNvPr id="3" name="矩形 2"/>
          <p:cNvSpPr/>
          <p:nvPr/>
        </p:nvSpPr>
        <p:spPr>
          <a:xfrm>
            <a:off x="7524328" y="5620598"/>
            <a:ext cx="415498" cy="369332"/>
          </a:xfrm>
          <a:prstGeom prst="rect">
            <a:avLst/>
          </a:prstGeom>
        </p:spPr>
        <p:txBody>
          <a:bodyPr wrap="none">
            <a:spAutoFit/>
          </a:bodyPr>
          <a:lstStyle/>
          <a:p>
            <a:r>
              <a:rPr lang="zh-CN" altLang="en-US" b="1" dirty="0">
                <a:solidFill>
                  <a:schemeClr val="bg1"/>
                </a:solidFill>
                <a:hlinkClick r:id="rId4" action="ppaction://hlinkfile"/>
              </a:rPr>
              <a:t>声</a:t>
            </a:r>
            <a:endParaRPr lang="zh-CN" altLang="en-US" b="1" dirty="0">
              <a:solidFill>
                <a:schemeClr val="bg1"/>
              </a:solidFill>
            </a:endParaRPr>
          </a:p>
        </p:txBody>
      </p:sp>
      <p:sp>
        <p:nvSpPr>
          <p:cNvPr id="15" name="矩形 14"/>
          <p:cNvSpPr/>
          <p:nvPr/>
        </p:nvSpPr>
        <p:spPr>
          <a:xfrm>
            <a:off x="1565920" y="21967"/>
            <a:ext cx="6462464" cy="6863417"/>
          </a:xfrm>
          <a:prstGeom prst="rect">
            <a:avLst/>
          </a:prstGeom>
        </p:spPr>
        <p:txBody>
          <a:bodyPr wrap="square">
            <a:spAutoFit/>
          </a:bodyPr>
          <a:lstStyle/>
          <a:p>
            <a:r>
              <a:rPr lang="zh-CN" altLang="en-US" sz="4000" b="1" dirty="0" smtClean="0">
                <a:solidFill>
                  <a:schemeClr val="bg1"/>
                </a:solidFill>
                <a:latin typeface="楷体" panose="02010609060101010101" pitchFamily="49" charset="-122"/>
                <a:ea typeface="楷体" panose="02010609060101010101" pitchFamily="49" charset="-122"/>
              </a:rPr>
              <a:t>人们</a:t>
            </a:r>
            <a:r>
              <a:rPr lang="zh-CN" altLang="en-US" sz="4000" b="1" dirty="0">
                <a:solidFill>
                  <a:schemeClr val="bg1"/>
                </a:solidFill>
                <a:latin typeface="楷体" panose="02010609060101010101" pitchFamily="49" charset="-122"/>
                <a:ea typeface="楷体" panose="02010609060101010101" pitchFamily="49" charset="-122"/>
              </a:rPr>
              <a:t>说你就要离开村庄</a:t>
            </a:r>
          </a:p>
          <a:p>
            <a:r>
              <a:rPr lang="zh-CN" altLang="en-US" sz="4000" b="1" dirty="0">
                <a:solidFill>
                  <a:schemeClr val="bg1"/>
                </a:solidFill>
                <a:latin typeface="楷体" panose="02010609060101010101" pitchFamily="49" charset="-122"/>
                <a:ea typeface="楷体" panose="02010609060101010101" pitchFamily="49" charset="-122"/>
              </a:rPr>
              <a:t>我们将怀念你的微笑</a:t>
            </a:r>
          </a:p>
          <a:p>
            <a:r>
              <a:rPr lang="zh-CN" altLang="en-US" sz="4000" b="1" dirty="0">
                <a:solidFill>
                  <a:schemeClr val="bg1"/>
                </a:solidFill>
                <a:latin typeface="楷体" panose="02010609060101010101" pitchFamily="49" charset="-122"/>
                <a:ea typeface="楷体" panose="02010609060101010101" pitchFamily="49" charset="-122"/>
              </a:rPr>
              <a:t>你的</a:t>
            </a:r>
            <a:r>
              <a:rPr lang="zh-CN" altLang="en-US" sz="4000" b="1" dirty="0" smtClean="0">
                <a:solidFill>
                  <a:schemeClr val="bg1"/>
                </a:solidFill>
                <a:latin typeface="楷体" panose="02010609060101010101" pitchFamily="49" charset="-122"/>
                <a:ea typeface="楷体" panose="02010609060101010101" pitchFamily="49" charset="-122"/>
              </a:rPr>
              <a:t>眼</a:t>
            </a:r>
            <a:r>
              <a:rPr lang="en-US" altLang="zh-CN" sz="4000" b="1" dirty="0" smtClean="0">
                <a:solidFill>
                  <a:schemeClr val="bg1"/>
                </a:solidFill>
                <a:latin typeface="楷体" panose="02010609060101010101" pitchFamily="49" charset="-122"/>
                <a:ea typeface="楷体" panose="02010609060101010101" pitchFamily="49" charset="-122"/>
              </a:rPr>
              <a:t>-</a:t>
            </a:r>
            <a:r>
              <a:rPr lang="zh-CN" altLang="en-US" sz="4000" b="1" dirty="0" smtClean="0">
                <a:solidFill>
                  <a:schemeClr val="bg1"/>
                </a:solidFill>
                <a:latin typeface="楷体" panose="02010609060101010101" pitchFamily="49" charset="-122"/>
                <a:ea typeface="楷体" panose="02010609060101010101" pitchFamily="49" charset="-122"/>
              </a:rPr>
              <a:t>睛</a:t>
            </a:r>
            <a:r>
              <a:rPr lang="zh-CN" altLang="en-US" sz="4000" b="1" dirty="0">
                <a:solidFill>
                  <a:schemeClr val="bg1"/>
                </a:solidFill>
                <a:latin typeface="楷体" panose="02010609060101010101" pitchFamily="49" charset="-122"/>
                <a:ea typeface="楷体" panose="02010609060101010101" pitchFamily="49" charset="-122"/>
              </a:rPr>
              <a:t>比</a:t>
            </a:r>
            <a:r>
              <a:rPr lang="zh-CN" altLang="en-US" sz="4000" b="1" dirty="0" smtClean="0">
                <a:solidFill>
                  <a:schemeClr val="bg1"/>
                </a:solidFill>
                <a:latin typeface="楷体" panose="02010609060101010101" pitchFamily="49" charset="-122"/>
                <a:ea typeface="楷体" panose="02010609060101010101" pitchFamily="49" charset="-122"/>
              </a:rPr>
              <a:t>太</a:t>
            </a:r>
            <a:r>
              <a:rPr lang="en-US" altLang="zh-CN" sz="4000" b="1" dirty="0" smtClean="0">
                <a:solidFill>
                  <a:schemeClr val="bg1"/>
                </a:solidFill>
                <a:latin typeface="楷体" panose="02010609060101010101" pitchFamily="49" charset="-122"/>
                <a:ea typeface="楷体" panose="02010609060101010101" pitchFamily="49" charset="-122"/>
              </a:rPr>
              <a:t>-</a:t>
            </a:r>
            <a:r>
              <a:rPr lang="zh-CN" altLang="en-US" sz="4000" b="1" dirty="0" smtClean="0">
                <a:solidFill>
                  <a:schemeClr val="bg1"/>
                </a:solidFill>
                <a:latin typeface="楷体" panose="02010609060101010101" pitchFamily="49" charset="-122"/>
                <a:ea typeface="楷体" panose="02010609060101010101" pitchFamily="49" charset="-122"/>
              </a:rPr>
              <a:t>阳</a:t>
            </a:r>
            <a:r>
              <a:rPr lang="zh-CN" altLang="en-US" sz="4000" b="1" dirty="0">
                <a:solidFill>
                  <a:schemeClr val="bg1"/>
                </a:solidFill>
                <a:latin typeface="楷体" panose="02010609060101010101" pitchFamily="49" charset="-122"/>
                <a:ea typeface="楷体" panose="02010609060101010101" pitchFamily="49" charset="-122"/>
              </a:rPr>
              <a:t>更</a:t>
            </a:r>
            <a:r>
              <a:rPr lang="zh-CN" altLang="en-US" sz="4000" b="1" dirty="0" smtClean="0">
                <a:solidFill>
                  <a:schemeClr val="bg1"/>
                </a:solidFill>
                <a:latin typeface="楷体" panose="02010609060101010101" pitchFamily="49" charset="-122"/>
                <a:ea typeface="楷体" panose="02010609060101010101" pitchFamily="49" charset="-122"/>
              </a:rPr>
              <a:t>明亮</a:t>
            </a:r>
            <a:endParaRPr lang="en-US" altLang="zh-CN" sz="4000" b="1" dirty="0" smtClean="0">
              <a:solidFill>
                <a:schemeClr val="bg1"/>
              </a:solidFill>
              <a:latin typeface="楷体" panose="02010609060101010101" pitchFamily="49" charset="-122"/>
              <a:ea typeface="楷体" panose="02010609060101010101" pitchFamily="49" charset="-122"/>
            </a:endParaRPr>
          </a:p>
          <a:p>
            <a:endParaRPr lang="en-US" altLang="zh-CN" sz="4000" b="1" dirty="0">
              <a:solidFill>
                <a:schemeClr val="bg1"/>
              </a:solidFill>
              <a:latin typeface="楷体" panose="02010609060101010101" pitchFamily="49" charset="-122"/>
              <a:ea typeface="楷体" panose="02010609060101010101" pitchFamily="49" charset="-122"/>
            </a:endParaRPr>
          </a:p>
          <a:p>
            <a:endParaRPr lang="en-US" altLang="zh-CN" sz="4000" b="1" dirty="0" smtClean="0">
              <a:solidFill>
                <a:schemeClr val="bg1"/>
              </a:solidFill>
              <a:latin typeface="楷体" panose="02010609060101010101" pitchFamily="49" charset="-122"/>
              <a:ea typeface="楷体" panose="02010609060101010101" pitchFamily="49" charset="-122"/>
            </a:endParaRPr>
          </a:p>
          <a:p>
            <a:endParaRPr lang="zh-CN" altLang="en-US" sz="4000" b="1" dirty="0">
              <a:solidFill>
                <a:schemeClr val="bg1"/>
              </a:solidFill>
              <a:latin typeface="楷体" panose="02010609060101010101" pitchFamily="49" charset="-122"/>
              <a:ea typeface="楷体" panose="02010609060101010101" pitchFamily="49" charset="-122"/>
            </a:endParaRPr>
          </a:p>
          <a:p>
            <a:r>
              <a:rPr lang="zh-CN" altLang="en-US" sz="4000" b="1" dirty="0">
                <a:solidFill>
                  <a:schemeClr val="bg1"/>
                </a:solidFill>
                <a:latin typeface="楷体" panose="02010609060101010101" pitchFamily="49" charset="-122"/>
                <a:ea typeface="楷体" panose="02010609060101010101" pitchFamily="49" charset="-122"/>
              </a:rPr>
              <a:t>照耀在</a:t>
            </a:r>
            <a:r>
              <a:rPr lang="zh-CN" altLang="en-US" sz="4000" b="1" dirty="0" smtClean="0">
                <a:solidFill>
                  <a:schemeClr val="bg1"/>
                </a:solidFill>
                <a:latin typeface="楷体" panose="02010609060101010101" pitchFamily="49" charset="-122"/>
                <a:ea typeface="楷体" panose="02010609060101010101" pitchFamily="49" charset="-122"/>
              </a:rPr>
              <a:t>我们心</a:t>
            </a:r>
            <a:r>
              <a:rPr lang="en-US" altLang="zh-CN" sz="4000" b="1" dirty="0" smtClean="0">
                <a:solidFill>
                  <a:schemeClr val="bg1"/>
                </a:solidFill>
                <a:latin typeface="楷体" panose="02010609060101010101" pitchFamily="49" charset="-122"/>
                <a:ea typeface="楷体" panose="02010609060101010101" pitchFamily="49" charset="-122"/>
              </a:rPr>
              <a:t>-</a:t>
            </a:r>
            <a:r>
              <a:rPr lang="zh-CN" altLang="en-US" sz="4000" b="1" dirty="0" smtClean="0">
                <a:solidFill>
                  <a:schemeClr val="bg1"/>
                </a:solidFill>
                <a:latin typeface="楷体" panose="02010609060101010101" pitchFamily="49" charset="-122"/>
                <a:ea typeface="楷体" panose="02010609060101010101" pitchFamily="49" charset="-122"/>
              </a:rPr>
              <a:t>上</a:t>
            </a:r>
            <a:endParaRPr lang="en-US" altLang="zh-CN" sz="4000" b="1" dirty="0" smtClean="0">
              <a:solidFill>
                <a:schemeClr val="bg1"/>
              </a:solidFill>
              <a:latin typeface="楷体" panose="02010609060101010101" pitchFamily="49" charset="-122"/>
              <a:ea typeface="楷体" panose="02010609060101010101" pitchFamily="49" charset="-122"/>
            </a:endParaRPr>
          </a:p>
          <a:p>
            <a:r>
              <a:rPr lang="zh-CN" altLang="en-US" sz="4000" b="1" dirty="0" smtClean="0">
                <a:solidFill>
                  <a:schemeClr val="bg1"/>
                </a:solidFill>
                <a:latin typeface="楷体" panose="02010609060101010101" pitchFamily="49" charset="-122"/>
                <a:ea typeface="楷体" panose="02010609060101010101" pitchFamily="49" charset="-122"/>
              </a:rPr>
              <a:t>走过来</a:t>
            </a:r>
            <a:r>
              <a:rPr lang="zh-CN" altLang="en-US" sz="4000" b="1" dirty="0">
                <a:solidFill>
                  <a:schemeClr val="bg1"/>
                </a:solidFill>
                <a:latin typeface="楷体" panose="02010609060101010101" pitchFamily="49" charset="-122"/>
                <a:ea typeface="楷体" panose="02010609060101010101" pitchFamily="49" charset="-122"/>
              </a:rPr>
              <a:t>坐在</a:t>
            </a:r>
            <a:r>
              <a:rPr lang="zh-CN" altLang="en-US" sz="4000" b="1" dirty="0" smtClean="0">
                <a:solidFill>
                  <a:schemeClr val="bg1"/>
                </a:solidFill>
                <a:latin typeface="楷体" panose="02010609060101010101" pitchFamily="49" charset="-122"/>
                <a:ea typeface="楷体" panose="02010609060101010101" pitchFamily="49" charset="-122"/>
              </a:rPr>
              <a:t>我</a:t>
            </a:r>
            <a:r>
              <a:rPr lang="en-US" altLang="zh-CN" sz="4000" b="1" dirty="0" smtClean="0">
                <a:solidFill>
                  <a:schemeClr val="bg1"/>
                </a:solidFill>
                <a:latin typeface="楷体" panose="02010609060101010101" pitchFamily="49" charset="-122"/>
                <a:ea typeface="楷体" panose="02010609060101010101" pitchFamily="49" charset="-122"/>
              </a:rPr>
              <a:t>-</a:t>
            </a:r>
            <a:r>
              <a:rPr lang="zh-CN" altLang="en-US" sz="4000" b="1" dirty="0" smtClean="0">
                <a:solidFill>
                  <a:schemeClr val="bg1"/>
                </a:solidFill>
                <a:latin typeface="楷体" panose="02010609060101010101" pitchFamily="49" charset="-122"/>
                <a:ea typeface="楷体" panose="02010609060101010101" pitchFamily="49" charset="-122"/>
              </a:rPr>
              <a:t>的</a:t>
            </a:r>
            <a:r>
              <a:rPr lang="zh-CN" altLang="en-US" sz="4000" b="1" dirty="0">
                <a:solidFill>
                  <a:schemeClr val="bg1"/>
                </a:solidFill>
                <a:latin typeface="楷体" panose="02010609060101010101" pitchFamily="49" charset="-122"/>
                <a:ea typeface="楷体" panose="02010609060101010101" pitchFamily="49" charset="-122"/>
              </a:rPr>
              <a:t>身旁</a:t>
            </a:r>
          </a:p>
          <a:p>
            <a:r>
              <a:rPr lang="zh-CN" altLang="en-US" sz="4000" b="1" dirty="0" smtClean="0">
                <a:solidFill>
                  <a:schemeClr val="bg1"/>
                </a:solidFill>
                <a:latin typeface="楷体" panose="02010609060101010101" pitchFamily="49" charset="-122"/>
                <a:ea typeface="楷体" panose="02010609060101010101" pitchFamily="49" charset="-122"/>
              </a:rPr>
              <a:t>别要离别得这样</a:t>
            </a:r>
            <a:r>
              <a:rPr lang="zh-CN" altLang="en-US" sz="4000" b="1" dirty="0">
                <a:solidFill>
                  <a:schemeClr val="bg1"/>
                </a:solidFill>
                <a:latin typeface="楷体" panose="02010609060101010101" pitchFamily="49" charset="-122"/>
                <a:ea typeface="楷体" panose="02010609060101010101" pitchFamily="49" charset="-122"/>
              </a:rPr>
              <a:t>匆忙</a:t>
            </a:r>
          </a:p>
          <a:p>
            <a:r>
              <a:rPr lang="zh-CN" altLang="en-US" sz="4000" b="1" dirty="0">
                <a:solidFill>
                  <a:schemeClr val="bg1"/>
                </a:solidFill>
                <a:latin typeface="楷体" panose="02010609060101010101" pitchFamily="49" charset="-122"/>
                <a:ea typeface="楷体" panose="02010609060101010101" pitchFamily="49" charset="-122"/>
              </a:rPr>
              <a:t>要记住红河谷你的故乡</a:t>
            </a:r>
          </a:p>
          <a:p>
            <a:r>
              <a:rPr lang="zh-CN" altLang="en-US" sz="4000" b="1" dirty="0">
                <a:solidFill>
                  <a:schemeClr val="bg1"/>
                </a:solidFill>
                <a:latin typeface="楷体" panose="02010609060101010101" pitchFamily="49" charset="-122"/>
                <a:ea typeface="楷体" panose="02010609060101010101" pitchFamily="49" charset="-122"/>
              </a:rPr>
              <a:t>还有那热爱你的</a:t>
            </a:r>
            <a:r>
              <a:rPr lang="zh-CN" altLang="en-US" sz="4000" b="1" dirty="0" smtClean="0">
                <a:solidFill>
                  <a:schemeClr val="bg1"/>
                </a:solidFill>
                <a:latin typeface="楷体" panose="02010609060101010101" pitchFamily="49" charset="-122"/>
                <a:ea typeface="楷体" panose="02010609060101010101" pitchFamily="49" charset="-122"/>
              </a:rPr>
              <a:t>姑娘</a:t>
            </a:r>
            <a:endParaRPr lang="zh-CN" altLang="en-US" sz="4000" b="1" dirty="0">
              <a:solidFill>
                <a:schemeClr val="bg1"/>
              </a:solidFill>
              <a:latin typeface="楷体" panose="02010609060101010101" pitchFamily="49" charset="-122"/>
              <a:ea typeface="楷体" panose="02010609060101010101" pitchFamily="49" charset="-122"/>
            </a:endParaRPr>
          </a:p>
        </p:txBody>
      </p:sp>
      <p:sp>
        <p:nvSpPr>
          <p:cNvPr id="4" name="矩形 3"/>
          <p:cNvSpPr/>
          <p:nvPr/>
        </p:nvSpPr>
        <p:spPr>
          <a:xfrm>
            <a:off x="-269751" y="4941168"/>
            <a:ext cx="881973" cy="369332"/>
          </a:xfrm>
          <a:prstGeom prst="rect">
            <a:avLst/>
          </a:prstGeom>
        </p:spPr>
        <p:txBody>
          <a:bodyPr wrap="none">
            <a:spAutoFit/>
          </a:bodyPr>
          <a:lstStyle/>
          <a:p>
            <a:r>
              <a:rPr lang="zh-CN" altLang="en-US" b="1" dirty="0">
                <a:solidFill>
                  <a:srgbClr val="FFFF00"/>
                </a:solidFill>
                <a:latin typeface="楷体" panose="02010609060101010101" pitchFamily="49" charset="-122"/>
                <a:ea typeface="楷体" panose="02010609060101010101" pitchFamily="49" charset="-122"/>
              </a:rPr>
              <a:t>红河谷</a:t>
            </a:r>
          </a:p>
        </p:txBody>
      </p:sp>
      <p:sp>
        <p:nvSpPr>
          <p:cNvPr id="6" name="矩形 5"/>
          <p:cNvSpPr/>
          <p:nvPr/>
        </p:nvSpPr>
        <p:spPr>
          <a:xfrm>
            <a:off x="9756576" y="-32361"/>
            <a:ext cx="6462464" cy="6863417"/>
          </a:xfrm>
          <a:prstGeom prst="rect">
            <a:avLst/>
          </a:prstGeom>
        </p:spPr>
        <p:txBody>
          <a:bodyPr wrap="square">
            <a:spAutoFit/>
          </a:bodyPr>
          <a:lstStyle/>
          <a:p>
            <a:r>
              <a:rPr lang="zh-CN" altLang="en-US" sz="4000" b="1" dirty="0" smtClean="0">
                <a:solidFill>
                  <a:schemeClr val="bg1"/>
                </a:solidFill>
                <a:latin typeface="楷体" panose="02010609060101010101" pitchFamily="49" charset="-122"/>
                <a:ea typeface="楷体" panose="02010609060101010101" pitchFamily="49" charset="-122"/>
              </a:rPr>
              <a:t>人们</a:t>
            </a:r>
            <a:r>
              <a:rPr lang="zh-CN" altLang="en-US" sz="4000" b="1" dirty="0">
                <a:solidFill>
                  <a:schemeClr val="bg1"/>
                </a:solidFill>
                <a:latin typeface="楷体" panose="02010609060101010101" pitchFamily="49" charset="-122"/>
                <a:ea typeface="楷体" panose="02010609060101010101" pitchFamily="49" charset="-122"/>
              </a:rPr>
              <a:t>说你就要离开村庄</a:t>
            </a:r>
          </a:p>
          <a:p>
            <a:r>
              <a:rPr lang="zh-CN" altLang="en-US" sz="4000" b="1" dirty="0" smtClean="0">
                <a:solidFill>
                  <a:schemeClr val="bg1"/>
                </a:solidFill>
                <a:latin typeface="楷体" panose="02010609060101010101" pitchFamily="49" charset="-122"/>
                <a:ea typeface="楷体" panose="02010609060101010101" pitchFamily="49" charset="-122"/>
              </a:rPr>
              <a:t>要离开热爱</a:t>
            </a:r>
            <a:r>
              <a:rPr lang="zh-CN" altLang="en-US" sz="4000" b="1" dirty="0">
                <a:solidFill>
                  <a:schemeClr val="bg1"/>
                </a:solidFill>
                <a:latin typeface="楷体" panose="02010609060101010101" pitchFamily="49" charset="-122"/>
                <a:ea typeface="楷体" panose="02010609060101010101" pitchFamily="49" charset="-122"/>
              </a:rPr>
              <a:t>你</a:t>
            </a:r>
            <a:r>
              <a:rPr lang="zh-CN" altLang="en-US" sz="4000" b="1" dirty="0" smtClean="0">
                <a:solidFill>
                  <a:schemeClr val="bg1"/>
                </a:solidFill>
                <a:latin typeface="楷体" panose="02010609060101010101" pitchFamily="49" charset="-122"/>
                <a:ea typeface="楷体" panose="02010609060101010101" pitchFamily="49" charset="-122"/>
              </a:rPr>
              <a:t>的老乡</a:t>
            </a:r>
            <a:endParaRPr lang="en-US" altLang="zh-CN" sz="4000" b="1" dirty="0" smtClean="0">
              <a:solidFill>
                <a:schemeClr val="bg1"/>
              </a:solidFill>
              <a:latin typeface="楷体" panose="02010609060101010101" pitchFamily="49" charset="-122"/>
              <a:ea typeface="楷体" panose="02010609060101010101" pitchFamily="49" charset="-122"/>
            </a:endParaRPr>
          </a:p>
          <a:p>
            <a:r>
              <a:rPr lang="zh-CN" altLang="en-US" sz="4000" b="1" dirty="0" smtClean="0">
                <a:solidFill>
                  <a:schemeClr val="bg1"/>
                </a:solidFill>
                <a:latin typeface="楷体" panose="02010609060101010101" pitchFamily="49" charset="-122"/>
                <a:ea typeface="楷体" panose="02010609060101010101" pitchFamily="49" charset="-122"/>
              </a:rPr>
              <a:t>为什么</a:t>
            </a:r>
            <a:r>
              <a:rPr lang="zh-CN" altLang="en-US" sz="4000" b="1" dirty="0">
                <a:solidFill>
                  <a:schemeClr val="bg1"/>
                </a:solidFill>
                <a:latin typeface="楷体" panose="02010609060101010101" pitchFamily="49" charset="-122"/>
                <a:ea typeface="楷体" panose="02010609060101010101" pitchFamily="49" charset="-122"/>
              </a:rPr>
              <a:t>不让她和你同</a:t>
            </a:r>
            <a:r>
              <a:rPr lang="zh-CN" altLang="en-US" sz="4000" b="1" dirty="0" smtClean="0">
                <a:solidFill>
                  <a:schemeClr val="bg1"/>
                </a:solidFill>
                <a:latin typeface="楷体" panose="02010609060101010101" pitchFamily="49" charset="-122"/>
                <a:ea typeface="楷体" panose="02010609060101010101" pitchFamily="49" charset="-122"/>
              </a:rPr>
              <a:t>去</a:t>
            </a:r>
            <a:endParaRPr lang="en-US" altLang="zh-CN" sz="4000" b="1" dirty="0" smtClean="0">
              <a:solidFill>
                <a:schemeClr val="bg1"/>
              </a:solidFill>
              <a:latin typeface="楷体" panose="02010609060101010101" pitchFamily="49" charset="-122"/>
              <a:ea typeface="楷体" panose="02010609060101010101" pitchFamily="49" charset="-122"/>
            </a:endParaRPr>
          </a:p>
          <a:p>
            <a:endParaRPr lang="en-US" altLang="zh-CN" sz="4000" b="1" dirty="0">
              <a:solidFill>
                <a:schemeClr val="bg1"/>
              </a:solidFill>
              <a:latin typeface="楷体" panose="02010609060101010101" pitchFamily="49" charset="-122"/>
              <a:ea typeface="楷体" panose="02010609060101010101" pitchFamily="49" charset="-122"/>
            </a:endParaRPr>
          </a:p>
          <a:p>
            <a:endParaRPr lang="en-US" altLang="zh-CN" sz="4000" b="1" dirty="0" smtClean="0">
              <a:solidFill>
                <a:schemeClr val="bg1"/>
              </a:solidFill>
              <a:latin typeface="楷体" panose="02010609060101010101" pitchFamily="49" charset="-122"/>
              <a:ea typeface="楷体" panose="02010609060101010101" pitchFamily="49" charset="-122"/>
            </a:endParaRPr>
          </a:p>
          <a:p>
            <a:endParaRPr lang="zh-CN" altLang="en-US" sz="4000" b="1" dirty="0">
              <a:solidFill>
                <a:schemeClr val="bg1"/>
              </a:solidFill>
              <a:latin typeface="楷体" panose="02010609060101010101" pitchFamily="49" charset="-122"/>
              <a:ea typeface="楷体" panose="02010609060101010101" pitchFamily="49" charset="-122"/>
            </a:endParaRPr>
          </a:p>
          <a:p>
            <a:r>
              <a:rPr lang="zh-CN" altLang="en-US" sz="4000" b="1" dirty="0" smtClean="0">
                <a:solidFill>
                  <a:schemeClr val="bg1"/>
                </a:solidFill>
                <a:latin typeface="楷体" panose="02010609060101010101" pitchFamily="49" charset="-122"/>
                <a:ea typeface="楷体" panose="02010609060101010101" pitchFamily="49" charset="-122"/>
              </a:rPr>
              <a:t>为什么把她留在村庄</a:t>
            </a:r>
            <a:endParaRPr lang="en-US" altLang="zh-CN" sz="4000" b="1" dirty="0" smtClean="0">
              <a:solidFill>
                <a:schemeClr val="bg1"/>
              </a:solidFill>
              <a:latin typeface="楷体" panose="02010609060101010101" pitchFamily="49" charset="-122"/>
              <a:ea typeface="楷体" panose="02010609060101010101" pitchFamily="49" charset="-122"/>
            </a:endParaRPr>
          </a:p>
          <a:p>
            <a:r>
              <a:rPr lang="zh-CN" altLang="en-US" sz="4000" b="1" dirty="0" smtClean="0">
                <a:solidFill>
                  <a:schemeClr val="bg1"/>
                </a:solidFill>
                <a:latin typeface="楷体" panose="02010609060101010101" pitchFamily="49" charset="-122"/>
                <a:ea typeface="楷体" panose="02010609060101010101" pitchFamily="49" charset="-122"/>
              </a:rPr>
              <a:t>走过来</a:t>
            </a:r>
            <a:r>
              <a:rPr lang="zh-CN" altLang="en-US" sz="4000" b="1" dirty="0">
                <a:solidFill>
                  <a:schemeClr val="bg1"/>
                </a:solidFill>
                <a:latin typeface="楷体" panose="02010609060101010101" pitchFamily="49" charset="-122"/>
                <a:ea typeface="楷体" panose="02010609060101010101" pitchFamily="49" charset="-122"/>
              </a:rPr>
              <a:t>坐在</a:t>
            </a:r>
            <a:r>
              <a:rPr lang="zh-CN" altLang="en-US" sz="4000" b="1" dirty="0" smtClean="0">
                <a:solidFill>
                  <a:schemeClr val="bg1"/>
                </a:solidFill>
                <a:latin typeface="楷体" panose="02010609060101010101" pitchFamily="49" charset="-122"/>
                <a:ea typeface="楷体" panose="02010609060101010101" pitchFamily="49" charset="-122"/>
              </a:rPr>
              <a:t>我</a:t>
            </a:r>
            <a:r>
              <a:rPr lang="en-US" altLang="zh-CN" sz="4000" b="1" dirty="0" smtClean="0">
                <a:solidFill>
                  <a:schemeClr val="bg1"/>
                </a:solidFill>
                <a:latin typeface="楷体" panose="02010609060101010101" pitchFamily="49" charset="-122"/>
                <a:ea typeface="楷体" panose="02010609060101010101" pitchFamily="49" charset="-122"/>
              </a:rPr>
              <a:t>-</a:t>
            </a:r>
            <a:r>
              <a:rPr lang="zh-CN" altLang="en-US" sz="4000" b="1" dirty="0" smtClean="0">
                <a:solidFill>
                  <a:schemeClr val="bg1"/>
                </a:solidFill>
                <a:latin typeface="楷体" panose="02010609060101010101" pitchFamily="49" charset="-122"/>
                <a:ea typeface="楷体" panose="02010609060101010101" pitchFamily="49" charset="-122"/>
              </a:rPr>
              <a:t>的</a:t>
            </a:r>
            <a:r>
              <a:rPr lang="zh-CN" altLang="en-US" sz="4000" b="1" dirty="0">
                <a:solidFill>
                  <a:schemeClr val="bg1"/>
                </a:solidFill>
                <a:latin typeface="楷体" panose="02010609060101010101" pitchFamily="49" charset="-122"/>
                <a:ea typeface="楷体" panose="02010609060101010101" pitchFamily="49" charset="-122"/>
              </a:rPr>
              <a:t>身旁</a:t>
            </a:r>
          </a:p>
          <a:p>
            <a:r>
              <a:rPr lang="zh-CN" altLang="en-US" sz="4000" b="1" dirty="0">
                <a:solidFill>
                  <a:schemeClr val="bg1"/>
                </a:solidFill>
                <a:latin typeface="楷体" panose="02010609060101010101" pitchFamily="49" charset="-122"/>
                <a:ea typeface="楷体" panose="02010609060101010101" pitchFamily="49" charset="-122"/>
              </a:rPr>
              <a:t>不</a:t>
            </a:r>
            <a:r>
              <a:rPr lang="zh-CN" altLang="en-US" sz="4000" b="1" dirty="0" smtClean="0">
                <a:solidFill>
                  <a:schemeClr val="bg1"/>
                </a:solidFill>
                <a:latin typeface="楷体" panose="02010609060101010101" pitchFamily="49" charset="-122"/>
                <a:ea typeface="楷体" panose="02010609060101010101" pitchFamily="49" charset="-122"/>
              </a:rPr>
              <a:t>要离</a:t>
            </a:r>
            <a:r>
              <a:rPr lang="en-US" altLang="zh-CN" sz="4000" b="1" dirty="0" smtClean="0">
                <a:solidFill>
                  <a:schemeClr val="bg1"/>
                </a:solidFill>
                <a:latin typeface="楷体" panose="02010609060101010101" pitchFamily="49" charset="-122"/>
                <a:ea typeface="楷体" panose="02010609060101010101" pitchFamily="49" charset="-122"/>
              </a:rPr>
              <a:t>-</a:t>
            </a:r>
            <a:r>
              <a:rPr lang="zh-CN" altLang="en-US" sz="4000" b="1" dirty="0" smtClean="0">
                <a:solidFill>
                  <a:schemeClr val="bg1"/>
                </a:solidFill>
                <a:latin typeface="楷体" panose="02010609060101010101" pitchFamily="49" charset="-122"/>
                <a:ea typeface="楷体" panose="02010609060101010101" pitchFamily="49" charset="-122"/>
              </a:rPr>
              <a:t>别得这样</a:t>
            </a:r>
            <a:r>
              <a:rPr lang="zh-CN" altLang="en-US" sz="4000" b="1" dirty="0">
                <a:solidFill>
                  <a:schemeClr val="bg1"/>
                </a:solidFill>
                <a:latin typeface="楷体" panose="02010609060101010101" pitchFamily="49" charset="-122"/>
                <a:ea typeface="楷体" panose="02010609060101010101" pitchFamily="49" charset="-122"/>
              </a:rPr>
              <a:t>匆忙</a:t>
            </a:r>
          </a:p>
          <a:p>
            <a:r>
              <a:rPr lang="zh-CN" altLang="en-US" sz="4000" b="1" dirty="0">
                <a:solidFill>
                  <a:schemeClr val="bg1"/>
                </a:solidFill>
                <a:latin typeface="楷体" panose="02010609060101010101" pitchFamily="49" charset="-122"/>
                <a:ea typeface="楷体" panose="02010609060101010101" pitchFamily="49" charset="-122"/>
              </a:rPr>
              <a:t>要记住红河谷你的故乡</a:t>
            </a:r>
          </a:p>
          <a:p>
            <a:r>
              <a:rPr lang="zh-CN" altLang="en-US" sz="4000" b="1" dirty="0">
                <a:solidFill>
                  <a:schemeClr val="bg1"/>
                </a:solidFill>
                <a:latin typeface="楷体" panose="02010609060101010101" pitchFamily="49" charset="-122"/>
                <a:ea typeface="楷体" panose="02010609060101010101" pitchFamily="49" charset="-122"/>
              </a:rPr>
              <a:t>还有那热爱你</a:t>
            </a:r>
            <a:r>
              <a:rPr lang="zh-CN" altLang="en-US" sz="4000" b="1" dirty="0" smtClean="0">
                <a:solidFill>
                  <a:schemeClr val="bg1"/>
                </a:solidFill>
                <a:latin typeface="楷体" panose="02010609060101010101" pitchFamily="49" charset="-122"/>
                <a:ea typeface="楷体" panose="02010609060101010101" pitchFamily="49" charset="-122"/>
              </a:rPr>
              <a:t>的老乡</a:t>
            </a:r>
            <a:endParaRPr lang="zh-CN" altLang="en-US" sz="4000" b="1" dirty="0">
              <a:solidFill>
                <a:schemeClr val="bg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12001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43608" y="2564904"/>
            <a:ext cx="7128792" cy="1569660"/>
          </a:xfrm>
          <a:prstGeom prst="rect">
            <a:avLst/>
          </a:prstGeom>
        </p:spPr>
        <p:txBody>
          <a:bodyPr wrap="square">
            <a:spAutoFit/>
          </a:bodyPr>
          <a:lstStyle/>
          <a:p>
            <a:r>
              <a:rPr lang="zh-CN" altLang="en-US" sz="4800" b="1" dirty="0">
                <a:solidFill>
                  <a:srgbClr val="FF0000"/>
                </a:solidFill>
              </a:rPr>
              <a:t>要记住红河谷你的故乡</a:t>
            </a:r>
          </a:p>
          <a:p>
            <a:r>
              <a:rPr lang="zh-CN" altLang="en-US" sz="4800" b="1" dirty="0">
                <a:solidFill>
                  <a:srgbClr val="FF0000"/>
                </a:solidFill>
              </a:rPr>
              <a:t>还有那热爱你</a:t>
            </a:r>
            <a:r>
              <a:rPr lang="zh-CN" altLang="en-US" sz="4800" b="1" dirty="0" smtClean="0">
                <a:solidFill>
                  <a:srgbClr val="FF0000"/>
                </a:solidFill>
              </a:rPr>
              <a:t>的老乡！</a:t>
            </a:r>
            <a:endParaRPr lang="zh-CN" altLang="en-US" sz="4800" b="1" dirty="0">
              <a:solidFill>
                <a:srgbClr val="FF0000"/>
              </a:solidFill>
            </a:endParaRPr>
          </a:p>
        </p:txBody>
      </p:sp>
    </p:spTree>
    <p:extLst>
      <p:ext uri="{BB962C8B-B14F-4D97-AF65-F5344CB8AC3E}">
        <p14:creationId xmlns:p14="http://schemas.microsoft.com/office/powerpoint/2010/main" val="5959439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2889</TotalTime>
  <Words>4784</Words>
  <Application>Microsoft Office PowerPoint</Application>
  <PresentationFormat>全屏显示(4:3)</PresentationFormat>
  <Paragraphs>794</Paragraphs>
  <Slides>52</Slides>
  <Notes>4</Notes>
  <HiddenSlides>0</HiddenSlides>
  <MMClips>0</MMClips>
  <ScaleCrop>false</ScaleCrop>
  <HeadingPairs>
    <vt:vector size="4" baseType="variant">
      <vt:variant>
        <vt:lpstr>主题</vt:lpstr>
      </vt:variant>
      <vt:variant>
        <vt:i4>1</vt:i4>
      </vt:variant>
      <vt:variant>
        <vt:lpstr>幻灯片标题</vt:lpstr>
      </vt:variant>
      <vt:variant>
        <vt:i4>52</vt:i4>
      </vt:variant>
    </vt:vector>
  </HeadingPairs>
  <TitlesOfParts>
    <vt:vector size="53" baseType="lpstr">
      <vt:lpstr>Office 主题​​</vt:lpstr>
      <vt:lpstr>齐心协力  建设最好的 物理教学实验中心 </vt:lpstr>
      <vt:lpstr>高屋建瓴：张新夷-- 好好总结、年年向上</vt:lpstr>
      <vt:lpstr>高屋建瓴：好好总结、年年向上</vt:lpstr>
      <vt:lpstr>高屋建瓴：好好总结、年年向上</vt:lpstr>
      <vt:lpstr>大学老师，大在哪里？</vt:lpstr>
      <vt:lpstr>复旦本科生培养目标</vt:lpstr>
      <vt:lpstr>校教指委主任委员 王卫平</vt:lpstr>
      <vt:lpstr>PowerPoint 演示文稿</vt:lpstr>
      <vt:lpstr>PowerPoint 演示文稿</vt:lpstr>
      <vt:lpstr>目标：考察支持地球板块运动的证据</vt:lpstr>
      <vt:lpstr>物理实验教学研讨会的目的： 确定不同课程在本科生教学目标上五大要素的不同点； 思考这个教学目标怎么跟上这个不断变化的时代； 形成对复旦本科生的物理教学实验培养目标； -- 改革实验教学内容、实验设备、教学方法、人才培养效果</vt:lpstr>
      <vt:lpstr>PowerPoint 演示文稿</vt:lpstr>
      <vt:lpstr>PowerPoint 演示文稿</vt:lpstr>
      <vt:lpstr>PowerPoint 演示文稿</vt:lpstr>
      <vt:lpstr>PowerPoint 演示文稿</vt:lpstr>
      <vt:lpstr> 实验目的</vt:lpstr>
      <vt:lpstr>1.2 物理教学实验中心获批       “国家级实验教学示范中心”称号 </vt:lpstr>
      <vt:lpstr>1.4 全国高等学校第11届物理演示实验教学研讨会   2013.8.8-11 呼和浩特</vt:lpstr>
      <vt:lpstr>1.5 国际合作 –    乐永康当选为美国物理教师协会仪器专业委员会委员；</vt:lpstr>
      <vt:lpstr>美国科罗拉多大学博尔德分校物理系Benjamin Zwickl博士来我中心访问</vt:lpstr>
      <vt:lpstr>2. 持续教学改革</vt:lpstr>
      <vt:lpstr>申请近代物理实验II 为物理系必修课</vt:lpstr>
      <vt:lpstr>PowerPoint 演示文稿</vt:lpstr>
      <vt:lpstr>PowerPoint 演示文稿</vt:lpstr>
      <vt:lpstr>听取学生的评价和意见</vt:lpstr>
      <vt:lpstr>学生的赞扬</vt:lpstr>
      <vt:lpstr>学生的尖锐评价</vt:lpstr>
      <vt:lpstr>学生对物理实验(上)的意见</vt:lpstr>
      <vt:lpstr>PowerPoint 演示文稿</vt:lpstr>
      <vt:lpstr>PowerPoint 演示文稿</vt:lpstr>
      <vt:lpstr>PowerPoint 演示文稿</vt:lpstr>
      <vt:lpstr>PowerPoint 演示文稿</vt:lpstr>
      <vt:lpstr>PowerPoint 演示文稿</vt:lpstr>
      <vt:lpstr>PowerPoint 演示文稿</vt:lpstr>
      <vt:lpstr>3. 开始自我管理试验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表    彰</vt:lpstr>
      <vt:lpstr>不，不是特例！</vt:lpstr>
      <vt:lpstr>2013年年度中心贡献奖</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admin</cp:lastModifiedBy>
  <cp:revision>158</cp:revision>
  <dcterms:created xsi:type="dcterms:W3CDTF">2013-07-02T08:08:44Z</dcterms:created>
  <dcterms:modified xsi:type="dcterms:W3CDTF">2014-01-18T13:57:07Z</dcterms:modified>
</cp:coreProperties>
</file>