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16" r:id="rId2"/>
    <p:sldId id="258" r:id="rId3"/>
    <p:sldId id="287" r:id="rId4"/>
    <p:sldId id="275" r:id="rId5"/>
    <p:sldId id="259" r:id="rId6"/>
    <p:sldId id="262" r:id="rId7"/>
    <p:sldId id="289" r:id="rId8"/>
    <p:sldId id="290" r:id="rId9"/>
    <p:sldId id="304" r:id="rId10"/>
    <p:sldId id="282" r:id="rId11"/>
    <p:sldId id="294" r:id="rId12"/>
    <p:sldId id="307" r:id="rId13"/>
    <p:sldId id="311" r:id="rId14"/>
    <p:sldId id="305" r:id="rId15"/>
    <p:sldId id="284" r:id="rId16"/>
    <p:sldId id="310" r:id="rId17"/>
    <p:sldId id="298" r:id="rId18"/>
    <p:sldId id="308" r:id="rId19"/>
    <p:sldId id="309" r:id="rId20"/>
    <p:sldId id="314" r:id="rId21"/>
    <p:sldId id="313" r:id="rId22"/>
    <p:sldId id="283" r:id="rId23"/>
    <p:sldId id="268" r:id="rId24"/>
    <p:sldId id="285" r:id="rId25"/>
    <p:sldId id="277" r:id="rId26"/>
    <p:sldId id="303" r:id="rId27"/>
    <p:sldId id="279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C23"/>
    <a:srgbClr val="252434"/>
    <a:srgbClr val="FFC000"/>
    <a:srgbClr val="44546A"/>
    <a:srgbClr val="FF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0BDC6-96A9-45B7-ADB8-15D4618BD705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EA506-4726-4922-97B4-8F6BC28033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84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88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07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1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97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57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61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06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73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44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06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35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E2DCE-F5FE-42E6-B7AD-2E701BC4A199}" type="datetimeFigureOut">
              <a:rPr lang="zh-CN" altLang="en-US" smtClean="0"/>
              <a:pPr/>
              <a:t>2016/7/2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26852-6CDD-4311-9E3D-6AA5F27DBD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47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pt4932.pp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jp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3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slide" Target="slide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98" name="矩形 97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solidFill>
                <a:srgbClr val="252434"/>
              </a:solidFill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-22331" y="-12775"/>
            <a:ext cx="12213877" cy="1376769"/>
            <a:chOff x="-35031" y="1575572"/>
            <a:chExt cx="12213877" cy="1376769"/>
          </a:xfrm>
        </p:grpSpPr>
        <p:sp>
          <p:nvSpPr>
            <p:cNvPr id="94" name="直角三角形 93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直角三角形 94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直角三角形 95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10800000">
            <a:off x="3062489" y="4026552"/>
            <a:ext cx="6175829" cy="837055"/>
            <a:chOff x="4421085" y="2391272"/>
            <a:chExt cx="3352800" cy="837055"/>
          </a:xfrm>
        </p:grpSpPr>
        <p:sp>
          <p:nvSpPr>
            <p:cNvPr id="100" name="等腰三角形 99"/>
            <p:cNvSpPr/>
            <p:nvPr/>
          </p:nvSpPr>
          <p:spPr>
            <a:xfrm flipV="1">
              <a:off x="5942265" y="2947945"/>
              <a:ext cx="310439" cy="280382"/>
            </a:xfrm>
            <a:prstGeom prst="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4421085" y="2391272"/>
              <a:ext cx="3352800" cy="556673"/>
            </a:xfrm>
            <a:prstGeom prst="rect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562433" y="2128026"/>
            <a:ext cx="10985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pc="-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Magnetic train</a:t>
            </a:r>
            <a:r>
              <a:rPr lang="en-US" altLang="zh-CN" sz="5400" b="1" spc="-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en-US" altLang="zh-CN" sz="5400" b="1" spc="-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                               </a:t>
            </a:r>
            <a:r>
              <a:rPr lang="en-US" altLang="zh-CN" sz="3600" spc="-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—— </a:t>
            </a:r>
            <a:r>
              <a:rPr lang="zh-CN" altLang="en-US" sz="3600" spc="-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期末 报 告</a:t>
            </a:r>
            <a:endParaRPr lang="zh-CN" altLang="en-US" sz="5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08549" y="4388659"/>
            <a:ext cx="6625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报告人：陈芳婷          指导教师：俞熹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853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 rot="11198564">
            <a:off x="4075683" y="1568093"/>
            <a:ext cx="4141048" cy="3848100"/>
            <a:chOff x="3802940" y="1748648"/>
            <a:chExt cx="4141048" cy="3848100"/>
          </a:xfrm>
        </p:grpSpPr>
        <p:sp>
          <p:nvSpPr>
            <p:cNvPr id="8" name="等腰三角形 7"/>
            <p:cNvSpPr/>
            <p:nvPr/>
          </p:nvSpPr>
          <p:spPr>
            <a:xfrm rot="15002386">
              <a:off x="3820323" y="4125264"/>
              <a:ext cx="378146" cy="412912"/>
            </a:xfrm>
            <a:prstGeom prst="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095888" y="1748648"/>
              <a:ext cx="3848100" cy="3848100"/>
            </a:xfrm>
            <a:prstGeom prst="ellips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5400000">
            <a:off x="4067600" y="1562699"/>
            <a:ext cx="3818506" cy="3335424"/>
            <a:chOff x="3444438" y="1748648"/>
            <a:chExt cx="4499550" cy="3930309"/>
          </a:xfrm>
        </p:grpSpPr>
        <p:sp>
          <p:nvSpPr>
            <p:cNvPr id="11" name="等腰三角形 10"/>
            <p:cNvSpPr/>
            <p:nvPr/>
          </p:nvSpPr>
          <p:spPr>
            <a:xfrm rot="14088228">
              <a:off x="3763766" y="4664826"/>
              <a:ext cx="694803" cy="1333459"/>
            </a:xfrm>
            <a:prstGeom prst="triangle">
              <a:avLst/>
            </a:prstGeom>
            <a:solidFill>
              <a:srgbClr val="252434"/>
            </a:solidFill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095888" y="1748648"/>
              <a:ext cx="3848100" cy="3848100"/>
            </a:xfrm>
            <a:prstGeom prst="ellipse">
              <a:avLst/>
            </a:prstGeom>
            <a:solidFill>
              <a:srgbClr val="252434"/>
            </a:solidFill>
            <a:ln>
              <a:solidFill>
                <a:srgbClr val="252434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669774">
            <a:off x="4203223" y="2006269"/>
            <a:ext cx="3276234" cy="2841410"/>
            <a:chOff x="3369150" y="1868123"/>
            <a:chExt cx="4436979" cy="3848100"/>
          </a:xfrm>
        </p:grpSpPr>
        <p:sp>
          <p:nvSpPr>
            <p:cNvPr id="14" name="等腰三角形 13"/>
            <p:cNvSpPr/>
            <p:nvPr/>
          </p:nvSpPr>
          <p:spPr>
            <a:xfrm rot="14088228">
              <a:off x="3707243" y="4397207"/>
              <a:ext cx="475877" cy="1152064"/>
            </a:xfrm>
            <a:prstGeom prst="triangle">
              <a:avLst>
                <a:gd name="adj" fmla="val 68553"/>
              </a:avLst>
            </a:prstGeom>
            <a:solidFill>
              <a:srgbClr val="C01C23"/>
            </a:solidFill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958029" y="1868123"/>
              <a:ext cx="3848100" cy="3848100"/>
            </a:xfrm>
            <a:prstGeom prst="ellips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21006723">
            <a:off x="3659308" y="2393339"/>
            <a:ext cx="3623094" cy="2618001"/>
            <a:chOff x="2257464" y="1748647"/>
            <a:chExt cx="5686524" cy="4109007"/>
          </a:xfrm>
          <a:solidFill>
            <a:srgbClr val="252434"/>
          </a:solidFill>
        </p:grpSpPr>
        <p:sp>
          <p:nvSpPr>
            <p:cNvPr id="17" name="等腰三角形 16"/>
            <p:cNvSpPr/>
            <p:nvPr/>
          </p:nvSpPr>
          <p:spPr>
            <a:xfrm rot="14088228">
              <a:off x="3018182" y="4175786"/>
              <a:ext cx="921150" cy="2442586"/>
            </a:xfrm>
            <a:prstGeom prst="triangle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095888" y="1748647"/>
              <a:ext cx="3848100" cy="3848100"/>
            </a:xfrm>
            <a:prstGeom prst="ellipse">
              <a:avLst/>
            </a:prstGeom>
            <a:grpFill/>
            <a:ln>
              <a:solidFill>
                <a:srgbClr val="252434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527656" y="2630806"/>
            <a:ext cx="3925596" cy="885817"/>
            <a:chOff x="8230509" y="1585792"/>
            <a:chExt cx="3043201" cy="88581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230509" y="1608472"/>
              <a:ext cx="0" cy="863137"/>
            </a:xfrm>
            <a:prstGeom prst="line">
              <a:avLst/>
            </a:prstGeom>
            <a:ln w="63500">
              <a:solidFill>
                <a:srgbClr val="C01C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8312395" y="1585792"/>
              <a:ext cx="29613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PART ONE</a:t>
              </a:r>
            </a:p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课题描述 </a:t>
              </a: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·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Project Description</a:t>
              </a:r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348349" y="903838"/>
            <a:ext cx="4390294" cy="873323"/>
            <a:chOff x="525155" y="1411838"/>
            <a:chExt cx="3023058" cy="873323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548213" y="1422024"/>
              <a:ext cx="0" cy="86313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525155" y="1411838"/>
              <a:ext cx="29613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PART TWO</a:t>
              </a:r>
            </a:p>
            <a:p>
              <a:pPr algn="r"/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 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Theoretical Derivation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· 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理论推导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5771" y="4974824"/>
            <a:ext cx="3621720" cy="910375"/>
            <a:chOff x="7910288" y="4655509"/>
            <a:chExt cx="3621720" cy="910375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1532008" y="4702747"/>
              <a:ext cx="0" cy="86313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7910288" y="4655509"/>
              <a:ext cx="3571483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PART FOUR</a:t>
              </a:r>
            </a:p>
            <a:p>
              <a:pPr algn="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Improvement</a:t>
              </a:r>
              <a:r>
                <a:rPr lang="en-US" altLang="zh-CN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 · 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完善计划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899899" y="2956602"/>
            <a:ext cx="4669421" cy="1200329"/>
            <a:chOff x="184950" y="5133742"/>
            <a:chExt cx="2997422" cy="120032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3182372" y="5148827"/>
              <a:ext cx="0" cy="863137"/>
            </a:xfrm>
            <a:prstGeom prst="line">
              <a:avLst/>
            </a:prstGeom>
            <a:ln w="63500">
              <a:solidFill>
                <a:srgbClr val="C01C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84950" y="5133742"/>
              <a:ext cx="29613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PART THREE</a:t>
              </a:r>
            </a:p>
            <a:p>
              <a:pPr algn="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Experimental Process </a:t>
              </a: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· 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实验过程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15651250">
            <a:off x="4499158" y="2655222"/>
            <a:ext cx="3257685" cy="2502099"/>
            <a:chOff x="2830982" y="1748647"/>
            <a:chExt cx="5113006" cy="3927096"/>
          </a:xfrm>
          <a:solidFill>
            <a:srgbClr val="252434"/>
          </a:solidFill>
        </p:grpSpPr>
        <p:sp>
          <p:nvSpPr>
            <p:cNvPr id="38" name="等腰三角形 37"/>
            <p:cNvSpPr/>
            <p:nvPr/>
          </p:nvSpPr>
          <p:spPr>
            <a:xfrm rot="14088228">
              <a:off x="3250678" y="4296310"/>
              <a:ext cx="959737" cy="1799130"/>
            </a:xfrm>
            <a:prstGeom prst="triangle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095888" y="1748647"/>
              <a:ext cx="3848100" cy="3848100"/>
            </a:xfrm>
            <a:prstGeom prst="ellipse">
              <a:avLst/>
            </a:prstGeom>
            <a:grpFill/>
            <a:ln>
              <a:solidFill>
                <a:srgbClr val="252434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332935" y="3217201"/>
            <a:ext cx="3417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 flipH="1">
            <a:off x="-22331" y="-12775"/>
            <a:ext cx="12213877" cy="1376769"/>
            <a:chOff x="-35031" y="1575572"/>
            <a:chExt cx="12213877" cy="1376769"/>
          </a:xfrm>
        </p:grpSpPr>
        <p:sp>
          <p:nvSpPr>
            <p:cNvPr id="31" name="直角三角形 30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252434"/>
            </a:solidFill>
            <a:ln>
              <a:solidFill>
                <a:srgbClr val="25243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直角三角形 31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252434"/>
            </a:solidFill>
            <a:ln>
              <a:solidFill>
                <a:srgbClr val="25243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直角三角形 32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252434"/>
            </a:solidFill>
            <a:ln>
              <a:solidFill>
                <a:srgbClr val="25243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46347" y="5454469"/>
            <a:ext cx="6501986" cy="924888"/>
            <a:chOff x="8448184" y="4670023"/>
            <a:chExt cx="3033586" cy="924888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8448184" y="4731774"/>
              <a:ext cx="0" cy="86313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25"/>
            <p:cNvSpPr txBox="1"/>
            <p:nvPr/>
          </p:nvSpPr>
          <p:spPr>
            <a:xfrm>
              <a:off x="8520456" y="4670023"/>
              <a:ext cx="296131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PART FIVE</a:t>
              </a:r>
            </a:p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参考文献及致谢</a:t>
              </a:r>
              <a:r>
                <a:rPr lang="zh-CN" alt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·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References and Appreciation</a:t>
              </a:r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3143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971" y="-342094"/>
            <a:ext cx="12810679" cy="7606888"/>
          </a:xfrm>
          <a:prstGeom prst="rect">
            <a:avLst/>
          </a:prstGeom>
        </p:spPr>
      </p:pic>
      <p:sp>
        <p:nvSpPr>
          <p:cNvPr id="104" name="矩形 103"/>
          <p:cNvSpPr/>
          <p:nvPr/>
        </p:nvSpPr>
        <p:spPr>
          <a:xfrm>
            <a:off x="0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2" name="组合 94"/>
          <p:cNvGrpSpPr/>
          <p:nvPr/>
        </p:nvGrpSpPr>
        <p:grpSpPr>
          <a:xfrm>
            <a:off x="-22331" y="-12776"/>
            <a:ext cx="2650083" cy="1558143"/>
            <a:chOff x="-35031" y="1575572"/>
            <a:chExt cx="12213877" cy="1376769"/>
          </a:xfrm>
        </p:grpSpPr>
        <p:sp>
          <p:nvSpPr>
            <p:cNvPr id="96" name="直角三角形 9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直角三角形 9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直角三角形 9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04"/>
          <p:cNvGrpSpPr/>
          <p:nvPr/>
        </p:nvGrpSpPr>
        <p:grpSpPr>
          <a:xfrm rot="10800000">
            <a:off x="9541917" y="5299859"/>
            <a:ext cx="2650083" cy="1558143"/>
            <a:chOff x="-35031" y="1575572"/>
            <a:chExt cx="12213877" cy="1376769"/>
          </a:xfrm>
        </p:grpSpPr>
        <p:sp>
          <p:nvSpPr>
            <p:cNvPr id="106" name="直角三角形 10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直角三角形 10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文本框 108"/>
          <p:cNvSpPr txBox="1"/>
          <p:nvPr/>
        </p:nvSpPr>
        <p:spPr>
          <a:xfrm>
            <a:off x="4261168" y="392291"/>
            <a:ext cx="14911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286028" y="1545366"/>
            <a:ext cx="923330" cy="36038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2414616" y="5036968"/>
            <a:ext cx="759286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课题描述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53343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-22493" y="6255658"/>
            <a:ext cx="12214332" cy="602847"/>
          </a:xfrm>
          <a:prstGeom prst="triangle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455885" y="392068"/>
            <a:ext cx="3068975" cy="696504"/>
            <a:chOff x="4909310" y="725714"/>
            <a:chExt cx="2369604" cy="852861"/>
          </a:xfrm>
          <a:solidFill>
            <a:srgbClr val="C01C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523878" y="497079"/>
            <a:ext cx="4387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Description 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969" y="1377609"/>
            <a:ext cx="6551062" cy="462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813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04" name="矩形 10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-22331" y="-12776"/>
            <a:ext cx="2650083" cy="1558143"/>
            <a:chOff x="-35031" y="1575572"/>
            <a:chExt cx="12213877" cy="1376769"/>
          </a:xfrm>
        </p:grpSpPr>
        <p:sp>
          <p:nvSpPr>
            <p:cNvPr id="96" name="直角三角形 9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直角三角形 9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直角三角形 9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9541917" y="5299859"/>
            <a:ext cx="2650083" cy="1558143"/>
            <a:chOff x="-35031" y="1575572"/>
            <a:chExt cx="12213877" cy="1376769"/>
          </a:xfrm>
        </p:grpSpPr>
        <p:sp>
          <p:nvSpPr>
            <p:cNvPr id="106" name="直角三角形 10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直角三角形 10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文本框 108"/>
          <p:cNvSpPr txBox="1"/>
          <p:nvPr/>
        </p:nvSpPr>
        <p:spPr>
          <a:xfrm>
            <a:off x="4232029" y="409461"/>
            <a:ext cx="14911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691229" y="1579780"/>
            <a:ext cx="923330" cy="36038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TWO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2125398" y="5022454"/>
            <a:ext cx="759286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理论推导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82751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2331" y="-12775"/>
            <a:ext cx="12213877" cy="1376769"/>
            <a:chOff x="-35031" y="1575572"/>
            <a:chExt cx="12213877" cy="1376769"/>
          </a:xfrm>
        </p:grpSpPr>
        <p:sp>
          <p:nvSpPr>
            <p:cNvPr id="4" name="直角三角形 3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7700" y="258680"/>
            <a:ext cx="3055483" cy="655720"/>
            <a:chOff x="1852032" y="893594"/>
            <a:chExt cx="4042485" cy="868043"/>
          </a:xfrm>
        </p:grpSpPr>
        <p:grpSp>
          <p:nvGrpSpPr>
            <p:cNvPr id="12" name="组合 5"/>
            <p:cNvGrpSpPr/>
            <p:nvPr/>
          </p:nvGrpSpPr>
          <p:grpSpPr>
            <a:xfrm>
              <a:off x="1852032" y="893594"/>
              <a:ext cx="3283564" cy="868043"/>
              <a:chOff x="4909310" y="710532"/>
              <a:chExt cx="3283564" cy="868043"/>
            </a:xfrm>
            <a:solidFill>
              <a:srgbClr val="252434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椭圆 13"/>
              <p:cNvSpPr/>
              <p:nvPr/>
            </p:nvSpPr>
            <p:spPr>
              <a:xfrm>
                <a:off x="4909310" y="725714"/>
                <a:ext cx="852861" cy="852861"/>
              </a:xfrm>
              <a:prstGeom prst="ellipse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7340013" y="710532"/>
                <a:ext cx="852861" cy="852861"/>
              </a:xfrm>
              <a:prstGeom prst="ellipse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335740" y="725598"/>
                <a:ext cx="2430704" cy="852861"/>
              </a:xfrm>
              <a:prstGeom prst="rect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文本框 14"/>
            <p:cNvSpPr txBox="1"/>
            <p:nvPr/>
          </p:nvSpPr>
          <p:spPr>
            <a:xfrm>
              <a:off x="2278462" y="969461"/>
              <a:ext cx="3616055" cy="77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定性分析</a:t>
              </a:r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" y="1356479"/>
            <a:ext cx="5981245" cy="175622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flipH="1">
            <a:off x="7050220" y="3173609"/>
            <a:ext cx="1237957" cy="643452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动力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029715" y="1810996"/>
            <a:ext cx="1237957" cy="1292815"/>
            <a:chOff x="895934" y="791451"/>
            <a:chExt cx="1237957" cy="1292815"/>
          </a:xfrm>
        </p:grpSpPr>
        <p:sp>
          <p:nvSpPr>
            <p:cNvPr id="22" name="矩形 21"/>
            <p:cNvSpPr/>
            <p:nvPr/>
          </p:nvSpPr>
          <p:spPr>
            <a:xfrm>
              <a:off x="895934" y="791451"/>
              <a:ext cx="1237957" cy="643452"/>
            </a:xfrm>
            <a:prstGeom prst="rect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latin typeface="微软雅黑" pitchFamily="34" charset="-122"/>
                  <a:ea typeface="微软雅黑" pitchFamily="34" charset="-122"/>
                </a:rPr>
                <a:t>阻力</a:t>
              </a:r>
              <a:endParaRPr lang="zh-CN" altLang="en-US" sz="2800" dirty="0"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930806" y="1585293"/>
              <a:ext cx="10274" cy="498973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7000979" y="2580591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摩擦力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060494" y="3892744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069724" y="3880620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不均匀磁场中受力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18366" y="4570971"/>
            <a:ext cx="4670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随着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小车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运动速度加快，反电动势增大，线圈中电流减小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最终动力减小至与摩擦力相等，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小车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平衡。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r="5593"/>
          <a:stretch/>
        </p:blipFill>
        <p:spPr>
          <a:xfrm>
            <a:off x="566319" y="3553056"/>
            <a:ext cx="4849091" cy="266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89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 flipH="1">
            <a:off x="-22331" y="-12775"/>
            <a:ext cx="12213877" cy="1376769"/>
            <a:chOff x="-35031" y="1575572"/>
            <a:chExt cx="12213877" cy="1376769"/>
          </a:xfrm>
        </p:grpSpPr>
        <p:sp>
          <p:nvSpPr>
            <p:cNvPr id="4" name="直角三角形 3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1" t="11799" r="8895" b="2875"/>
          <a:stretch/>
        </p:blipFill>
        <p:spPr>
          <a:xfrm>
            <a:off x="143782" y="375854"/>
            <a:ext cx="4246976" cy="3520682"/>
          </a:xfrm>
          <a:prstGeom prst="rect">
            <a:avLst/>
          </a:prstGeom>
        </p:spPr>
      </p:pic>
      <p:pic>
        <p:nvPicPr>
          <p:cNvPr id="8" name="图片 7">
            <a:hlinkClick r:id="rId3" action="ppaction://hlinkpres?slideindex=1&amp;slidetitle=" tooltip="磁场图像"/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"/>
          <a:stretch/>
        </p:blipFill>
        <p:spPr>
          <a:xfrm>
            <a:off x="325798" y="4640494"/>
            <a:ext cx="4901565" cy="1378332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878441" y="284662"/>
            <a:ext cx="1868711" cy="644252"/>
            <a:chOff x="1852032" y="908776"/>
            <a:chExt cx="2472354" cy="852861"/>
          </a:xfrm>
        </p:grpSpPr>
        <p:grpSp>
          <p:nvGrpSpPr>
            <p:cNvPr id="11" name="组合 5"/>
            <p:cNvGrpSpPr/>
            <p:nvPr/>
          </p:nvGrpSpPr>
          <p:grpSpPr>
            <a:xfrm>
              <a:off x="1852032" y="908776"/>
              <a:ext cx="2369604" cy="852861"/>
              <a:chOff x="4909310" y="725714"/>
              <a:chExt cx="2369604" cy="852861"/>
            </a:xfrm>
            <a:solidFill>
              <a:srgbClr val="252434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椭圆 12"/>
              <p:cNvSpPr/>
              <p:nvPr/>
            </p:nvSpPr>
            <p:spPr>
              <a:xfrm>
                <a:off x="4909310" y="725714"/>
                <a:ext cx="852861" cy="852861"/>
              </a:xfrm>
              <a:prstGeom prst="ellipse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426053" y="725714"/>
                <a:ext cx="852861" cy="852861"/>
              </a:xfrm>
              <a:prstGeom prst="ellipse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335740" y="725714"/>
                <a:ext cx="1529517" cy="852861"/>
              </a:xfrm>
              <a:prstGeom prst="rect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文本框 14"/>
            <p:cNvSpPr txBox="1"/>
            <p:nvPr/>
          </p:nvSpPr>
          <p:spPr>
            <a:xfrm>
              <a:off x="2437527" y="946749"/>
              <a:ext cx="1886859" cy="774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动力</a:t>
              </a:r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35860" y="389653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毕奥萨伐尔定律：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5778033" y="3879099"/>
                <a:ext cx="5256034" cy="2015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i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F=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2</m:t>
                    </m:r>
                    <m:nary>
                      <m:naryPr>
                        <m:chr m:val="∭"/>
                        <m:limLoc m:val="undOvr"/>
                        <m:subHide m:val="on"/>
                        <m:supHide m:val="on"/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r>
                          <a:rPr lang="zh-CN" alt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acc>
                          <m:accPr>
                            <m:chr m:val="⃑"/>
                            <m:ctrlPr>
                              <a:rPr lang="zh-CN" altLang="en-US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  <m:r>
                          <m:rPr>
                            <m:brk/>
                          </m:rP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⃑"/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zh-CN" alt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𝑑𝑥𝑑𝑦𝑑𝑧</m:t>
                        </m:r>
                      </m:e>
                    </m:nary>
                  </m:oMath>
                </a14:m>
                <a:endParaRPr lang="en-US" altLang="zh-CN" sz="32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32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3200" i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32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3200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nary>
                      <m:naryPr>
                        <m:chr m:val="∭"/>
                        <m:limLoc m:val="undOvr"/>
                        <m:subHide m:val="on"/>
                        <m:supHide m:val="on"/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𝑑𝑥𝑑𝑦𝑑𝑧</m:t>
                        </m:r>
                      </m:e>
                    </m:nary>
                  </m:oMath>
                </a14:m>
                <a:endParaRPr lang="en-US" altLang="zh-CN" sz="32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32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3200" i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32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3200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nary>
                      <m:naryPr>
                        <m:chr m:val="∭"/>
                        <m:limLoc m:val="undOvr"/>
                        <m:subHide m:val="on"/>
                        <m:supHide m:val="on"/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den>
                        </m:f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𝑑𝑥𝑑𝑦𝑑𝑧</m:t>
                        </m:r>
                      </m:e>
                    </m:nary>
                  </m:oMath>
                </a14:m>
                <a:endParaRPr lang="zh-CN" altLang="en-US" sz="20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033" y="3879099"/>
                <a:ext cx="5256034" cy="2015295"/>
              </a:xfrm>
              <a:prstGeom prst="rect">
                <a:avLst/>
              </a:prstGeom>
              <a:blipFill>
                <a:blip r:embed="rId5"/>
                <a:stretch>
                  <a:fillRect l="-3016" t="-604" b="-33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5750966" y="1408394"/>
                <a:ext cx="5057795" cy="22990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/>
                  <a:t>理想模型：</a:t>
                </a:r>
                <a:endParaRPr lang="en-US" altLang="zh-CN" sz="2800" b="1" dirty="0" smtClean="0"/>
              </a:p>
              <a:p>
                <a:endParaRPr lang="en-US" altLang="zh-CN" sz="2800" b="1" dirty="0" smtClean="0"/>
              </a:p>
              <a:p>
                <a:r>
                  <a:rPr lang="zh-CN" altLang="en-US" sz="2800" b="1" dirty="0"/>
                  <a:t>①</a:t>
                </a:r>
                <a:r>
                  <a:rPr lang="zh-CN" altLang="en-US" sz="2800" b="1" dirty="0" smtClean="0"/>
                  <a:t>磁铁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zh-CN" altLang="en-US" sz="28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acc>
                    <m:r>
                      <a:rPr lang="zh-CN" altLang="en-US" sz="2800" b="0" i="0">
                        <a:latin typeface="Cambria Math" panose="02040503050406030204" pitchFamily="18" charset="0"/>
                      </a:rPr>
                      <m:t>（磁化强度）</m:t>
                    </m:r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沿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zh-CN" altLang="en-US" sz="2800" b="1" dirty="0" smtClean="0"/>
                  <a:t>方向</a:t>
                </a:r>
                <a:endParaRPr lang="en-US" altLang="zh-CN" sz="2800" b="1" dirty="0" smtClean="0"/>
              </a:p>
              <a:p>
                <a:r>
                  <a:rPr lang="en-US" altLang="zh-CN" sz="2800" b="1" dirty="0"/>
                  <a:t> </a:t>
                </a:r>
                <a:r>
                  <a:rPr lang="en-US" altLang="zh-CN" sz="2800" b="1" dirty="0" smtClean="0"/>
                  <a:t>             </a:t>
                </a:r>
              </a:p>
              <a:p>
                <a:r>
                  <a:rPr lang="zh-CN" altLang="en-US" sz="2800" b="1" dirty="0" smtClean="0"/>
                  <a:t>②磁铁均匀磁化</a:t>
                </a:r>
                <a:endParaRPr lang="zh-CN" altLang="en-US" sz="2800" b="1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966" y="1408394"/>
                <a:ext cx="5057795" cy="2299027"/>
              </a:xfrm>
              <a:prstGeom prst="rect">
                <a:avLst/>
              </a:prstGeom>
              <a:blipFill>
                <a:blip r:embed="rId6"/>
                <a:stretch>
                  <a:fillRect l="-2410" t="-3714" r="-1807" b="-53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/>
          <p:cNvCxnSpPr/>
          <p:nvPr/>
        </p:nvCxnSpPr>
        <p:spPr>
          <a:xfrm>
            <a:off x="5633475" y="804549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745829" y="6359027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30605" y="5769339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716750" y="5136234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706476" y="4637261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703083" y="4100457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699690" y="3563653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675561" y="3027048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665287" y="2500579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648886" y="1974110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657604" y="1405798"/>
            <a:ext cx="10274" cy="49897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189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9028" y="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6"/>
          <p:cNvSpPr/>
          <p:nvPr/>
        </p:nvSpPr>
        <p:spPr>
          <a:xfrm flipH="1">
            <a:off x="-29028" y="-14514"/>
            <a:ext cx="4743494" cy="6872514"/>
          </a:xfrm>
          <a:custGeom>
            <a:avLst/>
            <a:gdLst>
              <a:gd name="connsiteX0" fmla="*/ 0 w 2668172"/>
              <a:gd name="connsiteY0" fmla="*/ 0 h 6858000"/>
              <a:gd name="connsiteX1" fmla="*/ 2668172 w 2668172"/>
              <a:gd name="connsiteY1" fmla="*/ 0 h 6858000"/>
              <a:gd name="connsiteX2" fmla="*/ 2668172 w 2668172"/>
              <a:gd name="connsiteY2" fmla="*/ 6858000 h 6858000"/>
              <a:gd name="connsiteX3" fmla="*/ 0 w 2668172"/>
              <a:gd name="connsiteY3" fmla="*/ 6858000 h 6858000"/>
              <a:gd name="connsiteX4" fmla="*/ 0 w 2668172"/>
              <a:gd name="connsiteY4" fmla="*/ 0 h 6858000"/>
              <a:gd name="connsiteX0" fmla="*/ 4121834 w 6790006"/>
              <a:gd name="connsiteY0" fmla="*/ 0 h 6872068"/>
              <a:gd name="connsiteX1" fmla="*/ 6790006 w 6790006"/>
              <a:gd name="connsiteY1" fmla="*/ 0 h 6872068"/>
              <a:gd name="connsiteX2" fmla="*/ 6790006 w 6790006"/>
              <a:gd name="connsiteY2" fmla="*/ 6858000 h 6872068"/>
              <a:gd name="connsiteX3" fmla="*/ 0 w 6790006"/>
              <a:gd name="connsiteY3" fmla="*/ 6872068 h 6872068"/>
              <a:gd name="connsiteX4" fmla="*/ 4121834 w 6790006"/>
              <a:gd name="connsiteY4" fmla="*/ 0 h 6872068"/>
              <a:gd name="connsiteX0" fmla="*/ 1407662 w 6790006"/>
              <a:gd name="connsiteY0" fmla="*/ 0 h 6872068"/>
              <a:gd name="connsiteX1" fmla="*/ 6790006 w 6790006"/>
              <a:gd name="connsiteY1" fmla="*/ 0 h 6872068"/>
              <a:gd name="connsiteX2" fmla="*/ 6790006 w 6790006"/>
              <a:gd name="connsiteY2" fmla="*/ 6858000 h 6872068"/>
              <a:gd name="connsiteX3" fmla="*/ 0 w 6790006"/>
              <a:gd name="connsiteY3" fmla="*/ 6872068 h 6872068"/>
              <a:gd name="connsiteX4" fmla="*/ 1407662 w 6790006"/>
              <a:gd name="connsiteY4" fmla="*/ 0 h 6872068"/>
              <a:gd name="connsiteX0" fmla="*/ 1407662 w 6790006"/>
              <a:gd name="connsiteY0" fmla="*/ 0 h 6872068"/>
              <a:gd name="connsiteX1" fmla="*/ 5022838 w 6790006"/>
              <a:gd name="connsiteY1" fmla="*/ 14068 h 6872068"/>
              <a:gd name="connsiteX2" fmla="*/ 6790006 w 6790006"/>
              <a:gd name="connsiteY2" fmla="*/ 6858000 h 6872068"/>
              <a:gd name="connsiteX3" fmla="*/ 0 w 6790006"/>
              <a:gd name="connsiteY3" fmla="*/ 6872068 h 6872068"/>
              <a:gd name="connsiteX4" fmla="*/ 1407662 w 6790006"/>
              <a:gd name="connsiteY4" fmla="*/ 0 h 6872068"/>
              <a:gd name="connsiteX0" fmla="*/ 1407662 w 5022838"/>
              <a:gd name="connsiteY0" fmla="*/ 0 h 6872068"/>
              <a:gd name="connsiteX1" fmla="*/ 5022838 w 5022838"/>
              <a:gd name="connsiteY1" fmla="*/ 14068 h 6872068"/>
              <a:gd name="connsiteX2" fmla="*/ 4512016 w 5022838"/>
              <a:gd name="connsiteY2" fmla="*/ 6872068 h 6872068"/>
              <a:gd name="connsiteX3" fmla="*/ 0 w 5022838"/>
              <a:gd name="connsiteY3" fmla="*/ 6872068 h 6872068"/>
              <a:gd name="connsiteX4" fmla="*/ 1407662 w 5022838"/>
              <a:gd name="connsiteY4" fmla="*/ 0 h 6872068"/>
              <a:gd name="connsiteX0" fmla="*/ 1407662 w 4512016"/>
              <a:gd name="connsiteY0" fmla="*/ 446 h 6872514"/>
              <a:gd name="connsiteX1" fmla="*/ 4512015 w 4512016"/>
              <a:gd name="connsiteY1" fmla="*/ 0 h 6872514"/>
              <a:gd name="connsiteX2" fmla="*/ 4512016 w 4512016"/>
              <a:gd name="connsiteY2" fmla="*/ 6872514 h 6872514"/>
              <a:gd name="connsiteX3" fmla="*/ 0 w 4512016"/>
              <a:gd name="connsiteY3" fmla="*/ 6872514 h 6872514"/>
              <a:gd name="connsiteX4" fmla="*/ 1407662 w 4512016"/>
              <a:gd name="connsiteY4" fmla="*/ 446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016" h="6872514">
                <a:moveTo>
                  <a:pt x="1407662" y="446"/>
                </a:moveTo>
                <a:lnTo>
                  <a:pt x="4512015" y="0"/>
                </a:lnTo>
                <a:cubicBezTo>
                  <a:pt x="4512015" y="2290838"/>
                  <a:pt x="4512016" y="4581676"/>
                  <a:pt x="4512016" y="6872514"/>
                </a:cubicBezTo>
                <a:lnTo>
                  <a:pt x="0" y="6872514"/>
                </a:lnTo>
                <a:lnTo>
                  <a:pt x="1407662" y="446"/>
                </a:lnTo>
                <a:close/>
              </a:path>
            </a:pathLst>
          </a:cu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498855" y="334011"/>
            <a:ext cx="2369604" cy="852861"/>
            <a:chOff x="4909310" y="725714"/>
            <a:chExt cx="2369604" cy="852861"/>
          </a:xfrm>
          <a:solidFill>
            <a:srgbClr val="C01C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59535" y="468053"/>
            <a:ext cx="2706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反电动势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1158985" y="2411263"/>
            <a:ext cx="1908007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反电动势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4"/>
          <p:cNvSpPr txBox="1"/>
          <p:nvPr/>
        </p:nvSpPr>
        <p:spPr>
          <a:xfrm>
            <a:off x="292713" y="4321576"/>
            <a:ext cx="4324177" cy="1145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线圈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切割磁铁的磁感线</a:t>
            </a:r>
            <a:endParaRPr lang="en-US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52755" y="2319251"/>
            <a:ext cx="2125685" cy="101929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25034" y="3996834"/>
            <a:ext cx="3975911" cy="147069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4"/>
              <p:cNvSpPr txBox="1"/>
              <p:nvPr/>
            </p:nvSpPr>
            <p:spPr>
              <a:xfrm>
                <a:off x="4823119" y="950033"/>
                <a:ext cx="6482189" cy="5402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800" b="1" dirty="0" smtClean="0">
                    <a:latin typeface="微软雅黑" pitchFamily="34" charset="-122"/>
                    <a:ea typeface="微软雅黑" pitchFamily="34" charset="-122"/>
                  </a:rPr>
                  <a:t>     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800" b="1" dirty="0" smtClean="0">
                    <a:latin typeface="微软雅黑" pitchFamily="34" charset="-122"/>
                    <a:ea typeface="微软雅黑" pitchFamily="34" charset="-122"/>
                  </a:rPr>
                  <a:t>线圈切割“小车”周围磁感线</a:t>
                </a:r>
                <a:endParaRPr lang="en-US" altLang="zh-CN" sz="2800" b="1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800" dirty="0" smtClean="0">
                    <a:latin typeface="微软雅黑" pitchFamily="34" charset="-122"/>
                    <a:ea typeface="微软雅黑" pitchFamily="34" charset="-122"/>
                  </a:rPr>
                  <a:t>U =v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nary>
                      <m:naryPr>
                        <m:chr m:val="∑"/>
                        <m:ctrlPr>
                          <a:rPr lang="en-US" altLang="zh-CN" sz="280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altLang="zh-CN" sz="2800" i="1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k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𝑘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=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𝑛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p>
                      <m:e>
                        <m:nary>
                          <m:nary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800" b="0" i="1" smtClean="0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2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𝜋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𝑟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𝑥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,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𝑦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,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𝑧</m:t>
                                </m:r>
                              </m:e>
                            </m:d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nary>
                      </m:e>
                    </m:nary>
                  </m:oMath>
                </a14:m>
                <a:endParaRPr lang="en-US" altLang="zh-CN" sz="24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b="1" dirty="0" smtClean="0">
                    <a:latin typeface="微软雅黑" pitchFamily="34" charset="-122"/>
                    <a:ea typeface="微软雅黑" pitchFamily="34" charset="-122"/>
                  </a:rPr>
                  <a:t>v</a:t>
                </a:r>
                <a:r>
                  <a:rPr lang="zh-CN" altLang="en-US" sz="2000" b="1" dirty="0" smtClean="0">
                    <a:latin typeface="微软雅黑" pitchFamily="34" charset="-122"/>
                    <a:ea typeface="微软雅黑" pitchFamily="34" charset="-122"/>
                  </a:rPr>
                  <a:t>：“小车”速度</a:t>
                </a:r>
                <a:endParaRPr lang="en-US" altLang="zh-CN" sz="2000" b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𝑩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zh-CN" altLang="en-US" sz="2000" b="1" dirty="0" smtClean="0">
                    <a:latin typeface="微软雅黑" pitchFamily="34" charset="-122"/>
                    <a:ea typeface="微软雅黑" pitchFamily="34" charset="-122"/>
                  </a:rPr>
                  <a:t>：空间某点</a:t>
                </a:r>
                <a:r>
                  <a:rPr lang="en-US" altLang="zh-CN" sz="2000" b="1" dirty="0" smtClean="0">
                    <a:latin typeface="微软雅黑" pitchFamily="34" charset="-122"/>
                    <a:ea typeface="微软雅黑" pitchFamily="34" charset="-122"/>
                  </a:rPr>
                  <a:t>B</a:t>
                </a:r>
                <a:r>
                  <a:rPr lang="zh-CN" altLang="en-US" sz="2000" b="1" dirty="0" smtClean="0">
                    <a:latin typeface="微软雅黑" pitchFamily="34" charset="-122"/>
                    <a:ea typeface="微软雅黑" pitchFamily="34" charset="-122"/>
                  </a:rPr>
                  <a:t>在线圈径向上的分量</a:t>
                </a:r>
                <a:endParaRPr lang="en-US" altLang="zh-CN" sz="2000" b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b="1" dirty="0" smtClean="0">
                    <a:latin typeface="微软雅黑" pitchFamily="34" charset="-122"/>
                    <a:ea typeface="微软雅黑" pitchFamily="34" charset="-122"/>
                  </a:rPr>
                  <a:t>R</a:t>
                </a:r>
                <a:r>
                  <a:rPr lang="zh-CN" altLang="en-US" sz="2000" b="1" dirty="0" smtClean="0">
                    <a:latin typeface="微软雅黑" pitchFamily="34" charset="-122"/>
                    <a:ea typeface="微软雅黑" pitchFamily="34" charset="-122"/>
                  </a:rPr>
                  <a:t>：线圈半径</a:t>
                </a:r>
                <a:endParaRPr lang="en-US" altLang="zh-CN" sz="2000" b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b="1" dirty="0" smtClean="0">
                    <a:latin typeface="微软雅黑" pitchFamily="34" charset="-122"/>
                    <a:ea typeface="微软雅黑" pitchFamily="34" charset="-122"/>
                  </a:rPr>
                  <a:t>n</a:t>
                </a:r>
                <a:r>
                  <a:rPr lang="zh-CN" altLang="en-US" sz="2000" b="1" dirty="0" smtClean="0">
                    <a:latin typeface="微软雅黑" pitchFamily="34" charset="-122"/>
                    <a:ea typeface="微软雅黑" pitchFamily="34" charset="-122"/>
                  </a:rPr>
                  <a:t>：线圈匝数密度</a:t>
                </a:r>
                <a:endParaRPr lang="en-US" altLang="zh-CN" sz="2000" b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zh-CN" altLang="en-US" sz="2000" b="1" dirty="0" smtClean="0">
                    <a:latin typeface="微软雅黑" pitchFamily="34" charset="-122"/>
                    <a:ea typeface="微软雅黑" pitchFamily="34" charset="-122"/>
                  </a:rPr>
                  <a:t>：“小车”长度</a:t>
                </a:r>
                <a:endParaRPr lang="en-US" altLang="zh-CN" sz="2000" b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17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119" y="950033"/>
                <a:ext cx="6482189" cy="5402056"/>
              </a:xfrm>
              <a:prstGeom prst="rect">
                <a:avLst/>
              </a:prstGeom>
              <a:blipFill>
                <a:blip r:embed="rId3"/>
                <a:stretch>
                  <a:fillRect l="-18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52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498855" y="334011"/>
            <a:ext cx="2369604" cy="852861"/>
            <a:chOff x="4909310" y="725714"/>
            <a:chExt cx="2369604" cy="852861"/>
          </a:xfrm>
          <a:solidFill>
            <a:srgbClr val="C01C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08786" y="468053"/>
            <a:ext cx="2128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理论公式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4"/>
              <p:cNvSpPr txBox="1"/>
              <p:nvPr/>
            </p:nvSpPr>
            <p:spPr>
              <a:xfrm>
                <a:off x="498855" y="1320914"/>
                <a:ext cx="10873196" cy="4932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3200" b="1" i="1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𝑭</m:t>
                    </m:r>
                  </m:oMath>
                </a14:m>
                <a:r>
                  <a:rPr lang="en-US" altLang="zh-CN" sz="3200" b="1" dirty="0" smtClean="0">
                    <a:latin typeface="微软雅黑" pitchFamily="34" charset="-122"/>
                    <a:ea typeface="微软雅黑" pitchFamily="34" charset="-122"/>
                  </a:rPr>
                  <a:t> =</a:t>
                </a:r>
                <a14:m>
                  <m:oMath xmlns:m="http://schemas.openxmlformats.org/officeDocument/2006/math">
                    <m:r>
                      <a:rPr lang="en-US" altLang="zh-CN" sz="3200" b="1" i="1" dirty="0" smtClean="0">
                        <a:latin typeface="Cambria Math" panose="02040503050406030204" pitchFamily="18" charset="0"/>
                        <a:ea typeface="微软雅黑" pitchFamily="34" charset="-122"/>
                      </a:rPr>
                      <m:t> </m:t>
                    </m:r>
                    <m:sSub>
                      <m:sSubPr>
                        <m:ctrlPr>
                          <a:rPr lang="en-US" altLang="zh-CN" sz="32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32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𝒇</m:t>
                        </m:r>
                      </m:e>
                      <m:sub>
                        <m:r>
                          <a:rPr lang="en-US" altLang="zh-CN" sz="32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2400" b="1" dirty="0" smtClean="0">
                    <a:latin typeface="微软雅黑" pitchFamily="34" charset="-122"/>
                    <a:ea typeface="微软雅黑" pitchFamily="34" charset="-122"/>
                  </a:rPr>
                  <a:t>（受力平衡）</a:t>
                </a:r>
                <a:endParaRPr lang="en-US" altLang="zh-CN" sz="2400" b="1" i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num>
                      <m:den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zh-CN" alt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den>
                    </m:f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nary>
                          <m:naryPr>
                            <m:chr m:val="∑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𝒌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=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𝒌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=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𝒏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sup>
                          <m:e>
                            <m:nary>
                              <m:naryPr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𝟎</m:t>
                                </m:r>
                              </m:sub>
                              <m:sup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𝟐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𝝅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𝒓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𝒙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,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𝒚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,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𝒛</m:t>
                                    </m:r>
                                  </m:e>
                                </m:d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𝑹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nary>
                          </m:e>
                        </m:nary>
                      </m:num>
                      <m:den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den>
                    </m:f>
                    <m:nary>
                      <m:naryPr>
                        <m:chr m:val="∭"/>
                        <m:limLoc m:val="undOvr"/>
                        <m:subHide m:val="on"/>
                        <m:supHide m:val="on"/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{</m:t>
                            </m:r>
                            <m:nary>
                              <m:naryPr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  <m:sup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</m:sup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trlP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3"/>
                                          </m:rP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𝟎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𝑳</m:t>
                                        </m:r>
                                      </m:sup>
                                      <m:e>
                                        <m:f>
                                          <m:fPr>
                                            <m:ctrlPr>
                                              <a:rPr lang="en-US" altLang="zh-CN" sz="2400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altLang="zh-CN" sz="2400" b="1" i="1">
                                                <a:latin typeface="Cambria Math" panose="02040503050406030204" pitchFamily="18" charset="0"/>
                                              </a:rPr>
                                              <m:t>𝑹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  <m:t>𝑹</m:t>
                                                </m:r>
                                                <m: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𝒚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𝟎</m:t>
                                                    </m:r>
                                                  </m:sub>
                                                </m:sSub>
                                                <m:func>
                                                  <m:funcPr>
                                                    <m:ctrlP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𝒔𝒊𝒏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zh-CN" altLang="en-US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𝜽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  <m:t>𝒓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nary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𝒅𝒛</m:t>
                                    </m:r>
                                  </m:e>
                                </m:d>
                              </m:e>
                            </m:nary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}</m:t>
                            </m:r>
                          </m:num>
                          <m:den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den>
                        </m:f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𝒅𝒙𝒅𝒚𝒅𝒛</m:t>
                        </m:r>
                      </m:e>
                    </m:nary>
                  </m:oMath>
                </a14:m>
                <a:r>
                  <a:rPr lang="en-US" altLang="zh-CN" sz="2400" b="1" i="1" dirty="0" smtClean="0">
                    <a:latin typeface="微软雅黑" pitchFamily="34" charset="-122"/>
                    <a:ea typeface="微软雅黑" pitchFamily="34" charset="-122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𝟎</m:t>
                        </m:r>
                      </m:sub>
                    </m:sSub>
                  </m:oMath>
                </a14:m>
                <a:endParaRPr lang="en-US" altLang="zh-CN" sz="2400" b="1" i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i="1" dirty="0">
                    <a:latin typeface="微软雅黑" pitchFamily="34" charset="-122"/>
                    <a:ea typeface="微软雅黑" pitchFamily="34" charset="-122"/>
                  </a:rPr>
                  <a:t>v</a:t>
                </a:r>
                <a:r>
                  <a:rPr lang="en-US" altLang="zh-CN" sz="2400" b="1" i="1" dirty="0" smtClean="0">
                    <a:latin typeface="微软雅黑" pitchFamily="34" charset="-122"/>
                    <a:ea typeface="微软雅黑" pitchFamily="34" charset="-122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itchFamily="34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𝑼</m:t>
                            </m:r>
                          </m:e>
                          <m:sub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𝟎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微软雅黑" pitchFamily="34" charset="-122"/>
                          </a:rPr>
                          <m:t> − </m:t>
                        </m:r>
                        <m:r>
                          <m:rPr>
                            <m:nor/>
                          </m:rPr>
                          <a:rPr lang="en-US" altLang="zh-CN" sz="2400" b="1" i="1" dirty="0">
                            <a:latin typeface="微软雅黑" pitchFamily="34" charset="-122"/>
                            <a:ea typeface="微软雅黑" pitchFamily="34" charset="-122"/>
                          </a:rPr>
                          <m:t> </m:t>
                        </m:r>
                        <m:f>
                          <m:f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𝟒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𝝅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𝟎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</m:sub>
                            </m:sSub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𝑹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′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𝟐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𝑴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nary>
                              <m:naryPr>
                                <m:chr m:val="∭"/>
                                <m:limLoc m:val="undOvr"/>
                                <m:subHide m:val="on"/>
                                <m:supHide m:val="on"/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f>
                                  <m:f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𝝏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nary>
                                      <m:naryPr>
                                        <m:ctrlP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3"/>
                                          </m:rP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𝟎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  <m:r>
                                          <a:rPr lang="zh-CN" altLang="en-US" sz="2400" b="1" i="1">
                                            <a:latin typeface="Cambria Math" panose="02040503050406030204" pitchFamily="18" charset="0"/>
                                          </a:rPr>
                                          <m:t>𝝅</m:t>
                                        </m:r>
                                      </m:sup>
                                      <m:e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altLang="zh-CN" sz="2400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nary>
                                              <m:naryPr>
                                                <m:ctrlP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naryPr>
                                              <m:sub>
                                                <m:r>
                                                  <m:rPr>
                                                    <m:brk m:alnAt="23"/>
                                                  </m:rP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  <m:t>𝟎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zh-CN" sz="2400" b="1" i="1">
                                                    <a:latin typeface="Cambria Math" panose="02040503050406030204" pitchFamily="18" charset="0"/>
                                                  </a:rPr>
                                                  <m:t>𝑳</m:t>
                                                </m:r>
                                              </m:sup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altLang="zh-CN" sz="2400" b="1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𝑹</m:t>
                                                    </m:r>
                                                    <m:d>
                                                      <m:dPr>
                                                        <m:ctrlPr>
                                                          <a:rPr lang="en-US" altLang="zh-CN" sz="2400" b="1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altLang="zh-CN" sz="2400" b="1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𝑹</m:t>
                                                        </m:r>
                                                        <m:r>
                                                          <a:rPr lang="en-US" altLang="zh-CN" sz="2400" b="1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−</m:t>
                                                        </m:r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altLang="zh-CN" sz="2400" b="1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en-US" altLang="zh-CN" sz="2400" b="1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𝒚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altLang="zh-CN" sz="2400" b="1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𝟎</m:t>
                                                            </m:r>
                                                          </m:sub>
                                                        </m:sSub>
                                                        <m:func>
                                                          <m:funcPr>
                                                            <m:ctrlPr>
                                                              <a:rPr lang="en-US" altLang="zh-CN" sz="2400" b="1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funcPr>
                                                          <m:fName>
                                                            <m:r>
                                                              <a:rPr lang="en-US" altLang="zh-CN" sz="2400" b="1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𝒔𝒊𝒏</m:t>
                                                            </m:r>
                                                          </m:fName>
                                                          <m:e>
                                                            <m:r>
                                                              <a:rPr lang="zh-CN" altLang="en-US" sz="2400" b="1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𝜽</m:t>
                                                            </m:r>
                                                          </m:e>
                                                        </m:func>
                                                      </m:e>
                                                    </m:d>
                                                  </m:num>
                                                  <m:den>
                                                    <m:sSup>
                                                      <m:sSupPr>
                                                        <m:ctrlPr>
                                                          <a:rPr lang="en-US" altLang="zh-CN" sz="2400" b="1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pPr>
                                                      <m:e>
                                                        <m:r>
                                                          <a:rPr lang="en-US" altLang="zh-CN" sz="2400" b="1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𝒓</m:t>
                                                        </m:r>
                                                      </m:e>
                                                      <m:sup>
                                                        <m:r>
                                                          <a:rPr lang="en-US" altLang="zh-CN" sz="2400" b="1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𝟑</m:t>
                                                        </m:r>
                                                      </m:sup>
                                                    </m:sSup>
                                                  </m:den>
                                                </m:f>
                                              </m:e>
                                            </m:nary>
                                            <m:r>
                                              <a:rPr lang="en-US" altLang="zh-CN" sz="2400" b="1" i="1">
                                                <a:latin typeface="Cambria Math" panose="02040503050406030204" pitchFamily="18" charset="0"/>
                                              </a:rPr>
                                              <m:t>𝒅𝒛</m:t>
                                            </m:r>
                                          </m:e>
                                        </m:d>
                                      </m:e>
                                    </m:nary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}</m:t>
                                    </m:r>
                                  </m:num>
                                  <m:den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𝝏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den>
                                </m:f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𝒅𝒙𝒅𝒚𝒅𝒛</m:t>
                                </m:r>
                              </m:e>
                            </m:nary>
                          </m:den>
                        </m:f>
                      </m:num>
                      <m:den>
                        <m:nary>
                          <m:naryPr>
                            <m:chr m:val="∑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𝒌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=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𝒌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=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微软雅黑" pitchFamily="34" charset="-122"/>
                              </a:rPr>
                              <m:t>𝒏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</m:sup>
                          <m:e>
                            <m:nary>
                              <m:naryPr>
                                <m:ctrlP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𝟎</m:t>
                                </m:r>
                              </m:sub>
                              <m:sup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𝟐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微软雅黑" pitchFamily="34" charset="-122"/>
                                  </a:rPr>
                                  <m:t>𝝅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𝒓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𝒙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,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𝒚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,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  <a:ea typeface="微软雅黑" pitchFamily="34" charset="-122"/>
                                      </a:rPr>
                                      <m:t>𝒛</m:t>
                                    </m:r>
                                  </m:e>
                                </m:d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𝑹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nary>
                          </m:e>
                        </m:nary>
                      </m:den>
                    </m:f>
                  </m:oMath>
                </a14:m>
                <a:endParaRPr lang="en-US" altLang="zh-CN" sz="2000" b="1" i="1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0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000" dirty="0" smtClean="0">
                  <a:latin typeface="微软雅黑" pitchFamily="34" charset="-122"/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14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55" y="1320914"/>
                <a:ext cx="10873196" cy="4932119"/>
              </a:xfrm>
              <a:prstGeom prst="rect">
                <a:avLst/>
              </a:prstGeom>
              <a:blipFill>
                <a:blip r:embed="rId3"/>
                <a:stretch>
                  <a:fillRect l="-8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9" t="32263" r="23884" b="61202"/>
          <a:stretch/>
        </p:blipFill>
        <p:spPr>
          <a:xfrm>
            <a:off x="1774355" y="4495112"/>
            <a:ext cx="345373" cy="3857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9" t="32263" r="23884" b="61202"/>
          <a:stretch/>
        </p:blipFill>
        <p:spPr>
          <a:xfrm>
            <a:off x="2158473" y="4504321"/>
            <a:ext cx="4285190" cy="3765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9" t="32263" r="23884" b="61202"/>
          <a:stretch/>
        </p:blipFill>
        <p:spPr>
          <a:xfrm>
            <a:off x="1351716" y="5000049"/>
            <a:ext cx="4334142" cy="44398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23" b="47822"/>
          <a:stretch/>
        </p:blipFill>
        <p:spPr>
          <a:xfrm>
            <a:off x="3989562" y="1215040"/>
            <a:ext cx="3929553" cy="404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86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04" name="矩形 10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0800000">
            <a:off x="9541917" y="5299859"/>
            <a:ext cx="2650083" cy="1558143"/>
            <a:chOff x="-35031" y="1575572"/>
            <a:chExt cx="12213877" cy="1376769"/>
          </a:xfrm>
        </p:grpSpPr>
        <p:sp>
          <p:nvSpPr>
            <p:cNvPr id="106" name="直角三角形 10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直角三角形 10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文本框 108"/>
          <p:cNvSpPr txBox="1"/>
          <p:nvPr/>
        </p:nvSpPr>
        <p:spPr>
          <a:xfrm>
            <a:off x="4168748" y="351405"/>
            <a:ext cx="14911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607491" y="1427788"/>
            <a:ext cx="861774" cy="47407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THREE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2240448" y="5211136"/>
            <a:ext cx="759286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实验过程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81466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679" y="-406400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214331" cy="6873160"/>
          </a:xfrm>
          <a:prstGeom prst="rect">
            <a:avLst/>
          </a:prstGeom>
          <a:solidFill>
            <a:srgbClr val="C01C23">
              <a:alpha val="8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86174" y="203393"/>
            <a:ext cx="3133108" cy="852861"/>
            <a:chOff x="4909310" y="725714"/>
            <a:chExt cx="2369604" cy="852861"/>
          </a:xfrm>
          <a:solidFill>
            <a:srgbClr val="25243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98080" y="342756"/>
            <a:ext cx="2936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磁铁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M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测定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 descr="磁铁模拟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6174" y="1195617"/>
            <a:ext cx="4118508" cy="3088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 descr="IMG_20160418_164144.jpg"/>
          <p:cNvPicPr>
            <a:picLocks noChangeAspect="1"/>
          </p:cNvPicPr>
          <p:nvPr/>
        </p:nvPicPr>
        <p:blipFill rotWithShape="1">
          <a:blip r:embed="rId4" cstate="print"/>
          <a:srcRect b="15599"/>
          <a:stretch/>
        </p:blipFill>
        <p:spPr>
          <a:xfrm>
            <a:off x="4490856" y="1178185"/>
            <a:ext cx="3029322" cy="3123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103440" y="455258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COMSOL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模拟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材料磁化强度调试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38576" y="4552583"/>
            <a:ext cx="2933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高斯计  三维平移台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" t="4792" r="10173" b="4167"/>
          <a:stretch/>
        </p:blipFill>
        <p:spPr>
          <a:xfrm>
            <a:off x="7962814" y="1175409"/>
            <a:ext cx="4048220" cy="310908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662678" y="45525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理论与测量结果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2" t="8304" r="27140" b="35376"/>
          <a:stretch/>
        </p:blipFill>
        <p:spPr>
          <a:xfrm>
            <a:off x="2722509" y="1648691"/>
            <a:ext cx="6199794" cy="418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31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369058" y="324255"/>
            <a:ext cx="2955545" cy="852861"/>
            <a:chOff x="4909310" y="725714"/>
            <a:chExt cx="2369604" cy="852861"/>
          </a:xfr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椭圆 7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88306" y="458297"/>
            <a:ext cx="2745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积分计算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-22331" y="2347011"/>
                <a:ext cx="7095147" cy="1613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bHide m:val="on"/>
                          <m:supHide m:val="on"/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𝝏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nary>
                                <m:nary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𝝅</m:t>
                                  </m:r>
                                </m:sup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trlP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𝟎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𝑳</m:t>
                                          </m:r>
                                        </m:sup>
                                        <m:e>
                                          <m:f>
                                            <m:fPr>
                                              <m:ctrlP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𝑹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</a:rPr>
                                                    <m:t>𝑹</m:t>
                                                  </m:r>
                                                  <m: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altLang="zh-CN" sz="2400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altLang="zh-CN" sz="2400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𝒚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altLang="zh-CN" sz="2400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𝟎</m:t>
                                                      </m:r>
                                                    </m:sub>
                                                  </m:sSub>
                                                  <m:func>
                                                    <m:funcPr>
                                                      <m:ctrlPr>
                                                        <a:rPr lang="en-US" altLang="zh-CN" sz="2400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uncPr>
                                                    <m:fName>
                                                      <m:r>
                                                        <a:rPr lang="en-US" altLang="zh-CN" sz="2400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𝒔𝒊𝒏</m:t>
                                                      </m:r>
                                                    </m:fName>
                                                    <m:e>
                                                      <m:r>
                                                        <a:rPr lang="zh-CN" altLang="en-US" sz="2400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𝜽</m:t>
                                                      </m:r>
                                                    </m:e>
                                                  </m:func>
                                                </m:e>
                                              </m:d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</a:rPr>
                                                    <m:t>𝒓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altLang="zh-CN" sz="2400" b="1" i="1">
                                                      <a:latin typeface="Cambria Math" panose="02040503050406030204" pitchFamily="18" charset="0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</m:e>
                                      </m:nary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𝒅𝒛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num>
                            <m:den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𝝏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den>
                          </m:f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𝒅𝒙𝒅𝒚𝒅𝒛</m:t>
                          </m:r>
                        </m:e>
                      </m:nary>
                    </m:oMath>
                  </m:oMathPara>
                </a14:m>
                <a:endParaRPr lang="en-US" altLang="zh-CN" sz="2400" b="1" dirty="0" smtClean="0">
                  <a:ea typeface="Cambria Math" panose="02040503050406030204" pitchFamily="18" charset="0"/>
                </a:endParaRPr>
              </a:p>
              <a:p>
                <a:endParaRPr lang="zh-CN" altLang="en-US" sz="16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331" y="2347011"/>
                <a:ext cx="7095147" cy="16131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621" y="1219768"/>
            <a:ext cx="4391574" cy="477344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2564" y="3960145"/>
            <a:ext cx="41144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Matlab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编程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Monte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Carlo </a:t>
            </a: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method</a:t>
            </a:r>
          </a:p>
          <a:p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30294" y="5993217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唐云浩学长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014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679" y="-406400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214331" cy="6873160"/>
          </a:xfrm>
          <a:prstGeom prst="rect">
            <a:avLst/>
          </a:prstGeom>
          <a:solidFill>
            <a:srgbClr val="C01C23">
              <a:alpha val="8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86174" y="81817"/>
            <a:ext cx="3291318" cy="852861"/>
            <a:chOff x="4909310" y="725714"/>
            <a:chExt cx="2369604" cy="852861"/>
          </a:xfrm>
          <a:solidFill>
            <a:srgbClr val="25243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08838" y="215859"/>
            <a:ext cx="57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“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小车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”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建模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18" name="图片 17" descr="“小车”磁场铁屑演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498" y="2159448"/>
            <a:ext cx="2536811" cy="3382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 descr="未加入电池的磁场铁屑演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93681" y="2150450"/>
            <a:ext cx="2550307" cy="3400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椭圆 19"/>
          <p:cNvSpPr/>
          <p:nvPr/>
        </p:nvSpPr>
        <p:spPr>
          <a:xfrm>
            <a:off x="884396" y="3653557"/>
            <a:ext cx="835160" cy="45933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837116" y="3613209"/>
            <a:ext cx="863436" cy="47489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“小车”磁场理论图形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2899" y="1926833"/>
            <a:ext cx="5130190" cy="3847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文本框 11"/>
          <p:cNvSpPr txBox="1"/>
          <p:nvPr/>
        </p:nvSpPr>
        <p:spPr>
          <a:xfrm>
            <a:off x="1675697" y="573312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铁屑演示实验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35"/>
          <a:stretch/>
        </p:blipFill>
        <p:spPr>
          <a:xfrm>
            <a:off x="408838" y="1301080"/>
            <a:ext cx="11347152" cy="495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41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82591" y="92772"/>
            <a:ext cx="2955545" cy="852861"/>
            <a:chOff x="4909310" y="725714"/>
            <a:chExt cx="2369604" cy="852861"/>
          </a:xfr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椭圆 7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16833" y="226814"/>
            <a:ext cx="2745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简化模型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t="23232" r="3401" b="13737"/>
          <a:stretch/>
        </p:blipFill>
        <p:spPr>
          <a:xfrm>
            <a:off x="227187" y="1944146"/>
            <a:ext cx="2810949" cy="266570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2" t="9696" r="8366" b="31709"/>
          <a:stretch/>
        </p:blipFill>
        <p:spPr>
          <a:xfrm>
            <a:off x="3898009" y="2062704"/>
            <a:ext cx="2941619" cy="25215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3161963" y="2900591"/>
                <a:ext cx="6222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200" b="1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963" y="2900591"/>
                <a:ext cx="62228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/>
          <p:cNvSpPr txBox="1"/>
          <p:nvPr/>
        </p:nvSpPr>
        <p:spPr>
          <a:xfrm>
            <a:off x="193593" y="4823899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实际的三维不对称模型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3219879" y="4639234"/>
                <a:ext cx="6222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200" b="1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879" y="4639234"/>
                <a:ext cx="62228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/>
          <p:cNvSpPr txBox="1"/>
          <p:nvPr/>
        </p:nvSpPr>
        <p:spPr>
          <a:xfrm>
            <a:off x="4302938" y="4766023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二维对称模型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806501" y="4695290"/>
            <a:ext cx="4176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COMSOL  </a:t>
            </a:r>
          </a:p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2D  Axisymmetric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模型构建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/>
          </a:p>
          <a:p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6939283" y="2900591"/>
                <a:ext cx="6222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200" b="1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9283" y="2900591"/>
                <a:ext cx="62228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276" y="1370927"/>
            <a:ext cx="3697752" cy="3265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6975174" y="4638822"/>
                <a:ext cx="6222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200" b="1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174" y="4638822"/>
                <a:ext cx="622285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" r="5412" b="17445"/>
          <a:stretch/>
        </p:blipFill>
        <p:spPr>
          <a:xfrm>
            <a:off x="1158562" y="1515687"/>
            <a:ext cx="9674058" cy="429491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0" t="16706" r="42346" b="30637"/>
          <a:stretch/>
        </p:blipFill>
        <p:spPr>
          <a:xfrm>
            <a:off x="6171146" y="1280486"/>
            <a:ext cx="5060341" cy="339150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331410" y="2619856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求和式转化为积分式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6984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flipV="1">
            <a:off x="-22330" y="0"/>
            <a:ext cx="6790007" cy="6858000"/>
          </a:xfrm>
          <a:prstGeom prst="rtTriangle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0086" y="200822"/>
            <a:ext cx="1870272" cy="852861"/>
            <a:chOff x="4909310" y="725714"/>
            <a:chExt cx="2369604" cy="852861"/>
          </a:xfr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63515" y="365642"/>
            <a:ext cx="3775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理论图像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19" y="1953040"/>
            <a:ext cx="6056815" cy="3477060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84834" y="1953040"/>
            <a:ext cx="6056813" cy="3477060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理论图像，v和电压关系。.jpg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print"/>
          <a:srcRect l="7876" r="7335"/>
          <a:stretch/>
        </p:blipFill>
        <p:spPr>
          <a:xfrm>
            <a:off x="498384" y="2230217"/>
            <a:ext cx="5207805" cy="29227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6" t="1989" r="6887" b="3065"/>
          <a:stretch/>
        </p:blipFill>
        <p:spPr>
          <a:xfrm>
            <a:off x="6450200" y="2230217"/>
            <a:ext cx="5453338" cy="29227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22919" y="5774718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v&amp;U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45548" y="5774718"/>
            <a:ext cx="968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v&amp;R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8748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flipV="1">
            <a:off x="-22330" y="0"/>
            <a:ext cx="6790007" cy="6858000"/>
          </a:xfrm>
          <a:prstGeom prst="rtTriangle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0086" y="200822"/>
            <a:ext cx="1870272" cy="852861"/>
            <a:chOff x="4909310" y="725714"/>
            <a:chExt cx="2369604" cy="852861"/>
          </a:xfr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77369" y="311352"/>
            <a:ext cx="3775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理论关系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19" y="1953040"/>
            <a:ext cx="6056815" cy="3477060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84834" y="1953040"/>
            <a:ext cx="6056813" cy="3477060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21772" y="5693689"/>
            <a:ext cx="95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v&amp;n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68320" y="5693689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v&amp;N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5" t="2279" r="5923" b="2197"/>
          <a:stretch/>
        </p:blipFill>
        <p:spPr>
          <a:xfrm>
            <a:off x="302541" y="2216629"/>
            <a:ext cx="5507770" cy="293629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" t="2971" r="11476" b="4947"/>
          <a:stretch/>
        </p:blipFill>
        <p:spPr>
          <a:xfrm>
            <a:off x="6359357" y="2019356"/>
            <a:ext cx="5507770" cy="333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49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2331" y="-156674"/>
            <a:ext cx="12214331" cy="1666160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-44663" y="1587440"/>
            <a:ext cx="12236663" cy="7580"/>
          </a:xfrm>
          <a:prstGeom prst="line">
            <a:avLst/>
          </a:prstGeom>
          <a:ln w="139700">
            <a:solidFill>
              <a:srgbClr val="C01C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7"/>
          <p:cNvGrpSpPr/>
          <p:nvPr/>
        </p:nvGrpSpPr>
        <p:grpSpPr>
          <a:xfrm>
            <a:off x="6951894" y="356352"/>
            <a:ext cx="3132401" cy="852861"/>
            <a:chOff x="4909310" y="725714"/>
            <a:chExt cx="2369604" cy="852861"/>
          </a:xfrm>
          <a:solidFill>
            <a:srgbClr val="C01C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" name="椭圆 8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172342" y="481359"/>
            <a:ext cx="3487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小车速度的测量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 descr="实验装置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395" y="264367"/>
            <a:ext cx="4056234" cy="3042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26"/>
          <a:stretch/>
        </p:blipFill>
        <p:spPr>
          <a:xfrm>
            <a:off x="322441" y="3606493"/>
            <a:ext cx="4136143" cy="306421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978483" y="2811813"/>
            <a:ext cx="305724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有色泡沫小块指示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视频拍摄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Tracker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1972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flipV="1">
            <a:off x="-22330" y="0"/>
            <a:ext cx="6790007" cy="6858000"/>
          </a:xfrm>
          <a:prstGeom prst="rtTriangle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0086" y="200822"/>
            <a:ext cx="1870272" cy="852861"/>
            <a:chOff x="4909310" y="725714"/>
            <a:chExt cx="2369604" cy="852861"/>
          </a:xfr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26657" y="335531"/>
            <a:ext cx="3775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v&amp;U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19" y="1365035"/>
            <a:ext cx="6056815" cy="4687087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84834" y="1365035"/>
            <a:ext cx="6056813" cy="4687087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265169" y="6201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实验图像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1611" y="6201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图像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 descr="速度与电压关系.jpg"/>
          <p:cNvPicPr>
            <a:picLocks noChangeAspect="1"/>
          </p:cNvPicPr>
          <p:nvPr/>
        </p:nvPicPr>
        <p:blipFill rotWithShape="1">
          <a:blip r:embed="rId3" cstate="print"/>
          <a:srcRect l="6820" t="3648" r="9054" b="4227"/>
          <a:stretch/>
        </p:blipFill>
        <p:spPr>
          <a:xfrm>
            <a:off x="399247" y="1630543"/>
            <a:ext cx="5314357" cy="4115458"/>
          </a:xfrm>
          <a:prstGeom prst="rect">
            <a:avLst/>
          </a:prstGeom>
        </p:spPr>
      </p:pic>
      <p:pic>
        <p:nvPicPr>
          <p:cNvPr id="18" name="图片 17" descr="理论图像，v和电压关系。.jpg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/>
          <a:srcRect l="7876" r="7335"/>
          <a:stretch/>
        </p:blipFill>
        <p:spPr>
          <a:xfrm>
            <a:off x="6509337" y="1630544"/>
            <a:ext cx="5207805" cy="401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9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flipV="1">
            <a:off x="-22330" y="0"/>
            <a:ext cx="6790007" cy="6858000"/>
          </a:xfrm>
          <a:prstGeom prst="rtTriangle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0086" y="200822"/>
            <a:ext cx="1870272" cy="852861"/>
            <a:chOff x="4909310" y="725714"/>
            <a:chExt cx="2369604" cy="852861"/>
          </a:xfr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26657" y="335531"/>
            <a:ext cx="3775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v&amp;n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19" y="1365035"/>
            <a:ext cx="6056815" cy="4687087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84834" y="1365035"/>
            <a:ext cx="6056813" cy="4687087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265169" y="6201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实验图像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1611" y="6201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理论图像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 descr="小车速度和n的关系 实验结果.jpg"/>
          <p:cNvPicPr>
            <a:picLocks noChangeAspect="1"/>
          </p:cNvPicPr>
          <p:nvPr/>
        </p:nvPicPr>
        <p:blipFill rotWithShape="1">
          <a:blip r:embed="rId3" cstate="print"/>
          <a:srcRect l="8594" t="3001" r="9263" b="3497"/>
          <a:stretch/>
        </p:blipFill>
        <p:spPr>
          <a:xfrm>
            <a:off x="485149" y="1630544"/>
            <a:ext cx="5142554" cy="41394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0" t="3146" r="6887" b="2197"/>
          <a:stretch/>
        </p:blipFill>
        <p:spPr>
          <a:xfrm>
            <a:off x="6201253" y="1630544"/>
            <a:ext cx="5823974" cy="408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77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flipV="1">
            <a:off x="-22330" y="0"/>
            <a:ext cx="6790007" cy="6858000"/>
          </a:xfrm>
          <a:prstGeom prst="rtTriangle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0086" y="200822"/>
            <a:ext cx="1870272" cy="852861"/>
            <a:chOff x="4909310" y="725714"/>
            <a:chExt cx="2369604" cy="852861"/>
          </a:xfr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26657" y="335531"/>
            <a:ext cx="3775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v&amp;N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19" y="1365035"/>
            <a:ext cx="6056815" cy="4687087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84834" y="1365035"/>
            <a:ext cx="6056813" cy="4687087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265169" y="6201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实验图像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1611" y="6201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理论图像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7" t="5051" r="11427" b="5859"/>
          <a:stretch/>
        </p:blipFill>
        <p:spPr>
          <a:xfrm>
            <a:off x="350687" y="1544897"/>
            <a:ext cx="5449919" cy="42538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" t="2971" r="11476" b="4947"/>
          <a:stretch/>
        </p:blipFill>
        <p:spPr>
          <a:xfrm>
            <a:off x="6539816" y="1544897"/>
            <a:ext cx="5317605" cy="428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19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52434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flipV="1">
            <a:off x="-22330" y="0"/>
            <a:ext cx="6790007" cy="6858000"/>
          </a:xfrm>
          <a:prstGeom prst="rtTriangle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0085" y="200821"/>
            <a:ext cx="2598205" cy="852862"/>
            <a:chOff x="4909310" y="725713"/>
            <a:chExt cx="3291884" cy="852862"/>
          </a:xfr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7348333" y="725713"/>
              <a:ext cx="852861" cy="8528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264847" y="725714"/>
              <a:ext cx="2509915" cy="8528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误差分析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019" y="1365035"/>
            <a:ext cx="6056815" cy="4687087"/>
          </a:xfrm>
          <a:prstGeom prst="rect">
            <a:avLst/>
          </a:prstGeom>
          <a:solidFill>
            <a:srgbClr val="C01C23"/>
          </a:solidFill>
          <a:ln>
            <a:solidFill>
              <a:srgbClr val="C01C2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084834" y="1365035"/>
            <a:ext cx="6056813" cy="4687087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0085" y="1607126"/>
            <a:ext cx="403555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实验误差：</a:t>
            </a:r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接触电阻变化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摩擦力变化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Tracker</a:t>
            </a:r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帧数上限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6135183" y="1607126"/>
            <a:ext cx="5109091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理论误差：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简化模型引起误差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理论图像对于参数的敏感性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6384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04" name="矩形 10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-22331" y="-12776"/>
            <a:ext cx="2650083" cy="1558143"/>
            <a:chOff x="-35031" y="1575572"/>
            <a:chExt cx="12213877" cy="1376769"/>
          </a:xfrm>
        </p:grpSpPr>
        <p:sp>
          <p:nvSpPr>
            <p:cNvPr id="96" name="直角三角形 9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直角三角形 9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直角三角形 9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9541917" y="5299859"/>
            <a:ext cx="2650083" cy="1558143"/>
            <a:chOff x="-35031" y="1575572"/>
            <a:chExt cx="12213877" cy="1376769"/>
          </a:xfrm>
        </p:grpSpPr>
        <p:sp>
          <p:nvSpPr>
            <p:cNvPr id="106" name="直角三角形 10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直角三角形 10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文本框 108"/>
          <p:cNvSpPr txBox="1"/>
          <p:nvPr/>
        </p:nvSpPr>
        <p:spPr>
          <a:xfrm>
            <a:off x="4411675" y="540086"/>
            <a:ext cx="14911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949881" y="1514704"/>
            <a:ext cx="923330" cy="36038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FOUR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2545242" y="5225650"/>
            <a:ext cx="759286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完善计划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43384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911199" y="725895"/>
            <a:ext cx="2369604" cy="852861"/>
            <a:chOff x="4911198" y="725894"/>
            <a:chExt cx="2369604" cy="852861"/>
          </a:xfrm>
        </p:grpSpPr>
        <p:grpSp>
          <p:nvGrpSpPr>
            <p:cNvPr id="3" name="组合 2"/>
            <p:cNvGrpSpPr/>
            <p:nvPr/>
          </p:nvGrpSpPr>
          <p:grpSpPr>
            <a:xfrm>
              <a:off x="4911198" y="725894"/>
              <a:ext cx="2369604" cy="852861"/>
              <a:chOff x="4909310" y="725714"/>
              <a:chExt cx="2369604" cy="852861"/>
            </a:xfrm>
            <a:solidFill>
              <a:srgbClr val="252434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椭圆 3"/>
              <p:cNvSpPr/>
              <p:nvPr/>
            </p:nvSpPr>
            <p:spPr>
              <a:xfrm>
                <a:off x="4909310" y="725714"/>
                <a:ext cx="852861" cy="852861"/>
              </a:xfrm>
              <a:prstGeom prst="ellipse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6426053" y="725714"/>
                <a:ext cx="852861" cy="852861"/>
              </a:xfrm>
              <a:prstGeom prst="ellipse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335740" y="725714"/>
                <a:ext cx="1529517" cy="852861"/>
              </a:xfrm>
              <a:prstGeom prst="rect">
                <a:avLst/>
              </a:prstGeom>
              <a:grpFill/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5152571" y="859936"/>
              <a:ext cx="18868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完善计划</a:t>
              </a:r>
              <a:endPara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9" name="直接连接符 8"/>
          <p:cNvCxnSpPr>
            <a:stCxn id="2" idx="0"/>
            <a:endCxn id="2" idx="2"/>
          </p:cNvCxnSpPr>
          <p:nvPr/>
        </p:nvCxnSpPr>
        <p:spPr>
          <a:xfrm>
            <a:off x="6096000" y="-58144"/>
            <a:ext cx="0" cy="6916144"/>
          </a:xfrm>
          <a:prstGeom prst="line">
            <a:avLst/>
          </a:prstGeom>
          <a:ln w="12700">
            <a:solidFill>
              <a:srgbClr val="25243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03201" y="2022807"/>
            <a:ext cx="271222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完成“小车”速度与线圈半径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R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以及铜线半径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r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的实验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6743" y="4366687"/>
            <a:ext cx="2668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 3</a:t>
            </a:r>
          </a:p>
          <a:p>
            <a:pPr algn="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测量回路电流，计算功率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276577" y="3196027"/>
            <a:ext cx="2654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 2</a:t>
            </a:r>
          </a:p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修正摩擦力模型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（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f &amp; n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、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f &amp;m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）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 hidden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58144"/>
            <a:ext cx="12192000" cy="6916144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3444113" y="2059584"/>
            <a:ext cx="2787875" cy="942876"/>
            <a:chOff x="3458180" y="2059584"/>
            <a:chExt cx="2787875" cy="942876"/>
          </a:xfrm>
        </p:grpSpPr>
        <p:grpSp>
          <p:nvGrpSpPr>
            <p:cNvPr id="22" name="组合 21"/>
            <p:cNvGrpSpPr/>
            <p:nvPr/>
          </p:nvGrpSpPr>
          <p:grpSpPr>
            <a:xfrm>
              <a:off x="3458180" y="2059584"/>
              <a:ext cx="951189" cy="942876"/>
              <a:chOff x="4657216" y="1964788"/>
              <a:chExt cx="2899842" cy="287449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967068" y="2271932"/>
                <a:ext cx="2257864" cy="2257864"/>
              </a:xfrm>
              <a:prstGeom prst="ellipse">
                <a:avLst/>
              </a:prstGeom>
              <a:solidFill>
                <a:srgbClr val="C01C23"/>
              </a:solidFill>
              <a:ln>
                <a:solidFill>
                  <a:srgbClr val="C01C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4657216" y="1964788"/>
                <a:ext cx="2899842" cy="2874498"/>
              </a:xfrm>
              <a:prstGeom prst="ellipse">
                <a:avLst/>
              </a:prstGeom>
              <a:noFill/>
              <a:ln w="28575">
                <a:solidFill>
                  <a:srgbClr val="C01C23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0" name="直接连接符 29"/>
            <p:cNvCxnSpPr>
              <a:stCxn id="24" idx="6"/>
            </p:cNvCxnSpPr>
            <p:nvPr/>
          </p:nvCxnSpPr>
          <p:spPr>
            <a:xfrm flipV="1">
              <a:off x="4409369" y="2530638"/>
              <a:ext cx="1686631" cy="384"/>
            </a:xfrm>
            <a:prstGeom prst="line">
              <a:avLst/>
            </a:prstGeom>
            <a:ln>
              <a:solidFill>
                <a:srgbClr val="C01C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5945945" y="2380582"/>
              <a:ext cx="300110" cy="300110"/>
            </a:xfrm>
            <a:prstGeom prst="ellips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450096" y="4366685"/>
            <a:ext cx="2785429" cy="942876"/>
            <a:chOff x="3421959" y="4366685"/>
            <a:chExt cx="2785429" cy="942876"/>
          </a:xfrm>
        </p:grpSpPr>
        <p:grpSp>
          <p:nvGrpSpPr>
            <p:cNvPr id="19" name="组合 18"/>
            <p:cNvGrpSpPr/>
            <p:nvPr/>
          </p:nvGrpSpPr>
          <p:grpSpPr>
            <a:xfrm>
              <a:off x="3421959" y="4366685"/>
              <a:ext cx="951189" cy="942876"/>
              <a:chOff x="4657216" y="1964788"/>
              <a:chExt cx="2899842" cy="287449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967068" y="2271932"/>
                <a:ext cx="2257864" cy="2257864"/>
              </a:xfrm>
              <a:prstGeom prst="ellipse">
                <a:avLst/>
              </a:prstGeom>
              <a:solidFill>
                <a:srgbClr val="252434"/>
              </a:solidFill>
              <a:ln>
                <a:solidFill>
                  <a:srgbClr val="2524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657216" y="1964788"/>
                <a:ext cx="2899842" cy="2874498"/>
              </a:xfrm>
              <a:prstGeom prst="ellipse">
                <a:avLst/>
              </a:prstGeom>
              <a:noFill/>
              <a:ln w="28575">
                <a:solidFill>
                  <a:srgbClr val="252434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3" name="直接连接符 32"/>
            <p:cNvCxnSpPr>
              <a:stCxn id="21" idx="6"/>
            </p:cNvCxnSpPr>
            <p:nvPr/>
          </p:nvCxnSpPr>
          <p:spPr>
            <a:xfrm>
              <a:off x="4373148" y="4838123"/>
              <a:ext cx="1684185" cy="1419"/>
            </a:xfrm>
            <a:prstGeom prst="line">
              <a:avLst/>
            </a:prstGeom>
            <a:ln>
              <a:solidFill>
                <a:srgbClr val="252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5907278" y="4689486"/>
              <a:ext cx="300110" cy="300110"/>
            </a:xfrm>
            <a:prstGeom prst="ellipse">
              <a:avLst/>
            </a:prstGeom>
            <a:solidFill>
              <a:srgbClr val="252434"/>
            </a:solidFill>
            <a:ln>
              <a:solidFill>
                <a:srgbClr val="252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56575" y="3232806"/>
            <a:ext cx="2869740" cy="942876"/>
            <a:chOff x="5900302" y="3232806"/>
            <a:chExt cx="2869740" cy="942876"/>
          </a:xfrm>
        </p:grpSpPr>
        <p:grpSp>
          <p:nvGrpSpPr>
            <p:cNvPr id="11" name="组合 10"/>
            <p:cNvGrpSpPr/>
            <p:nvPr/>
          </p:nvGrpSpPr>
          <p:grpSpPr>
            <a:xfrm>
              <a:off x="7818853" y="3232806"/>
              <a:ext cx="951189" cy="942876"/>
              <a:chOff x="4657216" y="1964788"/>
              <a:chExt cx="2899842" cy="287449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4967068" y="2271932"/>
                <a:ext cx="2257864" cy="225786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657216" y="1964788"/>
                <a:ext cx="2899842" cy="2874498"/>
              </a:xfrm>
              <a:prstGeom prst="ellipse">
                <a:avLst/>
              </a:prstGeom>
              <a:noFill/>
              <a:ln w="28575">
                <a:solidFill>
                  <a:srgbClr val="FFC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5" name="直接连接符 34"/>
            <p:cNvCxnSpPr>
              <a:endCxn id="13" idx="2"/>
            </p:cNvCxnSpPr>
            <p:nvPr/>
          </p:nvCxnSpPr>
          <p:spPr>
            <a:xfrm>
              <a:off x="6050358" y="3685087"/>
              <a:ext cx="1768495" cy="1915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 flipH="1" flipV="1">
              <a:off x="5900302" y="3535032"/>
              <a:ext cx="300110" cy="30011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6799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104" name="矩形 10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-22331" y="-12776"/>
            <a:ext cx="2650083" cy="1558143"/>
            <a:chOff x="-35031" y="1575572"/>
            <a:chExt cx="12213877" cy="1376769"/>
          </a:xfrm>
        </p:grpSpPr>
        <p:sp>
          <p:nvSpPr>
            <p:cNvPr id="96" name="直角三角形 9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直角三角形 9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直角三角形 9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9541917" y="5299859"/>
            <a:ext cx="2650083" cy="1558143"/>
            <a:chOff x="-35031" y="1575572"/>
            <a:chExt cx="12213877" cy="1376769"/>
          </a:xfrm>
        </p:grpSpPr>
        <p:sp>
          <p:nvSpPr>
            <p:cNvPr id="106" name="直角三角形 10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直角三角形 10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文本框 108"/>
          <p:cNvSpPr txBox="1"/>
          <p:nvPr/>
        </p:nvSpPr>
        <p:spPr>
          <a:xfrm>
            <a:off x="3811234" y="392291"/>
            <a:ext cx="14911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286028" y="1545366"/>
            <a:ext cx="923330" cy="36038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FIVE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1805028" y="5095024"/>
            <a:ext cx="759286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参考文献及致谢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53343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2331" y="-156674"/>
            <a:ext cx="12214331" cy="3585674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-33498" y="3488811"/>
            <a:ext cx="12236663" cy="7580"/>
          </a:xfrm>
          <a:prstGeom prst="line">
            <a:avLst/>
          </a:prstGeom>
          <a:ln w="139700">
            <a:solidFill>
              <a:srgbClr val="C01C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574689" y="580757"/>
            <a:ext cx="3132401" cy="852861"/>
            <a:chOff x="4909310" y="725714"/>
            <a:chExt cx="2369604" cy="852861"/>
          </a:xfrm>
          <a:solidFill>
            <a:srgbClr val="C01C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" name="椭圆 8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8344" y="729314"/>
            <a:ext cx="295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1415182" y="1799809"/>
            <a:ext cx="90496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[1]   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郭硕鸿    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电动力学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第三版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)》</a:t>
            </a:r>
          </a:p>
          <a:p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[2]    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高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伟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平    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利用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MATLAB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分析有限长螺线管外部的电磁场强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度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》</a:t>
            </a:r>
          </a:p>
          <a:p>
            <a:endParaRPr lang="en-US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[3]    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惠小强    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有限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长通电螺线管空间的磁场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分布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》</a:t>
            </a:r>
          </a:p>
          <a:p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[4]   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J. T. Conway and C. </a:t>
            </a:r>
            <a:r>
              <a:rPr lang="en-US" altLang="zh-CN" dirty="0" err="1">
                <a:latin typeface="微软雅黑" pitchFamily="34" charset="-122"/>
                <a:ea typeface="微软雅黑" pitchFamily="34" charset="-122"/>
              </a:rPr>
              <a:t>Agder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. Exact solutions for the magnetic fields of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</a:t>
            </a: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en-US" altLang="zh-CN" dirty="0" err="1" smtClean="0">
                <a:latin typeface="微软雅黑" pitchFamily="34" charset="-122"/>
                <a:ea typeface="微软雅黑" pitchFamily="34" charset="-122"/>
              </a:rPr>
              <a:t>axisymmetric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solenoids and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current distributions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. IEEE Trans. on Magnetics, 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 37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, 4, 2977-2988 (2002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[5]    R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. H. Jackson. Off-Axis Expansion Solution of Laplace’s Equation: 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 Application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to Accurate and Rapid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Calculation of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Coil Magnetic Fields. IEEE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 Trans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. on Electron Devices 46, 5, 1050-1062 (1999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[6]    The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dipolar express_ An electromagnetically driven train   </a:t>
            </a:r>
          </a:p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1972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2331" y="3599543"/>
            <a:ext cx="12214331" cy="3258456"/>
          </a:xfrm>
          <a:prstGeom prst="rect">
            <a:avLst/>
          </a:prstGeom>
          <a:solidFill>
            <a:srgbClr val="252434"/>
          </a:solidFill>
          <a:ln>
            <a:solidFill>
              <a:srgbClr val="252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-44663" y="3546868"/>
            <a:ext cx="12236663" cy="7580"/>
          </a:xfrm>
          <a:prstGeom prst="line">
            <a:avLst/>
          </a:prstGeom>
          <a:ln w="139700">
            <a:solidFill>
              <a:srgbClr val="C01C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7"/>
          <p:cNvGrpSpPr/>
          <p:nvPr/>
        </p:nvGrpSpPr>
        <p:grpSpPr>
          <a:xfrm>
            <a:off x="4574689" y="856523"/>
            <a:ext cx="3132401" cy="852861"/>
            <a:chOff x="4909310" y="725714"/>
            <a:chExt cx="2369604" cy="852861"/>
          </a:xfrm>
          <a:solidFill>
            <a:srgbClr val="C01C2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" name="椭圆 8"/>
            <p:cNvSpPr/>
            <p:nvPr/>
          </p:nvSpPr>
          <p:spPr>
            <a:xfrm>
              <a:off x="4909310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426053" y="725714"/>
              <a:ext cx="852861" cy="852861"/>
            </a:xfrm>
            <a:prstGeom prst="ellipse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5335740" y="725714"/>
              <a:ext cx="1529517" cy="852861"/>
            </a:xfrm>
            <a:prstGeom prst="rect">
              <a:avLst/>
            </a:prstGeom>
            <a:grpFill/>
            <a:ln>
              <a:solidFill>
                <a:srgbClr val="C01C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857719" y="1005080"/>
            <a:ext cx="295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Appreciation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8461" y="2598053"/>
            <a:ext cx="78522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衷心感谢：俞熹老师、乐永康老师的指导！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              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10231" y="3911600"/>
            <a:ext cx="8527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同样感谢：郑雯瀚学长、沈金辉学长、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唐云浩学长、周一稼学长的帮助！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1972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6616711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000" y="-196951"/>
            <a:ext cx="12810679" cy="76068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2331" y="-15160"/>
            <a:ext cx="12214331" cy="6873160"/>
          </a:xfrm>
          <a:prstGeom prst="rect">
            <a:avLst/>
          </a:prstGeom>
          <a:solidFill>
            <a:schemeClr val="tx1">
              <a:lumMod val="95000"/>
              <a:lumOff val="5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2434"/>
              </a:solidFill>
            </a:endParaRPr>
          </a:p>
        </p:txBody>
      </p:sp>
      <p:pic>
        <p:nvPicPr>
          <p:cNvPr id="2" name="图片 1" hidden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530"/>
            <a:ext cx="12192000" cy="674347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flipH="1" flipV="1">
            <a:off x="-22331" y="5481233"/>
            <a:ext cx="12213877" cy="1376769"/>
            <a:chOff x="-35031" y="1575572"/>
            <a:chExt cx="12213877" cy="1376769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6" name="直角三角形 5"/>
            <p:cNvSpPr/>
            <p:nvPr/>
          </p:nvSpPr>
          <p:spPr>
            <a:xfrm flipV="1">
              <a:off x="-35031" y="1575572"/>
              <a:ext cx="12213877" cy="1376769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-35031" y="1575572"/>
              <a:ext cx="12213877" cy="897983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-35031" y="1575572"/>
              <a:ext cx="12213877" cy="465561"/>
            </a:xfrm>
            <a:prstGeom prst="rtTriangle">
              <a:avLst/>
            </a:prstGeom>
            <a:solidFill>
              <a:srgbClr val="C01C23"/>
            </a:solidFill>
            <a:ln>
              <a:solidFill>
                <a:srgbClr val="C01C23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589903" y="2057906"/>
            <a:ext cx="71056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Thank you!</a:t>
            </a:r>
            <a:endParaRPr lang="zh-CN" altLang="en-US" sz="9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2458" y="3749123"/>
            <a:ext cx="690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Always believe the something wonderful is about to happen.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722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611</Words>
  <Application>Microsoft Office PowerPoint</Application>
  <PresentationFormat>宽屏</PresentationFormat>
  <Paragraphs>167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黑体</vt:lpstr>
      <vt:lpstr>宋体</vt:lpstr>
      <vt:lpstr>微软雅黑</vt:lpstr>
      <vt:lpstr>Arial</vt:lpstr>
      <vt:lpstr>Calibri</vt:lpstr>
      <vt:lpstr>Calibri Light</vt:lpstr>
      <vt:lpstr>Cambria Math</vt:lpstr>
      <vt:lpstr>Verdana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第一PPT模板网-WWW.1PPT.COM</dc:subject>
  <dc:creator>第一PPT模板网-WWW.1PPT.COM</dc:creator>
  <dc:description>第一PPT模板网-WWW.1PPT.COM</dc:description>
  <cp:lastModifiedBy>陈芳婷</cp:lastModifiedBy>
  <cp:revision>140</cp:revision>
  <dcterms:created xsi:type="dcterms:W3CDTF">2015-06-10T14:28:31Z</dcterms:created>
  <dcterms:modified xsi:type="dcterms:W3CDTF">2016-07-02T08:51:22Z</dcterms:modified>
  <cp:category>第一PPT模板网-WWW.1PPT.COM</cp:category>
  <cp:contentStatus>第一PPT模板网-WWW.1PPT.COM</cp:contentStatus>
</cp:coreProperties>
</file>