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7" r:id="rId2"/>
    <p:sldId id="259" r:id="rId3"/>
    <p:sldId id="301" r:id="rId4"/>
    <p:sldId id="302" r:id="rId5"/>
    <p:sldId id="275" r:id="rId6"/>
    <p:sldId id="305" r:id="rId7"/>
    <p:sldId id="303" r:id="rId8"/>
    <p:sldId id="307" r:id="rId9"/>
    <p:sldId id="308" r:id="rId10"/>
    <p:sldId id="319" r:id="rId11"/>
    <p:sldId id="321" r:id="rId12"/>
    <p:sldId id="322" r:id="rId13"/>
    <p:sldId id="323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3A8"/>
    <a:srgbClr val="3C6EAA"/>
    <a:srgbClr val="FE8294"/>
    <a:srgbClr val="FE4D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BBF06-C0F1-4EEA-9161-94E5AE50D86A}" type="datetimeFigureOut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358CC-A703-4029-B39F-0A33770C7D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30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358CC-A703-4029-B39F-0A33770C7D5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15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2838C-BFF6-44EE-AD8D-5776E64BEE18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76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1022-6ACA-4F55-B3A0-0BD25C3254E5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82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879A-9CBE-4B28-AD8B-12F5DF23C6A9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30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A92DD-C6AF-4BE5-B518-78EF51980AF8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79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006E-3573-49D4-BEA0-7B5B64C8EDFE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63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5F6B-40D9-4ED2-9306-49B62633A4C2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80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36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FE52-2D3F-4BD5-AFD2-08925509856C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48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C7CF-6A18-4EBB-9944-CC735FF06DA2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10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9CA9-6F5A-421B-95A9-7871EC999B68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083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A39-82AA-4E11-A7C9-5F620A269A31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19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FC4C6-D029-4A02-8D8A-374C012F707B}" type="datetime1">
              <a:rPr lang="zh-CN" altLang="en-US" smtClean="0"/>
              <a:pPr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49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10178" y="-954668"/>
            <a:ext cx="3559556" cy="3542489"/>
            <a:chOff x="5588764" y="391169"/>
            <a:chExt cx="2614564" cy="2602028"/>
          </a:xfrm>
        </p:grpSpPr>
        <p:sp>
          <p:nvSpPr>
            <p:cNvPr id="64" name="Freeform 5"/>
            <p:cNvSpPr>
              <a:spLocks/>
            </p:cNvSpPr>
            <p:nvPr/>
          </p:nvSpPr>
          <p:spPr bwMode="auto">
            <a:xfrm rot="619297">
              <a:off x="5641282" y="391169"/>
              <a:ext cx="2499217" cy="2601749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"/>
            <p:cNvSpPr>
              <a:spLocks/>
            </p:cNvSpPr>
            <p:nvPr/>
          </p:nvSpPr>
          <p:spPr bwMode="auto">
            <a:xfrm rot="619297">
              <a:off x="5631554" y="404266"/>
              <a:ext cx="2520576" cy="2588931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7"/>
            <p:cNvSpPr>
              <a:spLocks/>
            </p:cNvSpPr>
            <p:nvPr/>
          </p:nvSpPr>
          <p:spPr bwMode="auto">
            <a:xfrm rot="619297">
              <a:off x="5631554" y="412810"/>
              <a:ext cx="2520576" cy="2571843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"/>
            <p:cNvSpPr>
              <a:spLocks/>
            </p:cNvSpPr>
            <p:nvPr/>
          </p:nvSpPr>
          <p:spPr bwMode="auto">
            <a:xfrm rot="619297">
              <a:off x="5619922" y="412531"/>
              <a:ext cx="2541939" cy="2559027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9"/>
            <p:cNvSpPr>
              <a:spLocks/>
            </p:cNvSpPr>
            <p:nvPr/>
          </p:nvSpPr>
          <p:spPr bwMode="auto">
            <a:xfrm rot="619297">
              <a:off x="5610612" y="421007"/>
              <a:ext cx="2559027" cy="2550483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0"/>
            <p:cNvSpPr>
              <a:spLocks/>
            </p:cNvSpPr>
            <p:nvPr/>
          </p:nvSpPr>
          <p:spPr bwMode="auto">
            <a:xfrm rot="619297">
              <a:off x="5611378" y="421076"/>
              <a:ext cx="2559027" cy="2541939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1"/>
            <p:cNvSpPr>
              <a:spLocks/>
            </p:cNvSpPr>
            <p:nvPr/>
          </p:nvSpPr>
          <p:spPr bwMode="auto">
            <a:xfrm rot="619297">
              <a:off x="5602416" y="434239"/>
              <a:ext cx="2580387" cy="2520577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2"/>
            <p:cNvSpPr>
              <a:spLocks/>
            </p:cNvSpPr>
            <p:nvPr/>
          </p:nvSpPr>
          <p:spPr bwMode="auto">
            <a:xfrm rot="619297">
              <a:off x="5602799" y="442818"/>
              <a:ext cx="2580387" cy="2499217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 rot="619297">
              <a:off x="5590016" y="442435"/>
              <a:ext cx="2601749" cy="2499217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 rot="619297">
              <a:off x="5588764" y="443479"/>
              <a:ext cx="2614564" cy="2512032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2282324" y="3042436"/>
            <a:ext cx="6796909" cy="147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3563A8"/>
                </a:solidFill>
              </a:rPr>
              <a:t>“足球”机器人</a:t>
            </a:r>
            <a:endParaRPr lang="en-US" altLang="zh-CN" sz="3200" dirty="0">
              <a:solidFill>
                <a:srgbClr val="3563A8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3563A8"/>
                </a:solidFill>
              </a:rPr>
              <a:t>（尚未完成）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982432" y="4536557"/>
            <a:ext cx="6466114" cy="166257"/>
            <a:chOff x="2233239" y="4536372"/>
            <a:chExt cx="6466114" cy="19298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2233239" y="4536372"/>
              <a:ext cx="6466114" cy="0"/>
            </a:xfrm>
            <a:prstGeom prst="line">
              <a:avLst/>
            </a:prstGeom>
            <a:ln w="6350"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212953" y="4729358"/>
              <a:ext cx="5486400" cy="0"/>
            </a:xfrm>
            <a:prstGeom prst="line">
              <a:avLst/>
            </a:prstGeom>
            <a:ln w="6350"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 rot="619297">
            <a:off x="-2209912" y="-1844306"/>
            <a:ext cx="6484691" cy="6452906"/>
            <a:chOff x="6940262" y="3251983"/>
            <a:chExt cx="971550" cy="966788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6959312" y="3251983"/>
              <a:ext cx="928688" cy="966788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6956137" y="3256746"/>
              <a:ext cx="936625" cy="962025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6956137" y="3259921"/>
              <a:ext cx="936625" cy="955675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6951375" y="3259921"/>
              <a:ext cx="944563" cy="950913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6948200" y="3263096"/>
              <a:ext cx="950913" cy="947738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6948200" y="3263096"/>
              <a:ext cx="950913" cy="944563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6945025" y="3267858"/>
              <a:ext cx="958850" cy="936625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6945025" y="3271033"/>
              <a:ext cx="958850" cy="928688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auto">
            <a:xfrm>
              <a:off x="6940262" y="3271033"/>
              <a:ext cx="966788" cy="928688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4"/>
            <p:cNvSpPr>
              <a:spLocks/>
            </p:cNvSpPr>
            <p:nvPr/>
          </p:nvSpPr>
          <p:spPr bwMode="auto">
            <a:xfrm>
              <a:off x="6940262" y="3271033"/>
              <a:ext cx="971550" cy="933450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51" name="组合 50"/>
          <p:cNvGrpSpPr/>
          <p:nvPr/>
        </p:nvGrpSpPr>
        <p:grpSpPr>
          <a:xfrm rot="619297">
            <a:off x="7962830" y="3043578"/>
            <a:ext cx="6484691" cy="6452906"/>
            <a:chOff x="6940262" y="3251983"/>
            <a:chExt cx="971550" cy="966788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6959312" y="3251983"/>
              <a:ext cx="928688" cy="966788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6956137" y="3256746"/>
              <a:ext cx="936625" cy="962025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6956137" y="3259921"/>
              <a:ext cx="936625" cy="955675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6951375" y="3259921"/>
              <a:ext cx="944563" cy="950913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6948200" y="3263096"/>
              <a:ext cx="950913" cy="947738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6948200" y="3263096"/>
              <a:ext cx="950913" cy="944563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6945025" y="3267858"/>
              <a:ext cx="958850" cy="936625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6945025" y="3271033"/>
              <a:ext cx="958850" cy="928688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3"/>
            <p:cNvSpPr>
              <a:spLocks/>
            </p:cNvSpPr>
            <p:nvPr/>
          </p:nvSpPr>
          <p:spPr bwMode="auto">
            <a:xfrm>
              <a:off x="6940262" y="3271033"/>
              <a:ext cx="966788" cy="928688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4"/>
            <p:cNvSpPr>
              <a:spLocks/>
            </p:cNvSpPr>
            <p:nvPr/>
          </p:nvSpPr>
          <p:spPr bwMode="auto">
            <a:xfrm>
              <a:off x="6940262" y="3271033"/>
              <a:ext cx="971550" cy="933450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1970" y="5254440"/>
            <a:ext cx="2490176" cy="2478236"/>
            <a:chOff x="5588764" y="391169"/>
            <a:chExt cx="2614564" cy="2602028"/>
          </a:xfrm>
        </p:grpSpPr>
        <p:sp>
          <p:nvSpPr>
            <p:cNvPr id="75" name="Freeform 5"/>
            <p:cNvSpPr>
              <a:spLocks/>
            </p:cNvSpPr>
            <p:nvPr/>
          </p:nvSpPr>
          <p:spPr bwMode="auto">
            <a:xfrm rot="619297">
              <a:off x="5641282" y="391169"/>
              <a:ext cx="2499217" cy="2601749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"/>
            <p:cNvSpPr>
              <a:spLocks/>
            </p:cNvSpPr>
            <p:nvPr/>
          </p:nvSpPr>
          <p:spPr bwMode="auto">
            <a:xfrm rot="619297">
              <a:off x="5631554" y="404266"/>
              <a:ext cx="2520576" cy="2588931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 rot="619297">
              <a:off x="5631554" y="412810"/>
              <a:ext cx="2520576" cy="2571843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 rot="619297">
              <a:off x="5619922" y="412531"/>
              <a:ext cx="2541939" cy="2559027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 rot="619297">
              <a:off x="5610612" y="421007"/>
              <a:ext cx="2559027" cy="2550483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0"/>
            <p:cNvSpPr>
              <a:spLocks/>
            </p:cNvSpPr>
            <p:nvPr/>
          </p:nvSpPr>
          <p:spPr bwMode="auto">
            <a:xfrm rot="619297">
              <a:off x="5611378" y="421076"/>
              <a:ext cx="2559027" cy="2541939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 rot="619297">
              <a:off x="5602416" y="434239"/>
              <a:ext cx="2580387" cy="2520577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2"/>
            <p:cNvSpPr>
              <a:spLocks/>
            </p:cNvSpPr>
            <p:nvPr/>
          </p:nvSpPr>
          <p:spPr bwMode="auto">
            <a:xfrm rot="619297">
              <a:off x="5602799" y="442818"/>
              <a:ext cx="2580387" cy="2499217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3"/>
            <p:cNvSpPr>
              <a:spLocks/>
            </p:cNvSpPr>
            <p:nvPr/>
          </p:nvSpPr>
          <p:spPr bwMode="auto">
            <a:xfrm rot="619297">
              <a:off x="5590016" y="442435"/>
              <a:ext cx="2601749" cy="2499217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4"/>
            <p:cNvSpPr>
              <a:spLocks/>
            </p:cNvSpPr>
            <p:nvPr/>
          </p:nvSpPr>
          <p:spPr bwMode="auto">
            <a:xfrm rot="619297">
              <a:off x="5588764" y="443479"/>
              <a:ext cx="2614564" cy="2512032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3957C17-DF4B-4134-8A90-9A22C66AD8A8}"/>
              </a:ext>
            </a:extLst>
          </p:cNvPr>
          <p:cNvSpPr/>
          <p:nvPr/>
        </p:nvSpPr>
        <p:spPr>
          <a:xfrm>
            <a:off x="8983395" y="6030806"/>
            <a:ext cx="3194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报告人：廖阳辉</a:t>
            </a:r>
            <a:r>
              <a:rPr lang="en-US" altLang="zh-CN" dirty="0"/>
              <a:t>17307110300</a:t>
            </a:r>
          </a:p>
        </p:txBody>
      </p:sp>
    </p:spTree>
    <p:extLst>
      <p:ext uri="{BB962C8B-B14F-4D97-AF65-F5344CB8AC3E}">
        <p14:creationId xmlns:p14="http://schemas.microsoft.com/office/powerpoint/2010/main" val="2480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/>
          <p:cNvSpPr/>
          <p:nvPr/>
        </p:nvSpPr>
        <p:spPr>
          <a:xfrm>
            <a:off x="2931615" y="1837514"/>
            <a:ext cx="769221" cy="769221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931615" y="3073332"/>
            <a:ext cx="769221" cy="769221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Freeform 72"/>
          <p:cNvSpPr>
            <a:spLocks noEditPoints="1"/>
          </p:cNvSpPr>
          <p:nvPr/>
        </p:nvSpPr>
        <p:spPr bwMode="auto">
          <a:xfrm>
            <a:off x="3114813" y="2008431"/>
            <a:ext cx="450324" cy="451136"/>
          </a:xfrm>
          <a:custGeom>
            <a:avLst/>
            <a:gdLst>
              <a:gd name="T0" fmla="*/ 337 w 411"/>
              <a:gd name="T1" fmla="*/ 198 h 412"/>
              <a:gd name="T2" fmla="*/ 284 w 411"/>
              <a:gd name="T3" fmla="*/ 220 h 412"/>
              <a:gd name="T4" fmla="*/ 249 w 411"/>
              <a:gd name="T5" fmla="*/ 185 h 412"/>
              <a:gd name="T6" fmla="*/ 283 w 411"/>
              <a:gd name="T7" fmla="*/ 107 h 412"/>
              <a:gd name="T8" fmla="*/ 176 w 411"/>
              <a:gd name="T9" fmla="*/ 0 h 412"/>
              <a:gd name="T10" fmla="*/ 68 w 411"/>
              <a:gd name="T11" fmla="*/ 107 h 412"/>
              <a:gd name="T12" fmla="*/ 116 w 411"/>
              <a:gd name="T13" fmla="*/ 196 h 412"/>
              <a:gd name="T14" fmla="*/ 96 w 411"/>
              <a:gd name="T15" fmla="*/ 266 h 412"/>
              <a:gd name="T16" fmla="*/ 74 w 411"/>
              <a:gd name="T17" fmla="*/ 263 h 412"/>
              <a:gd name="T18" fmla="*/ 0 w 411"/>
              <a:gd name="T19" fmla="*/ 337 h 412"/>
              <a:gd name="T20" fmla="*/ 74 w 411"/>
              <a:gd name="T21" fmla="*/ 412 h 412"/>
              <a:gd name="T22" fmla="*/ 149 w 411"/>
              <a:gd name="T23" fmla="*/ 337 h 412"/>
              <a:gd name="T24" fmla="*/ 110 w 411"/>
              <a:gd name="T25" fmla="*/ 272 h 412"/>
              <a:gd name="T26" fmla="*/ 130 w 411"/>
              <a:gd name="T27" fmla="*/ 204 h 412"/>
              <a:gd name="T28" fmla="*/ 176 w 411"/>
              <a:gd name="T29" fmla="*/ 214 h 412"/>
              <a:gd name="T30" fmla="*/ 238 w 411"/>
              <a:gd name="T31" fmla="*/ 195 h 412"/>
              <a:gd name="T32" fmla="*/ 275 w 411"/>
              <a:gd name="T33" fmla="*/ 232 h 412"/>
              <a:gd name="T34" fmla="*/ 262 w 411"/>
              <a:gd name="T35" fmla="*/ 273 h 412"/>
              <a:gd name="T36" fmla="*/ 337 w 411"/>
              <a:gd name="T37" fmla="*/ 347 h 412"/>
              <a:gd name="T38" fmla="*/ 411 w 411"/>
              <a:gd name="T39" fmla="*/ 273 h 412"/>
              <a:gd name="T40" fmla="*/ 337 w 411"/>
              <a:gd name="T41" fmla="*/ 198 h 412"/>
              <a:gd name="T42" fmla="*/ 134 w 411"/>
              <a:gd name="T43" fmla="*/ 337 h 412"/>
              <a:gd name="T44" fmla="*/ 74 w 411"/>
              <a:gd name="T45" fmla="*/ 397 h 412"/>
              <a:gd name="T46" fmla="*/ 14 w 411"/>
              <a:gd name="T47" fmla="*/ 337 h 412"/>
              <a:gd name="T48" fmla="*/ 74 w 411"/>
              <a:gd name="T49" fmla="*/ 278 h 412"/>
              <a:gd name="T50" fmla="*/ 134 w 411"/>
              <a:gd name="T51" fmla="*/ 337 h 412"/>
              <a:gd name="T52" fmla="*/ 83 w 411"/>
              <a:gd name="T53" fmla="*/ 107 h 412"/>
              <a:gd name="T54" fmla="*/ 176 w 411"/>
              <a:gd name="T55" fmla="*/ 14 h 412"/>
              <a:gd name="T56" fmla="*/ 268 w 411"/>
              <a:gd name="T57" fmla="*/ 107 h 412"/>
              <a:gd name="T58" fmla="*/ 176 w 411"/>
              <a:gd name="T59" fmla="*/ 200 h 412"/>
              <a:gd name="T60" fmla="*/ 83 w 411"/>
              <a:gd name="T61" fmla="*/ 107 h 412"/>
              <a:gd name="T62" fmla="*/ 337 w 411"/>
              <a:gd name="T63" fmla="*/ 332 h 412"/>
              <a:gd name="T64" fmla="*/ 277 w 411"/>
              <a:gd name="T65" fmla="*/ 273 h 412"/>
              <a:gd name="T66" fmla="*/ 337 w 411"/>
              <a:gd name="T67" fmla="*/ 213 h 412"/>
              <a:gd name="T68" fmla="*/ 397 w 411"/>
              <a:gd name="T69" fmla="*/ 273 h 412"/>
              <a:gd name="T70" fmla="*/ 337 w 411"/>
              <a:gd name="T71" fmla="*/ 33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64" name="Freeform 73"/>
          <p:cNvSpPr>
            <a:spLocks noEditPoints="1"/>
          </p:cNvSpPr>
          <p:nvPr/>
        </p:nvSpPr>
        <p:spPr bwMode="auto">
          <a:xfrm>
            <a:off x="3113704" y="3309294"/>
            <a:ext cx="429609" cy="359612"/>
          </a:xfrm>
          <a:custGeom>
            <a:avLst/>
            <a:gdLst>
              <a:gd name="T0" fmla="*/ 339 w 411"/>
              <a:gd name="T1" fmla="*/ 344 h 344"/>
              <a:gd name="T2" fmla="*/ 334 w 411"/>
              <a:gd name="T3" fmla="*/ 342 h 344"/>
              <a:gd name="T4" fmla="*/ 270 w 411"/>
              <a:gd name="T5" fmla="*/ 277 h 344"/>
              <a:gd name="T6" fmla="*/ 74 w 411"/>
              <a:gd name="T7" fmla="*/ 277 h 344"/>
              <a:gd name="T8" fmla="*/ 0 w 411"/>
              <a:gd name="T9" fmla="*/ 203 h 344"/>
              <a:gd name="T10" fmla="*/ 0 w 411"/>
              <a:gd name="T11" fmla="*/ 74 h 344"/>
              <a:gd name="T12" fmla="*/ 74 w 411"/>
              <a:gd name="T13" fmla="*/ 0 h 344"/>
              <a:gd name="T14" fmla="*/ 338 w 411"/>
              <a:gd name="T15" fmla="*/ 0 h 344"/>
              <a:gd name="T16" fmla="*/ 411 w 411"/>
              <a:gd name="T17" fmla="*/ 74 h 344"/>
              <a:gd name="T18" fmla="*/ 411 w 411"/>
              <a:gd name="T19" fmla="*/ 203 h 344"/>
              <a:gd name="T20" fmla="*/ 347 w 411"/>
              <a:gd name="T21" fmla="*/ 277 h 344"/>
              <a:gd name="T22" fmla="*/ 347 w 411"/>
              <a:gd name="T23" fmla="*/ 337 h 344"/>
              <a:gd name="T24" fmla="*/ 342 w 411"/>
              <a:gd name="T25" fmla="*/ 344 h 344"/>
              <a:gd name="T26" fmla="*/ 339 w 411"/>
              <a:gd name="T27" fmla="*/ 344 h 344"/>
              <a:gd name="T28" fmla="*/ 74 w 411"/>
              <a:gd name="T29" fmla="*/ 15 h 344"/>
              <a:gd name="T30" fmla="*/ 14 w 411"/>
              <a:gd name="T31" fmla="*/ 74 h 344"/>
              <a:gd name="T32" fmla="*/ 14 w 411"/>
              <a:gd name="T33" fmla="*/ 203 h 344"/>
              <a:gd name="T34" fmla="*/ 74 w 411"/>
              <a:gd name="T35" fmla="*/ 262 h 344"/>
              <a:gd name="T36" fmla="*/ 273 w 411"/>
              <a:gd name="T37" fmla="*/ 262 h 344"/>
              <a:gd name="T38" fmla="*/ 278 w 411"/>
              <a:gd name="T39" fmla="*/ 264 h 344"/>
              <a:gd name="T40" fmla="*/ 332 w 411"/>
              <a:gd name="T41" fmla="*/ 319 h 344"/>
              <a:gd name="T42" fmla="*/ 332 w 411"/>
              <a:gd name="T43" fmla="*/ 270 h 344"/>
              <a:gd name="T44" fmla="*/ 339 w 411"/>
              <a:gd name="T45" fmla="*/ 262 h 344"/>
              <a:gd name="T46" fmla="*/ 397 w 411"/>
              <a:gd name="T47" fmla="*/ 203 h 344"/>
              <a:gd name="T48" fmla="*/ 397 w 411"/>
              <a:gd name="T49" fmla="*/ 74 h 344"/>
              <a:gd name="T50" fmla="*/ 338 w 411"/>
              <a:gd name="T51" fmla="*/ 15 h 344"/>
              <a:gd name="T52" fmla="*/ 74 w 411"/>
              <a:gd name="T53" fmla="*/ 15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1" h="344">
                <a:moveTo>
                  <a:pt x="339" y="344"/>
                </a:moveTo>
                <a:cubicBezTo>
                  <a:pt x="337" y="344"/>
                  <a:pt x="336" y="343"/>
                  <a:pt x="334" y="342"/>
                </a:cubicBezTo>
                <a:cubicBezTo>
                  <a:pt x="270" y="277"/>
                  <a:pt x="270" y="277"/>
                  <a:pt x="270" y="277"/>
                </a:cubicBezTo>
                <a:cubicBezTo>
                  <a:pt x="74" y="277"/>
                  <a:pt x="74" y="277"/>
                  <a:pt x="74" y="277"/>
                </a:cubicBezTo>
                <a:cubicBezTo>
                  <a:pt x="33" y="277"/>
                  <a:pt x="0" y="244"/>
                  <a:pt x="0" y="203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33"/>
                  <a:pt x="33" y="0"/>
                  <a:pt x="74" y="0"/>
                </a:cubicBezTo>
                <a:cubicBezTo>
                  <a:pt x="338" y="0"/>
                  <a:pt x="338" y="0"/>
                  <a:pt x="338" y="0"/>
                </a:cubicBezTo>
                <a:cubicBezTo>
                  <a:pt x="378" y="0"/>
                  <a:pt x="411" y="33"/>
                  <a:pt x="411" y="74"/>
                </a:cubicBezTo>
                <a:cubicBezTo>
                  <a:pt x="411" y="203"/>
                  <a:pt x="411" y="203"/>
                  <a:pt x="411" y="203"/>
                </a:cubicBezTo>
                <a:cubicBezTo>
                  <a:pt x="411" y="242"/>
                  <a:pt x="384" y="273"/>
                  <a:pt x="347" y="277"/>
                </a:cubicBezTo>
                <a:cubicBezTo>
                  <a:pt x="347" y="337"/>
                  <a:pt x="347" y="337"/>
                  <a:pt x="347" y="337"/>
                </a:cubicBezTo>
                <a:cubicBezTo>
                  <a:pt x="347" y="340"/>
                  <a:pt x="345" y="342"/>
                  <a:pt x="342" y="344"/>
                </a:cubicBezTo>
                <a:cubicBezTo>
                  <a:pt x="341" y="344"/>
                  <a:pt x="340" y="344"/>
                  <a:pt x="339" y="344"/>
                </a:cubicBezTo>
                <a:close/>
                <a:moveTo>
                  <a:pt x="74" y="15"/>
                </a:moveTo>
                <a:cubicBezTo>
                  <a:pt x="41" y="15"/>
                  <a:pt x="14" y="41"/>
                  <a:pt x="14" y="74"/>
                </a:cubicBezTo>
                <a:cubicBezTo>
                  <a:pt x="14" y="203"/>
                  <a:pt x="14" y="203"/>
                  <a:pt x="14" y="203"/>
                </a:cubicBezTo>
                <a:cubicBezTo>
                  <a:pt x="14" y="236"/>
                  <a:pt x="41" y="262"/>
                  <a:pt x="74" y="262"/>
                </a:cubicBezTo>
                <a:cubicBezTo>
                  <a:pt x="273" y="262"/>
                  <a:pt x="273" y="262"/>
                  <a:pt x="273" y="262"/>
                </a:cubicBezTo>
                <a:cubicBezTo>
                  <a:pt x="275" y="262"/>
                  <a:pt x="277" y="263"/>
                  <a:pt x="278" y="264"/>
                </a:cubicBezTo>
                <a:cubicBezTo>
                  <a:pt x="332" y="319"/>
                  <a:pt x="332" y="319"/>
                  <a:pt x="332" y="319"/>
                </a:cubicBezTo>
                <a:cubicBezTo>
                  <a:pt x="332" y="270"/>
                  <a:pt x="332" y="270"/>
                  <a:pt x="332" y="270"/>
                </a:cubicBezTo>
                <a:cubicBezTo>
                  <a:pt x="332" y="266"/>
                  <a:pt x="335" y="262"/>
                  <a:pt x="339" y="262"/>
                </a:cubicBezTo>
                <a:cubicBezTo>
                  <a:pt x="371" y="262"/>
                  <a:pt x="397" y="236"/>
                  <a:pt x="397" y="203"/>
                </a:cubicBezTo>
                <a:cubicBezTo>
                  <a:pt x="397" y="74"/>
                  <a:pt x="397" y="74"/>
                  <a:pt x="397" y="74"/>
                </a:cubicBezTo>
                <a:cubicBezTo>
                  <a:pt x="397" y="41"/>
                  <a:pt x="370" y="15"/>
                  <a:pt x="338" y="15"/>
                </a:cubicBezTo>
                <a:lnTo>
                  <a:pt x="74" y="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05166" y="1972389"/>
            <a:ext cx="41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设计思路</a:t>
            </a:r>
          </a:p>
        </p:txBody>
      </p:sp>
      <p:sp>
        <p:nvSpPr>
          <p:cNvPr id="57" name="矩形 56"/>
          <p:cNvSpPr/>
          <p:nvPr/>
        </p:nvSpPr>
        <p:spPr>
          <a:xfrm>
            <a:off x="3884034" y="3227490"/>
            <a:ext cx="41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项目展示及实现过程 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934210" y="4338436"/>
            <a:ext cx="811530" cy="811530"/>
            <a:chOff x="5558278" y="3474720"/>
            <a:chExt cx="811530" cy="811530"/>
          </a:xfrm>
        </p:grpSpPr>
        <p:sp>
          <p:nvSpPr>
            <p:cNvPr id="14" name="椭圆 13"/>
            <p:cNvSpPr/>
            <p:nvPr/>
          </p:nvSpPr>
          <p:spPr>
            <a:xfrm>
              <a:off x="5558278" y="3474720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77"/>
            <p:cNvSpPr>
              <a:spLocks noEditPoints="1"/>
            </p:cNvSpPr>
            <p:nvPr/>
          </p:nvSpPr>
          <p:spPr bwMode="auto">
            <a:xfrm>
              <a:off x="5681591" y="3686731"/>
              <a:ext cx="564904" cy="387509"/>
            </a:xfrm>
            <a:custGeom>
              <a:avLst/>
              <a:gdLst>
                <a:gd name="T0" fmla="*/ 340 w 413"/>
                <a:gd name="T1" fmla="*/ 283 h 283"/>
                <a:gd name="T2" fmla="*/ 73 w 413"/>
                <a:gd name="T3" fmla="*/ 283 h 283"/>
                <a:gd name="T4" fmla="*/ 72 w 413"/>
                <a:gd name="T5" fmla="*/ 283 h 283"/>
                <a:gd name="T6" fmla="*/ 0 w 413"/>
                <a:gd name="T7" fmla="*/ 209 h 283"/>
                <a:gd name="T8" fmla="*/ 70 w 413"/>
                <a:gd name="T9" fmla="*/ 135 h 283"/>
                <a:gd name="T10" fmla="*/ 66 w 413"/>
                <a:gd name="T11" fmla="*/ 107 h 283"/>
                <a:gd name="T12" fmla="*/ 173 w 413"/>
                <a:gd name="T13" fmla="*/ 0 h 283"/>
                <a:gd name="T14" fmla="*/ 273 w 413"/>
                <a:gd name="T15" fmla="*/ 69 h 283"/>
                <a:gd name="T16" fmla="*/ 273 w 413"/>
                <a:gd name="T17" fmla="*/ 69 h 283"/>
                <a:gd name="T18" fmla="*/ 346 w 413"/>
                <a:gd name="T19" fmla="*/ 135 h 283"/>
                <a:gd name="T20" fmla="*/ 413 w 413"/>
                <a:gd name="T21" fmla="*/ 209 h 283"/>
                <a:gd name="T22" fmla="*/ 341 w 413"/>
                <a:gd name="T23" fmla="*/ 283 h 283"/>
                <a:gd name="T24" fmla="*/ 340 w 413"/>
                <a:gd name="T25" fmla="*/ 283 h 283"/>
                <a:gd name="T26" fmla="*/ 73 w 413"/>
                <a:gd name="T27" fmla="*/ 268 h 283"/>
                <a:gd name="T28" fmla="*/ 339 w 413"/>
                <a:gd name="T29" fmla="*/ 268 h 283"/>
                <a:gd name="T30" fmla="*/ 340 w 413"/>
                <a:gd name="T31" fmla="*/ 268 h 283"/>
                <a:gd name="T32" fmla="*/ 398 w 413"/>
                <a:gd name="T33" fmla="*/ 209 h 283"/>
                <a:gd name="T34" fmla="*/ 339 w 413"/>
                <a:gd name="T35" fmla="*/ 150 h 283"/>
                <a:gd name="T36" fmla="*/ 332 w 413"/>
                <a:gd name="T37" fmla="*/ 142 h 283"/>
                <a:gd name="T38" fmla="*/ 273 w 413"/>
                <a:gd name="T39" fmla="*/ 83 h 283"/>
                <a:gd name="T40" fmla="*/ 268 w 413"/>
                <a:gd name="T41" fmla="*/ 84 h 283"/>
                <a:gd name="T42" fmla="*/ 261 w 413"/>
                <a:gd name="T43" fmla="*/ 79 h 283"/>
                <a:gd name="T44" fmla="*/ 173 w 413"/>
                <a:gd name="T45" fmla="*/ 15 h 283"/>
                <a:gd name="T46" fmla="*/ 81 w 413"/>
                <a:gd name="T47" fmla="*/ 107 h 283"/>
                <a:gd name="T48" fmla="*/ 87 w 413"/>
                <a:gd name="T49" fmla="*/ 140 h 283"/>
                <a:gd name="T50" fmla="*/ 86 w 413"/>
                <a:gd name="T51" fmla="*/ 147 h 283"/>
                <a:gd name="T52" fmla="*/ 79 w 413"/>
                <a:gd name="T53" fmla="*/ 150 h 283"/>
                <a:gd name="T54" fmla="*/ 73 w 413"/>
                <a:gd name="T55" fmla="*/ 150 h 283"/>
                <a:gd name="T56" fmla="*/ 14 w 413"/>
                <a:gd name="T57" fmla="*/ 209 h 283"/>
                <a:gd name="T58" fmla="*/ 73 w 413"/>
                <a:gd name="T59" fmla="*/ 268 h 283"/>
                <a:gd name="T60" fmla="*/ 73 w 413"/>
                <a:gd name="T61" fmla="*/ 26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3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defTabSz="685487"/>
              <a:endParaRPr lang="en-US" sz="1400">
                <a:solidFill>
                  <a:srgbClr val="FFFFFF"/>
                </a:solidFill>
                <a:latin typeface="Segoe UI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905166" y="4482591"/>
            <a:ext cx="41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未来实验方向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517967F-2A7E-486F-ABF1-FC8DC65C5522}"/>
              </a:ext>
            </a:extLst>
          </p:cNvPr>
          <p:cNvSpPr txBox="1"/>
          <p:nvPr/>
        </p:nvSpPr>
        <p:spPr>
          <a:xfrm>
            <a:off x="3598081" y="832858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68517894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ED120E3-6B4F-444B-9404-E6DF4D4847D1}"/>
              </a:ext>
            </a:extLst>
          </p:cNvPr>
          <p:cNvSpPr/>
          <p:nvPr/>
        </p:nvSpPr>
        <p:spPr>
          <a:xfrm>
            <a:off x="3048000" y="217861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设计的“足球”机器人能自动搜寻球门位置，并主动射门。同时也希望开发红外线或手势控制模式，控制足球机器人接球、运球、射击，来实现足球比赛。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52F8D27-635A-4FC1-ACE6-485FD3F56E82}"/>
              </a:ext>
            </a:extLst>
          </p:cNvPr>
          <p:cNvSpPr txBox="1"/>
          <p:nvPr/>
        </p:nvSpPr>
        <p:spPr>
          <a:xfrm>
            <a:off x="3677392" y="1364703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项目最终目标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335DD1B-A3B2-48F8-A880-7C4C241CF33F}"/>
              </a:ext>
            </a:extLst>
          </p:cNvPr>
          <p:cNvSpPr txBox="1"/>
          <p:nvPr/>
        </p:nvSpPr>
        <p:spPr>
          <a:xfrm>
            <a:off x="3677392" y="3736910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完成进度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8605E4D-8898-4DEA-9B48-E600F259D046}"/>
              </a:ext>
            </a:extLst>
          </p:cNvPr>
          <p:cNvSpPr/>
          <p:nvPr/>
        </p:nvSpPr>
        <p:spPr>
          <a:xfrm>
            <a:off x="3048000" y="446529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完成球门的设计、球门搜寻装置的设计、发射装置的设计、小车最基础的运动调试（</a:t>
            </a:r>
            <a:r>
              <a:rPr lang="en-US" altLang="zh-CN" dirty="0"/>
              <a:t>L298N</a:t>
            </a:r>
            <a:r>
              <a:rPr lang="zh-CN" altLang="en-US" dirty="0"/>
              <a:t>电机驱动器还未到货）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0124827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CF14B824-994F-4BD6-A13C-CBE4812D3651}"/>
              </a:ext>
            </a:extLst>
          </p:cNvPr>
          <p:cNvSpPr txBox="1"/>
          <p:nvPr/>
        </p:nvSpPr>
        <p:spPr>
          <a:xfrm>
            <a:off x="3532767" y="795535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球门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F522A1-9B45-4519-AA64-AC9251A3C4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65" y="1453143"/>
            <a:ext cx="6491420" cy="48685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BC80040-43E5-46DA-BF67-E394706B0D3E}"/>
              </a:ext>
            </a:extLst>
          </p:cNvPr>
          <p:cNvSpPr txBox="1"/>
          <p:nvPr/>
        </p:nvSpPr>
        <p:spPr>
          <a:xfrm>
            <a:off x="8439798" y="3190706"/>
            <a:ext cx="1177164" cy="30777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光敏电阻</a:t>
            </a:r>
          </a:p>
        </p:txBody>
      </p:sp>
    </p:spTree>
    <p:extLst>
      <p:ext uri="{BB962C8B-B14F-4D97-AF65-F5344CB8AC3E}">
        <p14:creationId xmlns:p14="http://schemas.microsoft.com/office/powerpoint/2010/main" val="62111297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58BE35-C0DB-4C45-A06B-45FE45BA6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987" y="480574"/>
            <a:ext cx="3357075" cy="589685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9350EDC-8862-4F5C-B37E-181991D49F31}"/>
              </a:ext>
            </a:extLst>
          </p:cNvPr>
          <p:cNvSpPr txBox="1"/>
          <p:nvPr/>
        </p:nvSpPr>
        <p:spPr>
          <a:xfrm>
            <a:off x="1474237" y="1403656"/>
            <a:ext cx="4460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通过光敏电阻感知光的变化，对小球的经过次数进行计数，并将其显示到液晶板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DEA2C7E-D50C-4661-B18A-F37241939CA7}"/>
              </a:ext>
            </a:extLst>
          </p:cNvPr>
          <p:cNvSpPr txBox="1"/>
          <p:nvPr/>
        </p:nvSpPr>
        <p:spPr>
          <a:xfrm>
            <a:off x="1867483" y="2584579"/>
            <a:ext cx="400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若</a:t>
            </a:r>
            <a:r>
              <a:rPr lang="en-US" altLang="zh-CN" dirty="0"/>
              <a:t>A1</a:t>
            </a:r>
            <a:r>
              <a:rPr lang="zh-CN" altLang="en-US" dirty="0"/>
              <a:t>读数大于</a:t>
            </a:r>
            <a:r>
              <a:rPr lang="en-US" altLang="zh-CN" dirty="0"/>
              <a:t>770</a:t>
            </a:r>
            <a:r>
              <a:rPr lang="zh-CN" altLang="en-US" dirty="0"/>
              <a:t>（探测到弹珠经过）</a:t>
            </a:r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62FC8086-4F72-45DF-943C-45500A187B76}"/>
              </a:ext>
            </a:extLst>
          </p:cNvPr>
          <p:cNvSpPr/>
          <p:nvPr/>
        </p:nvSpPr>
        <p:spPr>
          <a:xfrm>
            <a:off x="3517641" y="2953911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4E12586-4226-4D78-8109-A0044B7FB383}"/>
              </a:ext>
            </a:extLst>
          </p:cNvPr>
          <p:cNvSpPr txBox="1"/>
          <p:nvPr/>
        </p:nvSpPr>
        <p:spPr>
          <a:xfrm>
            <a:off x="2893851" y="3656058"/>
            <a:ext cx="1726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score=score+1</a:t>
            </a:r>
            <a:endParaRPr lang="zh-CN" altLang="en-US" dirty="0"/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3282A92A-AD15-4A1F-ACA9-B93E3E482FED}"/>
              </a:ext>
            </a:extLst>
          </p:cNvPr>
          <p:cNvSpPr/>
          <p:nvPr/>
        </p:nvSpPr>
        <p:spPr>
          <a:xfrm>
            <a:off x="3513656" y="4036263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84142EF-8E1F-4609-895A-EC7CD54EDC6F}"/>
              </a:ext>
            </a:extLst>
          </p:cNvPr>
          <p:cNvSpPr/>
          <p:nvPr/>
        </p:nvSpPr>
        <p:spPr>
          <a:xfrm>
            <a:off x="1685554" y="4766403"/>
            <a:ext cx="477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A1</a:t>
            </a:r>
            <a:r>
              <a:rPr lang="zh-CN" altLang="en-US" dirty="0"/>
              <a:t>读数大于</a:t>
            </a:r>
            <a:r>
              <a:rPr lang="en-US" altLang="zh-CN" dirty="0"/>
              <a:t>770</a:t>
            </a:r>
            <a:r>
              <a:rPr lang="zh-CN" altLang="en-US" dirty="0"/>
              <a:t>就等待（弹珠还未离开球面）</a:t>
            </a:r>
          </a:p>
        </p:txBody>
      </p:sp>
      <p:sp>
        <p:nvSpPr>
          <p:cNvPr id="22" name="箭头: 下 21">
            <a:extLst>
              <a:ext uri="{FF2B5EF4-FFF2-40B4-BE49-F238E27FC236}">
                <a16:creationId xmlns:a16="http://schemas.microsoft.com/office/drawing/2014/main" id="{7DDC8039-C59B-4DC5-9E5C-D8CC96EFD28B}"/>
              </a:ext>
            </a:extLst>
          </p:cNvPr>
          <p:cNvSpPr/>
          <p:nvPr/>
        </p:nvSpPr>
        <p:spPr>
          <a:xfrm>
            <a:off x="3513656" y="5163728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595632B-4B53-49C0-B61B-63F705F2D8AA}"/>
              </a:ext>
            </a:extLst>
          </p:cNvPr>
          <p:cNvSpPr/>
          <p:nvPr/>
        </p:nvSpPr>
        <p:spPr>
          <a:xfrm>
            <a:off x="3202254" y="587674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结束循环</a:t>
            </a:r>
          </a:p>
        </p:txBody>
      </p:sp>
    </p:spTree>
    <p:extLst>
      <p:ext uri="{BB962C8B-B14F-4D97-AF65-F5344CB8AC3E}">
        <p14:creationId xmlns:p14="http://schemas.microsoft.com/office/powerpoint/2010/main" val="158496191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B0AFB449-D65C-4EE6-B885-4BCB015E5F23}"/>
              </a:ext>
            </a:extLst>
          </p:cNvPr>
          <p:cNvSpPr txBox="1"/>
          <p:nvPr/>
        </p:nvSpPr>
        <p:spPr>
          <a:xfrm>
            <a:off x="3598081" y="832858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球门搜寻装置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E723DE2-BF92-4E49-925D-36A04D717A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69" y="1413788"/>
            <a:ext cx="6724261" cy="504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7154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D18A3CA-FDC6-414C-A437-CBD00FCBB282}"/>
              </a:ext>
            </a:extLst>
          </p:cNvPr>
          <p:cNvSpPr txBox="1"/>
          <p:nvPr/>
        </p:nvSpPr>
        <p:spPr>
          <a:xfrm>
            <a:off x="2267340" y="729058"/>
            <a:ext cx="345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将超声波传感器和舵机组合，对周围距离进行探测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34DBF2-2A97-4D93-86C6-C2DED2F5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676" y="705919"/>
            <a:ext cx="3181350" cy="580072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027D44F-F6BC-4357-9ABF-6467DC6A2C2F}"/>
              </a:ext>
            </a:extLst>
          </p:cNvPr>
          <p:cNvSpPr txBox="1"/>
          <p:nvPr/>
        </p:nvSpPr>
        <p:spPr>
          <a:xfrm>
            <a:off x="2267340" y="1603316"/>
            <a:ext cx="400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舵机转动到指定角度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8330D59C-1ED8-49AB-8275-8FF29C6E9D9C}"/>
              </a:ext>
            </a:extLst>
          </p:cNvPr>
          <p:cNvSpPr/>
          <p:nvPr/>
        </p:nvSpPr>
        <p:spPr>
          <a:xfrm>
            <a:off x="3917498" y="1972648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E6C933-44A4-4769-A75A-D8269784520B}"/>
              </a:ext>
            </a:extLst>
          </p:cNvPr>
          <p:cNvSpPr txBox="1"/>
          <p:nvPr/>
        </p:nvSpPr>
        <p:spPr>
          <a:xfrm>
            <a:off x="3225043" y="2671672"/>
            <a:ext cx="194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读取此处的距离</a:t>
            </a:r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4DB30A1D-1EC1-408E-A9B2-4ACA7C1A15A7}"/>
              </a:ext>
            </a:extLst>
          </p:cNvPr>
          <p:cNvSpPr/>
          <p:nvPr/>
        </p:nvSpPr>
        <p:spPr>
          <a:xfrm>
            <a:off x="3913513" y="3055000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600AD9C-5F84-4F78-8F49-0B172E90F03E}"/>
              </a:ext>
            </a:extLst>
          </p:cNvPr>
          <p:cNvSpPr/>
          <p:nvPr/>
        </p:nvSpPr>
        <p:spPr>
          <a:xfrm>
            <a:off x="2411970" y="3782016"/>
            <a:ext cx="3726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当</a:t>
            </a:r>
            <a:r>
              <a:rPr lang="en-US" altLang="zh-CN" dirty="0" err="1"/>
              <a:t>Value_cm</a:t>
            </a:r>
            <a:r>
              <a:rPr lang="en-US" altLang="zh-CN" dirty="0"/>
              <a:t>&gt;distance(</a:t>
            </a:r>
            <a:r>
              <a:rPr lang="zh-CN" altLang="en-US" dirty="0"/>
              <a:t>未找到球门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E5AC5837-D8C6-4DAB-9D58-6858948EE074}"/>
              </a:ext>
            </a:extLst>
          </p:cNvPr>
          <p:cNvSpPr/>
          <p:nvPr/>
        </p:nvSpPr>
        <p:spPr>
          <a:xfrm>
            <a:off x="3913513" y="4182465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D8A990A-59C0-452F-AB16-8627B3280FB3}"/>
              </a:ext>
            </a:extLst>
          </p:cNvPr>
          <p:cNvSpPr/>
          <p:nvPr/>
        </p:nvSpPr>
        <p:spPr>
          <a:xfrm>
            <a:off x="1885140" y="4825494"/>
            <a:ext cx="463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角度转动</a:t>
            </a:r>
            <a:r>
              <a:rPr lang="en-US" altLang="zh-CN" dirty="0"/>
              <a:t>Step</a:t>
            </a:r>
            <a:r>
              <a:rPr lang="zh-CN" altLang="en-US" dirty="0"/>
              <a:t>（转到</a:t>
            </a:r>
            <a:r>
              <a:rPr lang="en-US" altLang="zh-CN" dirty="0"/>
              <a:t>0</a:t>
            </a:r>
            <a:r>
              <a:rPr lang="zh-CN" altLang="en-US" dirty="0"/>
              <a:t>或</a:t>
            </a:r>
            <a:r>
              <a:rPr lang="en-US" altLang="zh-CN" dirty="0"/>
              <a:t>180</a:t>
            </a:r>
            <a:r>
              <a:rPr lang="zh-CN" altLang="en-US" dirty="0"/>
              <a:t>让其反向转动）</a:t>
            </a: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1C7F181B-82CC-4186-9ECE-C73521892BA6}"/>
              </a:ext>
            </a:extLst>
          </p:cNvPr>
          <p:cNvSpPr/>
          <p:nvPr/>
        </p:nvSpPr>
        <p:spPr>
          <a:xfrm>
            <a:off x="3913513" y="5236140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B609169-6AFC-4714-B533-822867F33E8E}"/>
              </a:ext>
            </a:extLst>
          </p:cNvPr>
          <p:cNvSpPr/>
          <p:nvPr/>
        </p:nvSpPr>
        <p:spPr>
          <a:xfrm>
            <a:off x="3598132" y="59638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结束循环</a:t>
            </a:r>
          </a:p>
        </p:txBody>
      </p:sp>
    </p:spTree>
    <p:extLst>
      <p:ext uri="{BB962C8B-B14F-4D97-AF65-F5344CB8AC3E}">
        <p14:creationId xmlns:p14="http://schemas.microsoft.com/office/powerpoint/2010/main" val="319868981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5D0D965A-3593-4182-8757-A3839A6E6C90}"/>
              </a:ext>
            </a:extLst>
          </p:cNvPr>
          <p:cNvSpPr txBox="1"/>
          <p:nvPr/>
        </p:nvSpPr>
        <p:spPr>
          <a:xfrm>
            <a:off x="3598081" y="832858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发射装置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966B8A2-5152-40E7-BBB9-67FDBEB9EB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01"/>
          <a:stretch/>
        </p:blipFill>
        <p:spPr>
          <a:xfrm>
            <a:off x="7383626" y="1520891"/>
            <a:ext cx="4139682" cy="212053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E83BE2E-7B00-4ABA-AE06-D0D565DA4F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1" b="29252"/>
          <a:stretch/>
        </p:blipFill>
        <p:spPr>
          <a:xfrm>
            <a:off x="7383626" y="4082865"/>
            <a:ext cx="4156240" cy="21205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56D8AFB-4408-4A83-9B84-FBFA64BAD2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 t="17525" r="8738" b="4345"/>
          <a:stretch/>
        </p:blipFill>
        <p:spPr>
          <a:xfrm>
            <a:off x="739493" y="1520891"/>
            <a:ext cx="6438290" cy="468396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198D590-AC70-4DA0-B0A2-C3A7A84432C6}"/>
              </a:ext>
            </a:extLst>
          </p:cNvPr>
          <p:cNvSpPr txBox="1"/>
          <p:nvPr/>
        </p:nvSpPr>
        <p:spPr>
          <a:xfrm>
            <a:off x="3292623" y="2705515"/>
            <a:ext cx="1111426" cy="30777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声音传感器</a:t>
            </a:r>
          </a:p>
        </p:txBody>
      </p:sp>
    </p:spTree>
    <p:extLst>
      <p:ext uri="{BB962C8B-B14F-4D97-AF65-F5344CB8AC3E}">
        <p14:creationId xmlns:p14="http://schemas.microsoft.com/office/powerpoint/2010/main" val="12437213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9FACD35-666D-48EC-AD63-2DF587915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982" y="1198400"/>
            <a:ext cx="3181350" cy="46291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B7E17C8-63C5-46BD-AE61-7AD11C348F33}"/>
              </a:ext>
            </a:extLst>
          </p:cNvPr>
          <p:cNvSpPr txBox="1"/>
          <p:nvPr/>
        </p:nvSpPr>
        <p:spPr>
          <a:xfrm>
            <a:off x="2267339" y="729058"/>
            <a:ext cx="3629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通过声音大小控制舵机，从而实现弹珠的发射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8255DD-A1F2-4619-B2CF-C79E699BA810}"/>
              </a:ext>
            </a:extLst>
          </p:cNvPr>
          <p:cNvSpPr txBox="1"/>
          <p:nvPr/>
        </p:nvSpPr>
        <p:spPr>
          <a:xfrm>
            <a:off x="2136711" y="1611846"/>
            <a:ext cx="400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舵机转到起始端</a:t>
            </a:r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D8BAD1C5-B0E7-434F-8818-ACA8ED55CBD8}"/>
              </a:ext>
            </a:extLst>
          </p:cNvPr>
          <p:cNvSpPr/>
          <p:nvPr/>
        </p:nvSpPr>
        <p:spPr>
          <a:xfrm>
            <a:off x="3917498" y="1972648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9ED4EF-26A6-4C4E-A66F-21DD50F056FA}"/>
              </a:ext>
            </a:extLst>
          </p:cNvPr>
          <p:cNvSpPr txBox="1"/>
          <p:nvPr/>
        </p:nvSpPr>
        <p:spPr>
          <a:xfrm>
            <a:off x="2792302" y="2643674"/>
            <a:ext cx="299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舵机压缩弹簧，准备发射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7CB41563-F63E-410E-9F03-5AAFD9044F04}"/>
              </a:ext>
            </a:extLst>
          </p:cNvPr>
          <p:cNvSpPr/>
          <p:nvPr/>
        </p:nvSpPr>
        <p:spPr>
          <a:xfrm>
            <a:off x="3913513" y="3055000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D98123-9017-4285-AC08-889B1D27A263}"/>
              </a:ext>
            </a:extLst>
          </p:cNvPr>
          <p:cNvSpPr/>
          <p:nvPr/>
        </p:nvSpPr>
        <p:spPr>
          <a:xfrm>
            <a:off x="2221100" y="3781264"/>
            <a:ext cx="4140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当</a:t>
            </a:r>
            <a:r>
              <a:rPr lang="en-US" altLang="zh-CN" dirty="0"/>
              <a:t>A1</a:t>
            </a:r>
            <a:r>
              <a:rPr lang="zh-CN" altLang="en-US" dirty="0"/>
              <a:t>读数</a:t>
            </a:r>
            <a:r>
              <a:rPr lang="en-US" altLang="zh-CN" dirty="0"/>
              <a:t>&lt;800(</a:t>
            </a:r>
            <a:r>
              <a:rPr lang="zh-CN" altLang="en-US" dirty="0"/>
              <a:t>没有收到发射命令</a:t>
            </a:r>
            <a:r>
              <a:rPr lang="en-US" altLang="zh-CN" dirty="0"/>
              <a:t>)</a:t>
            </a:r>
            <a:r>
              <a:rPr lang="zh-CN" altLang="en-US" dirty="0"/>
              <a:t>等待</a:t>
            </a:r>
          </a:p>
        </p:txBody>
      </p:sp>
      <p:sp>
        <p:nvSpPr>
          <p:cNvPr id="15" name="箭头: 下 14">
            <a:extLst>
              <a:ext uri="{FF2B5EF4-FFF2-40B4-BE49-F238E27FC236}">
                <a16:creationId xmlns:a16="http://schemas.microsoft.com/office/drawing/2014/main" id="{A93AF8FF-4E81-4709-98AE-B31BC10E3572}"/>
              </a:ext>
            </a:extLst>
          </p:cNvPr>
          <p:cNvSpPr/>
          <p:nvPr/>
        </p:nvSpPr>
        <p:spPr>
          <a:xfrm>
            <a:off x="3913513" y="4182465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F32C3F0-FB28-411A-AB1E-E7B30254B10F}"/>
              </a:ext>
            </a:extLst>
          </p:cNvPr>
          <p:cNvSpPr/>
          <p:nvPr/>
        </p:nvSpPr>
        <p:spPr>
          <a:xfrm>
            <a:off x="2136711" y="4813092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收到命令，舵机继续转动，导致弹珠发射</a:t>
            </a:r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77D87ABA-CFA8-49AB-9521-01C84CC878EA}"/>
              </a:ext>
            </a:extLst>
          </p:cNvPr>
          <p:cNvSpPr/>
          <p:nvPr/>
        </p:nvSpPr>
        <p:spPr>
          <a:xfrm>
            <a:off x="3913513" y="5236140"/>
            <a:ext cx="485192" cy="713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C9D2AA8-422D-4518-B4F5-963BC9889081}"/>
              </a:ext>
            </a:extLst>
          </p:cNvPr>
          <p:cNvSpPr/>
          <p:nvPr/>
        </p:nvSpPr>
        <p:spPr>
          <a:xfrm>
            <a:off x="3598132" y="59638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结束循环</a:t>
            </a:r>
          </a:p>
        </p:txBody>
      </p:sp>
    </p:spTree>
    <p:extLst>
      <p:ext uri="{BB962C8B-B14F-4D97-AF65-F5344CB8AC3E}">
        <p14:creationId xmlns:p14="http://schemas.microsoft.com/office/powerpoint/2010/main" val="215297564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CF65429-637B-4482-8C35-C267BEC9CDFE}"/>
              </a:ext>
            </a:extLst>
          </p:cNvPr>
          <p:cNvSpPr/>
          <p:nvPr/>
        </p:nvSpPr>
        <p:spPr>
          <a:xfrm>
            <a:off x="3048000" y="2572932"/>
            <a:ext cx="6096000" cy="25431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使用</a:t>
            </a:r>
            <a:r>
              <a:rPr lang="en-US" altLang="zh-CN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L298N</a:t>
            </a: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驱动器驱动小车转向，和超声波传感器结合进一步对准球门</a:t>
            </a:r>
            <a:r>
              <a:rPr lang="zh-CN" altLang="zh-CN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并定量测定静止时射门准确度</a:t>
            </a:r>
            <a:endParaRPr lang="en-US" altLang="zh-CN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定量分析小球经过时</a:t>
            </a:r>
            <a:r>
              <a:rPr lang="en-US" altLang="zh-CN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led</a:t>
            </a: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的强度变化，以及外界光强对精度的影响</a:t>
            </a:r>
            <a:endParaRPr lang="en-US" altLang="zh-CN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用红外线或者手势操控小车运动，实现接球，运动中射门的操作，最终实现足球比赛</a:t>
            </a:r>
            <a:endParaRPr lang="zh-CN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BF77D02-7140-482F-A9EB-025F8B61EAEA}"/>
              </a:ext>
            </a:extLst>
          </p:cNvPr>
          <p:cNvSpPr txBox="1"/>
          <p:nvPr/>
        </p:nvSpPr>
        <p:spPr>
          <a:xfrm>
            <a:off x="3500110" y="1401797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未来实验方向</a:t>
            </a:r>
          </a:p>
        </p:txBody>
      </p:sp>
    </p:spTree>
    <p:extLst>
      <p:ext uri="{BB962C8B-B14F-4D97-AF65-F5344CB8AC3E}">
        <p14:creationId xmlns:p14="http://schemas.microsoft.com/office/powerpoint/2010/main" val="199164190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294B96-EF87-40EE-BF50-48C1AEC42B1F}"/>
              </a:ext>
            </a:extLst>
          </p:cNvPr>
          <p:cNvSpPr txBox="1"/>
          <p:nvPr/>
        </p:nvSpPr>
        <p:spPr>
          <a:xfrm>
            <a:off x="3602747" y="2967335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563A8"/>
                </a:solidFill>
              </a:rPr>
              <a:t>谢谢大家的聆听</a:t>
            </a:r>
          </a:p>
        </p:txBody>
      </p:sp>
    </p:spTree>
    <p:extLst>
      <p:ext uri="{BB962C8B-B14F-4D97-AF65-F5344CB8AC3E}">
        <p14:creationId xmlns:p14="http://schemas.microsoft.com/office/powerpoint/2010/main" val="3458497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FFB8FC-7E2B-4DC7-85E0-2A765CA075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5" b="44218"/>
          <a:stretch/>
        </p:blipFill>
        <p:spPr>
          <a:xfrm>
            <a:off x="1617307" y="1810139"/>
            <a:ext cx="4820815" cy="15003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5E82C01-D388-42E2-AD4C-EC3BB237D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548" y="1570944"/>
            <a:ext cx="3238500" cy="42386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935CCDC-4A50-4ED4-94B2-BF39A99944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9" t="13197" r="20748" b="20000"/>
          <a:stretch/>
        </p:blipFill>
        <p:spPr>
          <a:xfrm>
            <a:off x="2392774" y="3554961"/>
            <a:ext cx="2543119" cy="189767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3C67C15-6922-430F-A58B-1708C33447FC}"/>
              </a:ext>
            </a:extLst>
          </p:cNvPr>
          <p:cNvSpPr txBox="1"/>
          <p:nvPr/>
        </p:nvSpPr>
        <p:spPr>
          <a:xfrm>
            <a:off x="4381895" y="1133908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测试版本：滑道角平分线射击</a:t>
            </a:r>
          </a:p>
        </p:txBody>
      </p:sp>
    </p:spTree>
    <p:extLst>
      <p:ext uri="{BB962C8B-B14F-4D97-AF65-F5344CB8AC3E}">
        <p14:creationId xmlns:p14="http://schemas.microsoft.com/office/powerpoint/2010/main" val="171199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0A303CB-D577-44BE-A8EE-AAC138FD58FC}"/>
              </a:ext>
            </a:extLst>
          </p:cNvPr>
          <p:cNvCxnSpPr>
            <a:cxnSpLocks/>
          </p:cNvCxnSpPr>
          <p:nvPr/>
        </p:nvCxnSpPr>
        <p:spPr>
          <a:xfrm flipV="1">
            <a:off x="2543084" y="2304662"/>
            <a:ext cx="2429516" cy="1245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E65C688-BB4D-4C01-A2A5-41F2F01D0701}"/>
              </a:ext>
            </a:extLst>
          </p:cNvPr>
          <p:cNvCxnSpPr>
            <a:cxnSpLocks/>
          </p:cNvCxnSpPr>
          <p:nvPr/>
        </p:nvCxnSpPr>
        <p:spPr>
          <a:xfrm>
            <a:off x="2543084" y="3558787"/>
            <a:ext cx="1141891" cy="1759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E5DFDE0-134E-4E02-9F27-5F58D7E450A1}"/>
              </a:ext>
            </a:extLst>
          </p:cNvPr>
          <p:cNvCxnSpPr/>
          <p:nvPr/>
        </p:nvCxnSpPr>
        <p:spPr>
          <a:xfrm flipH="1">
            <a:off x="3694306" y="2304662"/>
            <a:ext cx="1278294" cy="3051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D581EC1-FB1A-4E99-B045-9B939440B5D3}"/>
              </a:ext>
            </a:extLst>
          </p:cNvPr>
          <p:cNvCxnSpPr/>
          <p:nvPr/>
        </p:nvCxnSpPr>
        <p:spPr>
          <a:xfrm>
            <a:off x="2985179" y="3312368"/>
            <a:ext cx="709127" cy="2043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B9D41E7-4DE9-4200-A12B-48CE19225DCD}"/>
              </a:ext>
            </a:extLst>
          </p:cNvPr>
          <p:cNvCxnSpPr/>
          <p:nvPr/>
        </p:nvCxnSpPr>
        <p:spPr>
          <a:xfrm flipH="1">
            <a:off x="3694306" y="2845838"/>
            <a:ext cx="214604" cy="24912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弧形 20">
            <a:extLst>
              <a:ext uri="{FF2B5EF4-FFF2-40B4-BE49-F238E27FC236}">
                <a16:creationId xmlns:a16="http://schemas.microsoft.com/office/drawing/2014/main" id="{FDAA3062-C755-4201-BB51-5631A093A2D3}"/>
              </a:ext>
            </a:extLst>
          </p:cNvPr>
          <p:cNvSpPr/>
          <p:nvPr/>
        </p:nvSpPr>
        <p:spPr>
          <a:xfrm rot="17678013">
            <a:off x="3130626" y="4467369"/>
            <a:ext cx="363894" cy="25192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D5BF21A-F3EF-4138-80EB-53961345426F}"/>
              </a:ext>
            </a:extLst>
          </p:cNvPr>
          <p:cNvSpPr txBox="1"/>
          <p:nvPr/>
        </p:nvSpPr>
        <p:spPr>
          <a:xfrm>
            <a:off x="2992952" y="406929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θ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A7D4D-D3E2-44ED-934F-ECC74B5F060A}"/>
              </a:ext>
            </a:extLst>
          </p:cNvPr>
          <p:cNvSpPr txBox="1"/>
          <p:nvPr/>
        </p:nvSpPr>
        <p:spPr>
          <a:xfrm>
            <a:off x="3149405" y="36016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d1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69F39AF-3D4A-4135-8C9C-B2CE5B2F989C}"/>
              </a:ext>
            </a:extLst>
          </p:cNvPr>
          <p:cNvSpPr txBox="1"/>
          <p:nvPr/>
        </p:nvSpPr>
        <p:spPr>
          <a:xfrm>
            <a:off x="4695680" y="341695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d2</a:t>
            </a:r>
            <a:endParaRPr lang="zh-CN" altLang="en-US" dirty="0"/>
          </a:p>
        </p:txBody>
      </p:sp>
      <p:sp>
        <p:nvSpPr>
          <p:cNvPr id="26" name="弧形 25">
            <a:extLst>
              <a:ext uri="{FF2B5EF4-FFF2-40B4-BE49-F238E27FC236}">
                <a16:creationId xmlns:a16="http://schemas.microsoft.com/office/drawing/2014/main" id="{99618EE6-3095-43F7-A78D-669DD28B3D9D}"/>
              </a:ext>
            </a:extLst>
          </p:cNvPr>
          <p:cNvSpPr/>
          <p:nvPr/>
        </p:nvSpPr>
        <p:spPr>
          <a:xfrm rot="18124204">
            <a:off x="3494639" y="4416422"/>
            <a:ext cx="709127" cy="97038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5DD129F-634E-4C03-AA85-E81277C98937}"/>
              </a:ext>
            </a:extLst>
          </p:cNvPr>
          <p:cNvSpPr txBox="1"/>
          <p:nvPr/>
        </p:nvSpPr>
        <p:spPr>
          <a:xfrm>
            <a:off x="3626378" y="412335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γ</a:t>
            </a:r>
            <a:endParaRPr lang="zh-CN" altLang="en-US" dirty="0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83B487C1-A045-499F-A60D-09C42F70E4A3}"/>
              </a:ext>
            </a:extLst>
          </p:cNvPr>
          <p:cNvCxnSpPr>
            <a:cxnSpLocks/>
          </p:cNvCxnSpPr>
          <p:nvPr/>
        </p:nvCxnSpPr>
        <p:spPr>
          <a:xfrm>
            <a:off x="2692666" y="3488493"/>
            <a:ext cx="111011" cy="205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ACD5771E-3D7D-40A8-A49A-2764F649F4F0}"/>
              </a:ext>
            </a:extLst>
          </p:cNvPr>
          <p:cNvCxnSpPr>
            <a:cxnSpLocks/>
          </p:cNvCxnSpPr>
          <p:nvPr/>
        </p:nvCxnSpPr>
        <p:spPr>
          <a:xfrm flipV="1">
            <a:off x="2665491" y="3682379"/>
            <a:ext cx="152825" cy="1031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EAD2696-DC3F-4099-BF1D-B60C3B71370B}"/>
                  </a:ext>
                </a:extLst>
              </p:cNvPr>
              <p:cNvSpPr txBox="1"/>
              <p:nvPr/>
            </p:nvSpPr>
            <p:spPr>
              <a:xfrm>
                <a:off x="6096000" y="2819305"/>
                <a:ext cx="3374322" cy="23810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CN" dirty="0"/>
                  <a:t> d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*</m:t>
                    </m:r>
                    <m:func>
                      <m:func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（</m:t>
                        </m:r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）</m:t>
                        </m:r>
                      </m:e>
                    </m:func>
                  </m:oMath>
                </a14:m>
                <a:r>
                  <a:rPr lang="en-US" altLang="zh-CN" dirty="0"/>
                  <a:t>= d2</a:t>
                </a:r>
                <a:r>
                  <a:rPr lang="zh-CN" altLang="en-US" dirty="0"/>
                  <a:t>*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（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α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）</m:t>
                        </m:r>
                      </m:e>
                    </m:func>
                  </m:oMath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求出</m:t>
                      </m:r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θ</m:t>
                      </m:r>
                    </m:oMath>
                  </m:oMathPara>
                </a14:m>
                <a:endParaRPr lang="en-US" altLang="zh-CN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α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=arccos(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θ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α</m:t>
                            </m:r>
                          </m:e>
                        </m:func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  <m:func>
                          <m:func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</m:func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zh-CN" dirty="0"/>
                          <m:t> 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*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*</m:t>
                        </m:r>
                        <m:func>
                          <m:func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θ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altLang="zh-CN" dirty="0"/>
                  <a:t>)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EAD2696-DC3F-4099-BF1D-B60C3B713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19305"/>
                <a:ext cx="3374322" cy="2381036"/>
              </a:xfrm>
              <a:prstGeom prst="rect">
                <a:avLst/>
              </a:prstGeom>
              <a:blipFill>
                <a:blip r:embed="rId2"/>
                <a:stretch>
                  <a:fillRect l="-2347" t="-3325" r="-16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弧形 32">
            <a:extLst>
              <a:ext uri="{FF2B5EF4-FFF2-40B4-BE49-F238E27FC236}">
                <a16:creationId xmlns:a16="http://schemas.microsoft.com/office/drawing/2014/main" id="{5B37BF70-2E14-4C10-9338-1BAB1D2057E0}"/>
              </a:ext>
            </a:extLst>
          </p:cNvPr>
          <p:cNvSpPr/>
          <p:nvPr/>
        </p:nvSpPr>
        <p:spPr>
          <a:xfrm rot="19922103">
            <a:off x="3705547" y="3799883"/>
            <a:ext cx="597159" cy="57715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4DFB226-E964-40D9-AB4A-43E981ED8F97}"/>
              </a:ext>
            </a:extLst>
          </p:cNvPr>
          <p:cNvSpPr txBox="1"/>
          <p:nvPr/>
        </p:nvSpPr>
        <p:spPr>
          <a:xfrm>
            <a:off x="4000770" y="343951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α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642EFD-157F-419A-BB1F-7BE259B8B98B}"/>
              </a:ext>
            </a:extLst>
          </p:cNvPr>
          <p:cNvSpPr txBox="1"/>
          <p:nvPr/>
        </p:nvSpPr>
        <p:spPr>
          <a:xfrm>
            <a:off x="2794052" y="28604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28859CE-5DE2-48AA-9AA4-D9520B7B29FB}"/>
              </a:ext>
            </a:extLst>
          </p:cNvPr>
          <p:cNvSpPr txBox="1"/>
          <p:nvPr/>
        </p:nvSpPr>
        <p:spPr>
          <a:xfrm>
            <a:off x="4812654" y="193533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BA582ED-0AC0-4DD3-AA19-E7576CA7947B}"/>
              </a:ext>
            </a:extLst>
          </p:cNvPr>
          <p:cNvSpPr txBox="1"/>
          <p:nvPr/>
        </p:nvSpPr>
        <p:spPr>
          <a:xfrm>
            <a:off x="3530080" y="54596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DA32830-7E49-4CA1-A648-36AA2D9D4460}"/>
              </a:ext>
            </a:extLst>
          </p:cNvPr>
          <p:cNvSpPr txBox="1"/>
          <p:nvPr/>
        </p:nvSpPr>
        <p:spPr>
          <a:xfrm>
            <a:off x="3520363" y="218174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球门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0DF0B7D-3CCF-4D25-B16D-A8DAFFD86CD6}"/>
              </a:ext>
            </a:extLst>
          </p:cNvPr>
          <p:cNvSpPr txBox="1"/>
          <p:nvPr/>
        </p:nvSpPr>
        <p:spPr>
          <a:xfrm>
            <a:off x="4208639" y="53210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小车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4071E61-A14F-471E-BBE1-E7556B3601D4}"/>
              </a:ext>
            </a:extLst>
          </p:cNvPr>
          <p:cNvSpPr txBox="1"/>
          <p:nvPr/>
        </p:nvSpPr>
        <p:spPr>
          <a:xfrm>
            <a:off x="5136826" y="119452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附录：中点射击</a:t>
            </a:r>
          </a:p>
        </p:txBody>
      </p:sp>
    </p:spTree>
    <p:extLst>
      <p:ext uri="{BB962C8B-B14F-4D97-AF65-F5344CB8AC3E}">
        <p14:creationId xmlns:p14="http://schemas.microsoft.com/office/powerpoint/2010/main" val="275667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800080"/>
      </a:folHlink>
    </a:clrScheme>
    <a:fontScheme name="自定义 22">
      <a:majorFont>
        <a:latin typeface="Arial"/>
        <a:ea typeface="宋体"/>
        <a:cs typeface=""/>
      </a:majorFont>
      <a:minorFont>
        <a:latin typeface="Arial Unicode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16286</TotalTime>
  <Words>364</Words>
  <Application>Microsoft Office PowerPoint</Application>
  <PresentationFormat>宽屏</PresentationFormat>
  <Paragraphs>57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 Unicode MS</vt:lpstr>
      <vt:lpstr>等线</vt:lpstr>
      <vt:lpstr>宋体</vt:lpstr>
      <vt:lpstr>Arial</vt:lpstr>
      <vt:lpstr>Calibri</vt:lpstr>
      <vt:lpstr>Cambria Math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****.taobao.com</cp:keywords>
  <dc:description>****.taobao.com</dc:description>
  <cp:lastModifiedBy>douxing</cp:lastModifiedBy>
  <cp:revision>216</cp:revision>
  <dcterms:created xsi:type="dcterms:W3CDTF">2014-10-17T09:09:05Z</dcterms:created>
  <dcterms:modified xsi:type="dcterms:W3CDTF">2020-04-02T04:12:15Z</dcterms:modified>
  <cp:category>****.taobao.com</cp:category>
</cp:coreProperties>
</file>