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77" r:id="rId3"/>
    <p:sldMasterId id="2147483687" r:id="rId4"/>
    <p:sldMasterId id="2147483690" r:id="rId5"/>
  </p:sldMasterIdLst>
  <p:notesMasterIdLst>
    <p:notesMasterId r:id="rId41"/>
  </p:notesMasterIdLst>
  <p:sldIdLst>
    <p:sldId id="256" r:id="rId6"/>
    <p:sldId id="257" r:id="rId7"/>
    <p:sldId id="258" r:id="rId8"/>
    <p:sldId id="293" r:id="rId9"/>
    <p:sldId id="259" r:id="rId10"/>
    <p:sldId id="260" r:id="rId11"/>
    <p:sldId id="261" r:id="rId12"/>
    <p:sldId id="263" r:id="rId13"/>
    <p:sldId id="262" r:id="rId14"/>
    <p:sldId id="265" r:id="rId15"/>
    <p:sldId id="266" r:id="rId16"/>
    <p:sldId id="294" r:id="rId17"/>
    <p:sldId id="267" r:id="rId18"/>
    <p:sldId id="268" r:id="rId19"/>
    <p:sldId id="280" r:id="rId20"/>
    <p:sldId id="269" r:id="rId21"/>
    <p:sldId id="286" r:id="rId22"/>
    <p:sldId id="287" r:id="rId23"/>
    <p:sldId id="285" r:id="rId24"/>
    <p:sldId id="288" r:id="rId25"/>
    <p:sldId id="290" r:id="rId26"/>
    <p:sldId id="289" r:id="rId27"/>
    <p:sldId id="302" r:id="rId28"/>
    <p:sldId id="272" r:id="rId29"/>
    <p:sldId id="298" r:id="rId30"/>
    <p:sldId id="299" r:id="rId31"/>
    <p:sldId id="300" r:id="rId32"/>
    <p:sldId id="301" r:id="rId33"/>
    <p:sldId id="273" r:id="rId34"/>
    <p:sldId id="296" r:id="rId35"/>
    <p:sldId id="275" r:id="rId36"/>
    <p:sldId id="271" r:id="rId37"/>
    <p:sldId id="279" r:id="rId38"/>
    <p:sldId id="282" r:id="rId39"/>
    <p:sldId id="283" r:id="rId4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79" autoAdjust="0"/>
    <p:restoredTop sz="81026" autoAdjust="0"/>
  </p:normalViewPr>
  <p:slideViewPr>
    <p:cSldViewPr>
      <p:cViewPr varScale="1">
        <p:scale>
          <a:sx n="74" d="100"/>
          <a:sy n="74" d="100"/>
        </p:scale>
        <p:origin x="1194" y="72"/>
      </p:cViewPr>
      <p:guideLst>
        <p:guide orient="horz" pos="2160"/>
        <p:guide pos="2880"/>
      </p:guideLst>
    </p:cSldViewPr>
  </p:slideViewPr>
  <p:outlineViewPr>
    <p:cViewPr>
      <p:scale>
        <a:sx n="33" d="100"/>
        <a:sy n="33" d="100"/>
      </p:scale>
      <p:origin x="102" y="1197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1C1685-C451-4126-855F-85126429DE8A}" type="doc">
      <dgm:prSet loTypeId="urn:microsoft.com/office/officeart/2005/8/layout/arrow2" loCatId="process" qsTypeId="urn:microsoft.com/office/officeart/2005/8/quickstyle/3d8" qsCatId="3D" csTypeId="urn:microsoft.com/office/officeart/2005/8/colors/accent5_1" csCatId="accent5" phldr="1"/>
      <dgm:spPr/>
    </dgm:pt>
    <dgm:pt modelId="{B40106B7-E3B3-42F2-87F4-D84BA0437219}">
      <dgm:prSet phldrT="[文本]"/>
      <dgm:spPr/>
      <dgm:t>
        <a:bodyPr/>
        <a:lstStyle/>
        <a:p>
          <a:r>
            <a:rPr lang="zh-CN" altLang="en-US" dirty="0" smtClean="0">
              <a:latin typeface="华文新魏" pitchFamily="2" charset="-122"/>
              <a:ea typeface="华文新魏" pitchFamily="2" charset="-122"/>
            </a:rPr>
            <a:t>理论建模</a:t>
          </a:r>
          <a:endParaRPr lang="zh-CN" altLang="en-US" dirty="0">
            <a:latin typeface="华文新魏" pitchFamily="2" charset="-122"/>
            <a:ea typeface="华文新魏" pitchFamily="2" charset="-122"/>
          </a:endParaRPr>
        </a:p>
      </dgm:t>
    </dgm:pt>
    <dgm:pt modelId="{DA76F78E-69AC-49B2-B59F-0C7372341E20}" type="parTrans" cxnId="{76C2E9D7-7983-4FE7-B762-1EFE90067F73}">
      <dgm:prSet/>
      <dgm:spPr/>
      <dgm:t>
        <a:bodyPr/>
        <a:lstStyle/>
        <a:p>
          <a:endParaRPr lang="zh-CN" altLang="en-US"/>
        </a:p>
      </dgm:t>
    </dgm:pt>
    <dgm:pt modelId="{61D3F99F-B3DB-40E2-8FDC-767014C6C927}" type="sibTrans" cxnId="{76C2E9D7-7983-4FE7-B762-1EFE90067F73}">
      <dgm:prSet/>
      <dgm:spPr/>
      <dgm:t>
        <a:bodyPr/>
        <a:lstStyle/>
        <a:p>
          <a:endParaRPr lang="zh-CN" altLang="en-US"/>
        </a:p>
      </dgm:t>
    </dgm:pt>
    <dgm:pt modelId="{1175E5FE-6D06-4165-A876-7DC71F86B0EA}">
      <dgm:prSet phldrT="[文本]"/>
      <dgm:spPr/>
      <dgm:t>
        <a:bodyPr/>
        <a:lstStyle/>
        <a:p>
          <a:r>
            <a:rPr lang="zh-CN" altLang="en-US" dirty="0" smtClean="0">
              <a:latin typeface="华文新魏" pitchFamily="2" charset="-122"/>
              <a:ea typeface="华文新魏" pitchFamily="2" charset="-122"/>
            </a:rPr>
            <a:t>实验</a:t>
          </a:r>
          <a:endParaRPr lang="en-US" altLang="zh-CN" dirty="0" smtClean="0">
            <a:latin typeface="华文新魏" pitchFamily="2" charset="-122"/>
            <a:ea typeface="华文新魏" pitchFamily="2" charset="-122"/>
          </a:endParaRPr>
        </a:p>
        <a:p>
          <a:r>
            <a:rPr lang="zh-CN" altLang="en-US" dirty="0" smtClean="0">
              <a:latin typeface="华文新魏" pitchFamily="2" charset="-122"/>
              <a:ea typeface="华文新魏" pitchFamily="2" charset="-122"/>
            </a:rPr>
            <a:t>部分</a:t>
          </a:r>
          <a:endParaRPr lang="zh-CN" altLang="en-US" dirty="0">
            <a:latin typeface="华文新魏" pitchFamily="2" charset="-122"/>
            <a:ea typeface="华文新魏" pitchFamily="2" charset="-122"/>
          </a:endParaRPr>
        </a:p>
      </dgm:t>
    </dgm:pt>
    <dgm:pt modelId="{7AF151EC-96FC-4114-9A0A-E6E1A133CC5B}" type="parTrans" cxnId="{A49A4F2D-B479-42C0-959B-D80A384142FC}">
      <dgm:prSet/>
      <dgm:spPr/>
      <dgm:t>
        <a:bodyPr/>
        <a:lstStyle/>
        <a:p>
          <a:endParaRPr lang="zh-CN" altLang="en-US"/>
        </a:p>
      </dgm:t>
    </dgm:pt>
    <dgm:pt modelId="{F187E51F-13BE-40C5-BC74-FCFD89D50676}" type="sibTrans" cxnId="{A49A4F2D-B479-42C0-959B-D80A384142FC}">
      <dgm:prSet/>
      <dgm:spPr/>
      <dgm:t>
        <a:bodyPr/>
        <a:lstStyle/>
        <a:p>
          <a:endParaRPr lang="zh-CN" altLang="en-US"/>
        </a:p>
      </dgm:t>
    </dgm:pt>
    <dgm:pt modelId="{90B4079C-792B-4C93-B0CF-41ADE72B7B83}">
      <dgm:prSet phldrT="[文本]"/>
      <dgm:spPr/>
      <dgm:t>
        <a:bodyPr/>
        <a:lstStyle/>
        <a:p>
          <a:r>
            <a:rPr lang="zh-CN" altLang="en-US" dirty="0" smtClean="0">
              <a:latin typeface="华文新魏" pitchFamily="2" charset="-122"/>
              <a:ea typeface="华文新魏" pitchFamily="2" charset="-122"/>
            </a:rPr>
            <a:t>结论</a:t>
          </a:r>
          <a:endParaRPr lang="zh-CN" altLang="en-US" dirty="0">
            <a:latin typeface="华文新魏" pitchFamily="2" charset="-122"/>
            <a:ea typeface="华文新魏" pitchFamily="2" charset="-122"/>
          </a:endParaRPr>
        </a:p>
      </dgm:t>
    </dgm:pt>
    <dgm:pt modelId="{4CD614B9-B964-4285-8166-E786971FB01C}" type="parTrans" cxnId="{98DF0C5D-D59E-48A9-91B0-EAD94247766C}">
      <dgm:prSet/>
      <dgm:spPr/>
      <dgm:t>
        <a:bodyPr/>
        <a:lstStyle/>
        <a:p>
          <a:endParaRPr lang="zh-CN" altLang="en-US"/>
        </a:p>
      </dgm:t>
    </dgm:pt>
    <dgm:pt modelId="{AECA3929-2488-4CF1-A900-F2D1C4126CEE}" type="sibTrans" cxnId="{98DF0C5D-D59E-48A9-91B0-EAD94247766C}">
      <dgm:prSet/>
      <dgm:spPr/>
      <dgm:t>
        <a:bodyPr/>
        <a:lstStyle/>
        <a:p>
          <a:endParaRPr lang="zh-CN" altLang="en-US"/>
        </a:p>
      </dgm:t>
    </dgm:pt>
    <dgm:pt modelId="{16E688E4-1B85-4737-B9EC-821950342B7A}">
      <dgm:prSet/>
      <dgm:spPr/>
      <dgm:t>
        <a:bodyPr/>
        <a:lstStyle/>
        <a:p>
          <a:r>
            <a:rPr lang="zh-CN" altLang="en-US" dirty="0" smtClean="0">
              <a:latin typeface="华文新魏" pitchFamily="2" charset="-122"/>
              <a:ea typeface="华文新魏" pitchFamily="2" charset="-122"/>
            </a:rPr>
            <a:t>后续讨论</a:t>
          </a:r>
          <a:endParaRPr lang="zh-CN" altLang="en-US" dirty="0">
            <a:latin typeface="华文新魏" pitchFamily="2" charset="-122"/>
            <a:ea typeface="华文新魏" pitchFamily="2" charset="-122"/>
          </a:endParaRPr>
        </a:p>
      </dgm:t>
    </dgm:pt>
    <dgm:pt modelId="{8AA08F18-DEEE-4D7C-A691-B160C0F8C3D0}" type="parTrans" cxnId="{CC9FBB1B-40B0-443E-B92B-9C277D1B5767}">
      <dgm:prSet/>
      <dgm:spPr/>
      <dgm:t>
        <a:bodyPr/>
        <a:lstStyle/>
        <a:p>
          <a:endParaRPr lang="zh-CN" altLang="en-US"/>
        </a:p>
      </dgm:t>
    </dgm:pt>
    <dgm:pt modelId="{FC626C08-9924-47E7-AC83-4A334703DC6B}" type="sibTrans" cxnId="{CC9FBB1B-40B0-443E-B92B-9C277D1B5767}">
      <dgm:prSet/>
      <dgm:spPr/>
      <dgm:t>
        <a:bodyPr/>
        <a:lstStyle/>
        <a:p>
          <a:endParaRPr lang="zh-CN" altLang="en-US"/>
        </a:p>
      </dgm:t>
    </dgm:pt>
    <dgm:pt modelId="{DC13D0E9-B453-4361-B5AA-95550040108E}" type="pres">
      <dgm:prSet presAssocID="{491C1685-C451-4126-855F-85126429DE8A}" presName="arrowDiagram" presStyleCnt="0">
        <dgm:presLayoutVars>
          <dgm:chMax val="5"/>
          <dgm:dir/>
          <dgm:resizeHandles val="exact"/>
        </dgm:presLayoutVars>
      </dgm:prSet>
      <dgm:spPr/>
    </dgm:pt>
    <dgm:pt modelId="{8996E9B1-F109-44B6-ADAE-41900231E895}" type="pres">
      <dgm:prSet presAssocID="{491C1685-C451-4126-855F-85126429DE8A}" presName="arrow" presStyleLbl="bgShp" presStyleIdx="0" presStyleCnt="1" custLinFactNeighborX="281" custLinFactNeighborY="-959"/>
      <dgm:spPr/>
    </dgm:pt>
    <dgm:pt modelId="{7B872730-0C29-41E3-9345-459E2ED7A826}" type="pres">
      <dgm:prSet presAssocID="{491C1685-C451-4126-855F-85126429DE8A}" presName="arrowDiagram4" presStyleCnt="0"/>
      <dgm:spPr/>
    </dgm:pt>
    <dgm:pt modelId="{30272702-43D2-4721-B94A-64237CB7669C}" type="pres">
      <dgm:prSet presAssocID="{B40106B7-E3B3-42F2-87F4-D84BA0437219}" presName="bullet4a" presStyleLbl="node1" presStyleIdx="0" presStyleCnt="4"/>
      <dgm:spPr/>
    </dgm:pt>
    <dgm:pt modelId="{86A3E894-44AD-4031-B911-A9EFE71131E8}" type="pres">
      <dgm:prSet presAssocID="{B40106B7-E3B3-42F2-87F4-D84BA0437219}" presName="textBox4a" presStyleLbl="revTx" presStyleIdx="0" presStyleCnt="4">
        <dgm:presLayoutVars>
          <dgm:bulletEnabled val="1"/>
        </dgm:presLayoutVars>
      </dgm:prSet>
      <dgm:spPr/>
      <dgm:t>
        <a:bodyPr/>
        <a:lstStyle/>
        <a:p>
          <a:endParaRPr lang="zh-CN" altLang="en-US"/>
        </a:p>
      </dgm:t>
    </dgm:pt>
    <dgm:pt modelId="{5AB1169C-C665-4616-9653-44F35C371C3A}" type="pres">
      <dgm:prSet presAssocID="{1175E5FE-6D06-4165-A876-7DC71F86B0EA}" presName="bullet4b" presStyleLbl="node1" presStyleIdx="1" presStyleCnt="4"/>
      <dgm:spPr/>
    </dgm:pt>
    <dgm:pt modelId="{3B217C50-12C3-4CBE-860A-0F25404F7AA4}" type="pres">
      <dgm:prSet presAssocID="{1175E5FE-6D06-4165-A876-7DC71F86B0EA}" presName="textBox4b" presStyleLbl="revTx" presStyleIdx="1" presStyleCnt="4">
        <dgm:presLayoutVars>
          <dgm:bulletEnabled val="1"/>
        </dgm:presLayoutVars>
      </dgm:prSet>
      <dgm:spPr/>
      <dgm:t>
        <a:bodyPr/>
        <a:lstStyle/>
        <a:p>
          <a:endParaRPr lang="zh-CN" altLang="en-US"/>
        </a:p>
      </dgm:t>
    </dgm:pt>
    <dgm:pt modelId="{B7B76100-2A22-4BDF-AAFE-B0889DF3484A}" type="pres">
      <dgm:prSet presAssocID="{90B4079C-792B-4C93-B0CF-41ADE72B7B83}" presName="bullet4c" presStyleLbl="node1" presStyleIdx="2" presStyleCnt="4"/>
      <dgm:spPr/>
    </dgm:pt>
    <dgm:pt modelId="{91ED68F4-73B9-4A54-A720-73D4CCD06959}" type="pres">
      <dgm:prSet presAssocID="{90B4079C-792B-4C93-B0CF-41ADE72B7B83}" presName="textBox4c" presStyleLbl="revTx" presStyleIdx="2" presStyleCnt="4">
        <dgm:presLayoutVars>
          <dgm:bulletEnabled val="1"/>
        </dgm:presLayoutVars>
      </dgm:prSet>
      <dgm:spPr/>
      <dgm:t>
        <a:bodyPr/>
        <a:lstStyle/>
        <a:p>
          <a:endParaRPr lang="zh-CN" altLang="en-US"/>
        </a:p>
      </dgm:t>
    </dgm:pt>
    <dgm:pt modelId="{39F15163-BA1D-4E1B-8A0B-6CCD0999A2E4}" type="pres">
      <dgm:prSet presAssocID="{16E688E4-1B85-4737-B9EC-821950342B7A}" presName="bullet4d" presStyleLbl="node1" presStyleIdx="3" presStyleCnt="4"/>
      <dgm:spPr/>
      <dgm:t>
        <a:bodyPr/>
        <a:lstStyle/>
        <a:p>
          <a:endParaRPr lang="zh-CN" altLang="en-US"/>
        </a:p>
      </dgm:t>
    </dgm:pt>
    <dgm:pt modelId="{32FDADBA-C043-4712-A405-141CE9CAA7BB}" type="pres">
      <dgm:prSet presAssocID="{16E688E4-1B85-4737-B9EC-821950342B7A}" presName="textBox4d" presStyleLbl="revTx" presStyleIdx="3" presStyleCnt="4">
        <dgm:presLayoutVars>
          <dgm:bulletEnabled val="1"/>
        </dgm:presLayoutVars>
      </dgm:prSet>
      <dgm:spPr/>
      <dgm:t>
        <a:bodyPr/>
        <a:lstStyle/>
        <a:p>
          <a:endParaRPr lang="zh-CN" altLang="en-US"/>
        </a:p>
      </dgm:t>
    </dgm:pt>
  </dgm:ptLst>
  <dgm:cxnLst>
    <dgm:cxn modelId="{98DF0C5D-D59E-48A9-91B0-EAD94247766C}" srcId="{491C1685-C451-4126-855F-85126429DE8A}" destId="{90B4079C-792B-4C93-B0CF-41ADE72B7B83}" srcOrd="2" destOrd="0" parTransId="{4CD614B9-B964-4285-8166-E786971FB01C}" sibTransId="{AECA3929-2488-4CF1-A900-F2D1C4126CEE}"/>
    <dgm:cxn modelId="{A49A4F2D-B479-42C0-959B-D80A384142FC}" srcId="{491C1685-C451-4126-855F-85126429DE8A}" destId="{1175E5FE-6D06-4165-A876-7DC71F86B0EA}" srcOrd="1" destOrd="0" parTransId="{7AF151EC-96FC-4114-9A0A-E6E1A133CC5B}" sibTransId="{F187E51F-13BE-40C5-BC74-FCFD89D50676}"/>
    <dgm:cxn modelId="{6AD9D344-4634-46F3-A430-A27539416C41}" type="presOf" srcId="{90B4079C-792B-4C93-B0CF-41ADE72B7B83}" destId="{91ED68F4-73B9-4A54-A720-73D4CCD06959}" srcOrd="0" destOrd="0" presId="urn:microsoft.com/office/officeart/2005/8/layout/arrow2"/>
    <dgm:cxn modelId="{76C2E9D7-7983-4FE7-B762-1EFE90067F73}" srcId="{491C1685-C451-4126-855F-85126429DE8A}" destId="{B40106B7-E3B3-42F2-87F4-D84BA0437219}" srcOrd="0" destOrd="0" parTransId="{DA76F78E-69AC-49B2-B59F-0C7372341E20}" sibTransId="{61D3F99F-B3DB-40E2-8FDC-767014C6C927}"/>
    <dgm:cxn modelId="{CF854BAB-AAEE-4525-B4BD-A18ABA75E455}" type="presOf" srcId="{1175E5FE-6D06-4165-A876-7DC71F86B0EA}" destId="{3B217C50-12C3-4CBE-860A-0F25404F7AA4}" srcOrd="0" destOrd="0" presId="urn:microsoft.com/office/officeart/2005/8/layout/arrow2"/>
    <dgm:cxn modelId="{92B362EA-380A-4FDF-8A90-225D0F6E481F}" type="presOf" srcId="{16E688E4-1B85-4737-B9EC-821950342B7A}" destId="{32FDADBA-C043-4712-A405-141CE9CAA7BB}" srcOrd="0" destOrd="0" presId="urn:microsoft.com/office/officeart/2005/8/layout/arrow2"/>
    <dgm:cxn modelId="{BD0DF1F2-5922-4EA9-BA9E-CD5D83CF3AAE}" type="presOf" srcId="{491C1685-C451-4126-855F-85126429DE8A}" destId="{DC13D0E9-B453-4361-B5AA-95550040108E}" srcOrd="0" destOrd="0" presId="urn:microsoft.com/office/officeart/2005/8/layout/arrow2"/>
    <dgm:cxn modelId="{D91CE782-FD61-473B-989C-03560D7EC9A5}" type="presOf" srcId="{B40106B7-E3B3-42F2-87F4-D84BA0437219}" destId="{86A3E894-44AD-4031-B911-A9EFE71131E8}" srcOrd="0" destOrd="0" presId="urn:microsoft.com/office/officeart/2005/8/layout/arrow2"/>
    <dgm:cxn modelId="{CC9FBB1B-40B0-443E-B92B-9C277D1B5767}" srcId="{491C1685-C451-4126-855F-85126429DE8A}" destId="{16E688E4-1B85-4737-B9EC-821950342B7A}" srcOrd="3" destOrd="0" parTransId="{8AA08F18-DEEE-4D7C-A691-B160C0F8C3D0}" sibTransId="{FC626C08-9924-47E7-AC83-4A334703DC6B}"/>
    <dgm:cxn modelId="{84ADBEF4-2265-4E5E-84DB-E8C6AD197F56}" type="presParOf" srcId="{DC13D0E9-B453-4361-B5AA-95550040108E}" destId="{8996E9B1-F109-44B6-ADAE-41900231E895}" srcOrd="0" destOrd="0" presId="urn:microsoft.com/office/officeart/2005/8/layout/arrow2"/>
    <dgm:cxn modelId="{678B3116-606E-4EFB-B61E-508CF50539E4}" type="presParOf" srcId="{DC13D0E9-B453-4361-B5AA-95550040108E}" destId="{7B872730-0C29-41E3-9345-459E2ED7A826}" srcOrd="1" destOrd="0" presId="urn:microsoft.com/office/officeart/2005/8/layout/arrow2"/>
    <dgm:cxn modelId="{CB641801-8E82-4068-A967-CE1BCC9BAD63}" type="presParOf" srcId="{7B872730-0C29-41E3-9345-459E2ED7A826}" destId="{30272702-43D2-4721-B94A-64237CB7669C}" srcOrd="0" destOrd="0" presId="urn:microsoft.com/office/officeart/2005/8/layout/arrow2"/>
    <dgm:cxn modelId="{89EAA000-5E9A-4EBD-9675-389F89EE8E78}" type="presParOf" srcId="{7B872730-0C29-41E3-9345-459E2ED7A826}" destId="{86A3E894-44AD-4031-B911-A9EFE71131E8}" srcOrd="1" destOrd="0" presId="urn:microsoft.com/office/officeart/2005/8/layout/arrow2"/>
    <dgm:cxn modelId="{C9A462A3-626E-451A-B133-9D27D33FF394}" type="presParOf" srcId="{7B872730-0C29-41E3-9345-459E2ED7A826}" destId="{5AB1169C-C665-4616-9653-44F35C371C3A}" srcOrd="2" destOrd="0" presId="urn:microsoft.com/office/officeart/2005/8/layout/arrow2"/>
    <dgm:cxn modelId="{62949E70-5A7B-41D4-AB5F-F03714E2D755}" type="presParOf" srcId="{7B872730-0C29-41E3-9345-459E2ED7A826}" destId="{3B217C50-12C3-4CBE-860A-0F25404F7AA4}" srcOrd="3" destOrd="0" presId="urn:microsoft.com/office/officeart/2005/8/layout/arrow2"/>
    <dgm:cxn modelId="{141FB60C-D00A-4A38-B4B8-EA85653DDAE0}" type="presParOf" srcId="{7B872730-0C29-41E3-9345-459E2ED7A826}" destId="{B7B76100-2A22-4BDF-AAFE-B0889DF3484A}" srcOrd="4" destOrd="0" presId="urn:microsoft.com/office/officeart/2005/8/layout/arrow2"/>
    <dgm:cxn modelId="{B690E435-F0FB-47B2-9541-D3CA65202E2F}" type="presParOf" srcId="{7B872730-0C29-41E3-9345-459E2ED7A826}" destId="{91ED68F4-73B9-4A54-A720-73D4CCD06959}" srcOrd="5" destOrd="0" presId="urn:microsoft.com/office/officeart/2005/8/layout/arrow2"/>
    <dgm:cxn modelId="{5165B0CD-24FA-44B9-955A-1708F25890AC}" type="presParOf" srcId="{7B872730-0C29-41E3-9345-459E2ED7A826}" destId="{39F15163-BA1D-4E1B-8A0B-6CCD0999A2E4}" srcOrd="6" destOrd="0" presId="urn:microsoft.com/office/officeart/2005/8/layout/arrow2"/>
    <dgm:cxn modelId="{B5CCF810-27A7-4694-B4B1-66DA7ED6966E}" type="presParOf" srcId="{7B872730-0C29-41E3-9345-459E2ED7A826}" destId="{32FDADBA-C043-4712-A405-141CE9CAA7BB}"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625EC0-9DE2-43AF-92D7-453918B74247}" type="doc">
      <dgm:prSet loTypeId="urn:microsoft.com/office/officeart/2005/8/layout/process4" loCatId="list" qsTypeId="urn:microsoft.com/office/officeart/2005/8/quickstyle/3d3" qsCatId="3D" csTypeId="urn:microsoft.com/office/officeart/2005/8/colors/colorful5" csCatId="colorful" phldr="1"/>
      <dgm:spPr/>
      <dgm:t>
        <a:bodyPr/>
        <a:lstStyle/>
        <a:p>
          <a:endParaRPr lang="zh-CN" altLang="en-US"/>
        </a:p>
      </dgm:t>
    </dgm:pt>
    <dgm:pt modelId="{20453CE3-2788-4F6E-8012-856E7BAD7ECF}">
      <dgm:prSet phldrT="[文本]" custT="1"/>
      <dgm:spPr/>
      <dgm:t>
        <a:bodyPr/>
        <a:lstStyle/>
        <a:p>
          <a:r>
            <a:rPr lang="zh-CN" altLang="en-US" sz="2800" b="1" dirty="0" smtClean="0">
              <a:latin typeface="华文新魏" pitchFamily="2" charset="-122"/>
              <a:ea typeface="华文新魏" pitchFamily="2" charset="-122"/>
            </a:rPr>
            <a:t>实验装置</a:t>
          </a:r>
          <a:endParaRPr lang="zh-CN" altLang="en-US" sz="2800" b="1" dirty="0">
            <a:latin typeface="华文新魏" pitchFamily="2" charset="-122"/>
            <a:ea typeface="华文新魏" pitchFamily="2" charset="-122"/>
          </a:endParaRPr>
        </a:p>
      </dgm:t>
    </dgm:pt>
    <dgm:pt modelId="{A3830012-6AD4-43F8-B9BB-52150A29E9B6}" type="parTrans" cxnId="{8A9B0434-E347-4A7B-AB47-1A05AAD1DBCF}">
      <dgm:prSet/>
      <dgm:spPr/>
      <dgm:t>
        <a:bodyPr/>
        <a:lstStyle/>
        <a:p>
          <a:endParaRPr lang="zh-CN" altLang="en-US" sz="2400">
            <a:latin typeface="华文新魏" pitchFamily="2" charset="-122"/>
            <a:ea typeface="华文新魏" pitchFamily="2" charset="-122"/>
          </a:endParaRPr>
        </a:p>
      </dgm:t>
    </dgm:pt>
    <dgm:pt modelId="{D2455AC1-94D2-412D-9A68-9DB065CB7070}" type="sibTrans" cxnId="{8A9B0434-E347-4A7B-AB47-1A05AAD1DBCF}">
      <dgm:prSet/>
      <dgm:spPr/>
      <dgm:t>
        <a:bodyPr/>
        <a:lstStyle/>
        <a:p>
          <a:endParaRPr lang="zh-CN" altLang="en-US" sz="2400">
            <a:latin typeface="华文新魏" pitchFamily="2" charset="-122"/>
            <a:ea typeface="华文新魏" pitchFamily="2" charset="-122"/>
          </a:endParaRPr>
        </a:p>
      </dgm:t>
    </dgm:pt>
    <dgm:pt modelId="{F89477F7-AD22-4328-BB51-5B2709675E9D}">
      <dgm:prSet phldrT="[文本]" custT="1"/>
      <dgm:spPr/>
      <dgm:t>
        <a:bodyPr/>
        <a:lstStyle/>
        <a:p>
          <a:r>
            <a:rPr lang="zh-CN" altLang="en-US" sz="2400" dirty="0" smtClean="0">
              <a:latin typeface="华文新魏" pitchFamily="2" charset="-122"/>
              <a:ea typeface="华文新魏" pitchFamily="2" charset="-122"/>
            </a:rPr>
            <a:t>液氮恒温装置</a:t>
          </a:r>
          <a:endParaRPr lang="zh-CN" altLang="en-US" sz="2400" dirty="0">
            <a:latin typeface="华文新魏" pitchFamily="2" charset="-122"/>
            <a:ea typeface="华文新魏" pitchFamily="2" charset="-122"/>
          </a:endParaRPr>
        </a:p>
      </dgm:t>
    </dgm:pt>
    <dgm:pt modelId="{90E8A91B-9DFE-4482-942E-A695380E04EF}" type="parTrans" cxnId="{036C5D13-9E2B-4500-86B5-C25300065A49}">
      <dgm:prSet/>
      <dgm:spPr/>
      <dgm:t>
        <a:bodyPr/>
        <a:lstStyle/>
        <a:p>
          <a:endParaRPr lang="zh-CN" altLang="en-US" sz="2400">
            <a:latin typeface="华文新魏" pitchFamily="2" charset="-122"/>
            <a:ea typeface="华文新魏" pitchFamily="2" charset="-122"/>
          </a:endParaRPr>
        </a:p>
      </dgm:t>
    </dgm:pt>
    <dgm:pt modelId="{EDC50977-F320-4D4B-A4D3-74569EB9B808}" type="sibTrans" cxnId="{036C5D13-9E2B-4500-86B5-C25300065A49}">
      <dgm:prSet/>
      <dgm:spPr/>
      <dgm:t>
        <a:bodyPr/>
        <a:lstStyle/>
        <a:p>
          <a:endParaRPr lang="zh-CN" altLang="en-US" sz="2400">
            <a:latin typeface="华文新魏" pitchFamily="2" charset="-122"/>
            <a:ea typeface="华文新魏" pitchFamily="2" charset="-122"/>
          </a:endParaRPr>
        </a:p>
      </dgm:t>
    </dgm:pt>
    <dgm:pt modelId="{3215378B-CE76-4D17-A96D-81FCBF545482}">
      <dgm:prSet phldrT="[文本]" custT="1"/>
      <dgm:spPr/>
      <dgm:t>
        <a:bodyPr/>
        <a:lstStyle/>
        <a:p>
          <a:r>
            <a:rPr lang="zh-CN" altLang="en-US" sz="2400" dirty="0" smtClean="0">
              <a:latin typeface="华文新魏" pitchFamily="2" charset="-122"/>
              <a:ea typeface="华文新魏" pitchFamily="2" charset="-122"/>
            </a:rPr>
            <a:t>显微镜</a:t>
          </a:r>
          <a:endParaRPr lang="zh-CN" altLang="en-US" sz="2400" dirty="0">
            <a:latin typeface="华文新魏" pitchFamily="2" charset="-122"/>
            <a:ea typeface="华文新魏" pitchFamily="2" charset="-122"/>
          </a:endParaRPr>
        </a:p>
      </dgm:t>
    </dgm:pt>
    <dgm:pt modelId="{4FC1EDB3-3B26-45BF-9BD0-16E31F52C59C}" type="parTrans" cxnId="{227BC77C-A334-417A-96DB-42CD4D782376}">
      <dgm:prSet/>
      <dgm:spPr/>
      <dgm:t>
        <a:bodyPr/>
        <a:lstStyle/>
        <a:p>
          <a:endParaRPr lang="zh-CN" altLang="en-US" sz="2400">
            <a:latin typeface="华文新魏" pitchFamily="2" charset="-122"/>
            <a:ea typeface="华文新魏" pitchFamily="2" charset="-122"/>
          </a:endParaRPr>
        </a:p>
      </dgm:t>
    </dgm:pt>
    <dgm:pt modelId="{46B9D71B-63C5-4655-ABE0-ED8D4A30DEF5}" type="sibTrans" cxnId="{227BC77C-A334-417A-96DB-42CD4D782376}">
      <dgm:prSet/>
      <dgm:spPr/>
      <dgm:t>
        <a:bodyPr/>
        <a:lstStyle/>
        <a:p>
          <a:endParaRPr lang="zh-CN" altLang="en-US" sz="2400">
            <a:latin typeface="华文新魏" pitchFamily="2" charset="-122"/>
            <a:ea typeface="华文新魏" pitchFamily="2" charset="-122"/>
          </a:endParaRPr>
        </a:p>
      </dgm:t>
    </dgm:pt>
    <dgm:pt modelId="{4AEAA93C-5F01-4D86-B42A-ABD1CE8EB6E9}">
      <dgm:prSet phldrT="[文本]" custT="1"/>
      <dgm:spPr/>
      <dgm:t>
        <a:bodyPr/>
        <a:lstStyle/>
        <a:p>
          <a:r>
            <a:rPr lang="zh-CN" altLang="en-US" sz="2800" b="1" dirty="0" smtClean="0">
              <a:latin typeface="华文新魏" pitchFamily="2" charset="-122"/>
              <a:ea typeface="华文新魏" pitchFamily="2" charset="-122"/>
            </a:rPr>
            <a:t>实验过程</a:t>
          </a:r>
          <a:endParaRPr lang="zh-CN" altLang="en-US" sz="2800" b="1" dirty="0">
            <a:latin typeface="华文新魏" pitchFamily="2" charset="-122"/>
            <a:ea typeface="华文新魏" pitchFamily="2" charset="-122"/>
          </a:endParaRPr>
        </a:p>
      </dgm:t>
    </dgm:pt>
    <dgm:pt modelId="{0B05F7BD-A8C4-46DC-953F-E8E4B2215D3F}" type="parTrans" cxnId="{6226EB9D-D4BE-4FDB-B86E-9718EC60B5FC}">
      <dgm:prSet/>
      <dgm:spPr/>
      <dgm:t>
        <a:bodyPr/>
        <a:lstStyle/>
        <a:p>
          <a:endParaRPr lang="zh-CN" altLang="en-US" sz="2400">
            <a:latin typeface="华文新魏" pitchFamily="2" charset="-122"/>
            <a:ea typeface="华文新魏" pitchFamily="2" charset="-122"/>
          </a:endParaRPr>
        </a:p>
      </dgm:t>
    </dgm:pt>
    <dgm:pt modelId="{4EFF3419-9CAF-4E4A-91B7-734E1831EA5F}" type="sibTrans" cxnId="{6226EB9D-D4BE-4FDB-B86E-9718EC60B5FC}">
      <dgm:prSet/>
      <dgm:spPr/>
      <dgm:t>
        <a:bodyPr/>
        <a:lstStyle/>
        <a:p>
          <a:endParaRPr lang="zh-CN" altLang="en-US" sz="2400">
            <a:latin typeface="华文新魏" pitchFamily="2" charset="-122"/>
            <a:ea typeface="华文新魏" pitchFamily="2" charset="-122"/>
          </a:endParaRPr>
        </a:p>
      </dgm:t>
    </dgm:pt>
    <dgm:pt modelId="{0EDBCB9C-EB09-46EC-949A-BA4350B069E9}">
      <dgm:prSet phldrT="[文本]" custT="1"/>
      <dgm:spPr/>
      <dgm:t>
        <a:bodyPr/>
        <a:lstStyle/>
        <a:p>
          <a:r>
            <a:rPr lang="zh-CN" altLang="en-US" sz="2400" dirty="0" smtClean="0">
              <a:latin typeface="华文新魏" pitchFamily="2" charset="-122"/>
              <a:ea typeface="华文新魏" pitchFamily="2" charset="-122"/>
            </a:rPr>
            <a:t>蒸馏水</a:t>
          </a:r>
          <a:endParaRPr lang="zh-CN" altLang="en-US" sz="2400" dirty="0">
            <a:latin typeface="华文新魏" pitchFamily="2" charset="-122"/>
            <a:ea typeface="华文新魏" pitchFamily="2" charset="-122"/>
          </a:endParaRPr>
        </a:p>
      </dgm:t>
    </dgm:pt>
    <dgm:pt modelId="{86F7ED32-A38D-43FF-B44E-B7DBACECF9AA}" type="parTrans" cxnId="{CABF5DB1-065E-447D-8C30-57E6E64ACC61}">
      <dgm:prSet/>
      <dgm:spPr/>
      <dgm:t>
        <a:bodyPr/>
        <a:lstStyle/>
        <a:p>
          <a:endParaRPr lang="zh-CN" altLang="en-US" sz="2400">
            <a:latin typeface="华文新魏" pitchFamily="2" charset="-122"/>
            <a:ea typeface="华文新魏" pitchFamily="2" charset="-122"/>
          </a:endParaRPr>
        </a:p>
      </dgm:t>
    </dgm:pt>
    <dgm:pt modelId="{30ED3CCE-C8DA-4177-9B28-388F64DA59EF}" type="sibTrans" cxnId="{CABF5DB1-065E-447D-8C30-57E6E64ACC61}">
      <dgm:prSet/>
      <dgm:spPr/>
      <dgm:t>
        <a:bodyPr/>
        <a:lstStyle/>
        <a:p>
          <a:endParaRPr lang="zh-CN" altLang="en-US" sz="2400">
            <a:latin typeface="华文新魏" pitchFamily="2" charset="-122"/>
            <a:ea typeface="华文新魏" pitchFamily="2" charset="-122"/>
          </a:endParaRPr>
        </a:p>
      </dgm:t>
    </dgm:pt>
    <dgm:pt modelId="{BFEC9B6A-FE2E-44E0-91FE-08F0BEECA3A1}">
      <dgm:prSet phldrT="[文本]" custT="1"/>
      <dgm:spPr/>
      <dgm:t>
        <a:bodyPr/>
        <a:lstStyle/>
        <a:p>
          <a:r>
            <a:rPr lang="zh-CN" altLang="en-US" sz="2400" dirty="0" smtClean="0">
              <a:latin typeface="华文新魏" pitchFamily="2" charset="-122"/>
              <a:ea typeface="华文新魏" pitchFamily="2" charset="-122"/>
            </a:rPr>
            <a:t>冰晶</a:t>
          </a:r>
          <a:endParaRPr lang="zh-CN" altLang="en-US" sz="2400" dirty="0">
            <a:latin typeface="华文新魏" pitchFamily="2" charset="-122"/>
            <a:ea typeface="华文新魏" pitchFamily="2" charset="-122"/>
          </a:endParaRPr>
        </a:p>
      </dgm:t>
    </dgm:pt>
    <dgm:pt modelId="{65CBD4D6-B5D3-49EF-B4F5-972640BC5E8A}" type="parTrans" cxnId="{884C3379-55EC-42F1-BCEC-CC9F812F39ED}">
      <dgm:prSet/>
      <dgm:spPr/>
      <dgm:t>
        <a:bodyPr/>
        <a:lstStyle/>
        <a:p>
          <a:endParaRPr lang="zh-CN" altLang="en-US" sz="2400">
            <a:latin typeface="华文新魏" pitchFamily="2" charset="-122"/>
            <a:ea typeface="华文新魏" pitchFamily="2" charset="-122"/>
          </a:endParaRPr>
        </a:p>
      </dgm:t>
    </dgm:pt>
    <dgm:pt modelId="{3922EC3F-498C-4931-93FD-692F1134339B}" type="sibTrans" cxnId="{884C3379-55EC-42F1-BCEC-CC9F812F39ED}">
      <dgm:prSet/>
      <dgm:spPr/>
      <dgm:t>
        <a:bodyPr/>
        <a:lstStyle/>
        <a:p>
          <a:endParaRPr lang="zh-CN" altLang="en-US" sz="2400">
            <a:latin typeface="华文新魏" pitchFamily="2" charset="-122"/>
            <a:ea typeface="华文新魏" pitchFamily="2" charset="-122"/>
          </a:endParaRPr>
        </a:p>
      </dgm:t>
    </dgm:pt>
    <dgm:pt modelId="{4E30547F-FAF6-4104-A1D1-FC0E7661063D}">
      <dgm:prSet phldrT="[文本]" custT="1"/>
      <dgm:spPr/>
      <dgm:t>
        <a:bodyPr/>
        <a:lstStyle/>
        <a:p>
          <a:r>
            <a:rPr lang="zh-CN" altLang="en-US" sz="2800" b="1" dirty="0" smtClean="0">
              <a:latin typeface="华文新魏" pitchFamily="2" charset="-122"/>
              <a:ea typeface="华文新魏" pitchFamily="2" charset="-122"/>
            </a:rPr>
            <a:t>数据处理和分析</a:t>
          </a:r>
          <a:endParaRPr lang="zh-CN" altLang="en-US" sz="2800" b="1" dirty="0">
            <a:latin typeface="华文新魏" pitchFamily="2" charset="-122"/>
            <a:ea typeface="华文新魏" pitchFamily="2" charset="-122"/>
          </a:endParaRPr>
        </a:p>
      </dgm:t>
    </dgm:pt>
    <dgm:pt modelId="{7A0FA0C2-340D-436E-B366-90754DDBB72C}" type="parTrans" cxnId="{AAAC4D8B-F654-4CEA-B572-0E30A1B76793}">
      <dgm:prSet/>
      <dgm:spPr/>
      <dgm:t>
        <a:bodyPr/>
        <a:lstStyle/>
        <a:p>
          <a:endParaRPr lang="zh-CN" altLang="en-US" sz="2400">
            <a:latin typeface="华文新魏" pitchFamily="2" charset="-122"/>
            <a:ea typeface="华文新魏" pitchFamily="2" charset="-122"/>
          </a:endParaRPr>
        </a:p>
      </dgm:t>
    </dgm:pt>
    <dgm:pt modelId="{F816F6EB-54FD-48C1-8E7C-CD7D8264BBEE}" type="sibTrans" cxnId="{AAAC4D8B-F654-4CEA-B572-0E30A1B76793}">
      <dgm:prSet/>
      <dgm:spPr/>
      <dgm:t>
        <a:bodyPr/>
        <a:lstStyle/>
        <a:p>
          <a:endParaRPr lang="zh-CN" altLang="en-US" sz="2400">
            <a:latin typeface="华文新魏" pitchFamily="2" charset="-122"/>
            <a:ea typeface="华文新魏" pitchFamily="2" charset="-122"/>
          </a:endParaRPr>
        </a:p>
      </dgm:t>
    </dgm:pt>
    <dgm:pt modelId="{776270AA-24CE-4B62-84B4-2C4A89632BC5}">
      <dgm:prSet phldrT="[文本]" custT="1"/>
      <dgm:spPr/>
      <dgm:t>
        <a:bodyPr/>
        <a:lstStyle/>
        <a:p>
          <a:r>
            <a:rPr lang="zh-CN" altLang="en-US" sz="2400" dirty="0" smtClean="0">
              <a:latin typeface="华文新魏" pitchFamily="2" charset="-122"/>
              <a:ea typeface="华文新魏" pitchFamily="2" charset="-122"/>
            </a:rPr>
            <a:t>结晶过程</a:t>
          </a:r>
          <a:endParaRPr lang="zh-CN" altLang="en-US" sz="2400" dirty="0">
            <a:latin typeface="华文新魏" pitchFamily="2" charset="-122"/>
            <a:ea typeface="华文新魏" pitchFamily="2" charset="-122"/>
          </a:endParaRPr>
        </a:p>
      </dgm:t>
    </dgm:pt>
    <dgm:pt modelId="{A5CE6E7F-9E4B-44C2-9C3D-A867A330088B}" type="parTrans" cxnId="{EB1B4DBC-7193-4AFE-B0DA-8F9B1C90F72B}">
      <dgm:prSet/>
      <dgm:spPr/>
      <dgm:t>
        <a:bodyPr/>
        <a:lstStyle/>
        <a:p>
          <a:endParaRPr lang="zh-CN" altLang="en-US" sz="2400">
            <a:latin typeface="华文新魏" pitchFamily="2" charset="-122"/>
            <a:ea typeface="华文新魏" pitchFamily="2" charset="-122"/>
          </a:endParaRPr>
        </a:p>
      </dgm:t>
    </dgm:pt>
    <dgm:pt modelId="{5F818DE1-D55C-42AC-8D54-2CC4A6D304F4}" type="sibTrans" cxnId="{EB1B4DBC-7193-4AFE-B0DA-8F9B1C90F72B}">
      <dgm:prSet/>
      <dgm:spPr/>
      <dgm:t>
        <a:bodyPr/>
        <a:lstStyle/>
        <a:p>
          <a:endParaRPr lang="zh-CN" altLang="en-US" sz="2400">
            <a:latin typeface="华文新魏" pitchFamily="2" charset="-122"/>
            <a:ea typeface="华文新魏" pitchFamily="2" charset="-122"/>
          </a:endParaRPr>
        </a:p>
      </dgm:t>
    </dgm:pt>
    <dgm:pt modelId="{78A3354F-EEFD-4255-B2C7-E4F4076580B9}">
      <dgm:prSet phldrT="[文本]" custT="1"/>
      <dgm:spPr/>
      <dgm:t>
        <a:bodyPr/>
        <a:lstStyle/>
        <a:p>
          <a:r>
            <a:rPr lang="zh-CN" altLang="en-US" sz="2400" dirty="0" smtClean="0">
              <a:latin typeface="华文新魏" pitchFamily="2" charset="-122"/>
              <a:ea typeface="华文新魏" pitchFamily="2" charset="-122"/>
            </a:rPr>
            <a:t>固体最终形状</a:t>
          </a:r>
          <a:endParaRPr lang="zh-CN" altLang="en-US" sz="2400" dirty="0">
            <a:latin typeface="华文新魏" pitchFamily="2" charset="-122"/>
            <a:ea typeface="华文新魏" pitchFamily="2" charset="-122"/>
          </a:endParaRPr>
        </a:p>
      </dgm:t>
    </dgm:pt>
    <dgm:pt modelId="{9A860E18-7BFB-4AA7-9A98-CB7ACC834042}" type="parTrans" cxnId="{C1A10464-6F91-4432-A770-B97A9DD741D6}">
      <dgm:prSet/>
      <dgm:spPr/>
      <dgm:t>
        <a:bodyPr/>
        <a:lstStyle/>
        <a:p>
          <a:endParaRPr lang="zh-CN" altLang="en-US" sz="2400">
            <a:latin typeface="华文新魏" pitchFamily="2" charset="-122"/>
            <a:ea typeface="华文新魏" pitchFamily="2" charset="-122"/>
          </a:endParaRPr>
        </a:p>
      </dgm:t>
    </dgm:pt>
    <dgm:pt modelId="{8FDE52F5-CF55-4775-8BE8-B5276E7C4263}" type="sibTrans" cxnId="{C1A10464-6F91-4432-A770-B97A9DD741D6}">
      <dgm:prSet/>
      <dgm:spPr/>
      <dgm:t>
        <a:bodyPr/>
        <a:lstStyle/>
        <a:p>
          <a:endParaRPr lang="zh-CN" altLang="en-US" sz="2400">
            <a:latin typeface="华文新魏" pitchFamily="2" charset="-122"/>
            <a:ea typeface="华文新魏" pitchFamily="2" charset="-122"/>
          </a:endParaRPr>
        </a:p>
      </dgm:t>
    </dgm:pt>
    <dgm:pt modelId="{E8D43104-AA17-4832-A8B6-2E6984C82DC9}">
      <dgm:prSet custT="1"/>
      <dgm:spPr/>
      <dgm:t>
        <a:bodyPr/>
        <a:lstStyle/>
        <a:p>
          <a:r>
            <a:rPr lang="zh-CN" altLang="en-US" sz="2400" dirty="0" smtClean="0">
              <a:latin typeface="华文新魏" pitchFamily="2" charset="-122"/>
              <a:ea typeface="华文新魏" pitchFamily="2" charset="-122"/>
            </a:rPr>
            <a:t>变温</a:t>
          </a:r>
          <a:endParaRPr lang="zh-CN" altLang="en-US" sz="2400" dirty="0">
            <a:latin typeface="华文新魏" pitchFamily="2" charset="-122"/>
            <a:ea typeface="华文新魏" pitchFamily="2" charset="-122"/>
          </a:endParaRPr>
        </a:p>
      </dgm:t>
    </dgm:pt>
    <dgm:pt modelId="{5E0DB3D4-5B40-413F-89BA-2330A2BA29C0}" type="parTrans" cxnId="{E133AAD6-B15E-4268-BBEB-53FA39091DF2}">
      <dgm:prSet/>
      <dgm:spPr/>
      <dgm:t>
        <a:bodyPr/>
        <a:lstStyle/>
        <a:p>
          <a:endParaRPr lang="zh-CN" altLang="en-US"/>
        </a:p>
      </dgm:t>
    </dgm:pt>
    <dgm:pt modelId="{266CD2F2-3A36-4A43-88AD-2AE86AE3C0EE}" type="sibTrans" cxnId="{E133AAD6-B15E-4268-BBEB-53FA39091DF2}">
      <dgm:prSet/>
      <dgm:spPr/>
      <dgm:t>
        <a:bodyPr/>
        <a:lstStyle/>
        <a:p>
          <a:endParaRPr lang="zh-CN" altLang="en-US"/>
        </a:p>
      </dgm:t>
    </dgm:pt>
    <dgm:pt modelId="{7E9A40F3-751E-4500-9589-BE705A527FE3}" type="pres">
      <dgm:prSet presAssocID="{E6625EC0-9DE2-43AF-92D7-453918B74247}" presName="Name0" presStyleCnt="0">
        <dgm:presLayoutVars>
          <dgm:dir/>
          <dgm:animLvl val="lvl"/>
          <dgm:resizeHandles val="exact"/>
        </dgm:presLayoutVars>
      </dgm:prSet>
      <dgm:spPr/>
      <dgm:t>
        <a:bodyPr/>
        <a:lstStyle/>
        <a:p>
          <a:endParaRPr lang="zh-CN" altLang="en-US"/>
        </a:p>
      </dgm:t>
    </dgm:pt>
    <dgm:pt modelId="{6D717B15-0AE3-46C6-BF46-B88C8C3634DA}" type="pres">
      <dgm:prSet presAssocID="{4E30547F-FAF6-4104-A1D1-FC0E7661063D}" presName="boxAndChildren" presStyleCnt="0"/>
      <dgm:spPr/>
    </dgm:pt>
    <dgm:pt modelId="{1C761E67-07F4-4066-BCD4-D8998E622BDA}" type="pres">
      <dgm:prSet presAssocID="{4E30547F-FAF6-4104-A1D1-FC0E7661063D}" presName="parentTextBox" presStyleLbl="node1" presStyleIdx="0" presStyleCnt="3"/>
      <dgm:spPr/>
      <dgm:t>
        <a:bodyPr/>
        <a:lstStyle/>
        <a:p>
          <a:endParaRPr lang="zh-CN" altLang="en-US"/>
        </a:p>
      </dgm:t>
    </dgm:pt>
    <dgm:pt modelId="{CC1CE16E-565F-4E6E-AD5B-5797DC459F17}" type="pres">
      <dgm:prSet presAssocID="{4E30547F-FAF6-4104-A1D1-FC0E7661063D}" presName="entireBox" presStyleLbl="node1" presStyleIdx="0" presStyleCnt="3" custLinFactNeighborY="5632"/>
      <dgm:spPr/>
      <dgm:t>
        <a:bodyPr/>
        <a:lstStyle/>
        <a:p>
          <a:endParaRPr lang="zh-CN" altLang="en-US"/>
        </a:p>
      </dgm:t>
    </dgm:pt>
    <dgm:pt modelId="{6EA3C5AD-6FC2-47A0-B8B3-A9D58C2F39D2}" type="pres">
      <dgm:prSet presAssocID="{4E30547F-FAF6-4104-A1D1-FC0E7661063D}" presName="descendantBox" presStyleCnt="0"/>
      <dgm:spPr/>
    </dgm:pt>
    <dgm:pt modelId="{F91D6136-5BE6-4D9B-9F3C-8B29A01980A7}" type="pres">
      <dgm:prSet presAssocID="{776270AA-24CE-4B62-84B4-2C4A89632BC5}" presName="childTextBox" presStyleLbl="fgAccFollowNode1" presStyleIdx="0" presStyleCnt="7">
        <dgm:presLayoutVars>
          <dgm:bulletEnabled val="1"/>
        </dgm:presLayoutVars>
      </dgm:prSet>
      <dgm:spPr/>
      <dgm:t>
        <a:bodyPr/>
        <a:lstStyle/>
        <a:p>
          <a:endParaRPr lang="zh-CN" altLang="en-US"/>
        </a:p>
      </dgm:t>
    </dgm:pt>
    <dgm:pt modelId="{B38A1C76-8529-4240-B449-D8AEE9EE24D7}" type="pres">
      <dgm:prSet presAssocID="{78A3354F-EEFD-4255-B2C7-E4F4076580B9}" presName="childTextBox" presStyleLbl="fgAccFollowNode1" presStyleIdx="1" presStyleCnt="7">
        <dgm:presLayoutVars>
          <dgm:bulletEnabled val="1"/>
        </dgm:presLayoutVars>
      </dgm:prSet>
      <dgm:spPr/>
      <dgm:t>
        <a:bodyPr/>
        <a:lstStyle/>
        <a:p>
          <a:endParaRPr lang="zh-CN" altLang="en-US"/>
        </a:p>
      </dgm:t>
    </dgm:pt>
    <dgm:pt modelId="{F0D4242D-FED9-4D52-B2E1-9FDACC058538}" type="pres">
      <dgm:prSet presAssocID="{4EFF3419-9CAF-4E4A-91B7-734E1831EA5F}" presName="sp" presStyleCnt="0"/>
      <dgm:spPr/>
    </dgm:pt>
    <dgm:pt modelId="{5CEC5E0A-63E9-4AD0-ABD9-882A413A4376}" type="pres">
      <dgm:prSet presAssocID="{4AEAA93C-5F01-4D86-B42A-ABD1CE8EB6E9}" presName="arrowAndChildren" presStyleCnt="0"/>
      <dgm:spPr/>
    </dgm:pt>
    <dgm:pt modelId="{FD162955-AB6F-44B1-8C94-C0A2DA5F03FF}" type="pres">
      <dgm:prSet presAssocID="{4AEAA93C-5F01-4D86-B42A-ABD1CE8EB6E9}" presName="parentTextArrow" presStyleLbl="node1" presStyleIdx="0" presStyleCnt="3"/>
      <dgm:spPr/>
      <dgm:t>
        <a:bodyPr/>
        <a:lstStyle/>
        <a:p>
          <a:endParaRPr lang="zh-CN" altLang="en-US"/>
        </a:p>
      </dgm:t>
    </dgm:pt>
    <dgm:pt modelId="{A796BD4F-8F40-4849-B84F-CF2C13836DEB}" type="pres">
      <dgm:prSet presAssocID="{4AEAA93C-5F01-4D86-B42A-ABD1CE8EB6E9}" presName="arrow" presStyleLbl="node1" presStyleIdx="1" presStyleCnt="3"/>
      <dgm:spPr/>
      <dgm:t>
        <a:bodyPr/>
        <a:lstStyle/>
        <a:p>
          <a:endParaRPr lang="zh-CN" altLang="en-US"/>
        </a:p>
      </dgm:t>
    </dgm:pt>
    <dgm:pt modelId="{B8534D3E-688B-41EF-B286-9ECD7C5619CA}" type="pres">
      <dgm:prSet presAssocID="{4AEAA93C-5F01-4D86-B42A-ABD1CE8EB6E9}" presName="descendantArrow" presStyleCnt="0"/>
      <dgm:spPr/>
    </dgm:pt>
    <dgm:pt modelId="{7D656DB2-F26C-43F1-8230-DB20CBEABEA4}" type="pres">
      <dgm:prSet presAssocID="{0EDBCB9C-EB09-46EC-949A-BA4350B069E9}" presName="childTextArrow" presStyleLbl="fgAccFollowNode1" presStyleIdx="2" presStyleCnt="7">
        <dgm:presLayoutVars>
          <dgm:bulletEnabled val="1"/>
        </dgm:presLayoutVars>
      </dgm:prSet>
      <dgm:spPr/>
      <dgm:t>
        <a:bodyPr/>
        <a:lstStyle/>
        <a:p>
          <a:endParaRPr lang="zh-CN" altLang="en-US"/>
        </a:p>
      </dgm:t>
    </dgm:pt>
    <dgm:pt modelId="{B5AAB8B6-E8FE-42F5-AFDA-41E5482C22F3}" type="pres">
      <dgm:prSet presAssocID="{E8D43104-AA17-4832-A8B6-2E6984C82DC9}" presName="childTextArrow" presStyleLbl="fgAccFollowNode1" presStyleIdx="3" presStyleCnt="7">
        <dgm:presLayoutVars>
          <dgm:bulletEnabled val="1"/>
        </dgm:presLayoutVars>
      </dgm:prSet>
      <dgm:spPr/>
      <dgm:t>
        <a:bodyPr/>
        <a:lstStyle/>
        <a:p>
          <a:endParaRPr lang="zh-CN" altLang="en-US"/>
        </a:p>
      </dgm:t>
    </dgm:pt>
    <dgm:pt modelId="{8BCD7B6E-3D1F-4538-BCFE-92C9CE408DBD}" type="pres">
      <dgm:prSet presAssocID="{BFEC9B6A-FE2E-44E0-91FE-08F0BEECA3A1}" presName="childTextArrow" presStyleLbl="fgAccFollowNode1" presStyleIdx="4" presStyleCnt="7">
        <dgm:presLayoutVars>
          <dgm:bulletEnabled val="1"/>
        </dgm:presLayoutVars>
      </dgm:prSet>
      <dgm:spPr/>
      <dgm:t>
        <a:bodyPr/>
        <a:lstStyle/>
        <a:p>
          <a:endParaRPr lang="zh-CN" altLang="en-US"/>
        </a:p>
      </dgm:t>
    </dgm:pt>
    <dgm:pt modelId="{2953253E-2283-46E7-94D0-2591FF5B1C1F}" type="pres">
      <dgm:prSet presAssocID="{D2455AC1-94D2-412D-9A68-9DB065CB7070}" presName="sp" presStyleCnt="0"/>
      <dgm:spPr/>
    </dgm:pt>
    <dgm:pt modelId="{2C94415F-2288-4D43-A9A4-4BFA8DDE9D89}" type="pres">
      <dgm:prSet presAssocID="{20453CE3-2788-4F6E-8012-856E7BAD7ECF}" presName="arrowAndChildren" presStyleCnt="0"/>
      <dgm:spPr/>
    </dgm:pt>
    <dgm:pt modelId="{04265F00-318E-40E7-BD75-660419CB45AD}" type="pres">
      <dgm:prSet presAssocID="{20453CE3-2788-4F6E-8012-856E7BAD7ECF}" presName="parentTextArrow" presStyleLbl="node1" presStyleIdx="1" presStyleCnt="3"/>
      <dgm:spPr/>
      <dgm:t>
        <a:bodyPr/>
        <a:lstStyle/>
        <a:p>
          <a:endParaRPr lang="zh-CN" altLang="en-US"/>
        </a:p>
      </dgm:t>
    </dgm:pt>
    <dgm:pt modelId="{C5662B0C-5E4A-4FB0-A2FC-B728DA3975DF}" type="pres">
      <dgm:prSet presAssocID="{20453CE3-2788-4F6E-8012-856E7BAD7ECF}" presName="arrow" presStyleLbl="node1" presStyleIdx="2" presStyleCnt="3" custLinFactNeighborX="-16581" custLinFactNeighborY="-67026"/>
      <dgm:spPr/>
      <dgm:t>
        <a:bodyPr/>
        <a:lstStyle/>
        <a:p>
          <a:endParaRPr lang="zh-CN" altLang="en-US"/>
        </a:p>
      </dgm:t>
    </dgm:pt>
    <dgm:pt modelId="{997AF389-8255-41DB-9671-18C30BAC3C2C}" type="pres">
      <dgm:prSet presAssocID="{20453CE3-2788-4F6E-8012-856E7BAD7ECF}" presName="descendantArrow" presStyleCnt="0"/>
      <dgm:spPr/>
    </dgm:pt>
    <dgm:pt modelId="{E4078E86-19D9-44CA-8AF9-3C379F73EF5F}" type="pres">
      <dgm:prSet presAssocID="{F89477F7-AD22-4328-BB51-5B2709675E9D}" presName="childTextArrow" presStyleLbl="fgAccFollowNode1" presStyleIdx="5" presStyleCnt="7">
        <dgm:presLayoutVars>
          <dgm:bulletEnabled val="1"/>
        </dgm:presLayoutVars>
      </dgm:prSet>
      <dgm:spPr/>
      <dgm:t>
        <a:bodyPr/>
        <a:lstStyle/>
        <a:p>
          <a:endParaRPr lang="zh-CN" altLang="en-US"/>
        </a:p>
      </dgm:t>
    </dgm:pt>
    <dgm:pt modelId="{87AE866E-3506-4D57-9A0D-17744097F4F2}" type="pres">
      <dgm:prSet presAssocID="{3215378B-CE76-4D17-A96D-81FCBF545482}" presName="childTextArrow" presStyleLbl="fgAccFollowNode1" presStyleIdx="6" presStyleCnt="7">
        <dgm:presLayoutVars>
          <dgm:bulletEnabled val="1"/>
        </dgm:presLayoutVars>
      </dgm:prSet>
      <dgm:spPr/>
      <dgm:t>
        <a:bodyPr/>
        <a:lstStyle/>
        <a:p>
          <a:endParaRPr lang="zh-CN" altLang="en-US"/>
        </a:p>
      </dgm:t>
    </dgm:pt>
  </dgm:ptLst>
  <dgm:cxnLst>
    <dgm:cxn modelId="{F666C495-08F2-42D3-B12E-EE8CB562B458}" type="presOf" srcId="{BFEC9B6A-FE2E-44E0-91FE-08F0BEECA3A1}" destId="{8BCD7B6E-3D1F-4538-BCFE-92C9CE408DBD}" srcOrd="0" destOrd="0" presId="urn:microsoft.com/office/officeart/2005/8/layout/process4"/>
    <dgm:cxn modelId="{6226EB9D-D4BE-4FDB-B86E-9718EC60B5FC}" srcId="{E6625EC0-9DE2-43AF-92D7-453918B74247}" destId="{4AEAA93C-5F01-4D86-B42A-ABD1CE8EB6E9}" srcOrd="1" destOrd="0" parTransId="{0B05F7BD-A8C4-46DC-953F-E8E4B2215D3F}" sibTransId="{4EFF3419-9CAF-4E4A-91B7-734E1831EA5F}"/>
    <dgm:cxn modelId="{A0235219-0704-4CD0-8C79-833F66E45AAD}" type="presOf" srcId="{4AEAA93C-5F01-4D86-B42A-ABD1CE8EB6E9}" destId="{FD162955-AB6F-44B1-8C94-C0A2DA5F03FF}" srcOrd="0" destOrd="0" presId="urn:microsoft.com/office/officeart/2005/8/layout/process4"/>
    <dgm:cxn modelId="{44628EFB-DAE4-443B-A4C7-00850CA82A99}" type="presOf" srcId="{0EDBCB9C-EB09-46EC-949A-BA4350B069E9}" destId="{7D656DB2-F26C-43F1-8230-DB20CBEABEA4}" srcOrd="0" destOrd="0" presId="urn:microsoft.com/office/officeart/2005/8/layout/process4"/>
    <dgm:cxn modelId="{4B453619-DF98-4348-A0F4-16EF7A507F96}" type="presOf" srcId="{E6625EC0-9DE2-43AF-92D7-453918B74247}" destId="{7E9A40F3-751E-4500-9589-BE705A527FE3}" srcOrd="0" destOrd="0" presId="urn:microsoft.com/office/officeart/2005/8/layout/process4"/>
    <dgm:cxn modelId="{227BC77C-A334-417A-96DB-42CD4D782376}" srcId="{20453CE3-2788-4F6E-8012-856E7BAD7ECF}" destId="{3215378B-CE76-4D17-A96D-81FCBF545482}" srcOrd="1" destOrd="0" parTransId="{4FC1EDB3-3B26-45BF-9BD0-16E31F52C59C}" sibTransId="{46B9D71B-63C5-4655-ABE0-ED8D4A30DEF5}"/>
    <dgm:cxn modelId="{C1A10464-6F91-4432-A770-B97A9DD741D6}" srcId="{4E30547F-FAF6-4104-A1D1-FC0E7661063D}" destId="{78A3354F-EEFD-4255-B2C7-E4F4076580B9}" srcOrd="1" destOrd="0" parTransId="{9A860E18-7BFB-4AA7-9A98-CB7ACC834042}" sibTransId="{8FDE52F5-CF55-4775-8BE8-B5276E7C4263}"/>
    <dgm:cxn modelId="{4547CBD5-6DCE-44B9-9D6D-B76DBF2B382A}" type="presOf" srcId="{4E30547F-FAF6-4104-A1D1-FC0E7661063D}" destId="{1C761E67-07F4-4066-BCD4-D8998E622BDA}" srcOrd="0" destOrd="0" presId="urn:microsoft.com/office/officeart/2005/8/layout/process4"/>
    <dgm:cxn modelId="{707EA953-0258-46CB-BA68-C6D3BAF80B33}" type="presOf" srcId="{3215378B-CE76-4D17-A96D-81FCBF545482}" destId="{87AE866E-3506-4D57-9A0D-17744097F4F2}" srcOrd="0" destOrd="0" presId="urn:microsoft.com/office/officeart/2005/8/layout/process4"/>
    <dgm:cxn modelId="{A6460D42-8221-456A-9422-F8BDA866D926}" type="presOf" srcId="{20453CE3-2788-4F6E-8012-856E7BAD7ECF}" destId="{04265F00-318E-40E7-BD75-660419CB45AD}" srcOrd="0" destOrd="0" presId="urn:microsoft.com/office/officeart/2005/8/layout/process4"/>
    <dgm:cxn modelId="{0A575666-D0C6-4AD7-AF17-C9E71782FB0C}" type="presOf" srcId="{776270AA-24CE-4B62-84B4-2C4A89632BC5}" destId="{F91D6136-5BE6-4D9B-9F3C-8B29A01980A7}" srcOrd="0" destOrd="0" presId="urn:microsoft.com/office/officeart/2005/8/layout/process4"/>
    <dgm:cxn modelId="{EB1B4DBC-7193-4AFE-B0DA-8F9B1C90F72B}" srcId="{4E30547F-FAF6-4104-A1D1-FC0E7661063D}" destId="{776270AA-24CE-4B62-84B4-2C4A89632BC5}" srcOrd="0" destOrd="0" parTransId="{A5CE6E7F-9E4B-44C2-9C3D-A867A330088B}" sibTransId="{5F818DE1-D55C-42AC-8D54-2CC4A6D304F4}"/>
    <dgm:cxn modelId="{8A9B0434-E347-4A7B-AB47-1A05AAD1DBCF}" srcId="{E6625EC0-9DE2-43AF-92D7-453918B74247}" destId="{20453CE3-2788-4F6E-8012-856E7BAD7ECF}" srcOrd="0" destOrd="0" parTransId="{A3830012-6AD4-43F8-B9BB-52150A29E9B6}" sibTransId="{D2455AC1-94D2-412D-9A68-9DB065CB7070}"/>
    <dgm:cxn modelId="{036C5D13-9E2B-4500-86B5-C25300065A49}" srcId="{20453CE3-2788-4F6E-8012-856E7BAD7ECF}" destId="{F89477F7-AD22-4328-BB51-5B2709675E9D}" srcOrd="0" destOrd="0" parTransId="{90E8A91B-9DFE-4482-942E-A695380E04EF}" sibTransId="{EDC50977-F320-4D4B-A4D3-74569EB9B808}"/>
    <dgm:cxn modelId="{AAAC4D8B-F654-4CEA-B572-0E30A1B76793}" srcId="{E6625EC0-9DE2-43AF-92D7-453918B74247}" destId="{4E30547F-FAF6-4104-A1D1-FC0E7661063D}" srcOrd="2" destOrd="0" parTransId="{7A0FA0C2-340D-436E-B366-90754DDBB72C}" sibTransId="{F816F6EB-54FD-48C1-8E7C-CD7D8264BBEE}"/>
    <dgm:cxn modelId="{5A9F4725-2137-42CB-BC80-2D9A85D9BB3D}" type="presOf" srcId="{F89477F7-AD22-4328-BB51-5B2709675E9D}" destId="{E4078E86-19D9-44CA-8AF9-3C379F73EF5F}" srcOrd="0" destOrd="0" presId="urn:microsoft.com/office/officeart/2005/8/layout/process4"/>
    <dgm:cxn modelId="{422A0BAF-DB7C-42F8-87A3-A4651A64EA0B}" type="presOf" srcId="{4AEAA93C-5F01-4D86-B42A-ABD1CE8EB6E9}" destId="{A796BD4F-8F40-4849-B84F-CF2C13836DEB}" srcOrd="1" destOrd="0" presId="urn:microsoft.com/office/officeart/2005/8/layout/process4"/>
    <dgm:cxn modelId="{884C3379-55EC-42F1-BCEC-CC9F812F39ED}" srcId="{4AEAA93C-5F01-4D86-B42A-ABD1CE8EB6E9}" destId="{BFEC9B6A-FE2E-44E0-91FE-08F0BEECA3A1}" srcOrd="2" destOrd="0" parTransId="{65CBD4D6-B5D3-49EF-B4F5-972640BC5E8A}" sibTransId="{3922EC3F-498C-4931-93FD-692F1134339B}"/>
    <dgm:cxn modelId="{CABF5DB1-065E-447D-8C30-57E6E64ACC61}" srcId="{4AEAA93C-5F01-4D86-B42A-ABD1CE8EB6E9}" destId="{0EDBCB9C-EB09-46EC-949A-BA4350B069E9}" srcOrd="0" destOrd="0" parTransId="{86F7ED32-A38D-43FF-B44E-B7DBACECF9AA}" sibTransId="{30ED3CCE-C8DA-4177-9B28-388F64DA59EF}"/>
    <dgm:cxn modelId="{E133AAD6-B15E-4268-BBEB-53FA39091DF2}" srcId="{4AEAA93C-5F01-4D86-B42A-ABD1CE8EB6E9}" destId="{E8D43104-AA17-4832-A8B6-2E6984C82DC9}" srcOrd="1" destOrd="0" parTransId="{5E0DB3D4-5B40-413F-89BA-2330A2BA29C0}" sibTransId="{266CD2F2-3A36-4A43-88AD-2AE86AE3C0EE}"/>
    <dgm:cxn modelId="{544C7820-18F1-4D19-B1B6-150628E30754}" type="presOf" srcId="{78A3354F-EEFD-4255-B2C7-E4F4076580B9}" destId="{B38A1C76-8529-4240-B449-D8AEE9EE24D7}" srcOrd="0" destOrd="0" presId="urn:microsoft.com/office/officeart/2005/8/layout/process4"/>
    <dgm:cxn modelId="{C4BE1BB0-CAC2-4F5D-A370-7BCED8649A28}" type="presOf" srcId="{E8D43104-AA17-4832-A8B6-2E6984C82DC9}" destId="{B5AAB8B6-E8FE-42F5-AFDA-41E5482C22F3}" srcOrd="0" destOrd="0" presId="urn:microsoft.com/office/officeart/2005/8/layout/process4"/>
    <dgm:cxn modelId="{4847BD31-389E-4D87-9AE0-D18AE595D4EE}" type="presOf" srcId="{4E30547F-FAF6-4104-A1D1-FC0E7661063D}" destId="{CC1CE16E-565F-4E6E-AD5B-5797DC459F17}" srcOrd="1" destOrd="0" presId="urn:microsoft.com/office/officeart/2005/8/layout/process4"/>
    <dgm:cxn modelId="{9844240A-A8A4-488C-8015-62E8109B0EEE}" type="presOf" srcId="{20453CE3-2788-4F6E-8012-856E7BAD7ECF}" destId="{C5662B0C-5E4A-4FB0-A2FC-B728DA3975DF}" srcOrd="1" destOrd="0" presId="urn:microsoft.com/office/officeart/2005/8/layout/process4"/>
    <dgm:cxn modelId="{57E96189-C871-4582-B280-DFC175F0726D}" type="presParOf" srcId="{7E9A40F3-751E-4500-9589-BE705A527FE3}" destId="{6D717B15-0AE3-46C6-BF46-B88C8C3634DA}" srcOrd="0" destOrd="0" presId="urn:microsoft.com/office/officeart/2005/8/layout/process4"/>
    <dgm:cxn modelId="{BBB17907-2126-4846-8838-2EA3146CF74F}" type="presParOf" srcId="{6D717B15-0AE3-46C6-BF46-B88C8C3634DA}" destId="{1C761E67-07F4-4066-BCD4-D8998E622BDA}" srcOrd="0" destOrd="0" presId="urn:microsoft.com/office/officeart/2005/8/layout/process4"/>
    <dgm:cxn modelId="{FE7FFEB4-5148-4582-A8C8-3CB0B8041E09}" type="presParOf" srcId="{6D717B15-0AE3-46C6-BF46-B88C8C3634DA}" destId="{CC1CE16E-565F-4E6E-AD5B-5797DC459F17}" srcOrd="1" destOrd="0" presId="urn:microsoft.com/office/officeart/2005/8/layout/process4"/>
    <dgm:cxn modelId="{4AFAEEE1-D696-4E13-B252-52E0330BCC0A}" type="presParOf" srcId="{6D717B15-0AE3-46C6-BF46-B88C8C3634DA}" destId="{6EA3C5AD-6FC2-47A0-B8B3-A9D58C2F39D2}" srcOrd="2" destOrd="0" presId="urn:microsoft.com/office/officeart/2005/8/layout/process4"/>
    <dgm:cxn modelId="{159CDC43-27FA-4538-B30B-730F11234F66}" type="presParOf" srcId="{6EA3C5AD-6FC2-47A0-B8B3-A9D58C2F39D2}" destId="{F91D6136-5BE6-4D9B-9F3C-8B29A01980A7}" srcOrd="0" destOrd="0" presId="urn:microsoft.com/office/officeart/2005/8/layout/process4"/>
    <dgm:cxn modelId="{C1FCC584-42B9-416F-8D9E-3E4F702137B6}" type="presParOf" srcId="{6EA3C5AD-6FC2-47A0-B8B3-A9D58C2F39D2}" destId="{B38A1C76-8529-4240-B449-D8AEE9EE24D7}" srcOrd="1" destOrd="0" presId="urn:microsoft.com/office/officeart/2005/8/layout/process4"/>
    <dgm:cxn modelId="{CB711966-3D66-42A4-9CE9-270352A022F8}" type="presParOf" srcId="{7E9A40F3-751E-4500-9589-BE705A527FE3}" destId="{F0D4242D-FED9-4D52-B2E1-9FDACC058538}" srcOrd="1" destOrd="0" presId="urn:microsoft.com/office/officeart/2005/8/layout/process4"/>
    <dgm:cxn modelId="{F67704D1-55FD-4E3A-9167-4F17A04ADCAC}" type="presParOf" srcId="{7E9A40F3-751E-4500-9589-BE705A527FE3}" destId="{5CEC5E0A-63E9-4AD0-ABD9-882A413A4376}" srcOrd="2" destOrd="0" presId="urn:microsoft.com/office/officeart/2005/8/layout/process4"/>
    <dgm:cxn modelId="{1EFCA723-082B-482A-8B02-6E28256F36A7}" type="presParOf" srcId="{5CEC5E0A-63E9-4AD0-ABD9-882A413A4376}" destId="{FD162955-AB6F-44B1-8C94-C0A2DA5F03FF}" srcOrd="0" destOrd="0" presId="urn:microsoft.com/office/officeart/2005/8/layout/process4"/>
    <dgm:cxn modelId="{BFE5647B-D780-4DF8-92C1-75769E1AAB4E}" type="presParOf" srcId="{5CEC5E0A-63E9-4AD0-ABD9-882A413A4376}" destId="{A796BD4F-8F40-4849-B84F-CF2C13836DEB}" srcOrd="1" destOrd="0" presId="urn:microsoft.com/office/officeart/2005/8/layout/process4"/>
    <dgm:cxn modelId="{DD0B6A8D-CE59-446C-805B-2D192E37CC28}" type="presParOf" srcId="{5CEC5E0A-63E9-4AD0-ABD9-882A413A4376}" destId="{B8534D3E-688B-41EF-B286-9ECD7C5619CA}" srcOrd="2" destOrd="0" presId="urn:microsoft.com/office/officeart/2005/8/layout/process4"/>
    <dgm:cxn modelId="{E2F0A9D5-9BC3-4312-8270-720CC4154687}" type="presParOf" srcId="{B8534D3E-688B-41EF-B286-9ECD7C5619CA}" destId="{7D656DB2-F26C-43F1-8230-DB20CBEABEA4}" srcOrd="0" destOrd="0" presId="urn:microsoft.com/office/officeart/2005/8/layout/process4"/>
    <dgm:cxn modelId="{42DEBB76-897B-4669-B2CE-2E2A0EC5332D}" type="presParOf" srcId="{B8534D3E-688B-41EF-B286-9ECD7C5619CA}" destId="{B5AAB8B6-E8FE-42F5-AFDA-41E5482C22F3}" srcOrd="1" destOrd="0" presId="urn:microsoft.com/office/officeart/2005/8/layout/process4"/>
    <dgm:cxn modelId="{EB7D82CE-C0B9-4D2A-B6AB-9C022FCEDFCC}" type="presParOf" srcId="{B8534D3E-688B-41EF-B286-9ECD7C5619CA}" destId="{8BCD7B6E-3D1F-4538-BCFE-92C9CE408DBD}" srcOrd="2" destOrd="0" presId="urn:microsoft.com/office/officeart/2005/8/layout/process4"/>
    <dgm:cxn modelId="{213A48A0-BFB5-4948-B768-F37B700461AA}" type="presParOf" srcId="{7E9A40F3-751E-4500-9589-BE705A527FE3}" destId="{2953253E-2283-46E7-94D0-2591FF5B1C1F}" srcOrd="3" destOrd="0" presId="urn:microsoft.com/office/officeart/2005/8/layout/process4"/>
    <dgm:cxn modelId="{28340D19-3723-4B0F-A4D1-B9EB76EE6748}" type="presParOf" srcId="{7E9A40F3-751E-4500-9589-BE705A527FE3}" destId="{2C94415F-2288-4D43-A9A4-4BFA8DDE9D89}" srcOrd="4" destOrd="0" presId="urn:microsoft.com/office/officeart/2005/8/layout/process4"/>
    <dgm:cxn modelId="{F8136926-B8AA-4EA3-882B-440385F86327}" type="presParOf" srcId="{2C94415F-2288-4D43-A9A4-4BFA8DDE9D89}" destId="{04265F00-318E-40E7-BD75-660419CB45AD}" srcOrd="0" destOrd="0" presId="urn:microsoft.com/office/officeart/2005/8/layout/process4"/>
    <dgm:cxn modelId="{1DBF36BF-5074-4EAA-8C36-0CF3331DD1D8}" type="presParOf" srcId="{2C94415F-2288-4D43-A9A4-4BFA8DDE9D89}" destId="{C5662B0C-5E4A-4FB0-A2FC-B728DA3975DF}" srcOrd="1" destOrd="0" presId="urn:microsoft.com/office/officeart/2005/8/layout/process4"/>
    <dgm:cxn modelId="{5779FE2B-3DC3-493D-847B-F16B881CF3E2}" type="presParOf" srcId="{2C94415F-2288-4D43-A9A4-4BFA8DDE9D89}" destId="{997AF389-8255-41DB-9671-18C30BAC3C2C}" srcOrd="2" destOrd="0" presId="urn:microsoft.com/office/officeart/2005/8/layout/process4"/>
    <dgm:cxn modelId="{9DCAA5FB-98CB-43A1-938C-064881D7DF71}" type="presParOf" srcId="{997AF389-8255-41DB-9671-18C30BAC3C2C}" destId="{E4078E86-19D9-44CA-8AF9-3C379F73EF5F}" srcOrd="0" destOrd="0" presId="urn:microsoft.com/office/officeart/2005/8/layout/process4"/>
    <dgm:cxn modelId="{51E622D8-1C35-43F5-8CB2-6C1640323AC8}" type="presParOf" srcId="{997AF389-8255-41DB-9671-18C30BAC3C2C}" destId="{87AE866E-3506-4D57-9A0D-17744097F4F2}"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6E9B1-F109-44B6-ADAE-41900231E895}">
      <dsp:nvSpPr>
        <dsp:cNvPr id="0" name=""/>
        <dsp:cNvSpPr/>
      </dsp:nvSpPr>
      <dsp:spPr>
        <a:xfrm>
          <a:off x="1304654" y="0"/>
          <a:ext cx="7586980" cy="4741862"/>
        </a:xfrm>
        <a:prstGeom prst="swooshArrow">
          <a:avLst>
            <a:gd name="adj1" fmla="val 25000"/>
            <a:gd name="adj2" fmla="val 25000"/>
          </a:avLst>
        </a:prstGeom>
        <a:solidFill>
          <a:schemeClr val="accent5">
            <a:tint val="4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sp>
    <dsp:sp modelId="{30272702-43D2-4721-B94A-64237CB7669C}">
      <dsp:nvSpPr>
        <dsp:cNvPr id="0" name=""/>
        <dsp:cNvSpPr/>
      </dsp:nvSpPr>
      <dsp:spPr>
        <a:xfrm>
          <a:off x="2030652" y="3526049"/>
          <a:ext cx="174500" cy="174500"/>
        </a:xfrm>
        <a:prstGeom prst="ellipse">
          <a:avLst/>
        </a:prstGeom>
        <a:solidFill>
          <a:schemeClr val="l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6A3E894-44AD-4031-B911-A9EFE71131E8}">
      <dsp:nvSpPr>
        <dsp:cNvPr id="0" name=""/>
        <dsp:cNvSpPr/>
      </dsp:nvSpPr>
      <dsp:spPr>
        <a:xfrm>
          <a:off x="2117902" y="3613299"/>
          <a:ext cx="1297373" cy="1128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64" tIns="0" rIns="0" bIns="0" numCol="1" spcCol="1270" anchor="t" anchorCtr="0">
          <a:noAutofit/>
        </a:bodyPr>
        <a:lstStyle/>
        <a:p>
          <a:pPr lvl="0" algn="l" defTabSz="1600200">
            <a:lnSpc>
              <a:spcPct val="90000"/>
            </a:lnSpc>
            <a:spcBef>
              <a:spcPct val="0"/>
            </a:spcBef>
            <a:spcAft>
              <a:spcPct val="35000"/>
            </a:spcAft>
          </a:pPr>
          <a:r>
            <a:rPr lang="zh-CN" altLang="en-US" sz="3600" kern="1200" dirty="0" smtClean="0">
              <a:latin typeface="华文新魏" pitchFamily="2" charset="-122"/>
              <a:ea typeface="华文新魏" pitchFamily="2" charset="-122"/>
            </a:rPr>
            <a:t>理论建模</a:t>
          </a:r>
          <a:endParaRPr lang="zh-CN" altLang="en-US" sz="3600" kern="1200" dirty="0">
            <a:latin typeface="华文新魏" pitchFamily="2" charset="-122"/>
            <a:ea typeface="华文新魏" pitchFamily="2" charset="-122"/>
          </a:endParaRPr>
        </a:p>
      </dsp:txBody>
      <dsp:txXfrm>
        <a:off x="2117902" y="3613299"/>
        <a:ext cx="1297373" cy="1128563"/>
      </dsp:txXfrm>
    </dsp:sp>
    <dsp:sp modelId="{5AB1169C-C665-4616-9653-44F35C371C3A}">
      <dsp:nvSpPr>
        <dsp:cNvPr id="0" name=""/>
        <dsp:cNvSpPr/>
      </dsp:nvSpPr>
      <dsp:spPr>
        <a:xfrm>
          <a:off x="3263536" y="2423091"/>
          <a:ext cx="303479" cy="303479"/>
        </a:xfrm>
        <a:prstGeom prst="ellipse">
          <a:avLst/>
        </a:prstGeom>
        <a:solidFill>
          <a:schemeClr val="l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B217C50-12C3-4CBE-860A-0F25404F7AA4}">
      <dsp:nvSpPr>
        <dsp:cNvPr id="0" name=""/>
        <dsp:cNvSpPr/>
      </dsp:nvSpPr>
      <dsp:spPr>
        <a:xfrm>
          <a:off x="3415276" y="2574831"/>
          <a:ext cx="1593265" cy="2167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807" tIns="0" rIns="0" bIns="0" numCol="1" spcCol="1270" anchor="t" anchorCtr="0">
          <a:noAutofit/>
        </a:bodyPr>
        <a:lstStyle/>
        <a:p>
          <a:pPr lvl="0" algn="l" defTabSz="1600200">
            <a:lnSpc>
              <a:spcPct val="90000"/>
            </a:lnSpc>
            <a:spcBef>
              <a:spcPct val="0"/>
            </a:spcBef>
            <a:spcAft>
              <a:spcPct val="35000"/>
            </a:spcAft>
          </a:pPr>
          <a:r>
            <a:rPr lang="zh-CN" altLang="en-US" sz="3600" kern="1200" dirty="0" smtClean="0">
              <a:latin typeface="华文新魏" pitchFamily="2" charset="-122"/>
              <a:ea typeface="华文新魏" pitchFamily="2" charset="-122"/>
            </a:rPr>
            <a:t>实验</a:t>
          </a:r>
          <a:endParaRPr lang="en-US" altLang="zh-CN" sz="3600" kern="1200" dirty="0" smtClean="0">
            <a:latin typeface="华文新魏" pitchFamily="2" charset="-122"/>
            <a:ea typeface="华文新魏" pitchFamily="2" charset="-122"/>
          </a:endParaRPr>
        </a:p>
        <a:p>
          <a:pPr lvl="0" algn="l" defTabSz="1600200">
            <a:lnSpc>
              <a:spcPct val="90000"/>
            </a:lnSpc>
            <a:spcBef>
              <a:spcPct val="0"/>
            </a:spcBef>
            <a:spcAft>
              <a:spcPct val="35000"/>
            </a:spcAft>
          </a:pPr>
          <a:r>
            <a:rPr lang="zh-CN" altLang="en-US" sz="3600" kern="1200" dirty="0" smtClean="0">
              <a:latin typeface="华文新魏" pitchFamily="2" charset="-122"/>
              <a:ea typeface="华文新魏" pitchFamily="2" charset="-122"/>
            </a:rPr>
            <a:t>部分</a:t>
          </a:r>
          <a:endParaRPr lang="zh-CN" altLang="en-US" sz="3600" kern="1200" dirty="0">
            <a:latin typeface="华文新魏" pitchFamily="2" charset="-122"/>
            <a:ea typeface="华文新魏" pitchFamily="2" charset="-122"/>
          </a:endParaRPr>
        </a:p>
      </dsp:txBody>
      <dsp:txXfrm>
        <a:off x="3415276" y="2574831"/>
        <a:ext cx="1593265" cy="2167031"/>
      </dsp:txXfrm>
    </dsp:sp>
    <dsp:sp modelId="{B7B76100-2A22-4BDF-AAFE-B0889DF3484A}">
      <dsp:nvSpPr>
        <dsp:cNvPr id="0" name=""/>
        <dsp:cNvSpPr/>
      </dsp:nvSpPr>
      <dsp:spPr>
        <a:xfrm>
          <a:off x="4837835" y="1610336"/>
          <a:ext cx="402109" cy="402109"/>
        </a:xfrm>
        <a:prstGeom prst="ellipse">
          <a:avLst/>
        </a:prstGeom>
        <a:solidFill>
          <a:schemeClr val="l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1ED68F4-73B9-4A54-A720-73D4CCD06959}">
      <dsp:nvSpPr>
        <dsp:cNvPr id="0" name=""/>
        <dsp:cNvSpPr/>
      </dsp:nvSpPr>
      <dsp:spPr>
        <a:xfrm>
          <a:off x="5038890" y="1811391"/>
          <a:ext cx="1593265" cy="2930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070" tIns="0" rIns="0" bIns="0" numCol="1" spcCol="1270" anchor="t" anchorCtr="0">
          <a:noAutofit/>
        </a:bodyPr>
        <a:lstStyle/>
        <a:p>
          <a:pPr lvl="0" algn="l" defTabSz="1600200">
            <a:lnSpc>
              <a:spcPct val="90000"/>
            </a:lnSpc>
            <a:spcBef>
              <a:spcPct val="0"/>
            </a:spcBef>
            <a:spcAft>
              <a:spcPct val="35000"/>
            </a:spcAft>
          </a:pPr>
          <a:r>
            <a:rPr lang="zh-CN" altLang="en-US" sz="3600" kern="1200" dirty="0" smtClean="0">
              <a:latin typeface="华文新魏" pitchFamily="2" charset="-122"/>
              <a:ea typeface="华文新魏" pitchFamily="2" charset="-122"/>
            </a:rPr>
            <a:t>结论</a:t>
          </a:r>
          <a:endParaRPr lang="zh-CN" altLang="en-US" sz="3600" kern="1200" dirty="0">
            <a:latin typeface="华文新魏" pitchFamily="2" charset="-122"/>
            <a:ea typeface="华文新魏" pitchFamily="2" charset="-122"/>
          </a:endParaRPr>
        </a:p>
      </dsp:txBody>
      <dsp:txXfrm>
        <a:off x="5038890" y="1811391"/>
        <a:ext cx="1593265" cy="2930471"/>
      </dsp:txXfrm>
    </dsp:sp>
    <dsp:sp modelId="{39F15163-BA1D-4E1B-8A0B-6CCD0999A2E4}">
      <dsp:nvSpPr>
        <dsp:cNvPr id="0" name=""/>
        <dsp:cNvSpPr/>
      </dsp:nvSpPr>
      <dsp:spPr>
        <a:xfrm>
          <a:off x="6552492" y="1072609"/>
          <a:ext cx="538675" cy="538675"/>
        </a:xfrm>
        <a:prstGeom prst="ellipse">
          <a:avLst/>
        </a:prstGeom>
        <a:solidFill>
          <a:schemeClr val="l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2FDADBA-C043-4712-A405-141CE9CAA7BB}">
      <dsp:nvSpPr>
        <dsp:cNvPr id="0" name=""/>
        <dsp:cNvSpPr/>
      </dsp:nvSpPr>
      <dsp:spPr>
        <a:xfrm>
          <a:off x="6821830" y="1341947"/>
          <a:ext cx="1593265" cy="3399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433" tIns="0" rIns="0" bIns="0" numCol="1" spcCol="1270" anchor="t" anchorCtr="0">
          <a:noAutofit/>
        </a:bodyPr>
        <a:lstStyle/>
        <a:p>
          <a:pPr lvl="0" algn="l" defTabSz="1600200">
            <a:lnSpc>
              <a:spcPct val="90000"/>
            </a:lnSpc>
            <a:spcBef>
              <a:spcPct val="0"/>
            </a:spcBef>
            <a:spcAft>
              <a:spcPct val="35000"/>
            </a:spcAft>
          </a:pPr>
          <a:r>
            <a:rPr lang="zh-CN" altLang="en-US" sz="3600" kern="1200" dirty="0" smtClean="0">
              <a:latin typeface="华文新魏" pitchFamily="2" charset="-122"/>
              <a:ea typeface="华文新魏" pitchFamily="2" charset="-122"/>
            </a:rPr>
            <a:t>后续讨论</a:t>
          </a:r>
          <a:endParaRPr lang="zh-CN" altLang="en-US" sz="3600" kern="1200" dirty="0">
            <a:latin typeface="华文新魏" pitchFamily="2" charset="-122"/>
            <a:ea typeface="华文新魏" pitchFamily="2" charset="-122"/>
          </a:endParaRPr>
        </a:p>
      </dsp:txBody>
      <dsp:txXfrm>
        <a:off x="6821830" y="1341947"/>
        <a:ext cx="1593265" cy="33999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CE16E-565F-4E6E-AD5B-5797DC459F17}">
      <dsp:nvSpPr>
        <dsp:cNvPr id="0" name=""/>
        <dsp:cNvSpPr/>
      </dsp:nvSpPr>
      <dsp:spPr>
        <a:xfrm>
          <a:off x="0" y="3253017"/>
          <a:ext cx="4608512" cy="1067462"/>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1" kern="1200" dirty="0" smtClean="0">
              <a:latin typeface="华文新魏" pitchFamily="2" charset="-122"/>
              <a:ea typeface="华文新魏" pitchFamily="2" charset="-122"/>
            </a:rPr>
            <a:t>数据处理和分析</a:t>
          </a:r>
          <a:endParaRPr lang="zh-CN" altLang="en-US" sz="2800" b="1" kern="1200" dirty="0">
            <a:latin typeface="华文新魏" pitchFamily="2" charset="-122"/>
            <a:ea typeface="华文新魏" pitchFamily="2" charset="-122"/>
          </a:endParaRPr>
        </a:p>
      </dsp:txBody>
      <dsp:txXfrm>
        <a:off x="0" y="3253017"/>
        <a:ext cx="4608512" cy="576429"/>
      </dsp:txXfrm>
    </dsp:sp>
    <dsp:sp modelId="{F91D6136-5BE6-4D9B-9F3C-8B29A01980A7}">
      <dsp:nvSpPr>
        <dsp:cNvPr id="0" name=""/>
        <dsp:cNvSpPr/>
      </dsp:nvSpPr>
      <dsp:spPr>
        <a:xfrm>
          <a:off x="0" y="3807334"/>
          <a:ext cx="2304256" cy="491032"/>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华文新魏" pitchFamily="2" charset="-122"/>
              <a:ea typeface="华文新魏" pitchFamily="2" charset="-122"/>
            </a:rPr>
            <a:t>结晶过程</a:t>
          </a:r>
          <a:endParaRPr lang="zh-CN" altLang="en-US" sz="2400" kern="1200" dirty="0">
            <a:latin typeface="华文新魏" pitchFamily="2" charset="-122"/>
            <a:ea typeface="华文新魏" pitchFamily="2" charset="-122"/>
          </a:endParaRPr>
        </a:p>
      </dsp:txBody>
      <dsp:txXfrm>
        <a:off x="0" y="3807334"/>
        <a:ext cx="2304256" cy="491032"/>
      </dsp:txXfrm>
    </dsp:sp>
    <dsp:sp modelId="{B38A1C76-8529-4240-B449-D8AEE9EE24D7}">
      <dsp:nvSpPr>
        <dsp:cNvPr id="0" name=""/>
        <dsp:cNvSpPr/>
      </dsp:nvSpPr>
      <dsp:spPr>
        <a:xfrm>
          <a:off x="2304256" y="3807334"/>
          <a:ext cx="2304256" cy="491032"/>
        </a:xfrm>
        <a:prstGeom prst="rect">
          <a:avLst/>
        </a:prstGeom>
        <a:solidFill>
          <a:schemeClr val="accent5">
            <a:tint val="40000"/>
            <a:alpha val="90000"/>
            <a:hueOff val="-225582"/>
            <a:satOff val="4166"/>
            <a:lumOff val="1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华文新魏" pitchFamily="2" charset="-122"/>
              <a:ea typeface="华文新魏" pitchFamily="2" charset="-122"/>
            </a:rPr>
            <a:t>固体最终形状</a:t>
          </a:r>
          <a:endParaRPr lang="zh-CN" altLang="en-US" sz="2400" kern="1200" dirty="0">
            <a:latin typeface="华文新魏" pitchFamily="2" charset="-122"/>
            <a:ea typeface="华文新魏" pitchFamily="2" charset="-122"/>
          </a:endParaRPr>
        </a:p>
      </dsp:txBody>
      <dsp:txXfrm>
        <a:off x="2304256" y="3807334"/>
        <a:ext cx="2304256" cy="491032"/>
      </dsp:txXfrm>
    </dsp:sp>
    <dsp:sp modelId="{A796BD4F-8F40-4849-B84F-CF2C13836DEB}">
      <dsp:nvSpPr>
        <dsp:cNvPr id="0" name=""/>
        <dsp:cNvSpPr/>
      </dsp:nvSpPr>
      <dsp:spPr>
        <a:xfrm rot="10800000">
          <a:off x="0" y="1626508"/>
          <a:ext cx="4608512" cy="1641757"/>
        </a:xfrm>
        <a:prstGeom prst="upArrowCallout">
          <a:avLst/>
        </a:prstGeom>
        <a:solidFill>
          <a:schemeClr val="accent5">
            <a:hueOff val="-419932"/>
            <a:satOff val="22824"/>
            <a:lumOff val="-421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1" kern="1200" dirty="0" smtClean="0">
              <a:latin typeface="华文新魏" pitchFamily="2" charset="-122"/>
              <a:ea typeface="华文新魏" pitchFamily="2" charset="-122"/>
            </a:rPr>
            <a:t>实验过程</a:t>
          </a:r>
          <a:endParaRPr lang="zh-CN" altLang="en-US" sz="2800" b="1" kern="1200" dirty="0">
            <a:latin typeface="华文新魏" pitchFamily="2" charset="-122"/>
            <a:ea typeface="华文新魏" pitchFamily="2" charset="-122"/>
          </a:endParaRPr>
        </a:p>
      </dsp:txBody>
      <dsp:txXfrm rot="-10800000">
        <a:off x="0" y="1626508"/>
        <a:ext cx="4608512" cy="576256"/>
      </dsp:txXfrm>
    </dsp:sp>
    <dsp:sp modelId="{7D656DB2-F26C-43F1-8230-DB20CBEABEA4}">
      <dsp:nvSpPr>
        <dsp:cNvPr id="0" name=""/>
        <dsp:cNvSpPr/>
      </dsp:nvSpPr>
      <dsp:spPr>
        <a:xfrm>
          <a:off x="2250" y="2202765"/>
          <a:ext cx="1534670" cy="490885"/>
        </a:xfrm>
        <a:prstGeom prst="rect">
          <a:avLst/>
        </a:prstGeom>
        <a:solidFill>
          <a:schemeClr val="accent5">
            <a:tint val="40000"/>
            <a:alpha val="90000"/>
            <a:hueOff val="-451163"/>
            <a:satOff val="8331"/>
            <a:lumOff val="2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华文新魏" pitchFamily="2" charset="-122"/>
              <a:ea typeface="华文新魏" pitchFamily="2" charset="-122"/>
            </a:rPr>
            <a:t>蒸馏水</a:t>
          </a:r>
          <a:endParaRPr lang="zh-CN" altLang="en-US" sz="2400" kern="1200" dirty="0">
            <a:latin typeface="华文新魏" pitchFamily="2" charset="-122"/>
            <a:ea typeface="华文新魏" pitchFamily="2" charset="-122"/>
          </a:endParaRPr>
        </a:p>
      </dsp:txBody>
      <dsp:txXfrm>
        <a:off x="2250" y="2202765"/>
        <a:ext cx="1534670" cy="490885"/>
      </dsp:txXfrm>
    </dsp:sp>
    <dsp:sp modelId="{B5AAB8B6-E8FE-42F5-AFDA-41E5482C22F3}">
      <dsp:nvSpPr>
        <dsp:cNvPr id="0" name=""/>
        <dsp:cNvSpPr/>
      </dsp:nvSpPr>
      <dsp:spPr>
        <a:xfrm>
          <a:off x="1536920" y="2202765"/>
          <a:ext cx="1534670" cy="490885"/>
        </a:xfrm>
        <a:prstGeom prst="rect">
          <a:avLst/>
        </a:prstGeom>
        <a:solidFill>
          <a:schemeClr val="accent5">
            <a:tint val="40000"/>
            <a:alpha val="90000"/>
            <a:hueOff val="-676745"/>
            <a:satOff val="12497"/>
            <a:lumOff val="3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华文新魏" pitchFamily="2" charset="-122"/>
              <a:ea typeface="华文新魏" pitchFamily="2" charset="-122"/>
            </a:rPr>
            <a:t>变温</a:t>
          </a:r>
          <a:endParaRPr lang="zh-CN" altLang="en-US" sz="2400" kern="1200" dirty="0">
            <a:latin typeface="华文新魏" pitchFamily="2" charset="-122"/>
            <a:ea typeface="华文新魏" pitchFamily="2" charset="-122"/>
          </a:endParaRPr>
        </a:p>
      </dsp:txBody>
      <dsp:txXfrm>
        <a:off x="1536920" y="2202765"/>
        <a:ext cx="1534670" cy="490885"/>
      </dsp:txXfrm>
    </dsp:sp>
    <dsp:sp modelId="{8BCD7B6E-3D1F-4538-BCFE-92C9CE408DBD}">
      <dsp:nvSpPr>
        <dsp:cNvPr id="0" name=""/>
        <dsp:cNvSpPr/>
      </dsp:nvSpPr>
      <dsp:spPr>
        <a:xfrm>
          <a:off x="3071591" y="2202765"/>
          <a:ext cx="1534670" cy="490885"/>
        </a:xfrm>
        <a:prstGeom prst="rect">
          <a:avLst/>
        </a:prstGeom>
        <a:solidFill>
          <a:schemeClr val="accent5">
            <a:tint val="40000"/>
            <a:alpha val="90000"/>
            <a:hueOff val="-902327"/>
            <a:satOff val="16663"/>
            <a:lumOff val="4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华文新魏" pitchFamily="2" charset="-122"/>
              <a:ea typeface="华文新魏" pitchFamily="2" charset="-122"/>
            </a:rPr>
            <a:t>冰晶</a:t>
          </a:r>
          <a:endParaRPr lang="zh-CN" altLang="en-US" sz="2400" kern="1200" dirty="0">
            <a:latin typeface="华文新魏" pitchFamily="2" charset="-122"/>
            <a:ea typeface="华文新魏" pitchFamily="2" charset="-122"/>
          </a:endParaRPr>
        </a:p>
      </dsp:txBody>
      <dsp:txXfrm>
        <a:off x="3071591" y="2202765"/>
        <a:ext cx="1534670" cy="490885"/>
      </dsp:txXfrm>
    </dsp:sp>
    <dsp:sp modelId="{C5662B0C-5E4A-4FB0-A2FC-B728DA3975DF}">
      <dsp:nvSpPr>
        <dsp:cNvPr id="0" name=""/>
        <dsp:cNvSpPr/>
      </dsp:nvSpPr>
      <dsp:spPr>
        <a:xfrm rot="10800000">
          <a:off x="0" y="0"/>
          <a:ext cx="4608512" cy="1641757"/>
        </a:xfrm>
        <a:prstGeom prst="upArrowCallout">
          <a:avLst/>
        </a:prstGeom>
        <a:solidFill>
          <a:schemeClr val="accent5">
            <a:hueOff val="-839865"/>
            <a:satOff val="45647"/>
            <a:lumOff val="-843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1" kern="1200" dirty="0" smtClean="0">
              <a:latin typeface="华文新魏" pitchFamily="2" charset="-122"/>
              <a:ea typeface="华文新魏" pitchFamily="2" charset="-122"/>
            </a:rPr>
            <a:t>实验装置</a:t>
          </a:r>
          <a:endParaRPr lang="zh-CN" altLang="en-US" sz="2800" b="1" kern="1200" dirty="0">
            <a:latin typeface="华文新魏" pitchFamily="2" charset="-122"/>
            <a:ea typeface="华文新魏" pitchFamily="2" charset="-122"/>
          </a:endParaRPr>
        </a:p>
      </dsp:txBody>
      <dsp:txXfrm rot="-10800000">
        <a:off x="0" y="0"/>
        <a:ext cx="4608512" cy="576256"/>
      </dsp:txXfrm>
    </dsp:sp>
    <dsp:sp modelId="{E4078E86-19D9-44CA-8AF9-3C379F73EF5F}">
      <dsp:nvSpPr>
        <dsp:cNvPr id="0" name=""/>
        <dsp:cNvSpPr/>
      </dsp:nvSpPr>
      <dsp:spPr>
        <a:xfrm>
          <a:off x="0" y="577020"/>
          <a:ext cx="2304256" cy="490885"/>
        </a:xfrm>
        <a:prstGeom prst="rect">
          <a:avLst/>
        </a:prstGeom>
        <a:solidFill>
          <a:schemeClr val="accent5">
            <a:tint val="40000"/>
            <a:alpha val="90000"/>
            <a:hueOff val="-1127908"/>
            <a:satOff val="20828"/>
            <a:lumOff val="5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华文新魏" pitchFamily="2" charset="-122"/>
              <a:ea typeface="华文新魏" pitchFamily="2" charset="-122"/>
            </a:rPr>
            <a:t>液氮恒温装置</a:t>
          </a:r>
          <a:endParaRPr lang="zh-CN" altLang="en-US" sz="2400" kern="1200" dirty="0">
            <a:latin typeface="华文新魏" pitchFamily="2" charset="-122"/>
            <a:ea typeface="华文新魏" pitchFamily="2" charset="-122"/>
          </a:endParaRPr>
        </a:p>
      </dsp:txBody>
      <dsp:txXfrm>
        <a:off x="0" y="577020"/>
        <a:ext cx="2304256" cy="490885"/>
      </dsp:txXfrm>
    </dsp:sp>
    <dsp:sp modelId="{87AE866E-3506-4D57-9A0D-17744097F4F2}">
      <dsp:nvSpPr>
        <dsp:cNvPr id="0" name=""/>
        <dsp:cNvSpPr/>
      </dsp:nvSpPr>
      <dsp:spPr>
        <a:xfrm>
          <a:off x="2304256" y="577020"/>
          <a:ext cx="2304256" cy="490885"/>
        </a:xfrm>
        <a:prstGeom prst="rect">
          <a:avLst/>
        </a:prstGeom>
        <a:solidFill>
          <a:schemeClr val="accent5">
            <a:tint val="40000"/>
            <a:alpha val="90000"/>
            <a:hueOff val="-1353490"/>
            <a:satOff val="24994"/>
            <a:lumOff val="6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华文新魏" pitchFamily="2" charset="-122"/>
              <a:ea typeface="华文新魏" pitchFamily="2" charset="-122"/>
            </a:rPr>
            <a:t>显微镜</a:t>
          </a:r>
          <a:endParaRPr lang="zh-CN" altLang="en-US" sz="2400" kern="1200" dirty="0">
            <a:latin typeface="华文新魏" pitchFamily="2" charset="-122"/>
            <a:ea typeface="华文新魏" pitchFamily="2" charset="-122"/>
          </a:endParaRPr>
        </a:p>
      </dsp:txBody>
      <dsp:txXfrm>
        <a:off x="2304256" y="577020"/>
        <a:ext cx="2304256" cy="490885"/>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wmf"/><Relationship Id="rId7" Type="http://schemas.openxmlformats.org/officeDocument/2006/relationships/image" Target="../media/image28.wmf"/><Relationship Id="rId2" Type="http://schemas.openxmlformats.org/officeDocument/2006/relationships/image" Target="../media/image23.wmf"/><Relationship Id="rId1" Type="http://schemas.openxmlformats.org/officeDocument/2006/relationships/image" Target="../media/image22.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C80FDD-C41F-446C-8EBF-0DB0453C73FA}" type="datetimeFigureOut">
              <a:rPr lang="zh-CN" altLang="en-US" smtClean="0"/>
              <a:pPr/>
              <a:t>2014/8/19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703D56-00F4-4D6F-A8E8-AEB73FB1E201}" type="slidenum">
              <a:rPr lang="zh-CN" altLang="en-US" smtClean="0"/>
              <a:pPr/>
              <a:t>‹#›</a:t>
            </a:fld>
            <a:endParaRPr lang="zh-CN" altLang="en-US"/>
          </a:p>
        </p:txBody>
      </p:sp>
    </p:spTree>
    <p:extLst>
      <p:ext uri="{BB962C8B-B14F-4D97-AF65-F5344CB8AC3E}">
        <p14:creationId xmlns:p14="http://schemas.microsoft.com/office/powerpoint/2010/main" val="260198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http://en.wikipedia.org/wiki/Bond_number</a:t>
            </a:r>
          </a:p>
          <a:p>
            <a:r>
              <a:rPr lang="en-US" altLang="zh-CN" dirty="0" smtClean="0">
                <a:latin typeface="华文新魏" pitchFamily="2" charset="-122"/>
                <a:ea typeface="华文新魏" pitchFamily="2" charset="-122"/>
              </a:rPr>
              <a:t>L</a:t>
            </a:r>
            <a:r>
              <a:rPr lang="zh-CN" altLang="en-US" dirty="0" smtClean="0">
                <a:latin typeface="华文新魏" pitchFamily="2" charset="-122"/>
                <a:ea typeface="华文新魏" pitchFamily="2" charset="-122"/>
              </a:rPr>
              <a:t>是与水滴同体积的球半径 </a:t>
            </a:r>
            <a:r>
              <a:rPr lang="en-US" altLang="zh-CN" dirty="0" smtClean="0">
                <a:latin typeface="华文新魏" pitchFamily="2" charset="-122"/>
                <a:ea typeface="华文新魏" pitchFamily="2" charset="-122"/>
              </a:rPr>
              <a:t> dominate</a:t>
            </a:r>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5</a:t>
            </a:fld>
            <a:endParaRPr lang="zh-CN" altLang="en-US"/>
          </a:p>
        </p:txBody>
      </p:sp>
    </p:spTree>
    <p:extLst>
      <p:ext uri="{BB962C8B-B14F-4D97-AF65-F5344CB8AC3E}">
        <p14:creationId xmlns:p14="http://schemas.microsoft.com/office/powerpoint/2010/main" val="189295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此模型更适用于，固液比更低的物质，（水比这个模型所适用的范围要高）</a:t>
            </a:r>
            <a:endParaRPr lang="en-US" altLang="zh-CN" dirty="0" smtClean="0"/>
          </a:p>
          <a:p>
            <a:r>
              <a:rPr lang="zh-CN" altLang="en-US" dirty="0" smtClean="0"/>
              <a:t>液滴要小，基本不受重力影响</a:t>
            </a:r>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6</a:t>
            </a:fld>
            <a:endParaRPr lang="zh-CN" altLang="en-US"/>
          </a:p>
        </p:txBody>
      </p:sp>
    </p:spTree>
    <p:extLst>
      <p:ext uri="{BB962C8B-B14F-4D97-AF65-F5344CB8AC3E}">
        <p14:creationId xmlns:p14="http://schemas.microsoft.com/office/powerpoint/2010/main" val="4096073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7</a:t>
            </a:fld>
            <a:endParaRPr lang="zh-CN" altLang="en-US"/>
          </a:p>
        </p:txBody>
      </p:sp>
    </p:spTree>
    <p:extLst>
      <p:ext uri="{BB962C8B-B14F-4D97-AF65-F5344CB8AC3E}">
        <p14:creationId xmlns:p14="http://schemas.microsoft.com/office/powerpoint/2010/main" val="1767436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err="1" smtClean="0"/>
              <a:t>gamaC</a:t>
            </a:r>
            <a:r>
              <a:rPr lang="en-US" altLang="zh-CN" dirty="0" smtClean="0"/>
              <a:t>=0.75   y=z-z0</a:t>
            </a:r>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9</a:t>
            </a:fld>
            <a:endParaRPr lang="zh-CN" altLang="en-US"/>
          </a:p>
        </p:txBody>
      </p:sp>
    </p:spTree>
    <p:extLst>
      <p:ext uri="{BB962C8B-B14F-4D97-AF65-F5344CB8AC3E}">
        <p14:creationId xmlns:p14="http://schemas.microsoft.com/office/powerpoint/2010/main" val="1955753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10</a:t>
            </a:fld>
            <a:endParaRPr lang="zh-CN" altLang="en-US"/>
          </a:p>
        </p:txBody>
      </p:sp>
    </p:spTree>
    <p:extLst>
      <p:ext uri="{BB962C8B-B14F-4D97-AF65-F5344CB8AC3E}">
        <p14:creationId xmlns:p14="http://schemas.microsoft.com/office/powerpoint/2010/main" val="363350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11</a:t>
            </a:fld>
            <a:endParaRPr lang="zh-CN" altLang="en-US"/>
          </a:p>
        </p:txBody>
      </p:sp>
    </p:spTree>
    <p:extLst>
      <p:ext uri="{BB962C8B-B14F-4D97-AF65-F5344CB8AC3E}">
        <p14:creationId xmlns:p14="http://schemas.microsoft.com/office/powerpoint/2010/main" val="3888865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16</a:t>
            </a:fld>
            <a:endParaRPr lang="zh-CN" altLang="en-US"/>
          </a:p>
        </p:txBody>
      </p:sp>
    </p:spTree>
    <p:extLst>
      <p:ext uri="{BB962C8B-B14F-4D97-AF65-F5344CB8AC3E}">
        <p14:creationId xmlns:p14="http://schemas.microsoft.com/office/powerpoint/2010/main" val="81142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17</a:t>
            </a:fld>
            <a:endParaRPr lang="zh-CN" altLang="en-US"/>
          </a:p>
        </p:txBody>
      </p:sp>
    </p:spTree>
    <p:extLst>
      <p:ext uri="{BB962C8B-B14F-4D97-AF65-F5344CB8AC3E}">
        <p14:creationId xmlns:p14="http://schemas.microsoft.com/office/powerpoint/2010/main" val="3047510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22</a:t>
            </a:fld>
            <a:endParaRPr lang="zh-CN" altLang="en-US"/>
          </a:p>
        </p:txBody>
      </p:sp>
    </p:spTree>
    <p:extLst>
      <p:ext uri="{BB962C8B-B14F-4D97-AF65-F5344CB8AC3E}">
        <p14:creationId xmlns:p14="http://schemas.microsoft.com/office/powerpoint/2010/main" val="2770673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28</a:t>
            </a:fld>
            <a:endParaRPr lang="zh-CN" altLang="en-US"/>
          </a:p>
        </p:txBody>
      </p:sp>
    </p:spTree>
    <p:extLst>
      <p:ext uri="{BB962C8B-B14F-4D97-AF65-F5344CB8AC3E}">
        <p14:creationId xmlns:p14="http://schemas.microsoft.com/office/powerpoint/2010/main" val="2165150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31</a:t>
            </a:fld>
            <a:endParaRPr lang="zh-CN" altLang="en-US"/>
          </a:p>
        </p:txBody>
      </p:sp>
    </p:spTree>
    <p:extLst>
      <p:ext uri="{BB962C8B-B14F-4D97-AF65-F5344CB8AC3E}">
        <p14:creationId xmlns:p14="http://schemas.microsoft.com/office/powerpoint/2010/main" val="1969571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类比：浓度</a:t>
            </a:r>
            <a:r>
              <a:rPr lang="en-US" altLang="zh-CN" dirty="0" smtClean="0"/>
              <a:t>c</a:t>
            </a:r>
            <a:r>
              <a:rPr lang="zh-CN" altLang="en-US" dirty="0" smtClean="0"/>
              <a:t>对应电势</a:t>
            </a:r>
            <a:r>
              <a:rPr lang="en-US" altLang="zh-CN" dirty="0" err="1" smtClean="0"/>
              <a:t>fai</a:t>
            </a:r>
            <a:r>
              <a:rPr lang="zh-CN" altLang="en-US" dirty="0" smtClean="0"/>
              <a:t>，蒸汽流密度</a:t>
            </a:r>
            <a:r>
              <a:rPr lang="en-US" altLang="zh-CN" dirty="0" smtClean="0"/>
              <a:t>J</a:t>
            </a:r>
            <a:r>
              <a:rPr lang="zh-CN" altLang="en-US" dirty="0" smtClean="0"/>
              <a:t>对应电场强度</a:t>
            </a:r>
            <a:r>
              <a:rPr lang="en-US" altLang="zh-CN" dirty="0" smtClean="0"/>
              <a:t>E</a:t>
            </a:r>
            <a:r>
              <a:rPr lang="zh-CN" altLang="en-US" dirty="0" smtClean="0"/>
              <a:t>，尖端优先结晶的机制于道题尖端放电机制相似。</a:t>
            </a:r>
            <a:endParaRPr lang="en-US" altLang="zh-CN" dirty="0" smtClean="0"/>
          </a:p>
        </p:txBody>
      </p:sp>
      <p:sp>
        <p:nvSpPr>
          <p:cNvPr id="4" name="灯片编号占位符 3"/>
          <p:cNvSpPr>
            <a:spLocks noGrp="1"/>
          </p:cNvSpPr>
          <p:nvPr>
            <p:ph type="sldNum" sz="quarter" idx="10"/>
          </p:nvPr>
        </p:nvSpPr>
        <p:spPr/>
        <p:txBody>
          <a:bodyPr/>
          <a:lstStyle/>
          <a:p>
            <a:fld id="{A4703D56-00F4-4D6F-A8E8-AEB73FB1E201}" type="slidenum">
              <a:rPr lang="zh-CN" altLang="en-US" smtClean="0"/>
              <a:pPr/>
              <a:t>33</a:t>
            </a:fld>
            <a:endParaRPr lang="zh-CN" altLang="en-US"/>
          </a:p>
        </p:txBody>
      </p:sp>
    </p:spTree>
    <p:extLst>
      <p:ext uri="{BB962C8B-B14F-4D97-AF65-F5344CB8AC3E}">
        <p14:creationId xmlns:p14="http://schemas.microsoft.com/office/powerpoint/2010/main" val="1187781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rot="5400000">
            <a:off x="7764464" y="1174750"/>
            <a:ext cx="2286000" cy="381000"/>
          </a:xfrm>
          <a:prstGeom prst="rect">
            <a:avLst/>
          </a:prstGeom>
        </p:spPr>
        <p:txBody>
          <a:bodyPr/>
          <a:lstStyle/>
          <a:p>
            <a:fld id="{530820CF-B880-4189-942D-D702A7CBA730}" type="datetimeFigureOut">
              <a:rPr lang="zh-CN" altLang="en-US" smtClean="0"/>
              <a:pPr/>
              <a:t>2014/8/19</a:t>
            </a:fld>
            <a:endParaRPr lang="zh-CN" altLang="en-US"/>
          </a:p>
        </p:txBody>
      </p:sp>
      <p:sp>
        <p:nvSpPr>
          <p:cNvPr id="5" name="页脚占位符 4"/>
          <p:cNvSpPr>
            <a:spLocks noGrp="1"/>
          </p:cNvSpPr>
          <p:nvPr>
            <p:ph type="ftr" sz="quarter" idx="11"/>
          </p:nvPr>
        </p:nvSpPr>
        <p:spPr>
          <a:xfrm rot="5400000">
            <a:off x="7077076" y="4181478"/>
            <a:ext cx="3657600" cy="38417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3410277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30820CF-B880-4189-942D-D702A7CBA730}" type="datetimeFigureOut">
              <a:rPr lang="zh-CN" altLang="en-US" smtClean="0"/>
              <a:pPr/>
              <a:t>2014/8/19</a:t>
            </a:fld>
            <a:endParaRPr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2878117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351"/>
          </a:p>
        </p:txBody>
      </p:sp>
      <p:grpSp>
        <p:nvGrpSpPr>
          <p:cNvPr id="6" name="组合 8"/>
          <p:cNvGrpSpPr>
            <a:grpSpLocks/>
          </p:cNvGrpSpPr>
          <p:nvPr/>
        </p:nvGrpSpPr>
        <p:grpSpPr bwMode="auto">
          <a:xfrm>
            <a:off x="3653075" y="2046291"/>
            <a:ext cx="183785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p:nvSpPr>
        <p:spPr>
          <a:xfrm>
            <a:off x="4047326" y="2628903"/>
            <a:ext cx="1018383" cy="461793"/>
          </a:xfrm>
          <a:prstGeom prst="rect">
            <a:avLst/>
          </a:prstGeom>
          <a:noFill/>
        </p:spPr>
        <p:txBody>
          <a:bodyPr>
            <a:spAutoFit/>
          </a:bodyPr>
          <a:lstStyle/>
          <a:p>
            <a:pPr algn="ctr" fontAlgn="auto">
              <a:spcBef>
                <a:spcPts val="0"/>
              </a:spcBef>
              <a:spcAft>
                <a:spcPts val="0"/>
              </a:spcAft>
              <a:defRPr/>
            </a:pPr>
            <a:r>
              <a:rPr lang="en-US" altLang="zh-CN" sz="2401" b="1" dirty="0">
                <a:solidFill>
                  <a:schemeClr val="bg1"/>
                </a:solidFill>
                <a:latin typeface="微软雅黑" pitchFamily="34" charset="-122"/>
                <a:ea typeface="微软雅黑" pitchFamily="34" charset="-122"/>
              </a:rPr>
              <a:t>Part</a:t>
            </a:r>
            <a:endParaRPr lang="zh-CN" altLang="en-US" sz="24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fld id="{530820CF-B880-4189-942D-D702A7CBA730}" type="datetimeFigureOut">
              <a:rPr lang="zh-CN" altLang="en-US" smtClean="0"/>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endParaRPr lang="zh-CN" altLang="en-US"/>
          </a:p>
        </p:txBody>
      </p:sp>
      <p:pic>
        <p:nvPicPr>
          <p:cNvPr id="15" name="Picture 6" descr="fudan_red"/>
          <p:cNvPicPr>
            <a:picLocks noChangeAspect="1" noChangeArrowheads="1"/>
          </p:cNvPicPr>
          <p:nvPr/>
        </p:nvPicPr>
        <p:blipFill>
          <a:blip r:embed="rId3">
            <a:lum contrast="-86000"/>
            <a:extLst>
              <a:ext uri="{28A0092B-C50C-407E-A947-70E740481C1C}">
                <a14:useLocalDpi xmlns:a14="http://schemas.microsoft.com/office/drawing/2010/main" val="0"/>
              </a:ext>
            </a:extLst>
          </a:blip>
          <a:srcRect/>
          <a:stretch>
            <a:fillRect/>
          </a:stretch>
        </p:blipFill>
        <p:spPr bwMode="auto">
          <a:xfrm>
            <a:off x="7921681" y="260648"/>
            <a:ext cx="102651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6774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节标题">
    <p:spTree>
      <p:nvGrpSpPr>
        <p:cNvPr id="1" name=""/>
        <p:cNvGrpSpPr/>
        <p:nvPr/>
      </p:nvGrpSpPr>
      <p:grpSpPr>
        <a:xfrm>
          <a:off x="0" y="0"/>
          <a:ext cx="0" cy="0"/>
          <a:chOff x="0" y="0"/>
          <a:chExt cx="0" cy="0"/>
        </a:xfrm>
      </p:grpSpPr>
      <p:sp>
        <p:nvSpPr>
          <p:cNvPr id="4" name="矩形 3"/>
          <p:cNvSpPr/>
          <p:nvPr/>
        </p:nvSpPr>
        <p:spPr>
          <a:xfrm>
            <a:off x="1" y="3"/>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2101" b="1" dirty="0">
                <a:latin typeface="微软雅黑" pitchFamily="34" charset="-122"/>
                <a:ea typeface="微软雅黑" pitchFamily="34" charset="-122"/>
              </a:rPr>
              <a:t>Part 1</a:t>
            </a:r>
            <a:endParaRPr lang="zh-CN" altLang="en-US" sz="2101" b="1" dirty="0">
              <a:latin typeface="微软雅黑" pitchFamily="34" charset="-122"/>
              <a:ea typeface="微软雅黑" pitchFamily="34" charset="-122"/>
            </a:endParaRPr>
          </a:p>
        </p:txBody>
      </p:sp>
      <p:sp>
        <p:nvSpPr>
          <p:cNvPr id="5" name="矩形 4"/>
          <p:cNvSpPr/>
          <p:nvPr/>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2</a:t>
            </a:r>
            <a:endParaRPr lang="zh-CN" altLang="en-US" sz="1501" dirty="0">
              <a:latin typeface="微软雅黑" pitchFamily="34" charset="-122"/>
              <a:ea typeface="微软雅黑" pitchFamily="34" charset="-122"/>
            </a:endParaRPr>
          </a:p>
        </p:txBody>
      </p:sp>
      <p:sp>
        <p:nvSpPr>
          <p:cNvPr id="6" name="矩形 5"/>
          <p:cNvSpPr/>
          <p:nvPr/>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3</a:t>
            </a:r>
            <a:endParaRPr lang="zh-CN" altLang="en-US" sz="1501" dirty="0">
              <a:latin typeface="微软雅黑" pitchFamily="34" charset="-122"/>
              <a:ea typeface="微软雅黑" pitchFamily="34" charset="-122"/>
            </a:endParaRPr>
          </a:p>
        </p:txBody>
      </p:sp>
      <p:sp>
        <p:nvSpPr>
          <p:cNvPr id="7" name="矩形 6"/>
          <p:cNvSpPr/>
          <p:nvPr/>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4</a:t>
            </a:r>
            <a:endParaRPr lang="zh-CN" altLang="en-US" sz="1501" dirty="0">
              <a:latin typeface="微软雅黑" pitchFamily="34" charset="-122"/>
              <a:ea typeface="微软雅黑" pitchFamily="34" charset="-122"/>
            </a:endParaRPr>
          </a:p>
        </p:txBody>
      </p:sp>
      <p:cxnSp>
        <p:nvCxnSpPr>
          <p:cNvPr id="11" name="直接连接符 10"/>
          <p:cNvCxnSpPr/>
          <p:nvPr/>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fld id="{530820CF-B880-4189-942D-D702A7CBA730}" type="datetimeFigureOut">
              <a:rPr lang="zh-CN" altLang="en-US" smtClean="0"/>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endParaRPr lang="zh-CN" altLang="en-US"/>
          </a:p>
        </p:txBody>
      </p:sp>
      <p:sp>
        <p:nvSpPr>
          <p:cNvPr id="14" name="灯片编号占位符 5"/>
          <p:cNvSpPr>
            <a:spLocks noGrp="1"/>
          </p:cNvSpPr>
          <p:nvPr>
            <p:ph type="sldNum" sz="quarter" idx="12"/>
          </p:nvPr>
        </p:nvSpPr>
        <p:spPr/>
        <p:txBody>
          <a:bodyPr/>
          <a:lstStyle>
            <a:lvl1pPr>
              <a:defRPr/>
            </a:lvl1pPr>
          </a:lstStyle>
          <a:p>
            <a:fld id="{0C913308-F349-4B6D-A68A-DD1791B4A57B}" type="slidenum">
              <a:rPr lang="zh-CN" altLang="en-US" smtClean="0"/>
              <a:pPr/>
              <a:t>‹#›</a:t>
            </a:fld>
            <a:endParaRPr lang="zh-CN" altLang="en-US"/>
          </a:p>
        </p:txBody>
      </p:sp>
      <p:sp>
        <p:nvSpPr>
          <p:cNvPr id="25" name="直接连接符 15"/>
          <p:cNvSpPr>
            <a:spLocks noChangeShapeType="1"/>
          </p:cNvSpPr>
          <p:nvPr/>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85015762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351"/>
          </a:p>
        </p:txBody>
      </p:sp>
      <p:grpSp>
        <p:nvGrpSpPr>
          <p:cNvPr id="6" name="组合 8"/>
          <p:cNvGrpSpPr>
            <a:grpSpLocks/>
          </p:cNvGrpSpPr>
          <p:nvPr/>
        </p:nvGrpSpPr>
        <p:grpSpPr bwMode="auto">
          <a:xfrm>
            <a:off x="3653075" y="2046291"/>
            <a:ext cx="183785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p:nvSpPr>
        <p:spPr>
          <a:xfrm>
            <a:off x="4047326" y="2628903"/>
            <a:ext cx="1018383" cy="461793"/>
          </a:xfrm>
          <a:prstGeom prst="rect">
            <a:avLst/>
          </a:prstGeom>
          <a:noFill/>
        </p:spPr>
        <p:txBody>
          <a:bodyPr>
            <a:spAutoFit/>
          </a:bodyPr>
          <a:lstStyle/>
          <a:p>
            <a:pPr algn="ctr" fontAlgn="auto">
              <a:spcBef>
                <a:spcPts val="0"/>
              </a:spcBef>
              <a:spcAft>
                <a:spcPts val="0"/>
              </a:spcAft>
              <a:defRPr/>
            </a:pPr>
            <a:r>
              <a:rPr lang="en-US" altLang="zh-CN" sz="2401" b="1" dirty="0">
                <a:solidFill>
                  <a:schemeClr val="bg1"/>
                </a:solidFill>
                <a:latin typeface="微软雅黑" pitchFamily="34" charset="-122"/>
                <a:ea typeface="微软雅黑" pitchFamily="34" charset="-122"/>
              </a:rPr>
              <a:t>Part</a:t>
            </a:r>
            <a:endParaRPr lang="zh-CN" altLang="en-US" sz="24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fld id="{530820CF-B880-4189-942D-D702A7CBA730}" type="datetimeFigureOut">
              <a:rPr lang="zh-CN" altLang="en-US" smtClean="0"/>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endParaRPr lang="zh-CN" altLang="en-US"/>
          </a:p>
        </p:txBody>
      </p:sp>
      <p:pic>
        <p:nvPicPr>
          <p:cNvPr id="15" name="Picture 6" descr="fudan_red"/>
          <p:cNvPicPr>
            <a:picLocks noChangeAspect="1" noChangeArrowheads="1"/>
          </p:cNvPicPr>
          <p:nvPr/>
        </p:nvPicPr>
        <p:blipFill>
          <a:blip r:embed="rId3">
            <a:lum contrast="-86000"/>
            <a:extLst>
              <a:ext uri="{28A0092B-C50C-407E-A947-70E740481C1C}">
                <a14:useLocalDpi xmlns:a14="http://schemas.microsoft.com/office/drawing/2010/main" val="0"/>
              </a:ext>
            </a:extLst>
          </a:blip>
          <a:srcRect/>
          <a:stretch>
            <a:fillRect/>
          </a:stretch>
        </p:blipFill>
        <p:spPr bwMode="auto">
          <a:xfrm>
            <a:off x="7921681" y="260648"/>
            <a:ext cx="102651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3686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节标题">
    <p:spTree>
      <p:nvGrpSpPr>
        <p:cNvPr id="1" name=""/>
        <p:cNvGrpSpPr/>
        <p:nvPr/>
      </p:nvGrpSpPr>
      <p:grpSpPr>
        <a:xfrm>
          <a:off x="0" y="0"/>
          <a:ext cx="0" cy="0"/>
          <a:chOff x="0" y="0"/>
          <a:chExt cx="0" cy="0"/>
        </a:xfrm>
      </p:grpSpPr>
      <p:sp>
        <p:nvSpPr>
          <p:cNvPr id="4" name="矩形 3"/>
          <p:cNvSpPr/>
          <p:nvPr/>
        </p:nvSpPr>
        <p:spPr>
          <a:xfrm>
            <a:off x="1291813" y="3"/>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2101" b="1" dirty="0">
                <a:latin typeface="微软雅黑" pitchFamily="34" charset="-122"/>
                <a:ea typeface="微软雅黑" pitchFamily="34" charset="-122"/>
              </a:rPr>
              <a:t>Part </a:t>
            </a:r>
            <a:r>
              <a:rPr lang="en-US" altLang="zh-CN" sz="2101" b="1" dirty="0" smtClean="0">
                <a:latin typeface="微软雅黑" pitchFamily="34" charset="-122"/>
                <a:ea typeface="微软雅黑" pitchFamily="34" charset="-122"/>
              </a:rPr>
              <a:t>2</a:t>
            </a:r>
            <a:endParaRPr lang="zh-CN" altLang="en-US" sz="2101" b="1" dirty="0">
              <a:latin typeface="微软雅黑" pitchFamily="34" charset="-122"/>
              <a:ea typeface="微软雅黑" pitchFamily="34" charset="-122"/>
            </a:endParaRPr>
          </a:p>
        </p:txBody>
      </p:sp>
      <p:sp>
        <p:nvSpPr>
          <p:cNvPr id="5" name="矩形 4"/>
          <p:cNvSpPr/>
          <p:nvPr/>
        </p:nvSpPr>
        <p:spPr>
          <a:xfrm>
            <a:off x="14965" y="27387"/>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a:t>
            </a:r>
            <a:r>
              <a:rPr lang="en-US" altLang="zh-CN" sz="1501" dirty="0" smtClean="0">
                <a:latin typeface="微软雅黑" pitchFamily="34" charset="-122"/>
                <a:ea typeface="微软雅黑" pitchFamily="34" charset="-122"/>
              </a:rPr>
              <a:t>1</a:t>
            </a:r>
            <a:endParaRPr lang="zh-CN" altLang="en-US" sz="1501" dirty="0">
              <a:latin typeface="微软雅黑" pitchFamily="34" charset="-122"/>
              <a:ea typeface="微软雅黑" pitchFamily="34" charset="-122"/>
            </a:endParaRPr>
          </a:p>
        </p:txBody>
      </p:sp>
      <p:sp>
        <p:nvSpPr>
          <p:cNvPr id="6" name="矩形 5"/>
          <p:cNvSpPr/>
          <p:nvPr/>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3</a:t>
            </a:r>
            <a:endParaRPr lang="zh-CN" altLang="en-US" sz="1501" dirty="0">
              <a:latin typeface="微软雅黑" pitchFamily="34" charset="-122"/>
              <a:ea typeface="微软雅黑" pitchFamily="34" charset="-122"/>
            </a:endParaRPr>
          </a:p>
        </p:txBody>
      </p:sp>
      <p:sp>
        <p:nvSpPr>
          <p:cNvPr id="7" name="矩形 6"/>
          <p:cNvSpPr/>
          <p:nvPr/>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4</a:t>
            </a:r>
            <a:endParaRPr lang="zh-CN" altLang="en-US" sz="1501" dirty="0">
              <a:latin typeface="微软雅黑" pitchFamily="34" charset="-122"/>
              <a:ea typeface="微软雅黑" pitchFamily="34" charset="-122"/>
            </a:endParaRPr>
          </a:p>
        </p:txBody>
      </p:sp>
      <p:cxnSp>
        <p:nvCxnSpPr>
          <p:cNvPr id="11" name="直接连接符 10"/>
          <p:cNvCxnSpPr/>
          <p:nvPr/>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fld id="{530820CF-B880-4189-942D-D702A7CBA730}" type="datetimeFigureOut">
              <a:rPr lang="zh-CN" altLang="en-US" smtClean="0"/>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endParaRPr lang="zh-CN" altLang="en-US"/>
          </a:p>
        </p:txBody>
      </p:sp>
      <p:sp>
        <p:nvSpPr>
          <p:cNvPr id="14" name="灯片编号占位符 5"/>
          <p:cNvSpPr>
            <a:spLocks noGrp="1"/>
          </p:cNvSpPr>
          <p:nvPr>
            <p:ph type="sldNum" sz="quarter" idx="12"/>
          </p:nvPr>
        </p:nvSpPr>
        <p:spPr/>
        <p:txBody>
          <a:bodyPr/>
          <a:lstStyle>
            <a:lvl1pPr>
              <a:defRPr/>
            </a:lvl1pPr>
          </a:lstStyle>
          <a:p>
            <a:fld id="{0C913308-F349-4B6D-A68A-DD1791B4A57B}" type="slidenum">
              <a:rPr lang="zh-CN" altLang="en-US" smtClean="0"/>
              <a:pPr/>
              <a:t>‹#›</a:t>
            </a:fld>
            <a:endParaRPr lang="zh-CN" altLang="en-US"/>
          </a:p>
        </p:txBody>
      </p:sp>
      <p:sp>
        <p:nvSpPr>
          <p:cNvPr id="25" name="直接连接符 15"/>
          <p:cNvSpPr>
            <a:spLocks noChangeShapeType="1"/>
          </p:cNvSpPr>
          <p:nvPr/>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42313128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5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351"/>
          </a:p>
        </p:txBody>
      </p:sp>
      <p:grpSp>
        <p:nvGrpSpPr>
          <p:cNvPr id="6" name="组合 8"/>
          <p:cNvGrpSpPr>
            <a:grpSpLocks/>
          </p:cNvGrpSpPr>
          <p:nvPr/>
        </p:nvGrpSpPr>
        <p:grpSpPr bwMode="auto">
          <a:xfrm>
            <a:off x="3653075" y="2046291"/>
            <a:ext cx="183785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p:nvSpPr>
        <p:spPr>
          <a:xfrm>
            <a:off x="4047326" y="2628903"/>
            <a:ext cx="1018383" cy="461793"/>
          </a:xfrm>
          <a:prstGeom prst="rect">
            <a:avLst/>
          </a:prstGeom>
          <a:noFill/>
        </p:spPr>
        <p:txBody>
          <a:bodyPr>
            <a:spAutoFit/>
          </a:bodyPr>
          <a:lstStyle/>
          <a:p>
            <a:pPr algn="ctr" fontAlgn="auto">
              <a:spcBef>
                <a:spcPts val="0"/>
              </a:spcBef>
              <a:spcAft>
                <a:spcPts val="0"/>
              </a:spcAft>
              <a:defRPr/>
            </a:pPr>
            <a:r>
              <a:rPr lang="en-US" altLang="zh-CN" sz="2401" b="1" dirty="0">
                <a:solidFill>
                  <a:schemeClr val="bg1"/>
                </a:solidFill>
                <a:latin typeface="微软雅黑" pitchFamily="34" charset="-122"/>
                <a:ea typeface="微软雅黑" pitchFamily="34" charset="-122"/>
              </a:rPr>
              <a:t>Part</a:t>
            </a:r>
            <a:endParaRPr lang="zh-CN" altLang="en-US" sz="24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fld id="{530820CF-B880-4189-942D-D702A7CBA730}" type="datetimeFigureOut">
              <a:rPr lang="zh-CN" altLang="en-US" smtClean="0"/>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endParaRPr lang="zh-CN" altLang="en-US"/>
          </a:p>
        </p:txBody>
      </p:sp>
      <p:pic>
        <p:nvPicPr>
          <p:cNvPr id="15" name="Picture 6" descr="fudan_red"/>
          <p:cNvPicPr>
            <a:picLocks noChangeAspect="1" noChangeArrowheads="1"/>
          </p:cNvPicPr>
          <p:nvPr/>
        </p:nvPicPr>
        <p:blipFill>
          <a:blip r:embed="rId3">
            <a:lum contrast="-86000"/>
            <a:extLst>
              <a:ext uri="{28A0092B-C50C-407E-A947-70E740481C1C}">
                <a14:useLocalDpi xmlns:a14="http://schemas.microsoft.com/office/drawing/2010/main" val="0"/>
              </a:ext>
            </a:extLst>
          </a:blip>
          <a:srcRect/>
          <a:stretch>
            <a:fillRect/>
          </a:stretch>
        </p:blipFill>
        <p:spPr bwMode="auto">
          <a:xfrm>
            <a:off x="7921681" y="260648"/>
            <a:ext cx="102651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90381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_节标题">
    <p:spTree>
      <p:nvGrpSpPr>
        <p:cNvPr id="1" name=""/>
        <p:cNvGrpSpPr/>
        <p:nvPr/>
      </p:nvGrpSpPr>
      <p:grpSpPr>
        <a:xfrm>
          <a:off x="0" y="0"/>
          <a:ext cx="0" cy="0"/>
          <a:chOff x="0" y="0"/>
          <a:chExt cx="0" cy="0"/>
        </a:xfrm>
      </p:grpSpPr>
      <p:sp>
        <p:nvSpPr>
          <p:cNvPr id="4" name="矩形 3"/>
          <p:cNvSpPr/>
          <p:nvPr/>
        </p:nvSpPr>
        <p:spPr>
          <a:xfrm>
            <a:off x="2582207" y="-27384"/>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2101" b="1" dirty="0">
                <a:latin typeface="微软雅黑" pitchFamily="34" charset="-122"/>
                <a:ea typeface="微软雅黑" pitchFamily="34" charset="-122"/>
              </a:rPr>
              <a:t>Part </a:t>
            </a:r>
            <a:r>
              <a:rPr lang="en-US" altLang="zh-CN" sz="2101" b="1" dirty="0" smtClean="0">
                <a:latin typeface="微软雅黑" pitchFamily="34" charset="-122"/>
                <a:ea typeface="微软雅黑" pitchFamily="34" charset="-122"/>
              </a:rPr>
              <a:t>3</a:t>
            </a:r>
            <a:endParaRPr lang="zh-CN" altLang="en-US" sz="2101" b="1" dirty="0">
              <a:latin typeface="微软雅黑" pitchFamily="34" charset="-122"/>
              <a:ea typeface="微软雅黑" pitchFamily="34" charset="-122"/>
            </a:endParaRPr>
          </a:p>
        </p:txBody>
      </p:sp>
      <p:sp>
        <p:nvSpPr>
          <p:cNvPr id="5" name="矩形 4"/>
          <p:cNvSpPr/>
          <p:nvPr/>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2</a:t>
            </a:r>
            <a:endParaRPr lang="zh-CN" altLang="en-US" sz="1501" dirty="0">
              <a:latin typeface="微软雅黑" pitchFamily="34" charset="-122"/>
              <a:ea typeface="微软雅黑" pitchFamily="34" charset="-122"/>
            </a:endParaRPr>
          </a:p>
        </p:txBody>
      </p:sp>
      <p:sp>
        <p:nvSpPr>
          <p:cNvPr id="6" name="矩形 5"/>
          <p:cNvSpPr/>
          <p:nvPr/>
        </p:nvSpPr>
        <p:spPr>
          <a:xfrm>
            <a:off x="12183" y="-15875"/>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a:t>
            </a:r>
            <a:r>
              <a:rPr lang="en-US" altLang="zh-CN" sz="1501" dirty="0" smtClean="0">
                <a:latin typeface="微软雅黑" pitchFamily="34" charset="-122"/>
                <a:ea typeface="微软雅黑" pitchFamily="34" charset="-122"/>
              </a:rPr>
              <a:t>1</a:t>
            </a:r>
            <a:endParaRPr lang="zh-CN" altLang="en-US" sz="1501" dirty="0">
              <a:latin typeface="微软雅黑" pitchFamily="34" charset="-122"/>
              <a:ea typeface="微软雅黑" pitchFamily="34" charset="-122"/>
            </a:endParaRPr>
          </a:p>
        </p:txBody>
      </p:sp>
      <p:sp>
        <p:nvSpPr>
          <p:cNvPr id="7" name="矩形 6"/>
          <p:cNvSpPr/>
          <p:nvPr/>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4</a:t>
            </a:r>
            <a:endParaRPr lang="zh-CN" altLang="en-US" sz="1501" dirty="0">
              <a:latin typeface="微软雅黑" pitchFamily="34" charset="-122"/>
              <a:ea typeface="微软雅黑" pitchFamily="34" charset="-122"/>
            </a:endParaRPr>
          </a:p>
        </p:txBody>
      </p:sp>
      <p:cxnSp>
        <p:nvCxnSpPr>
          <p:cNvPr id="11" name="直接连接符 10"/>
          <p:cNvCxnSpPr/>
          <p:nvPr/>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fld id="{530820CF-B880-4189-942D-D702A7CBA730}" type="datetimeFigureOut">
              <a:rPr lang="zh-CN" altLang="en-US" smtClean="0"/>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endParaRPr lang="zh-CN" altLang="en-US"/>
          </a:p>
        </p:txBody>
      </p:sp>
      <p:sp>
        <p:nvSpPr>
          <p:cNvPr id="14" name="灯片编号占位符 5"/>
          <p:cNvSpPr>
            <a:spLocks noGrp="1"/>
          </p:cNvSpPr>
          <p:nvPr>
            <p:ph type="sldNum" sz="quarter" idx="12"/>
          </p:nvPr>
        </p:nvSpPr>
        <p:spPr/>
        <p:txBody>
          <a:bodyPr/>
          <a:lstStyle>
            <a:lvl1pPr>
              <a:defRPr/>
            </a:lvl1pPr>
          </a:lstStyle>
          <a:p>
            <a:fld id="{0C913308-F349-4B6D-A68A-DD1791B4A57B}" type="slidenum">
              <a:rPr lang="zh-CN" altLang="en-US" smtClean="0"/>
              <a:pPr/>
              <a:t>‹#›</a:t>
            </a:fld>
            <a:endParaRPr lang="zh-CN" altLang="en-US"/>
          </a:p>
        </p:txBody>
      </p:sp>
      <p:sp>
        <p:nvSpPr>
          <p:cNvPr id="25" name="直接连接符 15"/>
          <p:cNvSpPr>
            <a:spLocks noChangeShapeType="1"/>
          </p:cNvSpPr>
          <p:nvPr/>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52924091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351"/>
          </a:p>
        </p:txBody>
      </p:sp>
      <p:grpSp>
        <p:nvGrpSpPr>
          <p:cNvPr id="6" name="组合 8"/>
          <p:cNvGrpSpPr>
            <a:grpSpLocks/>
          </p:cNvGrpSpPr>
          <p:nvPr/>
        </p:nvGrpSpPr>
        <p:grpSpPr bwMode="auto">
          <a:xfrm>
            <a:off x="3653075" y="2046291"/>
            <a:ext cx="183785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p:nvSpPr>
        <p:spPr>
          <a:xfrm>
            <a:off x="4047326" y="2628903"/>
            <a:ext cx="1018383" cy="461793"/>
          </a:xfrm>
          <a:prstGeom prst="rect">
            <a:avLst/>
          </a:prstGeom>
          <a:noFill/>
        </p:spPr>
        <p:txBody>
          <a:bodyPr>
            <a:spAutoFit/>
          </a:bodyPr>
          <a:lstStyle/>
          <a:p>
            <a:pPr algn="ctr" fontAlgn="auto">
              <a:spcBef>
                <a:spcPts val="0"/>
              </a:spcBef>
              <a:spcAft>
                <a:spcPts val="0"/>
              </a:spcAft>
              <a:defRPr/>
            </a:pPr>
            <a:r>
              <a:rPr lang="en-US" altLang="zh-CN" sz="2401" b="1" dirty="0">
                <a:solidFill>
                  <a:schemeClr val="bg1"/>
                </a:solidFill>
                <a:latin typeface="微软雅黑" pitchFamily="34" charset="-122"/>
                <a:ea typeface="微软雅黑" pitchFamily="34" charset="-122"/>
              </a:rPr>
              <a:t>Part</a:t>
            </a:r>
            <a:endParaRPr lang="zh-CN" altLang="en-US" sz="24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fld id="{530820CF-B880-4189-942D-D702A7CBA730}" type="datetimeFigureOut">
              <a:rPr lang="zh-CN" altLang="en-US" smtClean="0"/>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endParaRPr lang="zh-CN" altLang="en-US"/>
          </a:p>
        </p:txBody>
      </p:sp>
      <p:pic>
        <p:nvPicPr>
          <p:cNvPr id="15" name="Picture 6" descr="fudan_red"/>
          <p:cNvPicPr>
            <a:picLocks noChangeAspect="1" noChangeArrowheads="1"/>
          </p:cNvPicPr>
          <p:nvPr/>
        </p:nvPicPr>
        <p:blipFill>
          <a:blip r:embed="rId3">
            <a:lum contrast="-86000"/>
            <a:extLst>
              <a:ext uri="{28A0092B-C50C-407E-A947-70E740481C1C}">
                <a14:useLocalDpi xmlns:a14="http://schemas.microsoft.com/office/drawing/2010/main" val="0"/>
              </a:ext>
            </a:extLst>
          </a:blip>
          <a:srcRect/>
          <a:stretch>
            <a:fillRect/>
          </a:stretch>
        </p:blipFill>
        <p:spPr bwMode="auto">
          <a:xfrm>
            <a:off x="7921681" y="260648"/>
            <a:ext cx="102651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5626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_节标题">
    <p:spTree>
      <p:nvGrpSpPr>
        <p:cNvPr id="1" name=""/>
        <p:cNvGrpSpPr/>
        <p:nvPr/>
      </p:nvGrpSpPr>
      <p:grpSpPr>
        <a:xfrm>
          <a:off x="0" y="0"/>
          <a:ext cx="0" cy="0"/>
          <a:chOff x="0" y="0"/>
          <a:chExt cx="0" cy="0"/>
        </a:xfrm>
      </p:grpSpPr>
      <p:sp>
        <p:nvSpPr>
          <p:cNvPr id="4" name="矩形 3"/>
          <p:cNvSpPr/>
          <p:nvPr/>
        </p:nvSpPr>
        <p:spPr>
          <a:xfrm>
            <a:off x="3889450" y="102"/>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2101" b="1" dirty="0">
                <a:latin typeface="微软雅黑" pitchFamily="34" charset="-122"/>
                <a:ea typeface="微软雅黑" pitchFamily="34" charset="-122"/>
              </a:rPr>
              <a:t>Part </a:t>
            </a:r>
            <a:r>
              <a:rPr lang="en-US" altLang="zh-CN" sz="2101" b="1" dirty="0" smtClean="0">
                <a:latin typeface="微软雅黑" pitchFamily="34" charset="-122"/>
                <a:ea typeface="微软雅黑" pitchFamily="34" charset="-122"/>
              </a:rPr>
              <a:t>4</a:t>
            </a:r>
            <a:endParaRPr lang="zh-CN" altLang="en-US" sz="2101" b="1" dirty="0">
              <a:latin typeface="微软雅黑" pitchFamily="34" charset="-122"/>
              <a:ea typeface="微软雅黑" pitchFamily="34" charset="-122"/>
            </a:endParaRPr>
          </a:p>
        </p:txBody>
      </p:sp>
      <p:sp>
        <p:nvSpPr>
          <p:cNvPr id="5" name="矩形 4"/>
          <p:cNvSpPr/>
          <p:nvPr/>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2</a:t>
            </a:r>
            <a:endParaRPr lang="zh-CN" altLang="en-US" sz="1501" dirty="0">
              <a:latin typeface="微软雅黑" pitchFamily="34" charset="-122"/>
              <a:ea typeface="微软雅黑" pitchFamily="34" charset="-122"/>
            </a:endParaRPr>
          </a:p>
        </p:txBody>
      </p:sp>
      <p:sp>
        <p:nvSpPr>
          <p:cNvPr id="6" name="矩形 5"/>
          <p:cNvSpPr/>
          <p:nvPr/>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a:latin typeface="微软雅黑" pitchFamily="34" charset="-122"/>
                <a:ea typeface="微软雅黑" pitchFamily="34" charset="-122"/>
              </a:rPr>
              <a:t>Part 3</a:t>
            </a:r>
            <a:endParaRPr lang="zh-CN" altLang="en-US" sz="1501" dirty="0">
              <a:latin typeface="微软雅黑" pitchFamily="34" charset="-122"/>
              <a:ea typeface="微软雅黑" pitchFamily="34" charset="-122"/>
            </a:endParaRPr>
          </a:p>
        </p:txBody>
      </p:sp>
      <p:sp>
        <p:nvSpPr>
          <p:cNvPr id="7" name="矩形 6"/>
          <p:cNvSpPr/>
          <p:nvPr/>
        </p:nvSpPr>
        <p:spPr>
          <a:xfrm>
            <a:off x="-502"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1" dirty="0" smtClean="0">
                <a:latin typeface="微软雅黑" pitchFamily="34" charset="-122"/>
                <a:ea typeface="微软雅黑" pitchFamily="34" charset="-122"/>
              </a:rPr>
              <a:t>Part</a:t>
            </a:r>
            <a:r>
              <a:rPr lang="en-US" altLang="zh-CN" sz="1501" baseline="0" dirty="0" smtClean="0">
                <a:latin typeface="微软雅黑" pitchFamily="34" charset="-122"/>
                <a:ea typeface="微软雅黑" pitchFamily="34" charset="-122"/>
              </a:rPr>
              <a:t> 1</a:t>
            </a:r>
            <a:endParaRPr lang="zh-CN" altLang="en-US" sz="1501" dirty="0">
              <a:latin typeface="微软雅黑" pitchFamily="34" charset="-122"/>
              <a:ea typeface="微软雅黑" pitchFamily="34" charset="-122"/>
            </a:endParaRPr>
          </a:p>
        </p:txBody>
      </p:sp>
      <p:cxnSp>
        <p:nvCxnSpPr>
          <p:cNvPr id="11" name="直接连接符 10"/>
          <p:cNvCxnSpPr/>
          <p:nvPr/>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fld id="{530820CF-B880-4189-942D-D702A7CBA730}" type="datetimeFigureOut">
              <a:rPr lang="zh-CN" altLang="en-US" smtClean="0"/>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endParaRPr lang="zh-CN" altLang="en-US"/>
          </a:p>
        </p:txBody>
      </p:sp>
      <p:sp>
        <p:nvSpPr>
          <p:cNvPr id="14" name="灯片编号占位符 5"/>
          <p:cNvSpPr>
            <a:spLocks noGrp="1"/>
          </p:cNvSpPr>
          <p:nvPr>
            <p:ph type="sldNum" sz="quarter" idx="12"/>
          </p:nvPr>
        </p:nvSpPr>
        <p:spPr/>
        <p:txBody>
          <a:bodyPr/>
          <a:lstStyle>
            <a:lvl1pPr>
              <a:defRPr/>
            </a:lvl1pPr>
          </a:lstStyle>
          <a:p>
            <a:fld id="{0C913308-F349-4B6D-A68A-DD1791B4A57B}" type="slidenum">
              <a:rPr lang="zh-CN" altLang="en-US" smtClean="0"/>
              <a:pPr/>
              <a:t>‹#›</a:t>
            </a:fld>
            <a:endParaRPr lang="zh-CN" altLang="en-US"/>
          </a:p>
        </p:txBody>
      </p:sp>
      <p:sp>
        <p:nvSpPr>
          <p:cNvPr id="25" name="直接连接符 15"/>
          <p:cNvSpPr>
            <a:spLocks noChangeShapeType="1"/>
          </p:cNvSpPr>
          <p:nvPr/>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61269867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pPr/>
              <a:t>2014/8/19</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pPr/>
              <a:t>2014/8/19</a:t>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2014/8/19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232296117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pPr/>
              <a:t>2014/8/19</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pPr/>
              <a:t>2014/8/19</a:t>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rot="5400000">
            <a:off x="7764464" y="1174750"/>
            <a:ext cx="2286000" cy="381000"/>
          </a:xfrm>
          <a:prstGeom prst="rect">
            <a:avLst/>
          </a:prstGeom>
        </p:spPr>
        <p:txBody>
          <a:bodyPr/>
          <a:lstStyle/>
          <a:p>
            <a:fld id="{530820CF-B880-4189-942D-D702A7CBA730}" type="datetimeFigureOut">
              <a:rPr lang="zh-CN" altLang="en-US" smtClean="0"/>
              <a:t>2014/8/19</a:t>
            </a:fld>
            <a:endParaRPr lang="zh-CN" altLang="en-US"/>
          </a:p>
        </p:txBody>
      </p:sp>
      <p:sp>
        <p:nvSpPr>
          <p:cNvPr id="5" name="页脚占位符 4"/>
          <p:cNvSpPr>
            <a:spLocks noGrp="1"/>
          </p:cNvSpPr>
          <p:nvPr>
            <p:ph type="ftr" sz="quarter" idx="11"/>
          </p:nvPr>
        </p:nvSpPr>
        <p:spPr>
          <a:xfrm rot="5400000">
            <a:off x="7077076" y="4181478"/>
            <a:ext cx="3657600" cy="38417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41027769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3"/>
          </a:p>
        </p:txBody>
      </p:sp>
      <p:grpSp>
        <p:nvGrpSpPr>
          <p:cNvPr id="6" name="组合 8"/>
          <p:cNvGrpSpPr>
            <a:grpSpLocks/>
          </p:cNvGrpSpPr>
          <p:nvPr userDrawn="1"/>
        </p:nvGrpSpPr>
        <p:grpSpPr bwMode="auto">
          <a:xfrm>
            <a:off x="3653075"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69460"/>
          </a:xfrm>
          <a:prstGeom prst="rect">
            <a:avLst/>
          </a:prstGeom>
          <a:noFill/>
        </p:spPr>
        <p:txBody>
          <a:bodyPr>
            <a:spAutoFit/>
          </a:bodyPr>
          <a:lstStyle/>
          <a:p>
            <a:pPr algn="ctr" fontAlgn="auto">
              <a:spcBef>
                <a:spcPts val="0"/>
              </a:spcBef>
              <a:spcAft>
                <a:spcPts val="0"/>
              </a:spcAft>
              <a:defRPr/>
            </a:pPr>
            <a:r>
              <a:rPr lang="en-US" altLang="zh-CN" sz="1801" b="1" dirty="0">
                <a:solidFill>
                  <a:schemeClr val="bg1"/>
                </a:solidFill>
                <a:latin typeface="微软雅黑" pitchFamily="34" charset="-122"/>
                <a:ea typeface="微软雅黑" pitchFamily="34" charset="-122"/>
              </a:rPr>
              <a:t>Part</a:t>
            </a:r>
            <a:endParaRPr lang="zh-CN" altLang="en-US" sz="18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253623F3-1890-47F5-BE4A-931DD64FE4E6}" type="datetimeFigureOut">
              <a:rPr lang="zh-CN" altLang="en-US"/>
              <a:pPr>
                <a:defRPr/>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6774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grpSp>
        <p:nvGrpSpPr>
          <p:cNvPr id="2" name="组合 1"/>
          <p:cNvGrpSpPr/>
          <p:nvPr userDrawn="1"/>
        </p:nvGrpSpPr>
        <p:grpSpPr>
          <a:xfrm>
            <a:off x="1" y="3"/>
            <a:ext cx="5150274" cy="533397"/>
            <a:chOff x="1" y="3"/>
            <a:chExt cx="5150274" cy="836613"/>
          </a:xfrm>
        </p:grpSpPr>
        <p:sp>
          <p:nvSpPr>
            <p:cNvPr id="4" name="矩形 3"/>
            <p:cNvSpPr/>
            <p:nvPr userDrawn="1"/>
          </p:nvSpPr>
          <p:spPr>
            <a:xfrm>
              <a:off x="1" y="3"/>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6" b="1" dirty="0">
                  <a:latin typeface="微软雅黑" pitchFamily="34" charset="-122"/>
                  <a:ea typeface="微软雅黑" pitchFamily="34" charset="-122"/>
                </a:rPr>
                <a:t>Part 1</a:t>
              </a:r>
              <a:endParaRPr lang="zh-CN" altLang="en-US" sz="1576"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grpSp>
      <p:cxnSp>
        <p:nvCxnSpPr>
          <p:cNvPr id="11" name="直接连接符 10"/>
          <p:cNvCxnSpPr/>
          <p:nvPr userDrawn="1"/>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D6ACCF68-5F52-4592-8AA5-17E520A92E96}" type="datetimeFigureOut">
              <a:rPr lang="zh-CN" altLang="en-US"/>
              <a:pPr>
                <a:defRPr/>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userDrawn="1"/>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85015762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3"/>
          </a:p>
        </p:txBody>
      </p:sp>
      <p:grpSp>
        <p:nvGrpSpPr>
          <p:cNvPr id="6" name="组合 8"/>
          <p:cNvGrpSpPr>
            <a:grpSpLocks/>
          </p:cNvGrpSpPr>
          <p:nvPr userDrawn="1"/>
        </p:nvGrpSpPr>
        <p:grpSpPr bwMode="auto">
          <a:xfrm>
            <a:off x="3653075"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69460"/>
          </a:xfrm>
          <a:prstGeom prst="rect">
            <a:avLst/>
          </a:prstGeom>
          <a:noFill/>
        </p:spPr>
        <p:txBody>
          <a:bodyPr>
            <a:spAutoFit/>
          </a:bodyPr>
          <a:lstStyle/>
          <a:p>
            <a:pPr algn="ctr" fontAlgn="auto">
              <a:spcBef>
                <a:spcPts val="0"/>
              </a:spcBef>
              <a:spcAft>
                <a:spcPts val="0"/>
              </a:spcAft>
              <a:defRPr/>
            </a:pPr>
            <a:r>
              <a:rPr lang="en-US" altLang="zh-CN" sz="1801" b="1" dirty="0">
                <a:solidFill>
                  <a:schemeClr val="bg1"/>
                </a:solidFill>
                <a:latin typeface="微软雅黑" pitchFamily="34" charset="-122"/>
                <a:ea typeface="微软雅黑" pitchFamily="34" charset="-122"/>
              </a:rPr>
              <a:t>Part</a:t>
            </a:r>
            <a:endParaRPr lang="zh-CN" altLang="en-US" sz="18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253623F3-1890-47F5-BE4A-931DD64FE4E6}" type="datetimeFigureOut">
              <a:rPr lang="zh-CN" altLang="en-US"/>
              <a:pPr>
                <a:defRPr/>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39985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grpSp>
        <p:nvGrpSpPr>
          <p:cNvPr id="2" name="组合 1"/>
          <p:cNvGrpSpPr/>
          <p:nvPr userDrawn="1"/>
        </p:nvGrpSpPr>
        <p:grpSpPr>
          <a:xfrm>
            <a:off x="14965" y="3"/>
            <a:ext cx="5135310" cy="533397"/>
            <a:chOff x="14965" y="3"/>
            <a:chExt cx="5135310" cy="836613"/>
          </a:xfrm>
        </p:grpSpPr>
        <p:sp>
          <p:nvSpPr>
            <p:cNvPr id="4" name="矩形 3"/>
            <p:cNvSpPr/>
            <p:nvPr userDrawn="1"/>
          </p:nvSpPr>
          <p:spPr>
            <a:xfrm>
              <a:off x="1291813" y="3"/>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6" b="1" dirty="0">
                  <a:latin typeface="微软雅黑" pitchFamily="34" charset="-122"/>
                  <a:ea typeface="微软雅黑" pitchFamily="34" charset="-122"/>
                </a:rPr>
                <a:t>Part </a:t>
              </a:r>
              <a:r>
                <a:rPr lang="en-US" altLang="zh-CN" sz="1576" b="1" dirty="0" smtClean="0">
                  <a:latin typeface="微软雅黑" pitchFamily="34" charset="-122"/>
                  <a:ea typeface="微软雅黑" pitchFamily="34" charset="-122"/>
                </a:rPr>
                <a:t>2</a:t>
              </a:r>
              <a:endParaRPr lang="zh-CN" altLang="en-US" sz="1576" b="1" dirty="0">
                <a:latin typeface="微软雅黑" pitchFamily="34" charset="-122"/>
                <a:ea typeface="微软雅黑" pitchFamily="34" charset="-122"/>
              </a:endParaRPr>
            </a:p>
          </p:txBody>
        </p:sp>
        <p:sp>
          <p:nvSpPr>
            <p:cNvPr id="5" name="矩形 4"/>
            <p:cNvSpPr/>
            <p:nvPr userDrawn="1"/>
          </p:nvSpPr>
          <p:spPr>
            <a:xfrm>
              <a:off x="14965" y="27387"/>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a:t>
              </a:r>
              <a:r>
                <a:rPr lang="en-US" altLang="zh-CN" sz="1126" dirty="0" smtClean="0">
                  <a:latin typeface="微软雅黑" pitchFamily="34" charset="-122"/>
                  <a:ea typeface="微软雅黑" pitchFamily="34" charset="-122"/>
                </a:rPr>
                <a:t>1</a:t>
              </a:r>
              <a:endParaRPr lang="zh-CN" altLang="en-US" sz="1126"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grpSp>
      <p:cxnSp>
        <p:nvCxnSpPr>
          <p:cNvPr id="11" name="直接连接符 10"/>
          <p:cNvCxnSpPr/>
          <p:nvPr userDrawn="1"/>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D6ACCF68-5F52-4592-8AA5-17E520A92E96}" type="datetimeFigureOut">
              <a:rPr lang="zh-CN" altLang="en-US"/>
              <a:pPr>
                <a:defRPr/>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userDrawn="1"/>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423131283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3"/>
          </a:p>
        </p:txBody>
      </p:sp>
      <p:grpSp>
        <p:nvGrpSpPr>
          <p:cNvPr id="6" name="组合 8"/>
          <p:cNvGrpSpPr>
            <a:grpSpLocks/>
          </p:cNvGrpSpPr>
          <p:nvPr userDrawn="1"/>
        </p:nvGrpSpPr>
        <p:grpSpPr bwMode="auto">
          <a:xfrm>
            <a:off x="3653075"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69460"/>
          </a:xfrm>
          <a:prstGeom prst="rect">
            <a:avLst/>
          </a:prstGeom>
          <a:noFill/>
        </p:spPr>
        <p:txBody>
          <a:bodyPr>
            <a:spAutoFit/>
          </a:bodyPr>
          <a:lstStyle/>
          <a:p>
            <a:pPr algn="ctr" fontAlgn="auto">
              <a:spcBef>
                <a:spcPts val="0"/>
              </a:spcBef>
              <a:spcAft>
                <a:spcPts val="0"/>
              </a:spcAft>
              <a:defRPr/>
            </a:pPr>
            <a:r>
              <a:rPr lang="en-US" altLang="zh-CN" sz="1801" b="1" dirty="0">
                <a:solidFill>
                  <a:schemeClr val="bg1"/>
                </a:solidFill>
                <a:latin typeface="微软雅黑" pitchFamily="34" charset="-122"/>
                <a:ea typeface="微软雅黑" pitchFamily="34" charset="-122"/>
              </a:rPr>
              <a:t>Part</a:t>
            </a:r>
            <a:endParaRPr lang="zh-CN" altLang="en-US" sz="18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253623F3-1890-47F5-BE4A-931DD64FE4E6}" type="datetimeFigureOut">
              <a:rPr lang="zh-CN" altLang="en-US"/>
              <a:pPr>
                <a:defRPr/>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83975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grpSp>
        <p:nvGrpSpPr>
          <p:cNvPr id="2" name="组合 1"/>
          <p:cNvGrpSpPr/>
          <p:nvPr userDrawn="1"/>
        </p:nvGrpSpPr>
        <p:grpSpPr>
          <a:xfrm>
            <a:off x="12183" y="-27383"/>
            <a:ext cx="5138092" cy="560783"/>
            <a:chOff x="12183" y="-27384"/>
            <a:chExt cx="5138092" cy="836613"/>
          </a:xfrm>
        </p:grpSpPr>
        <p:sp>
          <p:nvSpPr>
            <p:cNvPr id="4" name="矩形 3"/>
            <p:cNvSpPr/>
            <p:nvPr userDrawn="1"/>
          </p:nvSpPr>
          <p:spPr>
            <a:xfrm>
              <a:off x="2582207" y="-27384"/>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6" b="1" dirty="0">
                  <a:latin typeface="微软雅黑" pitchFamily="34" charset="-122"/>
                  <a:ea typeface="微软雅黑" pitchFamily="34" charset="-122"/>
                </a:rPr>
                <a:t>Part </a:t>
              </a:r>
              <a:r>
                <a:rPr lang="en-US" altLang="zh-CN" sz="1576" b="1" dirty="0" smtClean="0">
                  <a:latin typeface="微软雅黑" pitchFamily="34" charset="-122"/>
                  <a:ea typeface="微软雅黑" pitchFamily="34" charset="-122"/>
                </a:rPr>
                <a:t>3</a:t>
              </a:r>
              <a:endParaRPr lang="zh-CN" altLang="en-US" sz="1576"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userDrawn="1"/>
          </p:nvSpPr>
          <p:spPr>
            <a:xfrm>
              <a:off x="12183" y="-15875"/>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a:t>
              </a:r>
              <a:r>
                <a:rPr lang="en-US" altLang="zh-CN" sz="1126" dirty="0" smtClean="0">
                  <a:latin typeface="微软雅黑" pitchFamily="34" charset="-122"/>
                  <a:ea typeface="微软雅黑" pitchFamily="34" charset="-122"/>
                </a:rPr>
                <a:t>1</a:t>
              </a:r>
              <a:endParaRPr lang="zh-CN" altLang="en-US" sz="1126"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grpSp>
      <p:cxnSp>
        <p:nvCxnSpPr>
          <p:cNvPr id="11" name="直接连接符 10"/>
          <p:cNvCxnSpPr/>
          <p:nvPr userDrawn="1"/>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D6ACCF68-5F52-4592-8AA5-17E520A92E96}" type="datetimeFigureOut">
              <a:rPr lang="zh-CN" altLang="en-US"/>
              <a:pPr>
                <a:defRPr/>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userDrawn="1"/>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52924091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3"/>
          </a:p>
        </p:txBody>
      </p:sp>
      <p:grpSp>
        <p:nvGrpSpPr>
          <p:cNvPr id="6" name="组合 8"/>
          <p:cNvGrpSpPr>
            <a:grpSpLocks/>
          </p:cNvGrpSpPr>
          <p:nvPr userDrawn="1"/>
        </p:nvGrpSpPr>
        <p:grpSpPr bwMode="auto">
          <a:xfrm>
            <a:off x="3653075"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69460"/>
          </a:xfrm>
          <a:prstGeom prst="rect">
            <a:avLst/>
          </a:prstGeom>
          <a:noFill/>
        </p:spPr>
        <p:txBody>
          <a:bodyPr>
            <a:spAutoFit/>
          </a:bodyPr>
          <a:lstStyle/>
          <a:p>
            <a:pPr algn="ctr" fontAlgn="auto">
              <a:spcBef>
                <a:spcPts val="0"/>
              </a:spcBef>
              <a:spcAft>
                <a:spcPts val="0"/>
              </a:spcAft>
              <a:defRPr/>
            </a:pPr>
            <a:r>
              <a:rPr lang="en-US" altLang="zh-CN" sz="1801" b="1" dirty="0">
                <a:solidFill>
                  <a:schemeClr val="bg1"/>
                </a:solidFill>
                <a:latin typeface="微软雅黑" pitchFamily="34" charset="-122"/>
                <a:ea typeface="微软雅黑" pitchFamily="34" charset="-122"/>
              </a:rPr>
              <a:t>Part</a:t>
            </a:r>
            <a:endParaRPr lang="zh-CN" altLang="en-US" sz="18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253623F3-1890-47F5-BE4A-931DD64FE4E6}" type="datetimeFigureOut">
              <a:rPr lang="zh-CN" altLang="en-US"/>
              <a:pPr>
                <a:defRPr/>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43767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grpSp>
        <p:nvGrpSpPr>
          <p:cNvPr id="2" name="组合 1"/>
          <p:cNvGrpSpPr/>
          <p:nvPr userDrawn="1"/>
        </p:nvGrpSpPr>
        <p:grpSpPr>
          <a:xfrm>
            <a:off x="-502" y="3"/>
            <a:ext cx="5166801" cy="533397"/>
            <a:chOff x="-502" y="3"/>
            <a:chExt cx="5166801" cy="836712"/>
          </a:xfrm>
        </p:grpSpPr>
        <p:sp>
          <p:nvSpPr>
            <p:cNvPr id="4" name="矩形 3"/>
            <p:cNvSpPr/>
            <p:nvPr userDrawn="1"/>
          </p:nvSpPr>
          <p:spPr>
            <a:xfrm>
              <a:off x="3889450" y="102"/>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6" b="1" dirty="0">
                  <a:latin typeface="微软雅黑" pitchFamily="34" charset="-122"/>
                  <a:ea typeface="微软雅黑" pitchFamily="34" charset="-122"/>
                </a:rPr>
                <a:t>Part </a:t>
              </a:r>
              <a:r>
                <a:rPr lang="en-US" altLang="zh-CN" sz="1576" b="1" dirty="0" smtClean="0">
                  <a:latin typeface="微软雅黑" pitchFamily="34" charset="-122"/>
                  <a:ea typeface="微软雅黑" pitchFamily="34" charset="-122"/>
                </a:rPr>
                <a:t>4</a:t>
              </a:r>
              <a:endParaRPr lang="zh-CN" altLang="en-US" sz="1576"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userDrawn="1"/>
          </p:nvSpPr>
          <p:spPr>
            <a:xfrm>
              <a:off x="-502"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smtClean="0">
                  <a:latin typeface="微软雅黑" pitchFamily="34" charset="-122"/>
                  <a:ea typeface="微软雅黑" pitchFamily="34" charset="-122"/>
                </a:rPr>
                <a:t>Part</a:t>
              </a:r>
              <a:r>
                <a:rPr lang="en-US" altLang="zh-CN" sz="1126" baseline="0" dirty="0" smtClean="0">
                  <a:latin typeface="微软雅黑" pitchFamily="34" charset="-122"/>
                  <a:ea typeface="微软雅黑" pitchFamily="34" charset="-122"/>
                </a:rPr>
                <a:t> 1</a:t>
              </a:r>
              <a:endParaRPr lang="zh-CN" altLang="en-US" sz="1126" dirty="0">
                <a:latin typeface="微软雅黑" pitchFamily="34" charset="-122"/>
                <a:ea typeface="微软雅黑" pitchFamily="34" charset="-122"/>
              </a:endParaRPr>
            </a:p>
          </p:txBody>
        </p:sp>
      </p:grpSp>
      <p:cxnSp>
        <p:nvCxnSpPr>
          <p:cNvPr id="11" name="直接连接符 10"/>
          <p:cNvCxnSpPr/>
          <p:nvPr userDrawn="1"/>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D6ACCF68-5F52-4592-8AA5-17E520A92E96}" type="datetimeFigureOut">
              <a:rPr lang="zh-CN" altLang="en-US"/>
              <a:pPr>
                <a:defRPr/>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userDrawn="1"/>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61269867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2014/8/19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232296117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pPr/>
              <a:t>2014/8/19</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rot="5400000">
            <a:off x="7764464" y="1174750"/>
            <a:ext cx="2286000" cy="381000"/>
          </a:xfrm>
          <a:prstGeom prst="rect">
            <a:avLst/>
          </a:prstGeom>
        </p:spPr>
        <p:txBody>
          <a:bodyPr/>
          <a:lstStyle/>
          <a:p>
            <a:fld id="{530820CF-B880-4189-942D-D702A7CBA730}" type="datetimeFigureOut">
              <a:rPr lang="zh-CN" altLang="en-US" smtClean="0"/>
              <a:t>2014/8/19</a:t>
            </a:fld>
            <a:endParaRPr lang="zh-CN" altLang="en-US"/>
          </a:p>
        </p:txBody>
      </p:sp>
      <p:sp>
        <p:nvSpPr>
          <p:cNvPr id="5" name="页脚占位符 4"/>
          <p:cNvSpPr>
            <a:spLocks noGrp="1"/>
          </p:cNvSpPr>
          <p:nvPr>
            <p:ph type="ftr" sz="quarter" idx="11"/>
          </p:nvPr>
        </p:nvSpPr>
        <p:spPr>
          <a:xfrm rot="5400000">
            <a:off x="7077076" y="4181478"/>
            <a:ext cx="3657600" cy="38417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41027769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3"/>
          </a:p>
        </p:txBody>
      </p:sp>
      <p:grpSp>
        <p:nvGrpSpPr>
          <p:cNvPr id="6" name="组合 8"/>
          <p:cNvGrpSpPr>
            <a:grpSpLocks/>
          </p:cNvGrpSpPr>
          <p:nvPr userDrawn="1"/>
        </p:nvGrpSpPr>
        <p:grpSpPr bwMode="auto">
          <a:xfrm>
            <a:off x="3653075"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69460"/>
          </a:xfrm>
          <a:prstGeom prst="rect">
            <a:avLst/>
          </a:prstGeom>
          <a:noFill/>
        </p:spPr>
        <p:txBody>
          <a:bodyPr>
            <a:spAutoFit/>
          </a:bodyPr>
          <a:lstStyle/>
          <a:p>
            <a:pPr algn="ctr" fontAlgn="auto">
              <a:spcBef>
                <a:spcPts val="0"/>
              </a:spcBef>
              <a:spcAft>
                <a:spcPts val="0"/>
              </a:spcAft>
              <a:defRPr/>
            </a:pPr>
            <a:r>
              <a:rPr lang="en-US" altLang="zh-CN" sz="1801" b="1" dirty="0">
                <a:solidFill>
                  <a:schemeClr val="bg1"/>
                </a:solidFill>
                <a:latin typeface="微软雅黑" pitchFamily="34" charset="-122"/>
                <a:ea typeface="微软雅黑" pitchFamily="34" charset="-122"/>
              </a:rPr>
              <a:t>Part</a:t>
            </a:r>
            <a:endParaRPr lang="zh-CN" altLang="en-US" sz="18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253623F3-1890-47F5-BE4A-931DD64FE4E6}" type="datetimeFigureOut">
              <a:rPr lang="zh-CN" altLang="en-US"/>
              <a:pPr>
                <a:defRPr/>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6774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grpSp>
        <p:nvGrpSpPr>
          <p:cNvPr id="2" name="组合 1"/>
          <p:cNvGrpSpPr/>
          <p:nvPr userDrawn="1"/>
        </p:nvGrpSpPr>
        <p:grpSpPr>
          <a:xfrm>
            <a:off x="1" y="3"/>
            <a:ext cx="5150274" cy="533397"/>
            <a:chOff x="1" y="3"/>
            <a:chExt cx="5150274" cy="836613"/>
          </a:xfrm>
        </p:grpSpPr>
        <p:sp>
          <p:nvSpPr>
            <p:cNvPr id="4" name="矩形 3"/>
            <p:cNvSpPr/>
            <p:nvPr userDrawn="1"/>
          </p:nvSpPr>
          <p:spPr>
            <a:xfrm>
              <a:off x="1" y="3"/>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6" b="1" dirty="0">
                  <a:latin typeface="微软雅黑" pitchFamily="34" charset="-122"/>
                  <a:ea typeface="微软雅黑" pitchFamily="34" charset="-122"/>
                </a:rPr>
                <a:t>Part 1</a:t>
              </a:r>
              <a:endParaRPr lang="zh-CN" altLang="en-US" sz="1576"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grpSp>
      <p:cxnSp>
        <p:nvCxnSpPr>
          <p:cNvPr id="11" name="直接连接符 10"/>
          <p:cNvCxnSpPr/>
          <p:nvPr userDrawn="1"/>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D6ACCF68-5F52-4592-8AA5-17E520A92E96}" type="datetimeFigureOut">
              <a:rPr lang="zh-CN" altLang="en-US"/>
              <a:pPr>
                <a:defRPr/>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userDrawn="1"/>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85015762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3"/>
          </a:p>
        </p:txBody>
      </p:sp>
      <p:grpSp>
        <p:nvGrpSpPr>
          <p:cNvPr id="6" name="组合 8"/>
          <p:cNvGrpSpPr>
            <a:grpSpLocks/>
          </p:cNvGrpSpPr>
          <p:nvPr userDrawn="1"/>
        </p:nvGrpSpPr>
        <p:grpSpPr bwMode="auto">
          <a:xfrm>
            <a:off x="3653075"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69460"/>
          </a:xfrm>
          <a:prstGeom prst="rect">
            <a:avLst/>
          </a:prstGeom>
          <a:noFill/>
        </p:spPr>
        <p:txBody>
          <a:bodyPr>
            <a:spAutoFit/>
          </a:bodyPr>
          <a:lstStyle/>
          <a:p>
            <a:pPr algn="ctr" fontAlgn="auto">
              <a:spcBef>
                <a:spcPts val="0"/>
              </a:spcBef>
              <a:spcAft>
                <a:spcPts val="0"/>
              </a:spcAft>
              <a:defRPr/>
            </a:pPr>
            <a:r>
              <a:rPr lang="en-US" altLang="zh-CN" sz="1801" b="1" dirty="0">
                <a:solidFill>
                  <a:schemeClr val="bg1"/>
                </a:solidFill>
                <a:latin typeface="微软雅黑" pitchFamily="34" charset="-122"/>
                <a:ea typeface="微软雅黑" pitchFamily="34" charset="-122"/>
              </a:rPr>
              <a:t>Part</a:t>
            </a:r>
            <a:endParaRPr lang="zh-CN" altLang="en-US" sz="18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253623F3-1890-47F5-BE4A-931DD64FE4E6}" type="datetimeFigureOut">
              <a:rPr lang="zh-CN" altLang="en-US"/>
              <a:pPr>
                <a:defRPr/>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39985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grpSp>
        <p:nvGrpSpPr>
          <p:cNvPr id="2" name="组合 1"/>
          <p:cNvGrpSpPr/>
          <p:nvPr userDrawn="1"/>
        </p:nvGrpSpPr>
        <p:grpSpPr>
          <a:xfrm>
            <a:off x="14965" y="3"/>
            <a:ext cx="5135310" cy="533397"/>
            <a:chOff x="14965" y="3"/>
            <a:chExt cx="5135310" cy="836613"/>
          </a:xfrm>
        </p:grpSpPr>
        <p:sp>
          <p:nvSpPr>
            <p:cNvPr id="4" name="矩形 3"/>
            <p:cNvSpPr/>
            <p:nvPr userDrawn="1"/>
          </p:nvSpPr>
          <p:spPr>
            <a:xfrm>
              <a:off x="1291813" y="3"/>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6" b="1" dirty="0">
                  <a:latin typeface="微软雅黑" pitchFamily="34" charset="-122"/>
                  <a:ea typeface="微软雅黑" pitchFamily="34" charset="-122"/>
                </a:rPr>
                <a:t>Part </a:t>
              </a:r>
              <a:r>
                <a:rPr lang="en-US" altLang="zh-CN" sz="1576" b="1" dirty="0" smtClean="0">
                  <a:latin typeface="微软雅黑" pitchFamily="34" charset="-122"/>
                  <a:ea typeface="微软雅黑" pitchFamily="34" charset="-122"/>
                </a:rPr>
                <a:t>2</a:t>
              </a:r>
              <a:endParaRPr lang="zh-CN" altLang="en-US" sz="1576" b="1" dirty="0">
                <a:latin typeface="微软雅黑" pitchFamily="34" charset="-122"/>
                <a:ea typeface="微软雅黑" pitchFamily="34" charset="-122"/>
              </a:endParaRPr>
            </a:p>
          </p:txBody>
        </p:sp>
        <p:sp>
          <p:nvSpPr>
            <p:cNvPr id="5" name="矩形 4"/>
            <p:cNvSpPr/>
            <p:nvPr userDrawn="1"/>
          </p:nvSpPr>
          <p:spPr>
            <a:xfrm>
              <a:off x="14965" y="27387"/>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a:t>
              </a:r>
              <a:r>
                <a:rPr lang="en-US" altLang="zh-CN" sz="1126" dirty="0" smtClean="0">
                  <a:latin typeface="微软雅黑" pitchFamily="34" charset="-122"/>
                  <a:ea typeface="微软雅黑" pitchFamily="34" charset="-122"/>
                </a:rPr>
                <a:t>1</a:t>
              </a:r>
              <a:endParaRPr lang="zh-CN" altLang="en-US" sz="1126"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grpSp>
      <p:cxnSp>
        <p:nvCxnSpPr>
          <p:cNvPr id="11" name="直接连接符 10"/>
          <p:cNvCxnSpPr/>
          <p:nvPr userDrawn="1"/>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D6ACCF68-5F52-4592-8AA5-17E520A92E96}" type="datetimeFigureOut">
              <a:rPr lang="zh-CN" altLang="en-US"/>
              <a:pPr>
                <a:defRPr/>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userDrawn="1"/>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423131283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3"/>
          </a:p>
        </p:txBody>
      </p:sp>
      <p:grpSp>
        <p:nvGrpSpPr>
          <p:cNvPr id="6" name="组合 8"/>
          <p:cNvGrpSpPr>
            <a:grpSpLocks/>
          </p:cNvGrpSpPr>
          <p:nvPr userDrawn="1"/>
        </p:nvGrpSpPr>
        <p:grpSpPr bwMode="auto">
          <a:xfrm>
            <a:off x="3653075"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69460"/>
          </a:xfrm>
          <a:prstGeom prst="rect">
            <a:avLst/>
          </a:prstGeom>
          <a:noFill/>
        </p:spPr>
        <p:txBody>
          <a:bodyPr>
            <a:spAutoFit/>
          </a:bodyPr>
          <a:lstStyle/>
          <a:p>
            <a:pPr algn="ctr" fontAlgn="auto">
              <a:spcBef>
                <a:spcPts val="0"/>
              </a:spcBef>
              <a:spcAft>
                <a:spcPts val="0"/>
              </a:spcAft>
              <a:defRPr/>
            </a:pPr>
            <a:r>
              <a:rPr lang="en-US" altLang="zh-CN" sz="1801" b="1" dirty="0">
                <a:solidFill>
                  <a:schemeClr val="bg1"/>
                </a:solidFill>
                <a:latin typeface="微软雅黑" pitchFamily="34" charset="-122"/>
                <a:ea typeface="微软雅黑" pitchFamily="34" charset="-122"/>
              </a:rPr>
              <a:t>Part</a:t>
            </a:r>
            <a:endParaRPr lang="zh-CN" altLang="en-US" sz="18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253623F3-1890-47F5-BE4A-931DD64FE4E6}" type="datetimeFigureOut">
              <a:rPr lang="zh-CN" altLang="en-US"/>
              <a:pPr>
                <a:defRPr/>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83975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grpSp>
        <p:nvGrpSpPr>
          <p:cNvPr id="2" name="组合 1"/>
          <p:cNvGrpSpPr/>
          <p:nvPr userDrawn="1"/>
        </p:nvGrpSpPr>
        <p:grpSpPr>
          <a:xfrm>
            <a:off x="12183" y="-27383"/>
            <a:ext cx="5138092" cy="560783"/>
            <a:chOff x="12183" y="-27384"/>
            <a:chExt cx="5138092" cy="836613"/>
          </a:xfrm>
        </p:grpSpPr>
        <p:sp>
          <p:nvSpPr>
            <p:cNvPr id="4" name="矩形 3"/>
            <p:cNvSpPr/>
            <p:nvPr userDrawn="1"/>
          </p:nvSpPr>
          <p:spPr>
            <a:xfrm>
              <a:off x="2582207" y="-27384"/>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6" b="1" dirty="0">
                  <a:latin typeface="微软雅黑" pitchFamily="34" charset="-122"/>
                  <a:ea typeface="微软雅黑" pitchFamily="34" charset="-122"/>
                </a:rPr>
                <a:t>Part </a:t>
              </a:r>
              <a:r>
                <a:rPr lang="en-US" altLang="zh-CN" sz="1576" b="1" dirty="0" smtClean="0">
                  <a:latin typeface="微软雅黑" pitchFamily="34" charset="-122"/>
                  <a:ea typeface="微软雅黑" pitchFamily="34" charset="-122"/>
                </a:rPr>
                <a:t>3</a:t>
              </a:r>
              <a:endParaRPr lang="zh-CN" altLang="en-US" sz="1576"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userDrawn="1"/>
          </p:nvSpPr>
          <p:spPr>
            <a:xfrm>
              <a:off x="12183" y="-15875"/>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a:t>
              </a:r>
              <a:r>
                <a:rPr lang="en-US" altLang="zh-CN" sz="1126" dirty="0" smtClean="0">
                  <a:latin typeface="微软雅黑" pitchFamily="34" charset="-122"/>
                  <a:ea typeface="微软雅黑" pitchFamily="34" charset="-122"/>
                </a:rPr>
                <a:t>1</a:t>
              </a:r>
              <a:endParaRPr lang="zh-CN" altLang="en-US" sz="1126"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grpSp>
      <p:cxnSp>
        <p:nvCxnSpPr>
          <p:cNvPr id="11" name="直接连接符 10"/>
          <p:cNvCxnSpPr/>
          <p:nvPr userDrawn="1"/>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D6ACCF68-5F52-4592-8AA5-17E520A92E96}" type="datetimeFigureOut">
              <a:rPr lang="zh-CN" altLang="en-US"/>
              <a:pPr>
                <a:defRPr/>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userDrawn="1"/>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52924091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3"/>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3"/>
          </a:p>
        </p:txBody>
      </p:sp>
      <p:grpSp>
        <p:nvGrpSpPr>
          <p:cNvPr id="6" name="组合 8"/>
          <p:cNvGrpSpPr>
            <a:grpSpLocks/>
          </p:cNvGrpSpPr>
          <p:nvPr userDrawn="1"/>
        </p:nvGrpSpPr>
        <p:grpSpPr bwMode="auto">
          <a:xfrm>
            <a:off x="3653075"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69460"/>
          </a:xfrm>
          <a:prstGeom prst="rect">
            <a:avLst/>
          </a:prstGeom>
          <a:noFill/>
        </p:spPr>
        <p:txBody>
          <a:bodyPr>
            <a:spAutoFit/>
          </a:bodyPr>
          <a:lstStyle/>
          <a:p>
            <a:pPr algn="ctr" fontAlgn="auto">
              <a:spcBef>
                <a:spcPts val="0"/>
              </a:spcBef>
              <a:spcAft>
                <a:spcPts val="0"/>
              </a:spcAft>
              <a:defRPr/>
            </a:pPr>
            <a:r>
              <a:rPr lang="en-US" altLang="zh-CN" sz="1801" b="1" dirty="0">
                <a:solidFill>
                  <a:schemeClr val="bg1"/>
                </a:solidFill>
                <a:latin typeface="微软雅黑" pitchFamily="34" charset="-122"/>
                <a:ea typeface="微软雅黑" pitchFamily="34" charset="-122"/>
              </a:rPr>
              <a:t>Part</a:t>
            </a:r>
            <a:endParaRPr lang="zh-CN" altLang="en-US" sz="180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253623F3-1890-47F5-BE4A-931DD64FE4E6}" type="datetimeFigureOut">
              <a:rPr lang="zh-CN" altLang="en-US"/>
              <a:pPr>
                <a:defRPr/>
              </a:pPr>
              <a:t>2014/8/19</a:t>
            </a:fld>
            <a:endParaRPr lang="zh-CN" altLang="en-US"/>
          </a:p>
        </p:txBody>
      </p:sp>
      <p:sp>
        <p:nvSpPr>
          <p:cNvPr id="12"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43767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grpSp>
        <p:nvGrpSpPr>
          <p:cNvPr id="2" name="组合 1"/>
          <p:cNvGrpSpPr/>
          <p:nvPr userDrawn="1"/>
        </p:nvGrpSpPr>
        <p:grpSpPr>
          <a:xfrm>
            <a:off x="-502" y="3"/>
            <a:ext cx="5166801" cy="533397"/>
            <a:chOff x="-502" y="3"/>
            <a:chExt cx="5166801" cy="836712"/>
          </a:xfrm>
        </p:grpSpPr>
        <p:sp>
          <p:nvSpPr>
            <p:cNvPr id="4" name="矩形 3"/>
            <p:cNvSpPr/>
            <p:nvPr userDrawn="1"/>
          </p:nvSpPr>
          <p:spPr>
            <a:xfrm>
              <a:off x="3889450" y="102"/>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6" b="1" dirty="0">
                  <a:latin typeface="微软雅黑" pitchFamily="34" charset="-122"/>
                  <a:ea typeface="微软雅黑" pitchFamily="34" charset="-122"/>
                </a:rPr>
                <a:t>Part </a:t>
              </a:r>
              <a:r>
                <a:rPr lang="en-US" altLang="zh-CN" sz="1576" b="1" dirty="0" smtClean="0">
                  <a:latin typeface="微软雅黑" pitchFamily="34" charset="-122"/>
                  <a:ea typeface="微软雅黑" pitchFamily="34" charset="-122"/>
                </a:rPr>
                <a:t>4</a:t>
              </a:r>
              <a:endParaRPr lang="zh-CN" altLang="en-US" sz="1576"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userDrawn="1"/>
          </p:nvSpPr>
          <p:spPr>
            <a:xfrm>
              <a:off x="-502"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smtClean="0">
                  <a:latin typeface="微软雅黑" pitchFamily="34" charset="-122"/>
                  <a:ea typeface="微软雅黑" pitchFamily="34" charset="-122"/>
                </a:rPr>
                <a:t>Part</a:t>
              </a:r>
              <a:r>
                <a:rPr lang="en-US" altLang="zh-CN" sz="1126" baseline="0" dirty="0" smtClean="0">
                  <a:latin typeface="微软雅黑" pitchFamily="34" charset="-122"/>
                  <a:ea typeface="微软雅黑" pitchFamily="34" charset="-122"/>
                </a:rPr>
                <a:t> 1</a:t>
              </a:r>
              <a:endParaRPr lang="zh-CN" altLang="en-US" sz="1126" dirty="0">
                <a:latin typeface="微软雅黑" pitchFamily="34" charset="-122"/>
                <a:ea typeface="微软雅黑" pitchFamily="34" charset="-122"/>
              </a:endParaRPr>
            </a:p>
          </p:txBody>
        </p:sp>
      </p:grpSp>
      <p:cxnSp>
        <p:nvCxnSpPr>
          <p:cNvPr id="11" name="直接连接符 10"/>
          <p:cNvCxnSpPr/>
          <p:nvPr userDrawn="1"/>
        </p:nvCxnSpPr>
        <p:spPr>
          <a:xfrm flipH="1">
            <a:off x="5328939"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1"/>
            <a:ext cx="2057400" cy="365125"/>
          </a:xfrm>
          <a:prstGeom prst="rect">
            <a:avLst/>
          </a:prstGeom>
        </p:spPr>
        <p:txBody>
          <a:bodyPr/>
          <a:lstStyle>
            <a:lvl1pPr>
              <a:defRPr/>
            </a:lvl1pPr>
          </a:lstStyle>
          <a:p>
            <a:pPr>
              <a:defRPr/>
            </a:pPr>
            <a:fld id="{D6ACCF68-5F52-4592-8AA5-17E520A92E96}" type="datetimeFigureOut">
              <a:rPr lang="zh-CN" altLang="en-US"/>
              <a:pPr>
                <a:defRPr/>
              </a:pPr>
              <a:t>2014/8/19</a:t>
            </a:fld>
            <a:endParaRPr lang="zh-CN" altLang="en-US"/>
          </a:p>
        </p:txBody>
      </p:sp>
      <p:sp>
        <p:nvSpPr>
          <p:cNvPr id="13" name="页脚占位符 4"/>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28" name="矩形 9"/>
          <p:cNvSpPr>
            <a:spLocks noChangeArrowheads="1"/>
          </p:cNvSpPr>
          <p:nvPr userDrawn="1"/>
        </p:nvSpPr>
        <p:spPr bwMode="auto">
          <a:xfrm>
            <a:off x="8724291"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Tree>
    <p:extLst>
      <p:ext uri="{BB962C8B-B14F-4D97-AF65-F5344CB8AC3E}">
        <p14:creationId xmlns:p14="http://schemas.microsoft.com/office/powerpoint/2010/main" val="161269867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image" Target="../media/image1.png"/><Relationship Id="rId5" Type="http://schemas.openxmlformats.org/officeDocument/2006/relationships/slideLayout" Target="../slideLayouts/slideLayout20.xml"/><Relationship Id="rId10" Type="http://schemas.openxmlformats.org/officeDocument/2006/relationships/theme" Target="../theme/theme3.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1.png"/><Relationship Id="rId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image" Target="../media/image1.png"/><Relationship Id="rId5" Type="http://schemas.openxmlformats.org/officeDocument/2006/relationships/slideLayout" Target="../slideLayouts/slideLayout31.xml"/><Relationship Id="rId10" Type="http://schemas.openxmlformats.org/officeDocument/2006/relationships/theme" Target="../theme/theme5.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矩形 14"/>
          <p:cNvSpPr>
            <a:spLocks noChangeArrowheads="1"/>
          </p:cNvSpPr>
          <p:nvPr/>
        </p:nvSpPr>
        <p:spPr bwMode="auto">
          <a:xfrm>
            <a:off x="381000" y="0"/>
            <a:ext cx="609600" cy="6858000"/>
          </a:xfrm>
          <a:prstGeom prst="rect">
            <a:avLst/>
          </a:prstGeom>
          <a:solidFill>
            <a:srgbClr val="F6D3AA">
              <a:alpha val="5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27" name="矩形 16"/>
          <p:cNvSpPr>
            <a:spLocks noChangeArrowheads="1"/>
          </p:cNvSpPr>
          <p:nvPr/>
        </p:nvSpPr>
        <p:spPr bwMode="auto">
          <a:xfrm>
            <a:off x="276226" y="0"/>
            <a:ext cx="104775" cy="6858000"/>
          </a:xfrm>
          <a:prstGeom prst="rect">
            <a:avLst/>
          </a:prstGeom>
          <a:solidFill>
            <a:srgbClr val="F9E3CB">
              <a:alpha val="35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28" name="矩形 17"/>
          <p:cNvSpPr>
            <a:spLocks noChangeArrowheads="1"/>
          </p:cNvSpPr>
          <p:nvPr/>
        </p:nvSpPr>
        <p:spPr bwMode="auto">
          <a:xfrm>
            <a:off x="990601" y="0"/>
            <a:ext cx="182563" cy="6858000"/>
          </a:xfrm>
          <a:prstGeom prst="rect">
            <a:avLst/>
          </a:prstGeom>
          <a:solidFill>
            <a:srgbClr val="F9E3CB">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29" name="矩形 18"/>
          <p:cNvSpPr>
            <a:spLocks noChangeArrowheads="1"/>
          </p:cNvSpPr>
          <p:nvPr/>
        </p:nvSpPr>
        <p:spPr bwMode="auto">
          <a:xfrm>
            <a:off x="1141413" y="0"/>
            <a:ext cx="230187" cy="6858000"/>
          </a:xfrm>
          <a:prstGeom prst="rect">
            <a:avLst/>
          </a:prstGeom>
          <a:solidFill>
            <a:srgbClr val="FCF1E7">
              <a:alpha val="7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30" name="直接连接符 19"/>
          <p:cNvSpPr>
            <a:spLocks noChangeShapeType="1"/>
          </p:cNvSpPr>
          <p:nvPr/>
        </p:nvSpPr>
        <p:spPr bwMode="auto">
          <a:xfrm>
            <a:off x="106363" y="0"/>
            <a:ext cx="0" cy="6858000"/>
          </a:xfrm>
          <a:prstGeom prst="line">
            <a:avLst/>
          </a:prstGeom>
          <a:noFill/>
          <a:ln w="57150">
            <a:solidFill>
              <a:srgbClr val="F6D3AA">
                <a:alpha val="6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600" smtClean="0">
              <a:solidFill>
                <a:srgbClr val="000000"/>
              </a:solidFill>
              <a:latin typeface="Arial" pitchFamily="34" charset="0"/>
            </a:endParaRPr>
          </a:p>
        </p:txBody>
      </p:sp>
      <p:sp>
        <p:nvSpPr>
          <p:cNvPr id="1031" name="直接连接符 20"/>
          <p:cNvSpPr>
            <a:spLocks noChangeShapeType="1"/>
          </p:cNvSpPr>
          <p:nvPr/>
        </p:nvSpPr>
        <p:spPr bwMode="auto">
          <a:xfrm>
            <a:off x="914400" y="0"/>
            <a:ext cx="0" cy="6858000"/>
          </a:xfrm>
          <a:prstGeom prst="line">
            <a:avLst/>
          </a:prstGeom>
          <a:noFill/>
          <a:ln w="57150">
            <a:solidFill>
              <a:srgbClr val="FCF1E7">
                <a:alpha val="76862"/>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600" smtClean="0">
              <a:solidFill>
                <a:srgbClr val="000000"/>
              </a:solidFill>
              <a:latin typeface="Arial" pitchFamily="34" charset="0"/>
            </a:endParaRPr>
          </a:p>
        </p:txBody>
      </p:sp>
      <p:sp>
        <p:nvSpPr>
          <p:cNvPr id="1032" name="直接连接符 23"/>
          <p:cNvSpPr>
            <a:spLocks noChangeShapeType="1"/>
          </p:cNvSpPr>
          <p:nvPr/>
        </p:nvSpPr>
        <p:spPr bwMode="auto">
          <a:xfrm>
            <a:off x="854075" y="0"/>
            <a:ext cx="0" cy="6858000"/>
          </a:xfrm>
          <a:prstGeom prst="line">
            <a:avLst/>
          </a:prstGeom>
          <a:noFill/>
          <a:ln w="57150">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600" smtClean="0">
              <a:solidFill>
                <a:srgbClr val="000000"/>
              </a:solidFill>
              <a:latin typeface="Arial" pitchFamily="34" charset="0"/>
            </a:endParaRPr>
          </a:p>
        </p:txBody>
      </p:sp>
      <p:sp>
        <p:nvSpPr>
          <p:cNvPr id="1033" name="直接连接符 24"/>
          <p:cNvSpPr>
            <a:spLocks noChangeShapeType="1"/>
          </p:cNvSpPr>
          <p:nvPr/>
        </p:nvSpPr>
        <p:spPr bwMode="auto">
          <a:xfrm>
            <a:off x="1727200" y="0"/>
            <a:ext cx="0" cy="6858000"/>
          </a:xfrm>
          <a:prstGeom prst="line">
            <a:avLst/>
          </a:prstGeom>
          <a:noFill/>
          <a:ln w="28575">
            <a:solidFill>
              <a:srgbClr val="F6D3AA">
                <a:alpha val="7490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600" smtClean="0">
              <a:solidFill>
                <a:srgbClr val="000000"/>
              </a:solidFill>
              <a:latin typeface="Arial" pitchFamily="34" charset="0"/>
            </a:endParaRPr>
          </a:p>
        </p:txBody>
      </p:sp>
      <p:sp>
        <p:nvSpPr>
          <p:cNvPr id="1034" name="直接连接符 25"/>
          <p:cNvSpPr>
            <a:spLocks noChangeShapeType="1"/>
          </p:cNvSpPr>
          <p:nvPr/>
        </p:nvSpPr>
        <p:spPr bwMode="auto">
          <a:xfrm>
            <a:off x="1066800" y="0"/>
            <a:ext cx="0" cy="6858000"/>
          </a:xfrm>
          <a:prstGeom prst="line">
            <a:avLst/>
          </a:prstGeom>
          <a:noFill/>
          <a:ln w="9525">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600" smtClean="0">
              <a:solidFill>
                <a:srgbClr val="000000"/>
              </a:solidFill>
              <a:latin typeface="Arial" pitchFamily="34" charset="0"/>
            </a:endParaRPr>
          </a:p>
        </p:txBody>
      </p:sp>
      <p:sp>
        <p:nvSpPr>
          <p:cNvPr id="1035" name="直接连接符 26"/>
          <p:cNvSpPr>
            <a:spLocks noChangeShapeType="1"/>
          </p:cNvSpPr>
          <p:nvPr/>
        </p:nvSpPr>
        <p:spPr bwMode="auto">
          <a:xfrm>
            <a:off x="9113838" y="0"/>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600" smtClean="0">
              <a:solidFill>
                <a:srgbClr val="000000"/>
              </a:solidFill>
              <a:latin typeface="Arial" pitchFamily="34" charset="0"/>
            </a:endParaRPr>
          </a:p>
        </p:txBody>
      </p:sp>
      <p:sp>
        <p:nvSpPr>
          <p:cNvPr id="1036" name="矩形 27"/>
          <p:cNvSpPr>
            <a:spLocks noChangeArrowheads="1"/>
          </p:cNvSpPr>
          <p:nvPr/>
        </p:nvSpPr>
        <p:spPr bwMode="auto">
          <a:xfrm>
            <a:off x="1219200" y="0"/>
            <a:ext cx="76200" cy="6858000"/>
          </a:xfrm>
          <a:prstGeom prst="rect">
            <a:avLst/>
          </a:prstGeom>
          <a:solidFill>
            <a:srgbClr val="F6D3AA">
              <a:alpha val="5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37" name="椭圆 28"/>
          <p:cNvSpPr>
            <a:spLocks noChangeArrowheads="1"/>
          </p:cNvSpPr>
          <p:nvPr/>
        </p:nvSpPr>
        <p:spPr bwMode="auto">
          <a:xfrm>
            <a:off x="609601" y="3429000"/>
            <a:ext cx="1295400" cy="12954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38" name="椭圆 29"/>
          <p:cNvSpPr>
            <a:spLocks noChangeArrowheads="1"/>
          </p:cNvSpPr>
          <p:nvPr/>
        </p:nvSpPr>
        <p:spPr bwMode="auto">
          <a:xfrm>
            <a:off x="1309689" y="4867275"/>
            <a:ext cx="641350" cy="6413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39" name="椭圆 30"/>
          <p:cNvSpPr>
            <a:spLocks noChangeArrowheads="1"/>
          </p:cNvSpPr>
          <p:nvPr/>
        </p:nvSpPr>
        <p:spPr bwMode="auto">
          <a:xfrm>
            <a:off x="1090613" y="5500691"/>
            <a:ext cx="138112" cy="1365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40" name="椭圆 31"/>
          <p:cNvSpPr>
            <a:spLocks noChangeArrowheads="1"/>
          </p:cNvSpPr>
          <p:nvPr/>
        </p:nvSpPr>
        <p:spPr bwMode="auto">
          <a:xfrm>
            <a:off x="1663700" y="5788025"/>
            <a:ext cx="274638" cy="2746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sp>
        <p:nvSpPr>
          <p:cNvPr id="1041" name="椭圆 32"/>
          <p:cNvSpPr>
            <a:spLocks noChangeArrowheads="1"/>
          </p:cNvSpPr>
          <p:nvPr/>
        </p:nvSpPr>
        <p:spPr bwMode="auto">
          <a:xfrm>
            <a:off x="1905002" y="4495803"/>
            <a:ext cx="365125" cy="3651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600" smtClean="0">
              <a:solidFill>
                <a:srgbClr val="FFFFFF"/>
              </a:solidFill>
              <a:latin typeface="Book Antiqua" panose="02040602050305030304" pitchFamily="18" charset="0"/>
            </a:endParaRPr>
          </a:p>
        </p:txBody>
      </p:sp>
      <p:pic>
        <p:nvPicPr>
          <p:cNvPr id="1042" name="Picture 6" descr="fudan_red"/>
          <p:cNvPicPr>
            <a:picLocks noChangeAspect="1" noChangeArrowheads="1"/>
          </p:cNvPicPr>
          <p:nvPr/>
        </p:nvPicPr>
        <p:blipFill>
          <a:blip r:embed="rId14">
            <a:lum contrast="-86000"/>
            <a:extLst>
              <a:ext uri="{28A0092B-C50C-407E-A947-70E740481C1C}">
                <a14:useLocalDpi xmlns:a14="http://schemas.microsoft.com/office/drawing/2010/main" val="0"/>
              </a:ext>
            </a:extLst>
          </a:blip>
          <a:srcRect/>
          <a:stretch>
            <a:fillRect/>
          </a:stretch>
        </p:blipFill>
        <p:spPr bwMode="auto">
          <a:xfrm>
            <a:off x="685801" y="3505200"/>
            <a:ext cx="11382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7" name="灯片编号占位符 28"/>
          <p:cNvSpPr>
            <a:spLocks noGrp="1" noChangeArrowheads="1"/>
          </p:cNvSpPr>
          <p:nvPr>
            <p:ph type="sldNum" sz="quarter" idx="4"/>
          </p:nvPr>
        </p:nvSpPr>
        <p:spPr bwMode="auto">
          <a:xfrm>
            <a:off x="1325564" y="4929191"/>
            <a:ext cx="609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400" b="1">
                <a:solidFill>
                  <a:srgbClr val="FFFFFF"/>
                </a:solidFill>
              </a:defRPr>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1495609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l" rtl="0" eaLnBrk="1" fontAlgn="base" hangingPunct="1">
        <a:spcBef>
          <a:spcPct val="0"/>
        </a:spcBef>
        <a:spcAft>
          <a:spcPct val="0"/>
        </a:spcAft>
        <a:defRPr sz="3000" kern="12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5pPr>
      <a:lvl6pPr marL="4572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6pPr>
      <a:lvl7pPr marL="9144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7pPr>
      <a:lvl8pPr marL="13716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8pPr>
      <a:lvl9pPr marL="18288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9pPr>
    </p:titleStyle>
    <p:bodyStyle>
      <a:lvl1pPr marL="273050" indent="-273050" algn="l" rtl="0" eaLnBrk="1" fontAlgn="base" hangingPunct="1">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1" fontAlgn="base" hangingPunct="1">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1" fontAlgn="base" hangingPunct="1">
        <a:spcBef>
          <a:spcPct val="20000"/>
        </a:spcBef>
        <a:spcAft>
          <a:spcPct val="0"/>
        </a:spcAft>
        <a:buClr>
          <a:srgbClr val="E0752F"/>
        </a:buClr>
        <a:buSzPct val="60000"/>
        <a:buFont typeface="Wingdings" pitchFamily="2" charset="2"/>
        <a:buChar char=""/>
        <a:defRPr sz="2400" kern="1200">
          <a:solidFill>
            <a:schemeClr val="tx1"/>
          </a:solidFill>
          <a:latin typeface="+mn-lt"/>
          <a:ea typeface="+mn-ea"/>
          <a:cs typeface="+mn-cs"/>
        </a:defRPr>
      </a:lvl3pPr>
      <a:lvl4pPr marL="1187450" indent="-182563" algn="l" rtl="0" eaLnBrk="1" fontAlgn="base" hangingPunct="1">
        <a:spcBef>
          <a:spcPct val="20000"/>
        </a:spcBef>
        <a:spcAft>
          <a:spcPct val="0"/>
        </a:spcAft>
        <a:buClr>
          <a:srgbClr val="FEC3AE"/>
        </a:buClr>
        <a:buSzPct val="60000"/>
        <a:buFont typeface="Wingdings" pitchFamily="2" charset="2"/>
        <a:buChar char=""/>
        <a:defRPr sz="2000" kern="1200">
          <a:solidFill>
            <a:schemeClr val="tx1"/>
          </a:solidFill>
          <a:latin typeface="+mn-lt"/>
          <a:ea typeface="+mn-ea"/>
          <a:cs typeface="+mn-cs"/>
        </a:defRPr>
      </a:lvl4pPr>
      <a:lvl5pPr marL="1462088" indent="-182563" algn="l" rtl="0" eaLnBrk="1" fontAlgn="base" hangingPunct="1">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39743"/>
            <a:ext cx="9180512" cy="5285184"/>
          </a:xfrm>
          <a:prstGeom prst="rect">
            <a:avLst/>
          </a:prstGeom>
        </p:spPr>
      </p:pic>
      <p:sp>
        <p:nvSpPr>
          <p:cNvPr id="4" name="矩形 3"/>
          <p:cNvSpPr/>
          <p:nvPr/>
        </p:nvSpPr>
        <p:spPr bwMode="auto">
          <a:xfrm>
            <a:off x="0" y="3933443"/>
            <a:ext cx="9180512" cy="3167965"/>
          </a:xfrm>
          <a:prstGeom prst="rect">
            <a:avLst/>
          </a:prstGeom>
          <a:solidFill>
            <a:schemeClr val="accent3">
              <a:alpha val="20000"/>
            </a:schemeClr>
          </a:solidFill>
          <a:ln>
            <a:noFill/>
            <a:headEnd type="none" w="med" len="med"/>
            <a:tailEnd type="triangle" w="med" len="med"/>
          </a:ln>
          <a:extLst/>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26" name="矩形 14"/>
          <p:cNvSpPr>
            <a:spLocks noChangeArrowheads="1"/>
          </p:cNvSpPr>
          <p:nvPr/>
        </p:nvSpPr>
        <p:spPr bwMode="auto">
          <a:xfrm>
            <a:off x="381000" y="0"/>
            <a:ext cx="609600" cy="6858000"/>
          </a:xfrm>
          <a:prstGeom prst="rect">
            <a:avLst/>
          </a:prstGeom>
          <a:solidFill>
            <a:srgbClr val="F6D3AA">
              <a:alpha val="5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27" name="矩形 16"/>
          <p:cNvSpPr>
            <a:spLocks noChangeArrowheads="1"/>
          </p:cNvSpPr>
          <p:nvPr/>
        </p:nvSpPr>
        <p:spPr bwMode="auto">
          <a:xfrm>
            <a:off x="276225" y="0"/>
            <a:ext cx="104775" cy="6858000"/>
          </a:xfrm>
          <a:prstGeom prst="rect">
            <a:avLst/>
          </a:prstGeom>
          <a:solidFill>
            <a:srgbClr val="F9E3CB">
              <a:alpha val="35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28" name="矩形 17"/>
          <p:cNvSpPr>
            <a:spLocks noChangeArrowheads="1"/>
          </p:cNvSpPr>
          <p:nvPr/>
        </p:nvSpPr>
        <p:spPr bwMode="auto">
          <a:xfrm>
            <a:off x="990600" y="0"/>
            <a:ext cx="182563" cy="6858000"/>
          </a:xfrm>
          <a:prstGeom prst="rect">
            <a:avLst/>
          </a:prstGeom>
          <a:solidFill>
            <a:srgbClr val="F9E3CB">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29" name="矩形 18"/>
          <p:cNvSpPr>
            <a:spLocks noChangeArrowheads="1"/>
          </p:cNvSpPr>
          <p:nvPr/>
        </p:nvSpPr>
        <p:spPr bwMode="auto">
          <a:xfrm>
            <a:off x="1141413" y="0"/>
            <a:ext cx="230187" cy="6858000"/>
          </a:xfrm>
          <a:prstGeom prst="rect">
            <a:avLst/>
          </a:prstGeom>
          <a:solidFill>
            <a:srgbClr val="FCF1E7">
              <a:alpha val="7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30" name="直接连接符 19"/>
          <p:cNvSpPr>
            <a:spLocks noChangeShapeType="1"/>
          </p:cNvSpPr>
          <p:nvPr/>
        </p:nvSpPr>
        <p:spPr bwMode="auto">
          <a:xfrm>
            <a:off x="106363" y="0"/>
            <a:ext cx="0" cy="6858000"/>
          </a:xfrm>
          <a:prstGeom prst="line">
            <a:avLst/>
          </a:prstGeom>
          <a:noFill/>
          <a:ln w="57150">
            <a:solidFill>
              <a:srgbClr val="F6D3AA">
                <a:alpha val="6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1" name="直接连接符 20"/>
          <p:cNvSpPr>
            <a:spLocks noChangeShapeType="1"/>
          </p:cNvSpPr>
          <p:nvPr/>
        </p:nvSpPr>
        <p:spPr bwMode="auto">
          <a:xfrm>
            <a:off x="914400" y="0"/>
            <a:ext cx="0" cy="6858000"/>
          </a:xfrm>
          <a:prstGeom prst="line">
            <a:avLst/>
          </a:prstGeom>
          <a:noFill/>
          <a:ln w="57150">
            <a:solidFill>
              <a:srgbClr val="FCF1E7">
                <a:alpha val="76862"/>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2" name="直接连接符 23"/>
          <p:cNvSpPr>
            <a:spLocks noChangeShapeType="1"/>
          </p:cNvSpPr>
          <p:nvPr/>
        </p:nvSpPr>
        <p:spPr bwMode="auto">
          <a:xfrm>
            <a:off x="854075" y="0"/>
            <a:ext cx="0" cy="6858000"/>
          </a:xfrm>
          <a:prstGeom prst="line">
            <a:avLst/>
          </a:prstGeom>
          <a:noFill/>
          <a:ln w="57150">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3" name="直接连接符 24"/>
          <p:cNvSpPr>
            <a:spLocks noChangeShapeType="1"/>
          </p:cNvSpPr>
          <p:nvPr/>
        </p:nvSpPr>
        <p:spPr bwMode="auto">
          <a:xfrm>
            <a:off x="1727200" y="0"/>
            <a:ext cx="0" cy="6858000"/>
          </a:xfrm>
          <a:prstGeom prst="line">
            <a:avLst/>
          </a:prstGeom>
          <a:noFill/>
          <a:ln w="28575">
            <a:solidFill>
              <a:srgbClr val="F6D3AA">
                <a:alpha val="7490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4" name="直接连接符 25"/>
          <p:cNvSpPr>
            <a:spLocks noChangeShapeType="1"/>
          </p:cNvSpPr>
          <p:nvPr/>
        </p:nvSpPr>
        <p:spPr bwMode="auto">
          <a:xfrm>
            <a:off x="1066800" y="0"/>
            <a:ext cx="0" cy="6858000"/>
          </a:xfrm>
          <a:prstGeom prst="line">
            <a:avLst/>
          </a:prstGeom>
          <a:noFill/>
          <a:ln w="9525">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5" name="直接连接符 26"/>
          <p:cNvSpPr>
            <a:spLocks noChangeShapeType="1"/>
          </p:cNvSpPr>
          <p:nvPr/>
        </p:nvSpPr>
        <p:spPr bwMode="auto">
          <a:xfrm>
            <a:off x="9113838" y="0"/>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6" name="矩形 27"/>
          <p:cNvSpPr>
            <a:spLocks noChangeArrowheads="1"/>
          </p:cNvSpPr>
          <p:nvPr/>
        </p:nvSpPr>
        <p:spPr bwMode="auto">
          <a:xfrm>
            <a:off x="1219200" y="0"/>
            <a:ext cx="76200" cy="6858000"/>
          </a:xfrm>
          <a:prstGeom prst="rect">
            <a:avLst/>
          </a:prstGeom>
          <a:solidFill>
            <a:srgbClr val="F6D3AA">
              <a:alpha val="5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37" name="椭圆 28"/>
          <p:cNvSpPr>
            <a:spLocks noChangeArrowheads="1"/>
          </p:cNvSpPr>
          <p:nvPr/>
        </p:nvSpPr>
        <p:spPr bwMode="auto">
          <a:xfrm>
            <a:off x="609600" y="3154362"/>
            <a:ext cx="1570038" cy="1570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38" name="椭圆 29"/>
          <p:cNvSpPr>
            <a:spLocks noChangeArrowheads="1"/>
          </p:cNvSpPr>
          <p:nvPr/>
        </p:nvSpPr>
        <p:spPr bwMode="auto">
          <a:xfrm>
            <a:off x="1309687" y="4731302"/>
            <a:ext cx="777323" cy="7773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39" name="椭圆 30"/>
          <p:cNvSpPr>
            <a:spLocks noChangeArrowheads="1"/>
          </p:cNvSpPr>
          <p:nvPr/>
        </p:nvSpPr>
        <p:spPr bwMode="auto">
          <a:xfrm>
            <a:off x="1090612" y="5471744"/>
            <a:ext cx="167393" cy="16547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40" name="椭圆 31"/>
          <p:cNvSpPr>
            <a:spLocks noChangeArrowheads="1"/>
          </p:cNvSpPr>
          <p:nvPr/>
        </p:nvSpPr>
        <p:spPr bwMode="auto">
          <a:xfrm>
            <a:off x="1663700" y="5729799"/>
            <a:ext cx="332864" cy="33286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41" name="椭圆 32"/>
          <p:cNvSpPr>
            <a:spLocks noChangeArrowheads="1"/>
          </p:cNvSpPr>
          <p:nvPr/>
        </p:nvSpPr>
        <p:spPr bwMode="auto">
          <a:xfrm>
            <a:off x="1905000" y="4418390"/>
            <a:ext cx="442535" cy="44253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pic>
        <p:nvPicPr>
          <p:cNvPr id="1042" name="Picture 6" descr="fudan_red"/>
          <p:cNvPicPr>
            <a:picLocks noChangeAspect="1" noChangeArrowheads="1"/>
          </p:cNvPicPr>
          <p:nvPr/>
        </p:nvPicPr>
        <p:blipFill>
          <a:blip r:embed="rId6">
            <a:lum contrast="-86000"/>
            <a:extLst>
              <a:ext uri="{28A0092B-C50C-407E-A947-70E740481C1C}">
                <a14:useLocalDpi xmlns:a14="http://schemas.microsoft.com/office/drawing/2010/main" val="0"/>
              </a:ext>
            </a:extLst>
          </a:blip>
          <a:srcRect/>
          <a:stretch>
            <a:fillRect/>
          </a:stretch>
        </p:blipFill>
        <p:spPr bwMode="auto">
          <a:xfrm>
            <a:off x="685800" y="3262872"/>
            <a:ext cx="1379556" cy="138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3" name="标题占位符 21"/>
          <p:cNvSpPr>
            <a:spLocks noGrp="1" noChangeArrowheads="1"/>
          </p:cNvSpPr>
          <p:nvPr>
            <p:ph type="title"/>
          </p:nvPr>
        </p:nvSpPr>
        <p:spPr bwMode="auto">
          <a:xfrm>
            <a:off x="457200" y="274638"/>
            <a:ext cx="746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smtClean="0"/>
              <a:t>单击此处编辑母版标题样式</a:t>
            </a:r>
          </a:p>
        </p:txBody>
      </p:sp>
      <p:sp>
        <p:nvSpPr>
          <p:cNvPr id="1044" name="文本占位符 12"/>
          <p:cNvSpPr>
            <a:spLocks noGrp="1" noChangeArrowheads="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smtClean="0"/>
              <a:t>单击此处编辑母版文本样式</a:t>
            </a:r>
          </a:p>
          <a:p>
            <a:pPr lvl="1"/>
            <a:r>
              <a:rPr lang="zh-CN" dirty="0" smtClean="0"/>
              <a:t>第二级</a:t>
            </a:r>
          </a:p>
          <a:p>
            <a:pPr lvl="2"/>
            <a:r>
              <a:rPr lang="zh-CN" dirty="0" smtClean="0"/>
              <a:t>第三级</a:t>
            </a:r>
          </a:p>
          <a:p>
            <a:pPr lvl="3"/>
            <a:r>
              <a:rPr lang="zh-CN" dirty="0" smtClean="0"/>
              <a:t>第四级</a:t>
            </a:r>
          </a:p>
          <a:p>
            <a:pPr lvl="4"/>
            <a:r>
              <a:rPr lang="zh-CN" dirty="0" smtClean="0"/>
              <a:t>第五级</a:t>
            </a:r>
          </a:p>
        </p:txBody>
      </p:sp>
      <p:sp>
        <p:nvSpPr>
          <p:cNvPr id="1045" name="日期占位符 27"/>
          <p:cNvSpPr>
            <a:spLocks noGrp="1" noChangeArrowheads="1"/>
          </p:cNvSpPr>
          <p:nvPr>
            <p:ph type="dt" sz="half" idx="2"/>
          </p:nvPr>
        </p:nvSpPr>
        <p:spPr bwMode="auto">
          <a:xfrm rot="5400000">
            <a:off x="7764463" y="1174750"/>
            <a:ext cx="228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chemeClr val="tx2"/>
                </a:solidFill>
              </a:defRPr>
            </a:lvl1pPr>
          </a:lstStyle>
          <a:p>
            <a:pPr fontAlgn="base">
              <a:spcBef>
                <a:spcPct val="0"/>
              </a:spcBef>
              <a:spcAft>
                <a:spcPct val="0"/>
              </a:spcAft>
              <a:defRPr/>
            </a:pPr>
            <a:endParaRPr lang="en-US">
              <a:solidFill>
                <a:srgbClr val="5A6378"/>
              </a:solidFill>
              <a:latin typeface="Arial" pitchFamily="34" charset="0"/>
            </a:endParaRPr>
          </a:p>
        </p:txBody>
      </p:sp>
      <p:sp>
        <p:nvSpPr>
          <p:cNvPr id="1046" name="页脚占位符 16"/>
          <p:cNvSpPr>
            <a:spLocks noGrp="1" noChangeArrowheads="1"/>
          </p:cNvSpPr>
          <p:nvPr>
            <p:ph type="ftr" sz="quarter" idx="3"/>
          </p:nvPr>
        </p:nvSpPr>
        <p:spPr bwMode="auto">
          <a:xfrm rot="5400000">
            <a:off x="7077076" y="4181475"/>
            <a:ext cx="3657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chemeClr val="tx2"/>
                </a:solidFill>
              </a:defRPr>
            </a:lvl1pPr>
          </a:lstStyle>
          <a:p>
            <a:pPr fontAlgn="base">
              <a:spcBef>
                <a:spcPct val="0"/>
              </a:spcBef>
              <a:spcAft>
                <a:spcPct val="0"/>
              </a:spcAft>
              <a:defRPr/>
            </a:pPr>
            <a:endParaRPr lang="en-US" dirty="0">
              <a:solidFill>
                <a:srgbClr val="5A6378"/>
              </a:solidFill>
              <a:latin typeface="Arial" pitchFamily="34" charset="0"/>
            </a:endParaRPr>
          </a:p>
        </p:txBody>
      </p:sp>
      <p:sp>
        <p:nvSpPr>
          <p:cNvPr id="1047" name="灯片编号占位符 28"/>
          <p:cNvSpPr>
            <a:spLocks noGrp="1" noChangeArrowheads="1"/>
          </p:cNvSpPr>
          <p:nvPr>
            <p:ph type="sldNum" sz="quarter" idx="4"/>
          </p:nvPr>
        </p:nvSpPr>
        <p:spPr bwMode="auto">
          <a:xfrm>
            <a:off x="1325562" y="4819468"/>
            <a:ext cx="738841" cy="62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400" b="1">
                <a:solidFill>
                  <a:srgbClr val="FFFFFF"/>
                </a:solidFill>
              </a:defRPr>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65482822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timing>
    <p:tnLst>
      <p:par>
        <p:cTn id="1" dur="indefinite" restart="never" nodeType="tmRoot"/>
      </p:par>
    </p:tnLst>
  </p:timing>
  <p:txStyles>
    <p:titleStyle>
      <a:lvl1pPr algn="l" rtl="0" eaLnBrk="1" fontAlgn="base" hangingPunct="1">
        <a:spcBef>
          <a:spcPct val="0"/>
        </a:spcBef>
        <a:spcAft>
          <a:spcPct val="0"/>
        </a:spcAft>
        <a:defRPr sz="3000" kern="12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5pPr>
      <a:lvl6pPr marL="4572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6pPr>
      <a:lvl7pPr marL="9144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7pPr>
      <a:lvl8pPr marL="13716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8pPr>
      <a:lvl9pPr marL="18288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9pPr>
    </p:titleStyle>
    <p:bodyStyle>
      <a:lvl1pPr marL="273050" indent="-273050" algn="l" rtl="0" eaLnBrk="1" fontAlgn="base" hangingPunct="1">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1" fontAlgn="base" hangingPunct="1">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1" fontAlgn="base" hangingPunct="1">
        <a:spcBef>
          <a:spcPct val="20000"/>
        </a:spcBef>
        <a:spcAft>
          <a:spcPct val="0"/>
        </a:spcAft>
        <a:buClr>
          <a:srgbClr val="E0752F"/>
        </a:buClr>
        <a:buSzPct val="60000"/>
        <a:buFont typeface="Wingdings" pitchFamily="2" charset="2"/>
        <a:buChar char=""/>
        <a:defRPr sz="2400" kern="1200">
          <a:solidFill>
            <a:schemeClr val="tx1"/>
          </a:solidFill>
          <a:latin typeface="+mn-lt"/>
          <a:ea typeface="+mn-ea"/>
          <a:cs typeface="+mn-cs"/>
        </a:defRPr>
      </a:lvl3pPr>
      <a:lvl4pPr marL="1187450" indent="-182563" algn="l" rtl="0" eaLnBrk="1" fontAlgn="base" hangingPunct="1">
        <a:spcBef>
          <a:spcPct val="20000"/>
        </a:spcBef>
        <a:spcAft>
          <a:spcPct val="0"/>
        </a:spcAft>
        <a:buClr>
          <a:srgbClr val="FEC3AE"/>
        </a:buClr>
        <a:buSzPct val="60000"/>
        <a:buFont typeface="Wingdings" pitchFamily="2" charset="2"/>
        <a:buChar char=""/>
        <a:defRPr sz="2000" kern="1200">
          <a:solidFill>
            <a:schemeClr val="tx1"/>
          </a:solidFill>
          <a:latin typeface="+mn-lt"/>
          <a:ea typeface="+mn-ea"/>
          <a:cs typeface="+mn-cs"/>
        </a:defRPr>
      </a:lvl4pPr>
      <a:lvl5pPr marL="1462088" indent="-182563" algn="l" rtl="0" eaLnBrk="1" fontAlgn="base" hangingPunct="1">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矩形 14"/>
          <p:cNvSpPr>
            <a:spLocks noChangeArrowheads="1"/>
          </p:cNvSpPr>
          <p:nvPr/>
        </p:nvSpPr>
        <p:spPr bwMode="auto">
          <a:xfrm>
            <a:off x="381000" y="0"/>
            <a:ext cx="609600" cy="6858000"/>
          </a:xfrm>
          <a:prstGeom prst="rect">
            <a:avLst/>
          </a:prstGeom>
          <a:solidFill>
            <a:srgbClr val="F6D3AA">
              <a:alpha val="5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7" name="矩形 16"/>
          <p:cNvSpPr>
            <a:spLocks noChangeArrowheads="1"/>
          </p:cNvSpPr>
          <p:nvPr/>
        </p:nvSpPr>
        <p:spPr bwMode="auto">
          <a:xfrm>
            <a:off x="276226" y="0"/>
            <a:ext cx="104775" cy="6858000"/>
          </a:xfrm>
          <a:prstGeom prst="rect">
            <a:avLst/>
          </a:prstGeom>
          <a:solidFill>
            <a:srgbClr val="F9E3CB">
              <a:alpha val="35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8" name="矩形 17"/>
          <p:cNvSpPr>
            <a:spLocks noChangeArrowheads="1"/>
          </p:cNvSpPr>
          <p:nvPr/>
        </p:nvSpPr>
        <p:spPr bwMode="auto">
          <a:xfrm>
            <a:off x="990601" y="0"/>
            <a:ext cx="182563" cy="6858000"/>
          </a:xfrm>
          <a:prstGeom prst="rect">
            <a:avLst/>
          </a:prstGeom>
          <a:solidFill>
            <a:srgbClr val="F9E3CB">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9" name="矩形 18"/>
          <p:cNvSpPr>
            <a:spLocks noChangeArrowheads="1"/>
          </p:cNvSpPr>
          <p:nvPr/>
        </p:nvSpPr>
        <p:spPr bwMode="auto">
          <a:xfrm>
            <a:off x="1141413" y="0"/>
            <a:ext cx="230187" cy="6858000"/>
          </a:xfrm>
          <a:prstGeom prst="rect">
            <a:avLst/>
          </a:prstGeom>
          <a:solidFill>
            <a:srgbClr val="FCF1E7">
              <a:alpha val="7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0" name="直接连接符 19"/>
          <p:cNvSpPr>
            <a:spLocks noChangeShapeType="1"/>
          </p:cNvSpPr>
          <p:nvPr/>
        </p:nvSpPr>
        <p:spPr bwMode="auto">
          <a:xfrm>
            <a:off x="106363" y="0"/>
            <a:ext cx="0" cy="6858000"/>
          </a:xfrm>
          <a:prstGeom prst="line">
            <a:avLst/>
          </a:prstGeom>
          <a:noFill/>
          <a:ln w="57150">
            <a:solidFill>
              <a:srgbClr val="F6D3AA">
                <a:alpha val="6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1" name="直接连接符 20"/>
          <p:cNvSpPr>
            <a:spLocks noChangeShapeType="1"/>
          </p:cNvSpPr>
          <p:nvPr/>
        </p:nvSpPr>
        <p:spPr bwMode="auto">
          <a:xfrm>
            <a:off x="914400" y="0"/>
            <a:ext cx="0" cy="6858000"/>
          </a:xfrm>
          <a:prstGeom prst="line">
            <a:avLst/>
          </a:prstGeom>
          <a:noFill/>
          <a:ln w="57150">
            <a:solidFill>
              <a:srgbClr val="FCF1E7">
                <a:alpha val="76862"/>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2" name="直接连接符 23"/>
          <p:cNvSpPr>
            <a:spLocks noChangeShapeType="1"/>
          </p:cNvSpPr>
          <p:nvPr/>
        </p:nvSpPr>
        <p:spPr bwMode="auto">
          <a:xfrm>
            <a:off x="854075" y="0"/>
            <a:ext cx="0" cy="6858000"/>
          </a:xfrm>
          <a:prstGeom prst="line">
            <a:avLst/>
          </a:prstGeom>
          <a:noFill/>
          <a:ln w="57150">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3" name="直接连接符 24"/>
          <p:cNvSpPr>
            <a:spLocks noChangeShapeType="1"/>
          </p:cNvSpPr>
          <p:nvPr/>
        </p:nvSpPr>
        <p:spPr bwMode="auto">
          <a:xfrm>
            <a:off x="1727200" y="0"/>
            <a:ext cx="0" cy="6858000"/>
          </a:xfrm>
          <a:prstGeom prst="line">
            <a:avLst/>
          </a:prstGeom>
          <a:noFill/>
          <a:ln w="28575">
            <a:solidFill>
              <a:srgbClr val="F6D3AA">
                <a:alpha val="7490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4" name="直接连接符 25"/>
          <p:cNvSpPr>
            <a:spLocks noChangeShapeType="1"/>
          </p:cNvSpPr>
          <p:nvPr/>
        </p:nvSpPr>
        <p:spPr bwMode="auto">
          <a:xfrm>
            <a:off x="1066800" y="0"/>
            <a:ext cx="0" cy="6858000"/>
          </a:xfrm>
          <a:prstGeom prst="line">
            <a:avLst/>
          </a:prstGeom>
          <a:noFill/>
          <a:ln w="9525">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5" name="直接连接符 26"/>
          <p:cNvSpPr>
            <a:spLocks noChangeShapeType="1"/>
          </p:cNvSpPr>
          <p:nvPr/>
        </p:nvSpPr>
        <p:spPr bwMode="auto">
          <a:xfrm>
            <a:off x="9113838" y="0"/>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6" name="矩形 27"/>
          <p:cNvSpPr>
            <a:spLocks noChangeArrowheads="1"/>
          </p:cNvSpPr>
          <p:nvPr/>
        </p:nvSpPr>
        <p:spPr bwMode="auto">
          <a:xfrm>
            <a:off x="1219200" y="0"/>
            <a:ext cx="76200" cy="6858000"/>
          </a:xfrm>
          <a:prstGeom prst="rect">
            <a:avLst/>
          </a:prstGeom>
          <a:solidFill>
            <a:srgbClr val="F6D3AA">
              <a:alpha val="5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7" name="椭圆 28"/>
          <p:cNvSpPr>
            <a:spLocks noChangeArrowheads="1"/>
          </p:cNvSpPr>
          <p:nvPr/>
        </p:nvSpPr>
        <p:spPr bwMode="auto">
          <a:xfrm>
            <a:off x="304800" y="4365104"/>
            <a:ext cx="702438" cy="7024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8" name="椭圆 29"/>
          <p:cNvSpPr>
            <a:spLocks noChangeArrowheads="1"/>
          </p:cNvSpPr>
          <p:nvPr/>
        </p:nvSpPr>
        <p:spPr bwMode="auto">
          <a:xfrm>
            <a:off x="1004889" y="5503990"/>
            <a:ext cx="347776" cy="34777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9" name="椭圆 30"/>
          <p:cNvSpPr>
            <a:spLocks noChangeArrowheads="1"/>
          </p:cNvSpPr>
          <p:nvPr/>
        </p:nvSpPr>
        <p:spPr bwMode="auto">
          <a:xfrm>
            <a:off x="785812" y="5906327"/>
            <a:ext cx="74891" cy="7403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40" name="椭圆 31"/>
          <p:cNvSpPr>
            <a:spLocks noChangeArrowheads="1"/>
          </p:cNvSpPr>
          <p:nvPr/>
        </p:nvSpPr>
        <p:spPr bwMode="auto">
          <a:xfrm>
            <a:off x="1358900" y="6256880"/>
            <a:ext cx="148924" cy="14892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41" name="椭圆 32"/>
          <p:cNvSpPr>
            <a:spLocks noChangeArrowheads="1"/>
          </p:cNvSpPr>
          <p:nvPr/>
        </p:nvSpPr>
        <p:spPr bwMode="auto">
          <a:xfrm>
            <a:off x="1600202" y="5006078"/>
            <a:ext cx="197991" cy="19799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pic>
        <p:nvPicPr>
          <p:cNvPr id="1042" name="Picture 6" descr="fudan_red"/>
          <p:cNvPicPr>
            <a:picLocks noChangeAspect="1" noChangeArrowheads="1"/>
          </p:cNvPicPr>
          <p:nvPr/>
        </p:nvPicPr>
        <p:blipFill>
          <a:blip r:embed="rId11">
            <a:lum contrast="-86000"/>
            <a:extLst>
              <a:ext uri="{28A0092B-C50C-407E-A947-70E740481C1C}">
                <a14:useLocalDpi xmlns:a14="http://schemas.microsoft.com/office/drawing/2010/main" val="0"/>
              </a:ext>
            </a:extLst>
          </a:blip>
          <a:srcRect/>
          <a:stretch>
            <a:fillRect/>
          </a:stretch>
        </p:blipFill>
        <p:spPr bwMode="auto">
          <a:xfrm>
            <a:off x="360346" y="4401194"/>
            <a:ext cx="617216" cy="619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7" name="灯片编号占位符 28"/>
          <p:cNvSpPr>
            <a:spLocks noGrp="1" noChangeArrowheads="1"/>
          </p:cNvSpPr>
          <p:nvPr>
            <p:ph type="sldNum" sz="quarter" idx="4"/>
          </p:nvPr>
        </p:nvSpPr>
        <p:spPr bwMode="auto">
          <a:xfrm>
            <a:off x="1020763" y="5509226"/>
            <a:ext cx="330560" cy="280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050" b="1">
                <a:solidFill>
                  <a:srgbClr val="FFFFFF"/>
                </a:solidFill>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Tree>
    <p:extLst>
      <p:ext uri="{BB962C8B-B14F-4D97-AF65-F5344CB8AC3E}">
        <p14:creationId xmlns:p14="http://schemas.microsoft.com/office/powerpoint/2010/main" val="149560986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Lst>
  <p:timing>
    <p:tnLst>
      <p:par>
        <p:cTn id="1" dur="indefinite" restart="never" nodeType="tmRoot"/>
      </p:par>
    </p:tnLst>
  </p:timing>
  <p:txStyles>
    <p:title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900"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800"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700"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600"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p:titleStyle>
    <p:bodyStyle>
      <a:lvl1pPr marL="204788" indent="-204788" algn="l" rtl="0" eaLnBrk="1" fontAlgn="base" hangingPunct="1">
        <a:spcBef>
          <a:spcPts val="450"/>
        </a:spcBef>
        <a:spcAft>
          <a:spcPct val="0"/>
        </a:spcAft>
        <a:buClr>
          <a:schemeClr val="accent1"/>
        </a:buClr>
        <a:buSzPct val="70000"/>
        <a:buFont typeface="Wingdings" pitchFamily="2" charset="2"/>
        <a:buChar char=""/>
        <a:defRPr sz="1800" kern="1200">
          <a:solidFill>
            <a:schemeClr val="tx1"/>
          </a:solidFill>
          <a:latin typeface="+mn-lt"/>
          <a:ea typeface="+mn-ea"/>
          <a:cs typeface="+mn-cs"/>
        </a:defRPr>
      </a:lvl1pPr>
      <a:lvl2pPr marL="479822" indent="-204788" algn="l" rtl="0" eaLnBrk="1" fontAlgn="base" hangingPunct="1">
        <a:spcBef>
          <a:spcPct val="20000"/>
        </a:spcBef>
        <a:spcAft>
          <a:spcPct val="0"/>
        </a:spcAft>
        <a:buClr>
          <a:schemeClr val="accent1"/>
        </a:buClr>
        <a:buSzPct val="80000"/>
        <a:buFont typeface="Wingdings 2" pitchFamily="18" charset="2"/>
        <a:buChar char=""/>
        <a:defRPr sz="1575" kern="1200">
          <a:solidFill>
            <a:schemeClr val="tx1"/>
          </a:solidFill>
          <a:latin typeface="+mn-lt"/>
          <a:ea typeface="+mn-ea"/>
          <a:cs typeface="+mn-cs"/>
        </a:defRPr>
      </a:lvl2pPr>
      <a:lvl3pPr marL="685800" indent="-136922" algn="l" rtl="0" eaLnBrk="1" fontAlgn="base" hangingPunct="1">
        <a:spcBef>
          <a:spcPct val="20000"/>
        </a:spcBef>
        <a:spcAft>
          <a:spcPct val="0"/>
        </a:spcAft>
        <a:buClr>
          <a:srgbClr val="E0752F"/>
        </a:buClr>
        <a:buSzPct val="60000"/>
        <a:buFont typeface="Wingdings" pitchFamily="2" charset="2"/>
        <a:buChar char=""/>
        <a:defRPr sz="1800" kern="1200">
          <a:solidFill>
            <a:schemeClr val="tx1"/>
          </a:solidFill>
          <a:latin typeface="+mn-lt"/>
          <a:ea typeface="+mn-ea"/>
          <a:cs typeface="+mn-cs"/>
        </a:defRPr>
      </a:lvl3pPr>
      <a:lvl4pPr marL="890588" indent="-136922" algn="l" rtl="0" eaLnBrk="1" fontAlgn="base" hangingPunct="1">
        <a:spcBef>
          <a:spcPct val="20000"/>
        </a:spcBef>
        <a:spcAft>
          <a:spcPct val="0"/>
        </a:spcAft>
        <a:buClr>
          <a:srgbClr val="FEC3AE"/>
        </a:buClr>
        <a:buSzPct val="60000"/>
        <a:buFont typeface="Wingdings" pitchFamily="2" charset="2"/>
        <a:buChar char=""/>
        <a:defRPr sz="1500" kern="1200">
          <a:solidFill>
            <a:schemeClr val="tx1"/>
          </a:solidFill>
          <a:latin typeface="+mn-lt"/>
          <a:ea typeface="+mn-ea"/>
          <a:cs typeface="+mn-cs"/>
        </a:defRPr>
      </a:lvl4pPr>
      <a:lvl5pPr marL="1096566" indent="-136922" algn="l" rtl="0" eaLnBrk="1" fontAlgn="base" hangingPunct="1">
        <a:spcBef>
          <a:spcPct val="20000"/>
        </a:spcBef>
        <a:spcAft>
          <a:spcPct val="0"/>
        </a:spcAft>
        <a:buClr>
          <a:srgbClr val="BDCAE9"/>
        </a:buClr>
        <a:buSzPct val="68000"/>
        <a:buFont typeface="Wingdings 2" pitchFamily="18"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39743"/>
            <a:ext cx="9180512" cy="5285184"/>
          </a:xfrm>
          <a:prstGeom prst="rect">
            <a:avLst/>
          </a:prstGeom>
        </p:spPr>
      </p:pic>
      <p:sp>
        <p:nvSpPr>
          <p:cNvPr id="4" name="矩形 3"/>
          <p:cNvSpPr/>
          <p:nvPr/>
        </p:nvSpPr>
        <p:spPr bwMode="auto">
          <a:xfrm>
            <a:off x="0" y="3933443"/>
            <a:ext cx="9180512" cy="3167965"/>
          </a:xfrm>
          <a:prstGeom prst="rect">
            <a:avLst/>
          </a:prstGeom>
          <a:solidFill>
            <a:schemeClr val="accent3">
              <a:alpha val="20000"/>
            </a:schemeClr>
          </a:solidFill>
          <a:ln>
            <a:noFill/>
            <a:headEnd type="none" w="med" len="med"/>
            <a:tailEnd type="triangle" w="med" len="med"/>
          </a:ln>
          <a:extLst/>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26" name="矩形 14"/>
          <p:cNvSpPr>
            <a:spLocks noChangeArrowheads="1"/>
          </p:cNvSpPr>
          <p:nvPr/>
        </p:nvSpPr>
        <p:spPr bwMode="auto">
          <a:xfrm>
            <a:off x="381000" y="0"/>
            <a:ext cx="609600" cy="6858000"/>
          </a:xfrm>
          <a:prstGeom prst="rect">
            <a:avLst/>
          </a:prstGeom>
          <a:solidFill>
            <a:srgbClr val="F6D3AA">
              <a:alpha val="5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27" name="矩形 16"/>
          <p:cNvSpPr>
            <a:spLocks noChangeArrowheads="1"/>
          </p:cNvSpPr>
          <p:nvPr/>
        </p:nvSpPr>
        <p:spPr bwMode="auto">
          <a:xfrm>
            <a:off x="276225" y="0"/>
            <a:ext cx="104775" cy="6858000"/>
          </a:xfrm>
          <a:prstGeom prst="rect">
            <a:avLst/>
          </a:prstGeom>
          <a:solidFill>
            <a:srgbClr val="F9E3CB">
              <a:alpha val="35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28" name="矩形 17"/>
          <p:cNvSpPr>
            <a:spLocks noChangeArrowheads="1"/>
          </p:cNvSpPr>
          <p:nvPr/>
        </p:nvSpPr>
        <p:spPr bwMode="auto">
          <a:xfrm>
            <a:off x="990600" y="0"/>
            <a:ext cx="182563" cy="6858000"/>
          </a:xfrm>
          <a:prstGeom prst="rect">
            <a:avLst/>
          </a:prstGeom>
          <a:solidFill>
            <a:srgbClr val="F9E3CB">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29" name="矩形 18"/>
          <p:cNvSpPr>
            <a:spLocks noChangeArrowheads="1"/>
          </p:cNvSpPr>
          <p:nvPr/>
        </p:nvSpPr>
        <p:spPr bwMode="auto">
          <a:xfrm>
            <a:off x="1141413" y="0"/>
            <a:ext cx="230187" cy="6858000"/>
          </a:xfrm>
          <a:prstGeom prst="rect">
            <a:avLst/>
          </a:prstGeom>
          <a:solidFill>
            <a:srgbClr val="FCF1E7">
              <a:alpha val="7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30" name="直接连接符 19"/>
          <p:cNvSpPr>
            <a:spLocks noChangeShapeType="1"/>
          </p:cNvSpPr>
          <p:nvPr/>
        </p:nvSpPr>
        <p:spPr bwMode="auto">
          <a:xfrm>
            <a:off x="106363" y="0"/>
            <a:ext cx="0" cy="6858000"/>
          </a:xfrm>
          <a:prstGeom prst="line">
            <a:avLst/>
          </a:prstGeom>
          <a:noFill/>
          <a:ln w="57150">
            <a:solidFill>
              <a:srgbClr val="F6D3AA">
                <a:alpha val="6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1" name="直接连接符 20"/>
          <p:cNvSpPr>
            <a:spLocks noChangeShapeType="1"/>
          </p:cNvSpPr>
          <p:nvPr/>
        </p:nvSpPr>
        <p:spPr bwMode="auto">
          <a:xfrm>
            <a:off x="914400" y="0"/>
            <a:ext cx="0" cy="6858000"/>
          </a:xfrm>
          <a:prstGeom prst="line">
            <a:avLst/>
          </a:prstGeom>
          <a:noFill/>
          <a:ln w="57150">
            <a:solidFill>
              <a:srgbClr val="FCF1E7">
                <a:alpha val="76862"/>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2" name="直接连接符 23"/>
          <p:cNvSpPr>
            <a:spLocks noChangeShapeType="1"/>
          </p:cNvSpPr>
          <p:nvPr/>
        </p:nvSpPr>
        <p:spPr bwMode="auto">
          <a:xfrm>
            <a:off x="854075" y="0"/>
            <a:ext cx="0" cy="6858000"/>
          </a:xfrm>
          <a:prstGeom prst="line">
            <a:avLst/>
          </a:prstGeom>
          <a:noFill/>
          <a:ln w="57150">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3" name="直接连接符 24"/>
          <p:cNvSpPr>
            <a:spLocks noChangeShapeType="1"/>
          </p:cNvSpPr>
          <p:nvPr/>
        </p:nvSpPr>
        <p:spPr bwMode="auto">
          <a:xfrm>
            <a:off x="1727200" y="0"/>
            <a:ext cx="0" cy="6858000"/>
          </a:xfrm>
          <a:prstGeom prst="line">
            <a:avLst/>
          </a:prstGeom>
          <a:noFill/>
          <a:ln w="28575">
            <a:solidFill>
              <a:srgbClr val="F6D3AA">
                <a:alpha val="7490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4" name="直接连接符 25"/>
          <p:cNvSpPr>
            <a:spLocks noChangeShapeType="1"/>
          </p:cNvSpPr>
          <p:nvPr/>
        </p:nvSpPr>
        <p:spPr bwMode="auto">
          <a:xfrm>
            <a:off x="1066800" y="0"/>
            <a:ext cx="0" cy="6858000"/>
          </a:xfrm>
          <a:prstGeom prst="line">
            <a:avLst/>
          </a:prstGeom>
          <a:noFill/>
          <a:ln w="9525">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5" name="直接连接符 26"/>
          <p:cNvSpPr>
            <a:spLocks noChangeShapeType="1"/>
          </p:cNvSpPr>
          <p:nvPr/>
        </p:nvSpPr>
        <p:spPr bwMode="auto">
          <a:xfrm>
            <a:off x="9113838" y="0"/>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mtClean="0">
              <a:solidFill>
                <a:srgbClr val="000000"/>
              </a:solidFill>
              <a:latin typeface="Arial" pitchFamily="34" charset="0"/>
            </a:endParaRPr>
          </a:p>
        </p:txBody>
      </p:sp>
      <p:sp>
        <p:nvSpPr>
          <p:cNvPr id="1036" name="矩形 27"/>
          <p:cNvSpPr>
            <a:spLocks noChangeArrowheads="1"/>
          </p:cNvSpPr>
          <p:nvPr/>
        </p:nvSpPr>
        <p:spPr bwMode="auto">
          <a:xfrm>
            <a:off x="1219200" y="0"/>
            <a:ext cx="76200" cy="6858000"/>
          </a:xfrm>
          <a:prstGeom prst="rect">
            <a:avLst/>
          </a:prstGeom>
          <a:solidFill>
            <a:srgbClr val="F6D3AA">
              <a:alpha val="5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37" name="椭圆 28"/>
          <p:cNvSpPr>
            <a:spLocks noChangeArrowheads="1"/>
          </p:cNvSpPr>
          <p:nvPr/>
        </p:nvSpPr>
        <p:spPr bwMode="auto">
          <a:xfrm>
            <a:off x="609600" y="3154362"/>
            <a:ext cx="1570038" cy="1570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38" name="椭圆 29"/>
          <p:cNvSpPr>
            <a:spLocks noChangeArrowheads="1"/>
          </p:cNvSpPr>
          <p:nvPr/>
        </p:nvSpPr>
        <p:spPr bwMode="auto">
          <a:xfrm>
            <a:off x="1309687" y="4731302"/>
            <a:ext cx="777323" cy="7773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39" name="椭圆 30"/>
          <p:cNvSpPr>
            <a:spLocks noChangeArrowheads="1"/>
          </p:cNvSpPr>
          <p:nvPr/>
        </p:nvSpPr>
        <p:spPr bwMode="auto">
          <a:xfrm>
            <a:off x="1090612" y="5471744"/>
            <a:ext cx="167393" cy="16547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40" name="椭圆 31"/>
          <p:cNvSpPr>
            <a:spLocks noChangeArrowheads="1"/>
          </p:cNvSpPr>
          <p:nvPr/>
        </p:nvSpPr>
        <p:spPr bwMode="auto">
          <a:xfrm>
            <a:off x="1663700" y="5729799"/>
            <a:ext cx="332864" cy="33286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sp>
        <p:nvSpPr>
          <p:cNvPr id="1041" name="椭圆 32"/>
          <p:cNvSpPr>
            <a:spLocks noChangeArrowheads="1"/>
          </p:cNvSpPr>
          <p:nvPr/>
        </p:nvSpPr>
        <p:spPr bwMode="auto">
          <a:xfrm>
            <a:off x="1905000" y="4418390"/>
            <a:ext cx="442535" cy="44253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mtClean="0">
              <a:solidFill>
                <a:srgbClr val="FFFFFF"/>
              </a:solidFill>
              <a:latin typeface="Book Antiqua" panose="02040602050305030304" pitchFamily="18" charset="0"/>
            </a:endParaRPr>
          </a:p>
        </p:txBody>
      </p:sp>
      <p:pic>
        <p:nvPicPr>
          <p:cNvPr id="1042" name="Picture 6" descr="fudan_red"/>
          <p:cNvPicPr>
            <a:picLocks noChangeAspect="1" noChangeArrowheads="1"/>
          </p:cNvPicPr>
          <p:nvPr/>
        </p:nvPicPr>
        <p:blipFill>
          <a:blip r:embed="rId5">
            <a:lum contrast="-86000"/>
            <a:extLst>
              <a:ext uri="{28A0092B-C50C-407E-A947-70E740481C1C}">
                <a14:useLocalDpi xmlns:a14="http://schemas.microsoft.com/office/drawing/2010/main" val="0"/>
              </a:ext>
            </a:extLst>
          </a:blip>
          <a:srcRect/>
          <a:stretch>
            <a:fillRect/>
          </a:stretch>
        </p:blipFill>
        <p:spPr bwMode="auto">
          <a:xfrm>
            <a:off x="685800" y="3262872"/>
            <a:ext cx="1379556" cy="138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3" name="标题占位符 21"/>
          <p:cNvSpPr>
            <a:spLocks noGrp="1" noChangeArrowheads="1"/>
          </p:cNvSpPr>
          <p:nvPr>
            <p:ph type="title"/>
          </p:nvPr>
        </p:nvSpPr>
        <p:spPr bwMode="auto">
          <a:xfrm>
            <a:off x="457200" y="274638"/>
            <a:ext cx="746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smtClean="0"/>
              <a:t>单击此处编辑母版标题样式</a:t>
            </a:r>
          </a:p>
        </p:txBody>
      </p:sp>
      <p:sp>
        <p:nvSpPr>
          <p:cNvPr id="1044" name="文本占位符 12"/>
          <p:cNvSpPr>
            <a:spLocks noGrp="1" noChangeArrowheads="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smtClean="0"/>
              <a:t>单击此处编辑母版文本样式</a:t>
            </a:r>
          </a:p>
          <a:p>
            <a:pPr lvl="1"/>
            <a:r>
              <a:rPr lang="zh-CN" dirty="0" smtClean="0"/>
              <a:t>第二级</a:t>
            </a:r>
          </a:p>
          <a:p>
            <a:pPr lvl="2"/>
            <a:r>
              <a:rPr lang="zh-CN" dirty="0" smtClean="0"/>
              <a:t>第三级</a:t>
            </a:r>
          </a:p>
          <a:p>
            <a:pPr lvl="3"/>
            <a:r>
              <a:rPr lang="zh-CN" dirty="0" smtClean="0"/>
              <a:t>第四级</a:t>
            </a:r>
          </a:p>
          <a:p>
            <a:pPr lvl="4"/>
            <a:r>
              <a:rPr lang="zh-CN" dirty="0" smtClean="0"/>
              <a:t>第五级</a:t>
            </a:r>
          </a:p>
        </p:txBody>
      </p:sp>
      <p:sp>
        <p:nvSpPr>
          <p:cNvPr id="1045" name="日期占位符 27"/>
          <p:cNvSpPr>
            <a:spLocks noGrp="1" noChangeArrowheads="1"/>
          </p:cNvSpPr>
          <p:nvPr>
            <p:ph type="dt" sz="half" idx="2"/>
          </p:nvPr>
        </p:nvSpPr>
        <p:spPr bwMode="auto">
          <a:xfrm rot="5400000">
            <a:off x="7764463" y="1174750"/>
            <a:ext cx="228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chemeClr val="tx2"/>
                </a:solidFill>
              </a:defRPr>
            </a:lvl1pPr>
          </a:lstStyle>
          <a:p>
            <a:pPr fontAlgn="base">
              <a:spcBef>
                <a:spcPct val="0"/>
              </a:spcBef>
              <a:spcAft>
                <a:spcPct val="0"/>
              </a:spcAft>
              <a:defRPr/>
            </a:pPr>
            <a:endParaRPr lang="en-US">
              <a:solidFill>
                <a:srgbClr val="5A6378"/>
              </a:solidFill>
              <a:latin typeface="Arial" pitchFamily="34" charset="0"/>
            </a:endParaRPr>
          </a:p>
        </p:txBody>
      </p:sp>
      <p:sp>
        <p:nvSpPr>
          <p:cNvPr id="1046" name="页脚占位符 16"/>
          <p:cNvSpPr>
            <a:spLocks noGrp="1" noChangeArrowheads="1"/>
          </p:cNvSpPr>
          <p:nvPr>
            <p:ph type="ftr" sz="quarter" idx="3"/>
          </p:nvPr>
        </p:nvSpPr>
        <p:spPr bwMode="auto">
          <a:xfrm rot="5400000">
            <a:off x="7077076" y="4181475"/>
            <a:ext cx="3657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chemeClr val="tx2"/>
                </a:solidFill>
              </a:defRPr>
            </a:lvl1pPr>
          </a:lstStyle>
          <a:p>
            <a:pPr fontAlgn="base">
              <a:spcBef>
                <a:spcPct val="0"/>
              </a:spcBef>
              <a:spcAft>
                <a:spcPct val="0"/>
              </a:spcAft>
              <a:defRPr/>
            </a:pPr>
            <a:endParaRPr lang="en-US" dirty="0">
              <a:solidFill>
                <a:srgbClr val="5A6378"/>
              </a:solidFill>
              <a:latin typeface="Arial" pitchFamily="34" charset="0"/>
            </a:endParaRPr>
          </a:p>
        </p:txBody>
      </p:sp>
      <p:sp>
        <p:nvSpPr>
          <p:cNvPr id="1047" name="灯片编号占位符 28"/>
          <p:cNvSpPr>
            <a:spLocks noGrp="1" noChangeArrowheads="1"/>
          </p:cNvSpPr>
          <p:nvPr>
            <p:ph type="sldNum" sz="quarter" idx="4"/>
          </p:nvPr>
        </p:nvSpPr>
        <p:spPr bwMode="auto">
          <a:xfrm>
            <a:off x="1325562" y="4819468"/>
            <a:ext cx="738841" cy="62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400" b="1">
                <a:solidFill>
                  <a:srgbClr val="FFFFFF"/>
                </a:solidFill>
              </a:defRPr>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654828229"/>
      </p:ext>
    </p:extLst>
  </p:cSld>
  <p:clrMap bg1="lt1" tx1="dk1" bg2="lt2" tx2="dk2" accent1="accent1" accent2="accent2" accent3="accent3" accent4="accent4" accent5="accent5" accent6="accent6" hlink="hlink" folHlink="folHlink"/>
  <p:sldLayoutIdLst>
    <p:sldLayoutId id="2147483688" r:id="rId1"/>
    <p:sldLayoutId id="2147483689" r:id="rId2"/>
  </p:sldLayoutIdLst>
  <p:timing>
    <p:tnLst>
      <p:par>
        <p:cTn id="1" dur="indefinite" restart="never" nodeType="tmRoot"/>
      </p:par>
    </p:tnLst>
  </p:timing>
  <p:txStyles>
    <p:titleStyle>
      <a:lvl1pPr algn="l" rtl="0" eaLnBrk="1" fontAlgn="base" hangingPunct="1">
        <a:spcBef>
          <a:spcPct val="0"/>
        </a:spcBef>
        <a:spcAft>
          <a:spcPct val="0"/>
        </a:spcAft>
        <a:defRPr sz="3000" kern="12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5pPr>
      <a:lvl6pPr marL="4572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6pPr>
      <a:lvl7pPr marL="9144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7pPr>
      <a:lvl8pPr marL="13716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8pPr>
      <a:lvl9pPr marL="1828800" algn="l" rtl="0" eaLnBrk="1" fontAlgn="base" hangingPunct="1">
        <a:spcBef>
          <a:spcPct val="0"/>
        </a:spcBef>
        <a:spcAft>
          <a:spcPct val="0"/>
        </a:spcAft>
        <a:defRPr sz="3000">
          <a:solidFill>
            <a:schemeClr val="tx2"/>
          </a:solidFill>
          <a:latin typeface="Lucida Sans" panose="020B0602030504020204" pitchFamily="34" charset="0"/>
          <a:ea typeface="黑体" panose="02010609060101010101" pitchFamily="49" charset="-122"/>
        </a:defRPr>
      </a:lvl9pPr>
    </p:titleStyle>
    <p:bodyStyle>
      <a:lvl1pPr marL="273050" indent="-273050" algn="l" rtl="0" eaLnBrk="1" fontAlgn="base" hangingPunct="1">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1" fontAlgn="base" hangingPunct="1">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1" fontAlgn="base" hangingPunct="1">
        <a:spcBef>
          <a:spcPct val="20000"/>
        </a:spcBef>
        <a:spcAft>
          <a:spcPct val="0"/>
        </a:spcAft>
        <a:buClr>
          <a:srgbClr val="E0752F"/>
        </a:buClr>
        <a:buSzPct val="60000"/>
        <a:buFont typeface="Wingdings" pitchFamily="2" charset="2"/>
        <a:buChar char=""/>
        <a:defRPr sz="2400" kern="1200">
          <a:solidFill>
            <a:schemeClr val="tx1"/>
          </a:solidFill>
          <a:latin typeface="+mn-lt"/>
          <a:ea typeface="+mn-ea"/>
          <a:cs typeface="+mn-cs"/>
        </a:defRPr>
      </a:lvl3pPr>
      <a:lvl4pPr marL="1187450" indent="-182563" algn="l" rtl="0" eaLnBrk="1" fontAlgn="base" hangingPunct="1">
        <a:spcBef>
          <a:spcPct val="20000"/>
        </a:spcBef>
        <a:spcAft>
          <a:spcPct val="0"/>
        </a:spcAft>
        <a:buClr>
          <a:srgbClr val="FEC3AE"/>
        </a:buClr>
        <a:buSzPct val="60000"/>
        <a:buFont typeface="Wingdings" pitchFamily="2" charset="2"/>
        <a:buChar char=""/>
        <a:defRPr sz="2000" kern="1200">
          <a:solidFill>
            <a:schemeClr val="tx1"/>
          </a:solidFill>
          <a:latin typeface="+mn-lt"/>
          <a:ea typeface="+mn-ea"/>
          <a:cs typeface="+mn-cs"/>
        </a:defRPr>
      </a:lvl4pPr>
      <a:lvl5pPr marL="1462088" indent="-182563" algn="l" rtl="0" eaLnBrk="1" fontAlgn="base" hangingPunct="1">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矩形 14"/>
          <p:cNvSpPr>
            <a:spLocks noChangeArrowheads="1"/>
          </p:cNvSpPr>
          <p:nvPr/>
        </p:nvSpPr>
        <p:spPr bwMode="auto">
          <a:xfrm>
            <a:off x="381000" y="0"/>
            <a:ext cx="609600" cy="6858000"/>
          </a:xfrm>
          <a:prstGeom prst="rect">
            <a:avLst/>
          </a:prstGeom>
          <a:solidFill>
            <a:srgbClr val="F6D3AA">
              <a:alpha val="5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7" name="矩形 16"/>
          <p:cNvSpPr>
            <a:spLocks noChangeArrowheads="1"/>
          </p:cNvSpPr>
          <p:nvPr/>
        </p:nvSpPr>
        <p:spPr bwMode="auto">
          <a:xfrm>
            <a:off x="276226" y="0"/>
            <a:ext cx="104775" cy="6858000"/>
          </a:xfrm>
          <a:prstGeom prst="rect">
            <a:avLst/>
          </a:prstGeom>
          <a:solidFill>
            <a:srgbClr val="F9E3CB">
              <a:alpha val="35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8" name="矩形 17"/>
          <p:cNvSpPr>
            <a:spLocks noChangeArrowheads="1"/>
          </p:cNvSpPr>
          <p:nvPr/>
        </p:nvSpPr>
        <p:spPr bwMode="auto">
          <a:xfrm>
            <a:off x="990601" y="0"/>
            <a:ext cx="182563" cy="6858000"/>
          </a:xfrm>
          <a:prstGeom prst="rect">
            <a:avLst/>
          </a:prstGeom>
          <a:solidFill>
            <a:srgbClr val="F9E3CB">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9" name="矩形 18"/>
          <p:cNvSpPr>
            <a:spLocks noChangeArrowheads="1"/>
          </p:cNvSpPr>
          <p:nvPr/>
        </p:nvSpPr>
        <p:spPr bwMode="auto">
          <a:xfrm>
            <a:off x="1141413" y="0"/>
            <a:ext cx="230187" cy="6858000"/>
          </a:xfrm>
          <a:prstGeom prst="rect">
            <a:avLst/>
          </a:prstGeom>
          <a:solidFill>
            <a:srgbClr val="FCF1E7">
              <a:alpha val="7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0" name="直接连接符 19"/>
          <p:cNvSpPr>
            <a:spLocks noChangeShapeType="1"/>
          </p:cNvSpPr>
          <p:nvPr/>
        </p:nvSpPr>
        <p:spPr bwMode="auto">
          <a:xfrm>
            <a:off x="106363" y="0"/>
            <a:ext cx="0" cy="6858000"/>
          </a:xfrm>
          <a:prstGeom prst="line">
            <a:avLst/>
          </a:prstGeom>
          <a:noFill/>
          <a:ln w="57150">
            <a:solidFill>
              <a:srgbClr val="F6D3AA">
                <a:alpha val="6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1" name="直接连接符 20"/>
          <p:cNvSpPr>
            <a:spLocks noChangeShapeType="1"/>
          </p:cNvSpPr>
          <p:nvPr/>
        </p:nvSpPr>
        <p:spPr bwMode="auto">
          <a:xfrm>
            <a:off x="914400" y="0"/>
            <a:ext cx="0" cy="6858000"/>
          </a:xfrm>
          <a:prstGeom prst="line">
            <a:avLst/>
          </a:prstGeom>
          <a:noFill/>
          <a:ln w="57150">
            <a:solidFill>
              <a:srgbClr val="FCF1E7">
                <a:alpha val="76862"/>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2" name="直接连接符 23"/>
          <p:cNvSpPr>
            <a:spLocks noChangeShapeType="1"/>
          </p:cNvSpPr>
          <p:nvPr/>
        </p:nvSpPr>
        <p:spPr bwMode="auto">
          <a:xfrm>
            <a:off x="854075" y="0"/>
            <a:ext cx="0" cy="6858000"/>
          </a:xfrm>
          <a:prstGeom prst="line">
            <a:avLst/>
          </a:prstGeom>
          <a:noFill/>
          <a:ln w="57150">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3" name="直接连接符 24"/>
          <p:cNvSpPr>
            <a:spLocks noChangeShapeType="1"/>
          </p:cNvSpPr>
          <p:nvPr/>
        </p:nvSpPr>
        <p:spPr bwMode="auto">
          <a:xfrm>
            <a:off x="1727200" y="0"/>
            <a:ext cx="0" cy="6858000"/>
          </a:xfrm>
          <a:prstGeom prst="line">
            <a:avLst/>
          </a:prstGeom>
          <a:noFill/>
          <a:ln w="28575">
            <a:solidFill>
              <a:srgbClr val="F6D3AA">
                <a:alpha val="7490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4" name="直接连接符 25"/>
          <p:cNvSpPr>
            <a:spLocks noChangeShapeType="1"/>
          </p:cNvSpPr>
          <p:nvPr/>
        </p:nvSpPr>
        <p:spPr bwMode="auto">
          <a:xfrm>
            <a:off x="1066800" y="0"/>
            <a:ext cx="0" cy="6858000"/>
          </a:xfrm>
          <a:prstGeom prst="line">
            <a:avLst/>
          </a:prstGeom>
          <a:noFill/>
          <a:ln w="9525">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5" name="直接连接符 26"/>
          <p:cNvSpPr>
            <a:spLocks noChangeShapeType="1"/>
          </p:cNvSpPr>
          <p:nvPr/>
        </p:nvSpPr>
        <p:spPr bwMode="auto">
          <a:xfrm>
            <a:off x="9113838" y="0"/>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6" name="矩形 27"/>
          <p:cNvSpPr>
            <a:spLocks noChangeArrowheads="1"/>
          </p:cNvSpPr>
          <p:nvPr/>
        </p:nvSpPr>
        <p:spPr bwMode="auto">
          <a:xfrm>
            <a:off x="1219200" y="0"/>
            <a:ext cx="76200" cy="6858000"/>
          </a:xfrm>
          <a:prstGeom prst="rect">
            <a:avLst/>
          </a:prstGeom>
          <a:solidFill>
            <a:srgbClr val="F6D3AA">
              <a:alpha val="5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7" name="椭圆 28"/>
          <p:cNvSpPr>
            <a:spLocks noChangeArrowheads="1"/>
          </p:cNvSpPr>
          <p:nvPr/>
        </p:nvSpPr>
        <p:spPr bwMode="auto">
          <a:xfrm>
            <a:off x="304800" y="4365104"/>
            <a:ext cx="702438" cy="7024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8" name="椭圆 29"/>
          <p:cNvSpPr>
            <a:spLocks noChangeArrowheads="1"/>
          </p:cNvSpPr>
          <p:nvPr/>
        </p:nvSpPr>
        <p:spPr bwMode="auto">
          <a:xfrm>
            <a:off x="1004889" y="5503990"/>
            <a:ext cx="347776" cy="34777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9" name="椭圆 30"/>
          <p:cNvSpPr>
            <a:spLocks noChangeArrowheads="1"/>
          </p:cNvSpPr>
          <p:nvPr/>
        </p:nvSpPr>
        <p:spPr bwMode="auto">
          <a:xfrm>
            <a:off x="785812" y="5906327"/>
            <a:ext cx="74891" cy="7403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40" name="椭圆 31"/>
          <p:cNvSpPr>
            <a:spLocks noChangeArrowheads="1"/>
          </p:cNvSpPr>
          <p:nvPr/>
        </p:nvSpPr>
        <p:spPr bwMode="auto">
          <a:xfrm>
            <a:off x="1358900" y="6256880"/>
            <a:ext cx="148924" cy="14892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41" name="椭圆 32"/>
          <p:cNvSpPr>
            <a:spLocks noChangeArrowheads="1"/>
          </p:cNvSpPr>
          <p:nvPr/>
        </p:nvSpPr>
        <p:spPr bwMode="auto">
          <a:xfrm>
            <a:off x="1600202" y="5006078"/>
            <a:ext cx="197991" cy="19799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pic>
        <p:nvPicPr>
          <p:cNvPr id="1042" name="Picture 6" descr="fudan_red"/>
          <p:cNvPicPr>
            <a:picLocks noChangeAspect="1" noChangeArrowheads="1"/>
          </p:cNvPicPr>
          <p:nvPr/>
        </p:nvPicPr>
        <p:blipFill>
          <a:blip r:embed="rId11">
            <a:lum contrast="-86000"/>
            <a:extLst>
              <a:ext uri="{28A0092B-C50C-407E-A947-70E740481C1C}">
                <a14:useLocalDpi xmlns:a14="http://schemas.microsoft.com/office/drawing/2010/main" val="0"/>
              </a:ext>
            </a:extLst>
          </a:blip>
          <a:srcRect/>
          <a:stretch>
            <a:fillRect/>
          </a:stretch>
        </p:blipFill>
        <p:spPr bwMode="auto">
          <a:xfrm>
            <a:off x="360346" y="4401194"/>
            <a:ext cx="617216" cy="619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7" name="灯片编号占位符 28"/>
          <p:cNvSpPr>
            <a:spLocks noGrp="1" noChangeArrowheads="1"/>
          </p:cNvSpPr>
          <p:nvPr>
            <p:ph type="sldNum" sz="quarter" idx="4"/>
          </p:nvPr>
        </p:nvSpPr>
        <p:spPr bwMode="auto">
          <a:xfrm>
            <a:off x="1020763" y="5509226"/>
            <a:ext cx="330560" cy="280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050" b="1">
                <a:solidFill>
                  <a:srgbClr val="FFFFFF"/>
                </a:solidFill>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Tree>
    <p:extLst>
      <p:ext uri="{BB962C8B-B14F-4D97-AF65-F5344CB8AC3E}">
        <p14:creationId xmlns:p14="http://schemas.microsoft.com/office/powerpoint/2010/main" val="149560986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Lst>
  <p:timing>
    <p:tnLst>
      <p:par>
        <p:cTn id="1" dur="indefinite" restart="never" nodeType="tmRoot"/>
      </p:par>
    </p:tnLst>
  </p:timing>
  <p:txStyles>
    <p:title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900"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800"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700"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600"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p:titleStyle>
    <p:bodyStyle>
      <a:lvl1pPr marL="204788" indent="-204788" algn="l" rtl="0" eaLnBrk="1" fontAlgn="base" hangingPunct="1">
        <a:spcBef>
          <a:spcPts val="450"/>
        </a:spcBef>
        <a:spcAft>
          <a:spcPct val="0"/>
        </a:spcAft>
        <a:buClr>
          <a:schemeClr val="accent1"/>
        </a:buClr>
        <a:buSzPct val="70000"/>
        <a:buFont typeface="Wingdings" pitchFamily="2" charset="2"/>
        <a:buChar char=""/>
        <a:defRPr sz="1800" kern="1200">
          <a:solidFill>
            <a:schemeClr val="tx1"/>
          </a:solidFill>
          <a:latin typeface="+mn-lt"/>
          <a:ea typeface="+mn-ea"/>
          <a:cs typeface="+mn-cs"/>
        </a:defRPr>
      </a:lvl1pPr>
      <a:lvl2pPr marL="479822" indent="-204788" algn="l" rtl="0" eaLnBrk="1" fontAlgn="base" hangingPunct="1">
        <a:spcBef>
          <a:spcPct val="20000"/>
        </a:spcBef>
        <a:spcAft>
          <a:spcPct val="0"/>
        </a:spcAft>
        <a:buClr>
          <a:schemeClr val="accent1"/>
        </a:buClr>
        <a:buSzPct val="80000"/>
        <a:buFont typeface="Wingdings 2" pitchFamily="18" charset="2"/>
        <a:buChar char=""/>
        <a:defRPr sz="1575" kern="1200">
          <a:solidFill>
            <a:schemeClr val="tx1"/>
          </a:solidFill>
          <a:latin typeface="+mn-lt"/>
          <a:ea typeface="+mn-ea"/>
          <a:cs typeface="+mn-cs"/>
        </a:defRPr>
      </a:lvl2pPr>
      <a:lvl3pPr marL="685800" indent="-136922" algn="l" rtl="0" eaLnBrk="1" fontAlgn="base" hangingPunct="1">
        <a:spcBef>
          <a:spcPct val="20000"/>
        </a:spcBef>
        <a:spcAft>
          <a:spcPct val="0"/>
        </a:spcAft>
        <a:buClr>
          <a:srgbClr val="E0752F"/>
        </a:buClr>
        <a:buSzPct val="60000"/>
        <a:buFont typeface="Wingdings" pitchFamily="2" charset="2"/>
        <a:buChar char=""/>
        <a:defRPr sz="1800" kern="1200">
          <a:solidFill>
            <a:schemeClr val="tx1"/>
          </a:solidFill>
          <a:latin typeface="+mn-lt"/>
          <a:ea typeface="+mn-ea"/>
          <a:cs typeface="+mn-cs"/>
        </a:defRPr>
      </a:lvl3pPr>
      <a:lvl4pPr marL="890588" indent="-136922" algn="l" rtl="0" eaLnBrk="1" fontAlgn="base" hangingPunct="1">
        <a:spcBef>
          <a:spcPct val="20000"/>
        </a:spcBef>
        <a:spcAft>
          <a:spcPct val="0"/>
        </a:spcAft>
        <a:buClr>
          <a:srgbClr val="FEC3AE"/>
        </a:buClr>
        <a:buSzPct val="60000"/>
        <a:buFont typeface="Wingdings" pitchFamily="2" charset="2"/>
        <a:buChar char=""/>
        <a:defRPr sz="1500" kern="1200">
          <a:solidFill>
            <a:schemeClr val="tx1"/>
          </a:solidFill>
          <a:latin typeface="+mn-lt"/>
          <a:ea typeface="+mn-ea"/>
          <a:cs typeface="+mn-cs"/>
        </a:defRPr>
      </a:lvl4pPr>
      <a:lvl5pPr marL="1096566" indent="-136922" algn="l" rtl="0" eaLnBrk="1" fontAlgn="base" hangingPunct="1">
        <a:spcBef>
          <a:spcPct val="20000"/>
        </a:spcBef>
        <a:spcAft>
          <a:spcPct val="0"/>
        </a:spcAft>
        <a:buClr>
          <a:srgbClr val="BDCAE9"/>
        </a:buClr>
        <a:buSzPct val="68000"/>
        <a:buFont typeface="Wingdings 2" pitchFamily="18"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8.wmf"/><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7.wmf"/><Relationship Id="rId4" Type="http://schemas.openxmlformats.org/officeDocument/2006/relationships/oleObject" Target="../embeddings/oleObject1.bin"/><Relationship Id="rId9" Type="http://schemas.openxmlformats.org/officeDocument/2006/relationships/image" Target="../media/image9.wm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3.xml"/><Relationship Id="rId7" Type="http://schemas.openxmlformats.org/officeDocument/2006/relationships/image" Target="../media/image12.wmf"/><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4.wmf"/><Relationship Id="rId5" Type="http://schemas.openxmlformats.org/officeDocument/2006/relationships/image" Target="../media/image11.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13.wmf"/></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4.xml"/><Relationship Id="rId7" Type="http://schemas.openxmlformats.org/officeDocument/2006/relationships/image" Target="../media/image17.wmf"/><Relationship Id="rId2" Type="http://schemas.openxmlformats.org/officeDocument/2006/relationships/slideLayout" Target="../slideLayouts/slideLayout18.xml"/><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image" Target="../media/image19.wmf"/><Relationship Id="rId5" Type="http://schemas.openxmlformats.org/officeDocument/2006/relationships/image" Target="../media/image16.w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18.w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8.xml"/><Relationship Id="rId1" Type="http://schemas.openxmlformats.org/officeDocument/2006/relationships/vmlDrawing" Target="../drawings/vmlDrawing4.vml"/><Relationship Id="rId6" Type="http://schemas.openxmlformats.org/officeDocument/2006/relationships/image" Target="../media/image20.wmf"/><Relationship Id="rId5" Type="http://schemas.openxmlformats.org/officeDocument/2006/relationships/oleObject" Target="../embeddings/oleObject12.bin"/><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26.wmf"/><Relationship Id="rId18" Type="http://schemas.openxmlformats.org/officeDocument/2006/relationships/image" Target="../media/image29.png"/><Relationship Id="rId3" Type="http://schemas.openxmlformats.org/officeDocument/2006/relationships/notesSlide" Target="../notesSlides/notesSlide6.xml"/><Relationship Id="rId7" Type="http://schemas.openxmlformats.org/officeDocument/2006/relationships/image" Target="../media/image23.wmf"/><Relationship Id="rId12" Type="http://schemas.openxmlformats.org/officeDocument/2006/relationships/oleObject" Target="../embeddings/oleObject17.bin"/><Relationship Id="rId17" Type="http://schemas.openxmlformats.org/officeDocument/2006/relationships/image" Target="../media/image28.wmf"/><Relationship Id="rId2" Type="http://schemas.openxmlformats.org/officeDocument/2006/relationships/slideLayout" Target="../slideLayouts/slideLayout18.xml"/><Relationship Id="rId16" Type="http://schemas.openxmlformats.org/officeDocument/2006/relationships/oleObject" Target="../embeddings/oleObject19.bin"/><Relationship Id="rId1" Type="http://schemas.openxmlformats.org/officeDocument/2006/relationships/vmlDrawing" Target="../drawings/vmlDrawing5.vml"/><Relationship Id="rId6" Type="http://schemas.openxmlformats.org/officeDocument/2006/relationships/oleObject" Target="../embeddings/oleObject14.bin"/><Relationship Id="rId11" Type="http://schemas.openxmlformats.org/officeDocument/2006/relationships/image" Target="../media/image25.wmf"/><Relationship Id="rId5" Type="http://schemas.openxmlformats.org/officeDocument/2006/relationships/image" Target="../media/image22.wmf"/><Relationship Id="rId15" Type="http://schemas.openxmlformats.org/officeDocument/2006/relationships/image" Target="../media/image27.wmf"/><Relationship Id="rId10" Type="http://schemas.openxmlformats.org/officeDocument/2006/relationships/oleObject" Target="../embeddings/oleObject16.bin"/><Relationship Id="rId4" Type="http://schemas.openxmlformats.org/officeDocument/2006/relationships/oleObject" Target="../embeddings/oleObject13.bin"/><Relationship Id="rId9" Type="http://schemas.openxmlformats.org/officeDocument/2006/relationships/image" Target="../media/image24.wmf"/><Relationship Id="rId14" Type="http://schemas.openxmlformats.org/officeDocument/2006/relationships/oleObject" Target="../embeddings/oleObject18.bin"/></Relationships>
</file>

<file path=ppt/slides/_rels/slide1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eg"/><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0.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6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691680" y="1844825"/>
            <a:ext cx="6984776" cy="1440160"/>
          </a:xfrm>
        </p:spPr>
        <p:txBody>
          <a:bodyPr/>
          <a:lstStyle/>
          <a:p>
            <a:r>
              <a:rPr lang="en-US" altLang="zh-CN" sz="4000" dirty="0" smtClean="0">
                <a:latin typeface="Comic Sans MS" pitchFamily="66" charset="0"/>
              </a:rPr>
              <a:t>FREEZING DROPLET</a:t>
            </a:r>
            <a:endParaRPr lang="zh-CN" altLang="en-US" sz="4000" dirty="0">
              <a:latin typeface="Comic Sans MS" pitchFamily="66" charset="0"/>
            </a:endParaRPr>
          </a:p>
        </p:txBody>
      </p:sp>
      <p:sp>
        <p:nvSpPr>
          <p:cNvPr id="4" name="副标题 3"/>
          <p:cNvSpPr>
            <a:spLocks noGrp="1"/>
          </p:cNvSpPr>
          <p:nvPr>
            <p:ph type="subTitle" idx="1"/>
          </p:nvPr>
        </p:nvSpPr>
        <p:spPr/>
        <p:txBody>
          <a:bodyPr/>
          <a:lstStyle/>
          <a:p>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type="subTitle" idx="4294967295"/>
          </p:nvPr>
        </p:nvSpPr>
        <p:spPr>
          <a:xfrm>
            <a:off x="1907704" y="4293096"/>
            <a:ext cx="7205493" cy="2448272"/>
          </a:xfrm>
          <a:prstGeom prst="rect">
            <a:avLst/>
          </a:prstGeom>
        </p:spPr>
        <p:txBody>
          <a:bodyPr/>
          <a:lstStyle/>
          <a:p>
            <a:pPr marL="0" indent="0">
              <a:buNone/>
            </a:pPr>
            <a:r>
              <a:rPr lang="en-US" altLang="zh-CN" sz="2400" dirty="0" smtClean="0"/>
              <a:t>Place a water droplet on a plate cooled down to around -20 °C. As it freezes, the shape of the droplet may become cone-like with a sharp top. Investigate this effect.</a:t>
            </a:r>
          </a:p>
          <a:p>
            <a:pPr marL="0" indent="0">
              <a:buNone/>
            </a:pPr>
            <a:r>
              <a:rPr lang="zh-CN" altLang="en-US" sz="2400" dirty="0" smtClean="0">
                <a:latin typeface="华文新魏" pitchFamily="2" charset="-122"/>
                <a:ea typeface="华文新魏" pitchFamily="2" charset="-122"/>
              </a:rPr>
              <a:t>关键词：冷板  水滴形状  尖端</a:t>
            </a:r>
            <a:endParaRPr lang="zh-CN" altLang="en-US" sz="2400" dirty="0">
              <a:latin typeface="华文新魏" pitchFamily="2" charset="-122"/>
              <a:ea typeface="华文新魏" pitchFamily="2" charset="-122"/>
            </a:endParaRPr>
          </a:p>
        </p:txBody>
      </p:sp>
      <p:sp>
        <p:nvSpPr>
          <p:cNvPr id="2" name="标题 1"/>
          <p:cNvSpPr>
            <a:spLocks noGrp="1"/>
          </p:cNvSpPr>
          <p:nvPr>
            <p:ph type="ctrTitle" idx="4294967295"/>
          </p:nvPr>
        </p:nvSpPr>
        <p:spPr>
          <a:xfrm>
            <a:off x="1907704" y="620688"/>
            <a:ext cx="6858000" cy="1019175"/>
          </a:xfrm>
          <a:prstGeom prst="rect">
            <a:avLst/>
          </a:prstGeom>
        </p:spPr>
        <p:txBody>
          <a:bodyPr/>
          <a:lstStyle/>
          <a:p>
            <a:r>
              <a:rPr lang="zh-CN" altLang="en-US" sz="3600" dirty="0" smtClean="0">
                <a:latin typeface="华文新魏" pitchFamily="2" charset="-122"/>
                <a:ea typeface="华文新魏" pitchFamily="2" charset="-122"/>
              </a:rPr>
              <a:t>原题再现</a:t>
            </a:r>
            <a:endParaRPr lang="zh-CN" altLang="en-US" sz="3600" dirty="0">
              <a:latin typeface="华文新魏" pitchFamily="2" charset="-122"/>
              <a:ea typeface="华文新魏" pitchFamily="2" charset="-122"/>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667107"/>
            <a:ext cx="5976664" cy="2553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idx="4294967295"/>
            <p:extLst>
              <p:ext uri="{D42A27DB-BD31-4B8C-83A1-F6EECF244321}">
                <p14:modId xmlns:p14="http://schemas.microsoft.com/office/powerpoint/2010/main" val="3092701839"/>
              </p:ext>
            </p:extLst>
          </p:nvPr>
        </p:nvGraphicFramePr>
        <p:xfrm>
          <a:off x="611038" y="980728"/>
          <a:ext cx="10153650" cy="4741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856" y="2132856"/>
            <a:ext cx="2448272" cy="2272384"/>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55947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691680" y="908720"/>
            <a:ext cx="6912768" cy="864096"/>
          </a:xfrm>
          <a:prstGeom prst="rect">
            <a:avLst/>
          </a:prstGeom>
        </p:spPr>
        <p:txBody>
          <a:bodyPr/>
          <a:lstStyle/>
          <a:p>
            <a:r>
              <a:rPr lang="zh-CN" altLang="en-US" dirty="0" smtClean="0">
                <a:latin typeface="华文新魏" pitchFamily="2" charset="-122"/>
                <a:ea typeface="华文新魏" pitchFamily="2" charset="-122"/>
              </a:rPr>
              <a:t>理论建模</a:t>
            </a:r>
            <a:endParaRPr lang="zh-CN" altLang="en-US" dirty="0">
              <a:latin typeface="华文新魏" pitchFamily="2" charset="-122"/>
              <a:ea typeface="华文新魏" pitchFamily="2" charset="-122"/>
            </a:endParaRPr>
          </a:p>
        </p:txBody>
      </p:sp>
      <p:sp>
        <p:nvSpPr>
          <p:cNvPr id="3" name="内容占位符 2"/>
          <p:cNvSpPr>
            <a:spLocks noGrp="1"/>
          </p:cNvSpPr>
          <p:nvPr>
            <p:ph idx="4294967295"/>
          </p:nvPr>
        </p:nvSpPr>
        <p:spPr>
          <a:xfrm>
            <a:off x="2411760" y="2362296"/>
            <a:ext cx="5976664" cy="1984692"/>
          </a:xfrm>
          <a:prstGeom prst="rect">
            <a:avLst/>
          </a:prstGeom>
        </p:spPr>
        <p:txBody>
          <a:bodyPr/>
          <a:lstStyle/>
          <a:p>
            <a:pPr marL="0" indent="0">
              <a:spcAft>
                <a:spcPts val="600"/>
              </a:spcAft>
              <a:buNone/>
            </a:pPr>
            <a:endParaRPr lang="en-US" altLang="zh-CN" dirty="0" smtClean="0">
              <a:latin typeface="华文新魏" pitchFamily="2" charset="-122"/>
              <a:ea typeface="华文新魏" pitchFamily="2" charset="-122"/>
            </a:endParaRPr>
          </a:p>
          <a:p>
            <a:pPr marL="0" indent="0">
              <a:spcAft>
                <a:spcPts val="600"/>
              </a:spcAft>
              <a:buNone/>
            </a:pPr>
            <a:endParaRPr lang="en-US" altLang="zh-CN" dirty="0" smtClean="0">
              <a:latin typeface="华文新魏" pitchFamily="2" charset="-122"/>
              <a:ea typeface="华文新魏" pitchFamily="2" charset="-122"/>
            </a:endParaRPr>
          </a:p>
          <a:p>
            <a:pPr marL="0" indent="0">
              <a:spcAft>
                <a:spcPts val="600"/>
              </a:spcAft>
              <a:buNone/>
            </a:pPr>
            <a:r>
              <a:rPr lang="zh-CN" altLang="en-US" dirty="0" smtClean="0">
                <a:latin typeface="华文新魏" pitchFamily="2" charset="-122"/>
                <a:ea typeface="华文新魏" pitchFamily="2" charset="-122"/>
              </a:rPr>
              <a:t>其中    为液体密度，</a:t>
            </a:r>
            <a:r>
              <a:rPr lang="en-US" altLang="zh-CN" dirty="0" smtClean="0">
                <a:latin typeface="华文新魏" pitchFamily="2" charset="-122"/>
                <a:ea typeface="华文新魏" pitchFamily="2" charset="-122"/>
              </a:rPr>
              <a:t>L</a:t>
            </a:r>
            <a:r>
              <a:rPr lang="zh-CN" altLang="en-US" dirty="0" smtClean="0">
                <a:latin typeface="华文新魏" pitchFamily="2" charset="-122"/>
                <a:ea typeface="华文新魏" pitchFamily="2" charset="-122"/>
              </a:rPr>
              <a:t>为与水滴同体积的球的半径，   为表面张力系数</a:t>
            </a:r>
            <a:endParaRPr lang="en-US" altLang="zh-CN" dirty="0" smtClean="0">
              <a:latin typeface="华文新魏" pitchFamily="2" charset="-122"/>
              <a:ea typeface="华文新魏" pitchFamily="2" charset="-122"/>
            </a:endParaRPr>
          </a:p>
        </p:txBody>
      </p:sp>
      <p:graphicFrame>
        <p:nvGraphicFramePr>
          <p:cNvPr id="1026" name="Object 2"/>
          <p:cNvGraphicFramePr>
            <a:graphicFrameLocks noChangeAspect="1"/>
          </p:cNvGraphicFramePr>
          <p:nvPr>
            <p:extLst>
              <p:ext uri="{D42A27DB-BD31-4B8C-83A1-F6EECF244321}">
                <p14:modId xmlns:p14="http://schemas.microsoft.com/office/powerpoint/2010/main" val="758919959"/>
              </p:ext>
            </p:extLst>
          </p:nvPr>
        </p:nvGraphicFramePr>
        <p:xfrm>
          <a:off x="3189447" y="2162072"/>
          <a:ext cx="1700212" cy="950913"/>
        </p:xfrm>
        <a:graphic>
          <a:graphicData uri="http://schemas.openxmlformats.org/presentationml/2006/ole">
            <mc:AlternateContent xmlns:mc="http://schemas.openxmlformats.org/markup-compatibility/2006">
              <mc:Choice xmlns:v="urn:schemas-microsoft-com:vml" Requires="v">
                <p:oleObj spid="_x0000_s1137" name="Equation" r:id="rId4" imgW="749160" imgH="419040" progId="Equation.DSMT4">
                  <p:embed/>
                </p:oleObj>
              </mc:Choice>
              <mc:Fallback>
                <p:oleObj name="Equation" r:id="rId4" imgW="749160" imgH="41904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9447" y="2162072"/>
                        <a:ext cx="1700212"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3"/>
          <p:cNvGraphicFramePr>
            <a:graphicFrameLocks noChangeAspect="1"/>
          </p:cNvGraphicFramePr>
          <p:nvPr>
            <p:extLst>
              <p:ext uri="{D42A27DB-BD31-4B8C-83A1-F6EECF244321}">
                <p14:modId xmlns:p14="http://schemas.microsoft.com/office/powerpoint/2010/main" val="52503543"/>
              </p:ext>
            </p:extLst>
          </p:nvPr>
        </p:nvGraphicFramePr>
        <p:xfrm>
          <a:off x="3059832" y="3474700"/>
          <a:ext cx="432048" cy="370582"/>
        </p:xfrm>
        <a:graphic>
          <a:graphicData uri="http://schemas.openxmlformats.org/presentationml/2006/ole">
            <mc:AlternateContent xmlns:mc="http://schemas.openxmlformats.org/markup-compatibility/2006">
              <mc:Choice xmlns:v="urn:schemas-microsoft-com:vml" Requires="v">
                <p:oleObj spid="_x0000_s1138" name="Equation" r:id="rId6" imgW="152280" imgH="164880" progId="Equation.DSMT4">
                  <p:embed/>
                </p:oleObj>
              </mc:Choice>
              <mc:Fallback>
                <p:oleObj name="Equation" r:id="rId6" imgW="152280" imgH="16488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9832" y="3474700"/>
                        <a:ext cx="432048" cy="370582"/>
                      </a:xfrm>
                      <a:prstGeom prst="rect">
                        <a:avLst/>
                      </a:prstGeom>
                      <a:noFill/>
                      <a:ln>
                        <a:noFill/>
                      </a:ln>
                      <a:effectLst/>
                      <a:extLst/>
                    </p:spPr>
                  </p:pic>
                </p:oleObj>
              </mc:Fallback>
            </mc:AlternateContent>
          </a:graphicData>
        </a:graphic>
      </p:graphicFrame>
      <p:graphicFrame>
        <p:nvGraphicFramePr>
          <p:cNvPr id="1028" name="Object 4"/>
          <p:cNvGraphicFramePr>
            <a:graphicFrameLocks noChangeAspect="1"/>
          </p:cNvGraphicFramePr>
          <p:nvPr>
            <p:extLst>
              <p:ext uri="{D42A27DB-BD31-4B8C-83A1-F6EECF244321}">
                <p14:modId xmlns:p14="http://schemas.microsoft.com/office/powerpoint/2010/main" val="4234623601"/>
              </p:ext>
            </p:extLst>
          </p:nvPr>
        </p:nvGraphicFramePr>
        <p:xfrm>
          <a:off x="3676372" y="3905840"/>
          <a:ext cx="360040" cy="283716"/>
        </p:xfrm>
        <a:graphic>
          <a:graphicData uri="http://schemas.openxmlformats.org/presentationml/2006/ole">
            <mc:AlternateContent xmlns:mc="http://schemas.openxmlformats.org/markup-compatibility/2006">
              <mc:Choice xmlns:v="urn:schemas-microsoft-com:vml" Requires="v">
                <p:oleObj spid="_x0000_s1139" name="Equation" r:id="rId8" imgW="126720" imgH="139680" progId="Equation.DSMT4">
                  <p:embed/>
                </p:oleObj>
              </mc:Choice>
              <mc:Fallback>
                <p:oleObj name="Equation" r:id="rId8" imgW="126720" imgH="139680" progId="Equation.DSMT4">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76372" y="3905840"/>
                        <a:ext cx="360040" cy="283716"/>
                      </a:xfrm>
                      <a:prstGeom prst="rect">
                        <a:avLst/>
                      </a:prstGeom>
                      <a:noFill/>
                      <a:ln>
                        <a:noFill/>
                      </a:ln>
                      <a:effectLst/>
                      <a:extLst/>
                    </p:spPr>
                  </p:pic>
                </p:oleObj>
              </mc:Fallback>
            </mc:AlternateContent>
          </a:graphicData>
        </a:graphic>
      </p:graphicFrame>
      <p:sp>
        <p:nvSpPr>
          <p:cNvPr id="4" name="矩形 3"/>
          <p:cNvSpPr/>
          <p:nvPr/>
        </p:nvSpPr>
        <p:spPr>
          <a:xfrm>
            <a:off x="2411760" y="1642404"/>
            <a:ext cx="2795958" cy="461665"/>
          </a:xfrm>
          <a:prstGeom prst="rect">
            <a:avLst/>
          </a:prstGeom>
        </p:spPr>
        <p:txBody>
          <a:bodyPr wrap="none">
            <a:spAutoFit/>
          </a:bodyPr>
          <a:lstStyle/>
          <a:p>
            <a:pPr>
              <a:spcAft>
                <a:spcPts val="600"/>
              </a:spcAft>
            </a:pPr>
            <a:r>
              <a:rPr lang="zh-CN" altLang="en-US" sz="2400" dirty="0">
                <a:latin typeface="华文新魏" pitchFamily="2" charset="-122"/>
                <a:ea typeface="华文新魏" pitchFamily="2" charset="-122"/>
              </a:rPr>
              <a:t>引入</a:t>
            </a:r>
            <a:r>
              <a:rPr lang="en-US" altLang="zh-CN" sz="2400" dirty="0">
                <a:latin typeface="华文新魏" pitchFamily="2" charset="-122"/>
                <a:ea typeface="华文新魏" pitchFamily="2" charset="-122"/>
              </a:rPr>
              <a:t>Bond Number:</a:t>
            </a:r>
          </a:p>
        </p:txBody>
      </p:sp>
      <p:sp>
        <p:nvSpPr>
          <p:cNvPr id="5" name="矩形 4"/>
          <p:cNvSpPr/>
          <p:nvPr/>
        </p:nvSpPr>
        <p:spPr>
          <a:xfrm>
            <a:off x="2411760" y="4338026"/>
            <a:ext cx="5976664" cy="1277273"/>
          </a:xfrm>
          <a:prstGeom prst="rect">
            <a:avLst/>
          </a:prstGeom>
        </p:spPr>
        <p:txBody>
          <a:bodyPr wrap="square">
            <a:spAutoFit/>
          </a:bodyPr>
          <a:lstStyle/>
          <a:p>
            <a:pPr>
              <a:spcAft>
                <a:spcPts val="600"/>
              </a:spcAft>
            </a:pPr>
            <a:r>
              <a:rPr lang="zh-CN" altLang="en-US" sz="2400" dirty="0">
                <a:latin typeface="华文新魏" pitchFamily="2" charset="-122"/>
                <a:ea typeface="华文新魏" pitchFamily="2" charset="-122"/>
              </a:rPr>
              <a:t>其反应重力与表面张力的比。</a:t>
            </a:r>
            <a:endParaRPr lang="en-US" altLang="zh-CN" sz="2400" dirty="0">
              <a:latin typeface="华文新魏" pitchFamily="2" charset="-122"/>
              <a:ea typeface="华文新魏" pitchFamily="2" charset="-122"/>
            </a:endParaRPr>
          </a:p>
          <a:p>
            <a:pPr>
              <a:spcAft>
                <a:spcPts val="600"/>
              </a:spcAft>
            </a:pPr>
            <a:r>
              <a:rPr lang="zh-CN" altLang="en-US" sz="2400" dirty="0">
                <a:latin typeface="华文新魏" pitchFamily="2" charset="-122"/>
                <a:ea typeface="华文新魏" pitchFamily="2" charset="-122"/>
              </a:rPr>
              <a:t>当</a:t>
            </a:r>
            <a:r>
              <a:rPr lang="en-US" altLang="zh-CN" sz="2400" dirty="0">
                <a:latin typeface="华文新魏" pitchFamily="2" charset="-122"/>
                <a:ea typeface="华文新魏" pitchFamily="2" charset="-122"/>
              </a:rPr>
              <a:t>Bond</a:t>
            </a:r>
            <a:r>
              <a:rPr lang="zh-CN" altLang="en-US" sz="2400" dirty="0">
                <a:latin typeface="华文新魏" pitchFamily="2" charset="-122"/>
                <a:ea typeface="华文新魏" pitchFamily="2" charset="-122"/>
              </a:rPr>
              <a:t>系数在</a:t>
            </a:r>
            <a:r>
              <a:rPr lang="en-US" altLang="zh-CN" sz="2400" dirty="0">
                <a:latin typeface="华文新魏" pitchFamily="2" charset="-122"/>
                <a:ea typeface="华文新魏" pitchFamily="2" charset="-122"/>
              </a:rPr>
              <a:t>0.25-0.4</a:t>
            </a:r>
            <a:r>
              <a:rPr lang="zh-CN" altLang="en-US" sz="2400" dirty="0">
                <a:latin typeface="华文新魏" pitchFamily="2" charset="-122"/>
                <a:ea typeface="华文新魏" pitchFamily="2" charset="-122"/>
              </a:rPr>
              <a:t>时，表面张力占主导地位</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50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 presetClass="entr" presetSubtype="0" fill="hold" grpId="0" nodeType="afterEffect">
                                  <p:stCondLst>
                                    <p:cond delay="500"/>
                                  </p:stCondLst>
                                  <p:childTnLst>
                                    <p:set>
                                      <p:cBhvr>
                                        <p:cTn id="15" dur="1" fill="hold">
                                          <p:stCondLst>
                                            <p:cond delay="499"/>
                                          </p:stCondLst>
                                        </p:cTn>
                                        <p:tgtEl>
                                          <p:spTgt spid="3">
                                            <p:txEl>
                                              <p:pRg st="2" end="2"/>
                                            </p:txEl>
                                          </p:spTgt>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499"/>
                                          </p:stCondLst>
                                        </p:cTn>
                                        <p:tgtEl>
                                          <p:spTgt spid="1027"/>
                                        </p:tgtEl>
                                        <p:attrNameLst>
                                          <p:attrName>style.visibility</p:attrName>
                                        </p:attrNameLst>
                                      </p:cBhvr>
                                      <p:to>
                                        <p:strVal val="visible"/>
                                      </p:to>
                                    </p:set>
                                  </p:childTnLst>
                                </p:cTn>
                              </p:par>
                              <p:par>
                                <p:cTn id="18" presetID="1" presetClass="entr" presetSubtype="0" fill="hold" nodeType="withEffect">
                                  <p:stCondLst>
                                    <p:cond delay="500"/>
                                  </p:stCondLst>
                                  <p:childTnLst>
                                    <p:set>
                                      <p:cBhvr>
                                        <p:cTn id="19" dur="1" fill="hold">
                                          <p:stCondLst>
                                            <p:cond delay="499"/>
                                          </p:stCondLst>
                                        </p:cTn>
                                        <p:tgtEl>
                                          <p:spTgt spid="10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979713" y="3789040"/>
            <a:ext cx="7164288" cy="2374875"/>
          </a:xfrm>
          <a:prstGeom prst="rect">
            <a:avLst/>
          </a:prstGeom>
        </p:spPr>
        <p:txBody>
          <a:bodyPr/>
          <a:lstStyle/>
          <a:p>
            <a:pPr marL="0" indent="0">
              <a:buNone/>
            </a:pPr>
            <a:endParaRPr lang="zh-CN" altLang="en-US" sz="2800" dirty="0">
              <a:latin typeface="华文新魏" pitchFamily="2" charset="-122"/>
              <a:ea typeface="华文新魏" pitchFamily="2" charset="-122"/>
            </a:endParaRPr>
          </a:p>
        </p:txBody>
      </p:sp>
      <p:pic>
        <p:nvPicPr>
          <p:cNvPr id="2055" name="Picture 7"/>
          <p:cNvPicPr>
            <a:picLocks noChangeAspect="1" noChangeArrowheads="1"/>
          </p:cNvPicPr>
          <p:nvPr/>
        </p:nvPicPr>
        <p:blipFill>
          <a:blip r:embed="rId3" cstate="print"/>
          <a:srcRect/>
          <a:stretch>
            <a:fillRect/>
          </a:stretch>
        </p:blipFill>
        <p:spPr bwMode="auto">
          <a:xfrm>
            <a:off x="1907704" y="3658565"/>
            <a:ext cx="6768752" cy="1498962"/>
          </a:xfrm>
          <a:prstGeom prst="rect">
            <a:avLst/>
          </a:prstGeom>
          <a:noFill/>
          <a:ln w="9525">
            <a:noFill/>
            <a:miter lim="800000"/>
            <a:headEnd/>
            <a:tailEnd/>
          </a:ln>
        </p:spPr>
      </p:pic>
      <p:sp>
        <p:nvSpPr>
          <p:cNvPr id="4" name="TextBox 3"/>
          <p:cNvSpPr txBox="1"/>
          <p:nvPr/>
        </p:nvSpPr>
        <p:spPr>
          <a:xfrm>
            <a:off x="1907704" y="6165304"/>
            <a:ext cx="6768752" cy="861774"/>
          </a:xfrm>
          <a:prstGeom prst="rect">
            <a:avLst/>
          </a:prstGeom>
          <a:noFill/>
        </p:spPr>
        <p:txBody>
          <a:bodyPr wrap="square" rtlCol="0">
            <a:spAutoFit/>
          </a:bodyPr>
          <a:lstStyle/>
          <a:p>
            <a:r>
              <a:rPr lang="en-US" altLang="zh-CN" sz="1600" dirty="0" err="1" smtClean="0"/>
              <a:t>i</a:t>
            </a:r>
            <a:r>
              <a:rPr lang="zh-CN" altLang="en-US" sz="1600" dirty="0" smtClean="0"/>
              <a:t>：参考文献：</a:t>
            </a:r>
            <a:r>
              <a:rPr lang="en-US" altLang="zh-CN" sz="1600" dirty="0" err="1" smtClean="0"/>
              <a:t>Jacco</a:t>
            </a:r>
            <a:r>
              <a:rPr lang="en-US" altLang="zh-CN" sz="1600" dirty="0" smtClean="0"/>
              <a:t> H. </a:t>
            </a:r>
            <a:r>
              <a:rPr lang="en-US" altLang="zh-CN" sz="1600" dirty="0" err="1" smtClean="0"/>
              <a:t>Snoeijer</a:t>
            </a:r>
            <a:r>
              <a:rPr lang="en-US" altLang="zh-CN" sz="1600" dirty="0" smtClean="0"/>
              <a:t> and Philippe Brunet. Pointy ice-drops: How water freezes into a singular shape. Am. J. Phys. 80, 764 (2012)</a:t>
            </a:r>
          </a:p>
          <a:p>
            <a:endParaRPr lang="zh-CN" altLang="en-US" dirty="0"/>
          </a:p>
        </p:txBody>
      </p:sp>
      <p:sp>
        <p:nvSpPr>
          <p:cNvPr id="2" name="矩形 1"/>
          <p:cNvSpPr/>
          <p:nvPr/>
        </p:nvSpPr>
        <p:spPr>
          <a:xfrm>
            <a:off x="1979713" y="1005483"/>
            <a:ext cx="3041217" cy="523220"/>
          </a:xfrm>
          <a:prstGeom prst="rect">
            <a:avLst/>
          </a:prstGeom>
        </p:spPr>
        <p:txBody>
          <a:bodyPr wrap="none">
            <a:spAutoFit/>
          </a:bodyPr>
          <a:lstStyle/>
          <a:p>
            <a:r>
              <a:rPr lang="zh-CN" altLang="en-US" sz="2800" dirty="0">
                <a:latin typeface="华文新魏" pitchFamily="2" charset="-122"/>
                <a:ea typeface="华文新魏" pitchFamily="2" charset="-122"/>
              </a:rPr>
              <a:t>几何模型假设</a:t>
            </a:r>
            <a:r>
              <a:rPr lang="en-US" altLang="zh-CN" sz="2800" dirty="0">
                <a:latin typeface="华文新魏" pitchFamily="2" charset="-122"/>
                <a:ea typeface="华文新魏" pitchFamily="2" charset="-122"/>
              </a:rPr>
              <a:t>(</a:t>
            </a:r>
            <a:r>
              <a:rPr lang="en-US" altLang="zh-CN" sz="2800" dirty="0" err="1">
                <a:latin typeface="华文新魏" pitchFamily="2" charset="-122"/>
                <a:ea typeface="华文新魏" pitchFamily="2" charset="-122"/>
              </a:rPr>
              <a:t>i</a:t>
            </a:r>
            <a:r>
              <a:rPr lang="en-US" altLang="zh-CN" sz="2800" dirty="0">
                <a:latin typeface="华文新魏" pitchFamily="2" charset="-122"/>
                <a:ea typeface="华文新魏" pitchFamily="2" charset="-122"/>
              </a:rPr>
              <a:t>)</a:t>
            </a:r>
            <a:r>
              <a:rPr lang="zh-CN" altLang="en-US" sz="2800" dirty="0">
                <a:latin typeface="华文新魏" pitchFamily="2" charset="-122"/>
                <a:ea typeface="华文新魏" pitchFamily="2" charset="-122"/>
              </a:rPr>
              <a:t>：</a:t>
            </a:r>
            <a:endParaRPr lang="en-US" altLang="zh-CN" sz="2800" dirty="0">
              <a:latin typeface="华文新魏" pitchFamily="2" charset="-122"/>
              <a:ea typeface="华文新魏" pitchFamily="2" charset="-122"/>
            </a:endParaRPr>
          </a:p>
        </p:txBody>
      </p:sp>
      <p:sp>
        <p:nvSpPr>
          <p:cNvPr id="6" name="矩形 5"/>
          <p:cNvSpPr/>
          <p:nvPr/>
        </p:nvSpPr>
        <p:spPr>
          <a:xfrm>
            <a:off x="1979712" y="1842683"/>
            <a:ext cx="6336704" cy="1815882"/>
          </a:xfrm>
          <a:prstGeom prst="rect">
            <a:avLst/>
          </a:prstGeom>
        </p:spPr>
        <p:txBody>
          <a:bodyPr wrap="square">
            <a:spAutoFit/>
          </a:bodyPr>
          <a:lstStyle/>
          <a:p>
            <a:r>
              <a:rPr lang="en-US" altLang="zh-CN" sz="2800" dirty="0">
                <a:latin typeface="华文新魏" pitchFamily="2" charset="-122"/>
                <a:ea typeface="华文新魏" pitchFamily="2" charset="-122"/>
              </a:rPr>
              <a:t>1.</a:t>
            </a:r>
            <a:r>
              <a:rPr lang="zh-CN" altLang="en-US" sz="2800" dirty="0">
                <a:latin typeface="华文新魏" pitchFamily="2" charset="-122"/>
                <a:ea typeface="华文新魏" pitchFamily="2" charset="-122"/>
              </a:rPr>
              <a:t>水冰交界面始终保持水平</a:t>
            </a:r>
            <a:endParaRPr lang="en-US" altLang="zh-CN" sz="2800" dirty="0">
              <a:latin typeface="华文新魏" pitchFamily="2" charset="-122"/>
              <a:ea typeface="华文新魏" pitchFamily="2" charset="-122"/>
            </a:endParaRPr>
          </a:p>
          <a:p>
            <a:r>
              <a:rPr lang="en-US" altLang="zh-CN" sz="2800" dirty="0">
                <a:latin typeface="华文新魏" pitchFamily="2" charset="-122"/>
                <a:ea typeface="华文新魏" pitchFamily="2" charset="-122"/>
              </a:rPr>
              <a:t>2.</a:t>
            </a:r>
            <a:r>
              <a:rPr lang="zh-CN" altLang="en-US" sz="2800" dirty="0">
                <a:latin typeface="华文新魏" pitchFamily="2" charset="-122"/>
                <a:ea typeface="华文新魏" pitchFamily="2" charset="-122"/>
              </a:rPr>
              <a:t>水沿着液</a:t>
            </a:r>
            <a:r>
              <a:rPr lang="en-US" altLang="zh-CN" sz="2800" dirty="0">
                <a:latin typeface="华文新魏" pitchFamily="2" charset="-122"/>
                <a:ea typeface="华文新魏" pitchFamily="2" charset="-122"/>
              </a:rPr>
              <a:t>-</a:t>
            </a:r>
            <a:r>
              <a:rPr lang="zh-CN" altLang="en-US" sz="2800" dirty="0">
                <a:latin typeface="华文新魏" pitchFamily="2" charset="-122"/>
                <a:ea typeface="华文新魏" pitchFamily="2" charset="-122"/>
              </a:rPr>
              <a:t>气表面凝结，沿着</a:t>
            </a:r>
            <a:r>
              <a:rPr lang="el-GR" altLang="zh-CN" sz="2800" dirty="0">
                <a:latin typeface="华文新魏" pitchFamily="2" charset="-122"/>
                <a:ea typeface="华文新魏" pitchFamily="2" charset="-122"/>
              </a:rPr>
              <a:t>θ</a:t>
            </a:r>
            <a:r>
              <a:rPr lang="en-US" altLang="zh-CN" sz="2800" dirty="0">
                <a:latin typeface="华文新魏" pitchFamily="2" charset="-122"/>
                <a:ea typeface="华文新魏" pitchFamily="2" charset="-122"/>
              </a:rPr>
              <a:t>(z)</a:t>
            </a:r>
            <a:r>
              <a:rPr lang="zh-CN" altLang="en-US" sz="2800" dirty="0">
                <a:latin typeface="华文新魏" pitchFamily="2" charset="-122"/>
                <a:ea typeface="华文新魏" pitchFamily="2" charset="-122"/>
              </a:rPr>
              <a:t>，如图所示</a:t>
            </a:r>
            <a:endParaRPr lang="en-US" altLang="zh-CN" sz="2800" dirty="0">
              <a:latin typeface="华文新魏" pitchFamily="2" charset="-122"/>
              <a:ea typeface="华文新魏" pitchFamily="2" charset="-122"/>
            </a:endParaRPr>
          </a:p>
          <a:p>
            <a:r>
              <a:rPr lang="en-US" altLang="zh-CN" sz="2800" dirty="0">
                <a:latin typeface="华文新魏" pitchFamily="2" charset="-122"/>
                <a:ea typeface="华文新魏" pitchFamily="2" charset="-122"/>
              </a:rPr>
              <a:t>3.</a:t>
            </a:r>
            <a:r>
              <a:rPr lang="zh-CN" altLang="en-US" sz="2800" dirty="0">
                <a:latin typeface="华文新魏" pitchFamily="2" charset="-122"/>
                <a:ea typeface="华文新魏" pitchFamily="2" charset="-122"/>
              </a:rPr>
              <a:t>气</a:t>
            </a:r>
            <a:r>
              <a:rPr lang="en-US" altLang="zh-CN" sz="2800" dirty="0">
                <a:latin typeface="华文新魏" pitchFamily="2" charset="-122"/>
                <a:ea typeface="华文新魏" pitchFamily="2" charset="-122"/>
              </a:rPr>
              <a:t>-</a:t>
            </a:r>
            <a:r>
              <a:rPr lang="zh-CN" altLang="en-US" sz="2800" dirty="0">
                <a:latin typeface="华文新魏" pitchFamily="2" charset="-122"/>
                <a:ea typeface="华文新魏" pitchFamily="2" charset="-122"/>
              </a:rPr>
              <a:t>液界面形状始终为球面</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05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943200" y="4661484"/>
            <a:ext cx="6805264" cy="1752015"/>
          </a:xfrm>
          <a:prstGeom prst="rect">
            <a:avLst/>
          </a:prstGeom>
        </p:spPr>
        <p:txBody>
          <a:bodyPr>
            <a:noAutofit/>
          </a:bodyPr>
          <a:lstStyle/>
          <a:p>
            <a:pPr marL="0" indent="0">
              <a:lnSpc>
                <a:spcPct val="150000"/>
              </a:lnSpc>
              <a:spcBef>
                <a:spcPts val="400"/>
              </a:spcBef>
              <a:spcAft>
                <a:spcPts val="0"/>
              </a:spcAft>
              <a:buNone/>
            </a:pPr>
            <a:r>
              <a:rPr lang="zh-CN" altLang="en-US" sz="2400" dirty="0" smtClean="0">
                <a:latin typeface="华文新魏" pitchFamily="2" charset="-122"/>
                <a:ea typeface="华文新魏" pitchFamily="2" charset="-122"/>
              </a:rPr>
              <a:t>由</a:t>
            </a:r>
            <a:r>
              <a:rPr lang="en-US" altLang="zh-CN" sz="2400" dirty="0" smtClean="0">
                <a:latin typeface="华文新魏" pitchFamily="2" charset="-122"/>
                <a:ea typeface="华文新魏" pitchFamily="2" charset="-122"/>
              </a:rPr>
              <a:t>(1)(2)(3)</a:t>
            </a:r>
            <a:r>
              <a:rPr lang="zh-CN" altLang="en-US" sz="2400" dirty="0" smtClean="0">
                <a:latin typeface="华文新魏" pitchFamily="2" charset="-122"/>
                <a:ea typeface="华文新魏" pitchFamily="2" charset="-122"/>
              </a:rPr>
              <a:t>推出</a:t>
            </a:r>
            <a:r>
              <a:rPr lang="en-US" altLang="zh-CN" sz="2400" dirty="0" smtClean="0">
                <a:latin typeface="华文新魏" pitchFamily="2" charset="-122"/>
                <a:ea typeface="华文新魏" pitchFamily="2" charset="-122"/>
              </a:rPr>
              <a:t>:</a:t>
            </a:r>
          </a:p>
          <a:p>
            <a:pPr marL="0" indent="0">
              <a:lnSpc>
                <a:spcPct val="150000"/>
              </a:lnSpc>
              <a:spcBef>
                <a:spcPts val="400"/>
              </a:spcBef>
              <a:spcAft>
                <a:spcPts val="0"/>
              </a:spcAft>
              <a:buNone/>
            </a:pPr>
            <a:r>
              <a:rPr lang="en-US" altLang="zh-CN" sz="2400" dirty="0" smtClean="0">
                <a:latin typeface="华文新魏" pitchFamily="2" charset="-122"/>
                <a:ea typeface="华文新魏" pitchFamily="2" charset="-122"/>
              </a:rPr>
              <a:t>                                                                     	                                     </a:t>
            </a:r>
            <a:r>
              <a:rPr lang="en-US" altLang="zh-CN" sz="2000" dirty="0" smtClean="0">
                <a:latin typeface="华文新魏" pitchFamily="2" charset="-122"/>
                <a:ea typeface="华文新魏" pitchFamily="2" charset="-122"/>
              </a:rPr>
              <a:t>       </a:t>
            </a:r>
            <a:endParaRPr lang="zh-CN" altLang="en-US" sz="2000" dirty="0">
              <a:latin typeface="华文新魏" pitchFamily="2" charset="-122"/>
              <a:ea typeface="华文新魏" pitchFamily="2" charset="-122"/>
            </a:endParaRPr>
          </a:p>
        </p:txBody>
      </p:sp>
      <p:graphicFrame>
        <p:nvGraphicFramePr>
          <p:cNvPr id="3074" name="Object 2"/>
          <p:cNvGraphicFramePr>
            <a:graphicFrameLocks noChangeAspect="1"/>
          </p:cNvGraphicFramePr>
          <p:nvPr>
            <p:extLst>
              <p:ext uri="{D42A27DB-BD31-4B8C-83A1-F6EECF244321}">
                <p14:modId xmlns:p14="http://schemas.microsoft.com/office/powerpoint/2010/main" val="1842245495"/>
              </p:ext>
            </p:extLst>
          </p:nvPr>
        </p:nvGraphicFramePr>
        <p:xfrm>
          <a:off x="2988187" y="1628800"/>
          <a:ext cx="3586419" cy="792088"/>
        </p:xfrm>
        <a:graphic>
          <a:graphicData uri="http://schemas.openxmlformats.org/presentationml/2006/ole">
            <mc:AlternateContent xmlns:mc="http://schemas.openxmlformats.org/markup-compatibility/2006">
              <mc:Choice xmlns:v="urn:schemas-microsoft-com:vml" Requires="v">
                <p:oleObj spid="_x0000_s3230" name="Equation" r:id="rId4" imgW="1752480" imgH="419040" progId="Equation.DSMT4">
                  <p:embed/>
                </p:oleObj>
              </mc:Choice>
              <mc:Fallback>
                <p:oleObj name="Equation" r:id="rId4" imgW="1752480" imgH="41904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187" y="1628800"/>
                        <a:ext cx="3586419" cy="792088"/>
                      </a:xfrm>
                      <a:prstGeom prst="rect">
                        <a:avLst/>
                      </a:prstGeom>
                      <a:noFill/>
                      <a:ln>
                        <a:noFill/>
                      </a:ln>
                      <a:effectLst/>
                      <a:extLst/>
                    </p:spPr>
                  </p:pic>
                </p:oleObj>
              </mc:Fallback>
            </mc:AlternateContent>
          </a:graphicData>
        </a:graphic>
      </p:graphicFrame>
      <p:graphicFrame>
        <p:nvGraphicFramePr>
          <p:cNvPr id="3075" name="Object 3"/>
          <p:cNvGraphicFramePr>
            <a:graphicFrameLocks noChangeAspect="1"/>
          </p:cNvGraphicFramePr>
          <p:nvPr>
            <p:extLst>
              <p:ext uri="{D42A27DB-BD31-4B8C-83A1-F6EECF244321}">
                <p14:modId xmlns:p14="http://schemas.microsoft.com/office/powerpoint/2010/main" val="3375767943"/>
              </p:ext>
            </p:extLst>
          </p:nvPr>
        </p:nvGraphicFramePr>
        <p:xfrm>
          <a:off x="3720489" y="2898108"/>
          <a:ext cx="1609728" cy="576064"/>
        </p:xfrm>
        <a:graphic>
          <a:graphicData uri="http://schemas.openxmlformats.org/presentationml/2006/ole">
            <mc:AlternateContent xmlns:mc="http://schemas.openxmlformats.org/markup-compatibility/2006">
              <mc:Choice xmlns:v="urn:schemas-microsoft-com:vml" Requires="v">
                <p:oleObj spid="_x0000_s3231" name="Equation" r:id="rId6" imgW="799920" imgH="393480" progId="Equation.DSMT4">
                  <p:embed/>
                </p:oleObj>
              </mc:Choice>
              <mc:Fallback>
                <p:oleObj name="Equation" r:id="rId6" imgW="799920" imgH="39348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20489" y="2898108"/>
                        <a:ext cx="1609728" cy="576064"/>
                      </a:xfrm>
                      <a:prstGeom prst="rect">
                        <a:avLst/>
                      </a:prstGeom>
                      <a:noFill/>
                      <a:ln>
                        <a:noFill/>
                      </a:ln>
                      <a:effectLst/>
                      <a:extLst/>
                    </p:spPr>
                  </p:pic>
                </p:oleObj>
              </mc:Fallback>
            </mc:AlternateContent>
          </a:graphicData>
        </a:graphic>
      </p:graphicFrame>
      <p:graphicFrame>
        <p:nvGraphicFramePr>
          <p:cNvPr id="3076" name="Object 4"/>
          <p:cNvGraphicFramePr>
            <a:graphicFrameLocks noChangeAspect="1"/>
          </p:cNvGraphicFramePr>
          <p:nvPr>
            <p:extLst>
              <p:ext uri="{D42A27DB-BD31-4B8C-83A1-F6EECF244321}">
                <p14:modId xmlns:p14="http://schemas.microsoft.com/office/powerpoint/2010/main" val="2149507069"/>
              </p:ext>
            </p:extLst>
          </p:nvPr>
        </p:nvGraphicFramePr>
        <p:xfrm>
          <a:off x="3229209" y="4044024"/>
          <a:ext cx="2592288" cy="584412"/>
        </p:xfrm>
        <a:graphic>
          <a:graphicData uri="http://schemas.openxmlformats.org/presentationml/2006/ole">
            <mc:AlternateContent xmlns:mc="http://schemas.openxmlformats.org/markup-compatibility/2006">
              <mc:Choice xmlns:v="urn:schemas-microsoft-com:vml" Requires="v">
                <p:oleObj spid="_x0000_s3232" name="Equation" r:id="rId8" imgW="1143000" imgH="241200" progId="Equation.DSMT4">
                  <p:embed/>
                </p:oleObj>
              </mc:Choice>
              <mc:Fallback>
                <p:oleObj name="Equation" r:id="rId8" imgW="1143000" imgH="241200" progId="Equation.DSMT4">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29209" y="4044024"/>
                        <a:ext cx="2592288" cy="58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7" name="Object 5"/>
          <p:cNvGraphicFramePr>
            <a:graphicFrameLocks noChangeAspect="1"/>
          </p:cNvGraphicFramePr>
          <p:nvPr>
            <p:extLst>
              <p:ext uri="{D42A27DB-BD31-4B8C-83A1-F6EECF244321}">
                <p14:modId xmlns:p14="http://schemas.microsoft.com/office/powerpoint/2010/main" val="2526339870"/>
              </p:ext>
            </p:extLst>
          </p:nvPr>
        </p:nvGraphicFramePr>
        <p:xfrm>
          <a:off x="2483768" y="5229200"/>
          <a:ext cx="4824536" cy="783040"/>
        </p:xfrm>
        <a:graphic>
          <a:graphicData uri="http://schemas.openxmlformats.org/presentationml/2006/ole">
            <mc:AlternateContent xmlns:mc="http://schemas.openxmlformats.org/markup-compatibility/2006">
              <mc:Choice xmlns:v="urn:schemas-microsoft-com:vml" Requires="v">
                <p:oleObj spid="_x0000_s3233" name="Equation" r:id="rId10" imgW="2425680" imgH="393480" progId="Equation.DSMT4">
                  <p:embed/>
                </p:oleObj>
              </mc:Choice>
              <mc:Fallback>
                <p:oleObj name="Equation" r:id="rId10" imgW="2425680" imgH="393480" progId="Equation.DSMT4">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83768" y="5229200"/>
                        <a:ext cx="4824536" cy="783040"/>
                      </a:xfrm>
                      <a:prstGeom prst="rect">
                        <a:avLst/>
                      </a:prstGeom>
                      <a:noFill/>
                      <a:ln>
                        <a:noFill/>
                      </a:ln>
                      <a:effectLst/>
                      <a:extLst/>
                    </p:spPr>
                  </p:pic>
                </p:oleObj>
              </mc:Fallback>
            </mc:AlternateContent>
          </a:graphicData>
        </a:graphic>
      </p:graphicFrame>
      <p:sp>
        <p:nvSpPr>
          <p:cNvPr id="8" name="TextBox 7"/>
          <p:cNvSpPr txBox="1"/>
          <p:nvPr/>
        </p:nvSpPr>
        <p:spPr>
          <a:xfrm>
            <a:off x="1943200" y="6167626"/>
            <a:ext cx="6805264" cy="861774"/>
          </a:xfrm>
          <a:prstGeom prst="rect">
            <a:avLst/>
          </a:prstGeom>
          <a:noFill/>
        </p:spPr>
        <p:txBody>
          <a:bodyPr wrap="square" rtlCol="0">
            <a:spAutoFit/>
          </a:bodyPr>
          <a:lstStyle/>
          <a:p>
            <a:r>
              <a:rPr lang="en-US" altLang="zh-CN" sz="1600" dirty="0" smtClean="0"/>
              <a:t>ii</a:t>
            </a:r>
            <a:r>
              <a:rPr lang="zh-CN" altLang="en-US" sz="1600" dirty="0" smtClean="0"/>
              <a:t>：参考文献：</a:t>
            </a:r>
            <a:r>
              <a:rPr lang="en-US" altLang="zh-CN" sz="1600" dirty="0" err="1" smtClean="0"/>
              <a:t>Jacco</a:t>
            </a:r>
            <a:r>
              <a:rPr lang="en-US" altLang="zh-CN" sz="1600" dirty="0" smtClean="0"/>
              <a:t> H. </a:t>
            </a:r>
            <a:r>
              <a:rPr lang="en-US" altLang="zh-CN" sz="1600" dirty="0" err="1" smtClean="0"/>
              <a:t>Snoeijer</a:t>
            </a:r>
            <a:r>
              <a:rPr lang="en-US" altLang="zh-CN" sz="1600" dirty="0" smtClean="0"/>
              <a:t> and Philippe Brunet. Pointy ice-drops: How water freezes into a singular shape. Am. J. Phys. 80, 764 (2012)</a:t>
            </a:r>
          </a:p>
          <a:p>
            <a:endParaRPr lang="zh-CN" altLang="en-US" dirty="0"/>
          </a:p>
        </p:txBody>
      </p:sp>
      <p:sp>
        <p:nvSpPr>
          <p:cNvPr id="2" name="矩形 1"/>
          <p:cNvSpPr/>
          <p:nvPr/>
        </p:nvSpPr>
        <p:spPr>
          <a:xfrm>
            <a:off x="1964903" y="563239"/>
            <a:ext cx="6805265" cy="1147558"/>
          </a:xfrm>
          <a:prstGeom prst="rect">
            <a:avLst/>
          </a:prstGeom>
        </p:spPr>
        <p:txBody>
          <a:bodyPr wrap="square">
            <a:spAutoFit/>
          </a:bodyPr>
          <a:lstStyle/>
          <a:p>
            <a:pPr>
              <a:lnSpc>
                <a:spcPct val="150000"/>
              </a:lnSpc>
              <a:spcBef>
                <a:spcPts val="400"/>
              </a:spcBef>
            </a:pPr>
            <a:r>
              <a:rPr lang="zh-CN" altLang="en-US" sz="2400" dirty="0">
                <a:latin typeface="华文新魏" pitchFamily="2" charset="-122"/>
                <a:ea typeface="华文新魏" pitchFamily="2" charset="-122"/>
              </a:rPr>
              <a:t>依据假设</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，液体的体积</a:t>
            </a:r>
            <a:r>
              <a:rPr lang="en-US" altLang="zh-CN" sz="2400" dirty="0">
                <a:latin typeface="华文新魏" pitchFamily="2" charset="-122"/>
                <a:ea typeface="华文新魏" pitchFamily="2" charset="-122"/>
              </a:rPr>
              <a:t>VL</a:t>
            </a:r>
            <a:r>
              <a:rPr lang="zh-CN" altLang="en-US" sz="2400" dirty="0">
                <a:latin typeface="华文新魏" pitchFamily="2" charset="-122"/>
                <a:ea typeface="华文新魏" pitchFamily="2" charset="-122"/>
              </a:rPr>
              <a:t>与</a:t>
            </a:r>
            <a:r>
              <a:rPr lang="en-US" altLang="zh-CN" sz="2400" dirty="0">
                <a:latin typeface="华文新魏" pitchFamily="2" charset="-122"/>
                <a:ea typeface="华文新魏" pitchFamily="2" charset="-122"/>
              </a:rPr>
              <a:t>R</a:t>
            </a:r>
            <a:r>
              <a:rPr lang="zh-CN" altLang="en-US" sz="2400" dirty="0">
                <a:latin typeface="华文新魏" pitchFamily="2" charset="-122"/>
                <a:ea typeface="华文新魏" pitchFamily="2" charset="-122"/>
              </a:rPr>
              <a:t>，</a:t>
            </a:r>
            <a:r>
              <a:rPr lang="el-GR" altLang="zh-CN" sz="2400" dirty="0">
                <a:latin typeface="华文新魏" pitchFamily="2" charset="-122"/>
                <a:ea typeface="华文新魏" pitchFamily="2" charset="-122"/>
              </a:rPr>
              <a:t>θ</a:t>
            </a:r>
            <a:r>
              <a:rPr lang="zh-CN" altLang="en-US" sz="2400" dirty="0">
                <a:latin typeface="华文新魏" pitchFamily="2" charset="-122"/>
                <a:ea typeface="华文新魏" pitchFamily="2" charset="-122"/>
              </a:rPr>
              <a:t>的关系由几何关系唯一确定</a:t>
            </a:r>
            <a:r>
              <a:rPr lang="en-US" altLang="zh-CN" sz="2400" dirty="0">
                <a:latin typeface="华文新魏" pitchFamily="2" charset="-122"/>
                <a:ea typeface="华文新魏" pitchFamily="2" charset="-122"/>
              </a:rPr>
              <a:t>(ii)</a:t>
            </a:r>
            <a:r>
              <a:rPr lang="zh-CN" altLang="en-US" sz="2400" dirty="0">
                <a:latin typeface="华文新魏" pitchFamily="2" charset="-122"/>
                <a:ea typeface="华文新魏" pitchFamily="2" charset="-122"/>
              </a:rPr>
              <a:t>：</a:t>
            </a:r>
            <a:endParaRPr lang="en-US" altLang="zh-CN" sz="2400" dirty="0">
              <a:latin typeface="华文新魏" pitchFamily="2" charset="-122"/>
              <a:ea typeface="华文新魏" pitchFamily="2" charset="-122"/>
            </a:endParaRPr>
          </a:p>
        </p:txBody>
      </p:sp>
      <p:sp>
        <p:nvSpPr>
          <p:cNvPr id="4" name="矩形 3"/>
          <p:cNvSpPr/>
          <p:nvPr/>
        </p:nvSpPr>
        <p:spPr>
          <a:xfrm>
            <a:off x="6845472" y="1630641"/>
            <a:ext cx="2063385" cy="593560"/>
          </a:xfrm>
          <a:prstGeom prst="rect">
            <a:avLst/>
          </a:prstGeom>
        </p:spPr>
        <p:txBody>
          <a:bodyPr wrap="none">
            <a:spAutoFit/>
          </a:bodyPr>
          <a:lstStyle/>
          <a:p>
            <a:pPr>
              <a:lnSpc>
                <a:spcPct val="150000"/>
              </a:lnSpc>
              <a:spcBef>
                <a:spcPts val="400"/>
              </a:spcBef>
            </a:pPr>
            <a:r>
              <a:rPr lang="en-US" altLang="zh-CN" sz="2400" dirty="0">
                <a:latin typeface="华文新魏" pitchFamily="2" charset="-122"/>
                <a:ea typeface="华文新魏" pitchFamily="2" charset="-122"/>
              </a:rPr>
              <a:t>·····(1)</a:t>
            </a:r>
          </a:p>
        </p:txBody>
      </p:sp>
      <p:sp>
        <p:nvSpPr>
          <p:cNvPr id="5" name="矩形 4"/>
          <p:cNvSpPr/>
          <p:nvPr/>
        </p:nvSpPr>
        <p:spPr>
          <a:xfrm>
            <a:off x="1943200" y="2272836"/>
            <a:ext cx="3597460" cy="593560"/>
          </a:xfrm>
          <a:prstGeom prst="rect">
            <a:avLst/>
          </a:prstGeom>
        </p:spPr>
        <p:txBody>
          <a:bodyPr wrap="none">
            <a:spAutoFit/>
          </a:bodyPr>
          <a:lstStyle/>
          <a:p>
            <a:pPr>
              <a:lnSpc>
                <a:spcPct val="150000"/>
              </a:lnSpc>
              <a:spcBef>
                <a:spcPts val="400"/>
              </a:spcBef>
            </a:pPr>
            <a:r>
              <a:rPr lang="zh-CN" altLang="en-US" sz="2400" dirty="0">
                <a:latin typeface="华文新魏" pitchFamily="2" charset="-122"/>
                <a:ea typeface="华文新魏" pitchFamily="2" charset="-122"/>
              </a:rPr>
              <a:t>接触角与</a:t>
            </a:r>
            <a:r>
              <a:rPr lang="en-US" altLang="zh-CN" sz="2400" dirty="0">
                <a:latin typeface="华文新魏" pitchFamily="2" charset="-122"/>
                <a:ea typeface="华文新魏" pitchFamily="2" charset="-122"/>
              </a:rPr>
              <a:t>z</a:t>
            </a: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R</a:t>
            </a:r>
            <a:r>
              <a:rPr lang="zh-CN" altLang="en-US" sz="2400" dirty="0">
                <a:latin typeface="华文新魏" pitchFamily="2" charset="-122"/>
                <a:ea typeface="华文新魏" pitchFamily="2" charset="-122"/>
              </a:rPr>
              <a:t>的关系为：</a:t>
            </a:r>
            <a:endParaRPr lang="en-US" altLang="zh-CN" sz="2400" dirty="0">
              <a:latin typeface="华文新魏" pitchFamily="2" charset="-122"/>
              <a:ea typeface="华文新魏" pitchFamily="2" charset="-122"/>
            </a:endParaRPr>
          </a:p>
        </p:txBody>
      </p:sp>
      <p:sp>
        <p:nvSpPr>
          <p:cNvPr id="6" name="矩形 5"/>
          <p:cNvSpPr/>
          <p:nvPr/>
        </p:nvSpPr>
        <p:spPr>
          <a:xfrm>
            <a:off x="6792572" y="2889360"/>
            <a:ext cx="2116285" cy="593560"/>
          </a:xfrm>
          <a:prstGeom prst="rect">
            <a:avLst/>
          </a:prstGeom>
        </p:spPr>
        <p:txBody>
          <a:bodyPr wrap="none">
            <a:spAutoFit/>
          </a:bodyPr>
          <a:lstStyle/>
          <a:p>
            <a:pPr>
              <a:lnSpc>
                <a:spcPct val="150000"/>
              </a:lnSpc>
              <a:spcBef>
                <a:spcPts val="400"/>
              </a:spcBef>
            </a:pPr>
            <a:r>
              <a:rPr lang="en-US" altLang="zh-CN" sz="2400" dirty="0">
                <a:latin typeface="华文新魏" pitchFamily="2" charset="-122"/>
                <a:ea typeface="华文新魏" pitchFamily="2" charset="-122"/>
              </a:rPr>
              <a:t>·····(2)</a:t>
            </a:r>
          </a:p>
        </p:txBody>
      </p:sp>
      <p:sp>
        <p:nvSpPr>
          <p:cNvPr id="7" name="矩形 6"/>
          <p:cNvSpPr/>
          <p:nvPr/>
        </p:nvSpPr>
        <p:spPr>
          <a:xfrm>
            <a:off x="1943200" y="3467160"/>
            <a:ext cx="2954655" cy="593560"/>
          </a:xfrm>
          <a:prstGeom prst="rect">
            <a:avLst/>
          </a:prstGeom>
        </p:spPr>
        <p:txBody>
          <a:bodyPr wrap="none">
            <a:spAutoFit/>
          </a:bodyPr>
          <a:lstStyle/>
          <a:p>
            <a:pPr>
              <a:lnSpc>
                <a:spcPct val="150000"/>
              </a:lnSpc>
              <a:spcBef>
                <a:spcPts val="400"/>
              </a:spcBef>
            </a:pPr>
            <a:r>
              <a:rPr lang="zh-CN" altLang="en-US" sz="2400" dirty="0">
                <a:latin typeface="华文新魏" pitchFamily="2" charset="-122"/>
                <a:ea typeface="华文新魏" pitchFamily="2" charset="-122"/>
              </a:rPr>
              <a:t>依据质量守恒，有：</a:t>
            </a:r>
            <a:endParaRPr lang="en-US" altLang="zh-CN" sz="2400" dirty="0">
              <a:latin typeface="华文新魏" pitchFamily="2" charset="-122"/>
              <a:ea typeface="华文新魏" pitchFamily="2" charset="-122"/>
            </a:endParaRPr>
          </a:p>
        </p:txBody>
      </p:sp>
      <p:sp>
        <p:nvSpPr>
          <p:cNvPr id="9" name="矩形 8"/>
          <p:cNvSpPr/>
          <p:nvPr/>
        </p:nvSpPr>
        <p:spPr>
          <a:xfrm>
            <a:off x="6792572" y="3990231"/>
            <a:ext cx="2116285" cy="593560"/>
          </a:xfrm>
          <a:prstGeom prst="rect">
            <a:avLst/>
          </a:prstGeom>
        </p:spPr>
        <p:txBody>
          <a:bodyPr wrap="none">
            <a:spAutoFit/>
          </a:bodyPr>
          <a:lstStyle/>
          <a:p>
            <a:pPr>
              <a:lnSpc>
                <a:spcPct val="150000"/>
              </a:lnSpc>
              <a:spcBef>
                <a:spcPts val="400"/>
              </a:spcBef>
            </a:pPr>
            <a:r>
              <a:rPr lang="en-US" altLang="zh-CN" sz="2400" dirty="0">
                <a:latin typeface="华文新魏" pitchFamily="2" charset="-122"/>
                <a:ea typeface="华文新魏" pitchFamily="2" charset="-122"/>
              </a:rPr>
              <a:t>·····(3)</a:t>
            </a:r>
          </a:p>
        </p:txBody>
      </p:sp>
      <p:sp>
        <p:nvSpPr>
          <p:cNvPr id="10" name="矩形 9"/>
          <p:cNvSpPr/>
          <p:nvPr/>
        </p:nvSpPr>
        <p:spPr>
          <a:xfrm>
            <a:off x="7669941" y="5297554"/>
            <a:ext cx="1238916" cy="646331"/>
          </a:xfrm>
          <a:prstGeom prst="rect">
            <a:avLst/>
          </a:prstGeom>
        </p:spPr>
        <p:txBody>
          <a:bodyPr wrap="square">
            <a:spAutoFit/>
          </a:bodyPr>
          <a:lstStyle/>
          <a:p>
            <a:pPr>
              <a:lnSpc>
                <a:spcPct val="150000"/>
              </a:lnSpc>
              <a:spcBef>
                <a:spcPts val="400"/>
              </a:spcBef>
            </a:pPr>
            <a:r>
              <a:rPr lang="en-US" altLang="zh-CN" sz="2400" dirty="0">
                <a:latin typeface="华文新魏" pitchFamily="2" charset="-122"/>
                <a:ea typeface="华文新魏" pitchFamily="2" charset="-122"/>
              </a:rPr>
              <a:t>··(4)</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250"/>
                                  </p:stCondLst>
                                  <p:childTnLst>
                                    <p:set>
                                      <p:cBhvr>
                                        <p:cTn id="11" dur="1" fill="hold">
                                          <p:stCondLst>
                                            <p:cond delay="0"/>
                                          </p:stCondLst>
                                        </p:cTn>
                                        <p:tgtEl>
                                          <p:spTgt spid="3074"/>
                                        </p:tgtEl>
                                        <p:attrNameLst>
                                          <p:attrName>style.visibility</p:attrName>
                                        </p:attrNameLst>
                                      </p:cBhvr>
                                      <p:to>
                                        <p:strVal val="visible"/>
                                      </p:to>
                                    </p:set>
                                    <p:anim calcmode="lin" valueType="num">
                                      <p:cBhvr additive="base">
                                        <p:cTn id="12" dur="500" fill="hold"/>
                                        <p:tgtEl>
                                          <p:spTgt spid="3074"/>
                                        </p:tgtEl>
                                        <p:attrNameLst>
                                          <p:attrName>ppt_x</p:attrName>
                                        </p:attrNameLst>
                                      </p:cBhvr>
                                      <p:tavLst>
                                        <p:tav tm="0">
                                          <p:val>
                                            <p:strVal val="#ppt_x"/>
                                          </p:val>
                                        </p:tav>
                                        <p:tav tm="100000">
                                          <p:val>
                                            <p:strVal val="#ppt_x"/>
                                          </p:val>
                                        </p:tav>
                                      </p:tavLst>
                                    </p:anim>
                                    <p:anim calcmode="lin" valueType="num">
                                      <p:cBhvr additive="base">
                                        <p:cTn id="13" dur="500" fill="hold"/>
                                        <p:tgtEl>
                                          <p:spTgt spid="307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 presetClass="entr" presetSubtype="4" fill="hold" nodeType="afterEffect">
                                  <p:stCondLst>
                                    <p:cond delay="250"/>
                                  </p:stCondLst>
                                  <p:childTnLst>
                                    <p:set>
                                      <p:cBhvr>
                                        <p:cTn id="26" dur="1" fill="hold">
                                          <p:stCondLst>
                                            <p:cond delay="0"/>
                                          </p:stCondLst>
                                        </p:cTn>
                                        <p:tgtEl>
                                          <p:spTgt spid="3075"/>
                                        </p:tgtEl>
                                        <p:attrNameLst>
                                          <p:attrName>style.visibility</p:attrName>
                                        </p:attrNameLst>
                                      </p:cBhvr>
                                      <p:to>
                                        <p:strVal val="visible"/>
                                      </p:to>
                                    </p:set>
                                    <p:anim calcmode="lin" valueType="num">
                                      <p:cBhvr additive="base">
                                        <p:cTn id="27" dur="500" fill="hold"/>
                                        <p:tgtEl>
                                          <p:spTgt spid="3075"/>
                                        </p:tgtEl>
                                        <p:attrNameLst>
                                          <p:attrName>ppt_x</p:attrName>
                                        </p:attrNameLst>
                                      </p:cBhvr>
                                      <p:tavLst>
                                        <p:tav tm="0">
                                          <p:val>
                                            <p:strVal val="#ppt_x"/>
                                          </p:val>
                                        </p:tav>
                                        <p:tav tm="100000">
                                          <p:val>
                                            <p:strVal val="#ppt_x"/>
                                          </p:val>
                                        </p:tav>
                                      </p:tavLst>
                                    </p:anim>
                                    <p:anim calcmode="lin" valueType="num">
                                      <p:cBhvr additive="base">
                                        <p:cTn id="28" dur="500" fill="hold"/>
                                        <p:tgtEl>
                                          <p:spTgt spid="307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2" presetClass="entr" presetSubtype="4" fill="hold" nodeType="afterEffect">
                                  <p:stCondLst>
                                    <p:cond delay="250"/>
                                  </p:stCondLst>
                                  <p:childTnLst>
                                    <p:set>
                                      <p:cBhvr>
                                        <p:cTn id="41" dur="1" fill="hold">
                                          <p:stCondLst>
                                            <p:cond delay="0"/>
                                          </p:stCondLst>
                                        </p:cTn>
                                        <p:tgtEl>
                                          <p:spTgt spid="3076"/>
                                        </p:tgtEl>
                                        <p:attrNameLst>
                                          <p:attrName>style.visibility</p:attrName>
                                        </p:attrNameLst>
                                      </p:cBhvr>
                                      <p:to>
                                        <p:strVal val="visible"/>
                                      </p:to>
                                    </p:set>
                                    <p:anim calcmode="lin" valueType="num">
                                      <p:cBhvr additive="base">
                                        <p:cTn id="42" dur="500" fill="hold"/>
                                        <p:tgtEl>
                                          <p:spTgt spid="3076"/>
                                        </p:tgtEl>
                                        <p:attrNameLst>
                                          <p:attrName>ppt_x</p:attrName>
                                        </p:attrNameLst>
                                      </p:cBhvr>
                                      <p:tavLst>
                                        <p:tav tm="0">
                                          <p:val>
                                            <p:strVal val="#ppt_x"/>
                                          </p:val>
                                        </p:tav>
                                        <p:tav tm="100000">
                                          <p:val>
                                            <p:strVal val="#ppt_x"/>
                                          </p:val>
                                        </p:tav>
                                      </p:tavLst>
                                    </p:anim>
                                    <p:anim calcmode="lin" valueType="num">
                                      <p:cBhvr additive="base">
                                        <p:cTn id="43" dur="500" fill="hold"/>
                                        <p:tgtEl>
                                          <p:spTgt spid="307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0" end="0"/>
                                            </p:txEl>
                                          </p:spTgt>
                                        </p:tgtEl>
                                        <p:attrNameLst>
                                          <p:attrName>style.visibility</p:attrName>
                                        </p:attrNameLst>
                                      </p:cBhvr>
                                      <p:to>
                                        <p:strVal val="visible"/>
                                      </p:to>
                                    </p:set>
                                    <p:animEffect transition="in" filter="barn(inVertical)">
                                      <p:cBhvr>
                                        <p:cTn id="52" dur="500"/>
                                        <p:tgtEl>
                                          <p:spTgt spid="3">
                                            <p:txEl>
                                              <p:pRg st="0" end="0"/>
                                            </p:txEl>
                                          </p:spTgt>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3">
                                            <p:txEl>
                                              <p:pRg st="1" end="1"/>
                                            </p:txEl>
                                          </p:spTgt>
                                        </p:tgtEl>
                                        <p:attrNameLst>
                                          <p:attrName>style.visibility</p:attrName>
                                        </p:attrNameLst>
                                      </p:cBhvr>
                                      <p:to>
                                        <p:strVal val="visible"/>
                                      </p:to>
                                    </p:set>
                                    <p:animEffect transition="in" filter="barn(inVertical)">
                                      <p:cBhvr>
                                        <p:cTn id="55" dur="500"/>
                                        <p:tgtEl>
                                          <p:spTgt spid="3">
                                            <p:txEl>
                                              <p:pRg st="1" end="1"/>
                                            </p:txEl>
                                          </p:spTgt>
                                        </p:tgtEl>
                                      </p:cBhvr>
                                    </p:animEffect>
                                  </p:childTnLst>
                                </p:cTn>
                              </p:par>
                              <p:par>
                                <p:cTn id="56" presetID="16" presetClass="entr" presetSubtype="21" fill="hold" nodeType="withEffect">
                                  <p:stCondLst>
                                    <p:cond delay="0"/>
                                  </p:stCondLst>
                                  <p:childTnLst>
                                    <p:set>
                                      <p:cBhvr>
                                        <p:cTn id="57" dur="1" fill="hold">
                                          <p:stCondLst>
                                            <p:cond delay="0"/>
                                          </p:stCondLst>
                                        </p:cTn>
                                        <p:tgtEl>
                                          <p:spTgt spid="3077"/>
                                        </p:tgtEl>
                                        <p:attrNameLst>
                                          <p:attrName>style.visibility</p:attrName>
                                        </p:attrNameLst>
                                      </p:cBhvr>
                                      <p:to>
                                        <p:strVal val="visible"/>
                                      </p:to>
                                    </p:set>
                                    <p:animEffect transition="in" filter="barn(inVertical)">
                                      <p:cBhvr>
                                        <p:cTn id="58" dur="500"/>
                                        <p:tgtEl>
                                          <p:spTgt spid="3077"/>
                                        </p:tgtEl>
                                      </p:cBhvr>
                                    </p:animEffect>
                                  </p:childTnLst>
                                </p:cTn>
                              </p:par>
                            </p:childTnLst>
                          </p:cTn>
                        </p:par>
                        <p:par>
                          <p:cTn id="59" fill="hold">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down)">
                                      <p:cBhvr>
                                        <p:cTn id="6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2" grpId="0"/>
      <p:bldP spid="4" grpId="0"/>
      <p:bldP spid="5" grpId="0"/>
      <p:bldP spid="6" grpId="0"/>
      <p:bldP spid="7"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4294967295"/>
          </p:nvPr>
        </p:nvSpPr>
        <p:spPr>
          <a:xfrm>
            <a:off x="1872208" y="5012918"/>
            <a:ext cx="6804248" cy="1440417"/>
          </a:xfrm>
          <a:prstGeom prst="rect">
            <a:avLst/>
          </a:prstGeom>
        </p:spPr>
        <p:txBody>
          <a:bodyPr/>
          <a:lstStyle/>
          <a:p>
            <a:pPr marL="0" indent="0">
              <a:buNone/>
            </a:pPr>
            <a:r>
              <a:rPr lang="zh-CN" altLang="en-US" sz="2800" dirty="0" smtClean="0">
                <a:latin typeface="华文新魏" pitchFamily="2" charset="-122"/>
                <a:ea typeface="华文新魏" pitchFamily="2" charset="-122"/>
              </a:rPr>
              <a:t>由数值模拟结果可见，</a:t>
            </a:r>
            <a:r>
              <a:rPr lang="zh-CN" altLang="zh-CN" sz="2800" dirty="0" smtClean="0">
                <a:latin typeface="华文新魏" pitchFamily="2" charset="-122"/>
                <a:ea typeface="华文新魏" pitchFamily="2" charset="-122"/>
              </a:rPr>
              <a:t> ν </a:t>
            </a:r>
            <a:r>
              <a:rPr lang="en-US" altLang="zh-CN" sz="2800" dirty="0" smtClean="0">
                <a:latin typeface="华文新魏" pitchFamily="2" charset="-122"/>
                <a:ea typeface="华文新魏" pitchFamily="2" charset="-122"/>
              </a:rPr>
              <a:t>=0.75</a:t>
            </a:r>
            <a:r>
              <a:rPr lang="zh-CN" altLang="en-US" sz="2800" dirty="0" smtClean="0">
                <a:latin typeface="华文新魏" pitchFamily="2" charset="-122"/>
                <a:ea typeface="华文新魏" pitchFamily="2" charset="-122"/>
              </a:rPr>
              <a:t>时液体凝结成固体后的形状有尖端出现，后文将用解析方法对此进行解释。</a:t>
            </a:r>
            <a:endParaRPr lang="zh-CN" altLang="en-US" sz="2800" dirty="0">
              <a:latin typeface="华文新魏" pitchFamily="2" charset="-122"/>
              <a:ea typeface="华文新魏" pitchFamily="2" charset="-122"/>
            </a:endParaRPr>
          </a:p>
        </p:txBody>
      </p:sp>
      <p:pic>
        <p:nvPicPr>
          <p:cNvPr id="22529" name="Picture 1"/>
          <p:cNvPicPr>
            <a:picLocks noChangeAspect="1" noChangeArrowheads="1"/>
          </p:cNvPicPr>
          <p:nvPr/>
        </p:nvPicPr>
        <p:blipFill>
          <a:blip r:embed="rId2" cstate="print"/>
          <a:srcRect/>
          <a:stretch>
            <a:fillRect/>
          </a:stretch>
        </p:blipFill>
        <p:spPr bwMode="auto">
          <a:xfrm>
            <a:off x="2051720" y="836712"/>
            <a:ext cx="6433334" cy="4176464"/>
          </a:xfrm>
          <a:prstGeom prst="rect">
            <a:avLst/>
          </a:prstGeom>
          <a:noFill/>
          <a:ln w="9525">
            <a:noFill/>
            <a:miter lim="800000"/>
            <a:headEnd/>
            <a:tailEnd/>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idx="4294967295"/>
          </p:nvPr>
        </p:nvSpPr>
        <p:spPr>
          <a:xfrm>
            <a:off x="1835696" y="692696"/>
            <a:ext cx="6192837" cy="719138"/>
          </a:xfrm>
          <a:prstGeom prst="rect">
            <a:avLst/>
          </a:prstGeom>
        </p:spPr>
        <p:txBody>
          <a:bodyPr/>
          <a:lstStyle/>
          <a:p>
            <a:r>
              <a:rPr lang="zh-CN" altLang="en-US" sz="3200" dirty="0" smtClean="0">
                <a:latin typeface="华文新魏" pitchFamily="2" charset="-122"/>
                <a:ea typeface="华文新魏" pitchFamily="2" charset="-122"/>
              </a:rPr>
              <a:t>渐进分析</a:t>
            </a:r>
            <a:endParaRPr lang="zh-CN" altLang="en-US" sz="3200" dirty="0">
              <a:latin typeface="华文新魏" pitchFamily="2" charset="-122"/>
              <a:ea typeface="华文新魏" pitchFamily="2" charset="-122"/>
            </a:endParaRPr>
          </a:p>
        </p:txBody>
      </p:sp>
      <p:sp>
        <p:nvSpPr>
          <p:cNvPr id="3" name="内容占位符 2"/>
          <p:cNvSpPr>
            <a:spLocks noGrp="1"/>
          </p:cNvSpPr>
          <p:nvPr>
            <p:ph idx="4294967295"/>
          </p:nvPr>
        </p:nvSpPr>
        <p:spPr>
          <a:xfrm>
            <a:off x="1856674" y="3795582"/>
            <a:ext cx="7670800" cy="3816969"/>
          </a:xfrm>
          <a:prstGeom prst="rect">
            <a:avLst/>
          </a:prstGeom>
        </p:spPr>
        <p:txBody>
          <a:bodyPr>
            <a:noAutofit/>
          </a:bodyPr>
          <a:lstStyle/>
          <a:p>
            <a:pPr marL="0" indent="0">
              <a:lnSpc>
                <a:spcPct val="150000"/>
              </a:lnSpc>
              <a:buNone/>
            </a:pPr>
            <a:r>
              <a:rPr lang="en-US" altLang="zh-CN" sz="2800" dirty="0">
                <a:latin typeface="华文新魏" pitchFamily="2" charset="-122"/>
                <a:ea typeface="华文新魏" pitchFamily="2" charset="-122"/>
              </a:rPr>
              <a:t>	</a:t>
            </a:r>
            <a:r>
              <a:rPr lang="en-US" altLang="zh-CN" sz="2800" dirty="0" smtClean="0">
                <a:latin typeface="华文新魏" pitchFamily="2" charset="-122"/>
                <a:ea typeface="华文新魏" pitchFamily="2" charset="-122"/>
              </a:rPr>
              <a:t>					</a:t>
            </a:r>
          </a:p>
          <a:p>
            <a:pPr marL="0" indent="0">
              <a:lnSpc>
                <a:spcPct val="150000"/>
              </a:lnSpc>
              <a:buNone/>
            </a:pPr>
            <a:r>
              <a:rPr lang="en-US" altLang="zh-CN" sz="2800" dirty="0" smtClean="0">
                <a:latin typeface="华文新魏" pitchFamily="2" charset="-122"/>
                <a:ea typeface="华文新魏" pitchFamily="2" charset="-122"/>
              </a:rPr>
              <a:t>			 			</a:t>
            </a:r>
          </a:p>
          <a:p>
            <a:pPr marL="0" indent="0">
              <a:lnSpc>
                <a:spcPct val="150000"/>
              </a:lnSpc>
              <a:buNone/>
            </a:pPr>
            <a:r>
              <a:rPr lang="zh-CN" altLang="en-US" sz="2800" dirty="0" smtClean="0">
                <a:latin typeface="华文新魏" pitchFamily="2" charset="-122"/>
                <a:ea typeface="华文新魏" pitchFamily="2" charset="-122"/>
              </a:rPr>
              <a:t>下面讨论    对于结冰形状的影响</a:t>
            </a:r>
            <a:endParaRPr lang="zh-CN" altLang="en-US" sz="2800" dirty="0">
              <a:latin typeface="华文新魏" pitchFamily="2" charset="-122"/>
              <a:ea typeface="华文新魏" pitchFamily="2" charset="-122"/>
            </a:endParaRPr>
          </a:p>
        </p:txBody>
      </p:sp>
      <p:graphicFrame>
        <p:nvGraphicFramePr>
          <p:cNvPr id="4098" name="Object 2"/>
          <p:cNvGraphicFramePr>
            <a:graphicFrameLocks noChangeAspect="1"/>
          </p:cNvGraphicFramePr>
          <p:nvPr>
            <p:extLst>
              <p:ext uri="{D42A27DB-BD31-4B8C-83A1-F6EECF244321}">
                <p14:modId xmlns:p14="http://schemas.microsoft.com/office/powerpoint/2010/main" val="3666635794"/>
              </p:ext>
            </p:extLst>
          </p:nvPr>
        </p:nvGraphicFramePr>
        <p:xfrm>
          <a:off x="4146919" y="1984977"/>
          <a:ext cx="1138191" cy="720080"/>
        </p:xfrm>
        <a:graphic>
          <a:graphicData uri="http://schemas.openxmlformats.org/presentationml/2006/ole">
            <mc:AlternateContent xmlns:mc="http://schemas.openxmlformats.org/markup-compatibility/2006">
              <mc:Choice xmlns:v="urn:schemas-microsoft-com:vml" Requires="v">
                <p:oleObj spid="_x0000_s4275" name="Equation" r:id="rId4" imgW="622080" imgH="393480" progId="Equation.DSMT4">
                  <p:embed/>
                </p:oleObj>
              </mc:Choice>
              <mc:Fallback>
                <p:oleObj name="Equation" r:id="rId4" imgW="622080" imgH="39348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6919" y="1984977"/>
                        <a:ext cx="1138191" cy="720080"/>
                      </a:xfrm>
                      <a:prstGeom prst="rect">
                        <a:avLst/>
                      </a:prstGeom>
                      <a:noFill/>
                      <a:ln>
                        <a:noFill/>
                      </a:ln>
                      <a:effectLst/>
                      <a:extLst/>
                    </p:spPr>
                  </p:pic>
                </p:oleObj>
              </mc:Fallback>
            </mc:AlternateContent>
          </a:graphicData>
        </a:graphic>
      </p:graphicFrame>
      <p:graphicFrame>
        <p:nvGraphicFramePr>
          <p:cNvPr id="4099" name="Object 3"/>
          <p:cNvGraphicFramePr>
            <a:graphicFrameLocks noChangeAspect="1"/>
          </p:cNvGraphicFramePr>
          <p:nvPr>
            <p:extLst>
              <p:ext uri="{D42A27DB-BD31-4B8C-83A1-F6EECF244321}">
                <p14:modId xmlns:p14="http://schemas.microsoft.com/office/powerpoint/2010/main" val="2706637308"/>
              </p:ext>
            </p:extLst>
          </p:nvPr>
        </p:nvGraphicFramePr>
        <p:xfrm>
          <a:off x="4146919" y="2844689"/>
          <a:ext cx="1392153" cy="792088"/>
        </p:xfrm>
        <a:graphic>
          <a:graphicData uri="http://schemas.openxmlformats.org/presentationml/2006/ole">
            <mc:AlternateContent xmlns:mc="http://schemas.openxmlformats.org/markup-compatibility/2006">
              <mc:Choice xmlns:v="urn:schemas-microsoft-com:vml" Requires="v">
                <p:oleObj spid="_x0000_s4276" name="Equation" r:id="rId6" imgW="736560" imgH="419040" progId="Equation.DSMT4">
                  <p:embed/>
                </p:oleObj>
              </mc:Choice>
              <mc:Fallback>
                <p:oleObj name="Equation" r:id="rId6" imgW="736560" imgH="41904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6919" y="2844689"/>
                        <a:ext cx="1392153"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4"/>
          <p:cNvGraphicFramePr>
            <a:graphicFrameLocks noChangeAspect="1"/>
          </p:cNvGraphicFramePr>
          <p:nvPr>
            <p:extLst>
              <p:ext uri="{D42A27DB-BD31-4B8C-83A1-F6EECF244321}">
                <p14:modId xmlns:p14="http://schemas.microsoft.com/office/powerpoint/2010/main" val="3762190338"/>
              </p:ext>
            </p:extLst>
          </p:nvPr>
        </p:nvGraphicFramePr>
        <p:xfrm>
          <a:off x="4247717" y="4453363"/>
          <a:ext cx="1911350" cy="835025"/>
        </p:xfrm>
        <a:graphic>
          <a:graphicData uri="http://schemas.openxmlformats.org/presentationml/2006/ole">
            <mc:AlternateContent xmlns:mc="http://schemas.openxmlformats.org/markup-compatibility/2006">
              <mc:Choice xmlns:v="urn:schemas-microsoft-com:vml" Requires="v">
                <p:oleObj spid="_x0000_s4277" name="Equation" r:id="rId8" imgW="901440" imgH="393480" progId="Equation.DSMT4">
                  <p:embed/>
                </p:oleObj>
              </mc:Choice>
              <mc:Fallback>
                <p:oleObj name="Equation" r:id="rId8" imgW="901440" imgH="393480" progId="Equation.DSMT4">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47717" y="4453363"/>
                        <a:ext cx="1911350"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2" name="Object 6"/>
          <p:cNvGraphicFramePr>
            <a:graphicFrameLocks noChangeAspect="1"/>
          </p:cNvGraphicFramePr>
          <p:nvPr>
            <p:extLst>
              <p:ext uri="{D42A27DB-BD31-4B8C-83A1-F6EECF244321}">
                <p14:modId xmlns:p14="http://schemas.microsoft.com/office/powerpoint/2010/main" val="2694731376"/>
              </p:ext>
            </p:extLst>
          </p:nvPr>
        </p:nvGraphicFramePr>
        <p:xfrm>
          <a:off x="3419872" y="5445224"/>
          <a:ext cx="288032" cy="360040"/>
        </p:xfrm>
        <a:graphic>
          <a:graphicData uri="http://schemas.openxmlformats.org/presentationml/2006/ole">
            <mc:AlternateContent xmlns:mc="http://schemas.openxmlformats.org/markup-compatibility/2006">
              <mc:Choice xmlns:v="urn:schemas-microsoft-com:vml" Requires="v">
                <p:oleObj spid="_x0000_s4278" name="Equation" r:id="rId10" imgW="126720" imgH="139680" progId="Equation.DSMT4">
                  <p:embed/>
                </p:oleObj>
              </mc:Choice>
              <mc:Fallback>
                <p:oleObj name="Equation" r:id="rId10" imgW="126720" imgH="139680" progId="Equation.DSMT4">
                  <p:embed/>
                  <p:pic>
                    <p:nvPicPr>
                      <p:cNvPr id="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19872" y="5445224"/>
                        <a:ext cx="288032" cy="360040"/>
                      </a:xfrm>
                      <a:prstGeom prst="rect">
                        <a:avLst/>
                      </a:prstGeom>
                      <a:noFill/>
                      <a:ln>
                        <a:noFill/>
                      </a:ln>
                      <a:effectLst/>
                      <a:extLst/>
                    </p:spPr>
                  </p:pic>
                </p:oleObj>
              </mc:Fallback>
            </mc:AlternateContent>
          </a:graphicData>
        </a:graphic>
      </p:graphicFrame>
      <p:sp>
        <p:nvSpPr>
          <p:cNvPr id="2" name="矩形 1"/>
          <p:cNvSpPr/>
          <p:nvPr/>
        </p:nvSpPr>
        <p:spPr>
          <a:xfrm>
            <a:off x="2518972" y="1392507"/>
            <a:ext cx="3775393" cy="677108"/>
          </a:xfrm>
          <a:prstGeom prst="rect">
            <a:avLst/>
          </a:prstGeom>
        </p:spPr>
        <p:txBody>
          <a:bodyPr wrap="none">
            <a:spAutoFit/>
          </a:bodyPr>
          <a:lstStyle/>
          <a:p>
            <a:pPr>
              <a:lnSpc>
                <a:spcPct val="150000"/>
              </a:lnSpc>
            </a:pPr>
            <a:r>
              <a:rPr lang="zh-CN" altLang="en-US" sz="2800" dirty="0">
                <a:latin typeface="华文新魏" pitchFamily="2" charset="-122"/>
                <a:ea typeface="华文新魏" pitchFamily="2" charset="-122"/>
              </a:rPr>
              <a:t>依据圆锥的几何关系，</a:t>
            </a:r>
            <a:endParaRPr lang="en-US" altLang="zh-CN" sz="2800" dirty="0">
              <a:latin typeface="华文新魏" pitchFamily="2" charset="-122"/>
              <a:ea typeface="华文新魏" pitchFamily="2" charset="-122"/>
            </a:endParaRPr>
          </a:p>
        </p:txBody>
      </p:sp>
      <p:sp>
        <p:nvSpPr>
          <p:cNvPr id="4" name="矩形 3"/>
          <p:cNvSpPr/>
          <p:nvPr/>
        </p:nvSpPr>
        <p:spPr>
          <a:xfrm>
            <a:off x="6756895" y="2155967"/>
            <a:ext cx="641522" cy="523220"/>
          </a:xfrm>
          <a:prstGeom prst="rect">
            <a:avLst/>
          </a:prstGeom>
        </p:spPr>
        <p:txBody>
          <a:bodyPr wrap="none">
            <a:spAutoFit/>
          </a:bodyPr>
          <a:lstStyle/>
          <a:p>
            <a:r>
              <a:rPr lang="en-US" altLang="zh-CN" sz="2800" dirty="0">
                <a:latin typeface="华文新魏" pitchFamily="2" charset="-122"/>
                <a:ea typeface="华文新魏" pitchFamily="2" charset="-122"/>
              </a:rPr>
              <a:t>(5)</a:t>
            </a:r>
            <a:endParaRPr lang="zh-CN" altLang="en-US" sz="2800" dirty="0">
              <a:latin typeface="华文新魏" pitchFamily="2" charset="-122"/>
              <a:ea typeface="华文新魏" pitchFamily="2" charset="-122"/>
            </a:endParaRPr>
          </a:p>
        </p:txBody>
      </p:sp>
      <p:sp>
        <p:nvSpPr>
          <p:cNvPr id="5" name="矩形 4"/>
          <p:cNvSpPr/>
          <p:nvPr/>
        </p:nvSpPr>
        <p:spPr>
          <a:xfrm>
            <a:off x="6756895" y="3056067"/>
            <a:ext cx="641522" cy="523220"/>
          </a:xfrm>
          <a:prstGeom prst="rect">
            <a:avLst/>
          </a:prstGeom>
        </p:spPr>
        <p:txBody>
          <a:bodyPr wrap="none">
            <a:spAutoFit/>
          </a:bodyPr>
          <a:lstStyle/>
          <a:p>
            <a:r>
              <a:rPr lang="en-US" altLang="zh-CN" sz="2800" dirty="0">
                <a:latin typeface="华文新魏" pitchFamily="2" charset="-122"/>
                <a:ea typeface="华文新魏" pitchFamily="2" charset="-122"/>
              </a:rPr>
              <a:t>(6)</a:t>
            </a:r>
            <a:endParaRPr lang="zh-CN" altLang="en-US" sz="2800" dirty="0">
              <a:latin typeface="华文新魏" pitchFamily="2" charset="-122"/>
              <a:ea typeface="华文新魏" pitchFamily="2" charset="-122"/>
            </a:endParaRPr>
          </a:p>
        </p:txBody>
      </p:sp>
      <p:sp>
        <p:nvSpPr>
          <p:cNvPr id="6" name="矩形 5"/>
          <p:cNvSpPr/>
          <p:nvPr/>
        </p:nvSpPr>
        <p:spPr>
          <a:xfrm>
            <a:off x="1994228" y="3926359"/>
            <a:ext cx="2339102" cy="677108"/>
          </a:xfrm>
          <a:prstGeom prst="rect">
            <a:avLst/>
          </a:prstGeom>
        </p:spPr>
        <p:txBody>
          <a:bodyPr wrap="none">
            <a:spAutoFit/>
          </a:bodyPr>
          <a:lstStyle/>
          <a:p>
            <a:pPr>
              <a:lnSpc>
                <a:spcPct val="150000"/>
              </a:lnSpc>
            </a:pPr>
            <a:r>
              <a:rPr lang="zh-CN" altLang="en-US" sz="2800" dirty="0">
                <a:latin typeface="华文新魏" pitchFamily="2" charset="-122"/>
                <a:ea typeface="华文新魏" pitchFamily="2" charset="-122"/>
              </a:rPr>
              <a:t>两式联立，得</a:t>
            </a:r>
            <a:endParaRPr lang="en-US" altLang="zh-CN" sz="2800" dirty="0">
              <a:latin typeface="华文新魏" pitchFamily="2" charset="-122"/>
              <a:ea typeface="华文新魏" pitchFamily="2" charset="-122"/>
            </a:endParaRPr>
          </a:p>
        </p:txBody>
      </p:sp>
      <p:sp>
        <p:nvSpPr>
          <p:cNvPr id="7" name="矩形 6"/>
          <p:cNvSpPr/>
          <p:nvPr/>
        </p:nvSpPr>
        <p:spPr>
          <a:xfrm>
            <a:off x="6756895" y="4516070"/>
            <a:ext cx="641522" cy="677108"/>
          </a:xfrm>
          <a:prstGeom prst="rect">
            <a:avLst/>
          </a:prstGeom>
        </p:spPr>
        <p:txBody>
          <a:bodyPr wrap="none">
            <a:spAutoFit/>
          </a:bodyPr>
          <a:lstStyle/>
          <a:p>
            <a:pPr>
              <a:lnSpc>
                <a:spcPct val="150000"/>
              </a:lnSpc>
            </a:pPr>
            <a:r>
              <a:rPr lang="en-US" altLang="zh-CN" sz="2800" dirty="0">
                <a:latin typeface="华文新魏" pitchFamily="2" charset="-122"/>
                <a:ea typeface="华文新魏" pitchFamily="2" charset="-122"/>
              </a:rPr>
              <a:t>(7)</a:t>
            </a:r>
            <a:endParaRPr lang="zh-CN" altLang="en-US" sz="2800" dirty="0">
              <a:latin typeface="华文新魏" pitchFamily="2" charset="-122"/>
              <a:ea typeface="华文新魏" pitchFamily="2"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250"/>
                                  </p:stCondLst>
                                  <p:childTnLst>
                                    <p:set>
                                      <p:cBhvr>
                                        <p:cTn id="17" dur="1" fill="hold">
                                          <p:stCondLst>
                                            <p:cond delay="0"/>
                                          </p:stCondLst>
                                        </p:cTn>
                                        <p:tgtEl>
                                          <p:spTgt spid="4098"/>
                                        </p:tgtEl>
                                        <p:attrNameLst>
                                          <p:attrName>style.visibility</p:attrName>
                                        </p:attrNameLst>
                                      </p:cBhvr>
                                      <p:to>
                                        <p:strVal val="visible"/>
                                      </p:to>
                                    </p:set>
                                    <p:animEffect transition="in" filter="fade">
                                      <p:cBhvr>
                                        <p:cTn id="18" dur="500"/>
                                        <p:tgtEl>
                                          <p:spTgt spid="4098"/>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250"/>
                                  </p:stCondLst>
                                  <p:childTnLst>
                                    <p:set>
                                      <p:cBhvr>
                                        <p:cTn id="24" dur="1" fill="hold">
                                          <p:stCondLst>
                                            <p:cond delay="0"/>
                                          </p:stCondLst>
                                        </p:cTn>
                                        <p:tgtEl>
                                          <p:spTgt spid="4099"/>
                                        </p:tgtEl>
                                        <p:attrNameLst>
                                          <p:attrName>style.visibility</p:attrName>
                                        </p:attrNameLst>
                                      </p:cBhvr>
                                      <p:to>
                                        <p:strVal val="visible"/>
                                      </p:to>
                                    </p:set>
                                    <p:animEffect transition="in" filter="fade">
                                      <p:cBhvr>
                                        <p:cTn id="25" dur="500"/>
                                        <p:tgtEl>
                                          <p:spTgt spid="4099"/>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heel(1)">
                                      <p:cBhvr>
                                        <p:cTn id="33" dur="500"/>
                                        <p:tgtEl>
                                          <p:spTgt spid="6"/>
                                        </p:tgtEl>
                                      </p:cBhvr>
                                    </p:animEffect>
                                  </p:childTnLst>
                                </p:cTn>
                              </p:par>
                              <p:par>
                                <p:cTn id="34" presetID="21" presetClass="entr" presetSubtype="1" fill="hold" nodeType="withEffect">
                                  <p:stCondLst>
                                    <p:cond delay="0"/>
                                  </p:stCondLst>
                                  <p:childTnLst>
                                    <p:set>
                                      <p:cBhvr>
                                        <p:cTn id="35" dur="1" fill="hold">
                                          <p:stCondLst>
                                            <p:cond delay="0"/>
                                          </p:stCondLst>
                                        </p:cTn>
                                        <p:tgtEl>
                                          <p:spTgt spid="4100"/>
                                        </p:tgtEl>
                                        <p:attrNameLst>
                                          <p:attrName>style.visibility</p:attrName>
                                        </p:attrNameLst>
                                      </p:cBhvr>
                                      <p:to>
                                        <p:strVal val="visible"/>
                                      </p:to>
                                    </p:set>
                                    <p:animEffect transition="in" filter="wheel(1)">
                                      <p:cBhvr>
                                        <p:cTn id="36" dur="500"/>
                                        <p:tgtEl>
                                          <p:spTgt spid="4100"/>
                                        </p:tgtEl>
                                      </p:cBhvr>
                                    </p:animEffec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499"/>
                                          </p:stCondLst>
                                        </p:cTn>
                                        <p:tgtEl>
                                          <p:spTgt spid="7"/>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 calcmode="lin" valueType="num">
                                      <p:cBhvr>
                                        <p:cTn id="4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6" dur="5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7" dur="500"/>
                                        <p:tgtEl>
                                          <p:spTgt spid="3">
                                            <p:txEl>
                                              <p:pRg st="2" end="2"/>
                                            </p:txEl>
                                          </p:spTgt>
                                        </p:tgtEl>
                                      </p:cBhvr>
                                    </p:animEffect>
                                  </p:childTnLst>
                                </p:cTn>
                              </p:par>
                              <p:par>
                                <p:cTn id="48" presetID="31" presetClass="entr" presetSubtype="0" fill="hold" nodeType="withEffect">
                                  <p:stCondLst>
                                    <p:cond delay="0"/>
                                  </p:stCondLst>
                                  <p:childTnLst>
                                    <p:set>
                                      <p:cBhvr>
                                        <p:cTn id="49" dur="1" fill="hold">
                                          <p:stCondLst>
                                            <p:cond delay="0"/>
                                          </p:stCondLst>
                                        </p:cTn>
                                        <p:tgtEl>
                                          <p:spTgt spid="4102"/>
                                        </p:tgtEl>
                                        <p:attrNameLst>
                                          <p:attrName>style.visibility</p:attrName>
                                        </p:attrNameLst>
                                      </p:cBhvr>
                                      <p:to>
                                        <p:strVal val="visible"/>
                                      </p:to>
                                    </p:set>
                                    <p:anim calcmode="lin" valueType="num">
                                      <p:cBhvr>
                                        <p:cTn id="50" dur="500" fill="hold"/>
                                        <p:tgtEl>
                                          <p:spTgt spid="4102"/>
                                        </p:tgtEl>
                                        <p:attrNameLst>
                                          <p:attrName>ppt_w</p:attrName>
                                        </p:attrNameLst>
                                      </p:cBhvr>
                                      <p:tavLst>
                                        <p:tav tm="0">
                                          <p:val>
                                            <p:fltVal val="0"/>
                                          </p:val>
                                        </p:tav>
                                        <p:tav tm="100000">
                                          <p:val>
                                            <p:strVal val="#ppt_w"/>
                                          </p:val>
                                        </p:tav>
                                      </p:tavLst>
                                    </p:anim>
                                    <p:anim calcmode="lin" valueType="num">
                                      <p:cBhvr>
                                        <p:cTn id="51" dur="500" fill="hold"/>
                                        <p:tgtEl>
                                          <p:spTgt spid="4102"/>
                                        </p:tgtEl>
                                        <p:attrNameLst>
                                          <p:attrName>ppt_h</p:attrName>
                                        </p:attrNameLst>
                                      </p:cBhvr>
                                      <p:tavLst>
                                        <p:tav tm="0">
                                          <p:val>
                                            <p:fltVal val="0"/>
                                          </p:val>
                                        </p:tav>
                                        <p:tav tm="100000">
                                          <p:val>
                                            <p:strVal val="#ppt_h"/>
                                          </p:val>
                                        </p:tav>
                                      </p:tavLst>
                                    </p:anim>
                                    <p:anim calcmode="lin" valueType="num">
                                      <p:cBhvr>
                                        <p:cTn id="52" dur="500" fill="hold"/>
                                        <p:tgtEl>
                                          <p:spTgt spid="4102"/>
                                        </p:tgtEl>
                                        <p:attrNameLst>
                                          <p:attrName>style.rotation</p:attrName>
                                        </p:attrNameLst>
                                      </p:cBhvr>
                                      <p:tavLst>
                                        <p:tav tm="0">
                                          <p:val>
                                            <p:fltVal val="90"/>
                                          </p:val>
                                        </p:tav>
                                        <p:tav tm="100000">
                                          <p:val>
                                            <p:fltVal val="0"/>
                                          </p:val>
                                        </p:tav>
                                      </p:tavLst>
                                    </p:anim>
                                    <p:animEffect transition="in" filter="fade">
                                      <p:cBhvr>
                                        <p:cTn id="53"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uiExpand="1" build="p"/>
      <p:bldP spid="2" grpId="0"/>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idx="4294967295"/>
          </p:nvPr>
        </p:nvSpPr>
        <p:spPr>
          <a:xfrm>
            <a:off x="1979712" y="692696"/>
            <a:ext cx="2808288" cy="792163"/>
          </a:xfrm>
          <a:prstGeom prst="rect">
            <a:avLst/>
          </a:prstGeom>
        </p:spPr>
        <p:txBody>
          <a:bodyPr/>
          <a:lstStyle/>
          <a:p>
            <a:r>
              <a:rPr lang="zh-CN" altLang="en-US" dirty="0" smtClean="0">
                <a:latin typeface="华文新魏" pitchFamily="2" charset="-122"/>
                <a:ea typeface="华文新魏" pitchFamily="2" charset="-122"/>
              </a:rPr>
              <a:t>形成圆锥状    </a:t>
            </a:r>
            <a:endParaRPr lang="zh-CN" altLang="en-US" dirty="0">
              <a:latin typeface="华文新魏" pitchFamily="2" charset="-122"/>
              <a:ea typeface="华文新魏" pitchFamily="2" charset="-122"/>
            </a:endParaRPr>
          </a:p>
        </p:txBody>
      </p:sp>
      <p:pic>
        <p:nvPicPr>
          <p:cNvPr id="6146" name="Picture 2"/>
          <p:cNvPicPr>
            <a:picLocks noGrp="1" noChangeAspect="1" noChangeArrowheads="1"/>
          </p:cNvPicPr>
          <p:nvPr>
            <p:ph sz="half" idx="4294967295"/>
          </p:nvPr>
        </p:nvPicPr>
        <p:blipFill>
          <a:blip r:embed="rId4" cstate="print"/>
          <a:stretch>
            <a:fillRect/>
          </a:stretch>
        </p:blipFill>
        <p:spPr bwMode="auto">
          <a:xfrm>
            <a:off x="2195737" y="1341438"/>
            <a:ext cx="5182880" cy="3527722"/>
          </a:xfrm>
          <a:prstGeom prst="rect">
            <a:avLst/>
          </a:prstGeom>
          <a:noFill/>
          <a:ln w="9525">
            <a:noFill/>
            <a:miter lim="800000"/>
            <a:headEnd/>
            <a:tailEnd/>
          </a:ln>
        </p:spPr>
      </p:pic>
      <p:sp>
        <p:nvSpPr>
          <p:cNvPr id="4" name="内容占位符 3"/>
          <p:cNvSpPr>
            <a:spLocks noGrp="1"/>
          </p:cNvSpPr>
          <p:nvPr>
            <p:ph sz="half" idx="4294967295"/>
          </p:nvPr>
        </p:nvSpPr>
        <p:spPr>
          <a:xfrm>
            <a:off x="2051720" y="4840288"/>
            <a:ext cx="7092280" cy="1727200"/>
          </a:xfrm>
          <a:prstGeom prst="rect">
            <a:avLst/>
          </a:prstGeom>
        </p:spPr>
        <p:txBody>
          <a:bodyPr>
            <a:normAutofit/>
          </a:bodyPr>
          <a:lstStyle/>
          <a:p>
            <a:pPr marL="0" indent="0">
              <a:buNone/>
            </a:pPr>
            <a:r>
              <a:rPr lang="zh-CN" altLang="en-US" sz="2400" dirty="0" smtClean="0">
                <a:latin typeface="华文新魏" pitchFamily="2" charset="-122"/>
                <a:ea typeface="华文新魏" pitchFamily="2" charset="-122"/>
              </a:rPr>
              <a:t>图中为</a:t>
            </a:r>
            <a:r>
              <a:rPr lang="en-US" altLang="zh-CN" sz="2400" dirty="0" smtClean="0">
                <a:latin typeface="华文新魏" pitchFamily="2" charset="-122"/>
                <a:ea typeface="华文新魏" pitchFamily="2" charset="-122"/>
              </a:rPr>
              <a:t>μ</a:t>
            </a:r>
            <a:r>
              <a:rPr lang="zh-CN" altLang="en-US" sz="2400" dirty="0" smtClean="0">
                <a:latin typeface="华文新魏" pitchFamily="2" charset="-122"/>
                <a:ea typeface="华文新魏" pitchFamily="2" charset="-122"/>
              </a:rPr>
              <a:t>分别为</a:t>
            </a:r>
            <a:r>
              <a:rPr lang="en-US" altLang="zh-CN" sz="2400" dirty="0" smtClean="0">
                <a:latin typeface="华文新魏" pitchFamily="2" charset="-122"/>
                <a:ea typeface="华文新魏" pitchFamily="2" charset="-122"/>
              </a:rPr>
              <a:t>0.75,0.65,0.9</a:t>
            </a:r>
            <a:r>
              <a:rPr lang="zh-CN" altLang="en-US" sz="2400" dirty="0" smtClean="0">
                <a:latin typeface="华文新魏" pitchFamily="2" charset="-122"/>
                <a:ea typeface="华文新魏" pitchFamily="2" charset="-122"/>
              </a:rPr>
              <a:t>时</a:t>
            </a:r>
            <a:r>
              <a:rPr lang="en-US" altLang="zh-CN" sz="2400" dirty="0" smtClean="0">
                <a:latin typeface="华文新魏" pitchFamily="2" charset="-122"/>
                <a:ea typeface="华文新魏" pitchFamily="2" charset="-122"/>
              </a:rPr>
              <a:t>V</a:t>
            </a:r>
            <a:r>
              <a:rPr lang="zh-CN" altLang="en-US" sz="2400" dirty="0" smtClean="0">
                <a:latin typeface="华文新魏" pitchFamily="2" charset="-122"/>
                <a:ea typeface="华文新魏" pitchFamily="2" charset="-122"/>
              </a:rPr>
              <a:t>水的体积与</a:t>
            </a:r>
            <a:r>
              <a:rPr lang="el-GR" altLang="zh-CN" sz="2400" dirty="0" smtClean="0">
                <a:ea typeface="华文新魏" pitchFamily="2" charset="-122"/>
              </a:rPr>
              <a:t>θ</a:t>
            </a:r>
            <a:r>
              <a:rPr lang="zh-CN" altLang="en-US" sz="2400" dirty="0" smtClean="0">
                <a:latin typeface="华文新魏" pitchFamily="2" charset="-122"/>
                <a:ea typeface="华文新魏" pitchFamily="2" charset="-122"/>
              </a:rPr>
              <a:t>的关系图。其中粗线是液滴本身的形状，从图中可看出，</a:t>
            </a:r>
            <a:r>
              <a:rPr lang="zh-CN" altLang="zh-CN" sz="2400" dirty="0" smtClean="0">
                <a:latin typeface="华文新魏" pitchFamily="2" charset="-122"/>
                <a:ea typeface="华文新魏" pitchFamily="2" charset="-122"/>
              </a:rPr>
              <a:t>ν</a:t>
            </a:r>
            <a:r>
              <a:rPr lang="en-US" altLang="zh-CN" sz="2400" dirty="0" smtClean="0">
                <a:latin typeface="华文新魏" pitchFamily="2" charset="-122"/>
                <a:ea typeface="华文新魏" pitchFamily="2" charset="-122"/>
              </a:rPr>
              <a:t>=0.75</a:t>
            </a:r>
            <a:r>
              <a:rPr lang="zh-CN" altLang="en-US" sz="2400" dirty="0" smtClean="0">
                <a:latin typeface="华文新魏" pitchFamily="2" charset="-122"/>
                <a:ea typeface="华文新魏" pitchFamily="2" charset="-122"/>
              </a:rPr>
              <a:t>时恰好与黑线相切，</a:t>
            </a:r>
            <a:r>
              <a:rPr lang="zh-CN" altLang="zh-CN" sz="2400" dirty="0" smtClean="0">
                <a:latin typeface="华文新魏" pitchFamily="2" charset="-122"/>
                <a:ea typeface="华文新魏" pitchFamily="2" charset="-122"/>
              </a:rPr>
              <a:t> ν </a:t>
            </a:r>
            <a:r>
              <a:rPr lang="en-US" altLang="zh-CN" sz="2400" dirty="0" smtClean="0">
                <a:latin typeface="华文新魏" pitchFamily="2" charset="-122"/>
                <a:ea typeface="华文新魏" pitchFamily="2" charset="-122"/>
              </a:rPr>
              <a:t>&gt;0.75</a:t>
            </a:r>
            <a:r>
              <a:rPr lang="zh-CN" altLang="en-US" sz="2400" dirty="0" smtClean="0">
                <a:latin typeface="华文新魏" pitchFamily="2" charset="-122"/>
                <a:ea typeface="华文新魏" pitchFamily="2" charset="-122"/>
              </a:rPr>
              <a:t>时与黑线有交点。</a:t>
            </a:r>
            <a:endParaRPr lang="zh-CN" altLang="en-US" sz="2400" dirty="0">
              <a:latin typeface="华文新魏" pitchFamily="2" charset="-122"/>
              <a:ea typeface="华文新魏" pitchFamily="2" charset="-122"/>
            </a:endParaRPr>
          </a:p>
        </p:txBody>
      </p:sp>
      <p:graphicFrame>
        <p:nvGraphicFramePr>
          <p:cNvPr id="6147" name="Object 3"/>
          <p:cNvGraphicFramePr>
            <a:graphicFrameLocks noChangeAspect="1"/>
          </p:cNvGraphicFramePr>
          <p:nvPr>
            <p:extLst>
              <p:ext uri="{D42A27DB-BD31-4B8C-83A1-F6EECF244321}">
                <p14:modId xmlns:p14="http://schemas.microsoft.com/office/powerpoint/2010/main" val="1937429122"/>
              </p:ext>
            </p:extLst>
          </p:nvPr>
        </p:nvGraphicFramePr>
        <p:xfrm>
          <a:off x="3851920" y="692696"/>
          <a:ext cx="833090" cy="504056"/>
        </p:xfrm>
        <a:graphic>
          <a:graphicData uri="http://schemas.openxmlformats.org/presentationml/2006/ole">
            <mc:AlternateContent xmlns:mc="http://schemas.openxmlformats.org/markup-compatibility/2006">
              <mc:Choice xmlns:v="urn:schemas-microsoft-com:vml" Requires="v">
                <p:oleObj spid="_x0000_s6187" name="Equation" r:id="rId5" imgW="393480" imgH="228600" progId="Equation.DSMT4">
                  <p:embed/>
                </p:oleObj>
              </mc:Choice>
              <mc:Fallback>
                <p:oleObj name="Equation" r:id="rId5" imgW="393480" imgH="228600"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1920" y="692696"/>
                        <a:ext cx="833090" cy="504056"/>
                      </a:xfrm>
                      <a:prstGeom prst="rect">
                        <a:avLst/>
                      </a:prstGeom>
                      <a:noFill/>
                      <a:ln>
                        <a:noFill/>
                      </a:ln>
                      <a:effectLst/>
                      <a:extLst/>
                    </p:spPr>
                  </p:pic>
                </p:oleObj>
              </mc:Fallback>
            </mc:AlternateContent>
          </a:graphicData>
        </a:graphic>
      </p:graphicFrame>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4294967295"/>
          </p:nvPr>
        </p:nvSpPr>
        <p:spPr>
          <a:xfrm>
            <a:off x="1739435" y="3234351"/>
            <a:ext cx="6264275" cy="4869508"/>
          </a:xfrm>
          <a:prstGeom prst="rect">
            <a:avLst/>
          </a:prstGeom>
        </p:spPr>
        <p:txBody>
          <a:bodyPr/>
          <a:lstStyle/>
          <a:p>
            <a:pPr marL="0" indent="0">
              <a:lnSpc>
                <a:spcPct val="150000"/>
              </a:lnSpc>
              <a:spcAft>
                <a:spcPts val="600"/>
              </a:spcAft>
              <a:buNone/>
            </a:pPr>
            <a:r>
              <a:rPr lang="en-US" altLang="zh-CN" sz="2400" dirty="0" smtClean="0">
                <a:latin typeface="华文新魏" pitchFamily="2" charset="-122"/>
                <a:ea typeface="华文新魏" pitchFamily="2" charset="-122"/>
              </a:rPr>
              <a:t>                                                    </a:t>
            </a:r>
          </a:p>
          <a:p>
            <a:pPr marL="0" indent="0">
              <a:lnSpc>
                <a:spcPct val="150000"/>
              </a:lnSpc>
              <a:spcAft>
                <a:spcPts val="600"/>
              </a:spcAft>
              <a:buNone/>
            </a:pPr>
            <a:r>
              <a:rPr lang="en-US" altLang="zh-CN" sz="2400" dirty="0" smtClean="0">
                <a:latin typeface="华文新魏" pitchFamily="2" charset="-122"/>
                <a:ea typeface="华文新魏" pitchFamily="2" charset="-122"/>
              </a:rPr>
              <a:t>                   </a:t>
            </a:r>
          </a:p>
          <a:p>
            <a:pPr marL="0" indent="0">
              <a:lnSpc>
                <a:spcPct val="150000"/>
              </a:lnSpc>
              <a:spcAft>
                <a:spcPts val="600"/>
              </a:spcAft>
              <a:buNone/>
            </a:pPr>
            <a:r>
              <a:rPr lang="en-US" altLang="zh-CN" sz="2400" dirty="0" smtClean="0">
                <a:latin typeface="华文新魏" pitchFamily="2" charset="-122"/>
                <a:ea typeface="华文新魏" pitchFamily="2" charset="-122"/>
              </a:rPr>
              <a:t>θ&lt;&lt;1</a:t>
            </a:r>
            <a:r>
              <a:rPr lang="zh-CN" altLang="en-US" sz="2400" dirty="0" smtClean="0">
                <a:latin typeface="华文新魏" pitchFamily="2" charset="-122"/>
                <a:ea typeface="华文新魏" pitchFamily="2" charset="-122"/>
              </a:rPr>
              <a:t>处，其曲率可用下面公式表示</a:t>
            </a:r>
            <a:r>
              <a:rPr lang="en-US" altLang="zh-CN" sz="2400" baseline="30000" dirty="0" smtClean="0">
                <a:latin typeface="华文新魏" pitchFamily="2" charset="-122"/>
                <a:ea typeface="华文新魏" pitchFamily="2" charset="-122"/>
              </a:rPr>
              <a:t>(iii)</a:t>
            </a:r>
            <a:r>
              <a:rPr lang="zh-CN" altLang="en-US" sz="2400" dirty="0" smtClean="0">
                <a:latin typeface="华文新魏" pitchFamily="2" charset="-122"/>
                <a:ea typeface="华文新魏" pitchFamily="2" charset="-122"/>
              </a:rPr>
              <a:t>：</a:t>
            </a:r>
            <a:endParaRPr lang="en-US" altLang="zh-CN" sz="2400" dirty="0" smtClean="0">
              <a:latin typeface="华文新魏" pitchFamily="2" charset="-122"/>
              <a:ea typeface="华文新魏" pitchFamily="2" charset="-122"/>
            </a:endParaRPr>
          </a:p>
          <a:p>
            <a:pPr marL="0" indent="0">
              <a:buNone/>
            </a:pPr>
            <a:r>
              <a:rPr lang="zh-CN" altLang="en-US" sz="2400" dirty="0" smtClean="0">
                <a:latin typeface="华文新魏" pitchFamily="2" charset="-122"/>
                <a:ea typeface="华文新魏" pitchFamily="2" charset="-122"/>
              </a:rPr>
              <a:t> </a:t>
            </a:r>
            <a:endParaRPr lang="zh-CN" altLang="en-US" sz="2400" dirty="0">
              <a:latin typeface="华文新魏" pitchFamily="2" charset="-122"/>
              <a:ea typeface="华文新魏" pitchFamily="2" charset="-122"/>
            </a:endParaRPr>
          </a:p>
        </p:txBody>
      </p:sp>
      <p:graphicFrame>
        <p:nvGraphicFramePr>
          <p:cNvPr id="7173" name="Object 5"/>
          <p:cNvGraphicFramePr>
            <a:graphicFrameLocks noChangeAspect="1"/>
          </p:cNvGraphicFramePr>
          <p:nvPr>
            <p:extLst>
              <p:ext uri="{D42A27DB-BD31-4B8C-83A1-F6EECF244321}">
                <p14:modId xmlns:p14="http://schemas.microsoft.com/office/powerpoint/2010/main" val="50437815"/>
              </p:ext>
            </p:extLst>
          </p:nvPr>
        </p:nvGraphicFramePr>
        <p:xfrm>
          <a:off x="4009988" y="1714291"/>
          <a:ext cx="1872208" cy="724146"/>
        </p:xfrm>
        <a:graphic>
          <a:graphicData uri="http://schemas.openxmlformats.org/presentationml/2006/ole">
            <mc:AlternateContent xmlns:mc="http://schemas.openxmlformats.org/markup-compatibility/2006">
              <mc:Choice xmlns:v="urn:schemas-microsoft-com:vml" Requires="v">
                <p:oleObj spid="_x0000_s7537" name="Equation" r:id="rId4" imgW="1155600" imgH="444240" progId="Equation.DSMT4">
                  <p:embed/>
                </p:oleObj>
              </mc:Choice>
              <mc:Fallback>
                <p:oleObj name="Equation" r:id="rId4" imgW="1155600" imgH="444240" progId="Equation.DSMT4">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9988" y="1714291"/>
                        <a:ext cx="1872208" cy="724146"/>
                      </a:xfrm>
                      <a:prstGeom prst="rect">
                        <a:avLst/>
                      </a:prstGeom>
                      <a:noFill/>
                      <a:ln>
                        <a:noFill/>
                      </a:ln>
                      <a:effectLst/>
                      <a:extLst/>
                    </p:spPr>
                  </p:pic>
                </p:oleObj>
              </mc:Fallback>
            </mc:AlternateContent>
          </a:graphicData>
        </a:graphic>
      </p:graphicFrame>
      <p:graphicFrame>
        <p:nvGraphicFramePr>
          <p:cNvPr id="7174" name="Object 6"/>
          <p:cNvGraphicFramePr>
            <a:graphicFrameLocks noChangeAspect="1"/>
          </p:cNvGraphicFramePr>
          <p:nvPr>
            <p:extLst>
              <p:ext uri="{D42A27DB-BD31-4B8C-83A1-F6EECF244321}">
                <p14:modId xmlns:p14="http://schemas.microsoft.com/office/powerpoint/2010/main" val="1903886436"/>
              </p:ext>
            </p:extLst>
          </p:nvPr>
        </p:nvGraphicFramePr>
        <p:xfrm>
          <a:off x="3609778" y="3362108"/>
          <a:ext cx="1416158" cy="720080"/>
        </p:xfrm>
        <a:graphic>
          <a:graphicData uri="http://schemas.openxmlformats.org/presentationml/2006/ole">
            <mc:AlternateContent xmlns:mc="http://schemas.openxmlformats.org/markup-compatibility/2006">
              <mc:Choice xmlns:v="urn:schemas-microsoft-com:vml" Requires="v">
                <p:oleObj spid="_x0000_s7538" name="Equation" r:id="rId6" imgW="749160" imgH="419040" progId="Equation.DSMT4">
                  <p:embed/>
                </p:oleObj>
              </mc:Choice>
              <mc:Fallback>
                <p:oleObj name="Equation" r:id="rId6" imgW="749160" imgH="419040" progId="Equation.DSMT4">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9778" y="3362108"/>
                        <a:ext cx="1416158" cy="720080"/>
                      </a:xfrm>
                      <a:prstGeom prst="rect">
                        <a:avLst/>
                      </a:prstGeom>
                      <a:noFill/>
                      <a:ln>
                        <a:noFill/>
                      </a:ln>
                      <a:effectLst/>
                      <a:extLst/>
                    </p:spPr>
                  </p:pic>
                </p:oleObj>
              </mc:Fallback>
            </mc:AlternateContent>
          </a:graphicData>
        </a:graphic>
      </p:graphicFrame>
      <p:graphicFrame>
        <p:nvGraphicFramePr>
          <p:cNvPr id="7175" name="Object 7"/>
          <p:cNvGraphicFramePr>
            <a:graphicFrameLocks noChangeAspect="1"/>
          </p:cNvGraphicFramePr>
          <p:nvPr>
            <p:extLst>
              <p:ext uri="{D42A27DB-BD31-4B8C-83A1-F6EECF244321}">
                <p14:modId xmlns:p14="http://schemas.microsoft.com/office/powerpoint/2010/main" val="3502932432"/>
              </p:ext>
            </p:extLst>
          </p:nvPr>
        </p:nvGraphicFramePr>
        <p:xfrm>
          <a:off x="4629942" y="2806884"/>
          <a:ext cx="1180131" cy="504056"/>
        </p:xfrm>
        <a:graphic>
          <a:graphicData uri="http://schemas.openxmlformats.org/presentationml/2006/ole">
            <mc:AlternateContent xmlns:mc="http://schemas.openxmlformats.org/markup-compatibility/2006">
              <mc:Choice xmlns:v="urn:schemas-microsoft-com:vml" Requires="v">
                <p:oleObj spid="_x0000_s7539" name="Equation" r:id="rId8" imgW="545760" imgH="228600" progId="Equation.DSMT4">
                  <p:embed/>
                </p:oleObj>
              </mc:Choice>
              <mc:Fallback>
                <p:oleObj name="Equation" r:id="rId8" imgW="545760" imgH="228600" progId="Equation.DSMT4">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29942" y="2806884"/>
                        <a:ext cx="1180131" cy="504056"/>
                      </a:xfrm>
                      <a:prstGeom prst="rect">
                        <a:avLst/>
                      </a:prstGeom>
                      <a:noFill/>
                      <a:ln>
                        <a:noFill/>
                      </a:ln>
                      <a:effectLst/>
                      <a:extLst/>
                    </p:spPr>
                  </p:pic>
                </p:oleObj>
              </mc:Fallback>
            </mc:AlternateContent>
          </a:graphicData>
        </a:graphic>
      </p:graphicFrame>
      <p:graphicFrame>
        <p:nvGraphicFramePr>
          <p:cNvPr id="7176" name="Object 8"/>
          <p:cNvGraphicFramePr>
            <a:graphicFrameLocks noChangeAspect="1"/>
          </p:cNvGraphicFramePr>
          <p:nvPr>
            <p:extLst>
              <p:ext uri="{D42A27DB-BD31-4B8C-83A1-F6EECF244321}">
                <p14:modId xmlns:p14="http://schemas.microsoft.com/office/powerpoint/2010/main" val="3041994946"/>
              </p:ext>
            </p:extLst>
          </p:nvPr>
        </p:nvGraphicFramePr>
        <p:xfrm>
          <a:off x="6039263" y="2817762"/>
          <a:ext cx="1080120" cy="452144"/>
        </p:xfrm>
        <a:graphic>
          <a:graphicData uri="http://schemas.openxmlformats.org/presentationml/2006/ole">
            <mc:AlternateContent xmlns:mc="http://schemas.openxmlformats.org/markup-compatibility/2006">
              <mc:Choice xmlns:v="urn:schemas-microsoft-com:vml" Requires="v">
                <p:oleObj spid="_x0000_s7540" name="Equation" r:id="rId10" imgW="545760" imgH="228600" progId="Equation.DSMT4">
                  <p:embed/>
                </p:oleObj>
              </mc:Choice>
              <mc:Fallback>
                <p:oleObj name="Equation" r:id="rId10" imgW="545760" imgH="228600" progId="Equation.DSMT4">
                  <p:embed/>
                  <p:pic>
                    <p:nvPicPr>
                      <p:cNvPr id="0"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39263" y="2817762"/>
                        <a:ext cx="1080120" cy="452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7" name="Object 9"/>
          <p:cNvGraphicFramePr>
            <a:graphicFrameLocks noChangeAspect="1"/>
          </p:cNvGraphicFramePr>
          <p:nvPr>
            <p:extLst>
              <p:ext uri="{D42A27DB-BD31-4B8C-83A1-F6EECF244321}">
                <p14:modId xmlns:p14="http://schemas.microsoft.com/office/powerpoint/2010/main" val="3579328972"/>
              </p:ext>
            </p:extLst>
          </p:nvPr>
        </p:nvGraphicFramePr>
        <p:xfrm>
          <a:off x="3009040" y="4044285"/>
          <a:ext cx="1008112" cy="568209"/>
        </p:xfrm>
        <a:graphic>
          <a:graphicData uri="http://schemas.openxmlformats.org/presentationml/2006/ole">
            <mc:AlternateContent xmlns:mc="http://schemas.openxmlformats.org/markup-compatibility/2006">
              <mc:Choice xmlns:v="urn:schemas-microsoft-com:vml" Requires="v">
                <p:oleObj spid="_x0000_s7541" name="Equation" r:id="rId12" imgW="698400" imgH="393480" progId="Equation.DSMT4">
                  <p:embed/>
                </p:oleObj>
              </mc:Choice>
              <mc:Fallback>
                <p:oleObj name="Equation" r:id="rId12" imgW="698400" imgH="393480" progId="Equation.DSMT4">
                  <p:embed/>
                  <p:pic>
                    <p:nvPicPr>
                      <p:cNvPr id="0"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09040" y="4044285"/>
                        <a:ext cx="1008112" cy="568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8" name="Object 10"/>
          <p:cNvGraphicFramePr>
            <a:graphicFrameLocks noChangeAspect="1"/>
          </p:cNvGraphicFramePr>
          <p:nvPr>
            <p:extLst>
              <p:ext uri="{D42A27DB-BD31-4B8C-83A1-F6EECF244321}">
                <p14:modId xmlns:p14="http://schemas.microsoft.com/office/powerpoint/2010/main" val="1159561472"/>
              </p:ext>
            </p:extLst>
          </p:nvPr>
        </p:nvGraphicFramePr>
        <p:xfrm>
          <a:off x="4559999" y="4068659"/>
          <a:ext cx="1022049" cy="576064"/>
        </p:xfrm>
        <a:graphic>
          <a:graphicData uri="http://schemas.openxmlformats.org/presentationml/2006/ole">
            <mc:AlternateContent xmlns:mc="http://schemas.openxmlformats.org/markup-compatibility/2006">
              <mc:Choice xmlns:v="urn:schemas-microsoft-com:vml" Requires="v">
                <p:oleObj spid="_x0000_s7542" name="Equation" r:id="rId14" imgW="698400" imgH="393480" progId="Equation.DSMT4">
                  <p:embed/>
                </p:oleObj>
              </mc:Choice>
              <mc:Fallback>
                <p:oleObj name="Equation" r:id="rId14" imgW="698400" imgH="393480" progId="Equation.DSMT4">
                  <p:embed/>
                  <p:pic>
                    <p:nvPicPr>
                      <p:cNvPr id="0"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59999" y="4068659"/>
                        <a:ext cx="1022049"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9" name="Object 11"/>
          <p:cNvGraphicFramePr>
            <a:graphicFrameLocks noChangeAspect="1"/>
          </p:cNvGraphicFramePr>
          <p:nvPr>
            <p:extLst>
              <p:ext uri="{D42A27DB-BD31-4B8C-83A1-F6EECF244321}">
                <p14:modId xmlns:p14="http://schemas.microsoft.com/office/powerpoint/2010/main" val="291695975"/>
              </p:ext>
            </p:extLst>
          </p:nvPr>
        </p:nvGraphicFramePr>
        <p:xfrm>
          <a:off x="2369330" y="5175029"/>
          <a:ext cx="2736304" cy="828422"/>
        </p:xfrm>
        <a:graphic>
          <a:graphicData uri="http://schemas.openxmlformats.org/presentationml/2006/ole">
            <mc:AlternateContent xmlns:mc="http://schemas.openxmlformats.org/markup-compatibility/2006">
              <mc:Choice xmlns:v="urn:schemas-microsoft-com:vml" Requires="v">
                <p:oleObj spid="_x0000_s7543" name="Equation" r:id="rId16" imgW="1384200" imgH="419040" progId="Equation.DSMT4">
                  <p:embed/>
                </p:oleObj>
              </mc:Choice>
              <mc:Fallback>
                <p:oleObj name="Equation" r:id="rId16" imgW="1384200" imgH="419040" progId="Equation.DSMT4">
                  <p:embed/>
                  <p:pic>
                    <p:nvPicPr>
                      <p:cNvPr id="0" name="Picture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69330" y="5175029"/>
                        <a:ext cx="2736304" cy="82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TextBox 12"/>
          <p:cNvSpPr txBox="1"/>
          <p:nvPr/>
        </p:nvSpPr>
        <p:spPr>
          <a:xfrm>
            <a:off x="4918436" y="5685697"/>
            <a:ext cx="3935617" cy="338554"/>
          </a:xfrm>
          <a:prstGeom prst="rect">
            <a:avLst/>
          </a:prstGeom>
          <a:noFill/>
        </p:spPr>
        <p:txBody>
          <a:bodyPr wrap="square" rtlCol="0">
            <a:spAutoFit/>
          </a:bodyPr>
          <a:lstStyle/>
          <a:p>
            <a:r>
              <a:rPr lang="zh-CN" altLang="en-US" sz="1600" dirty="0" smtClean="0"/>
              <a:t>（当</a:t>
            </a:r>
            <a:r>
              <a:rPr lang="en-US" altLang="zh-CN" sz="1600" dirty="0" smtClean="0"/>
              <a:t>0.75&lt;</a:t>
            </a:r>
            <a:r>
              <a:rPr lang="el-GR" altLang="zh-CN" sz="1600" i="1" dirty="0"/>
              <a:t>ν</a:t>
            </a:r>
            <a:r>
              <a:rPr lang="en-US" altLang="zh-CN" sz="1600" dirty="0" smtClean="0"/>
              <a:t>&lt;1</a:t>
            </a:r>
            <a:r>
              <a:rPr lang="zh-CN" altLang="en-US" sz="1600" dirty="0" smtClean="0"/>
              <a:t>时，</a:t>
            </a:r>
            <a:r>
              <a:rPr lang="en-US" altLang="zh-CN" sz="1600" dirty="0" smtClean="0"/>
              <a:t>0.5&lt;α&lt;1,k</a:t>
            </a:r>
            <a:r>
              <a:rPr lang="zh-CN" altLang="en-US" sz="1600" dirty="0" smtClean="0"/>
              <a:t>趋近于无穷）</a:t>
            </a:r>
            <a:endParaRPr lang="zh-CN" altLang="en-US" sz="1600" dirty="0"/>
          </a:p>
        </p:txBody>
      </p:sp>
      <p:sp>
        <p:nvSpPr>
          <p:cNvPr id="14" name="TextBox 13"/>
          <p:cNvSpPr txBox="1"/>
          <p:nvPr/>
        </p:nvSpPr>
        <p:spPr>
          <a:xfrm>
            <a:off x="1835696" y="6165304"/>
            <a:ext cx="6768752" cy="861774"/>
          </a:xfrm>
          <a:prstGeom prst="rect">
            <a:avLst/>
          </a:prstGeom>
          <a:noFill/>
        </p:spPr>
        <p:txBody>
          <a:bodyPr wrap="square" rtlCol="0">
            <a:spAutoFit/>
          </a:bodyPr>
          <a:lstStyle/>
          <a:p>
            <a:r>
              <a:rPr lang="en-US" altLang="zh-CN" sz="1600" dirty="0" smtClean="0"/>
              <a:t>iii</a:t>
            </a:r>
            <a:r>
              <a:rPr lang="zh-CN" altLang="en-US" sz="1600" dirty="0" smtClean="0"/>
              <a:t>：参考文献：</a:t>
            </a:r>
            <a:r>
              <a:rPr lang="en-US" altLang="zh-CN" sz="1600" dirty="0" err="1" smtClean="0"/>
              <a:t>Jacco</a:t>
            </a:r>
            <a:r>
              <a:rPr lang="en-US" altLang="zh-CN" sz="1600" dirty="0" smtClean="0"/>
              <a:t> H. </a:t>
            </a:r>
            <a:r>
              <a:rPr lang="en-US" altLang="zh-CN" sz="1600" dirty="0" err="1" smtClean="0"/>
              <a:t>Snoeijer</a:t>
            </a:r>
            <a:r>
              <a:rPr lang="en-US" altLang="zh-CN" sz="1600" dirty="0" smtClean="0"/>
              <a:t> and Philippe Brunet. Pointy ice-drops: How water freezes into a singular shape. Am. J. Phys. 80, 764 (2012)</a:t>
            </a:r>
          </a:p>
          <a:p>
            <a:endParaRPr lang="zh-CN" altLang="en-US" dirty="0"/>
          </a:p>
        </p:txBody>
      </p:sp>
      <mc:AlternateContent xmlns:mc="http://schemas.openxmlformats.org/markup-compatibility/2006" xmlns:a14="http://schemas.microsoft.com/office/drawing/2010/main">
        <mc:Choice Requires="a14">
          <p:sp>
            <p:nvSpPr>
              <p:cNvPr id="2" name="矩形 1"/>
              <p:cNvSpPr/>
              <p:nvPr/>
            </p:nvSpPr>
            <p:spPr>
              <a:xfrm>
                <a:off x="1787691" y="445636"/>
                <a:ext cx="5544616" cy="836383"/>
              </a:xfrm>
              <a:prstGeom prst="rect">
                <a:avLst/>
              </a:prstGeom>
            </p:spPr>
            <p:txBody>
              <a:bodyPr wrap="square">
                <a:spAutoFit/>
              </a:bodyPr>
              <a:lstStyle/>
              <a:p>
                <a:pPr>
                  <a:lnSpc>
                    <a:spcPct val="150000"/>
                  </a:lnSpc>
                  <a:spcAft>
                    <a:spcPts val="600"/>
                  </a:spcAft>
                </a:pPr>
                <a:r>
                  <a:rPr lang="zh-CN" altLang="en-US" sz="2400" dirty="0">
                    <a:latin typeface="华文新魏" pitchFamily="2" charset="-122"/>
                    <a:ea typeface="华文新魏" pitchFamily="2" charset="-122"/>
                  </a:rPr>
                  <a:t>根据公式</a:t>
                </a:r>
                <a:r>
                  <a:rPr lang="en-US" altLang="zh-CN" sz="2400" dirty="0">
                    <a:latin typeface="华文新魏" pitchFamily="2" charset="-122"/>
                    <a:ea typeface="华文新魏" pitchFamily="2" charset="-122"/>
                  </a:rPr>
                  <a:t>(1)</a:t>
                </a:r>
                <a:r>
                  <a:rPr lang="zh-CN" altLang="en-US" sz="2400" dirty="0">
                    <a:latin typeface="华文新魏" pitchFamily="2" charset="-122"/>
                    <a:ea typeface="华文新魏" pitchFamily="2" charset="-122"/>
                  </a:rPr>
                  <a:t>，将</a:t>
                </a:r>
                <a:r>
                  <a:rPr lang="en-US" altLang="zh-CN" sz="2400" dirty="0">
                    <a:latin typeface="华文新魏" pitchFamily="2" charset="-122"/>
                    <a:ea typeface="华文新魏" pitchFamily="2" charset="-122"/>
                  </a:rPr>
                  <a:t>θ</a:t>
                </a:r>
                <a:r>
                  <a:rPr lang="zh-CN" altLang="en-US" sz="2400" dirty="0">
                    <a:latin typeface="华文新魏" pitchFamily="2" charset="-122"/>
                    <a:ea typeface="华文新魏" pitchFamily="2" charset="-122"/>
                  </a:rPr>
                  <a:t>泰勒展开     </a:t>
                </a:r>
                <a14:m>
                  <m:oMath xmlns:m="http://schemas.openxmlformats.org/officeDocument/2006/math">
                    <m:f>
                      <m:fPr>
                        <m:ctrlPr>
                          <a:rPr lang="en-US" altLang="zh-CN" sz="2400" i="1">
                            <a:latin typeface="Cambria Math" panose="02040503050406030204" pitchFamily="18" charset="0"/>
                            <a:ea typeface="华文新魏" pitchFamily="2" charset="-122"/>
                          </a:rPr>
                        </m:ctrlPr>
                      </m:fPr>
                      <m:num>
                        <m:r>
                          <a:rPr lang="en-US" altLang="zh-CN" sz="2400">
                            <a:latin typeface="Cambria Math" panose="02040503050406030204" pitchFamily="18" charset="0"/>
                            <a:ea typeface="华文新魏" pitchFamily="2" charset="-122"/>
                          </a:rPr>
                          <m:t>𝑉</m:t>
                        </m:r>
                      </m:num>
                      <m:den>
                        <m:sSup>
                          <m:sSupPr>
                            <m:ctrlPr>
                              <a:rPr lang="en-US" altLang="zh-CN" sz="2400" i="1">
                                <a:latin typeface="Cambria Math" panose="02040503050406030204" pitchFamily="18" charset="0"/>
                                <a:ea typeface="华文新魏" pitchFamily="2" charset="-122"/>
                              </a:rPr>
                            </m:ctrlPr>
                          </m:sSupPr>
                          <m:e>
                            <m:r>
                              <a:rPr lang="en-US" altLang="zh-CN" sz="2400">
                                <a:latin typeface="Cambria Math" panose="02040503050406030204" pitchFamily="18" charset="0"/>
                                <a:ea typeface="华文新魏" pitchFamily="2" charset="-122"/>
                              </a:rPr>
                              <m:t>𝑅</m:t>
                            </m:r>
                          </m:e>
                          <m:sup>
                            <m:r>
                              <a:rPr lang="en-US" altLang="zh-CN" sz="2400">
                                <a:latin typeface="Cambria Math" panose="02040503050406030204" pitchFamily="18" charset="0"/>
                                <a:ea typeface="华文新魏" pitchFamily="2" charset="-122"/>
                              </a:rPr>
                              <m:t>3</m:t>
                            </m:r>
                          </m:sup>
                        </m:sSup>
                      </m:den>
                    </m:f>
                    <m:r>
                      <a:rPr lang="en-US" altLang="zh-CN" sz="2400">
                        <a:latin typeface="Cambria Math" panose="02040503050406030204" pitchFamily="18" charset="0"/>
                        <a:ea typeface="华文新魏" pitchFamily="2" charset="-122"/>
                      </a:rPr>
                      <m:t>≈</m:t>
                    </m:r>
                    <m:f>
                      <m:fPr>
                        <m:ctrlPr>
                          <a:rPr lang="en-US" altLang="zh-CN" sz="2400" i="1">
                            <a:latin typeface="Cambria Math" panose="02040503050406030204" pitchFamily="18" charset="0"/>
                            <a:ea typeface="华文新魏" pitchFamily="2" charset="-122"/>
                          </a:rPr>
                        </m:ctrlPr>
                      </m:fPr>
                      <m:num>
                        <m:r>
                          <a:rPr lang="zh-CN" altLang="en-US" sz="2400">
                            <a:latin typeface="Cambria Math" panose="02040503050406030204" pitchFamily="18" charset="0"/>
                            <a:ea typeface="华文新魏" pitchFamily="2" charset="-122"/>
                          </a:rPr>
                          <m:t>𝜋</m:t>
                        </m:r>
                      </m:num>
                      <m:den>
                        <m:r>
                          <a:rPr lang="en-US" altLang="zh-CN" sz="2400">
                            <a:latin typeface="Cambria Math" panose="02040503050406030204" pitchFamily="18" charset="0"/>
                            <a:ea typeface="华文新魏" pitchFamily="2" charset="-122"/>
                          </a:rPr>
                          <m:t>4</m:t>
                        </m:r>
                      </m:den>
                    </m:f>
                    <m:r>
                      <a:rPr lang="zh-CN" altLang="en-US" sz="2400">
                        <a:latin typeface="Cambria Math" panose="02040503050406030204" pitchFamily="18" charset="0"/>
                        <a:ea typeface="华文新魏" pitchFamily="2" charset="-122"/>
                      </a:rPr>
                      <m:t>𝜃</m:t>
                    </m:r>
                  </m:oMath>
                </a14:m>
                <a:endParaRPr lang="en-US" altLang="zh-CN" sz="2400" dirty="0">
                  <a:latin typeface="华文新魏" pitchFamily="2" charset="-122"/>
                  <a:ea typeface="华文新魏" pitchFamily="2" charset="-122"/>
                </a:endParaRPr>
              </a:p>
            </p:txBody>
          </p:sp>
        </mc:Choice>
        <mc:Fallback xmlns="">
          <p:sp>
            <p:nvSpPr>
              <p:cNvPr id="2" name="矩形 1"/>
              <p:cNvSpPr>
                <a:spLocks noRot="1" noChangeAspect="1" noMove="1" noResize="1" noEditPoints="1" noAdjustHandles="1" noChangeArrowheads="1" noChangeShapeType="1" noTextEdit="1"/>
              </p:cNvSpPr>
              <p:nvPr/>
            </p:nvSpPr>
            <p:spPr>
              <a:xfrm>
                <a:off x="1787691" y="445636"/>
                <a:ext cx="5544616" cy="836383"/>
              </a:xfrm>
              <a:prstGeom prst="rect">
                <a:avLst/>
              </a:prstGeom>
              <a:blipFill rotWithShape="0">
                <a:blip r:embed="rId18"/>
                <a:stretch>
                  <a:fillRect l="-1648" b="-6569"/>
                </a:stretch>
              </a:blipFill>
            </p:spPr>
            <p:txBody>
              <a:bodyPr/>
              <a:lstStyle/>
              <a:p>
                <a:r>
                  <a:rPr lang="zh-CN" altLang="en-US">
                    <a:noFill/>
                  </a:rPr>
                  <a:t> </a:t>
                </a:r>
              </a:p>
            </p:txBody>
          </p:sp>
        </mc:Fallback>
      </mc:AlternateContent>
      <p:sp>
        <p:nvSpPr>
          <p:cNvPr id="3" name="矩形 2"/>
          <p:cNvSpPr/>
          <p:nvPr/>
        </p:nvSpPr>
        <p:spPr>
          <a:xfrm>
            <a:off x="1884192" y="1321974"/>
            <a:ext cx="2050561" cy="461665"/>
          </a:xfrm>
          <a:prstGeom prst="rect">
            <a:avLst/>
          </a:prstGeom>
        </p:spPr>
        <p:txBody>
          <a:bodyPr wrap="none">
            <a:spAutoFit/>
          </a:bodyPr>
          <a:lstStyle/>
          <a:p>
            <a:r>
              <a:rPr lang="zh-CN" altLang="en-US" sz="2400" dirty="0">
                <a:latin typeface="华文新魏" pitchFamily="2" charset="-122"/>
                <a:ea typeface="华文新魏" pitchFamily="2" charset="-122"/>
              </a:rPr>
              <a:t>其中</a:t>
            </a:r>
            <a:r>
              <a:rPr lang="en-US" altLang="zh-CN" sz="2400" dirty="0">
                <a:latin typeface="华文新魏" pitchFamily="2" charset="-122"/>
                <a:ea typeface="华文新魏" pitchFamily="2" charset="-122"/>
              </a:rPr>
              <a:t>θ&lt;&lt;1</a:t>
            </a:r>
            <a:r>
              <a:rPr lang="zh-CN" altLang="en-US" sz="2400" dirty="0">
                <a:latin typeface="华文新魏" pitchFamily="2" charset="-122"/>
                <a:ea typeface="华文新魏" pitchFamily="2" charset="-122"/>
              </a:rPr>
              <a:t>。</a:t>
            </a:r>
          </a:p>
        </p:txBody>
      </p:sp>
      <p:sp>
        <p:nvSpPr>
          <p:cNvPr id="4" name="矩形 3"/>
          <p:cNvSpPr/>
          <p:nvPr/>
        </p:nvSpPr>
        <p:spPr>
          <a:xfrm>
            <a:off x="2101555" y="1712758"/>
            <a:ext cx="2031325" cy="593560"/>
          </a:xfrm>
          <a:prstGeom prst="rect">
            <a:avLst/>
          </a:prstGeom>
        </p:spPr>
        <p:txBody>
          <a:bodyPr wrap="none">
            <a:spAutoFit/>
          </a:bodyPr>
          <a:lstStyle/>
          <a:p>
            <a:pPr>
              <a:lnSpc>
                <a:spcPct val="150000"/>
              </a:lnSpc>
              <a:spcAft>
                <a:spcPts val="600"/>
              </a:spcAft>
            </a:pPr>
            <a:r>
              <a:rPr lang="zh-CN" altLang="en-US" sz="2400" dirty="0">
                <a:latin typeface="华文新魏" pitchFamily="2" charset="-122"/>
                <a:ea typeface="华文新魏" pitchFamily="2" charset="-122"/>
              </a:rPr>
              <a:t>由上式推出：</a:t>
            </a:r>
            <a:endParaRPr lang="en-US" altLang="zh-CN" sz="2400" dirty="0">
              <a:latin typeface="华文新魏" pitchFamily="2" charset="-122"/>
              <a:ea typeface="华文新魏" pitchFamily="2" charset="-122"/>
            </a:endParaRPr>
          </a:p>
        </p:txBody>
      </p:sp>
      <p:sp>
        <p:nvSpPr>
          <p:cNvPr id="6" name="矩形 5"/>
          <p:cNvSpPr/>
          <p:nvPr/>
        </p:nvSpPr>
        <p:spPr>
          <a:xfrm>
            <a:off x="6073896" y="1844653"/>
            <a:ext cx="2116285" cy="461665"/>
          </a:xfrm>
          <a:prstGeom prst="rect">
            <a:avLst/>
          </a:prstGeom>
        </p:spPr>
        <p:txBody>
          <a:bodyPr wrap="none">
            <a:spAutoFit/>
          </a:bodyPr>
          <a:lstStyle/>
          <a:p>
            <a:r>
              <a:rPr lang="en-US" altLang="zh-CN" sz="2400" dirty="0">
                <a:latin typeface="华文新魏" pitchFamily="2" charset="-122"/>
                <a:ea typeface="华文新魏" pitchFamily="2" charset="-122"/>
              </a:rPr>
              <a:t>·····(8)</a:t>
            </a:r>
            <a:endParaRPr lang="zh-CN" altLang="en-US" sz="2400" dirty="0">
              <a:latin typeface="华文新魏" pitchFamily="2" charset="-122"/>
              <a:ea typeface="华文新魏" pitchFamily="2" charset="-122"/>
            </a:endParaRPr>
          </a:p>
        </p:txBody>
      </p:sp>
      <p:sp>
        <p:nvSpPr>
          <p:cNvPr id="7" name="矩形 6"/>
          <p:cNvSpPr/>
          <p:nvPr/>
        </p:nvSpPr>
        <p:spPr>
          <a:xfrm>
            <a:off x="1787691" y="2732731"/>
            <a:ext cx="6816757" cy="1277273"/>
          </a:xfrm>
          <a:prstGeom prst="rect">
            <a:avLst/>
          </a:prstGeom>
        </p:spPr>
        <p:txBody>
          <a:bodyPr wrap="square">
            <a:spAutoFit/>
          </a:bodyPr>
          <a:lstStyle/>
          <a:p>
            <a:pPr>
              <a:lnSpc>
                <a:spcPct val="150000"/>
              </a:lnSpc>
              <a:spcAft>
                <a:spcPts val="600"/>
              </a:spcAft>
            </a:pPr>
            <a:r>
              <a:rPr lang="zh-CN" altLang="en-US" sz="2400" dirty="0">
                <a:latin typeface="华文新魏" pitchFamily="2" charset="-122"/>
                <a:ea typeface="华文新魏" pitchFamily="2" charset="-122"/>
              </a:rPr>
              <a:t>此时不妨设上式解</a:t>
            </a:r>
            <a:r>
              <a:rPr lang="zh-CN" altLang="en-US" sz="2400" dirty="0" smtClean="0">
                <a:latin typeface="华文新魏" pitchFamily="2" charset="-122"/>
                <a:ea typeface="华文新魏" pitchFamily="2" charset="-122"/>
              </a:rPr>
              <a:t>为</a:t>
            </a:r>
            <a:r>
              <a:rPr lang="en-US" altLang="zh-CN" sz="2400" dirty="0" smtClean="0">
                <a:latin typeface="华文新魏" pitchFamily="2" charset="-122"/>
                <a:ea typeface="华文新魏" pitchFamily="2" charset="-122"/>
              </a:rPr>
              <a:t>	   </a:t>
            </a:r>
            <a:r>
              <a:rPr lang="zh-CN" altLang="en-US" sz="2400" dirty="0" smtClean="0">
                <a:latin typeface="华文新魏" pitchFamily="2" charset="-122"/>
                <a:ea typeface="华文新魏" pitchFamily="2" charset="-122"/>
              </a:rPr>
              <a:t>，</a:t>
            </a:r>
            <a:r>
              <a:rPr lang="en-US" altLang="zh-CN" sz="2400" dirty="0">
                <a:latin typeface="华文新魏" pitchFamily="2" charset="-122"/>
                <a:ea typeface="华文新魏" pitchFamily="2" charset="-122"/>
              </a:rPr>
              <a:t>	       </a:t>
            </a:r>
            <a:r>
              <a:rPr lang="zh-CN" altLang="en-US" sz="2400" dirty="0">
                <a:latin typeface="华文新魏" pitchFamily="2" charset="-122"/>
                <a:ea typeface="华文新魏" pitchFamily="2" charset="-122"/>
              </a:rPr>
              <a:t>，</a:t>
            </a:r>
            <a:endParaRPr lang="en-US" altLang="zh-CN" sz="2400" dirty="0">
              <a:latin typeface="华文新魏" pitchFamily="2" charset="-122"/>
              <a:ea typeface="华文新魏" pitchFamily="2" charset="-122"/>
            </a:endParaRPr>
          </a:p>
          <a:p>
            <a:pPr>
              <a:lnSpc>
                <a:spcPct val="150000"/>
              </a:lnSpc>
              <a:spcAft>
                <a:spcPts val="600"/>
              </a:spcAft>
            </a:pPr>
            <a:r>
              <a:rPr lang="zh-CN" altLang="en-US" sz="2400" dirty="0">
                <a:latin typeface="华文新魏" pitchFamily="2" charset="-122"/>
                <a:ea typeface="华文新魏" pitchFamily="2" charset="-122"/>
              </a:rPr>
              <a:t>带入式</a:t>
            </a:r>
            <a:r>
              <a:rPr lang="en-US" altLang="zh-CN" sz="2400" dirty="0">
                <a:latin typeface="华文新魏" pitchFamily="2" charset="-122"/>
                <a:ea typeface="华文新魏" pitchFamily="2" charset="-122"/>
              </a:rPr>
              <a:t>(8)</a:t>
            </a:r>
            <a:r>
              <a:rPr lang="zh-CN" altLang="en-US" sz="2400" dirty="0">
                <a:latin typeface="华文新魏" pitchFamily="2" charset="-122"/>
                <a:ea typeface="华文新魏" pitchFamily="2" charset="-122"/>
              </a:rPr>
              <a:t>和                     ，得</a:t>
            </a:r>
            <a:endParaRPr lang="en-US" altLang="zh-CN" sz="2400" dirty="0">
              <a:latin typeface="华文新魏" pitchFamily="2" charset="-122"/>
              <a:ea typeface="华文新魏" pitchFamily="2"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7173"/>
                                        </p:tgtEl>
                                        <p:attrNameLst>
                                          <p:attrName>style.visibility</p:attrName>
                                        </p:attrNameLst>
                                      </p:cBhvr>
                                      <p:to>
                                        <p:strVal val="visible"/>
                                      </p:to>
                                    </p:set>
                                    <p:animEffect transition="in" filter="fade">
                                      <p:cBhvr>
                                        <p:cTn id="24" dur="500"/>
                                        <p:tgtEl>
                                          <p:spTgt spid="717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17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17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7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17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17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xEl>
                                              <p:pRg st="2" end="2"/>
                                            </p:txEl>
                                          </p:spTgt>
                                        </p:tgtEl>
                                        <p:attrNameLst>
                                          <p:attrName>style.visibility</p:attrName>
                                        </p:attrNameLst>
                                      </p:cBhvr>
                                      <p:to>
                                        <p:strVal val="visible"/>
                                      </p:to>
                                    </p:set>
                                    <p:animEffect transition="in" filter="fade">
                                      <p:cBhvr>
                                        <p:cTn id="45" dur="500"/>
                                        <p:tgtEl>
                                          <p:spTgt spid="5">
                                            <p:txEl>
                                              <p:pRg st="2" end="2"/>
                                            </p:txEl>
                                          </p:spTgt>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0" presetClass="entr" presetSubtype="0" fill="hold" nodeType="withEffect">
                                  <p:stCondLst>
                                    <p:cond delay="0"/>
                                  </p:stCondLst>
                                  <p:childTnLst>
                                    <p:set>
                                      <p:cBhvr>
                                        <p:cTn id="50" dur="1" fill="hold">
                                          <p:stCondLst>
                                            <p:cond delay="0"/>
                                          </p:stCondLst>
                                        </p:cTn>
                                        <p:tgtEl>
                                          <p:spTgt spid="7179"/>
                                        </p:tgtEl>
                                        <p:attrNameLst>
                                          <p:attrName>style.visibility</p:attrName>
                                        </p:attrNameLst>
                                      </p:cBhvr>
                                      <p:to>
                                        <p:strVal val="visible"/>
                                      </p:to>
                                    </p:set>
                                    <p:animEffect transition="in" filter="fade">
                                      <p:cBhvr>
                                        <p:cTn id="51" dur="500"/>
                                        <p:tgtEl>
                                          <p:spTgt spid="717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3" grpId="0"/>
      <p:bldP spid="14" grpId="0"/>
      <p:bldP spid="2" grpId="0"/>
      <p:bldP spid="4"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77371" cy="6873286"/>
          </a:xfrm>
          <a:prstGeom prst="rect">
            <a:avLst/>
          </a:prstGeom>
        </p:spPr>
      </p:pic>
    </p:spTree>
    <p:extLst>
      <p:ext uri="{BB962C8B-B14F-4D97-AF65-F5344CB8AC3E}">
        <p14:creationId xmlns:p14="http://schemas.microsoft.com/office/powerpoint/2010/main" val="2158948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descr="IMG_4625.JPG"/>
          <p:cNvPicPr>
            <a:picLocks noGrp="1" noChangeAspect="1"/>
          </p:cNvPicPr>
          <p:nvPr>
            <p:ph sz="half" idx="4294967295"/>
          </p:nvPr>
        </p:nvPicPr>
        <p:blipFill>
          <a:blip r:embed="rId2" cstate="print"/>
          <a:stretch>
            <a:fillRect/>
          </a:stretch>
        </p:blipFill>
        <p:spPr>
          <a:xfrm>
            <a:off x="5363790" y="980728"/>
            <a:ext cx="3168650" cy="2376488"/>
          </a:xfrm>
          <a:prstGeom prst="rect">
            <a:avLst/>
          </a:prstGeom>
        </p:spPr>
      </p:pic>
      <p:graphicFrame>
        <p:nvGraphicFramePr>
          <p:cNvPr id="13" name="图示 12"/>
          <p:cNvGraphicFramePr/>
          <p:nvPr>
            <p:extLst>
              <p:ext uri="{D42A27DB-BD31-4B8C-83A1-F6EECF244321}">
                <p14:modId xmlns:p14="http://schemas.microsoft.com/office/powerpoint/2010/main" val="630518012"/>
              </p:ext>
            </p:extLst>
          </p:nvPr>
        </p:nvGraphicFramePr>
        <p:xfrm>
          <a:off x="467544" y="1700808"/>
          <a:ext cx="4608512"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64088" y="3717032"/>
            <a:ext cx="3168352" cy="2839561"/>
          </a:xfrm>
          <a:prstGeom prst="rect">
            <a:avLst/>
          </a:prstGeom>
        </p:spPr>
      </p:pic>
      <p:sp>
        <p:nvSpPr>
          <p:cNvPr id="2" name="文本框 1"/>
          <p:cNvSpPr txBox="1"/>
          <p:nvPr/>
        </p:nvSpPr>
        <p:spPr>
          <a:xfrm>
            <a:off x="683568" y="908720"/>
            <a:ext cx="1944216" cy="523220"/>
          </a:xfrm>
          <a:prstGeom prst="rect">
            <a:avLst/>
          </a:prstGeom>
          <a:noFill/>
        </p:spPr>
        <p:txBody>
          <a:bodyPr wrap="square" rtlCol="0">
            <a:spAutoFit/>
          </a:bodyPr>
          <a:lstStyle/>
          <a:p>
            <a:r>
              <a:rPr lang="zh-CN" altLang="en-US" sz="2800" dirty="0" smtClean="0"/>
              <a:t>实验思路</a:t>
            </a:r>
            <a:endParaRPr lang="zh-CN" altLang="en-US" sz="2800"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idx="4294967295"/>
          </p:nvPr>
        </p:nvSpPr>
        <p:spPr>
          <a:xfrm>
            <a:off x="1891422" y="1163497"/>
            <a:ext cx="4895850" cy="1143000"/>
          </a:xfrm>
          <a:prstGeom prst="rect">
            <a:avLst/>
          </a:prstGeom>
        </p:spPr>
        <p:txBody>
          <a:bodyPr/>
          <a:lstStyle/>
          <a:p>
            <a:r>
              <a:rPr lang="zh-CN" altLang="en-US" sz="3200" dirty="0" smtClean="0">
                <a:latin typeface="华文新魏" pitchFamily="2" charset="-122"/>
                <a:ea typeface="华文新魏" pitchFamily="2" charset="-122"/>
              </a:rPr>
              <a:t>液氮恒温装置示意图</a:t>
            </a:r>
            <a:endParaRPr lang="zh-CN" altLang="en-US" sz="3200" dirty="0">
              <a:latin typeface="华文新魏" pitchFamily="2" charset="-122"/>
              <a:ea typeface="华文新魏" pitchFamily="2" charset="-122"/>
            </a:endParaRPr>
          </a:p>
        </p:txBody>
      </p:sp>
      <p:pic>
        <p:nvPicPr>
          <p:cNvPr id="9218" name="Picture 2"/>
          <p:cNvPicPr>
            <a:picLocks noChangeAspect="1" noChangeArrowheads="1"/>
          </p:cNvPicPr>
          <p:nvPr/>
        </p:nvPicPr>
        <p:blipFill>
          <a:blip r:embed="rId2" cstate="print"/>
          <a:srcRect/>
          <a:stretch>
            <a:fillRect/>
          </a:stretch>
        </p:blipFill>
        <p:spPr bwMode="auto">
          <a:xfrm>
            <a:off x="1891422" y="2132856"/>
            <a:ext cx="6812548" cy="3960440"/>
          </a:xfrm>
          <a:prstGeom prst="rect">
            <a:avLst/>
          </a:prstGeom>
          <a:noFill/>
          <a:ln w="9525">
            <a:noFill/>
            <a:miter lim="800000"/>
            <a:headEnd/>
            <a:tailEnd/>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691680" y="692696"/>
            <a:ext cx="2447925" cy="935038"/>
          </a:xfrm>
          <a:prstGeom prst="rect">
            <a:avLst/>
          </a:prstGeom>
        </p:spPr>
        <p:txBody>
          <a:bodyPr/>
          <a:lstStyle/>
          <a:p>
            <a:r>
              <a:rPr lang="zh-CN" altLang="en-US" sz="3200" dirty="0" smtClean="0">
                <a:latin typeface="华文新魏" pitchFamily="2" charset="-122"/>
                <a:ea typeface="华文新魏" pitchFamily="2" charset="-122"/>
              </a:rPr>
              <a:t>显微镜</a:t>
            </a:r>
            <a:endParaRPr lang="zh-CN" altLang="en-US" sz="3200" dirty="0">
              <a:latin typeface="华文新魏" pitchFamily="2" charset="-122"/>
              <a:ea typeface="华文新魏" pitchFamily="2" charset="-122"/>
            </a:endParaRPr>
          </a:p>
        </p:txBody>
      </p:sp>
      <p:pic>
        <p:nvPicPr>
          <p:cNvPr id="4" name="内容占位符 3" descr="QQ图片20140718123310.jpg"/>
          <p:cNvPicPr>
            <a:picLocks noGrp="1" noChangeAspect="1"/>
          </p:cNvPicPr>
          <p:nvPr>
            <p:ph idx="4294967295"/>
          </p:nvPr>
        </p:nvPicPr>
        <p:blipFill>
          <a:blip r:embed="rId2" cstate="print"/>
          <a:stretch>
            <a:fillRect/>
          </a:stretch>
        </p:blipFill>
        <p:spPr>
          <a:xfrm rot="5400000">
            <a:off x="3432150" y="2120578"/>
            <a:ext cx="5087937" cy="3816350"/>
          </a:xfrm>
          <a:prstGeom prst="rect">
            <a:avLst/>
          </a:prstGeom>
        </p:spPr>
      </p:pic>
      <p:sp>
        <p:nvSpPr>
          <p:cNvPr id="5" name="TextBox 2"/>
          <p:cNvSpPr txBox="1"/>
          <p:nvPr/>
        </p:nvSpPr>
        <p:spPr>
          <a:xfrm>
            <a:off x="2123728" y="2204864"/>
            <a:ext cx="1368152" cy="646331"/>
          </a:xfrm>
          <a:prstGeom prst="rect">
            <a:avLst/>
          </a:prstGeom>
          <a:noFill/>
        </p:spPr>
        <p:txBody>
          <a:bodyPr wrap="square" rtlCol="0">
            <a:spAutoFit/>
          </a:bodyPr>
          <a:lstStyle/>
          <a:p>
            <a:r>
              <a:rPr lang="en-US" altLang="zh-CN" dirty="0" smtClean="0"/>
              <a:t>500</a:t>
            </a:r>
            <a:r>
              <a:rPr lang="zh-CN" altLang="en-US" dirty="0" smtClean="0"/>
              <a:t>倍</a:t>
            </a:r>
            <a:endParaRPr lang="en-US" altLang="zh-CN" dirty="0" smtClean="0"/>
          </a:p>
          <a:p>
            <a:r>
              <a:rPr lang="en-US" altLang="zh-CN" dirty="0" smtClean="0"/>
              <a:t>200</a:t>
            </a:r>
            <a:r>
              <a:rPr lang="zh-CN" altLang="en-US" dirty="0" smtClean="0"/>
              <a:t>万像素</a:t>
            </a:r>
            <a:endParaRPr lang="zh-CN" altLang="en-US"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051720" y="692696"/>
            <a:ext cx="7092280" cy="1151979"/>
          </a:xfrm>
          <a:prstGeom prst="rect">
            <a:avLst/>
          </a:prstGeom>
        </p:spPr>
        <p:txBody>
          <a:bodyPr/>
          <a:lstStyle/>
          <a:p>
            <a:r>
              <a:rPr lang="zh-CN" altLang="en-US" sz="3200" dirty="0" smtClean="0">
                <a:latin typeface="华文新魏" pitchFamily="2" charset="-122"/>
                <a:ea typeface="华文新魏" pitchFamily="2" charset="-122"/>
              </a:rPr>
              <a:t>实验过程</a:t>
            </a:r>
            <a:endParaRPr lang="zh-CN" altLang="en-US" sz="3200" dirty="0">
              <a:latin typeface="华文新魏" pitchFamily="2" charset="-122"/>
              <a:ea typeface="华文新魏" pitchFamily="2" charset="-122"/>
            </a:endParaRPr>
          </a:p>
        </p:txBody>
      </p:sp>
      <p:sp>
        <p:nvSpPr>
          <p:cNvPr id="5" name="内容占位符 4"/>
          <p:cNvSpPr>
            <a:spLocks noGrp="1"/>
          </p:cNvSpPr>
          <p:nvPr>
            <p:ph idx="4294967295"/>
          </p:nvPr>
        </p:nvSpPr>
        <p:spPr>
          <a:xfrm>
            <a:off x="2123728" y="1700213"/>
            <a:ext cx="6552728" cy="4857750"/>
          </a:xfrm>
          <a:prstGeom prst="rect">
            <a:avLst/>
          </a:prstGeom>
        </p:spPr>
        <p:txBody>
          <a:bodyPr>
            <a:normAutofit/>
          </a:bodyPr>
          <a:lstStyle/>
          <a:p>
            <a:pPr marL="0" indent="0">
              <a:buNone/>
            </a:pPr>
            <a:r>
              <a:rPr lang="zh-CN" altLang="en-US" sz="2800" dirty="0" smtClean="0">
                <a:latin typeface="华文新魏" pitchFamily="2" charset="-122"/>
                <a:ea typeface="华文新魏" pitchFamily="2" charset="-122"/>
              </a:rPr>
              <a:t>将液氮倒入恒温装置，温度计检测温度，待其示数稳定</a:t>
            </a:r>
            <a:endParaRPr lang="en-US" altLang="zh-CN" sz="2800" dirty="0" smtClean="0">
              <a:latin typeface="华文新魏" pitchFamily="2" charset="-122"/>
              <a:ea typeface="华文新魏" pitchFamily="2" charset="-122"/>
            </a:endParaRPr>
          </a:p>
          <a:p>
            <a:pPr marL="0" indent="0">
              <a:buNone/>
            </a:pPr>
            <a:r>
              <a:rPr lang="zh-CN" altLang="en-US" sz="2800" dirty="0" smtClean="0">
                <a:latin typeface="华文新魏" pitchFamily="2" charset="-122"/>
                <a:ea typeface="华文新魏" pitchFamily="2" charset="-122"/>
              </a:rPr>
              <a:t>用</a:t>
            </a:r>
            <a:r>
              <a:rPr lang="en-US" altLang="zh-CN" sz="2800" dirty="0" smtClean="0">
                <a:latin typeface="华文新魏" pitchFamily="2" charset="-122"/>
                <a:ea typeface="华文新魏" pitchFamily="2" charset="-122"/>
              </a:rPr>
              <a:t>1ml</a:t>
            </a:r>
            <a:r>
              <a:rPr lang="zh-CN" altLang="en-US" sz="2800" dirty="0" smtClean="0">
                <a:latin typeface="华文新魏" pitchFamily="2" charset="-122"/>
                <a:ea typeface="华文新魏" pitchFamily="2" charset="-122"/>
              </a:rPr>
              <a:t>针管至于铁板上方约</a:t>
            </a:r>
            <a:r>
              <a:rPr lang="en-US" altLang="zh-CN" sz="2800" dirty="0" smtClean="0">
                <a:latin typeface="华文新魏" pitchFamily="2" charset="-122"/>
                <a:ea typeface="华文新魏" pitchFamily="2" charset="-122"/>
              </a:rPr>
              <a:t>1cm</a:t>
            </a:r>
            <a:r>
              <a:rPr lang="zh-CN" altLang="en-US" sz="2800" dirty="0" smtClean="0">
                <a:latin typeface="华文新魏" pitchFamily="2" charset="-122"/>
                <a:ea typeface="华文新魏" pitchFamily="2" charset="-122"/>
              </a:rPr>
              <a:t>处，将蒸馏水滴下（可将液滴大小控制在</a:t>
            </a:r>
            <a:r>
              <a:rPr lang="en-US" altLang="zh-CN" sz="2800" dirty="0" smtClean="0">
                <a:latin typeface="华文新魏" pitchFamily="2" charset="-122"/>
                <a:ea typeface="华文新魏" pitchFamily="2" charset="-122"/>
              </a:rPr>
              <a:t>10~20μl</a:t>
            </a:r>
            <a:r>
              <a:rPr lang="zh-CN" altLang="en-US" sz="2800" dirty="0" smtClean="0">
                <a:latin typeface="华文新魏" pitchFamily="2" charset="-122"/>
                <a:ea typeface="华文新魏" pitchFamily="2" charset="-122"/>
              </a:rPr>
              <a:t>范围内），在显微镜下观察液滴变化情况，重复实验</a:t>
            </a:r>
            <a:endParaRPr lang="en-US" altLang="zh-CN" sz="2800" dirty="0" smtClean="0">
              <a:latin typeface="华文新魏" pitchFamily="2" charset="-122"/>
              <a:ea typeface="华文新魏" pitchFamily="2" charset="-122"/>
            </a:endParaRPr>
          </a:p>
          <a:p>
            <a:pPr marL="0" indent="0">
              <a:buNone/>
            </a:pPr>
            <a:r>
              <a:rPr lang="zh-CN" altLang="en-US" sz="2800" dirty="0" smtClean="0">
                <a:latin typeface="华文新魏" pitchFamily="2" charset="-122"/>
                <a:ea typeface="华文新魏" pitchFamily="2" charset="-122"/>
              </a:rPr>
              <a:t>改变温度（即等待一段时间后），重复上述步骤</a:t>
            </a:r>
            <a:endParaRPr lang="en-US" altLang="zh-CN" sz="2800" dirty="0" smtClean="0">
              <a:latin typeface="华文新魏" pitchFamily="2" charset="-122"/>
              <a:ea typeface="华文新魏" pitchFamily="2" charset="-122"/>
            </a:endParaRPr>
          </a:p>
          <a:p>
            <a:endParaRPr lang="en-US" altLang="zh-CN" sz="2800" dirty="0" smtClean="0">
              <a:latin typeface="华文新魏" pitchFamily="2" charset="-122"/>
              <a:ea typeface="华文新魏" pitchFamily="2" charset="-122"/>
            </a:endParaRPr>
          </a:p>
          <a:p>
            <a:endParaRPr lang="zh-CN" altLang="en-US" sz="2800" dirty="0">
              <a:latin typeface="华文新魏" pitchFamily="2" charset="-122"/>
              <a:ea typeface="华文新魏" pitchFamily="2"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Grp="1"/>
          </p:cNvSpPr>
          <p:nvPr>
            <p:ph idx="4294967295"/>
          </p:nvPr>
        </p:nvSpPr>
        <p:spPr>
          <a:xfrm>
            <a:off x="1979712" y="1279302"/>
            <a:ext cx="6553200" cy="4525962"/>
          </a:xfrm>
          <a:prstGeom prst="rect">
            <a:avLst/>
          </a:prstGeom>
        </p:spPr>
        <p:txBody>
          <a:bodyPr/>
          <a:lstStyle/>
          <a:p>
            <a:pPr marL="0" indent="0">
              <a:buNone/>
            </a:pPr>
            <a:r>
              <a:rPr lang="zh-CN" altLang="en-US" sz="2400" dirty="0"/>
              <a:t>实验</a:t>
            </a:r>
            <a:r>
              <a:rPr lang="zh-CN" altLang="en-US" sz="2400" dirty="0" smtClean="0"/>
              <a:t>条件：</a:t>
            </a:r>
            <a:endParaRPr lang="en-US" altLang="zh-CN" sz="2400" dirty="0" smtClean="0"/>
          </a:p>
          <a:p>
            <a:pPr marL="0" indent="0">
              <a:buNone/>
            </a:pPr>
            <a:r>
              <a:rPr lang="en-US" altLang="zh-CN" sz="2400" dirty="0" smtClean="0"/>
              <a:t>	</a:t>
            </a:r>
            <a:r>
              <a:rPr lang="zh-CN" altLang="en-US" sz="2400" dirty="0" smtClean="0"/>
              <a:t>蒸馏水</a:t>
            </a:r>
            <a:endParaRPr lang="en-US" altLang="zh-CN" sz="2400" dirty="0" smtClean="0"/>
          </a:p>
          <a:p>
            <a:pPr marL="0" indent="0">
              <a:buNone/>
            </a:pPr>
            <a:r>
              <a:rPr lang="en-US" altLang="zh-CN" sz="2400" dirty="0" smtClean="0"/>
              <a:t>	</a:t>
            </a:r>
            <a:r>
              <a:rPr lang="zh-CN" altLang="en-US" sz="2400" dirty="0" smtClean="0"/>
              <a:t>液滴大小：</a:t>
            </a:r>
            <a:endParaRPr lang="en-US" altLang="zh-CN" sz="2400" dirty="0" smtClean="0"/>
          </a:p>
          <a:p>
            <a:pPr marL="0" indent="0">
              <a:buNone/>
            </a:pPr>
            <a:r>
              <a:rPr lang="en-US" altLang="zh-CN" sz="2400" dirty="0" smtClean="0"/>
              <a:t>	</a:t>
            </a:r>
            <a:r>
              <a:rPr lang="zh-CN" altLang="en-US" sz="2400" dirty="0" smtClean="0"/>
              <a:t>平面温度：</a:t>
            </a:r>
            <a:r>
              <a:rPr lang="en-US" altLang="zh-CN" sz="2400" dirty="0" smtClean="0"/>
              <a:t>-50°C</a:t>
            </a:r>
          </a:p>
          <a:p>
            <a:pPr marL="0" indent="0">
              <a:buNone/>
            </a:pPr>
            <a:r>
              <a:rPr lang="en-US" altLang="zh-CN" sz="2400" dirty="0"/>
              <a:t>	</a:t>
            </a:r>
            <a:r>
              <a:rPr lang="zh-CN" altLang="en-US" sz="2400" dirty="0" smtClean="0"/>
              <a:t>环境湿度：</a:t>
            </a:r>
            <a:r>
              <a:rPr lang="en-US" altLang="zh-CN" sz="2400" dirty="0" smtClean="0"/>
              <a:t>40%</a:t>
            </a:r>
            <a:br>
              <a:rPr lang="en-US" altLang="zh-CN" sz="2400" dirty="0" smtClean="0"/>
            </a:br>
            <a:r>
              <a:rPr lang="en-US" altLang="zh-CN" sz="2400" dirty="0" smtClean="0"/>
              <a:t>	</a:t>
            </a:r>
            <a:r>
              <a:rPr lang="zh-CN" altLang="en-US" sz="2400" dirty="0" smtClean="0"/>
              <a:t>冻结时间：</a:t>
            </a:r>
            <a:r>
              <a:rPr lang="en-US" altLang="zh-CN" sz="2400" dirty="0" smtClean="0"/>
              <a:t>4s</a:t>
            </a:r>
          </a:p>
          <a:p>
            <a:pPr marL="0" indent="0">
              <a:buNone/>
            </a:pPr>
            <a:endParaRPr lang="en-US" altLang="zh-CN" sz="2400" dirty="0" smtClean="0"/>
          </a:p>
          <a:p>
            <a:pPr marL="0" indent="0">
              <a:buNone/>
            </a:pPr>
            <a:endParaRPr lang="en-US" altLang="zh-CN" sz="2400" dirty="0" smtClean="0"/>
          </a:p>
        </p:txBody>
      </p:sp>
    </p:spTree>
    <p:extLst>
      <p:ext uri="{BB962C8B-B14F-4D97-AF65-F5344CB8AC3E}">
        <p14:creationId xmlns:p14="http://schemas.microsoft.com/office/powerpoint/2010/main" val="212162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anim calcmode="lin" valueType="num">
                                      <p:cBhvr>
                                        <p:cTn id="8" dur="2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2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250"/>
                                        <p:tgtEl>
                                          <p:spTgt spid="4">
                                            <p:txEl>
                                              <p:pRg st="1" end="1"/>
                                            </p:txEl>
                                          </p:spTgt>
                                        </p:tgtEl>
                                      </p:cBhvr>
                                    </p:animEffect>
                                    <p:anim calcmode="lin" valueType="num">
                                      <p:cBhvr>
                                        <p:cTn id="14" dur="25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25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250"/>
                                        <p:tgtEl>
                                          <p:spTgt spid="4">
                                            <p:txEl>
                                              <p:pRg st="2" end="2"/>
                                            </p:txEl>
                                          </p:spTgt>
                                        </p:tgtEl>
                                      </p:cBhvr>
                                    </p:animEffect>
                                    <p:anim calcmode="lin" valueType="num">
                                      <p:cBhvr>
                                        <p:cTn id="20" dur="2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25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250"/>
                                        <p:tgtEl>
                                          <p:spTgt spid="4">
                                            <p:txEl>
                                              <p:pRg st="3" end="3"/>
                                            </p:txEl>
                                          </p:spTgt>
                                        </p:tgtEl>
                                      </p:cBhvr>
                                    </p:animEffect>
                                    <p:anim calcmode="lin" valueType="num">
                                      <p:cBhvr>
                                        <p:cTn id="26" dur="2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7" dur="25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250"/>
                                        <p:tgtEl>
                                          <p:spTgt spid="4">
                                            <p:txEl>
                                              <p:pRg st="4" end="4"/>
                                            </p:txEl>
                                          </p:spTgt>
                                        </p:tgtEl>
                                      </p:cBhvr>
                                    </p:animEffect>
                                    <p:anim calcmode="lin" valueType="num">
                                      <p:cBhvr>
                                        <p:cTn id="32" dur="25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25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1724025"/>
            <a:ext cx="3143250" cy="219075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3942" y="1724428"/>
            <a:ext cx="3142857" cy="2190476"/>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7655" y="1724428"/>
            <a:ext cx="3142857" cy="2190476"/>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17" y="3902820"/>
            <a:ext cx="3142857" cy="2190476"/>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788" y="3902820"/>
            <a:ext cx="3142857" cy="2190476"/>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37654" y="3902820"/>
            <a:ext cx="3142857" cy="2190476"/>
          </a:xfrm>
          <a:prstGeom prst="rect">
            <a:avLst/>
          </a:prstGeom>
        </p:spPr>
      </p:pic>
    </p:spTree>
    <p:extLst>
      <p:ext uri="{BB962C8B-B14F-4D97-AF65-F5344CB8AC3E}">
        <p14:creationId xmlns:p14="http://schemas.microsoft.com/office/powerpoint/2010/main" val="311524656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childTnLst>
                                </p:cTn>
                              </p:par>
                            </p:childTnLst>
                          </p:cTn>
                        </p:par>
                        <p:par>
                          <p:cTn id="24" fill="hold">
                            <p:stCondLst>
                              <p:cond delay="125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979712" y="1484313"/>
            <a:ext cx="6408737" cy="4392612"/>
          </a:xfrm>
          <a:prstGeom prst="rect">
            <a:avLst/>
          </a:prstGeom>
        </p:spPr>
        <p:txBody>
          <a:bodyPr/>
          <a:lstStyle/>
          <a:p>
            <a:pPr marL="0" indent="0">
              <a:buNone/>
            </a:pPr>
            <a:r>
              <a:rPr lang="zh-CN" altLang="en-US" sz="2400" dirty="0"/>
              <a:t>实验</a:t>
            </a:r>
            <a:r>
              <a:rPr lang="zh-CN" altLang="en-US" sz="2400" dirty="0" smtClean="0"/>
              <a:t>条件：</a:t>
            </a:r>
            <a:endParaRPr lang="en-US" altLang="zh-CN" sz="2400" dirty="0" smtClean="0"/>
          </a:p>
          <a:p>
            <a:pPr marL="0" indent="0">
              <a:buNone/>
            </a:pPr>
            <a:r>
              <a:rPr lang="en-US" altLang="zh-CN" sz="2400" dirty="0" smtClean="0"/>
              <a:t>	</a:t>
            </a:r>
            <a:r>
              <a:rPr lang="zh-CN" altLang="en-US" sz="2400" dirty="0" smtClean="0"/>
              <a:t>蒸馏水</a:t>
            </a:r>
            <a:endParaRPr lang="en-US" altLang="zh-CN" sz="2400" dirty="0" smtClean="0"/>
          </a:p>
          <a:p>
            <a:pPr marL="0" indent="0">
              <a:buNone/>
            </a:pPr>
            <a:r>
              <a:rPr lang="en-US" altLang="zh-CN" sz="2400" dirty="0" smtClean="0"/>
              <a:t>	</a:t>
            </a:r>
            <a:r>
              <a:rPr lang="zh-CN" altLang="en-US" sz="2400" dirty="0" smtClean="0"/>
              <a:t>液滴大小</a:t>
            </a:r>
            <a:r>
              <a:rPr lang="zh-CN" altLang="en-US" sz="2400" dirty="0"/>
              <a:t>：</a:t>
            </a:r>
            <a:endParaRPr lang="en-US" altLang="zh-CN" sz="2400" dirty="0" smtClean="0"/>
          </a:p>
          <a:p>
            <a:pPr marL="0" indent="0">
              <a:buNone/>
            </a:pPr>
            <a:r>
              <a:rPr lang="en-US" altLang="zh-CN" sz="2400" dirty="0" smtClean="0"/>
              <a:t>	</a:t>
            </a:r>
            <a:r>
              <a:rPr lang="zh-CN" altLang="en-US" sz="2400" dirty="0" smtClean="0"/>
              <a:t>平面温度：</a:t>
            </a:r>
            <a:r>
              <a:rPr lang="en-US" altLang="zh-CN" sz="2400" dirty="0" smtClean="0"/>
              <a:t>-40°C</a:t>
            </a:r>
          </a:p>
          <a:p>
            <a:pPr marL="0" indent="0">
              <a:buNone/>
            </a:pPr>
            <a:r>
              <a:rPr lang="en-US" altLang="zh-CN" sz="2400" dirty="0"/>
              <a:t>	</a:t>
            </a:r>
            <a:r>
              <a:rPr lang="zh-CN" altLang="en-US" sz="2400" dirty="0" smtClean="0"/>
              <a:t>环境湿度：</a:t>
            </a:r>
            <a:r>
              <a:rPr lang="en-US" altLang="zh-CN" sz="2400" dirty="0" smtClean="0"/>
              <a:t>40%</a:t>
            </a:r>
            <a:br>
              <a:rPr lang="en-US" altLang="zh-CN" sz="2400" dirty="0" smtClean="0"/>
            </a:br>
            <a:r>
              <a:rPr lang="en-US" altLang="zh-CN" sz="2400" dirty="0" smtClean="0"/>
              <a:t>	</a:t>
            </a:r>
            <a:r>
              <a:rPr lang="zh-CN" altLang="en-US" sz="2400" dirty="0" smtClean="0"/>
              <a:t>冻结时间</a:t>
            </a:r>
            <a:r>
              <a:rPr lang="zh-CN" altLang="en-US" sz="2400" dirty="0"/>
              <a:t>：</a:t>
            </a:r>
            <a:r>
              <a:rPr lang="en-US" altLang="zh-CN" sz="2400" dirty="0" smtClean="0"/>
              <a:t>10s</a:t>
            </a:r>
          </a:p>
          <a:p>
            <a:pPr marL="0" indent="0">
              <a:buNone/>
            </a:pPr>
            <a:endParaRPr lang="en-US" altLang="zh-CN" sz="2400" dirty="0" smtClean="0"/>
          </a:p>
          <a:p>
            <a:pPr marL="0" indent="0">
              <a:buNone/>
            </a:pPr>
            <a:endParaRPr lang="en-US" altLang="zh-CN" sz="2400" dirty="0" smtClean="0"/>
          </a:p>
        </p:txBody>
      </p:sp>
    </p:spTree>
    <p:extLst>
      <p:ext uri="{BB962C8B-B14F-4D97-AF65-F5344CB8AC3E}">
        <p14:creationId xmlns:p14="http://schemas.microsoft.com/office/powerpoint/2010/main" val="25336077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26988"/>
            <a:ext cx="9472613" cy="1720851"/>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210" y="1692774"/>
            <a:ext cx="9472198" cy="172072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210" y="3405468"/>
            <a:ext cx="9472198" cy="1720728"/>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709" y="5121948"/>
            <a:ext cx="9472199" cy="1835444"/>
          </a:xfrm>
          <a:prstGeom prst="rect">
            <a:avLst/>
          </a:prstGeom>
        </p:spPr>
      </p:pic>
    </p:spTree>
    <p:extLst>
      <p:ext uri="{BB962C8B-B14F-4D97-AF65-F5344CB8AC3E}">
        <p14:creationId xmlns:p14="http://schemas.microsoft.com/office/powerpoint/2010/main" val="414325759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Grp="1"/>
          </p:cNvSpPr>
          <p:nvPr>
            <p:ph idx="4294967295"/>
          </p:nvPr>
        </p:nvSpPr>
        <p:spPr>
          <a:xfrm>
            <a:off x="2303463" y="1484313"/>
            <a:ext cx="6840537" cy="4321175"/>
          </a:xfrm>
          <a:prstGeom prst="rect">
            <a:avLst/>
          </a:prstGeom>
        </p:spPr>
        <p:txBody>
          <a:bodyPr/>
          <a:lstStyle/>
          <a:p>
            <a:pPr marL="0" indent="0">
              <a:buNone/>
            </a:pPr>
            <a:r>
              <a:rPr lang="zh-CN" altLang="en-US" sz="2400" dirty="0"/>
              <a:t>实验</a:t>
            </a:r>
            <a:r>
              <a:rPr lang="zh-CN" altLang="en-US" sz="2400" dirty="0" smtClean="0"/>
              <a:t>条件：</a:t>
            </a:r>
            <a:endParaRPr lang="en-US" altLang="zh-CN" sz="2400" dirty="0" smtClean="0"/>
          </a:p>
          <a:p>
            <a:pPr marL="0" indent="0">
              <a:buNone/>
            </a:pPr>
            <a:r>
              <a:rPr lang="en-US" altLang="zh-CN" sz="2400" dirty="0" smtClean="0"/>
              <a:t>	</a:t>
            </a:r>
            <a:r>
              <a:rPr lang="zh-CN" altLang="en-US" sz="2400" dirty="0" smtClean="0"/>
              <a:t>蒸馏水</a:t>
            </a:r>
            <a:endParaRPr lang="en-US" altLang="zh-CN" sz="2400" dirty="0" smtClean="0"/>
          </a:p>
          <a:p>
            <a:pPr marL="0" indent="0">
              <a:buNone/>
            </a:pPr>
            <a:r>
              <a:rPr lang="en-US" altLang="zh-CN" sz="2400" dirty="0" smtClean="0"/>
              <a:t>	</a:t>
            </a:r>
            <a:r>
              <a:rPr lang="zh-CN" altLang="en-US" sz="2400" dirty="0" smtClean="0"/>
              <a:t>液滴大小：</a:t>
            </a:r>
            <a:endParaRPr lang="en-US" altLang="zh-CN" sz="2400" dirty="0" smtClean="0"/>
          </a:p>
          <a:p>
            <a:pPr marL="0" indent="0">
              <a:buNone/>
            </a:pPr>
            <a:r>
              <a:rPr lang="en-US" altLang="zh-CN" sz="2400" dirty="0" smtClean="0"/>
              <a:t>	</a:t>
            </a:r>
            <a:r>
              <a:rPr lang="zh-CN" altLang="en-US" sz="2400" dirty="0" smtClean="0"/>
              <a:t>平面温度：</a:t>
            </a:r>
            <a:r>
              <a:rPr lang="en-US" altLang="zh-CN" sz="2400" dirty="0" smtClean="0"/>
              <a:t>-30°C</a:t>
            </a:r>
          </a:p>
          <a:p>
            <a:pPr marL="0" indent="0">
              <a:buNone/>
            </a:pPr>
            <a:r>
              <a:rPr lang="en-US" altLang="zh-CN" sz="2400" dirty="0"/>
              <a:t>	</a:t>
            </a:r>
            <a:r>
              <a:rPr lang="zh-CN" altLang="en-US" sz="2400" dirty="0" smtClean="0"/>
              <a:t>环境湿度：</a:t>
            </a:r>
            <a:r>
              <a:rPr lang="en-US" altLang="zh-CN" sz="2400" dirty="0" smtClean="0"/>
              <a:t>40%</a:t>
            </a:r>
            <a:br>
              <a:rPr lang="en-US" altLang="zh-CN" sz="2400" dirty="0" smtClean="0"/>
            </a:br>
            <a:r>
              <a:rPr lang="en-US" altLang="zh-CN" sz="2400" dirty="0" smtClean="0"/>
              <a:t>	</a:t>
            </a:r>
            <a:r>
              <a:rPr lang="zh-CN" altLang="en-US" sz="2400" dirty="0" smtClean="0"/>
              <a:t>冻结时间：</a:t>
            </a:r>
            <a:r>
              <a:rPr lang="en-US" altLang="zh-CN" sz="2400" dirty="0" smtClean="0"/>
              <a:t>15s</a:t>
            </a:r>
          </a:p>
        </p:txBody>
      </p:sp>
    </p:spTree>
    <p:extLst>
      <p:ext uri="{BB962C8B-B14F-4D97-AF65-F5344CB8AC3E}">
        <p14:creationId xmlns:p14="http://schemas.microsoft.com/office/powerpoint/2010/main" val="374842414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anim calcmode="lin" valueType="num">
                                      <p:cBhvr>
                                        <p:cTn id="8" dur="2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2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250"/>
                                        <p:tgtEl>
                                          <p:spTgt spid="4">
                                            <p:txEl>
                                              <p:pRg st="1" end="1"/>
                                            </p:txEl>
                                          </p:spTgt>
                                        </p:tgtEl>
                                      </p:cBhvr>
                                    </p:animEffect>
                                    <p:anim calcmode="lin" valueType="num">
                                      <p:cBhvr>
                                        <p:cTn id="14" dur="25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25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250"/>
                                        <p:tgtEl>
                                          <p:spTgt spid="4">
                                            <p:txEl>
                                              <p:pRg st="2" end="2"/>
                                            </p:txEl>
                                          </p:spTgt>
                                        </p:tgtEl>
                                      </p:cBhvr>
                                    </p:animEffect>
                                    <p:anim calcmode="lin" valueType="num">
                                      <p:cBhvr>
                                        <p:cTn id="20" dur="2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25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250"/>
                                        <p:tgtEl>
                                          <p:spTgt spid="4">
                                            <p:txEl>
                                              <p:pRg st="3" end="3"/>
                                            </p:txEl>
                                          </p:spTgt>
                                        </p:tgtEl>
                                      </p:cBhvr>
                                    </p:animEffect>
                                    <p:anim calcmode="lin" valueType="num">
                                      <p:cBhvr>
                                        <p:cTn id="26" dur="2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7" dur="25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250"/>
                                        <p:tgtEl>
                                          <p:spTgt spid="4">
                                            <p:txEl>
                                              <p:pRg st="4" end="4"/>
                                            </p:txEl>
                                          </p:spTgt>
                                        </p:tgtEl>
                                      </p:cBhvr>
                                    </p:animEffect>
                                    <p:anim calcmode="lin" valueType="num">
                                      <p:cBhvr>
                                        <p:cTn id="32" dur="25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25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26988"/>
            <a:ext cx="3168650" cy="262413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9832" y="-27384"/>
            <a:ext cx="3168352" cy="2514945"/>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4168" y="-27384"/>
            <a:ext cx="3168352" cy="2514945"/>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12" y="2194088"/>
            <a:ext cx="3168352" cy="2514945"/>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9832" y="2179350"/>
            <a:ext cx="3168352" cy="2514945"/>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84168" y="2155433"/>
            <a:ext cx="3168352" cy="2514945"/>
          </a:xfrm>
          <a:prstGeom prst="rect">
            <a:avLst/>
          </a:prstGeom>
        </p:spPr>
      </p:pic>
      <p:pic>
        <p:nvPicPr>
          <p:cNvPr id="11" name="图片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512" y="4370439"/>
            <a:ext cx="3168352" cy="2514945"/>
          </a:xfrm>
          <a:prstGeom prst="rect">
            <a:avLst/>
          </a:prstGeom>
        </p:spPr>
      </p:pic>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59832" y="4370439"/>
            <a:ext cx="3168352" cy="2514945"/>
          </a:xfrm>
          <a:prstGeom prst="rect">
            <a:avLst/>
          </a:prstGeom>
        </p:spPr>
      </p:pic>
      <p:pic>
        <p:nvPicPr>
          <p:cNvPr id="13" name="图片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84168" y="4370439"/>
            <a:ext cx="3168352" cy="2514945"/>
          </a:xfrm>
          <a:prstGeom prst="rect">
            <a:avLst/>
          </a:prstGeom>
        </p:spPr>
      </p:pic>
    </p:spTree>
    <p:extLst>
      <p:ext uri="{BB962C8B-B14F-4D97-AF65-F5344CB8AC3E}">
        <p14:creationId xmlns:p14="http://schemas.microsoft.com/office/powerpoint/2010/main" val="263377119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500"/>
                                        <p:tgtEl>
                                          <p:spTgt spid="6"/>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500"/>
                                        <p:tgtEl>
                                          <p:spTgt spid="7"/>
                                        </p:tgtEl>
                                      </p:cBhvr>
                                    </p:animEffect>
                                  </p:childTnLst>
                                </p:cTn>
                              </p:par>
                            </p:childTnLst>
                          </p:cTn>
                        </p:par>
                        <p:par>
                          <p:cTn id="16" fill="hold">
                            <p:stCondLst>
                              <p:cond delay="1500"/>
                            </p:stCondLst>
                            <p:childTnLst>
                              <p:par>
                                <p:cTn id="17" presetID="6"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500"/>
                                        <p:tgtEl>
                                          <p:spTgt spid="8"/>
                                        </p:tgtEl>
                                      </p:cBhvr>
                                    </p:animEffect>
                                  </p:childTnLst>
                                </p:cTn>
                              </p:par>
                            </p:childTnLst>
                          </p:cTn>
                        </p:par>
                        <p:par>
                          <p:cTn id="20" fill="hold">
                            <p:stCondLst>
                              <p:cond delay="2000"/>
                            </p:stCondLst>
                            <p:childTnLst>
                              <p:par>
                                <p:cTn id="21" presetID="6"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500"/>
                                        <p:tgtEl>
                                          <p:spTgt spid="9"/>
                                        </p:tgtEl>
                                      </p:cBhvr>
                                    </p:animEffect>
                                  </p:childTnLst>
                                </p:cTn>
                              </p:par>
                            </p:childTnLst>
                          </p:cTn>
                        </p:par>
                        <p:par>
                          <p:cTn id="24" fill="hold">
                            <p:stCondLst>
                              <p:cond delay="2500"/>
                            </p:stCondLst>
                            <p:childTnLst>
                              <p:par>
                                <p:cTn id="25" presetID="6" presetClass="entr" presetSubtype="16"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ircle(in)">
                                      <p:cBhvr>
                                        <p:cTn id="27" dur="500"/>
                                        <p:tgtEl>
                                          <p:spTgt spid="10"/>
                                        </p:tgtEl>
                                      </p:cBhvr>
                                    </p:animEffect>
                                  </p:childTnLst>
                                </p:cTn>
                              </p:par>
                            </p:childTnLst>
                          </p:cTn>
                        </p:par>
                        <p:par>
                          <p:cTn id="28" fill="hold">
                            <p:stCondLst>
                              <p:cond delay="3000"/>
                            </p:stCondLst>
                            <p:childTnLst>
                              <p:par>
                                <p:cTn id="29" presetID="6"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500"/>
                                        <p:tgtEl>
                                          <p:spTgt spid="11"/>
                                        </p:tgtEl>
                                      </p:cBhvr>
                                    </p:animEffect>
                                  </p:childTnLst>
                                </p:cTn>
                              </p:par>
                            </p:childTnLst>
                          </p:cTn>
                        </p:par>
                        <p:par>
                          <p:cTn id="32" fill="hold">
                            <p:stCondLst>
                              <p:cond delay="3500"/>
                            </p:stCondLst>
                            <p:childTnLst>
                              <p:par>
                                <p:cTn id="33" presetID="6" presetClass="entr" presetSubtype="16"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circle(in)">
                                      <p:cBhvr>
                                        <p:cTn id="35" dur="500"/>
                                        <p:tgtEl>
                                          <p:spTgt spid="12"/>
                                        </p:tgtEl>
                                      </p:cBhvr>
                                    </p:animEffect>
                                  </p:childTnLst>
                                </p:cTn>
                              </p:par>
                            </p:childTnLst>
                          </p:cTn>
                        </p:par>
                        <p:par>
                          <p:cTn id="36" fill="hold">
                            <p:stCondLst>
                              <p:cond delay="4000"/>
                            </p:stCondLst>
                            <p:childTnLst>
                              <p:par>
                                <p:cTn id="37" presetID="6" presetClass="entr" presetSubtype="16"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circle(in)">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12853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763688" y="548680"/>
            <a:ext cx="8229600" cy="1143000"/>
          </a:xfrm>
          <a:prstGeom prst="rect">
            <a:avLst/>
          </a:prstGeom>
        </p:spPr>
        <p:txBody>
          <a:bodyPr/>
          <a:lstStyle/>
          <a:p>
            <a:r>
              <a:rPr lang="zh-CN" altLang="en-US" sz="3200" dirty="0" smtClean="0">
                <a:latin typeface="华文新魏" pitchFamily="2" charset="-122"/>
                <a:ea typeface="华文新魏" pitchFamily="2" charset="-122"/>
              </a:rPr>
              <a:t>形状对比</a:t>
            </a:r>
            <a:endParaRPr lang="zh-CN" altLang="en-US" sz="3200" dirty="0">
              <a:latin typeface="华文新魏" pitchFamily="2" charset="-122"/>
              <a:ea typeface="华文新魏" pitchFamily="2" charset="-122"/>
            </a:endParaRPr>
          </a:p>
        </p:txBody>
      </p:sp>
      <p:sp>
        <p:nvSpPr>
          <p:cNvPr id="5" name="内容占位符 4"/>
          <p:cNvSpPr>
            <a:spLocks noGrp="1"/>
          </p:cNvSpPr>
          <p:nvPr>
            <p:ph idx="4294967295"/>
          </p:nvPr>
        </p:nvSpPr>
        <p:spPr>
          <a:xfrm>
            <a:off x="2195736" y="5235575"/>
            <a:ext cx="6948264" cy="1289050"/>
          </a:xfrm>
          <a:prstGeom prst="rect">
            <a:avLst/>
          </a:prstGeom>
        </p:spPr>
        <p:txBody>
          <a:bodyPr/>
          <a:lstStyle/>
          <a:p>
            <a:pPr marL="0" indent="0">
              <a:buNone/>
            </a:pPr>
            <a:r>
              <a:rPr lang="zh-CN" altLang="en-US" sz="2400" dirty="0" smtClean="0">
                <a:latin typeface="华文新魏" pitchFamily="2" charset="-122"/>
                <a:ea typeface="华文新魏" pitchFamily="2" charset="-122"/>
              </a:rPr>
              <a:t>将水滴凝结成冰后的轮廓经电脑处理后与理论模型比较，得到左图所示的对比图。</a:t>
            </a:r>
            <a:endParaRPr lang="en-US" altLang="zh-CN" sz="2400" dirty="0" smtClean="0">
              <a:latin typeface="华文新魏" pitchFamily="2" charset="-122"/>
              <a:ea typeface="华文新魏" pitchFamily="2" charset="-122"/>
            </a:endParaRPr>
          </a:p>
          <a:p>
            <a:pPr>
              <a:buNone/>
            </a:pPr>
            <a:r>
              <a:rPr lang="en-US" altLang="zh-CN" sz="2800" dirty="0" smtClean="0">
                <a:latin typeface="华文新魏" pitchFamily="2" charset="-122"/>
                <a:ea typeface="华文新魏" pitchFamily="2" charset="-122"/>
              </a:rPr>
              <a:t>       (T=-30±2</a:t>
            </a:r>
            <a:r>
              <a:rPr lang="zh-CN" altLang="en-US" sz="2800" dirty="0" smtClean="0">
                <a:latin typeface="华文新魏" pitchFamily="2" charset="-122"/>
                <a:ea typeface="华文新魏" pitchFamily="2" charset="-122"/>
              </a:rPr>
              <a:t>℃</a:t>
            </a:r>
            <a:r>
              <a:rPr lang="en-US" altLang="zh-CN" sz="2800" dirty="0" smtClean="0">
                <a:latin typeface="华文新魏" pitchFamily="2" charset="-122"/>
                <a:ea typeface="华文新魏" pitchFamily="2" charset="-122"/>
              </a:rPr>
              <a:t>)</a:t>
            </a:r>
            <a:endParaRPr lang="zh-CN" altLang="en-US" sz="2800" dirty="0">
              <a:latin typeface="华文新魏" pitchFamily="2" charset="-122"/>
              <a:ea typeface="华文新魏" pitchFamily="2" charset="-122"/>
            </a:endParaRPr>
          </a:p>
        </p:txBody>
      </p:sp>
      <p:pic>
        <p:nvPicPr>
          <p:cNvPr id="28674" name="Picture 2"/>
          <p:cNvPicPr>
            <a:picLocks noChangeAspect="1" noChangeArrowheads="1"/>
          </p:cNvPicPr>
          <p:nvPr/>
        </p:nvPicPr>
        <p:blipFill>
          <a:blip r:embed="rId2" cstate="print"/>
          <a:srcRect/>
          <a:stretch>
            <a:fillRect/>
          </a:stretch>
        </p:blipFill>
        <p:spPr bwMode="auto">
          <a:xfrm>
            <a:off x="2339752" y="1079651"/>
            <a:ext cx="5957085" cy="4221557"/>
          </a:xfrm>
          <a:prstGeom prst="rect">
            <a:avLst/>
          </a:prstGeom>
          <a:noFill/>
          <a:ln w="9525">
            <a:noFill/>
            <a:miter lim="800000"/>
            <a:headEnd/>
            <a:tailEnd/>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barn(inVertical)">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barn(inVertical)">
                                      <p:cBhvr>
                                        <p:cTn id="2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55776" y="3934059"/>
            <a:ext cx="5400600" cy="1815882"/>
          </a:xfrm>
          <a:prstGeom prst="rect">
            <a:avLst/>
          </a:prstGeom>
          <a:noFill/>
        </p:spPr>
        <p:txBody>
          <a:bodyPr wrap="square" rtlCol="0">
            <a:spAutoFit/>
          </a:bodyPr>
          <a:lstStyle/>
          <a:p>
            <a:r>
              <a:rPr lang="zh-CN" altLang="en-US" sz="2800" dirty="0" smtClean="0"/>
              <a:t>问题：</a:t>
            </a:r>
            <a:endParaRPr lang="en-US" altLang="zh-CN" sz="2800" dirty="0" smtClean="0"/>
          </a:p>
          <a:p>
            <a:r>
              <a:rPr lang="zh-CN" altLang="en-US" sz="2800" dirty="0" smtClean="0"/>
              <a:t>先前的理论预期固液密度比在</a:t>
            </a:r>
            <a:r>
              <a:rPr lang="en-US" altLang="zh-CN" sz="2800" dirty="0" smtClean="0"/>
              <a:t>0.75</a:t>
            </a:r>
            <a:r>
              <a:rPr lang="zh-CN" altLang="en-US" sz="2800" dirty="0" smtClean="0"/>
              <a:t>以下出现尖顶。</a:t>
            </a:r>
            <a:endParaRPr lang="en-US" altLang="zh-CN" sz="2800" dirty="0" smtClean="0"/>
          </a:p>
          <a:p>
            <a:r>
              <a:rPr lang="zh-CN" altLang="en-US" sz="2800" dirty="0" smtClean="0"/>
              <a:t>与实际情况不符。</a:t>
            </a:r>
            <a:endParaRPr lang="zh-CN" altLang="en-US" sz="2800" dirty="0"/>
          </a:p>
        </p:txBody>
      </p:sp>
      <p:pic>
        <p:nvPicPr>
          <p:cNvPr id="4" name="Picture 1"/>
          <p:cNvPicPr>
            <a:picLocks noChangeAspect="1" noChangeArrowheads="1"/>
          </p:cNvPicPr>
          <p:nvPr/>
        </p:nvPicPr>
        <p:blipFill>
          <a:blip r:embed="rId2" cstate="print"/>
          <a:srcRect/>
          <a:stretch>
            <a:fillRect/>
          </a:stretch>
        </p:blipFill>
        <p:spPr bwMode="auto">
          <a:xfrm>
            <a:off x="4430407" y="980728"/>
            <a:ext cx="4356138" cy="2827967"/>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tretch>
            <a:fillRect/>
          </a:stretch>
        </p:blipFill>
        <p:spPr bwMode="auto">
          <a:xfrm>
            <a:off x="29168" y="764704"/>
            <a:ext cx="4248472" cy="2891718"/>
          </a:xfrm>
          <a:prstGeom prst="rect">
            <a:avLst/>
          </a:prstGeom>
          <a:noFill/>
          <a:ln w="9525">
            <a:noFill/>
            <a:miter lim="800000"/>
            <a:headEnd/>
            <a:tailEnd/>
          </a:ln>
        </p:spPr>
      </p:pic>
    </p:spTree>
    <p:extLst>
      <p:ext uri="{BB962C8B-B14F-4D97-AF65-F5344CB8AC3E}">
        <p14:creationId xmlns:p14="http://schemas.microsoft.com/office/powerpoint/2010/main" val="40191004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1680" y="764704"/>
            <a:ext cx="2448272" cy="707886"/>
          </a:xfrm>
          <a:prstGeom prst="rect">
            <a:avLst/>
          </a:prstGeom>
          <a:noFill/>
        </p:spPr>
        <p:txBody>
          <a:bodyPr wrap="square" rtlCol="0">
            <a:spAutoFit/>
          </a:bodyPr>
          <a:lstStyle/>
          <a:p>
            <a:r>
              <a:rPr lang="zh-CN" altLang="en-US" sz="4000" b="1" dirty="0" smtClean="0">
                <a:latin typeface="+mj-ea"/>
                <a:ea typeface="+mj-ea"/>
              </a:rPr>
              <a:t>理论修正</a:t>
            </a:r>
            <a:endParaRPr lang="zh-CN" altLang="en-US" sz="4000" b="1" dirty="0">
              <a:latin typeface="+mj-ea"/>
              <a:ea typeface="+mj-ea"/>
            </a:endParaRPr>
          </a:p>
        </p:txBody>
      </p:sp>
      <p:sp>
        <p:nvSpPr>
          <p:cNvPr id="6" name="矩形 5"/>
          <p:cNvSpPr/>
          <p:nvPr/>
        </p:nvSpPr>
        <p:spPr>
          <a:xfrm>
            <a:off x="1978095" y="4087372"/>
            <a:ext cx="184731" cy="646331"/>
          </a:xfrm>
          <a:prstGeom prst="rect">
            <a:avLst/>
          </a:prstGeom>
        </p:spPr>
        <p:txBody>
          <a:bodyPr wrap="none">
            <a:spAutoFit/>
          </a:bodyPr>
          <a:lstStyle/>
          <a:p>
            <a:endParaRPr lang="en-US" altLang="zh-CN" dirty="0" smtClean="0"/>
          </a:p>
          <a:p>
            <a:endParaRPr lang="zh-CN" altLang="en-US" dirty="0"/>
          </a:p>
        </p:txBody>
      </p:sp>
      <p:sp>
        <p:nvSpPr>
          <p:cNvPr id="8" name="TextBox 7"/>
          <p:cNvSpPr txBox="1"/>
          <p:nvPr/>
        </p:nvSpPr>
        <p:spPr>
          <a:xfrm>
            <a:off x="1835696" y="1876291"/>
            <a:ext cx="2880320" cy="1138773"/>
          </a:xfrm>
          <a:prstGeom prst="rect">
            <a:avLst/>
          </a:prstGeom>
          <a:noFill/>
        </p:spPr>
        <p:txBody>
          <a:bodyPr wrap="square" rtlCol="0">
            <a:spAutoFit/>
          </a:bodyPr>
          <a:lstStyle/>
          <a:p>
            <a:r>
              <a:rPr lang="zh-CN" altLang="en-US" dirty="0" smtClean="0"/>
              <a:t>过冷 液相中有大量冰晶，冰晶随锋面上升而上升</a:t>
            </a:r>
            <a:endParaRPr lang="en-US" altLang="zh-CN" dirty="0" smtClean="0"/>
          </a:p>
          <a:p>
            <a:endParaRPr lang="en-US" altLang="zh-CN" dirty="0"/>
          </a:p>
          <a:p>
            <a:r>
              <a:rPr lang="zh-CN" altLang="en-US" sz="1400" dirty="0" smtClean="0">
                <a:solidFill>
                  <a:srgbClr val="FF0000"/>
                </a:solidFill>
                <a:latin typeface="+mn-ea"/>
              </a:rPr>
              <a:t>视频</a:t>
            </a:r>
            <a:r>
              <a:rPr lang="en-US" altLang="zh-CN" sz="1400" dirty="0" smtClean="0">
                <a:solidFill>
                  <a:srgbClr val="FF0000"/>
                </a:solidFill>
                <a:latin typeface="+mn-ea"/>
              </a:rPr>
              <a:t>【</a:t>
            </a:r>
            <a:r>
              <a:rPr lang="zh-CN" altLang="en-US" sz="1400" dirty="0" smtClean="0">
                <a:solidFill>
                  <a:srgbClr val="FF0000"/>
                </a:solidFill>
                <a:latin typeface="+mn-ea"/>
              </a:rPr>
              <a:t>过冷</a:t>
            </a:r>
            <a:r>
              <a:rPr lang="en-US" altLang="zh-CN" sz="1400" dirty="0" smtClean="0">
                <a:solidFill>
                  <a:srgbClr val="FF0000"/>
                </a:solidFill>
                <a:latin typeface="+mn-ea"/>
              </a:rPr>
              <a:t>3】</a:t>
            </a:r>
            <a:endParaRPr lang="zh-CN" altLang="en-US" sz="1400" dirty="0">
              <a:solidFill>
                <a:srgbClr val="FF0000"/>
              </a:solidFill>
              <a:latin typeface="+mn-ea"/>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087372"/>
            <a:ext cx="3574315" cy="2437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组合 8"/>
          <p:cNvGrpSpPr/>
          <p:nvPr/>
        </p:nvGrpSpPr>
        <p:grpSpPr>
          <a:xfrm>
            <a:off x="5508104" y="1118646"/>
            <a:ext cx="2952328" cy="5118665"/>
            <a:chOff x="4467681" y="476672"/>
            <a:chExt cx="4136767" cy="6803064"/>
          </a:xfrm>
        </p:grpSpPr>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123" y="476672"/>
              <a:ext cx="41243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7681" y="2298161"/>
              <a:ext cx="413385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681" y="3945986"/>
              <a:ext cx="4136767"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7681" y="5612861"/>
              <a:ext cx="4136767"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52212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p:cNvSpPr txBox="1"/>
              <p:nvPr/>
            </p:nvSpPr>
            <p:spPr>
              <a:xfrm>
                <a:off x="1979712" y="3501008"/>
                <a:ext cx="6336704" cy="2600327"/>
              </a:xfrm>
              <a:prstGeom prst="rect">
                <a:avLst/>
              </a:prstGeom>
              <a:noFill/>
            </p:spPr>
            <p:txBody>
              <a:bodyPr wrap="square" rtlCol="0">
                <a:spAutoFit/>
              </a:bodyPr>
              <a:lstStyle/>
              <a:p>
                <a:r>
                  <a:rPr lang="zh-CN" altLang="en-US" dirty="0" smtClean="0">
                    <a:latin typeface="+mn-ea"/>
                  </a:rPr>
                  <a:t>液相是冰晶与水的混合物，这一因素随着液相体积的减小变得不可忽略。必须考虑液相密度</a:t>
                </a:r>
                <a:r>
                  <a:rPr lang="zh-CN" altLang="en-US" dirty="0">
                    <a:latin typeface="+mn-ea"/>
                  </a:rPr>
                  <a:t>随</a:t>
                </a:r>
                <a:r>
                  <a:rPr lang="zh-CN" altLang="en-US" dirty="0" smtClean="0">
                    <a:latin typeface="+mn-ea"/>
                  </a:rPr>
                  <a:t>液相体积的变化：</a:t>
                </a:r>
                <a:endParaRPr lang="en-US" altLang="zh-CN" dirty="0">
                  <a:latin typeface="+mn-ea"/>
                </a:endParaRPr>
              </a:p>
              <a:p>
                <a:pPr/>
                <a14:m>
                  <m:oMathPara xmlns:m="http://schemas.openxmlformats.org/officeDocument/2006/math">
                    <m:oMathParaPr>
                      <m:jc m:val="left"/>
                    </m:oMathParaPr>
                    <m:oMath xmlns:m="http://schemas.openxmlformats.org/officeDocument/2006/math">
                      <m:d>
                        <m:dPr>
                          <m:begChr m:val="{"/>
                          <m:endChr m:val=""/>
                          <m:ctrlPr>
                            <a:rPr lang="en-US" altLang="zh-CN" i="1" smtClean="0">
                              <a:latin typeface="Cambria Math" panose="02040503050406030204" pitchFamily="18" charset="0"/>
                            </a:rPr>
                          </m:ctrlPr>
                        </m:dPr>
                        <m:e>
                          <m:eqArr>
                            <m:eqArrPr>
                              <m:ctrlPr>
                                <a:rPr lang="en-US" altLang="zh-CN" i="1" smtClean="0">
                                  <a:latin typeface="Cambria Math" panose="02040503050406030204" pitchFamily="18" charset="0"/>
                                </a:rPr>
                              </m:ctrlPr>
                            </m:eqArrPr>
                            <m:e>
                              <m:f>
                                <m:fPr>
                                  <m:ctrlPr>
                                    <a:rPr lang="zh-CN" altLang="en-US" i="1">
                                      <a:latin typeface="Cambria Math" panose="02040503050406030204" pitchFamily="18" charset="0"/>
                                    </a:rPr>
                                  </m:ctrlPr>
                                </m:fPr>
                                <m:num>
                                  <m:r>
                                    <m:rPr>
                                      <m:sty m:val="p"/>
                                    </m:rPr>
                                    <a:rPr lang="en-US" altLang="zh-CN" i="0">
                                      <a:latin typeface="Cambria Math"/>
                                    </a:rPr>
                                    <m:t>V</m:t>
                                  </m:r>
                                </m:num>
                                <m:den>
                                  <m:sSup>
                                    <m:sSupPr>
                                      <m:ctrlPr>
                                        <a:rPr lang="zh-CN" altLang="en-US" i="1">
                                          <a:latin typeface="Cambria Math" panose="02040503050406030204" pitchFamily="18" charset="0"/>
                                        </a:rPr>
                                      </m:ctrlPr>
                                    </m:sSupPr>
                                    <m:e>
                                      <m:r>
                                        <m:rPr>
                                          <m:sty m:val="p"/>
                                        </m:rPr>
                                        <a:rPr lang="en-US" altLang="zh-CN" i="0">
                                          <a:latin typeface="Cambria Math"/>
                                        </a:rPr>
                                        <m:t>R</m:t>
                                      </m:r>
                                    </m:e>
                                    <m:sup>
                                      <m:r>
                                        <a:rPr lang="en-US" altLang="zh-CN" i="0">
                                          <a:latin typeface="Cambria Math"/>
                                        </a:rPr>
                                        <m:t>3</m:t>
                                      </m:r>
                                    </m:sup>
                                  </m:sSup>
                                </m:den>
                              </m:f>
                              <m:r>
                                <a:rPr lang="en-US" altLang="zh-CN" i="0">
                                  <a:latin typeface="Cambria Math"/>
                                </a:rPr>
                                <m:t>=</m:t>
                              </m:r>
                              <m:f>
                                <m:fPr>
                                  <m:ctrlPr>
                                    <a:rPr lang="zh-CN" altLang="en-US" i="1">
                                      <a:latin typeface="Cambria Math" panose="02040503050406030204" pitchFamily="18" charset="0"/>
                                    </a:rPr>
                                  </m:ctrlPr>
                                </m:fPr>
                                <m:num>
                                  <m:r>
                                    <m:rPr>
                                      <m:sty m:val="p"/>
                                    </m:rPr>
                                    <a:rPr lang="en-US" altLang="zh-CN" i="0">
                                      <a:latin typeface="Cambria Math"/>
                                    </a:rPr>
                                    <m:t>π</m:t>
                                  </m:r>
                                </m:num>
                                <m:den>
                                  <m:r>
                                    <a:rPr lang="en-US" altLang="zh-CN" i="0">
                                      <a:latin typeface="Cambria Math"/>
                                    </a:rPr>
                                    <m:t>3</m:t>
                                  </m:r>
                                </m:den>
                              </m:f>
                              <m:f>
                                <m:fPr>
                                  <m:ctrlPr>
                                    <a:rPr lang="zh-CN" altLang="en-US" i="1">
                                      <a:latin typeface="Cambria Math" panose="02040503050406030204" pitchFamily="18" charset="0"/>
                                    </a:rPr>
                                  </m:ctrlPr>
                                </m:fPr>
                                <m:num>
                                  <m:r>
                                    <a:rPr lang="en-US" altLang="zh-CN" i="0">
                                      <a:latin typeface="Cambria Math"/>
                                    </a:rPr>
                                    <m:t>2−3</m:t>
                                  </m:r>
                                  <m:func>
                                    <m:funcPr>
                                      <m:ctrlPr>
                                        <a:rPr lang="zh-CN" altLang="en-US" i="1">
                                          <a:latin typeface="Cambria Math" panose="02040503050406030204" pitchFamily="18" charset="0"/>
                                        </a:rPr>
                                      </m:ctrlPr>
                                    </m:funcPr>
                                    <m:fName>
                                      <m:r>
                                        <m:rPr>
                                          <m:sty m:val="p"/>
                                        </m:rPr>
                                        <a:rPr lang="en-US" altLang="zh-CN" i="0">
                                          <a:latin typeface="Cambria Math"/>
                                        </a:rPr>
                                        <m:t>cos</m:t>
                                      </m:r>
                                    </m:fName>
                                    <m:e>
                                      <m:r>
                                        <m:rPr>
                                          <m:sty m:val="p"/>
                                        </m:rPr>
                                        <a:rPr lang="en-US" altLang="zh-CN" i="0">
                                          <a:latin typeface="Cambria Math"/>
                                        </a:rPr>
                                        <m:t>θ</m:t>
                                      </m:r>
                                      <m:r>
                                        <a:rPr lang="en-US" altLang="zh-CN" i="0">
                                          <a:latin typeface="Cambria Math"/>
                                        </a:rPr>
                                        <m:t>+</m:t>
                                      </m:r>
                                      <m:sSup>
                                        <m:sSupPr>
                                          <m:ctrlPr>
                                            <a:rPr lang="zh-CN" altLang="en-US" i="1">
                                              <a:latin typeface="Cambria Math" panose="02040503050406030204" pitchFamily="18" charset="0"/>
                                            </a:rPr>
                                          </m:ctrlPr>
                                        </m:sSupPr>
                                        <m:e>
                                          <m:func>
                                            <m:funcPr>
                                              <m:ctrlPr>
                                                <a:rPr lang="zh-CN" altLang="en-US" i="1">
                                                  <a:latin typeface="Cambria Math" panose="02040503050406030204" pitchFamily="18" charset="0"/>
                                                </a:rPr>
                                              </m:ctrlPr>
                                            </m:funcPr>
                                            <m:fName>
                                              <m:r>
                                                <m:rPr>
                                                  <m:sty m:val="p"/>
                                                </m:rPr>
                                                <a:rPr lang="en-US" altLang="zh-CN" i="0">
                                                  <a:latin typeface="Cambria Math"/>
                                                </a:rPr>
                                                <m:t>cos</m:t>
                                              </m:r>
                                            </m:fName>
                                            <m:e>
                                              <m:r>
                                                <m:rPr>
                                                  <m:sty m:val="p"/>
                                                </m:rPr>
                                                <a:rPr lang="en-US" altLang="zh-CN" i="0">
                                                  <a:latin typeface="Cambria Math"/>
                                                </a:rPr>
                                                <m:t>θ</m:t>
                                              </m:r>
                                            </m:e>
                                          </m:func>
                                        </m:e>
                                        <m:sup>
                                          <m:r>
                                            <a:rPr lang="en-US" altLang="zh-CN" i="0">
                                              <a:latin typeface="Cambria Math"/>
                                            </a:rPr>
                                            <m:t>3</m:t>
                                          </m:r>
                                        </m:sup>
                                      </m:sSup>
                                    </m:e>
                                  </m:func>
                                </m:num>
                                <m:den>
                                  <m:sSup>
                                    <m:sSupPr>
                                      <m:ctrlPr>
                                        <a:rPr lang="zh-CN" altLang="en-US" i="1">
                                          <a:latin typeface="Cambria Math" panose="02040503050406030204" pitchFamily="18" charset="0"/>
                                        </a:rPr>
                                      </m:ctrlPr>
                                    </m:sSupPr>
                                    <m:e>
                                      <m:func>
                                        <m:funcPr>
                                          <m:ctrlPr>
                                            <a:rPr lang="zh-CN" altLang="en-US" i="1">
                                              <a:latin typeface="Cambria Math" panose="02040503050406030204" pitchFamily="18" charset="0"/>
                                            </a:rPr>
                                          </m:ctrlPr>
                                        </m:funcPr>
                                        <m:fName>
                                          <m:r>
                                            <m:rPr>
                                              <m:sty m:val="p"/>
                                            </m:rPr>
                                            <a:rPr lang="en-US" altLang="zh-CN" i="0">
                                              <a:latin typeface="Cambria Math"/>
                                            </a:rPr>
                                            <m:t>sin</m:t>
                                          </m:r>
                                        </m:fName>
                                        <m:e>
                                          <m:r>
                                            <m:rPr>
                                              <m:sty m:val="p"/>
                                            </m:rPr>
                                            <a:rPr lang="en-US" altLang="zh-CN" i="0">
                                              <a:latin typeface="Cambria Math"/>
                                            </a:rPr>
                                            <m:t>θ</m:t>
                                          </m:r>
                                        </m:e>
                                      </m:func>
                                    </m:e>
                                    <m:sup>
                                      <m:r>
                                        <a:rPr lang="en-US" altLang="zh-CN" i="0">
                                          <a:latin typeface="Cambria Math"/>
                                        </a:rPr>
                                        <m:t>3</m:t>
                                      </m:r>
                                    </m:sup>
                                  </m:sSup>
                                </m:den>
                              </m:f>
                              <m:r>
                                <m:rPr>
                                  <m:nor/>
                                </m:rPr>
                                <a:rPr lang="zh-CN" altLang="en-US">
                                  <a:latin typeface="+mn-ea"/>
                                </a:rPr>
                                <m:t> </m:t>
                              </m:r>
                            </m:e>
                            <m:e>
                              <m:box>
                                <m:boxPr>
                                  <m:diff m:val="on"/>
                                  <m:ctrlPr>
                                    <a:rPr lang="zh-CN" altLang="en-US" i="1">
                                      <a:latin typeface="Cambria Math" panose="02040503050406030204" pitchFamily="18" charset="0"/>
                                    </a:rPr>
                                  </m:ctrlPr>
                                </m:boxPr>
                                <m:e>
                                  <m:r>
                                    <m:rPr>
                                      <m:sty m:val="p"/>
                                    </m:rPr>
                                    <a:rPr lang="en-US" altLang="zh-CN" i="0">
                                      <a:latin typeface="Cambria Math"/>
                                    </a:rPr>
                                    <m:t>dR</m:t>
                                  </m:r>
                                </m:e>
                              </m:box>
                              <m:func>
                                <m:funcPr>
                                  <m:ctrlPr>
                                    <a:rPr lang="zh-CN" altLang="en-US" i="1">
                                      <a:latin typeface="Cambria Math" panose="02040503050406030204" pitchFamily="18" charset="0"/>
                                    </a:rPr>
                                  </m:ctrlPr>
                                </m:funcPr>
                                <m:fName>
                                  <m:r>
                                    <m:rPr>
                                      <m:sty m:val="p"/>
                                    </m:rPr>
                                    <a:rPr lang="en-US" altLang="zh-CN" i="0">
                                      <a:latin typeface="Cambria Math"/>
                                    </a:rPr>
                                    <m:t>tan</m:t>
                                  </m:r>
                                </m:fName>
                                <m:e>
                                  <m:r>
                                    <m:rPr>
                                      <m:sty m:val="p"/>
                                    </m:rPr>
                                    <a:rPr lang="en-US" altLang="zh-CN" i="0">
                                      <a:latin typeface="Cambria Math"/>
                                    </a:rPr>
                                    <m:t>θ</m:t>
                                  </m:r>
                                  <m:r>
                                    <a:rPr lang="en-US" altLang="zh-CN" i="0">
                                      <a:latin typeface="Cambria Math"/>
                                    </a:rPr>
                                    <m:t>=−</m:t>
                                  </m:r>
                                  <m:box>
                                    <m:boxPr>
                                      <m:diff m:val="on"/>
                                      <m:ctrlPr>
                                        <a:rPr lang="zh-CN" altLang="en-US" i="1">
                                          <a:latin typeface="Cambria Math" panose="02040503050406030204" pitchFamily="18" charset="0"/>
                                        </a:rPr>
                                      </m:ctrlPr>
                                    </m:boxPr>
                                    <m:e>
                                      <m:r>
                                        <m:rPr>
                                          <m:sty m:val="p"/>
                                        </m:rPr>
                                        <a:rPr lang="en-US" altLang="zh-CN" i="0">
                                          <a:latin typeface="Cambria Math"/>
                                        </a:rPr>
                                        <m:t>dz</m:t>
                                      </m:r>
                                    </m:e>
                                  </m:box>
                                </m:e>
                              </m:func>
                              <m:r>
                                <m:rPr>
                                  <m:nor/>
                                </m:rPr>
                                <a:rPr lang="zh-CN" altLang="en-US">
                                  <a:latin typeface="+mn-ea"/>
                                </a:rPr>
                                <m:t> </m:t>
                              </m:r>
                            </m:e>
                            <m:e>
                              <m:r>
                                <a:rPr lang="en-US" altLang="zh-CN" b="1" i="0" smtClean="0">
                                  <a:solidFill>
                                    <a:srgbClr val="FF0000"/>
                                  </a:solidFill>
                                  <a:latin typeface="Cambria Math"/>
                                </a:rPr>
                                <m:t>−</m:t>
                              </m:r>
                              <m:box>
                                <m:boxPr>
                                  <m:diff m:val="on"/>
                                  <m:ctrlPr>
                                    <a:rPr lang="zh-CN" altLang="en-US" b="1" i="1">
                                      <a:solidFill>
                                        <a:srgbClr val="FF0000"/>
                                      </a:solidFill>
                                      <a:latin typeface="Cambria Math" panose="02040503050406030204" pitchFamily="18" charset="0"/>
                                    </a:rPr>
                                  </m:ctrlPr>
                                </m:boxPr>
                                <m:e>
                                  <m:r>
                                    <a:rPr lang="en-US" altLang="zh-CN" b="1" i="0">
                                      <a:solidFill>
                                        <a:srgbClr val="FF0000"/>
                                      </a:solidFill>
                                      <a:latin typeface="Cambria Math"/>
                                    </a:rPr>
                                    <m:t>𝐝</m:t>
                                  </m:r>
                                </m:e>
                              </m:box>
                              <m:d>
                                <m:dPr>
                                  <m:ctrlPr>
                                    <a:rPr lang="zh-CN" altLang="en-US" b="1" i="1">
                                      <a:solidFill>
                                        <a:srgbClr val="FF0000"/>
                                      </a:solidFill>
                                      <a:latin typeface="Cambria Math" panose="02040503050406030204" pitchFamily="18" charset="0"/>
                                    </a:rPr>
                                  </m:ctrlPr>
                                </m:dPr>
                                <m:e>
                                  <m:r>
                                    <a:rPr lang="en-US" altLang="zh-CN" b="1" i="0">
                                      <a:solidFill>
                                        <a:srgbClr val="FF0000"/>
                                      </a:solidFill>
                                      <a:latin typeface="Cambria Math"/>
                                    </a:rPr>
                                    <m:t>𝛒</m:t>
                                  </m:r>
                                  <m:r>
                                    <a:rPr lang="en-US" altLang="zh-CN" b="1" i="0">
                                      <a:solidFill>
                                        <a:srgbClr val="FF0000"/>
                                      </a:solidFill>
                                      <a:latin typeface="Cambria Math"/>
                                    </a:rPr>
                                    <m:t>𝐕</m:t>
                                  </m:r>
                                </m:e>
                              </m:d>
                              <m:r>
                                <a:rPr lang="en-US" altLang="zh-CN" i="0" smtClean="0">
                                  <a:solidFill>
                                    <a:schemeClr val="tx1"/>
                                  </a:solidFill>
                                  <a:latin typeface="Cambria Math"/>
                                </a:rPr>
                                <m:t>=</m:t>
                              </m:r>
                              <m:sSub>
                                <m:sSubPr>
                                  <m:ctrlPr>
                                    <a:rPr lang="zh-CN" altLang="en-US" i="1" smtClean="0">
                                      <a:solidFill>
                                        <a:schemeClr val="tx1"/>
                                      </a:solidFill>
                                      <a:latin typeface="Cambria Math" panose="02040503050406030204" pitchFamily="18" charset="0"/>
                                    </a:rPr>
                                  </m:ctrlPr>
                                </m:sSubPr>
                                <m:e>
                                  <m:r>
                                    <m:rPr>
                                      <m:sty m:val="p"/>
                                    </m:rPr>
                                    <a:rPr lang="en-US" altLang="zh-CN" i="0">
                                      <a:solidFill>
                                        <a:schemeClr val="tx1"/>
                                      </a:solidFill>
                                      <a:latin typeface="Cambria Math"/>
                                    </a:rPr>
                                    <m:t>ρ</m:t>
                                  </m:r>
                                </m:e>
                                <m:sub>
                                  <m:r>
                                    <m:rPr>
                                      <m:sty m:val="p"/>
                                    </m:rPr>
                                    <a:rPr lang="en-US" altLang="zh-CN" i="0">
                                      <a:solidFill>
                                        <a:schemeClr val="tx1"/>
                                      </a:solidFill>
                                      <a:latin typeface="Cambria Math"/>
                                    </a:rPr>
                                    <m:t>s</m:t>
                                  </m:r>
                                </m:sub>
                              </m:sSub>
                              <m:r>
                                <m:rPr>
                                  <m:sty m:val="p"/>
                                </m:rPr>
                                <a:rPr lang="en-US" altLang="zh-CN" i="0">
                                  <a:solidFill>
                                    <a:schemeClr val="tx1"/>
                                  </a:solidFill>
                                  <a:latin typeface="Cambria Math"/>
                                </a:rPr>
                                <m:t>π</m:t>
                              </m:r>
                              <m:sSup>
                                <m:sSupPr>
                                  <m:ctrlPr>
                                    <a:rPr lang="zh-CN" altLang="en-US" i="1">
                                      <a:solidFill>
                                        <a:schemeClr val="tx1"/>
                                      </a:solidFill>
                                      <a:latin typeface="Cambria Math" panose="02040503050406030204" pitchFamily="18" charset="0"/>
                                    </a:rPr>
                                  </m:ctrlPr>
                                </m:sSupPr>
                                <m:e>
                                  <m:r>
                                    <m:rPr>
                                      <m:sty m:val="p"/>
                                    </m:rPr>
                                    <a:rPr lang="en-US" altLang="zh-CN" i="0">
                                      <a:solidFill>
                                        <a:schemeClr val="tx1"/>
                                      </a:solidFill>
                                      <a:latin typeface="Cambria Math"/>
                                    </a:rPr>
                                    <m:t>R</m:t>
                                  </m:r>
                                </m:e>
                                <m:sup>
                                  <m:r>
                                    <a:rPr lang="en-US" altLang="zh-CN" i="0">
                                      <a:solidFill>
                                        <a:schemeClr val="tx1"/>
                                      </a:solidFill>
                                      <a:latin typeface="Cambria Math"/>
                                    </a:rPr>
                                    <m:t>2</m:t>
                                  </m:r>
                                </m:sup>
                              </m:sSup>
                              <m:box>
                                <m:boxPr>
                                  <m:diff m:val="on"/>
                                  <m:ctrlPr>
                                    <a:rPr lang="zh-CN" altLang="en-US" i="1">
                                      <a:solidFill>
                                        <a:schemeClr val="tx1"/>
                                      </a:solidFill>
                                      <a:latin typeface="Cambria Math" panose="02040503050406030204" pitchFamily="18" charset="0"/>
                                    </a:rPr>
                                  </m:ctrlPr>
                                </m:boxPr>
                                <m:e>
                                  <m:r>
                                    <m:rPr>
                                      <m:sty m:val="p"/>
                                    </m:rPr>
                                    <a:rPr lang="en-US" altLang="zh-CN" i="0">
                                      <a:solidFill>
                                        <a:schemeClr val="tx1"/>
                                      </a:solidFill>
                                      <a:latin typeface="Cambria Math"/>
                                    </a:rPr>
                                    <m:t>dz</m:t>
                                  </m:r>
                                </m:e>
                              </m:box>
                              <m:r>
                                <m:rPr>
                                  <m:nor/>
                                </m:rPr>
                                <a:rPr lang="zh-CN" altLang="en-US">
                                  <a:solidFill>
                                    <a:schemeClr val="tx1"/>
                                  </a:solidFill>
                                  <a:latin typeface="+mn-ea"/>
                                </a:rPr>
                                <m:t> </m:t>
                              </m:r>
                            </m:e>
                          </m:eqArr>
                        </m:e>
                      </m:d>
                    </m:oMath>
                  </m:oMathPara>
                </a14:m>
                <a:endParaRPr lang="en-US" altLang="zh-CN" dirty="0" smtClean="0">
                  <a:latin typeface="+mn-ea"/>
                </a:endParaRPr>
              </a:p>
              <a:p>
                <a:endParaRPr lang="en-US" altLang="zh-CN" dirty="0" smtClean="0">
                  <a:latin typeface="+mn-ea"/>
                </a:endParaRPr>
              </a:p>
              <a:p>
                <a:r>
                  <a:rPr lang="zh-CN" altLang="en-US" dirty="0">
                    <a:latin typeface="+mn-ea"/>
                  </a:rPr>
                  <a:t>其中</a:t>
                </a:r>
                <a14:m>
                  <m:oMath xmlns:m="http://schemas.openxmlformats.org/officeDocument/2006/math">
                    <m:r>
                      <a:rPr lang="en-US" altLang="zh-CN" i="0">
                        <a:latin typeface="Cambria Math"/>
                      </a:rPr>
                      <m:t> </m:t>
                    </m:r>
                    <m:r>
                      <m:rPr>
                        <m:sty m:val="p"/>
                      </m:rPr>
                      <a:rPr lang="en-US" altLang="zh-CN" i="0">
                        <a:latin typeface="Cambria Math"/>
                      </a:rPr>
                      <m:t>ρ</m:t>
                    </m:r>
                    <m:r>
                      <a:rPr lang="en-US" altLang="zh-CN" i="0">
                        <a:latin typeface="Cambria Math"/>
                      </a:rPr>
                      <m:t>=</m:t>
                    </m:r>
                    <m:f>
                      <m:fPr>
                        <m:ctrlPr>
                          <a:rPr lang="zh-CN" altLang="zh-CN" i="1">
                            <a:latin typeface="Cambria Math" panose="02040503050406030204" pitchFamily="18" charset="0"/>
                          </a:rPr>
                        </m:ctrlPr>
                      </m:fPr>
                      <m:num>
                        <m:sSub>
                          <m:sSubPr>
                            <m:ctrlPr>
                              <a:rPr lang="zh-CN" altLang="zh-CN" i="1">
                                <a:latin typeface="Cambria Math" panose="02040503050406030204" pitchFamily="18" charset="0"/>
                              </a:rPr>
                            </m:ctrlPr>
                          </m:sSubPr>
                          <m:e>
                            <m:r>
                              <m:rPr>
                                <m:sty m:val="p"/>
                              </m:rPr>
                              <a:rPr lang="en-US" altLang="zh-CN" i="0">
                                <a:latin typeface="Cambria Math"/>
                              </a:rPr>
                              <m:t>V</m:t>
                            </m:r>
                          </m:e>
                          <m:sub>
                            <m:r>
                              <m:rPr>
                                <m:sty m:val="p"/>
                              </m:rPr>
                              <a:rPr lang="en-US" altLang="zh-CN" i="0">
                                <a:latin typeface="Cambria Math"/>
                              </a:rPr>
                              <m:t>s</m:t>
                            </m:r>
                          </m:sub>
                        </m:sSub>
                        <m:sSub>
                          <m:sSubPr>
                            <m:ctrlPr>
                              <a:rPr lang="zh-CN" altLang="zh-CN" i="1">
                                <a:latin typeface="Cambria Math" panose="02040503050406030204" pitchFamily="18" charset="0"/>
                              </a:rPr>
                            </m:ctrlPr>
                          </m:sSubPr>
                          <m:e>
                            <m:r>
                              <m:rPr>
                                <m:sty m:val="p"/>
                              </m:rPr>
                              <a:rPr lang="en-US" altLang="zh-CN" i="0">
                                <a:latin typeface="Cambria Math"/>
                              </a:rPr>
                              <m:t>ρ</m:t>
                            </m:r>
                          </m:e>
                          <m:sub>
                            <m:r>
                              <m:rPr>
                                <m:sty m:val="p"/>
                              </m:rPr>
                              <a:rPr lang="en-US" altLang="zh-CN" i="0">
                                <a:latin typeface="Cambria Math"/>
                              </a:rPr>
                              <m:t>s</m:t>
                            </m:r>
                          </m:sub>
                        </m:sSub>
                        <m:r>
                          <a:rPr lang="en-US" altLang="zh-CN" i="0">
                            <a:latin typeface="Cambria Math"/>
                          </a:rPr>
                          <m:t>+</m:t>
                        </m:r>
                        <m:d>
                          <m:dPr>
                            <m:ctrlPr>
                              <a:rPr lang="zh-CN" altLang="zh-CN" i="1">
                                <a:latin typeface="Cambria Math" panose="02040503050406030204" pitchFamily="18" charset="0"/>
                              </a:rPr>
                            </m:ctrlPr>
                          </m:dPr>
                          <m:e>
                            <m:r>
                              <m:rPr>
                                <m:sty m:val="p"/>
                              </m:rPr>
                              <a:rPr lang="en-US" altLang="zh-CN" i="0">
                                <a:latin typeface="Cambria Math"/>
                              </a:rPr>
                              <m:t>V</m:t>
                            </m:r>
                            <m:r>
                              <a:rPr lang="en-US" altLang="zh-CN" i="0">
                                <a:latin typeface="Cambria Math"/>
                              </a:rPr>
                              <m:t>−</m:t>
                            </m:r>
                            <m:sSub>
                              <m:sSubPr>
                                <m:ctrlPr>
                                  <a:rPr lang="zh-CN" altLang="zh-CN" i="1">
                                    <a:latin typeface="Cambria Math" panose="02040503050406030204" pitchFamily="18" charset="0"/>
                                  </a:rPr>
                                </m:ctrlPr>
                              </m:sSubPr>
                              <m:e>
                                <m:r>
                                  <m:rPr>
                                    <m:sty m:val="p"/>
                                  </m:rPr>
                                  <a:rPr lang="en-US" altLang="zh-CN" i="0">
                                    <a:latin typeface="Cambria Math"/>
                                  </a:rPr>
                                  <m:t>V</m:t>
                                </m:r>
                              </m:e>
                              <m:sub>
                                <m:r>
                                  <m:rPr>
                                    <m:sty m:val="p"/>
                                  </m:rPr>
                                  <a:rPr lang="en-US" altLang="zh-CN" i="0">
                                    <a:latin typeface="Cambria Math"/>
                                  </a:rPr>
                                  <m:t>s</m:t>
                                </m:r>
                              </m:sub>
                            </m:sSub>
                          </m:e>
                        </m:d>
                        <m:sSub>
                          <m:sSubPr>
                            <m:ctrlPr>
                              <a:rPr lang="zh-CN" altLang="zh-CN" i="1">
                                <a:latin typeface="Cambria Math" panose="02040503050406030204" pitchFamily="18" charset="0"/>
                              </a:rPr>
                            </m:ctrlPr>
                          </m:sSubPr>
                          <m:e>
                            <m:r>
                              <m:rPr>
                                <m:sty m:val="p"/>
                              </m:rPr>
                              <a:rPr lang="en-US" altLang="zh-CN" i="0">
                                <a:latin typeface="Cambria Math"/>
                              </a:rPr>
                              <m:t>ρ</m:t>
                            </m:r>
                          </m:e>
                          <m:sub>
                            <m:r>
                              <m:rPr>
                                <m:sty m:val="p"/>
                              </m:rPr>
                              <a:rPr lang="en-US" altLang="zh-CN" i="0">
                                <a:latin typeface="Cambria Math"/>
                              </a:rPr>
                              <m:t>L</m:t>
                            </m:r>
                          </m:sub>
                        </m:sSub>
                      </m:num>
                      <m:den>
                        <m:r>
                          <m:rPr>
                            <m:sty m:val="p"/>
                          </m:rPr>
                          <a:rPr lang="en-US" altLang="zh-CN" i="0">
                            <a:latin typeface="Cambria Math"/>
                          </a:rPr>
                          <m:t>V</m:t>
                        </m:r>
                      </m:den>
                    </m:f>
                  </m:oMath>
                </a14:m>
                <a:endParaRPr lang="zh-CN" altLang="en-US" dirty="0">
                  <a:latin typeface="+mn-ea"/>
                </a:endParaRPr>
              </a:p>
            </p:txBody>
          </p:sp>
        </mc:Choice>
        <mc:Fallback>
          <p:sp>
            <p:nvSpPr>
              <p:cNvPr id="4" name="TextBox 3"/>
              <p:cNvSpPr txBox="1">
                <a:spLocks noRot="1" noChangeAspect="1" noMove="1" noResize="1" noEditPoints="1" noAdjustHandles="1" noChangeArrowheads="1" noChangeShapeType="1" noTextEdit="1"/>
              </p:cNvSpPr>
              <p:nvPr/>
            </p:nvSpPr>
            <p:spPr>
              <a:xfrm>
                <a:off x="1979712" y="3501008"/>
                <a:ext cx="6336704" cy="2600327"/>
              </a:xfrm>
              <a:prstGeom prst="rect">
                <a:avLst/>
              </a:prstGeom>
              <a:blipFill rotWithShape="0">
                <a:blip r:embed="rId2"/>
                <a:stretch>
                  <a:fillRect l="-866" t="-1171"/>
                </a:stretch>
              </a:blipFill>
            </p:spPr>
            <p:txBody>
              <a:bodyPr/>
              <a:lstStyle/>
              <a:p>
                <a:r>
                  <a:rPr lang="zh-CN" altLang="en-US">
                    <a:noFill/>
                  </a:rPr>
                  <a:t> </a:t>
                </a:r>
              </a:p>
            </p:txBody>
          </p:sp>
        </mc:Fallback>
      </mc:AlternateContent>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0735" y="908720"/>
            <a:ext cx="3912215" cy="2268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444208" y="2276872"/>
            <a:ext cx="1512168" cy="307777"/>
          </a:xfrm>
          <a:prstGeom prst="rect">
            <a:avLst/>
          </a:prstGeom>
          <a:noFill/>
        </p:spPr>
        <p:txBody>
          <a:bodyPr wrap="square" rtlCol="0">
            <a:spAutoFit/>
          </a:bodyPr>
          <a:lstStyle/>
          <a:p>
            <a:r>
              <a:rPr lang="zh-CN" altLang="en-US" sz="1400" dirty="0" smtClean="0">
                <a:solidFill>
                  <a:srgbClr val="FF0000"/>
                </a:solidFill>
              </a:rPr>
              <a:t>视频</a:t>
            </a:r>
            <a:r>
              <a:rPr lang="en-US" altLang="zh-CN" sz="1400" dirty="0" smtClean="0">
                <a:solidFill>
                  <a:srgbClr val="FF0000"/>
                </a:solidFill>
              </a:rPr>
              <a:t>【-2.2】</a:t>
            </a:r>
            <a:endParaRPr lang="zh-CN" altLang="en-US" sz="1400" dirty="0">
              <a:solidFill>
                <a:srgbClr val="FF0000"/>
              </a:solidFill>
            </a:endParaRPr>
          </a:p>
        </p:txBody>
      </p:sp>
    </p:spTree>
    <p:extLst>
      <p:ext uri="{BB962C8B-B14F-4D97-AF65-F5344CB8AC3E}">
        <p14:creationId xmlns:p14="http://schemas.microsoft.com/office/powerpoint/2010/main" val="21333891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矩形 1"/>
              <p:cNvSpPr/>
              <p:nvPr/>
            </p:nvSpPr>
            <p:spPr>
              <a:xfrm>
                <a:off x="1955809" y="1916832"/>
                <a:ext cx="6552728" cy="102034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zh-CN" altLang="zh-CN" sz="1600" i="1">
                              <a:latin typeface="Cambria Math" panose="02040503050406030204" pitchFamily="18" charset="0"/>
                            </a:rPr>
                          </m:ctrlPr>
                        </m:fPr>
                        <m:num>
                          <m:box>
                            <m:boxPr>
                              <m:diff m:val="on"/>
                              <m:ctrlPr>
                                <a:rPr lang="zh-CN" altLang="zh-CN" sz="1600" i="1">
                                  <a:latin typeface="Cambria Math" panose="02040503050406030204" pitchFamily="18" charset="0"/>
                                </a:rPr>
                              </m:ctrlPr>
                            </m:boxPr>
                            <m:e>
                              <m:r>
                                <m:rPr>
                                  <m:sty m:val="p"/>
                                </m:rPr>
                                <a:rPr lang="en-US" altLang="zh-CN" sz="1600">
                                  <a:latin typeface="Cambria Math"/>
                                </a:rPr>
                                <m:t>dR</m:t>
                              </m:r>
                            </m:e>
                          </m:box>
                        </m:num>
                        <m:den>
                          <m:r>
                            <m:rPr>
                              <m:sty m:val="p"/>
                            </m:rPr>
                            <a:rPr lang="en-US" altLang="zh-CN" sz="1600">
                              <a:latin typeface="Cambria Math"/>
                            </a:rPr>
                            <m:t>R</m:t>
                          </m:r>
                        </m:den>
                      </m:f>
                      <m:r>
                        <a:rPr lang="en-US" altLang="zh-CN" sz="1600">
                          <a:latin typeface="Cambria Math"/>
                        </a:rPr>
                        <m:t>=</m:t>
                      </m:r>
                      <m:f>
                        <m:fPr>
                          <m:ctrlPr>
                            <a:rPr lang="zh-CN" altLang="zh-CN" sz="1600" i="1">
                              <a:latin typeface="Cambria Math" panose="02040503050406030204" pitchFamily="18" charset="0"/>
                            </a:rPr>
                          </m:ctrlPr>
                        </m:fPr>
                        <m:num>
                          <m:box>
                            <m:boxPr>
                              <m:diff m:val="on"/>
                              <m:ctrlPr>
                                <a:rPr lang="zh-CN" altLang="zh-CN" sz="1600" i="1">
                                  <a:latin typeface="Cambria Math" panose="02040503050406030204" pitchFamily="18" charset="0"/>
                                </a:rPr>
                              </m:ctrlPr>
                            </m:boxPr>
                            <m:e>
                              <m:r>
                                <m:rPr>
                                  <m:sty m:val="p"/>
                                </m:rPr>
                                <a:rPr lang="en-US" altLang="zh-CN" sz="1600">
                                  <a:latin typeface="Cambria Math"/>
                                </a:rPr>
                                <m:t>dθ</m:t>
                              </m:r>
                            </m:e>
                          </m:box>
                        </m:num>
                        <m:den>
                          <m:func>
                            <m:funcPr>
                              <m:ctrlPr>
                                <a:rPr lang="zh-CN" altLang="zh-CN" sz="1600" i="1">
                                  <a:latin typeface="Cambria Math" panose="02040503050406030204" pitchFamily="18" charset="0"/>
                                </a:rPr>
                              </m:ctrlPr>
                            </m:funcPr>
                            <m:fName>
                              <m:r>
                                <m:rPr>
                                  <m:sty m:val="p"/>
                                </m:rPr>
                                <a:rPr lang="en-US" altLang="zh-CN" sz="1600">
                                  <a:latin typeface="Cambria Math"/>
                                </a:rPr>
                                <m:t>tan</m:t>
                              </m:r>
                            </m:fName>
                            <m:e>
                              <m:r>
                                <m:rPr>
                                  <m:sty m:val="p"/>
                                </m:rPr>
                                <a:rPr lang="en-US" altLang="zh-CN" sz="1600">
                                  <a:latin typeface="Cambria Math"/>
                                </a:rPr>
                                <m:t>θ</m:t>
                              </m:r>
                              <m:d>
                                <m:dPr>
                                  <m:begChr m:val="["/>
                                  <m:endChr m:val="]"/>
                                  <m:ctrlPr>
                                    <a:rPr lang="zh-CN" altLang="zh-CN" sz="1600" i="1">
                                      <a:latin typeface="Cambria Math" panose="02040503050406030204" pitchFamily="18" charset="0"/>
                                    </a:rPr>
                                  </m:ctrlPr>
                                </m:dPr>
                                <m:e>
                                  <m:f>
                                    <m:fPr>
                                      <m:ctrlPr>
                                        <a:rPr lang="zh-CN" altLang="zh-CN" sz="1600" i="1">
                                          <a:latin typeface="Cambria Math" panose="02040503050406030204" pitchFamily="18" charset="0"/>
                                        </a:rPr>
                                      </m:ctrlPr>
                                    </m:fPr>
                                    <m:num>
                                      <m:sSub>
                                        <m:sSubPr>
                                          <m:ctrlPr>
                                            <a:rPr lang="zh-CN" altLang="zh-CN" sz="1600" i="1">
                                              <a:latin typeface="Cambria Math" panose="02040503050406030204" pitchFamily="18" charset="0"/>
                                            </a:rPr>
                                          </m:ctrlPr>
                                        </m:sSubPr>
                                        <m:e>
                                          <m:r>
                                            <m:rPr>
                                              <m:sty m:val="p"/>
                                            </m:rPr>
                                            <a:rPr lang="en-US" altLang="zh-CN" sz="1600">
                                              <a:latin typeface="Cambria Math"/>
                                            </a:rPr>
                                            <m:t>V</m:t>
                                          </m:r>
                                        </m:e>
                                        <m:sub>
                                          <m:r>
                                            <a:rPr lang="en-US" altLang="zh-CN" sz="1600">
                                              <a:latin typeface="Cambria Math"/>
                                            </a:rPr>
                                            <m:t>0</m:t>
                                          </m:r>
                                        </m:sub>
                                      </m:sSub>
                                    </m:num>
                                    <m:den>
                                      <m:sSub>
                                        <m:sSubPr>
                                          <m:ctrlPr>
                                            <a:rPr lang="zh-CN" altLang="zh-CN" sz="1600" i="1">
                                              <a:latin typeface="Cambria Math" panose="02040503050406030204" pitchFamily="18" charset="0"/>
                                            </a:rPr>
                                          </m:ctrlPr>
                                        </m:sSubPr>
                                        <m:e>
                                          <m:r>
                                            <m:rPr>
                                              <m:sty m:val="p"/>
                                            </m:rPr>
                                            <a:rPr lang="en-US" altLang="zh-CN" sz="1600">
                                              <a:latin typeface="Cambria Math"/>
                                            </a:rPr>
                                            <m:t>V</m:t>
                                          </m:r>
                                        </m:e>
                                        <m:sub>
                                          <m:r>
                                            <a:rPr lang="en-US" altLang="zh-CN" sz="1600">
                                              <a:latin typeface="Cambria Math"/>
                                            </a:rPr>
                                            <m:t>0</m:t>
                                          </m:r>
                                        </m:sub>
                                      </m:sSub>
                                      <m:r>
                                        <a:rPr lang="en-US" altLang="zh-CN" sz="1600">
                                          <a:latin typeface="Cambria Math"/>
                                        </a:rPr>
                                        <m:t>+2</m:t>
                                      </m:r>
                                      <m:r>
                                        <m:rPr>
                                          <m:sty m:val="p"/>
                                        </m:rPr>
                                        <a:rPr lang="en-US" altLang="zh-CN" sz="1600">
                                          <a:latin typeface="Cambria Math"/>
                                        </a:rPr>
                                        <m:t>V</m:t>
                                      </m:r>
                                      <m:d>
                                        <m:dPr>
                                          <m:ctrlPr>
                                            <a:rPr lang="zh-CN" altLang="zh-CN" sz="1600" i="1">
                                              <a:latin typeface="Cambria Math" panose="02040503050406030204" pitchFamily="18" charset="0"/>
                                            </a:rPr>
                                          </m:ctrlPr>
                                        </m:dPr>
                                        <m:e>
                                          <m:f>
                                            <m:fPr>
                                              <m:ctrlPr>
                                                <a:rPr lang="zh-CN" altLang="zh-CN" sz="1600" i="1">
                                                  <a:latin typeface="Cambria Math" panose="02040503050406030204" pitchFamily="18" charset="0"/>
                                                </a:rPr>
                                              </m:ctrlPr>
                                            </m:fPr>
                                            <m:num>
                                              <m:r>
                                                <a:rPr lang="en-US" altLang="zh-CN" sz="1600">
                                                  <a:latin typeface="Cambria Math"/>
                                                </a:rPr>
                                                <m:t>1</m:t>
                                              </m:r>
                                            </m:num>
                                            <m:den>
                                              <m:r>
                                                <m:rPr>
                                                  <m:sty m:val="p"/>
                                                </m:rPr>
                                                <a:rPr lang="en-US" altLang="zh-CN" sz="1600">
                                                  <a:latin typeface="Cambria Math"/>
                                                </a:rPr>
                                                <m:t>γ</m:t>
                                              </m:r>
                                            </m:den>
                                          </m:f>
                                          <m:r>
                                            <a:rPr lang="en-US" altLang="zh-CN" sz="1600" i="1">
                                              <a:latin typeface="Cambria Math"/>
                                            </a:rPr>
                                            <m:t>−</m:t>
                                          </m:r>
                                          <m:r>
                                            <a:rPr lang="en-US" altLang="zh-CN" sz="1600">
                                              <a:latin typeface="Cambria Math"/>
                                            </a:rPr>
                                            <m:t>1</m:t>
                                          </m:r>
                                        </m:e>
                                      </m:d>
                                    </m:den>
                                  </m:f>
                                  <m:r>
                                    <a:rPr lang="en-US" altLang="zh-CN" sz="1600" i="1">
                                      <a:latin typeface="Cambria Math"/>
                                    </a:rPr>
                                    <m:t>−</m:t>
                                  </m:r>
                                  <m:d>
                                    <m:dPr>
                                      <m:ctrlPr>
                                        <a:rPr lang="zh-CN" altLang="zh-CN" sz="1600" i="1">
                                          <a:latin typeface="Cambria Math" panose="02040503050406030204" pitchFamily="18" charset="0"/>
                                        </a:rPr>
                                      </m:ctrlPr>
                                    </m:dPr>
                                    <m:e>
                                      <m:r>
                                        <a:rPr lang="en-US" altLang="zh-CN" sz="1600">
                                          <a:latin typeface="Cambria Math"/>
                                        </a:rPr>
                                        <m:t>1</m:t>
                                      </m:r>
                                      <m:r>
                                        <a:rPr lang="en-US" altLang="zh-CN" sz="1600" i="1">
                                          <a:latin typeface="Cambria Math"/>
                                        </a:rPr>
                                        <m:t>−</m:t>
                                      </m:r>
                                      <m:f>
                                        <m:fPr>
                                          <m:ctrlPr>
                                            <a:rPr lang="zh-CN" altLang="zh-CN" sz="1600" i="1">
                                              <a:latin typeface="Cambria Math" panose="02040503050406030204" pitchFamily="18" charset="0"/>
                                            </a:rPr>
                                          </m:ctrlPr>
                                        </m:fPr>
                                        <m:num>
                                          <m:sSub>
                                            <m:sSubPr>
                                              <m:ctrlPr>
                                                <a:rPr lang="zh-CN" altLang="zh-CN" sz="1600" i="1">
                                                  <a:latin typeface="Cambria Math" panose="02040503050406030204" pitchFamily="18" charset="0"/>
                                                </a:rPr>
                                              </m:ctrlPr>
                                            </m:sSubPr>
                                            <m:e>
                                              <m:r>
                                                <m:rPr>
                                                  <m:sty m:val="p"/>
                                                </m:rPr>
                                                <a:rPr lang="en-US" altLang="zh-CN" sz="1600">
                                                  <a:latin typeface="Cambria Math"/>
                                                </a:rPr>
                                                <m:t>V</m:t>
                                              </m:r>
                                            </m:e>
                                            <m:sub>
                                              <m:r>
                                                <a:rPr lang="en-US" altLang="zh-CN" sz="1600">
                                                  <a:latin typeface="Cambria Math"/>
                                                </a:rPr>
                                                <m:t>0</m:t>
                                              </m:r>
                                            </m:sub>
                                          </m:sSub>
                                        </m:num>
                                        <m:den>
                                          <m:sSub>
                                            <m:sSubPr>
                                              <m:ctrlPr>
                                                <a:rPr lang="zh-CN" altLang="zh-CN" sz="1600" i="1">
                                                  <a:latin typeface="Cambria Math" panose="02040503050406030204" pitchFamily="18" charset="0"/>
                                                </a:rPr>
                                              </m:ctrlPr>
                                            </m:sSubPr>
                                            <m:e>
                                              <m:r>
                                                <m:rPr>
                                                  <m:sty m:val="p"/>
                                                </m:rPr>
                                                <a:rPr lang="en-US" altLang="zh-CN" sz="1600">
                                                  <a:latin typeface="Cambria Math"/>
                                                </a:rPr>
                                                <m:t>V</m:t>
                                              </m:r>
                                            </m:e>
                                            <m:sub>
                                              <m:r>
                                                <a:rPr lang="en-US" altLang="zh-CN" sz="1600">
                                                  <a:latin typeface="Cambria Math"/>
                                                </a:rPr>
                                                <m:t>0</m:t>
                                              </m:r>
                                            </m:sub>
                                          </m:sSub>
                                          <m:r>
                                            <a:rPr lang="en-US" altLang="zh-CN" sz="1600">
                                              <a:latin typeface="Cambria Math"/>
                                            </a:rPr>
                                            <m:t>+2</m:t>
                                          </m:r>
                                          <m:r>
                                            <m:rPr>
                                              <m:sty m:val="p"/>
                                            </m:rPr>
                                            <a:rPr lang="en-US" altLang="zh-CN" sz="1600">
                                              <a:latin typeface="Cambria Math"/>
                                            </a:rPr>
                                            <m:t>V</m:t>
                                          </m:r>
                                          <m:d>
                                            <m:dPr>
                                              <m:ctrlPr>
                                                <a:rPr lang="zh-CN" altLang="zh-CN" sz="1600" i="1">
                                                  <a:latin typeface="Cambria Math" panose="02040503050406030204" pitchFamily="18" charset="0"/>
                                                </a:rPr>
                                              </m:ctrlPr>
                                            </m:dPr>
                                            <m:e>
                                              <m:f>
                                                <m:fPr>
                                                  <m:ctrlPr>
                                                    <a:rPr lang="zh-CN" altLang="zh-CN" sz="1600" i="1">
                                                      <a:latin typeface="Cambria Math" panose="02040503050406030204" pitchFamily="18" charset="0"/>
                                                    </a:rPr>
                                                  </m:ctrlPr>
                                                </m:fPr>
                                                <m:num>
                                                  <m:r>
                                                    <a:rPr lang="en-US" altLang="zh-CN" sz="1600">
                                                      <a:latin typeface="Cambria Math"/>
                                                    </a:rPr>
                                                    <m:t>1</m:t>
                                                  </m:r>
                                                </m:num>
                                                <m:den>
                                                  <m:r>
                                                    <m:rPr>
                                                      <m:sty m:val="p"/>
                                                    </m:rPr>
                                                    <a:rPr lang="en-US" altLang="zh-CN" sz="1600">
                                                      <a:latin typeface="Cambria Math"/>
                                                    </a:rPr>
                                                    <m:t>γ</m:t>
                                                  </m:r>
                                                </m:den>
                                              </m:f>
                                              <m:r>
                                                <a:rPr lang="en-US" altLang="zh-CN" sz="1600" i="1">
                                                  <a:latin typeface="Cambria Math"/>
                                                </a:rPr>
                                                <m:t>−</m:t>
                                              </m:r>
                                              <m:r>
                                                <a:rPr lang="en-US" altLang="zh-CN" sz="1600">
                                                  <a:latin typeface="Cambria Math"/>
                                                </a:rPr>
                                                <m:t>1</m:t>
                                              </m:r>
                                            </m:e>
                                          </m:d>
                                        </m:den>
                                      </m:f>
                                    </m:e>
                                  </m:d>
                                  <m:d>
                                    <m:dPr>
                                      <m:ctrlPr>
                                        <a:rPr lang="zh-CN" altLang="zh-CN" sz="1600" i="1">
                                          <a:latin typeface="Cambria Math" panose="02040503050406030204" pitchFamily="18" charset="0"/>
                                        </a:rPr>
                                      </m:ctrlPr>
                                    </m:dPr>
                                    <m:e>
                                      <m:r>
                                        <a:rPr lang="en-US" altLang="zh-CN" sz="1600">
                                          <a:latin typeface="Cambria Math"/>
                                        </a:rPr>
                                        <m:t>2</m:t>
                                      </m:r>
                                      <m:func>
                                        <m:funcPr>
                                          <m:ctrlPr>
                                            <a:rPr lang="zh-CN" altLang="zh-CN" sz="1600" i="1">
                                              <a:latin typeface="Cambria Math" panose="02040503050406030204" pitchFamily="18" charset="0"/>
                                            </a:rPr>
                                          </m:ctrlPr>
                                        </m:funcPr>
                                        <m:fName>
                                          <m:r>
                                            <m:rPr>
                                              <m:sty m:val="p"/>
                                            </m:rPr>
                                            <a:rPr lang="en-US" altLang="zh-CN" sz="1600">
                                              <a:latin typeface="Cambria Math"/>
                                            </a:rPr>
                                            <m:t>cos</m:t>
                                          </m:r>
                                        </m:fName>
                                        <m:e>
                                          <m:r>
                                            <m:rPr>
                                              <m:sty m:val="p"/>
                                            </m:rPr>
                                            <a:rPr lang="en-US" altLang="zh-CN" sz="1600">
                                              <a:latin typeface="Cambria Math"/>
                                            </a:rPr>
                                            <m:t>θ</m:t>
                                          </m:r>
                                        </m:e>
                                      </m:func>
                                      <m:r>
                                        <a:rPr lang="en-US" altLang="zh-CN" sz="1600">
                                          <a:latin typeface="Cambria Math"/>
                                        </a:rPr>
                                        <m:t>+</m:t>
                                      </m:r>
                                      <m:sSup>
                                        <m:sSupPr>
                                          <m:ctrlPr>
                                            <a:rPr lang="zh-CN" altLang="zh-CN" sz="1600" i="1">
                                              <a:latin typeface="Cambria Math" panose="02040503050406030204" pitchFamily="18" charset="0"/>
                                            </a:rPr>
                                          </m:ctrlPr>
                                        </m:sSupPr>
                                        <m:e>
                                          <m:func>
                                            <m:funcPr>
                                              <m:ctrlPr>
                                                <a:rPr lang="zh-CN" altLang="zh-CN" sz="1600" i="1">
                                                  <a:latin typeface="Cambria Math" panose="02040503050406030204" pitchFamily="18" charset="0"/>
                                                </a:rPr>
                                              </m:ctrlPr>
                                            </m:funcPr>
                                            <m:fName>
                                              <m:r>
                                                <m:rPr>
                                                  <m:sty m:val="p"/>
                                                </m:rPr>
                                                <a:rPr lang="en-US" altLang="zh-CN" sz="1600">
                                                  <a:latin typeface="Cambria Math"/>
                                                </a:rPr>
                                                <m:t>cos</m:t>
                                              </m:r>
                                            </m:fName>
                                            <m:e>
                                              <m:r>
                                                <m:rPr>
                                                  <m:sty m:val="p"/>
                                                </m:rPr>
                                                <a:rPr lang="en-US" altLang="zh-CN" sz="1600">
                                                  <a:latin typeface="Cambria Math"/>
                                                </a:rPr>
                                                <m:t>θ</m:t>
                                              </m:r>
                                            </m:e>
                                          </m:func>
                                        </m:e>
                                        <m:sup>
                                          <m:r>
                                            <a:rPr lang="en-US" altLang="zh-CN" sz="1600">
                                              <a:latin typeface="Cambria Math"/>
                                            </a:rPr>
                                            <m:t>2</m:t>
                                          </m:r>
                                        </m:sup>
                                      </m:sSup>
                                    </m:e>
                                  </m:d>
                                </m:e>
                              </m:d>
                            </m:e>
                          </m:func>
                        </m:den>
                      </m:f>
                    </m:oMath>
                  </m:oMathPara>
                </a14:m>
                <a:endParaRPr lang="zh-CN" altLang="en-US" sz="1600" dirty="0"/>
              </a:p>
            </p:txBody>
          </p:sp>
        </mc:Choice>
        <mc:Fallback>
          <p:sp>
            <p:nvSpPr>
              <p:cNvPr id="2" name="矩形 1"/>
              <p:cNvSpPr>
                <a:spLocks noRot="1" noChangeAspect="1" noMove="1" noResize="1" noEditPoints="1" noAdjustHandles="1" noChangeArrowheads="1" noChangeShapeType="1" noTextEdit="1"/>
              </p:cNvSpPr>
              <p:nvPr/>
            </p:nvSpPr>
            <p:spPr>
              <a:xfrm>
                <a:off x="1955809" y="1916832"/>
                <a:ext cx="6552728" cy="1020344"/>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矩形 2"/>
              <p:cNvSpPr/>
              <p:nvPr/>
            </p:nvSpPr>
            <p:spPr>
              <a:xfrm>
                <a:off x="2026944" y="980728"/>
                <a:ext cx="6001440" cy="802143"/>
              </a:xfrm>
              <a:prstGeom prst="rect">
                <a:avLst/>
              </a:prstGeom>
            </p:spPr>
            <p:txBody>
              <a:bodyPr wrap="square">
                <a:spAutoFit/>
              </a:bodyPr>
              <a:lstStyle/>
              <a:p>
                <a:r>
                  <a:rPr lang="zh-CN" altLang="en-US" dirty="0" smtClean="0">
                    <a:latin typeface="+mn-ea"/>
                  </a:rPr>
                  <a:t>假设液相中冰晶占体积分数随液相体积大小变化关系：</a:t>
                </a:r>
                <a:endParaRPr lang="en-US" altLang="zh-CN" dirty="0" smtClean="0">
                  <a:latin typeface="+mn-ea"/>
                </a:endParaRPr>
              </a:p>
              <a:p>
                <a:r>
                  <a:rPr lang="zh-CN" altLang="en-US" dirty="0" smtClean="0">
                    <a:latin typeface="+mn-ea"/>
                  </a:rPr>
                  <a:t> </a:t>
                </a:r>
                <a14:m>
                  <m:oMath xmlns:m="http://schemas.openxmlformats.org/officeDocument/2006/math">
                    <m:f>
                      <m:fPr>
                        <m:ctrlPr>
                          <a:rPr lang="zh-CN" altLang="zh-CN" i="1">
                            <a:latin typeface="Cambria Math" panose="02040503050406030204" pitchFamily="18" charset="0"/>
                          </a:rPr>
                        </m:ctrlPr>
                      </m:fPr>
                      <m:num>
                        <m:sSub>
                          <m:sSubPr>
                            <m:ctrlPr>
                              <a:rPr lang="zh-CN" altLang="zh-CN" i="1">
                                <a:latin typeface="Cambria Math" panose="02040503050406030204" pitchFamily="18" charset="0"/>
                              </a:rPr>
                            </m:ctrlPr>
                          </m:sSubPr>
                          <m:e>
                            <m:r>
                              <m:rPr>
                                <m:sty m:val="p"/>
                              </m:rPr>
                              <a:rPr lang="en-US" altLang="zh-CN">
                                <a:latin typeface="Cambria Math"/>
                              </a:rPr>
                              <m:t>V</m:t>
                            </m:r>
                          </m:e>
                          <m:sub>
                            <m:r>
                              <m:rPr>
                                <m:sty m:val="p"/>
                              </m:rPr>
                              <a:rPr lang="en-US" altLang="zh-CN">
                                <a:latin typeface="Cambria Math"/>
                              </a:rPr>
                              <m:t>s</m:t>
                            </m:r>
                          </m:sub>
                        </m:sSub>
                      </m:num>
                      <m:den>
                        <m:r>
                          <m:rPr>
                            <m:sty m:val="p"/>
                          </m:rPr>
                          <a:rPr lang="en-US" altLang="zh-CN">
                            <a:latin typeface="Cambria Math"/>
                          </a:rPr>
                          <m:t>V</m:t>
                        </m:r>
                      </m:den>
                    </m:f>
                    <m:r>
                      <a:rPr lang="en-US" altLang="zh-CN">
                        <a:latin typeface="Cambria Math"/>
                      </a:rPr>
                      <m:t>=</m:t>
                    </m:r>
                    <m:r>
                      <a:rPr lang="en-US" altLang="zh-CN" i="1">
                        <a:latin typeface="Cambria Math"/>
                      </a:rPr>
                      <m:t>−</m:t>
                    </m:r>
                    <m:f>
                      <m:fPr>
                        <m:ctrlPr>
                          <a:rPr lang="zh-CN" altLang="zh-CN" i="1">
                            <a:latin typeface="Cambria Math" panose="02040503050406030204" pitchFamily="18" charset="0"/>
                          </a:rPr>
                        </m:ctrlPr>
                      </m:fPr>
                      <m:num>
                        <m:r>
                          <m:rPr>
                            <m:sty m:val="p"/>
                          </m:rPr>
                          <a:rPr lang="en-US" altLang="zh-CN">
                            <a:latin typeface="Cambria Math"/>
                          </a:rPr>
                          <m:t>V</m:t>
                        </m:r>
                      </m:num>
                      <m:den>
                        <m:sSub>
                          <m:sSubPr>
                            <m:ctrlPr>
                              <a:rPr lang="zh-CN" altLang="zh-CN" i="1">
                                <a:latin typeface="Cambria Math" panose="02040503050406030204" pitchFamily="18" charset="0"/>
                              </a:rPr>
                            </m:ctrlPr>
                          </m:sSubPr>
                          <m:e>
                            <m:r>
                              <m:rPr>
                                <m:sty m:val="p"/>
                              </m:rPr>
                              <a:rPr lang="en-US" altLang="zh-CN">
                                <a:latin typeface="Cambria Math"/>
                              </a:rPr>
                              <m:t>V</m:t>
                            </m:r>
                          </m:e>
                          <m:sub>
                            <m:r>
                              <a:rPr lang="en-US" altLang="zh-CN">
                                <a:latin typeface="Cambria Math"/>
                              </a:rPr>
                              <m:t>0</m:t>
                            </m:r>
                          </m:sub>
                        </m:sSub>
                      </m:den>
                    </m:f>
                    <m:r>
                      <a:rPr lang="en-US" altLang="zh-CN">
                        <a:latin typeface="Cambria Math"/>
                      </a:rPr>
                      <m:t>+1</m:t>
                    </m:r>
                  </m:oMath>
                </a14:m>
                <a:endParaRPr lang="zh-CN" altLang="zh-CN" dirty="0">
                  <a:latin typeface="+mn-ea"/>
                </a:endParaRPr>
              </a:p>
            </p:txBody>
          </p:sp>
        </mc:Choice>
        <mc:Fallback>
          <p:sp>
            <p:nvSpPr>
              <p:cNvPr id="3" name="矩形 2"/>
              <p:cNvSpPr>
                <a:spLocks noRot="1" noChangeAspect="1" noMove="1" noResize="1" noEditPoints="1" noAdjustHandles="1" noChangeArrowheads="1" noChangeShapeType="1" noTextEdit="1"/>
              </p:cNvSpPr>
              <p:nvPr/>
            </p:nvSpPr>
            <p:spPr>
              <a:xfrm>
                <a:off x="2026944" y="980728"/>
                <a:ext cx="6001440" cy="802143"/>
              </a:xfrm>
              <a:prstGeom prst="rect">
                <a:avLst/>
              </a:prstGeom>
              <a:blipFill rotWithShape="0">
                <a:blip r:embed="rId4"/>
                <a:stretch>
                  <a:fillRect l="-915" t="-458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 name="矩形 3"/>
              <p:cNvSpPr/>
              <p:nvPr/>
            </p:nvSpPr>
            <p:spPr>
              <a:xfrm>
                <a:off x="2036432" y="3429000"/>
                <a:ext cx="3327655" cy="1713802"/>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zh-CN" altLang="en-US" i="1" smtClean="0">
                          <a:latin typeface="Cambria Math"/>
                        </a:rPr>
                        <m:t>代入</m:t>
                      </m:r>
                      <m:r>
                        <a:rPr lang="zh-CN" altLang="en-US" i="1">
                          <a:latin typeface="Cambria Math"/>
                        </a:rPr>
                        <m:t>初始条件</m:t>
                      </m:r>
                      <m:r>
                        <a:rPr lang="zh-CN" altLang="en-US" b="0" i="1" smtClean="0">
                          <a:latin typeface="Cambria Math"/>
                        </a:rPr>
                        <m:t>：</m:t>
                      </m:r>
                    </m:oMath>
                  </m:oMathPara>
                </a14:m>
                <a:endParaRPr lang="en-US" altLang="zh-CN" b="0" i="1" dirty="0" smtClean="0">
                  <a:latin typeface="Cambria Math"/>
                </a:endParaRPr>
              </a:p>
              <a:p>
                <a:pPr/>
                <a14:m>
                  <m:oMathPara xmlns:m="http://schemas.openxmlformats.org/officeDocument/2006/math">
                    <m:oMathParaPr>
                      <m:jc m:val="centerGroup"/>
                    </m:oMathParaPr>
                    <m:oMath xmlns:m="http://schemas.openxmlformats.org/officeDocument/2006/math">
                      <m:d>
                        <m:dPr>
                          <m:begChr m:val="{"/>
                          <m:endChr m:val=""/>
                          <m:ctrlPr>
                            <a:rPr lang="en-US" altLang="zh-CN" i="1" smtClean="0">
                              <a:latin typeface="Cambria Math" panose="02040503050406030204" pitchFamily="18" charset="0"/>
                            </a:rPr>
                          </m:ctrlPr>
                        </m:dPr>
                        <m:e>
                          <m:eqArr>
                            <m:eqArrPr>
                              <m:ctrlPr>
                                <a:rPr lang="en-US" altLang="zh-CN" i="1" smtClean="0">
                                  <a:latin typeface="Cambria Math" panose="02040503050406030204" pitchFamily="18" charset="0"/>
                                </a:rPr>
                              </m:ctrlPr>
                            </m:eqArrPr>
                            <m:e>
                              <m:r>
                                <m:rPr>
                                  <m:sty m:val="p"/>
                                </m:rPr>
                                <a:rPr lang="en-US" altLang="zh-CN">
                                  <a:latin typeface="Cambria Math"/>
                                </a:rPr>
                                <m:t>V</m:t>
                              </m:r>
                              <m:r>
                                <a:rPr lang="en-US" altLang="zh-CN">
                                  <a:latin typeface="Cambria Math"/>
                                </a:rPr>
                                <m:t>=</m:t>
                              </m:r>
                              <m:f>
                                <m:fPr>
                                  <m:ctrlPr>
                                    <a:rPr lang="zh-CN" altLang="zh-CN" i="1">
                                      <a:latin typeface="Cambria Math" panose="02040503050406030204" pitchFamily="18" charset="0"/>
                                    </a:rPr>
                                  </m:ctrlPr>
                                </m:fPr>
                                <m:num>
                                  <m:r>
                                    <m:rPr>
                                      <m:sty m:val="p"/>
                                    </m:rPr>
                                    <a:rPr lang="en-US" altLang="zh-CN">
                                      <a:latin typeface="Cambria Math"/>
                                    </a:rPr>
                                    <m:t>π</m:t>
                                  </m:r>
                                </m:num>
                                <m:den>
                                  <m:r>
                                    <a:rPr lang="en-US" altLang="zh-CN">
                                      <a:latin typeface="Cambria Math"/>
                                    </a:rPr>
                                    <m:t>3</m:t>
                                  </m:r>
                                </m:den>
                              </m:f>
                              <m:f>
                                <m:fPr>
                                  <m:ctrlPr>
                                    <a:rPr lang="zh-CN" altLang="zh-CN" i="1">
                                      <a:latin typeface="Cambria Math" panose="02040503050406030204" pitchFamily="18" charset="0"/>
                                    </a:rPr>
                                  </m:ctrlPr>
                                </m:fPr>
                                <m:num>
                                  <m:r>
                                    <a:rPr lang="en-US" altLang="zh-CN">
                                      <a:latin typeface="Cambria Math"/>
                                    </a:rPr>
                                    <m:t>2</m:t>
                                  </m:r>
                                  <m:r>
                                    <a:rPr lang="en-US" altLang="zh-CN" i="1">
                                      <a:latin typeface="Cambria Math"/>
                                    </a:rPr>
                                    <m:t>−</m:t>
                                  </m:r>
                                  <m:r>
                                    <a:rPr lang="en-US" altLang="zh-CN">
                                      <a:latin typeface="Cambria Math"/>
                                    </a:rPr>
                                    <m:t>3</m:t>
                                  </m:r>
                                  <m:func>
                                    <m:funcPr>
                                      <m:ctrlPr>
                                        <a:rPr lang="zh-CN" altLang="zh-CN" i="1">
                                          <a:latin typeface="Cambria Math" panose="02040503050406030204" pitchFamily="18" charset="0"/>
                                        </a:rPr>
                                      </m:ctrlPr>
                                    </m:funcPr>
                                    <m:fName>
                                      <m:r>
                                        <m:rPr>
                                          <m:sty m:val="p"/>
                                        </m:rPr>
                                        <a:rPr lang="en-US" altLang="zh-CN">
                                          <a:latin typeface="Cambria Math"/>
                                        </a:rPr>
                                        <m:t>cos</m:t>
                                      </m:r>
                                    </m:fName>
                                    <m:e>
                                      <m:r>
                                        <m:rPr>
                                          <m:sty m:val="p"/>
                                        </m:rPr>
                                        <a:rPr lang="en-US" altLang="zh-CN">
                                          <a:latin typeface="Cambria Math"/>
                                        </a:rPr>
                                        <m:t>θ</m:t>
                                      </m:r>
                                      <m:r>
                                        <a:rPr lang="en-US" altLang="zh-CN">
                                          <a:latin typeface="Cambria Math"/>
                                        </a:rPr>
                                        <m:t>+</m:t>
                                      </m:r>
                                      <m:sSup>
                                        <m:sSupPr>
                                          <m:ctrlPr>
                                            <a:rPr lang="zh-CN" altLang="zh-CN" i="1">
                                              <a:latin typeface="Cambria Math" panose="02040503050406030204" pitchFamily="18" charset="0"/>
                                            </a:rPr>
                                          </m:ctrlPr>
                                        </m:sSupPr>
                                        <m:e>
                                          <m:func>
                                            <m:funcPr>
                                              <m:ctrlPr>
                                                <a:rPr lang="zh-CN" altLang="zh-CN" i="1">
                                                  <a:latin typeface="Cambria Math" panose="02040503050406030204" pitchFamily="18" charset="0"/>
                                                </a:rPr>
                                              </m:ctrlPr>
                                            </m:funcPr>
                                            <m:fName>
                                              <m:r>
                                                <m:rPr>
                                                  <m:sty m:val="p"/>
                                                </m:rPr>
                                                <a:rPr lang="en-US" altLang="zh-CN">
                                                  <a:latin typeface="Cambria Math"/>
                                                </a:rPr>
                                                <m:t>cos</m:t>
                                              </m:r>
                                            </m:fName>
                                            <m:e>
                                              <m:r>
                                                <m:rPr>
                                                  <m:sty m:val="p"/>
                                                </m:rPr>
                                                <a:rPr lang="en-US" altLang="zh-CN">
                                                  <a:latin typeface="Cambria Math"/>
                                                </a:rPr>
                                                <m:t>θ</m:t>
                                              </m:r>
                                            </m:e>
                                          </m:func>
                                        </m:e>
                                        <m:sup>
                                          <m:r>
                                            <a:rPr lang="en-US" altLang="zh-CN">
                                              <a:latin typeface="Cambria Math"/>
                                            </a:rPr>
                                            <m:t>3</m:t>
                                          </m:r>
                                        </m:sup>
                                      </m:sSup>
                                    </m:e>
                                  </m:func>
                                </m:num>
                                <m:den>
                                  <m:sSup>
                                    <m:sSupPr>
                                      <m:ctrlPr>
                                        <a:rPr lang="zh-CN" altLang="zh-CN" i="1">
                                          <a:latin typeface="Cambria Math" panose="02040503050406030204" pitchFamily="18" charset="0"/>
                                        </a:rPr>
                                      </m:ctrlPr>
                                    </m:sSupPr>
                                    <m:e>
                                      <m:func>
                                        <m:funcPr>
                                          <m:ctrlPr>
                                            <a:rPr lang="zh-CN" altLang="zh-CN" i="1">
                                              <a:latin typeface="Cambria Math" panose="02040503050406030204" pitchFamily="18" charset="0"/>
                                            </a:rPr>
                                          </m:ctrlPr>
                                        </m:funcPr>
                                        <m:fName>
                                          <m:r>
                                            <m:rPr>
                                              <m:sty m:val="p"/>
                                            </m:rPr>
                                            <a:rPr lang="en-US" altLang="zh-CN">
                                              <a:latin typeface="Cambria Math"/>
                                            </a:rPr>
                                            <m:t>sin</m:t>
                                          </m:r>
                                        </m:fName>
                                        <m:e>
                                          <m:r>
                                            <m:rPr>
                                              <m:sty m:val="p"/>
                                            </m:rPr>
                                            <a:rPr lang="en-US" altLang="zh-CN">
                                              <a:latin typeface="Cambria Math"/>
                                            </a:rPr>
                                            <m:t>θ</m:t>
                                          </m:r>
                                        </m:e>
                                      </m:func>
                                    </m:e>
                                    <m:sup>
                                      <m:r>
                                        <a:rPr lang="en-US" altLang="zh-CN">
                                          <a:latin typeface="Cambria Math"/>
                                        </a:rPr>
                                        <m:t>3</m:t>
                                      </m:r>
                                    </m:sup>
                                  </m:sSup>
                                </m:den>
                              </m:f>
                              <m:sSup>
                                <m:sSupPr>
                                  <m:ctrlPr>
                                    <a:rPr lang="zh-CN" altLang="zh-CN" i="1">
                                      <a:latin typeface="Cambria Math" panose="02040503050406030204" pitchFamily="18" charset="0"/>
                                    </a:rPr>
                                  </m:ctrlPr>
                                </m:sSupPr>
                                <m:e>
                                  <m:r>
                                    <m:rPr>
                                      <m:sty m:val="p"/>
                                    </m:rPr>
                                    <a:rPr lang="en-US" altLang="zh-CN">
                                      <a:latin typeface="Cambria Math"/>
                                    </a:rPr>
                                    <m:t>R</m:t>
                                  </m:r>
                                </m:e>
                                <m:sup>
                                  <m:r>
                                    <a:rPr lang="en-US" altLang="zh-CN">
                                      <a:latin typeface="Cambria Math"/>
                                    </a:rPr>
                                    <m:t>3</m:t>
                                  </m:r>
                                </m:sup>
                              </m:sSup>
                              <m:r>
                                <a:rPr lang="en-US" altLang="zh-CN" i="1">
                                  <a:latin typeface="Cambria Math"/>
                                </a:rPr>
                                <m:t>,</m:t>
                              </m:r>
                              <m:r>
                                <m:rPr>
                                  <m:nor/>
                                </m:rPr>
                                <a:rPr lang="en-US" altLang="zh-CN" i="1" dirty="0"/>
                                <m:t> </m:t>
                              </m:r>
                            </m:e>
                            <m:e>
                              <m:sSub>
                                <m:sSubPr>
                                  <m:ctrlPr>
                                    <a:rPr lang="zh-CN" altLang="zh-CN" i="1">
                                      <a:latin typeface="Cambria Math" panose="02040503050406030204" pitchFamily="18" charset="0"/>
                                    </a:rPr>
                                  </m:ctrlPr>
                                </m:sSubPr>
                                <m:e>
                                  <m:r>
                                    <m:rPr>
                                      <m:sty m:val="p"/>
                                    </m:rPr>
                                    <a:rPr lang="en-US" altLang="zh-CN">
                                      <a:latin typeface="Cambria Math"/>
                                    </a:rPr>
                                    <m:t>θ</m:t>
                                  </m:r>
                                </m:e>
                                <m:sub>
                                  <m:r>
                                    <a:rPr lang="en-US" altLang="zh-CN">
                                      <a:latin typeface="Cambria Math"/>
                                    </a:rPr>
                                    <m:t>0</m:t>
                                  </m:r>
                                </m:sub>
                              </m:sSub>
                              <m:r>
                                <a:rPr lang="en-US" altLang="zh-CN">
                                  <a:latin typeface="Cambria Math"/>
                                </a:rPr>
                                <m:t>=</m:t>
                              </m:r>
                              <m:f>
                                <m:fPr>
                                  <m:ctrlPr>
                                    <a:rPr lang="zh-CN" altLang="zh-CN" i="1">
                                      <a:latin typeface="Cambria Math" panose="02040503050406030204" pitchFamily="18" charset="0"/>
                                    </a:rPr>
                                  </m:ctrlPr>
                                </m:fPr>
                                <m:num>
                                  <m:r>
                                    <m:rPr>
                                      <m:sty m:val="p"/>
                                    </m:rPr>
                                    <a:rPr lang="en-US" altLang="zh-CN">
                                      <a:latin typeface="Cambria Math"/>
                                    </a:rPr>
                                    <m:t>π</m:t>
                                  </m:r>
                                </m:num>
                                <m:den>
                                  <m:r>
                                    <a:rPr lang="en-US" altLang="zh-CN">
                                      <a:latin typeface="Cambria Math"/>
                                    </a:rPr>
                                    <m:t>2</m:t>
                                  </m:r>
                                </m:den>
                              </m:f>
                            </m:e>
                            <m:e>
                              <m:sSub>
                                <m:sSubPr>
                                  <m:ctrlPr>
                                    <a:rPr lang="zh-CN" altLang="zh-CN" i="1">
                                      <a:latin typeface="Cambria Math" panose="02040503050406030204" pitchFamily="18" charset="0"/>
                                    </a:rPr>
                                  </m:ctrlPr>
                                </m:sSubPr>
                                <m:e>
                                  <m:r>
                                    <m:rPr>
                                      <m:sty m:val="p"/>
                                    </m:rPr>
                                    <a:rPr lang="en-US" altLang="zh-CN">
                                      <a:latin typeface="Cambria Math"/>
                                    </a:rPr>
                                    <m:t>R</m:t>
                                  </m:r>
                                </m:e>
                                <m:sub>
                                  <m:r>
                                    <a:rPr lang="en-US" altLang="zh-CN">
                                      <a:latin typeface="Cambria Math"/>
                                    </a:rPr>
                                    <m:t>0</m:t>
                                  </m:r>
                                </m:sub>
                              </m:sSub>
                              <m:r>
                                <a:rPr lang="en-US" altLang="zh-CN">
                                  <a:latin typeface="Cambria Math"/>
                                </a:rPr>
                                <m:t>=1</m:t>
                              </m:r>
                              <m:r>
                                <m:rPr>
                                  <m:nor/>
                                </m:rPr>
                                <a:rPr lang="zh-CN" altLang="zh-CN" dirty="0"/>
                                <m:t> </m:t>
                              </m:r>
                            </m:e>
                          </m:eqArr>
                        </m:e>
                      </m:d>
                    </m:oMath>
                  </m:oMathPara>
                </a14:m>
                <a:endParaRPr lang="zh-CN" altLang="zh-CN" dirty="0"/>
              </a:p>
            </p:txBody>
          </p:sp>
        </mc:Choice>
        <mc:Fallback>
          <p:sp>
            <p:nvSpPr>
              <p:cNvPr id="4" name="矩形 3"/>
              <p:cNvSpPr>
                <a:spLocks noRot="1" noChangeAspect="1" noMove="1" noResize="1" noEditPoints="1" noAdjustHandles="1" noChangeArrowheads="1" noChangeShapeType="1" noTextEdit="1"/>
              </p:cNvSpPr>
              <p:nvPr/>
            </p:nvSpPr>
            <p:spPr>
              <a:xfrm>
                <a:off x="2036432" y="3429000"/>
                <a:ext cx="3327655" cy="1713802"/>
              </a:xfrm>
              <a:prstGeom prst="rect">
                <a:avLst/>
              </a:prstGeom>
              <a:blipFill rotWithShape="0">
                <a:blip r:embed="rId5"/>
                <a:stretch>
                  <a:fillRect l="-733" b="-35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 name="矩形 4"/>
              <p:cNvSpPr/>
              <p:nvPr/>
            </p:nvSpPr>
            <p:spPr>
              <a:xfrm>
                <a:off x="5652120" y="3765934"/>
                <a:ext cx="1078180" cy="612732"/>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sSub>
                        <m:sSubPr>
                          <m:ctrlPr>
                            <a:rPr lang="zh-CN" altLang="zh-CN" i="1">
                              <a:solidFill>
                                <a:prstClr val="black"/>
                              </a:solidFill>
                              <a:latin typeface="Cambria Math" panose="02040503050406030204" pitchFamily="18" charset="0"/>
                            </a:rPr>
                          </m:ctrlPr>
                        </m:sSubPr>
                        <m:e>
                          <m:r>
                            <m:rPr>
                              <m:sty m:val="p"/>
                            </m:rPr>
                            <a:rPr lang="en-US" altLang="zh-CN">
                              <a:solidFill>
                                <a:prstClr val="black"/>
                              </a:solidFill>
                              <a:latin typeface="Cambria Math"/>
                            </a:rPr>
                            <m:t>V</m:t>
                          </m:r>
                        </m:e>
                        <m:sub>
                          <m:r>
                            <a:rPr lang="en-US" altLang="zh-CN">
                              <a:solidFill>
                                <a:prstClr val="black"/>
                              </a:solidFill>
                              <a:latin typeface="Cambria Math"/>
                            </a:rPr>
                            <m:t>0</m:t>
                          </m:r>
                        </m:sub>
                      </m:sSub>
                      <m:r>
                        <a:rPr lang="en-US" altLang="zh-CN">
                          <a:solidFill>
                            <a:prstClr val="black"/>
                          </a:solidFill>
                          <a:latin typeface="Cambria Math"/>
                        </a:rPr>
                        <m:t>=</m:t>
                      </m:r>
                      <m:f>
                        <m:fPr>
                          <m:ctrlPr>
                            <a:rPr lang="zh-CN" altLang="zh-CN" i="1">
                              <a:solidFill>
                                <a:prstClr val="black"/>
                              </a:solidFill>
                              <a:latin typeface="Cambria Math" panose="02040503050406030204" pitchFamily="18" charset="0"/>
                            </a:rPr>
                          </m:ctrlPr>
                        </m:fPr>
                        <m:num>
                          <m:r>
                            <a:rPr lang="en-US" altLang="zh-CN" i="1">
                              <a:solidFill>
                                <a:prstClr val="black"/>
                              </a:solidFill>
                              <a:latin typeface="Cambria Math"/>
                            </a:rPr>
                            <m:t>2</m:t>
                          </m:r>
                        </m:num>
                        <m:den>
                          <m:r>
                            <a:rPr lang="en-US" altLang="zh-CN" i="1">
                              <a:solidFill>
                                <a:prstClr val="black"/>
                              </a:solidFill>
                              <a:latin typeface="Cambria Math"/>
                            </a:rPr>
                            <m:t>3</m:t>
                          </m:r>
                        </m:den>
                      </m:f>
                      <m:r>
                        <a:rPr lang="en-US" altLang="zh-CN" i="1">
                          <a:solidFill>
                            <a:prstClr val="black"/>
                          </a:solidFill>
                          <a:latin typeface="Cambria Math"/>
                        </a:rPr>
                        <m:t>𝜋</m:t>
                      </m:r>
                    </m:oMath>
                  </m:oMathPara>
                </a14:m>
                <a:endParaRPr lang="zh-CN" altLang="zh-CN" dirty="0">
                  <a:solidFill>
                    <a:prstClr val="black"/>
                  </a:solidFill>
                </a:endParaRPr>
              </a:p>
            </p:txBody>
          </p:sp>
        </mc:Choice>
        <mc:Fallback>
          <p:sp>
            <p:nvSpPr>
              <p:cNvPr id="5" name="矩形 4"/>
              <p:cNvSpPr>
                <a:spLocks noRot="1" noChangeAspect="1" noMove="1" noResize="1" noEditPoints="1" noAdjustHandles="1" noChangeArrowheads="1" noChangeShapeType="1" noTextEdit="1"/>
              </p:cNvSpPr>
              <p:nvPr/>
            </p:nvSpPr>
            <p:spPr>
              <a:xfrm>
                <a:off x="5652120" y="3765934"/>
                <a:ext cx="1078180" cy="612732"/>
              </a:xfrm>
              <a:prstGeom prst="rect">
                <a:avLst/>
              </a:prstGeom>
              <a:blipFill rotWithShape="0">
                <a:blip r:embed="rId6"/>
                <a:stretch>
                  <a:fillRect/>
                </a:stretch>
              </a:blipFill>
            </p:spPr>
            <p:txBody>
              <a:bodyPr/>
              <a:lstStyle/>
              <a:p>
                <a:r>
                  <a:rPr lang="zh-CN" altLang="en-US">
                    <a:noFill/>
                  </a:rPr>
                  <a:t> </a:t>
                </a:r>
              </a:p>
            </p:txBody>
          </p:sp>
        </mc:Fallback>
      </mc:AlternateContent>
      <p:sp>
        <p:nvSpPr>
          <p:cNvPr id="6" name="TextBox 5"/>
          <p:cNvSpPr txBox="1"/>
          <p:nvPr/>
        </p:nvSpPr>
        <p:spPr>
          <a:xfrm>
            <a:off x="2339752" y="5589240"/>
            <a:ext cx="3672408" cy="369332"/>
          </a:xfrm>
          <a:prstGeom prst="rect">
            <a:avLst/>
          </a:prstGeom>
          <a:noFill/>
        </p:spPr>
        <p:txBody>
          <a:bodyPr wrap="square" rtlCol="0">
            <a:spAutoFit/>
          </a:bodyPr>
          <a:lstStyle/>
          <a:p>
            <a:r>
              <a:rPr lang="zh-CN" altLang="en-US" dirty="0" smtClean="0"/>
              <a:t>定性分析</a:t>
            </a:r>
            <a:endParaRPr lang="zh-CN" altLang="en-US" dirty="0"/>
          </a:p>
        </p:txBody>
      </p:sp>
    </p:spTree>
    <p:extLst>
      <p:ext uri="{BB962C8B-B14F-4D97-AF65-F5344CB8AC3E}">
        <p14:creationId xmlns:p14="http://schemas.microsoft.com/office/powerpoint/2010/main" val="39826201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835696" y="980728"/>
            <a:ext cx="8229600" cy="1143000"/>
          </a:xfrm>
          <a:prstGeom prst="rect">
            <a:avLst/>
          </a:prstGeom>
        </p:spPr>
        <p:txBody>
          <a:bodyPr/>
          <a:lstStyle/>
          <a:p>
            <a:r>
              <a:rPr lang="zh-CN" altLang="en-US" sz="3600" dirty="0" smtClean="0">
                <a:latin typeface="华文新魏" pitchFamily="2" charset="-122"/>
                <a:ea typeface="华文新魏" pitchFamily="2" charset="-122"/>
              </a:rPr>
              <a:t>结论</a:t>
            </a:r>
            <a:endParaRPr lang="zh-CN" altLang="en-US" sz="3600" dirty="0">
              <a:latin typeface="华文新魏" pitchFamily="2" charset="-122"/>
              <a:ea typeface="华文新魏" pitchFamily="2" charset="-122"/>
            </a:endParaRPr>
          </a:p>
        </p:txBody>
      </p:sp>
      <p:sp>
        <p:nvSpPr>
          <p:cNvPr id="3" name="内容占位符 2"/>
          <p:cNvSpPr>
            <a:spLocks noGrp="1"/>
          </p:cNvSpPr>
          <p:nvPr>
            <p:ph idx="4294967295"/>
          </p:nvPr>
        </p:nvSpPr>
        <p:spPr>
          <a:xfrm>
            <a:off x="1835696" y="2132856"/>
            <a:ext cx="6840760" cy="4525963"/>
          </a:xfrm>
          <a:prstGeom prst="rect">
            <a:avLst/>
          </a:prstGeom>
        </p:spPr>
        <p:txBody>
          <a:bodyPr/>
          <a:lstStyle/>
          <a:p>
            <a:pPr marL="0" indent="0">
              <a:buNone/>
            </a:pPr>
            <a:r>
              <a:rPr lang="zh-CN" altLang="en-US" sz="2800" dirty="0" smtClean="0">
                <a:latin typeface="华文新魏" pitchFamily="2" charset="-122"/>
                <a:ea typeface="华文新魏" pitchFamily="2" charset="-122"/>
              </a:rPr>
              <a:t>我们对于水滴的结冰过程进行了建模分析，并将后续实验中的接触角初始条件代入模型进行检验，发现其数值模拟结果与实验现象较为符合。</a:t>
            </a:r>
            <a:endParaRPr lang="en-US" altLang="zh-CN" sz="2800" dirty="0" smtClean="0">
              <a:latin typeface="华文新魏" pitchFamily="2" charset="-122"/>
              <a:ea typeface="华文新魏" pitchFamily="2" charset="-122"/>
            </a:endParaRPr>
          </a:p>
          <a:p>
            <a:pPr marL="0" indent="0">
              <a:buNone/>
            </a:pPr>
            <a:r>
              <a:rPr lang="zh-CN" altLang="en-US" sz="2800" dirty="0" smtClean="0">
                <a:latin typeface="华文新魏" pitchFamily="2" charset="-122"/>
                <a:ea typeface="华文新魏" pitchFamily="2" charset="-122"/>
              </a:rPr>
              <a:t>此外，我们也在实验中观察到了水滴尖端处有结晶的过程。</a:t>
            </a:r>
            <a:endParaRPr lang="en-US" altLang="zh-CN" sz="2800" dirty="0" smtClean="0">
              <a:latin typeface="华文新魏" pitchFamily="2" charset="-122"/>
              <a:ea typeface="华文新魏" pitchFamily="2" charset="-122"/>
            </a:endParaRPr>
          </a:p>
          <a:p>
            <a:pPr marL="0" indent="0">
              <a:buNone/>
            </a:pPr>
            <a:r>
              <a:rPr lang="zh-CN" altLang="en-US" sz="2800" dirty="0">
                <a:latin typeface="华文新魏" pitchFamily="2" charset="-122"/>
                <a:ea typeface="华文新魏" pitchFamily="2" charset="-122"/>
              </a:rPr>
              <a:t>另外，实验中没有观测到金属板表面温度的变化对于液滴尖端的出现和将冻结过程中的固液界面形状存在明显</a:t>
            </a:r>
            <a:r>
              <a:rPr lang="zh-CN" altLang="en-US" sz="2800" dirty="0" smtClean="0">
                <a:latin typeface="华文新魏" pitchFamily="2" charset="-122"/>
                <a:ea typeface="华文新魏" pitchFamily="2" charset="-122"/>
              </a:rPr>
              <a:t>影响</a:t>
            </a:r>
            <a:r>
              <a:rPr lang="zh-CN" altLang="en-US" sz="2800" dirty="0">
                <a:latin typeface="华文新魏" pitchFamily="2" charset="-122"/>
                <a:ea typeface="华文新魏" pitchFamily="2" charset="-122"/>
              </a:rPr>
              <a:t>。</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8182" y="0"/>
            <a:ext cx="9144000" cy="6878411"/>
          </a:xfrm>
          <a:prstGeom prst="rect">
            <a:avLst/>
          </a:prstGeom>
        </p:spPr>
      </p:pic>
    </p:spTree>
    <p:extLst>
      <p:ext uri="{BB962C8B-B14F-4D97-AF65-F5344CB8AC3E}">
        <p14:creationId xmlns:p14="http://schemas.microsoft.com/office/powerpoint/2010/main" val="3980136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835696" y="692696"/>
            <a:ext cx="6552728" cy="792088"/>
          </a:xfrm>
          <a:prstGeom prst="rect">
            <a:avLst/>
          </a:prstGeom>
        </p:spPr>
        <p:txBody>
          <a:bodyPr/>
          <a:lstStyle/>
          <a:p>
            <a:r>
              <a:rPr lang="zh-CN" altLang="en-US" sz="3600" dirty="0" smtClean="0">
                <a:latin typeface="华文新魏" pitchFamily="2" charset="-122"/>
                <a:ea typeface="华文新魏" pitchFamily="2" charset="-122"/>
              </a:rPr>
              <a:t>后续讨论</a:t>
            </a:r>
            <a:endParaRPr lang="zh-CN" altLang="en-US" sz="3600" dirty="0">
              <a:latin typeface="华文新魏" pitchFamily="2" charset="-122"/>
              <a:ea typeface="华文新魏" pitchFamily="2" charset="-122"/>
            </a:endParaRPr>
          </a:p>
        </p:txBody>
      </p:sp>
      <p:sp>
        <p:nvSpPr>
          <p:cNvPr id="3" name="内容占位符 2"/>
          <p:cNvSpPr>
            <a:spLocks noGrp="1"/>
          </p:cNvSpPr>
          <p:nvPr>
            <p:ph idx="4294967295"/>
          </p:nvPr>
        </p:nvSpPr>
        <p:spPr>
          <a:xfrm>
            <a:off x="1907704" y="1639341"/>
            <a:ext cx="6624736" cy="4525963"/>
          </a:xfrm>
          <a:prstGeom prst="rect">
            <a:avLst/>
          </a:prstGeom>
        </p:spPr>
        <p:txBody>
          <a:bodyPr/>
          <a:lstStyle/>
          <a:p>
            <a:pPr marL="0" indent="0">
              <a:buNone/>
            </a:pPr>
            <a:r>
              <a:rPr lang="zh-CN" altLang="en-US" sz="2800" dirty="0" smtClean="0">
                <a:latin typeface="华文新魏" pitchFamily="2" charset="-122"/>
                <a:ea typeface="华文新魏" pitchFamily="2" charset="-122"/>
              </a:rPr>
              <a:t>表面</a:t>
            </a:r>
            <a:r>
              <a:rPr lang="zh-CN" altLang="en-US" sz="2800" dirty="0">
                <a:latin typeface="华文新魏" pitchFamily="2" charset="-122"/>
                <a:ea typeface="华文新魏" pitchFamily="2" charset="-122"/>
              </a:rPr>
              <a:t>附近空气低温，导致热量可以从液滴表面散失，使得表面液体先冻结，固液界面中间</a:t>
            </a:r>
            <a:r>
              <a:rPr lang="zh-CN" altLang="en-US" sz="2800" dirty="0" smtClean="0">
                <a:latin typeface="华文新魏" pitchFamily="2" charset="-122"/>
                <a:ea typeface="华文新魏" pitchFamily="2" charset="-122"/>
              </a:rPr>
              <a:t>下凹。</a:t>
            </a:r>
            <a:endParaRPr lang="en-US" altLang="zh-CN" sz="2800" dirty="0" smtClean="0">
              <a:latin typeface="华文新魏" pitchFamily="2" charset="-122"/>
              <a:ea typeface="华文新魏" pitchFamily="2" charset="-122"/>
            </a:endParaRPr>
          </a:p>
          <a:p>
            <a:pPr marL="0" indent="0">
              <a:buNone/>
            </a:pPr>
            <a:endParaRPr lang="en-US" altLang="zh-CN" sz="2800" dirty="0">
              <a:latin typeface="华文新魏" pitchFamily="2" charset="-122"/>
              <a:ea typeface="华文新魏" pitchFamily="2" charset="-122"/>
            </a:endParaRPr>
          </a:p>
          <a:p>
            <a:pPr marL="0" indent="0">
              <a:buNone/>
            </a:pPr>
            <a:r>
              <a:rPr lang="zh-CN" altLang="en-US" sz="2800" dirty="0" smtClean="0">
                <a:latin typeface="华文新魏" pitchFamily="2" charset="-122"/>
                <a:ea typeface="华文新魏" pitchFamily="2" charset="-122"/>
              </a:rPr>
              <a:t>当</a:t>
            </a:r>
            <a:r>
              <a:rPr lang="zh-CN" altLang="en-US" sz="2800" dirty="0">
                <a:latin typeface="华文新魏" pitchFamily="2" charset="-122"/>
                <a:ea typeface="华文新魏" pitchFamily="2" charset="-122"/>
              </a:rPr>
              <a:t>固液界面接近于顶端，液相体积很小时，比表面积变大，此时液体表面提前冻结的现象更为不可忽略，不再符合固液界面从下往上逐层推进的假设，而是结晶现象几乎同时在液体中各处</a:t>
            </a:r>
            <a:r>
              <a:rPr lang="zh-CN" altLang="en-US" sz="2800" dirty="0" smtClean="0">
                <a:latin typeface="华文新魏" pitchFamily="2" charset="-122"/>
                <a:ea typeface="华文新魏" pitchFamily="2" charset="-122"/>
              </a:rPr>
              <a:t>发生。</a:t>
            </a:r>
            <a:endParaRPr lang="zh-CN" altLang="en-US" sz="2800" dirty="0">
              <a:latin typeface="华文新魏" pitchFamily="2" charset="-122"/>
              <a:ea typeface="华文新魏" pitchFamily="2" charset="-122"/>
            </a:endParaRPr>
          </a:p>
          <a:p>
            <a:pPr marL="0" indent="0">
              <a:buNone/>
            </a:pPr>
            <a:endParaRPr lang="zh-CN" altLang="en-US" dirty="0">
              <a:latin typeface="华文新魏" pitchFamily="2" charset="-122"/>
              <a:ea typeface="华文新魏" pitchFamily="2"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907704" y="692696"/>
            <a:ext cx="8229600" cy="1143000"/>
          </a:xfrm>
          <a:prstGeom prst="rect">
            <a:avLst/>
          </a:prstGeom>
        </p:spPr>
        <p:txBody>
          <a:bodyPr/>
          <a:lstStyle/>
          <a:p>
            <a:r>
              <a:rPr lang="zh-CN" altLang="en-US" sz="3200" dirty="0" smtClean="0">
                <a:latin typeface="华文新魏" pitchFamily="2" charset="-122"/>
                <a:ea typeface="华文新魏" pitchFamily="2" charset="-122"/>
              </a:rPr>
              <a:t>冰晶的形成过程</a:t>
            </a:r>
            <a:endParaRPr lang="zh-CN" altLang="en-US" sz="3200" dirty="0">
              <a:latin typeface="华文新魏" pitchFamily="2" charset="-122"/>
              <a:ea typeface="华文新魏" pitchFamily="2" charset="-122"/>
            </a:endParaRPr>
          </a:p>
        </p:txBody>
      </p:sp>
      <p:sp>
        <p:nvSpPr>
          <p:cNvPr id="4" name="内容占位符 3"/>
          <p:cNvSpPr>
            <a:spLocks noGrp="1"/>
          </p:cNvSpPr>
          <p:nvPr>
            <p:ph sz="half" idx="4294967295"/>
          </p:nvPr>
        </p:nvSpPr>
        <p:spPr>
          <a:xfrm>
            <a:off x="2339752" y="5373216"/>
            <a:ext cx="6054725" cy="720080"/>
          </a:xfrm>
          <a:prstGeom prst="rect">
            <a:avLst/>
          </a:prstGeom>
        </p:spPr>
        <p:txBody>
          <a:bodyPr/>
          <a:lstStyle/>
          <a:p>
            <a:pPr marL="0" indent="0">
              <a:buNone/>
            </a:pPr>
            <a:r>
              <a:rPr lang="zh-CN" altLang="en-US" sz="2800" dirty="0" smtClean="0">
                <a:latin typeface="华文新魏" pitchFamily="2" charset="-122"/>
                <a:ea typeface="华文新魏" pitchFamily="2" charset="-122"/>
              </a:rPr>
              <a:t>液滴结冰后若持续放置在低温环境下，可在尖顶处</a:t>
            </a:r>
            <a:r>
              <a:rPr lang="zh-CN" altLang="en-US" sz="2800" dirty="0">
                <a:latin typeface="华文新魏" pitchFamily="2" charset="-122"/>
                <a:ea typeface="华文新魏" pitchFamily="2" charset="-122"/>
              </a:rPr>
              <a:t>观察</a:t>
            </a:r>
            <a:r>
              <a:rPr lang="zh-CN" altLang="en-US" sz="2800" dirty="0" smtClean="0">
                <a:latin typeface="华文新魏" pitchFamily="2" charset="-122"/>
                <a:ea typeface="华文新魏" pitchFamily="2" charset="-122"/>
              </a:rPr>
              <a:t>到树状冰晶形成。</a:t>
            </a:r>
            <a:endParaRPr lang="zh-CN" altLang="en-US" sz="2800" dirty="0">
              <a:latin typeface="华文新魏" pitchFamily="2" charset="-122"/>
              <a:ea typeface="华文新魏" pitchFamily="2" charset="-122"/>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340768"/>
            <a:ext cx="4154557" cy="4065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barn(inVertical)">
                                      <p:cBhvr>
                                        <p:cTn id="15"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4294967295"/>
              </p:nvPr>
            </p:nvSpPr>
            <p:spPr>
              <a:xfrm>
                <a:off x="2015257" y="952847"/>
                <a:ext cx="6697662" cy="4924425"/>
              </a:xfrm>
              <a:prstGeom prst="rect">
                <a:avLst/>
              </a:prstGeom>
            </p:spPr>
            <p:txBody>
              <a:bodyPr/>
              <a:lstStyle/>
              <a:p>
                <a:pPr marL="0" indent="0">
                  <a:buNone/>
                </a:pPr>
                <a:r>
                  <a:rPr lang="zh-CN" altLang="en-US" sz="2800" dirty="0">
                    <a:latin typeface="华文新魏" pitchFamily="2" charset="-122"/>
                    <a:ea typeface="华文新魏" pitchFamily="2" charset="-122"/>
                  </a:rPr>
                  <a:t>空气中的水蒸气流密度与浓度分布满足菲克扩散定律：</a:t>
                </a:r>
                <a14:m>
                  <m:oMath xmlns:m="http://schemas.openxmlformats.org/officeDocument/2006/math">
                    <m:r>
                      <a:rPr lang="en-US" altLang="zh-CN" sz="2800">
                        <a:latin typeface="Cambria Math" panose="02040503050406030204" pitchFamily="18" charset="0"/>
                        <a:ea typeface="华文新魏" pitchFamily="2" charset="-122"/>
                      </a:rPr>
                      <m:t>𝑱</m:t>
                    </m:r>
                    <m:r>
                      <a:rPr lang="en-US" altLang="zh-CN" sz="2800">
                        <a:latin typeface="Cambria Math" panose="02040503050406030204" pitchFamily="18" charset="0"/>
                        <a:ea typeface="华文新魏" pitchFamily="2" charset="-122"/>
                      </a:rPr>
                      <m:t>=</m:t>
                    </m:r>
                    <m:r>
                      <a:rPr lang="zh-CN" altLang="en-US" sz="2800">
                        <a:latin typeface="Cambria Math" panose="02040503050406030204" pitchFamily="18" charset="0"/>
                        <a:ea typeface="华文新魏" pitchFamily="2" charset="-122"/>
                      </a:rPr>
                      <m:t>𝛻</m:t>
                    </m:r>
                    <m:r>
                      <a:rPr lang="en-US" altLang="zh-CN" sz="2800">
                        <a:latin typeface="Cambria Math" panose="02040503050406030204" pitchFamily="18" charset="0"/>
                        <a:ea typeface="华文新魏" pitchFamily="2" charset="-122"/>
                      </a:rPr>
                      <m:t>𝑐</m:t>
                    </m:r>
                  </m:oMath>
                </a14:m>
                <a:endParaRPr lang="en-US" altLang="zh-CN" sz="2800" dirty="0">
                  <a:latin typeface="华文新魏" pitchFamily="2" charset="-122"/>
                  <a:ea typeface="华文新魏" pitchFamily="2" charset="-122"/>
                </a:endParaRPr>
              </a:p>
              <a:p>
                <a:pPr marL="0" indent="0">
                  <a:buNone/>
                </a:pPr>
                <a:r>
                  <a:rPr lang="zh-CN" altLang="en-US" sz="2800" dirty="0">
                    <a:latin typeface="华文新魏" pitchFamily="2" charset="-122"/>
                    <a:ea typeface="华文新魏" pitchFamily="2" charset="-122"/>
                  </a:rPr>
                  <a:t>对于定常分布：</a:t>
                </a:r>
                <a14:m>
                  <m:oMath xmlns:m="http://schemas.openxmlformats.org/officeDocument/2006/math">
                    <m:r>
                      <a:rPr lang="zh-CN" altLang="en-US" sz="2800">
                        <a:latin typeface="Cambria Math" panose="02040503050406030204" pitchFamily="18" charset="0"/>
                        <a:ea typeface="华文新魏" pitchFamily="2" charset="-122"/>
                      </a:rPr>
                      <m:t>𝛻</m:t>
                    </m:r>
                    <m:r>
                      <a:rPr lang="zh-CN" altLang="en-US" sz="2800">
                        <a:latin typeface="Cambria Math" panose="02040503050406030204" pitchFamily="18" charset="0"/>
                        <a:ea typeface="华文新魏" pitchFamily="2" charset="-122"/>
                      </a:rPr>
                      <m:t>∙</m:t>
                    </m:r>
                    <m:r>
                      <a:rPr lang="en-US" altLang="zh-CN" sz="2800">
                        <a:latin typeface="Cambria Math" panose="02040503050406030204" pitchFamily="18" charset="0"/>
                        <a:ea typeface="华文新魏" pitchFamily="2" charset="-122"/>
                      </a:rPr>
                      <m:t>𝑱</m:t>
                    </m:r>
                    <m:r>
                      <a:rPr lang="en-US" altLang="zh-CN" sz="2800">
                        <a:latin typeface="Cambria Math" panose="02040503050406030204" pitchFamily="18" charset="0"/>
                        <a:ea typeface="华文新魏" pitchFamily="2" charset="-122"/>
                      </a:rPr>
                      <m:t>=0</m:t>
                    </m:r>
                  </m:oMath>
                </a14:m>
                <a:endParaRPr lang="en-US" altLang="zh-CN" sz="2800" dirty="0">
                  <a:latin typeface="华文新魏" pitchFamily="2" charset="-122"/>
                  <a:ea typeface="华文新魏" pitchFamily="2" charset="-122"/>
                </a:endParaRPr>
              </a:p>
              <a:p>
                <a:pPr marL="0" indent="0">
                  <a:buNone/>
                </a:pPr>
                <a:r>
                  <a:rPr lang="zh-CN" altLang="en-US" sz="2800" dirty="0">
                    <a:latin typeface="华文新魏" pitchFamily="2" charset="-122"/>
                    <a:ea typeface="华文新魏" pitchFamily="2" charset="-122"/>
                  </a:rPr>
                  <a:t>于是有： </a:t>
                </a:r>
                <a14:m>
                  <m:oMath xmlns:m="http://schemas.openxmlformats.org/officeDocument/2006/math">
                    <m:sSup>
                      <m:sSupPr>
                        <m:ctrlPr>
                          <a:rPr lang="en-US" altLang="zh-CN" sz="2800" i="1">
                            <a:latin typeface="Cambria Math" panose="02040503050406030204" pitchFamily="18" charset="0"/>
                            <a:ea typeface="华文新魏" pitchFamily="2" charset="-122"/>
                          </a:rPr>
                        </m:ctrlPr>
                      </m:sSupPr>
                      <m:e>
                        <m:r>
                          <a:rPr lang="en-US" altLang="zh-CN" sz="2800">
                            <a:latin typeface="Cambria Math" panose="02040503050406030204" pitchFamily="18" charset="0"/>
                            <a:ea typeface="华文新魏" pitchFamily="2" charset="-122"/>
                          </a:rPr>
                          <m:t>𝛻</m:t>
                        </m:r>
                      </m:e>
                      <m:sup>
                        <m:r>
                          <a:rPr lang="en-US" altLang="zh-CN" sz="2800">
                            <a:latin typeface="Cambria Math" panose="02040503050406030204" pitchFamily="18" charset="0"/>
                            <a:ea typeface="华文新魏" pitchFamily="2" charset="-122"/>
                          </a:rPr>
                          <m:t>2</m:t>
                        </m:r>
                      </m:sup>
                    </m:sSup>
                    <m:r>
                      <a:rPr lang="en-US" altLang="zh-CN" sz="2800">
                        <a:latin typeface="Cambria Math" panose="02040503050406030204" pitchFamily="18" charset="0"/>
                        <a:ea typeface="华文新魏" pitchFamily="2" charset="-122"/>
                      </a:rPr>
                      <m:t>𝑐</m:t>
                    </m:r>
                    <m:r>
                      <a:rPr lang="en-US" altLang="zh-CN" sz="2800">
                        <a:latin typeface="Cambria Math" panose="02040503050406030204" pitchFamily="18" charset="0"/>
                        <a:ea typeface="华文新魏" pitchFamily="2" charset="-122"/>
                      </a:rPr>
                      <m:t>=0</m:t>
                    </m:r>
                  </m:oMath>
                </a14:m>
                <a:endParaRPr lang="en-US" altLang="zh-CN" sz="2800" dirty="0">
                  <a:latin typeface="华文新魏" pitchFamily="2" charset="-122"/>
                  <a:ea typeface="华文新魏" pitchFamily="2" charset="-122"/>
                </a:endParaRPr>
              </a:p>
              <a:p>
                <a:pPr marL="0" indent="0">
                  <a:buNone/>
                </a:pPr>
                <a:r>
                  <a:rPr lang="zh-CN" altLang="en-US" sz="2800" dirty="0">
                    <a:latin typeface="华文新魏" pitchFamily="2" charset="-122"/>
                    <a:ea typeface="华文新魏" pitchFamily="2" charset="-122"/>
                  </a:rPr>
                  <a:t>于是，这一现象可以用静电场中的尖端放电类比。水蒸气流密度大，故在尖端处结晶尤为迅速。</a:t>
                </a:r>
                <a:endParaRPr lang="en-US" altLang="zh-CN" sz="2800" dirty="0">
                  <a:latin typeface="华文新魏" pitchFamily="2" charset="-122"/>
                  <a:ea typeface="华文新魏" pitchFamily="2" charset="-122"/>
                </a:endParaRPr>
              </a:p>
              <a:p>
                <a:pPr marL="0" indent="0">
                  <a:buNone/>
                </a:pPr>
                <a:endParaRPr lang="zh-CN" altLang="en-US" sz="2800" dirty="0">
                  <a:latin typeface="华文新魏" pitchFamily="2" charset="-122"/>
                  <a:ea typeface="华文新魏" pitchFamily="2" charset="-122"/>
                </a:endParaRPr>
              </a:p>
            </p:txBody>
          </p:sp>
        </mc:Choice>
        <mc:Fallback xmlns="">
          <p:sp>
            <p:nvSpPr>
              <p:cNvPr id="3" name="内容占位符 2"/>
              <p:cNvSpPr>
                <a:spLocks noGrp="1" noRot="1" noChangeAspect="1" noMove="1" noResize="1" noEditPoints="1" noAdjustHandles="1" noChangeArrowheads="1" noChangeShapeType="1" noTextEdit="1"/>
              </p:cNvSpPr>
              <p:nvPr>
                <p:ph idx="4294967295"/>
              </p:nvPr>
            </p:nvSpPr>
            <p:spPr>
              <a:xfrm>
                <a:off x="2015257" y="952847"/>
                <a:ext cx="6697662" cy="4924425"/>
              </a:xfrm>
              <a:prstGeom prst="rect">
                <a:avLst/>
              </a:prstGeom>
              <a:blipFill rotWithShape="1">
                <a:blip r:embed="rId3"/>
                <a:stretch>
                  <a:fillRect l="-1913" t="-1114"/>
                </a:stretch>
              </a:blipFill>
            </p:spPr>
            <p:txBody>
              <a:bodyPr/>
              <a:lstStyle/>
              <a:p>
                <a:r>
                  <a:rPr lang="zh-CN" altLang="en-US">
                    <a:noFill/>
                  </a:rPr>
                  <a:t> </a:t>
                </a:r>
              </a:p>
            </p:txBody>
          </p:sp>
        </mc:Fallback>
      </mc:AlternateContent>
      <p:pic>
        <p:nvPicPr>
          <p:cNvPr id="5" name="图片 4" descr="QQ图片20140713234610.jpg"/>
          <p:cNvPicPr>
            <a:picLocks noChangeAspect="1"/>
          </p:cNvPicPr>
          <p:nvPr/>
        </p:nvPicPr>
        <p:blipFill>
          <a:blip r:embed="rId4" cstate="print"/>
          <a:stretch>
            <a:fillRect/>
          </a:stretch>
        </p:blipFill>
        <p:spPr>
          <a:xfrm>
            <a:off x="5364088" y="4048726"/>
            <a:ext cx="2677486" cy="2168271"/>
          </a:xfrm>
          <a:prstGeom prst="rect">
            <a:avLst/>
          </a:prstGeom>
        </p:spPr>
      </p:pic>
      <p:sp>
        <p:nvSpPr>
          <p:cNvPr id="4" name="TextBox 3"/>
          <p:cNvSpPr txBox="1"/>
          <p:nvPr/>
        </p:nvSpPr>
        <p:spPr>
          <a:xfrm>
            <a:off x="5364088" y="6309320"/>
            <a:ext cx="2808312" cy="369332"/>
          </a:xfrm>
          <a:prstGeom prst="rect">
            <a:avLst/>
          </a:prstGeom>
          <a:noFill/>
        </p:spPr>
        <p:txBody>
          <a:bodyPr wrap="square" rtlCol="0">
            <a:spAutoFit/>
          </a:bodyPr>
          <a:lstStyle/>
          <a:p>
            <a:r>
              <a:rPr lang="zh-CN" altLang="en-US" b="1" dirty="0" smtClean="0">
                <a:solidFill>
                  <a:srgbClr val="FF0000"/>
                </a:solidFill>
              </a:rPr>
              <a:t>图片引用自：参考文献</a:t>
            </a:r>
            <a:r>
              <a:rPr lang="en-US" altLang="zh-CN" b="1" dirty="0" smtClean="0">
                <a:solidFill>
                  <a:srgbClr val="FF0000"/>
                </a:solidFill>
              </a:rPr>
              <a:t>1</a:t>
            </a:r>
            <a:endParaRPr lang="zh-CN" altLang="en-US" b="1" dirty="0">
              <a:solidFill>
                <a:srgbClr val="FF0000"/>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25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 presetClass="entr" presetSubtype="4" fill="hold" grpId="0" nodeType="afterEffect">
                                  <p:stCondLst>
                                    <p:cond delay="25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grpId="0" nodeType="afterEffect">
                                  <p:stCondLst>
                                    <p:cond delay="25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794779" y="820946"/>
            <a:ext cx="7241717" cy="1167893"/>
          </a:xfrm>
          <a:prstGeom prst="rect">
            <a:avLst/>
          </a:prstGeom>
        </p:spPr>
        <p:txBody>
          <a:bodyPr/>
          <a:lstStyle/>
          <a:p>
            <a:r>
              <a:rPr lang="zh-CN" altLang="en-US" sz="3600" dirty="0" smtClean="0">
                <a:latin typeface="华文新魏" pitchFamily="2" charset="-122"/>
                <a:ea typeface="华文新魏" pitchFamily="2" charset="-122"/>
              </a:rPr>
              <a:t>参考文献</a:t>
            </a:r>
            <a:endParaRPr lang="zh-CN" altLang="en-US" sz="3600" dirty="0">
              <a:latin typeface="华文新魏" pitchFamily="2" charset="-122"/>
              <a:ea typeface="华文新魏" pitchFamily="2" charset="-122"/>
            </a:endParaRPr>
          </a:p>
        </p:txBody>
      </p:sp>
      <p:sp>
        <p:nvSpPr>
          <p:cNvPr id="3" name="内容占位符 2"/>
          <p:cNvSpPr>
            <a:spLocks noGrp="1"/>
          </p:cNvSpPr>
          <p:nvPr>
            <p:ph idx="4294967295"/>
          </p:nvPr>
        </p:nvSpPr>
        <p:spPr>
          <a:xfrm>
            <a:off x="2051720" y="1844824"/>
            <a:ext cx="6912768" cy="4525963"/>
          </a:xfrm>
          <a:prstGeom prst="rect">
            <a:avLst/>
          </a:prstGeom>
        </p:spPr>
        <p:txBody>
          <a:bodyPr/>
          <a:lstStyle/>
          <a:p>
            <a:pPr>
              <a:buFont typeface="Arial" panose="020B0604020202020204" pitchFamily="34" charset="0"/>
              <a:buChar char="•"/>
            </a:pPr>
            <a:r>
              <a:rPr lang="en-US" altLang="zh-CN" sz="2400" dirty="0" smtClean="0"/>
              <a:t>Oscar R. </a:t>
            </a:r>
            <a:r>
              <a:rPr lang="en-US" altLang="zh-CN" sz="2400" dirty="0" err="1" smtClean="0"/>
              <a:t>Enríquez</a:t>
            </a:r>
            <a:r>
              <a:rPr lang="en-US" altLang="zh-CN" sz="2400" dirty="0" smtClean="0"/>
              <a:t>, </a:t>
            </a:r>
            <a:r>
              <a:rPr lang="en-US" altLang="zh-CN" sz="2400" dirty="0" err="1" smtClean="0"/>
              <a:t>Álvaro</a:t>
            </a:r>
            <a:r>
              <a:rPr lang="en-US" altLang="zh-CN" sz="2400" dirty="0" smtClean="0"/>
              <a:t> G. </a:t>
            </a:r>
            <a:r>
              <a:rPr lang="en-US" altLang="zh-CN" sz="2400" dirty="0" err="1" smtClean="0"/>
              <a:t>Marín</a:t>
            </a:r>
            <a:r>
              <a:rPr lang="en-US" altLang="zh-CN" sz="2400" dirty="0" smtClean="0"/>
              <a:t>, </a:t>
            </a:r>
            <a:r>
              <a:rPr lang="en-US" altLang="zh-CN" sz="2400" dirty="0" err="1" smtClean="0"/>
              <a:t>Koen</a:t>
            </a:r>
            <a:r>
              <a:rPr lang="en-US" altLang="zh-CN" sz="2400" dirty="0" smtClean="0"/>
              <a:t> G. </a:t>
            </a:r>
            <a:r>
              <a:rPr lang="en-US" altLang="zh-CN" sz="2400" dirty="0" err="1" smtClean="0"/>
              <a:t>Winkels</a:t>
            </a:r>
            <a:r>
              <a:rPr lang="en-US" altLang="zh-CN" sz="2400" dirty="0" smtClean="0"/>
              <a:t>, and </a:t>
            </a:r>
            <a:r>
              <a:rPr lang="en-US" altLang="zh-CN" sz="2400" dirty="0" err="1" smtClean="0"/>
              <a:t>Jacco</a:t>
            </a:r>
            <a:r>
              <a:rPr lang="en-US" altLang="zh-CN" sz="2400" dirty="0" smtClean="0"/>
              <a:t> H. </a:t>
            </a:r>
            <a:r>
              <a:rPr lang="en-US" altLang="zh-CN" sz="2400" dirty="0" err="1" smtClean="0"/>
              <a:t>Snoeijer</a:t>
            </a:r>
            <a:r>
              <a:rPr lang="en-US" altLang="zh-CN" sz="2400" dirty="0" smtClean="0"/>
              <a:t>. Freezing singularities in water drops. Phys. Fluids 24, 091102 (2012)</a:t>
            </a:r>
          </a:p>
          <a:p>
            <a:pPr>
              <a:buFont typeface="Arial" panose="020B0604020202020204" pitchFamily="34" charset="0"/>
              <a:buChar char="•"/>
            </a:pPr>
            <a:r>
              <a:rPr lang="en-US" altLang="zh-CN" sz="2400" dirty="0" err="1" smtClean="0"/>
              <a:t>Jacco</a:t>
            </a:r>
            <a:r>
              <a:rPr lang="en-US" altLang="zh-CN" sz="2400" dirty="0" smtClean="0"/>
              <a:t> H. </a:t>
            </a:r>
            <a:r>
              <a:rPr lang="en-US" altLang="zh-CN" sz="2400" dirty="0" err="1" smtClean="0"/>
              <a:t>Snoeijer</a:t>
            </a:r>
            <a:r>
              <a:rPr lang="en-US" altLang="zh-CN" sz="2400" dirty="0" smtClean="0"/>
              <a:t> and Philippe Brunet. Pointy ice-drops: How water freezes into a singular shape. Am. J. Phys. 80, 764 (2012)</a:t>
            </a:r>
          </a:p>
          <a:p>
            <a:pPr marL="0" indent="0">
              <a:buNone/>
            </a:pPr>
            <a:endParaRPr lang="zh-CN" altLang="en-US"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81026" y="2924944"/>
            <a:ext cx="3663182"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谢谢大家！</a:t>
            </a:r>
            <a:endParaRPr lang="zh-CN" alt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1_凸显">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1_凸显">
      <a:majorFont>
        <a:latin typeface="Lucida Sans"/>
        <a:ea typeface="黑体"/>
        <a:cs typeface=""/>
      </a:majorFont>
      <a:minorFont>
        <a:latin typeface="Book Antiqu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演示文稿3" id="{FF819FF9-3812-420D-B853-01BD9DA90DF7}" vid="{1E3C345F-A150-401A-AFE5-4269CBF53D59}"/>
    </a:ext>
  </a:extLst>
</a:theme>
</file>

<file path=ppt/theme/theme2.xml><?xml version="1.0" encoding="utf-8"?>
<a:theme xmlns:a="http://schemas.openxmlformats.org/drawingml/2006/main" name="2_凸显">
  <a:themeElements>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fontScheme name="1_凸显">
      <a:majorFont>
        <a:latin typeface="Lucida Sans"/>
        <a:ea typeface="黑体"/>
        <a:cs typeface=""/>
      </a:majorFont>
      <a:minorFont>
        <a:latin typeface="Book Antiqu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模板.potx" id="{8A007AEA-E362-4F4B-82E2-6E56BAA8B30A}" vid="{F0991BDE-ECD6-4643-8E1A-2B26E72C06BA}"/>
    </a:ext>
  </a:extLst>
</a:theme>
</file>

<file path=ppt/theme/theme3.xml><?xml version="1.0" encoding="utf-8"?>
<a:theme xmlns:a="http://schemas.openxmlformats.org/drawingml/2006/main" name="3_凸显">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1_凸显">
      <a:majorFont>
        <a:latin typeface="Lucida Sans"/>
        <a:ea typeface="黑体"/>
        <a:cs typeface=""/>
      </a:majorFont>
      <a:minorFont>
        <a:latin typeface="Book Antiqu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模板.potx" id="{8A007AEA-E362-4F4B-82E2-6E56BAA8B30A}" vid="{33DCBA8E-FE7A-4D41-B83C-C362F3397D48}"/>
    </a:ext>
  </a:extLst>
</a:theme>
</file>

<file path=ppt/theme/theme4.xml><?xml version="1.0" encoding="utf-8"?>
<a:theme xmlns:a="http://schemas.openxmlformats.org/drawingml/2006/main" name="4_凸显">
  <a:themeElements>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fontScheme name="1_凸显">
      <a:majorFont>
        <a:latin typeface="Lucida Sans"/>
        <a:ea typeface="黑体"/>
        <a:cs typeface=""/>
      </a:majorFont>
      <a:minorFont>
        <a:latin typeface="Book Antiqu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模板.potx" id="{8A007AEA-E362-4F4B-82E2-6E56BAA8B30A}" vid="{F0991BDE-ECD6-4643-8E1A-2B26E72C06BA}"/>
    </a:ext>
  </a:extLst>
</a:theme>
</file>

<file path=ppt/theme/theme5.xml><?xml version="1.0" encoding="utf-8"?>
<a:theme xmlns:a="http://schemas.openxmlformats.org/drawingml/2006/main" name="5_凸显">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1_凸显">
      <a:majorFont>
        <a:latin typeface="Lucida Sans"/>
        <a:ea typeface="黑体"/>
        <a:cs typeface=""/>
      </a:majorFont>
      <a:minorFont>
        <a:latin typeface="Book Antiqu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模板.potx" id="{8A007AEA-E362-4F4B-82E2-6E56BAA8B30A}" vid="{33DCBA8E-FE7A-4D41-B83C-C362F3397D48}"/>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模板宽</Template>
  <TotalTime>7407</TotalTime>
  <Words>1103</Words>
  <Application>Microsoft Office PowerPoint</Application>
  <PresentationFormat>全屏显示(4:3)</PresentationFormat>
  <Paragraphs>148</Paragraphs>
  <Slides>35</Slides>
  <Notes>12</Notes>
  <HiddenSlides>0</HiddenSlides>
  <MMClips>0</MMClips>
  <ScaleCrop>false</ScaleCrop>
  <HeadingPairs>
    <vt:vector size="8" baseType="variant">
      <vt:variant>
        <vt:lpstr>已用的字体</vt:lpstr>
      </vt:variant>
      <vt:variant>
        <vt:i4>12</vt:i4>
      </vt:variant>
      <vt:variant>
        <vt:lpstr>主题</vt:lpstr>
      </vt:variant>
      <vt:variant>
        <vt:i4>5</vt:i4>
      </vt:variant>
      <vt:variant>
        <vt:lpstr>嵌入 OLE 服务器</vt:lpstr>
      </vt:variant>
      <vt:variant>
        <vt:i4>1</vt:i4>
      </vt:variant>
      <vt:variant>
        <vt:lpstr>幻灯片标题</vt:lpstr>
      </vt:variant>
      <vt:variant>
        <vt:i4>35</vt:i4>
      </vt:variant>
    </vt:vector>
  </HeadingPairs>
  <TitlesOfParts>
    <vt:vector size="53" baseType="lpstr">
      <vt:lpstr>黑体</vt:lpstr>
      <vt:lpstr>华文新魏</vt:lpstr>
      <vt:lpstr>宋体</vt:lpstr>
      <vt:lpstr>微软雅黑</vt:lpstr>
      <vt:lpstr>Arial</vt:lpstr>
      <vt:lpstr>Book Antiqua</vt:lpstr>
      <vt:lpstr>Calibri</vt:lpstr>
      <vt:lpstr>Cambria Math</vt:lpstr>
      <vt:lpstr>Comic Sans MS</vt:lpstr>
      <vt:lpstr>Lucida Sans</vt:lpstr>
      <vt:lpstr>Wingdings</vt:lpstr>
      <vt:lpstr>Wingdings 2</vt:lpstr>
      <vt:lpstr>1_凸显</vt:lpstr>
      <vt:lpstr>2_凸显</vt:lpstr>
      <vt:lpstr>3_凸显</vt:lpstr>
      <vt:lpstr>4_凸显</vt:lpstr>
      <vt:lpstr>5_凸显</vt:lpstr>
      <vt:lpstr>Equation</vt:lpstr>
      <vt:lpstr>FREEZING DROPLET</vt:lpstr>
      <vt:lpstr>原题再现</vt:lpstr>
      <vt:lpstr>PowerPoint 演示文稿</vt:lpstr>
      <vt:lpstr>PowerPoint 演示文稿</vt:lpstr>
      <vt:lpstr>理论建模</vt:lpstr>
      <vt:lpstr>PowerPoint 演示文稿</vt:lpstr>
      <vt:lpstr>PowerPoint 演示文稿</vt:lpstr>
      <vt:lpstr>PowerPoint 演示文稿</vt:lpstr>
      <vt:lpstr>渐进分析</vt:lpstr>
      <vt:lpstr>形成圆锥状    </vt:lpstr>
      <vt:lpstr>PowerPoint 演示文稿</vt:lpstr>
      <vt:lpstr>PowerPoint 演示文稿</vt:lpstr>
      <vt:lpstr>PowerPoint 演示文稿</vt:lpstr>
      <vt:lpstr>液氮恒温装置示意图</vt:lpstr>
      <vt:lpstr>显微镜</vt:lpstr>
      <vt:lpstr>实验过程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形状对比</vt:lpstr>
      <vt:lpstr>PowerPoint 演示文稿</vt:lpstr>
      <vt:lpstr>PowerPoint 演示文稿</vt:lpstr>
      <vt:lpstr>PowerPoint 演示文稿</vt:lpstr>
      <vt:lpstr>PowerPoint 演示文稿</vt:lpstr>
      <vt:lpstr>结论</vt:lpstr>
      <vt:lpstr>PowerPoint 演示文稿</vt:lpstr>
      <vt:lpstr>后续讨论</vt:lpstr>
      <vt:lpstr>冰晶的形成过程</vt:lpstr>
      <vt:lpstr>PowerPoint 演示文稿</vt:lpstr>
      <vt:lpstr>参考文献</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FREEZING DROPLET</dc:title>
  <dc:creator>dennis</dc:creator>
  <cp:lastModifiedBy>pao_pao</cp:lastModifiedBy>
  <cp:revision>333</cp:revision>
  <dcterms:created xsi:type="dcterms:W3CDTF">2014-07-11T15:36:00Z</dcterms:created>
  <dcterms:modified xsi:type="dcterms:W3CDTF">2014-08-19T02:25:12Z</dcterms:modified>
</cp:coreProperties>
</file>