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8803600" cy="36004500"/>
  <p:notesSz cx="6858000" cy="9144000"/>
  <p:defaultTextStyle>
    <a:defPPr>
      <a:defRPr lang="zh-CN"/>
    </a:defPPr>
    <a:lvl1pPr marL="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5166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70332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55498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40664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25830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10996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296162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813280" algn="l" defTabSz="3703320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2466" y="5688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60270" y="11184734"/>
            <a:ext cx="24483060" cy="771763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320540" y="20402550"/>
            <a:ext cx="20162520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54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0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5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09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13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5286" y="23136228"/>
            <a:ext cx="24483060" cy="7150894"/>
          </a:xfrm>
        </p:spPr>
        <p:txBody>
          <a:bodyPr anchor="t"/>
          <a:lstStyle>
            <a:lvl1pPr algn="l">
              <a:defRPr sz="162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75286" y="15260246"/>
            <a:ext cx="24483060" cy="7875982"/>
          </a:xfrm>
        </p:spPr>
        <p:txBody>
          <a:bodyPr anchor="b"/>
          <a:lstStyle>
            <a:lvl1pPr marL="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1pPr>
            <a:lvl2pPr marL="185166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70332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3pPr>
            <a:lvl4pPr marL="55549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740664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925830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1110996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296162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48132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40180" y="8401053"/>
            <a:ext cx="12721590" cy="23761306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641830" y="8401053"/>
            <a:ext cx="12721590" cy="23761306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80" y="8059343"/>
            <a:ext cx="12726592" cy="3358751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300" b="1"/>
            </a:lvl3pPr>
            <a:lvl4pPr marL="5554980" indent="0">
              <a:buNone/>
              <a:defRPr sz="6500" b="1"/>
            </a:lvl4pPr>
            <a:lvl5pPr marL="7406640" indent="0">
              <a:buNone/>
              <a:defRPr sz="6500" b="1"/>
            </a:lvl5pPr>
            <a:lvl6pPr marL="9258300" indent="0">
              <a:buNone/>
              <a:defRPr sz="6500" b="1"/>
            </a:lvl6pPr>
            <a:lvl7pPr marL="11109960" indent="0">
              <a:buNone/>
              <a:defRPr sz="6500" b="1"/>
            </a:lvl7pPr>
            <a:lvl8pPr marL="12961620" indent="0">
              <a:buNone/>
              <a:defRPr sz="6500" b="1"/>
            </a:lvl8pPr>
            <a:lvl9pPr marL="14813280" indent="0">
              <a:buNone/>
              <a:defRPr sz="65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40180" y="11418094"/>
            <a:ext cx="12726592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631830" y="8059343"/>
            <a:ext cx="12731591" cy="3358751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300" b="1"/>
            </a:lvl3pPr>
            <a:lvl4pPr marL="5554980" indent="0">
              <a:buNone/>
              <a:defRPr sz="6500" b="1"/>
            </a:lvl4pPr>
            <a:lvl5pPr marL="7406640" indent="0">
              <a:buNone/>
              <a:defRPr sz="6500" b="1"/>
            </a:lvl5pPr>
            <a:lvl6pPr marL="9258300" indent="0">
              <a:buNone/>
              <a:defRPr sz="6500" b="1"/>
            </a:lvl6pPr>
            <a:lvl7pPr marL="11109960" indent="0">
              <a:buNone/>
              <a:defRPr sz="6500" b="1"/>
            </a:lvl7pPr>
            <a:lvl8pPr marL="12961620" indent="0">
              <a:buNone/>
              <a:defRPr sz="6500" b="1"/>
            </a:lvl8pPr>
            <a:lvl9pPr marL="14813280" indent="0">
              <a:buNone/>
              <a:defRPr sz="65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631830" y="11418094"/>
            <a:ext cx="12731591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0182" y="1433512"/>
            <a:ext cx="9476186" cy="6100763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261407" y="1433515"/>
            <a:ext cx="16102013" cy="30728843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97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40182" y="7534278"/>
            <a:ext cx="9476186" cy="24628081"/>
          </a:xfrm>
        </p:spPr>
        <p:txBody>
          <a:bodyPr/>
          <a:lstStyle>
            <a:lvl1pPr marL="0" indent="0">
              <a:buNone/>
              <a:defRPr sz="5700"/>
            </a:lvl1pPr>
            <a:lvl2pPr marL="1851660" indent="0">
              <a:buNone/>
              <a:defRPr sz="4900"/>
            </a:lvl2pPr>
            <a:lvl3pPr marL="3703320" indent="0">
              <a:buNone/>
              <a:defRPr sz="4100"/>
            </a:lvl3pPr>
            <a:lvl4pPr marL="5554980" indent="0">
              <a:buNone/>
              <a:defRPr sz="3600"/>
            </a:lvl4pPr>
            <a:lvl5pPr marL="7406640" indent="0">
              <a:buNone/>
              <a:defRPr sz="3600"/>
            </a:lvl5pPr>
            <a:lvl6pPr marL="9258300" indent="0">
              <a:buNone/>
              <a:defRPr sz="3600"/>
            </a:lvl6pPr>
            <a:lvl7pPr marL="11109960" indent="0">
              <a:buNone/>
              <a:defRPr sz="3600"/>
            </a:lvl7pPr>
            <a:lvl8pPr marL="12961620" indent="0">
              <a:buNone/>
              <a:defRPr sz="3600"/>
            </a:lvl8pPr>
            <a:lvl9pPr marL="14813280" indent="0">
              <a:buNone/>
              <a:defRPr sz="3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45707" y="25203150"/>
            <a:ext cx="17282160" cy="2975375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645707" y="3217069"/>
            <a:ext cx="17282160" cy="21602700"/>
          </a:xfrm>
        </p:spPr>
        <p:txBody>
          <a:bodyPr/>
          <a:lstStyle>
            <a:lvl1pPr marL="0" indent="0">
              <a:buNone/>
              <a:defRPr sz="13000"/>
            </a:lvl1pPr>
            <a:lvl2pPr marL="1851660" indent="0">
              <a:buNone/>
              <a:defRPr sz="11300"/>
            </a:lvl2pPr>
            <a:lvl3pPr marL="3703320" indent="0">
              <a:buNone/>
              <a:defRPr sz="9700"/>
            </a:lvl3pPr>
            <a:lvl4pPr marL="5554980" indent="0">
              <a:buNone/>
              <a:defRPr sz="8100"/>
            </a:lvl4pPr>
            <a:lvl5pPr marL="7406640" indent="0">
              <a:buNone/>
              <a:defRPr sz="8100"/>
            </a:lvl5pPr>
            <a:lvl6pPr marL="9258300" indent="0">
              <a:buNone/>
              <a:defRPr sz="8100"/>
            </a:lvl6pPr>
            <a:lvl7pPr marL="11109960" indent="0">
              <a:buNone/>
              <a:defRPr sz="8100"/>
            </a:lvl7pPr>
            <a:lvl8pPr marL="12961620" indent="0">
              <a:buNone/>
              <a:defRPr sz="8100"/>
            </a:lvl8pPr>
            <a:lvl9pPr marL="14813280" indent="0">
              <a:buNone/>
              <a:defRPr sz="8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45707" y="28178524"/>
            <a:ext cx="17282160" cy="4225526"/>
          </a:xfrm>
        </p:spPr>
        <p:txBody>
          <a:bodyPr/>
          <a:lstStyle>
            <a:lvl1pPr marL="0" indent="0">
              <a:buNone/>
              <a:defRPr sz="5700"/>
            </a:lvl1pPr>
            <a:lvl2pPr marL="1851660" indent="0">
              <a:buNone/>
              <a:defRPr sz="4900"/>
            </a:lvl2pPr>
            <a:lvl3pPr marL="3703320" indent="0">
              <a:buNone/>
              <a:defRPr sz="4100"/>
            </a:lvl3pPr>
            <a:lvl4pPr marL="5554980" indent="0">
              <a:buNone/>
              <a:defRPr sz="3600"/>
            </a:lvl4pPr>
            <a:lvl5pPr marL="7406640" indent="0">
              <a:buNone/>
              <a:defRPr sz="3600"/>
            </a:lvl5pPr>
            <a:lvl6pPr marL="9258300" indent="0">
              <a:buNone/>
              <a:defRPr sz="3600"/>
            </a:lvl6pPr>
            <a:lvl7pPr marL="11109960" indent="0">
              <a:buNone/>
              <a:defRPr sz="3600"/>
            </a:lvl7pPr>
            <a:lvl8pPr marL="12961620" indent="0">
              <a:buNone/>
              <a:defRPr sz="3600"/>
            </a:lvl8pPr>
            <a:lvl9pPr marL="14813280" indent="0">
              <a:buNone/>
              <a:defRPr sz="3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882610" y="1441852"/>
            <a:ext cx="6480810" cy="3072050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40180" y="1441852"/>
            <a:ext cx="18962370" cy="3072050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40180" y="1441850"/>
            <a:ext cx="25923240" cy="6000750"/>
          </a:xfrm>
          <a:prstGeom prst="rect">
            <a:avLst/>
          </a:prstGeom>
        </p:spPr>
        <p:txBody>
          <a:bodyPr vert="horz" lIns="370332" tIns="185166" rIns="370332" bIns="18516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80" y="8401053"/>
            <a:ext cx="25923240" cy="23761306"/>
          </a:xfrm>
          <a:prstGeom prst="rect">
            <a:avLst/>
          </a:prstGeom>
        </p:spPr>
        <p:txBody>
          <a:bodyPr vert="horz" lIns="370332" tIns="185166" rIns="370332" bIns="185166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440180" y="33370840"/>
            <a:ext cx="67208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2012-5-20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841230" y="33370840"/>
            <a:ext cx="91211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642580" y="33370840"/>
            <a:ext cx="6720840" cy="1916906"/>
          </a:xfrm>
          <a:prstGeom prst="rect">
            <a:avLst/>
          </a:prstGeom>
        </p:spPr>
        <p:txBody>
          <a:bodyPr vert="horz" lIns="370332" tIns="185166" rIns="370332" bIns="185166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03320" rtl="0" eaLnBrk="1" latinLnBrk="0" hangingPunct="1">
        <a:spcBef>
          <a:spcPct val="0"/>
        </a:spcBef>
        <a:buNone/>
        <a:defRPr sz="1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8745" indent="-1388745" algn="l" defTabSz="3703320" rtl="0" eaLnBrk="1" latinLnBrk="0" hangingPunct="1">
        <a:spcBef>
          <a:spcPct val="20000"/>
        </a:spcBef>
        <a:buFont typeface="Arial" pitchFamily="34" charset="0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3008948" indent="-1157288" algn="l" defTabSz="3703320" rtl="0" eaLnBrk="1" latinLnBrk="0" hangingPunct="1">
        <a:spcBef>
          <a:spcPct val="20000"/>
        </a:spcBef>
        <a:buFont typeface="Arial" pitchFamily="34" charset="0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29150" indent="-925830" algn="l" defTabSz="3703320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indent="-925830" algn="l" defTabSz="3703320" rtl="0" eaLnBrk="1" latinLnBrk="0" hangingPunct="1">
        <a:spcBef>
          <a:spcPct val="20000"/>
        </a:spcBef>
        <a:buFont typeface="Arial" pitchFamily="34" charset="0"/>
        <a:buChar char="–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332470" indent="-925830" algn="l" defTabSz="3703320" rtl="0" eaLnBrk="1" latinLnBrk="0" hangingPunct="1">
        <a:spcBef>
          <a:spcPct val="20000"/>
        </a:spcBef>
        <a:buFont typeface="Arial" pitchFamily="34" charset="0"/>
        <a:buChar char="»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4130" indent="-925830" algn="l" defTabSz="3703320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035790" indent="-925830" algn="l" defTabSz="3703320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3887450" indent="-925830" algn="l" defTabSz="3703320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39110" indent="-925830" algn="l" defTabSz="3703320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166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332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498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830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996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162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3280" algn="l" defTabSz="37033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9" Type="http://schemas.openxmlformats.org/officeDocument/2006/relationships/image" Target="../media/image35.png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7.png"/><Relationship Id="rId34" Type="http://schemas.openxmlformats.org/officeDocument/2006/relationships/image" Target="../media/image30.png"/><Relationship Id="rId7" Type="http://schemas.openxmlformats.org/officeDocument/2006/relationships/image" Target="../media/image3.wmf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38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png"/><Relationship Id="rId41" Type="http://schemas.openxmlformats.org/officeDocument/2006/relationships/image" Target="../media/image3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37" Type="http://schemas.openxmlformats.org/officeDocument/2006/relationships/image" Target="../media/image33.png"/><Relationship Id="rId40" Type="http://schemas.openxmlformats.org/officeDocument/2006/relationships/image" Target="../media/image36.png"/><Relationship Id="rId5" Type="http://schemas.openxmlformats.org/officeDocument/2006/relationships/image" Target="../media/image5.wmf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36" Type="http://schemas.openxmlformats.org/officeDocument/2006/relationships/image" Target="../media/image32.png"/><Relationship Id="rId10" Type="http://schemas.openxmlformats.org/officeDocument/2006/relationships/image" Target="../media/image6.wmf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image" Target="../media/image2.wmf"/><Relationship Id="rId9" Type="http://schemas.openxmlformats.org/officeDocument/2006/relationships/image" Target="../media/image4.wmf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Relationship Id="rId3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35083" y="0"/>
            <a:ext cx="23611933" cy="4248472"/>
          </a:xfrm>
        </p:spPr>
        <p:txBody>
          <a:bodyPr>
            <a:normAutofit/>
          </a:bodyPr>
          <a:lstStyle/>
          <a:p>
            <a:r>
              <a:rPr lang="en-US" altLang="zh-CN" sz="5400" b="1" dirty="0"/>
              <a:t>Elementary  Excitations and Phase </a:t>
            </a:r>
            <a:r>
              <a:rPr lang="en-US" altLang="zh-CN" sz="5400" b="1" dirty="0"/>
              <a:t>D</a:t>
            </a:r>
            <a:r>
              <a:rPr lang="en-US" altLang="zh-CN" sz="5400" b="1" dirty="0"/>
              <a:t>iagram of Mixed </a:t>
            </a:r>
            <a:r>
              <a:rPr lang="en-US" altLang="zh-CN" sz="5400" b="1" dirty="0"/>
              <a:t>S</a:t>
            </a:r>
            <a:r>
              <a:rPr lang="en-US" altLang="zh-CN" sz="5400" b="1" dirty="0"/>
              <a:t>pin-1/2 Bosons</a:t>
            </a:r>
            <a:br>
              <a:rPr lang="en-US" altLang="zh-CN" sz="5400" b="1" dirty="0"/>
            </a:br>
            <a:r>
              <a:rPr lang="en-US" altLang="zh-CN" sz="5400" dirty="0" err="1"/>
              <a:t>Ge</a:t>
            </a:r>
            <a:r>
              <a:rPr lang="en-US" altLang="zh-CN" sz="5400" dirty="0"/>
              <a:t> Li and Shi Yu</a:t>
            </a:r>
            <a:br>
              <a:rPr lang="en-US" altLang="zh-CN" sz="5400" dirty="0"/>
            </a:br>
            <a:r>
              <a:rPr lang="en-US" altLang="zh-CN" sz="5400" dirty="0"/>
              <a:t>Physics  Department, Fudan University  </a:t>
            </a:r>
            <a:endParaRPr lang="zh-CN" altLang="en-US" sz="54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276227"/>
              </p:ext>
            </p:extLst>
          </p:nvPr>
        </p:nvGraphicFramePr>
        <p:xfrm>
          <a:off x="1992724" y="5976914"/>
          <a:ext cx="12832772" cy="1108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Equation" r:id="rId3" imgW="3949560" imgH="393480" progId="Equation.DSMT4">
                  <p:embed/>
                </p:oleObj>
              </mc:Choice>
              <mc:Fallback>
                <p:oleObj name="Equation" r:id="rId3" imgW="39495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2724" y="5976914"/>
                        <a:ext cx="12832772" cy="1108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35083" y="4168033"/>
            <a:ext cx="25858073" cy="1481944"/>
          </a:xfrm>
          <a:prstGeom prst="rect">
            <a:avLst/>
          </a:prstGeom>
          <a:noFill/>
        </p:spPr>
        <p:txBody>
          <a:bodyPr wrap="square" lIns="370332" tIns="185166" rIns="370332" bIns="185166" rtlCol="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</a:rPr>
              <a:t>We investigate the property of a mixture of two species of </a:t>
            </a:r>
            <a:r>
              <a:rPr lang="en-US" altLang="zh-CN" sz="3600" dirty="0">
                <a:solidFill>
                  <a:schemeClr val="accent1"/>
                </a:solidFill>
              </a:rPr>
              <a:t>pseudospin-1/2 atoms. The </a:t>
            </a:r>
            <a:r>
              <a:rPr lang="en-US" altLang="zh-CN" sz="3600" dirty="0">
                <a:solidFill>
                  <a:schemeClr val="accent1"/>
                </a:solidFill>
              </a:rPr>
              <a:t>ground states of the </a:t>
            </a:r>
            <a:r>
              <a:rPr lang="en-US" altLang="zh-CN" sz="3600" dirty="0">
                <a:solidFill>
                  <a:schemeClr val="accent1"/>
                </a:solidFill>
              </a:rPr>
              <a:t>system with </a:t>
            </a:r>
            <a:r>
              <a:rPr lang="en-US" altLang="zh-CN" sz="3600" dirty="0">
                <a:solidFill>
                  <a:schemeClr val="accent1"/>
                </a:solidFill>
              </a:rPr>
              <a:t>different spin exchange interactions are </a:t>
            </a:r>
            <a:r>
              <a:rPr lang="en-US" altLang="zh-CN" sz="3600" dirty="0">
                <a:solidFill>
                  <a:schemeClr val="accent1"/>
                </a:solidFill>
              </a:rPr>
              <a:t>obtained. </a:t>
            </a:r>
            <a:r>
              <a:rPr lang="en-US" altLang="zh-CN" sz="3600" dirty="0">
                <a:solidFill>
                  <a:schemeClr val="accent1"/>
                </a:solidFill>
              </a:rPr>
              <a:t>In 1 </a:t>
            </a:r>
            <a:r>
              <a:rPr lang="en-US" altLang="zh-CN" sz="3600" dirty="0">
                <a:solidFill>
                  <a:schemeClr val="accent1"/>
                </a:solidFill>
              </a:rPr>
              <a:t>+ 1𝐷, the effective theory describes a </a:t>
            </a:r>
            <a:r>
              <a:rPr lang="en-US" altLang="zh-CN" sz="3600" dirty="0">
                <a:solidFill>
                  <a:schemeClr val="accent1"/>
                </a:solidFill>
              </a:rPr>
              <a:t>Sine-Gordon </a:t>
            </a:r>
            <a:r>
              <a:rPr lang="en-US" altLang="zh-CN" sz="3600" dirty="0">
                <a:solidFill>
                  <a:schemeClr val="accent1"/>
                </a:solidFill>
              </a:rPr>
              <a:t>field coupled to a free scalar field</a:t>
            </a:r>
            <a:r>
              <a:rPr lang="en-US" altLang="zh-CN" sz="3600" dirty="0">
                <a:solidFill>
                  <a:srgbClr val="FF0000"/>
                </a:solidFill>
              </a:rPr>
              <a:t>.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320" y="22595786"/>
            <a:ext cx="7765802" cy="802379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61076" y="24266946"/>
            <a:ext cx="6245877" cy="2864868"/>
            <a:chOff x="1126678" y="2861430"/>
            <a:chExt cx="1982818" cy="545689"/>
          </a:xfrm>
        </p:grpSpPr>
        <p:graphicFrame>
          <p:nvGraphicFramePr>
            <p:cNvPr id="11" name="对象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9529413"/>
                </p:ext>
              </p:extLst>
            </p:nvPr>
          </p:nvGraphicFramePr>
          <p:xfrm>
            <a:off x="2004886" y="3259189"/>
            <a:ext cx="1104610" cy="1479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2" name="Equation" r:id="rId6" imgW="1155600" imgH="228600" progId="Equation.DSMT4">
                    <p:embed/>
                  </p:oleObj>
                </mc:Choice>
                <mc:Fallback>
                  <p:oleObj name="Equation" r:id="rId6" imgW="11556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004886" y="3259189"/>
                          <a:ext cx="1104610" cy="14793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57259195"/>
                </p:ext>
              </p:extLst>
            </p:nvPr>
          </p:nvGraphicFramePr>
          <p:xfrm>
            <a:off x="1126678" y="2861430"/>
            <a:ext cx="1132903" cy="146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" name="Equation" r:id="rId8" imgW="1155600" imgH="228600" progId="Equation.DSMT4">
                    <p:embed/>
                  </p:oleObj>
                </mc:Choice>
                <mc:Fallback>
                  <p:oleObj name="Equation" r:id="rId8" imgW="11556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126678" y="2861430"/>
                          <a:ext cx="1132903" cy="14658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458" y="23821912"/>
            <a:ext cx="7712057" cy="5922658"/>
          </a:xfrm>
          <a:prstGeom prst="rect">
            <a:avLst/>
          </a:prstGeom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473" y="13511265"/>
            <a:ext cx="11137184" cy="1160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3219" y="12617953"/>
            <a:ext cx="876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The low energy effective </a:t>
            </a:r>
            <a:r>
              <a:rPr lang="en-US" altLang="zh-CN" sz="3600" dirty="0" err="1" smtClean="0"/>
              <a:t>Lagrangian</a:t>
            </a:r>
            <a:r>
              <a:rPr lang="en-US" altLang="zh-CN" sz="3600" dirty="0" smtClean="0"/>
              <a:t> is </a:t>
            </a:r>
            <a:r>
              <a:rPr lang="en-US" altLang="zh-CN" sz="1400" dirty="0" smtClean="0"/>
              <a:t>:</a:t>
            </a:r>
            <a:endParaRPr lang="zh-CN" altLang="en-US" sz="1400" dirty="0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23" y="14690724"/>
            <a:ext cx="7331253" cy="335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23" y="18002250"/>
            <a:ext cx="7331253" cy="319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35" y="18002250"/>
            <a:ext cx="5154590" cy="328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448" y="7181702"/>
            <a:ext cx="2560170" cy="817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88172" y="8277235"/>
            <a:ext cx="540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The effective Hamiltonian is: </a:t>
            </a:r>
            <a:endParaRPr lang="zh-CN" altLang="en-US" sz="3600" dirty="0"/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0" y="9401821"/>
            <a:ext cx="12148820" cy="97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57390" y="10462702"/>
            <a:ext cx="9144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Which just describes two coupled  scalar fields</a:t>
            </a:r>
            <a:endParaRPr lang="zh-CN" altLang="en-US" sz="3600" dirty="0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309" y="11466857"/>
            <a:ext cx="2757912" cy="76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046" y="15792536"/>
            <a:ext cx="4752528" cy="68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32448" y="21826345"/>
            <a:ext cx="6403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Phase </a:t>
            </a:r>
            <a:r>
              <a:rPr lang="en-US" altLang="zh-CN" sz="4400" dirty="0" err="1" smtClean="0"/>
              <a:t>diagran</a:t>
            </a:r>
            <a:r>
              <a:rPr lang="en-US" altLang="zh-CN" sz="4400" dirty="0" smtClean="0"/>
              <a:t> in 3+1D:</a:t>
            </a:r>
            <a:endParaRPr lang="zh-CN" alt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2057390" y="30234855"/>
            <a:ext cx="3012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In 1+1D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193" y="31028920"/>
            <a:ext cx="8352928" cy="113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505" y="32437980"/>
            <a:ext cx="5008156" cy="97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139" y="32458903"/>
            <a:ext cx="4680520" cy="95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242698" y="6212205"/>
            <a:ext cx="5044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/>
              <a:t>The relevant </a:t>
            </a:r>
            <a:r>
              <a:rPr lang="en-US" altLang="zh-CN" sz="3600" dirty="0" err="1" smtClean="0"/>
              <a:t>Lagrangian</a:t>
            </a:r>
            <a:r>
              <a:rPr lang="en-US" altLang="zh-CN" sz="3600" dirty="0" smtClean="0"/>
              <a:t> is</a:t>
            </a:r>
            <a:endParaRPr lang="zh-CN" altLang="en-US" sz="3600" dirty="0"/>
          </a:p>
        </p:txBody>
      </p:sp>
      <p:pic>
        <p:nvPicPr>
          <p:cNvPr id="1066" name="Picture 4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0635" y="6858536"/>
            <a:ext cx="12520971" cy="182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2898" y="8923566"/>
            <a:ext cx="3573502" cy="116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552" y="10374291"/>
            <a:ext cx="13144807" cy="94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2640" y="11779138"/>
            <a:ext cx="2808312" cy="81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0" name="Picture 4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4702" y="11851596"/>
            <a:ext cx="4451410" cy="82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6276752" y="12960254"/>
            <a:ext cx="375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The RG flow is:</a:t>
            </a:r>
            <a:endParaRPr lang="zh-CN" altLang="en-US" sz="4000" dirty="0"/>
          </a:p>
        </p:txBody>
      </p:sp>
      <p:pic>
        <p:nvPicPr>
          <p:cNvPr id="1076" name="Picture 5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3356" y="13705736"/>
            <a:ext cx="3752586" cy="134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7" name="Picture 5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429" y="13951762"/>
            <a:ext cx="3144657" cy="110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8" name="Picture 54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3900" y="15242589"/>
            <a:ext cx="3638463" cy="109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9" name="Picture 55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4532" y="15298054"/>
            <a:ext cx="3836894" cy="117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6411724" y="16477796"/>
            <a:ext cx="487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In which</a:t>
            </a:r>
            <a:endParaRPr lang="zh-CN" altLang="en-US" sz="3600" dirty="0"/>
          </a:p>
        </p:txBody>
      </p:sp>
      <p:pic>
        <p:nvPicPr>
          <p:cNvPr id="1080" name="Picture 56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3613" y="18493204"/>
            <a:ext cx="3407735" cy="79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1" name="Picture 57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7168" y="17124127"/>
            <a:ext cx="10452522" cy="136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2" name="Picture 58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118" y="22842936"/>
            <a:ext cx="13779241" cy="97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矩形 19"/>
          <p:cNvSpPr/>
          <p:nvPr/>
        </p:nvSpPr>
        <p:spPr>
          <a:xfrm>
            <a:off x="21186152" y="9204955"/>
            <a:ext cx="1369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600" dirty="0">
                <a:solidFill>
                  <a:prstClr val="black"/>
                </a:solidFill>
              </a:rPr>
              <a:t>where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pic>
        <p:nvPicPr>
          <p:cNvPr id="1086" name="Picture 62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1431" y="19600301"/>
            <a:ext cx="13517491" cy="7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7" name="Picture 6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7840" y="20661881"/>
            <a:ext cx="2145534" cy="92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9" name="Picture 65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828" y="20569647"/>
            <a:ext cx="2947602" cy="98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0" name="Picture 66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903" y="21711491"/>
            <a:ext cx="13085023" cy="86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061723" y="21711491"/>
            <a:ext cx="1188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/>
              <a:t>Also,</a:t>
            </a:r>
            <a:endParaRPr lang="zh-CN" altLang="en-US" sz="4000" dirty="0"/>
          </a:p>
        </p:txBody>
      </p:sp>
      <p:pic>
        <p:nvPicPr>
          <p:cNvPr id="1091" name="Picture 67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0190" y="29856786"/>
            <a:ext cx="11635320" cy="77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2" name="Picture 68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2698" y="30744893"/>
            <a:ext cx="4770004" cy="94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6" name="Picture 72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552" y="31996225"/>
            <a:ext cx="11659543" cy="572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0" name="Picture 76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553" y="32775661"/>
            <a:ext cx="7257205" cy="46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60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97</Words>
  <Application>Microsoft Office PowerPoint</Application>
  <PresentationFormat>自定义</PresentationFormat>
  <Paragraphs>12</Paragraphs>
  <Slides>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Office 主题</vt:lpstr>
      <vt:lpstr>Equation</vt:lpstr>
      <vt:lpstr>MathType 5.0 Equation</vt:lpstr>
      <vt:lpstr>Elementary  Excitations and Phase Diagram of Mixed Spin-1/2 Bosons Ge Li and Shi Yu Physics  Department, Fudan University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 Excitations and Phase Diagram of Mixed Spin-1/2 Bosons Ge Li and Shi Yu Physics  Department, Fudan University  </dc:title>
  <cp:lastModifiedBy>dapao</cp:lastModifiedBy>
  <cp:revision>14</cp:revision>
  <dcterms:modified xsi:type="dcterms:W3CDTF">2012-05-20T12:07:14Z</dcterms:modified>
</cp:coreProperties>
</file>