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aveSubsetFonts="1">
  <p:sldMasterIdLst>
    <p:sldMasterId id="2147483648" r:id="rId1"/>
  </p:sldMasterIdLst>
  <p:notesMasterIdLst>
    <p:notesMasterId r:id="rId23"/>
  </p:notesMasterIdLst>
  <p:sldIdLst>
    <p:sldId id="287" r:id="rId2"/>
    <p:sldId id="266" r:id="rId3"/>
    <p:sldId id="267" r:id="rId4"/>
    <p:sldId id="268" r:id="rId5"/>
    <p:sldId id="269" r:id="rId6"/>
    <p:sldId id="278" r:id="rId7"/>
    <p:sldId id="270" r:id="rId8"/>
    <p:sldId id="271" r:id="rId9"/>
    <p:sldId id="272" r:id="rId10"/>
    <p:sldId id="273" r:id="rId11"/>
    <p:sldId id="286" r:id="rId12"/>
    <p:sldId id="274" r:id="rId13"/>
    <p:sldId id="279" r:id="rId14"/>
    <p:sldId id="280" r:id="rId15"/>
    <p:sldId id="281" r:id="rId16"/>
    <p:sldId id="282" r:id="rId17"/>
    <p:sldId id="284" r:id="rId18"/>
    <p:sldId id="285" r:id="rId19"/>
    <p:sldId id="276" r:id="rId20"/>
    <p:sldId id="277" r:id="rId21"/>
    <p:sldId id="265" r:id="rId22"/>
  </p:sldIdLst>
  <p:sldSz cx="9144000" cy="5715000" type="screen16x10"/>
  <p:notesSz cx="6858000" cy="9144000"/>
  <p:defaultTextStyle>
    <a:defPPr>
      <a:defRPr lang="zh-CN"/>
    </a:defPPr>
    <a:lvl1pPr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panose="020B0604020202030204" pitchFamily="34" charset="0"/>
        <a:ea typeface="Helvetica" panose="020B0604020202030204" pitchFamily="34" charset="0"/>
        <a:cs typeface="Helvetica" panose="020B0604020202030204" pitchFamily="34" charset="0"/>
        <a:sym typeface="Helvetica" panose="020B0604020202030204" pitchFamily="34" charset="0"/>
      </a:defRPr>
    </a:lvl1pPr>
    <a:lvl2pPr marL="228600"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panose="020B0604020202030204" pitchFamily="34" charset="0"/>
        <a:ea typeface="Helvetica" panose="020B0604020202030204" pitchFamily="34" charset="0"/>
        <a:cs typeface="Helvetica" panose="020B0604020202030204" pitchFamily="34" charset="0"/>
        <a:sym typeface="Helvetica" panose="020B0604020202030204" pitchFamily="34" charset="0"/>
      </a:defRPr>
    </a:lvl2pPr>
    <a:lvl3pPr marL="457200"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panose="020B0604020202030204" pitchFamily="34" charset="0"/>
        <a:ea typeface="Helvetica" panose="020B0604020202030204" pitchFamily="34" charset="0"/>
        <a:cs typeface="Helvetica" panose="020B0604020202030204" pitchFamily="34" charset="0"/>
        <a:sym typeface="Helvetica" panose="020B0604020202030204" pitchFamily="34" charset="0"/>
      </a:defRPr>
    </a:lvl3pPr>
    <a:lvl4pPr marL="685800"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panose="020B0604020202030204" pitchFamily="34" charset="0"/>
        <a:ea typeface="Helvetica" panose="020B0604020202030204" pitchFamily="34" charset="0"/>
        <a:cs typeface="Helvetica" panose="020B0604020202030204" pitchFamily="34" charset="0"/>
        <a:sym typeface="Helvetica" panose="020B0604020202030204" pitchFamily="34" charset="0"/>
      </a:defRPr>
    </a:lvl4pPr>
    <a:lvl5pPr marL="914400"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panose="020B0604020202030204" pitchFamily="34" charset="0"/>
        <a:ea typeface="Helvetica" panose="020B0604020202030204" pitchFamily="34" charset="0"/>
        <a:cs typeface="Helvetica" panose="020B0604020202030204" pitchFamily="34" charset="0"/>
        <a:sym typeface="Helvetica" panose="020B0604020202030204" pitchFamily="34" charset="0"/>
      </a:defRPr>
    </a:lvl5pPr>
    <a:lvl6pPr marL="2286000" algn="l" defTabSz="914400" rtl="0" eaLnBrk="1" latinLnBrk="0" hangingPunct="1">
      <a:defRPr sz="1200" kern="1200">
        <a:solidFill>
          <a:srgbClr val="000000"/>
        </a:solidFill>
        <a:latin typeface="Helvetica" panose="020B0604020202030204" pitchFamily="34" charset="0"/>
        <a:ea typeface="Helvetica" panose="020B0604020202030204" pitchFamily="34" charset="0"/>
        <a:cs typeface="Helvetica" panose="020B0604020202030204" pitchFamily="34" charset="0"/>
        <a:sym typeface="Helvetica" panose="020B0604020202030204" pitchFamily="34" charset="0"/>
      </a:defRPr>
    </a:lvl6pPr>
    <a:lvl7pPr marL="2743200" algn="l" defTabSz="914400" rtl="0" eaLnBrk="1" latinLnBrk="0" hangingPunct="1">
      <a:defRPr sz="1200" kern="1200">
        <a:solidFill>
          <a:srgbClr val="000000"/>
        </a:solidFill>
        <a:latin typeface="Helvetica" panose="020B0604020202030204" pitchFamily="34" charset="0"/>
        <a:ea typeface="Helvetica" panose="020B0604020202030204" pitchFamily="34" charset="0"/>
        <a:cs typeface="Helvetica" panose="020B0604020202030204" pitchFamily="34" charset="0"/>
        <a:sym typeface="Helvetica" panose="020B0604020202030204" pitchFamily="34" charset="0"/>
      </a:defRPr>
    </a:lvl7pPr>
    <a:lvl8pPr marL="3200400" algn="l" defTabSz="914400" rtl="0" eaLnBrk="1" latinLnBrk="0" hangingPunct="1">
      <a:defRPr sz="1200" kern="1200">
        <a:solidFill>
          <a:srgbClr val="000000"/>
        </a:solidFill>
        <a:latin typeface="Helvetica" panose="020B0604020202030204" pitchFamily="34" charset="0"/>
        <a:ea typeface="Helvetica" panose="020B0604020202030204" pitchFamily="34" charset="0"/>
        <a:cs typeface="Helvetica" panose="020B0604020202030204" pitchFamily="34" charset="0"/>
        <a:sym typeface="Helvetica" panose="020B0604020202030204" pitchFamily="34" charset="0"/>
      </a:defRPr>
    </a:lvl8pPr>
    <a:lvl9pPr marL="3657600" algn="l" defTabSz="914400" rtl="0" eaLnBrk="1" latinLnBrk="0" hangingPunct="1">
      <a:defRPr sz="1200" kern="1200">
        <a:solidFill>
          <a:srgbClr val="000000"/>
        </a:solidFill>
        <a:latin typeface="Helvetica" panose="020B0604020202030204" pitchFamily="34" charset="0"/>
        <a:ea typeface="Helvetica" panose="020B0604020202030204" pitchFamily="34" charset="0"/>
        <a:cs typeface="Helvetica" panose="020B0604020202030204" pitchFamily="34" charset="0"/>
        <a:sym typeface="Helvetica" panose="020B060402020203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362" y="-20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Noteworthy Bold" charset="0"/>
              </a:rPr>
              <a:t>Click to edit Master text styles</a:t>
            </a:r>
          </a:p>
          <a:p>
            <a:pPr lvl="1"/>
            <a:r>
              <a:rPr lang="zh-CN" altLang="zh-CN" smtClean="0">
                <a:sym typeface="Noteworthy Bold" charset="0"/>
              </a:rPr>
              <a:t>Second level</a:t>
            </a:r>
          </a:p>
          <a:p>
            <a:pPr lvl="2"/>
            <a:r>
              <a:rPr lang="zh-CN" altLang="zh-CN" smtClean="0">
                <a:sym typeface="Noteworthy Bold" charset="0"/>
              </a:rPr>
              <a:t>Third level</a:t>
            </a:r>
          </a:p>
          <a:p>
            <a:pPr lvl="3"/>
            <a:r>
              <a:rPr lang="zh-CN" altLang="zh-CN" smtClean="0">
                <a:sym typeface="Noteworthy Bold" charset="0"/>
              </a:rPr>
              <a:t>Fourth level</a:t>
            </a:r>
          </a:p>
          <a:p>
            <a:pPr lvl="4"/>
            <a:r>
              <a:rPr lang="zh-CN" altLang="zh-CN" smtClean="0">
                <a:sym typeface="Noteworthy Bold" charset="0"/>
              </a:rPr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8469480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1pPr>
    <a:lvl2pPr marL="228600" algn="l" defTabSz="457200" rtl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2pPr>
    <a:lvl3pPr marL="457200" algn="l" defTabSz="457200" rtl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3pPr>
    <a:lvl4pPr marL="685800" algn="l" defTabSz="457200" rtl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4pPr>
    <a:lvl5pPr marL="914400" algn="l" defTabSz="457200" rtl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038"/>
            <a:ext cx="6858000" cy="19907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963"/>
            <a:ext cx="6858000" cy="137953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41309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27462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5575"/>
            <a:ext cx="7886700" cy="23764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288"/>
            <a:ext cx="7886700" cy="12509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684843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371600" y="3238500"/>
            <a:ext cx="3124200" cy="2476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3238500"/>
            <a:ext cx="3124200" cy="2476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0932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04800"/>
            <a:ext cx="7886700" cy="11049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401763"/>
            <a:ext cx="3868737" cy="685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087563"/>
            <a:ext cx="3868737" cy="3070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1763"/>
            <a:ext cx="3887788" cy="685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788" cy="3070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11775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2483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2248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822325"/>
            <a:ext cx="4629150" cy="40624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298352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822325"/>
            <a:ext cx="4629150" cy="40624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706317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04944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1536700"/>
            <a:ext cx="1943100" cy="4178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1536700"/>
            <a:ext cx="5676900" cy="4178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580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image1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6" name="Rectangle 2"/>
          <p:cNvSpPr>
            <a:spLocks noGrp="1"/>
          </p:cNvSpPr>
          <p:nvPr>
            <p:ph type="title"/>
          </p:nvPr>
        </p:nvSpPr>
        <p:spPr bwMode="auto">
          <a:xfrm>
            <a:off x="685800" y="1536700"/>
            <a:ext cx="77724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Helvetica" panose="020B0604020202030204" pitchFamily="34" charset="0"/>
              </a:rPr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 bwMode="auto">
          <a:xfrm>
            <a:off x="1371600" y="3238500"/>
            <a:ext cx="64008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Helvetica" panose="020B0604020202030204" pitchFamily="34" charset="0"/>
              </a:rPr>
              <a:t>Click to edit Master text styles</a:t>
            </a:r>
          </a:p>
          <a:p>
            <a:pPr lvl="1"/>
            <a:r>
              <a:rPr lang="zh-CN" altLang="zh-CN" smtClean="0">
                <a:sym typeface="Helvetica" panose="020B0604020202030204" pitchFamily="34" charset="0"/>
              </a:rPr>
              <a:t>Second level</a:t>
            </a:r>
          </a:p>
          <a:p>
            <a:pPr lvl="2"/>
            <a:r>
              <a:rPr lang="zh-CN" altLang="zh-CN" smtClean="0">
                <a:sym typeface="Helvetica" panose="020B0604020202030204" pitchFamily="34" charset="0"/>
              </a:rPr>
              <a:t>Third level</a:t>
            </a:r>
          </a:p>
          <a:p>
            <a:pPr lvl="3"/>
            <a:r>
              <a:rPr lang="zh-CN" altLang="zh-CN" smtClean="0">
                <a:sym typeface="Helvetica" panose="020B0604020202030204" pitchFamily="34" charset="0"/>
              </a:rPr>
              <a:t>Fourth level</a:t>
            </a:r>
          </a:p>
          <a:p>
            <a:pPr lvl="4"/>
            <a:r>
              <a:rPr lang="zh-CN" altLang="zh-CN" smtClean="0">
                <a:sym typeface="Helvetica" panose="020B0604020202030204" pitchFamily="34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57200" rtl="0" fontAlgn="base" hangingPunct="0">
        <a:spcBef>
          <a:spcPct val="0"/>
        </a:spcBef>
        <a:spcAft>
          <a:spcPct val="0"/>
        </a:spcAft>
        <a:defRPr sz="1200" kern="1200">
          <a:solidFill>
            <a:srgbClr val="000000"/>
          </a:solidFill>
          <a:latin typeface="+mj-lt"/>
          <a:ea typeface="+mj-ea"/>
          <a:cs typeface="+mj-cs"/>
          <a:sym typeface="Helvetica" panose="020B0604020202030204" pitchFamily="34" charset="0"/>
        </a:defRPr>
      </a:lvl1pPr>
      <a:lvl2pPr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30204" pitchFamily="34" charset="0"/>
          <a:ea typeface="Helvetica" panose="020B0604020202030204" pitchFamily="34" charset="0"/>
          <a:cs typeface="Helvetica" panose="020B0604020202030204" pitchFamily="34" charset="0"/>
          <a:sym typeface="Helvetica" panose="020B0604020202030204" pitchFamily="34" charset="0"/>
        </a:defRPr>
      </a:lvl2pPr>
      <a:lvl3pPr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30204" pitchFamily="34" charset="0"/>
          <a:ea typeface="Helvetica" panose="020B0604020202030204" pitchFamily="34" charset="0"/>
          <a:cs typeface="Helvetica" panose="020B0604020202030204" pitchFamily="34" charset="0"/>
          <a:sym typeface="Helvetica" panose="020B0604020202030204" pitchFamily="34" charset="0"/>
        </a:defRPr>
      </a:lvl3pPr>
      <a:lvl4pPr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30204" pitchFamily="34" charset="0"/>
          <a:ea typeface="Helvetica" panose="020B0604020202030204" pitchFamily="34" charset="0"/>
          <a:cs typeface="Helvetica" panose="020B0604020202030204" pitchFamily="34" charset="0"/>
          <a:sym typeface="Helvetica" panose="020B0604020202030204" pitchFamily="34" charset="0"/>
        </a:defRPr>
      </a:lvl4pPr>
      <a:lvl5pPr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30204" pitchFamily="34" charset="0"/>
          <a:ea typeface="Helvetica" panose="020B0604020202030204" pitchFamily="34" charset="0"/>
          <a:cs typeface="Helvetica" panose="020B0604020202030204" pitchFamily="34" charset="0"/>
          <a:sym typeface="Helvetica" panose="020B0604020202030204" pitchFamily="34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30204" pitchFamily="34" charset="0"/>
          <a:ea typeface="Helvetica" panose="020B0604020202030204" pitchFamily="34" charset="0"/>
          <a:cs typeface="Helvetica" panose="020B0604020202030204" pitchFamily="34" charset="0"/>
          <a:sym typeface="Helvetica" panose="020B0604020202030204" pitchFamily="34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30204" pitchFamily="34" charset="0"/>
          <a:ea typeface="Helvetica" panose="020B0604020202030204" pitchFamily="34" charset="0"/>
          <a:cs typeface="Helvetica" panose="020B0604020202030204" pitchFamily="34" charset="0"/>
          <a:sym typeface="Helvetica" panose="020B0604020202030204" pitchFamily="34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30204" pitchFamily="34" charset="0"/>
          <a:ea typeface="Helvetica" panose="020B0604020202030204" pitchFamily="34" charset="0"/>
          <a:cs typeface="Helvetica" panose="020B0604020202030204" pitchFamily="34" charset="0"/>
          <a:sym typeface="Helvetica" panose="020B0604020202030204" pitchFamily="34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30204" pitchFamily="34" charset="0"/>
          <a:ea typeface="Helvetica" panose="020B0604020202030204" pitchFamily="34" charset="0"/>
          <a:cs typeface="Helvetica" panose="020B0604020202030204" pitchFamily="34" charset="0"/>
          <a:sym typeface="Helvetica" panose="020B0604020202030204" pitchFamily="34" charset="0"/>
        </a:defRPr>
      </a:lvl9pPr>
    </p:titleStyle>
    <p:bodyStyle>
      <a:lvl1pPr algn="ctr" rtl="0" fontAlgn="base" hangingPunct="0">
        <a:spcBef>
          <a:spcPct val="0"/>
        </a:spcBef>
        <a:spcAft>
          <a:spcPct val="0"/>
        </a:spcAft>
        <a:defRPr kern="1200">
          <a:solidFill>
            <a:srgbClr val="FFFFFF"/>
          </a:solidFill>
          <a:latin typeface="+mn-lt"/>
          <a:ea typeface="+mn-ea"/>
          <a:cs typeface="+mn-cs"/>
          <a:sym typeface="Helvetica" panose="020B0604020202030204" pitchFamily="34" charset="0"/>
        </a:defRPr>
      </a:lvl1pPr>
      <a:lvl2pPr marL="457200" algn="ctr" rtl="0" fontAlgn="base" hangingPunct="0">
        <a:spcBef>
          <a:spcPct val="0"/>
        </a:spcBef>
        <a:spcAft>
          <a:spcPct val="0"/>
        </a:spcAft>
        <a:defRPr kern="1200">
          <a:solidFill>
            <a:srgbClr val="FFFFFF"/>
          </a:solidFill>
          <a:latin typeface="+mn-lt"/>
          <a:ea typeface="+mn-ea"/>
          <a:cs typeface="+mn-cs"/>
          <a:sym typeface="Helvetica" panose="020B0604020202030204" pitchFamily="34" charset="0"/>
        </a:defRPr>
      </a:lvl2pPr>
      <a:lvl3pPr marL="914400" algn="ctr" rtl="0" fontAlgn="base" hangingPunct="0">
        <a:spcBef>
          <a:spcPct val="0"/>
        </a:spcBef>
        <a:spcAft>
          <a:spcPct val="0"/>
        </a:spcAft>
        <a:defRPr kern="1200">
          <a:solidFill>
            <a:srgbClr val="FFFFFF"/>
          </a:solidFill>
          <a:latin typeface="+mn-lt"/>
          <a:ea typeface="+mn-ea"/>
          <a:cs typeface="+mn-cs"/>
          <a:sym typeface="Helvetica" panose="020B0604020202030204" pitchFamily="34" charset="0"/>
        </a:defRPr>
      </a:lvl3pPr>
      <a:lvl4pPr marL="1371600" algn="ctr" rtl="0" fontAlgn="base" hangingPunct="0">
        <a:spcBef>
          <a:spcPct val="0"/>
        </a:spcBef>
        <a:spcAft>
          <a:spcPct val="0"/>
        </a:spcAft>
        <a:defRPr kern="1200">
          <a:solidFill>
            <a:srgbClr val="FFFFFF"/>
          </a:solidFill>
          <a:latin typeface="+mn-lt"/>
          <a:ea typeface="+mn-ea"/>
          <a:cs typeface="+mn-cs"/>
          <a:sym typeface="Helvetica" panose="020B0604020202030204" pitchFamily="34" charset="0"/>
        </a:defRPr>
      </a:lvl4pPr>
      <a:lvl5pPr marL="1828800" algn="ctr" rtl="0" fontAlgn="base" hangingPunct="0">
        <a:spcBef>
          <a:spcPct val="0"/>
        </a:spcBef>
        <a:spcAft>
          <a:spcPct val="0"/>
        </a:spcAft>
        <a:defRPr kern="1200">
          <a:solidFill>
            <a:srgbClr val="FFFFFF"/>
          </a:solidFill>
          <a:latin typeface="+mn-lt"/>
          <a:ea typeface="+mn-ea"/>
          <a:cs typeface="+mn-cs"/>
          <a:sym typeface="Helvetica" panose="020B0604020202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ig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1699838"/>
            <a:ext cx="1143008" cy="1157662"/>
          </a:xfrm>
          <a:prstGeom prst="rect">
            <a:avLst/>
          </a:prstGeom>
        </p:spPr>
      </p:pic>
      <p:sp>
        <p:nvSpPr>
          <p:cNvPr id="5" name="AutoShape 3"/>
          <p:cNvSpPr>
            <a:spLocks/>
          </p:cNvSpPr>
          <p:nvPr/>
        </p:nvSpPr>
        <p:spPr bwMode="auto">
          <a:xfrm>
            <a:off x="3143240" y="1787524"/>
            <a:ext cx="4500594" cy="927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/>
          <a:lstStyle>
            <a:lvl1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1pPr>
            <a:lvl2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2pPr>
            <a:lvl3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3pPr>
            <a:lvl4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4pPr>
            <a:lvl5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9pPr>
          </a:lstStyle>
          <a:p>
            <a:pPr algn="ctr" defTabSz="914400"/>
            <a:r>
              <a:rPr lang="en-US" altLang="zh-CN" sz="2800" b="1" dirty="0" smtClean="0">
                <a:solidFill>
                  <a:schemeClr val="bg1"/>
                </a:solidFill>
                <a:latin typeface="Calibri" pitchFamily="34" charset="0"/>
                <a:ea typeface="黑体" pitchFamily="49" charset="-122"/>
                <a:cs typeface="Calibri" pitchFamily="34" charset="0"/>
              </a:rPr>
              <a:t>Growth of YBCO and its Superconductivity Research</a:t>
            </a:r>
            <a:endParaRPr lang="zh-CN" sz="2800" b="1" dirty="0">
              <a:solidFill>
                <a:schemeClr val="bg1"/>
              </a:solidFill>
              <a:latin typeface="Calibri" pitchFamily="34" charset="0"/>
              <a:ea typeface="黑体" pitchFamily="49" charset="-122"/>
              <a:cs typeface="Calibri" pitchFamily="34" charset="0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2285984" y="3929070"/>
            <a:ext cx="5143536" cy="5715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/>
          <a:lstStyle>
            <a:lvl1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1pPr>
            <a:lvl2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2pPr>
            <a:lvl3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3pPr>
            <a:lvl4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4pPr>
            <a:lvl5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9pPr>
          </a:lstStyle>
          <a:p>
            <a:pPr algn="ctr" defTabSz="914400"/>
            <a:r>
              <a:rPr lang="en-US" altLang="zh-CN" sz="2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Dept. of Physics, </a:t>
            </a:r>
            <a:r>
              <a:rPr lang="en-US" altLang="zh-CN" sz="2000" b="1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Fudan</a:t>
            </a:r>
            <a:r>
              <a:rPr lang="en-US" altLang="zh-CN" sz="2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University</a:t>
            </a:r>
          </a:p>
          <a:p>
            <a:pPr algn="ctr" defTabSz="914400"/>
            <a:endParaRPr lang="en-US" altLang="zh-CN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defTabSz="914400"/>
            <a:r>
              <a:rPr lang="en-US" altLang="zh-CN" sz="1800" b="1" smtClean="0">
                <a:solidFill>
                  <a:schemeClr val="bg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10301030038  </a:t>
            </a:r>
            <a:r>
              <a:rPr lang="zh-CN" altLang="en-US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黄梓灿</a:t>
            </a:r>
            <a:endParaRPr lang="en-US" altLang="zh-CN" sz="1800" b="1" dirty="0" smtClean="0">
              <a:solidFill>
                <a:schemeClr val="bg1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ctr" defTabSz="914400"/>
            <a:r>
              <a:rPr lang="en-US" altLang="zh-CN" sz="1800" b="1" dirty="0" smtClean="0">
                <a:solidFill>
                  <a:schemeClr val="bg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10300290011   </a:t>
            </a:r>
            <a:r>
              <a:rPr lang="zh-CN" altLang="en-US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张   建</a:t>
            </a:r>
            <a:endParaRPr lang="en-US" altLang="zh-CN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400"/>
            <a:r>
              <a:rPr lang="en-US" altLang="zh-CN" sz="1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Supervisor: </a:t>
            </a:r>
            <a:r>
              <a:rPr lang="zh-CN" altLang="en-US" sz="1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姚红英</a:t>
            </a:r>
            <a:endParaRPr lang="en-US" altLang="zh-CN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defTabSz="914400"/>
            <a:endParaRPr lang="zh-CN" altLang="zh-CN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57224" y="285732"/>
            <a:ext cx="7772400" cy="1701800"/>
          </a:xfrm>
        </p:spPr>
        <p:txBody>
          <a:bodyPr/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Outline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7224" y="1857368"/>
            <a:ext cx="6400800" cy="2476500"/>
          </a:xfrm>
        </p:spPr>
        <p:txBody>
          <a:bodyPr/>
          <a:lstStyle/>
          <a:p>
            <a:pPr marL="342900" indent="-342900" algn="l">
              <a:buFont typeface="Wingdings" pitchFamily="2" charset="2"/>
              <a:buChar char="p"/>
            </a:pPr>
            <a:r>
              <a:rPr lang="en-US" altLang="zh-CN" sz="2400" dirty="0" smtClean="0"/>
              <a:t>Motivation and Basics</a:t>
            </a:r>
          </a:p>
          <a:p>
            <a:pPr marL="342900" indent="-342900" algn="l">
              <a:buFont typeface="Wingdings" pitchFamily="2" charset="2"/>
              <a:buChar char="p"/>
            </a:pPr>
            <a:r>
              <a:rPr lang="en-US" altLang="zh-CN" sz="2400" dirty="0" smtClean="0"/>
              <a:t>Experimental</a:t>
            </a:r>
          </a:p>
          <a:p>
            <a:pPr marL="342900" indent="-342900" algn="l">
              <a:buFont typeface="Wingdings" pitchFamily="2" charset="2"/>
              <a:buChar char="p"/>
            </a:pPr>
            <a:r>
              <a:rPr lang="en-US" altLang="zh-CN" sz="2400" dirty="0" smtClean="0"/>
              <a:t>High-light of the Problems </a:t>
            </a:r>
          </a:p>
          <a:p>
            <a:pPr marL="342900" indent="-342900" algn="l">
              <a:buFont typeface="Wingdings" pitchFamily="2" charset="2"/>
              <a:buChar char="p"/>
            </a:pPr>
            <a:r>
              <a:rPr lang="en-US" altLang="zh-CN" sz="2400" dirty="0" smtClean="0"/>
              <a:t>Future Work</a:t>
            </a:r>
          </a:p>
          <a:p>
            <a:pPr marL="342900" indent="-342900">
              <a:buFont typeface="Wingdings" pitchFamily="2" charset="2"/>
              <a:buChar char="p"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701800"/>
          </a:xfrm>
        </p:spPr>
        <p:txBody>
          <a:bodyPr/>
          <a:lstStyle/>
          <a:p>
            <a:pPr marL="228600" indent="-228600">
              <a:buFont typeface="Wingdings" pitchFamily="2" charset="2"/>
              <a:buChar char="p"/>
            </a:pPr>
            <a:r>
              <a:rPr lang="en-US" altLang="zh-CN" sz="3200" dirty="0" smtClean="0">
                <a:solidFill>
                  <a:schemeClr val="bg1"/>
                </a:solidFill>
              </a:rPr>
              <a:t>Motivation and Basics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4" name="内容占位符 3" descr="Sc_history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214426"/>
            <a:ext cx="5408878" cy="3786214"/>
          </a:xfrm>
        </p:spPr>
      </p:pic>
      <p:sp>
        <p:nvSpPr>
          <p:cNvPr id="5" name="TextBox 4"/>
          <p:cNvSpPr txBox="1"/>
          <p:nvPr/>
        </p:nvSpPr>
        <p:spPr>
          <a:xfrm>
            <a:off x="1357290" y="4988498"/>
            <a:ext cx="4294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</a:rPr>
              <a:t>□ </a:t>
            </a:r>
            <a:r>
              <a:rPr lang="en-US" altLang="zh-CN" sz="1800" dirty="0" smtClean="0">
                <a:solidFill>
                  <a:schemeClr val="bg1"/>
                </a:solidFill>
              </a:rPr>
              <a:t>History of Superconducting Materials</a:t>
            </a:r>
          </a:p>
          <a:p>
            <a:r>
              <a:rPr lang="en-US" altLang="zh-CN" sz="1400" i="1" dirty="0" smtClean="0">
                <a:solidFill>
                  <a:schemeClr val="bg1"/>
                </a:solidFill>
              </a:rPr>
              <a:t>(fig_1:http://en.wikipedia.org/wiki/Superconductivity)</a:t>
            </a:r>
            <a:endParaRPr lang="zh-CN" altLang="en-US" sz="1400" i="1" dirty="0">
              <a:solidFill>
                <a:schemeClr val="bg1"/>
              </a:solidFill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2714612" y="1928806"/>
            <a:ext cx="785818" cy="428628"/>
          </a:xfrm>
          <a:prstGeom prst="roundRect">
            <a:avLst/>
          </a:prstGeom>
          <a:solidFill>
            <a:srgbClr val="FF0000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Helvetica" panose="020B0604020202030204" pitchFamily="34" charset="0"/>
              <a:ea typeface="Helvetica" panose="020B0604020202030204" pitchFamily="34" charset="0"/>
              <a:cs typeface="Helvetica" panose="020B0604020202030204" pitchFamily="34" charset="0"/>
              <a:sym typeface="Helvetica" panose="020B0604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43636" y="1328216"/>
            <a:ext cx="300036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Wingdings" pitchFamily="2" charset="2"/>
              <a:buChar char="p"/>
            </a:pPr>
            <a:r>
              <a:rPr lang="en-US" altLang="zh-CN" sz="1800" dirty="0" smtClean="0">
                <a:solidFill>
                  <a:schemeClr val="bg1"/>
                </a:solidFill>
              </a:rPr>
              <a:t>April,1986, Georg Bednorz and Karl </a:t>
            </a:r>
            <a:r>
              <a:rPr lang="en-US" altLang="zh-CN" sz="1800" dirty="0" err="1" smtClean="0">
                <a:solidFill>
                  <a:schemeClr val="bg1"/>
                </a:solidFill>
              </a:rPr>
              <a:t>Müller</a:t>
            </a:r>
            <a:r>
              <a:rPr lang="en-US" altLang="zh-CN" sz="1800" dirty="0" smtClean="0">
                <a:solidFill>
                  <a:schemeClr val="bg1"/>
                </a:solidFill>
              </a:rPr>
              <a:t>: certain semiconducting oxides became superconducting at relatively high temperature</a:t>
            </a:r>
          </a:p>
          <a:p>
            <a:pPr marL="231775" indent="-231775">
              <a:buFont typeface="Wingdings" pitchFamily="2" charset="2"/>
              <a:buChar char="p"/>
            </a:pPr>
            <a:r>
              <a:rPr lang="en-US" altLang="zh-CN" sz="1800" dirty="0" smtClean="0">
                <a:solidFill>
                  <a:schemeClr val="bg1"/>
                </a:solidFill>
              </a:rPr>
              <a:t>1987, Nobel Prize for Bednorz and </a:t>
            </a:r>
            <a:r>
              <a:rPr lang="en-US" altLang="zh-CN" sz="1800" dirty="0" err="1" smtClean="0">
                <a:solidFill>
                  <a:schemeClr val="bg1"/>
                </a:solidFill>
              </a:rPr>
              <a:t>Müller</a:t>
            </a:r>
            <a:endParaRPr lang="en-US" altLang="zh-CN" sz="1800" dirty="0" smtClean="0">
              <a:solidFill>
                <a:schemeClr val="bg1"/>
              </a:solidFill>
            </a:endParaRPr>
          </a:p>
          <a:p>
            <a:pPr marL="231775" indent="-231775">
              <a:buFont typeface="Wingdings" pitchFamily="2" charset="2"/>
              <a:buChar char="p"/>
            </a:pPr>
            <a:r>
              <a:rPr lang="en-US" altLang="zh-CN" sz="1800" dirty="0" smtClean="0">
                <a:solidFill>
                  <a:schemeClr val="bg1"/>
                </a:solidFill>
              </a:rPr>
              <a:t>1987, M.K. Wu, Paul Chu, Ashburn and </a:t>
            </a:r>
            <a:r>
              <a:rPr lang="en-US" altLang="zh-CN" sz="1800" dirty="0" err="1" smtClean="0">
                <a:solidFill>
                  <a:schemeClr val="bg1"/>
                </a:solidFill>
              </a:rPr>
              <a:t>Torng</a:t>
            </a:r>
            <a:r>
              <a:rPr lang="en-US" altLang="zh-CN" sz="1800" dirty="0" smtClean="0">
                <a:solidFill>
                  <a:schemeClr val="bg1"/>
                </a:solidFill>
              </a:rPr>
              <a:t>: YBCO , </a:t>
            </a:r>
            <a:r>
              <a:rPr lang="en-US" altLang="zh-CN" sz="1800" i="1" dirty="0" err="1" smtClean="0">
                <a:solidFill>
                  <a:schemeClr val="bg1"/>
                </a:solidFill>
              </a:rPr>
              <a:t>T</a:t>
            </a:r>
            <a:r>
              <a:rPr lang="en-US" altLang="zh-CN" sz="1800" baseline="-25000" dirty="0" err="1" smtClean="0">
                <a:solidFill>
                  <a:schemeClr val="bg1"/>
                </a:solidFill>
              </a:rPr>
              <a:t>c</a:t>
            </a:r>
            <a:r>
              <a:rPr lang="en-US" altLang="zh-CN" sz="1800" dirty="0" smtClean="0">
                <a:solidFill>
                  <a:schemeClr val="bg1"/>
                </a:solidFill>
              </a:rPr>
              <a:t> of 93 K(first sample-Y</a:t>
            </a:r>
            <a:r>
              <a:rPr lang="en-US" altLang="zh-CN" sz="1800" baseline="-25000" dirty="0" smtClean="0">
                <a:solidFill>
                  <a:schemeClr val="bg1"/>
                </a:solidFill>
              </a:rPr>
              <a:t>1.2</a:t>
            </a:r>
            <a:r>
              <a:rPr lang="en-US" altLang="zh-CN" sz="1800" dirty="0" smtClean="0">
                <a:solidFill>
                  <a:schemeClr val="bg1"/>
                </a:solidFill>
              </a:rPr>
              <a:t>Ba</a:t>
            </a:r>
            <a:r>
              <a:rPr lang="en-US" altLang="zh-CN" sz="1800" baseline="-25000" dirty="0" smtClean="0">
                <a:solidFill>
                  <a:schemeClr val="bg1"/>
                </a:solidFill>
              </a:rPr>
              <a:t>0.8</a:t>
            </a:r>
            <a:r>
              <a:rPr lang="en-US" altLang="zh-CN" sz="1800" dirty="0" smtClean="0">
                <a:solidFill>
                  <a:schemeClr val="bg1"/>
                </a:solidFill>
              </a:rPr>
              <a:t>CuO</a:t>
            </a:r>
            <a:r>
              <a:rPr lang="en-US" altLang="zh-CN" sz="1800" baseline="-25000" dirty="0" smtClean="0">
                <a:solidFill>
                  <a:schemeClr val="bg1"/>
                </a:solidFill>
              </a:rPr>
              <a:t>4)</a:t>
            </a:r>
            <a:endParaRPr lang="en-US" altLang="zh-CN" sz="1800" dirty="0" smtClean="0">
              <a:solidFill>
                <a:schemeClr val="bg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701800"/>
          </a:xfrm>
        </p:spPr>
        <p:txBody>
          <a:bodyPr/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1.About YBCO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4" name="内容占位符 3" descr="fig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7" y="1285864"/>
            <a:ext cx="3514349" cy="3857652"/>
          </a:xfrm>
        </p:spPr>
      </p:pic>
      <p:pic>
        <p:nvPicPr>
          <p:cNvPr id="5" name="图片 4" descr="fig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4457543"/>
            <a:ext cx="779781" cy="6859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5143516"/>
            <a:ext cx="47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bg1"/>
                </a:solidFill>
              </a:rPr>
              <a:t>a=0.382 nm; b=0.389 nm; c=1.168nm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cxnSp>
        <p:nvCxnSpPr>
          <p:cNvPr id="8" name="直接箭头连接符 7"/>
          <p:cNvCxnSpPr/>
          <p:nvPr/>
        </p:nvCxnSpPr>
        <p:spPr bwMode="auto">
          <a:xfrm rot="10800000">
            <a:off x="4143372" y="2571748"/>
            <a:ext cx="785818" cy="500067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cxnSp>
        <p:nvCxnSpPr>
          <p:cNvPr id="10" name="直接箭头连接符 9"/>
          <p:cNvCxnSpPr/>
          <p:nvPr/>
        </p:nvCxnSpPr>
        <p:spPr bwMode="auto">
          <a:xfrm rot="10800000" flipV="1">
            <a:off x="4143372" y="3071813"/>
            <a:ext cx="785818" cy="500065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sp>
        <p:nvSpPr>
          <p:cNvPr id="14" name="TextBox 13"/>
          <p:cNvSpPr txBox="1"/>
          <p:nvPr/>
        </p:nvSpPr>
        <p:spPr>
          <a:xfrm>
            <a:off x="4929190" y="2782673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bg1"/>
                </a:solidFill>
              </a:rPr>
              <a:t>2.Δ=0.32 nm:</a:t>
            </a:r>
          </a:p>
          <a:p>
            <a:r>
              <a:rPr lang="en-US" altLang="zh-CN" sz="1800" dirty="0" smtClean="0">
                <a:solidFill>
                  <a:schemeClr val="bg1"/>
                </a:solidFill>
              </a:rPr>
              <a:t>   current flows on the two CuO</a:t>
            </a:r>
            <a:r>
              <a:rPr lang="en-US" altLang="zh-CN" sz="1100" dirty="0" smtClean="0">
                <a:solidFill>
                  <a:schemeClr val="bg1"/>
                </a:solidFill>
              </a:rPr>
              <a:t>2</a:t>
            </a:r>
            <a:r>
              <a:rPr lang="en-US" altLang="zh-CN" sz="1800" dirty="0" smtClean="0">
                <a:solidFill>
                  <a:schemeClr val="bg1"/>
                </a:solidFill>
              </a:rPr>
              <a:t> planes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9190" y="3714756"/>
            <a:ext cx="42148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indent="-166688"/>
            <a:r>
              <a:rPr lang="en-US" altLang="zh-CN" sz="1800" dirty="0" smtClean="0">
                <a:solidFill>
                  <a:schemeClr val="bg1"/>
                </a:solidFill>
              </a:rPr>
              <a:t>3.The distance between the copper atoms in these planes makes it easier for charge to hop between ions than from plane to plane——the current flow in a sample is affected by the orientation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cxnSp>
        <p:nvCxnSpPr>
          <p:cNvPr id="17" name="直接箭头连接符 16"/>
          <p:cNvCxnSpPr/>
          <p:nvPr/>
        </p:nvCxnSpPr>
        <p:spPr bwMode="auto">
          <a:xfrm rot="10800000">
            <a:off x="4214810" y="1428739"/>
            <a:ext cx="714380" cy="500066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cxnSp>
        <p:nvCxnSpPr>
          <p:cNvPr id="19" name="直接箭头连接符 18"/>
          <p:cNvCxnSpPr/>
          <p:nvPr/>
        </p:nvCxnSpPr>
        <p:spPr bwMode="auto">
          <a:xfrm rot="10800000" flipV="1">
            <a:off x="4143372" y="1928806"/>
            <a:ext cx="785818" cy="571504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sp>
        <p:nvSpPr>
          <p:cNvPr id="22" name="TextBox 21"/>
          <p:cNvSpPr txBox="1"/>
          <p:nvPr/>
        </p:nvSpPr>
        <p:spPr>
          <a:xfrm>
            <a:off x="4929190" y="1702350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bg1"/>
                </a:solidFill>
              </a:rPr>
              <a:t>1.oxygen deficient layer above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438001"/>
            <a:ext cx="7000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(fig_2:</a:t>
            </a:r>
            <a:r>
              <a:rPr lang="en-US" altLang="zh-CN" i="1" dirty="0" smtClean="0">
                <a:solidFill>
                  <a:schemeClr val="bg1"/>
                </a:solidFill>
              </a:rPr>
              <a:t>Resistance of the Superconducting Material YBCO</a:t>
            </a:r>
            <a:r>
              <a:rPr lang="en-US" altLang="zh-CN" dirty="0" smtClean="0">
                <a:solidFill>
                  <a:schemeClr val="bg1"/>
                </a:solidFill>
              </a:rPr>
              <a:t>, California Polytechnic State University)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701800"/>
          </a:xfrm>
        </p:spPr>
        <p:txBody>
          <a:bodyPr/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2.How to Make YBCO?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85786" y="1214426"/>
            <a:ext cx="7500990" cy="2476500"/>
          </a:xfrm>
        </p:spPr>
        <p:txBody>
          <a:bodyPr/>
          <a:lstStyle/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pPr algn="l">
              <a:buFont typeface="Wingdings" pitchFamily="2" charset="2"/>
              <a:buChar char="p"/>
            </a:pPr>
            <a:endParaRPr lang="en-US" altLang="zh-CN" dirty="0" smtClean="0"/>
          </a:p>
          <a:p>
            <a:pPr algn="l"/>
            <a:endParaRPr lang="en-US" altLang="zh-CN" dirty="0" smtClean="0"/>
          </a:p>
          <a:p>
            <a:pPr algn="l"/>
            <a:endParaRPr lang="en-US" altLang="zh-CN" dirty="0" smtClean="0"/>
          </a:p>
          <a:p>
            <a:pPr algn="l"/>
            <a:endParaRPr lang="en-US" altLang="zh-CN" dirty="0" smtClean="0"/>
          </a:p>
          <a:p>
            <a:pPr algn="l"/>
            <a:endParaRPr lang="en-US" altLang="zh-CN" dirty="0" smtClean="0"/>
          </a:p>
          <a:p>
            <a:pPr marL="231775" indent="-231775" algn="l">
              <a:buFont typeface="Wingdings" pitchFamily="2" charset="2"/>
              <a:buChar char="p"/>
            </a:pPr>
            <a:r>
              <a:rPr lang="en-US" altLang="zh-CN" dirty="0" smtClean="0"/>
              <a:t>For YBCO to be superconductive, it needs to have a chemical formula of YBa</a:t>
            </a:r>
            <a:r>
              <a:rPr lang="en-US" altLang="zh-CN" sz="1200" dirty="0" smtClean="0"/>
              <a:t>2</a:t>
            </a:r>
            <a:r>
              <a:rPr lang="en-US" altLang="zh-CN" dirty="0" smtClean="0"/>
              <a:t>Cu</a:t>
            </a:r>
            <a:r>
              <a:rPr lang="en-US" altLang="zh-CN" sz="1200" dirty="0" smtClean="0"/>
              <a:t>3</a:t>
            </a:r>
            <a:r>
              <a:rPr lang="en-US" altLang="zh-CN" dirty="0" smtClean="0"/>
              <a:t>O</a:t>
            </a:r>
            <a:r>
              <a:rPr lang="en-US" altLang="zh-CN" sz="1200" dirty="0" smtClean="0"/>
              <a:t>6+y</a:t>
            </a:r>
            <a:r>
              <a:rPr lang="en-US" altLang="zh-CN" dirty="0" smtClean="0"/>
              <a:t> where y is more than 0.5 and less than 1.0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86050" y="4429136"/>
            <a:ext cx="407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</a:rPr>
              <a:t>This is what we are interested in!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3286116" y="4000508"/>
            <a:ext cx="3857652" cy="285752"/>
          </a:xfrm>
          <a:prstGeom prst="roundRect">
            <a:avLst/>
          </a:prstGeom>
          <a:solidFill>
            <a:srgbClr val="FFFFFF">
              <a:alpha val="0"/>
            </a:srgbClr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Helvetica" panose="020B0604020202030204" pitchFamily="34" charset="0"/>
              <a:ea typeface="Helvetica" panose="020B0604020202030204" pitchFamily="34" charset="0"/>
              <a:cs typeface="Helvetica" panose="020B0604020202030204" pitchFamily="34" charset="0"/>
              <a:sym typeface="Helvetica" panose="020B0604020202030204" pitchFamily="34" charset="0"/>
            </a:endParaRPr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71471" y="1428740"/>
          <a:ext cx="7964185" cy="857256"/>
        </p:xfrm>
        <a:graphic>
          <a:graphicData uri="http://schemas.openxmlformats.org/presentationml/2006/ole">
            <p:oleObj spid="_x0000_s1037" name="Equation" r:id="rId3" imgW="3657600" imgH="393700" progId="Equation.DSMT4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1225936" y="2357434"/>
          <a:ext cx="6775088" cy="857256"/>
        </p:xfrm>
        <a:graphic>
          <a:graphicData uri="http://schemas.openxmlformats.org/presentationml/2006/ole">
            <p:oleObj spid="_x0000_s1038" name="Equation" r:id="rId4" imgW="3111500" imgH="393700" progId="Equation.DSMT4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571704" y="5357830"/>
            <a:ext cx="6500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(#:</a:t>
            </a:r>
            <a:r>
              <a:rPr lang="en-US" altLang="zh-CN" i="1" dirty="0" smtClean="0">
                <a:solidFill>
                  <a:schemeClr val="bg1"/>
                </a:solidFill>
              </a:rPr>
              <a:t>Resistance of the Superconducting Material YBCO</a:t>
            </a:r>
            <a:r>
              <a:rPr lang="en-US" altLang="zh-CN" dirty="0" smtClean="0">
                <a:solidFill>
                  <a:schemeClr val="bg1"/>
                </a:solidFill>
              </a:rPr>
              <a:t>, California Polytechnic State University)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7224" y="1714492"/>
            <a:ext cx="7772400" cy="2476500"/>
          </a:xfrm>
        </p:spPr>
        <p:txBody>
          <a:bodyPr/>
          <a:lstStyle/>
          <a:p>
            <a:pPr algn="l">
              <a:buFont typeface="Wingdings" pitchFamily="2" charset="2"/>
              <a:buChar char="p"/>
            </a:pPr>
            <a:r>
              <a:rPr lang="en-US" altLang="zh-CN" dirty="0" smtClean="0">
                <a:solidFill>
                  <a:schemeClr val="bg1"/>
                </a:solidFill>
              </a:rPr>
              <a:t>Growth of YBCO(with Oxygen 0.8L/min, 0.7 L/min, 1.0L/min)</a:t>
            </a:r>
          </a:p>
          <a:p>
            <a:pPr algn="l">
              <a:buFont typeface="Wingdings" pitchFamily="2" charset="2"/>
              <a:buChar char="p"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algn="l">
              <a:buFont typeface="Wingdings" pitchFamily="2" charset="2"/>
              <a:buChar char="p"/>
            </a:pPr>
            <a:r>
              <a:rPr lang="en-US" altLang="zh-CN" dirty="0" err="1" smtClean="0">
                <a:solidFill>
                  <a:schemeClr val="bg1"/>
                </a:solidFill>
              </a:rPr>
              <a:t>Tc</a:t>
            </a:r>
            <a:r>
              <a:rPr lang="en-US" altLang="zh-CN" dirty="0" smtClean="0">
                <a:solidFill>
                  <a:schemeClr val="bg1"/>
                </a:solidFill>
              </a:rPr>
              <a:t> measurement of different samples</a:t>
            </a:r>
          </a:p>
          <a:p>
            <a:pPr algn="l">
              <a:buFont typeface="Wingdings" pitchFamily="2" charset="2"/>
              <a:buChar char="p"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algn="l">
              <a:buFont typeface="Wingdings" pitchFamily="2" charset="2"/>
              <a:buChar char="p"/>
            </a:pPr>
            <a:r>
              <a:rPr lang="en-US" altLang="zh-CN" dirty="0" smtClean="0">
                <a:solidFill>
                  <a:schemeClr val="bg1"/>
                </a:solidFill>
              </a:rPr>
              <a:t>XRD research on the samples——show what will happen as y changes</a:t>
            </a:r>
          </a:p>
          <a:p>
            <a:pPr algn="l">
              <a:buFont typeface="Wingdings" pitchFamily="2" charset="2"/>
              <a:buChar char="p"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algn="l">
              <a:buFont typeface="Wingdings" pitchFamily="2" charset="2"/>
              <a:buChar char="p"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algn="l">
              <a:buFont typeface="Wingdings" pitchFamily="2" charset="2"/>
              <a:buChar char="p"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algn="l">
              <a:buFont typeface="Wingdings" pitchFamily="2" charset="2"/>
              <a:buChar char="p"/>
            </a:pPr>
            <a:r>
              <a:rPr lang="en-US" altLang="zh-CN" dirty="0" smtClean="0"/>
              <a:t>Get better  technological parameters of growing YBCO</a:t>
            </a:r>
          </a:p>
          <a:p>
            <a:pPr algn="l">
              <a:buFont typeface="Wingdings" pitchFamily="2" charset="2"/>
              <a:buChar char="p"/>
            </a:pPr>
            <a:endParaRPr lang="en-US" altLang="zh-CN" dirty="0" smtClean="0">
              <a:solidFill>
                <a:schemeClr val="bg1"/>
              </a:solidFill>
            </a:endParaRPr>
          </a:p>
          <a:p>
            <a:pPr algn="l">
              <a:buFont typeface="Wingdings" pitchFamily="2" charset="2"/>
              <a:buChar char="p"/>
            </a:pPr>
            <a:endParaRPr lang="zh-CN" altLang="en-US" dirty="0"/>
          </a:p>
        </p:txBody>
      </p:sp>
      <p:sp>
        <p:nvSpPr>
          <p:cNvPr id="4" name="标题 1"/>
          <p:cNvSpPr txBox="1">
            <a:spLocks/>
          </p:cNvSpPr>
          <p:nvPr/>
        </p:nvSpPr>
        <p:spPr bwMode="auto">
          <a:xfrm>
            <a:off x="685800" y="-20"/>
            <a:ext cx="77724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p"/>
              <a:tabLst>
                <a:tab pos="231775" algn="l"/>
              </a:tabLst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Helvetica" panose="020B0604020202030204" pitchFamily="34" charset="0"/>
              </a:rPr>
              <a:t>Experimental</a:t>
            </a:r>
            <a:r>
              <a:rPr kumimoji="0" lang="en-US" altLang="zh-CN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Helvetica" panose="020B0604020202030204" pitchFamily="34" charset="0"/>
              </a:rPr>
              <a:t> Design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Helvetica" panose="020B0604020202030204" pitchFamily="34" charset="0"/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2071670" y="3214690"/>
          <a:ext cx="5286412" cy="668853"/>
        </p:xfrm>
        <a:graphic>
          <a:graphicData uri="http://schemas.openxmlformats.org/presentationml/2006/ole">
            <p:oleObj spid="_x0000_s19461" name="Equation" r:id="rId3" imgW="3111500" imgH="39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-20"/>
            <a:ext cx="7772400" cy="1701800"/>
          </a:xfrm>
        </p:spPr>
        <p:txBody>
          <a:bodyPr/>
          <a:lstStyle/>
          <a:p>
            <a:pPr>
              <a:buFont typeface="Wingdings" pitchFamily="2" charset="2"/>
              <a:buChar char="p"/>
              <a:tabLst>
                <a:tab pos="231775" algn="l"/>
              </a:tabLst>
            </a:pPr>
            <a:r>
              <a:rPr lang="en-US" altLang="zh-CN" sz="3200" dirty="0" smtClean="0">
                <a:solidFill>
                  <a:schemeClr val="bg1"/>
                </a:solidFill>
              </a:rPr>
              <a:t>Experimental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85786" y="1142988"/>
            <a:ext cx="7643866" cy="2476500"/>
          </a:xfrm>
        </p:spPr>
        <p:txBody>
          <a:bodyPr/>
          <a:lstStyle/>
          <a:p>
            <a:pPr algn="l"/>
            <a:r>
              <a:rPr lang="en-US" altLang="zh-CN" dirty="0" smtClean="0"/>
              <a:t>1.equipment: </a:t>
            </a:r>
          </a:p>
          <a:p>
            <a:pPr marL="231775" indent="-231775" algn="l"/>
            <a:r>
              <a:rPr lang="en-US" altLang="zh-CN" dirty="0" smtClean="0"/>
              <a:t>   high T furnace, Oxygen, Y</a:t>
            </a:r>
            <a:r>
              <a:rPr lang="en-US" altLang="zh-CN" sz="1200" dirty="0" smtClean="0"/>
              <a:t>2</a:t>
            </a:r>
            <a:r>
              <a:rPr lang="en-US" altLang="zh-CN" dirty="0" smtClean="0"/>
              <a:t>O</a:t>
            </a:r>
            <a:r>
              <a:rPr lang="en-US" altLang="zh-CN" sz="1200" dirty="0" smtClean="0"/>
              <a:t>3</a:t>
            </a:r>
            <a:r>
              <a:rPr lang="en-US" altLang="zh-CN" sz="1600" dirty="0" smtClean="0"/>
              <a:t>(99.99%)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CuO</a:t>
            </a:r>
            <a:r>
              <a:rPr lang="en-US" altLang="zh-CN" dirty="0" smtClean="0"/>
              <a:t>(CP), and BaCO</a:t>
            </a:r>
            <a:r>
              <a:rPr lang="en-US" altLang="zh-CN" sz="1200" dirty="0" smtClean="0"/>
              <a:t>3</a:t>
            </a:r>
            <a:r>
              <a:rPr lang="en-US" altLang="zh-CN" dirty="0" smtClean="0"/>
              <a:t>(CP)</a:t>
            </a:r>
          </a:p>
          <a:p>
            <a:pPr algn="l"/>
            <a:endParaRPr lang="en-US" altLang="zh-CN" dirty="0" smtClean="0"/>
          </a:p>
          <a:p>
            <a:pPr algn="l"/>
            <a:r>
              <a:rPr lang="en-US" altLang="zh-CN" dirty="0" smtClean="0"/>
              <a:t>2.procedure:</a:t>
            </a:r>
          </a:p>
          <a:p>
            <a:pPr marL="463550" indent="-282575" algn="l">
              <a:buFont typeface="+mj-lt"/>
              <a:buAutoNum type="alphaLcParenR"/>
            </a:pPr>
            <a:r>
              <a:rPr lang="en-US" altLang="zh-CN" dirty="0" smtClean="0"/>
              <a:t>Mix up all the powders</a:t>
            </a:r>
          </a:p>
          <a:p>
            <a:pPr marL="463550" indent="-282575" algn="l">
              <a:buFont typeface="+mj-lt"/>
              <a:buAutoNum type="alphaLcParenR"/>
            </a:pPr>
            <a:r>
              <a:rPr lang="en-US" altLang="zh-CN" dirty="0" smtClean="0"/>
              <a:t>Anneal the mixture in air</a:t>
            </a:r>
          </a:p>
          <a:p>
            <a:pPr marL="463550" indent="-282575" algn="l">
              <a:buFont typeface="+mj-lt"/>
              <a:buAutoNum type="alphaLcParenR"/>
            </a:pPr>
            <a:r>
              <a:rPr lang="en-US" altLang="zh-CN" dirty="0" smtClean="0"/>
              <a:t>Make the powders 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 pellets</a:t>
            </a:r>
          </a:p>
          <a:p>
            <a:pPr marL="463550" indent="-282575" algn="l">
              <a:buFont typeface="+mj-lt"/>
              <a:buAutoNum type="alphaLcParenR"/>
            </a:pPr>
            <a:r>
              <a:rPr lang="en-US" altLang="zh-CN" dirty="0" smtClean="0"/>
              <a:t>Anneal in Oxygen</a:t>
            </a:r>
          </a:p>
          <a:p>
            <a:pPr marL="463550" indent="-282575" algn="l">
              <a:buFont typeface="+mj-lt"/>
              <a:buAutoNum type="alphaLcParenR"/>
            </a:pPr>
            <a:r>
              <a:rPr lang="en-US" altLang="zh-CN" dirty="0" smtClean="0"/>
              <a:t>Measure </a:t>
            </a:r>
            <a:r>
              <a:rPr lang="en-US" altLang="zh-CN" dirty="0" err="1" smtClean="0"/>
              <a:t>Tc</a:t>
            </a:r>
            <a:endParaRPr lang="en-US" altLang="zh-CN" dirty="0" smtClean="0"/>
          </a:p>
          <a:p>
            <a:pPr algn="l"/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3714756"/>
            <a:ext cx="528641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圆角矩形 5"/>
          <p:cNvSpPr/>
          <p:nvPr/>
        </p:nvSpPr>
        <p:spPr bwMode="auto">
          <a:xfrm>
            <a:off x="4572000" y="2357434"/>
            <a:ext cx="3071834" cy="857256"/>
          </a:xfrm>
          <a:prstGeom prst="roundRect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ctr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rPr>
              <a:t>Growth of the sample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Helvetica" panose="020B0604020202030204" pitchFamily="34" charset="0"/>
              <a:ea typeface="Helvetica" panose="020B0604020202030204" pitchFamily="34" charset="0"/>
              <a:cs typeface="Helvetica" panose="020B0604020202030204" pitchFamily="34" charset="0"/>
              <a:sym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0.8标准样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3077887"/>
            <a:ext cx="4000528" cy="2780009"/>
          </a:xfrm>
          <a:prstGeom prst="rect">
            <a:avLst/>
          </a:prstGeom>
        </p:spPr>
      </p:pic>
      <p:pic>
        <p:nvPicPr>
          <p:cNvPr id="12" name="内容占位符 11" descr="0.8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136750" y="3208579"/>
            <a:ext cx="2536347" cy="24765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10" y="-487374"/>
            <a:ext cx="7772400" cy="1701800"/>
          </a:xfrm>
        </p:spPr>
        <p:txBody>
          <a:bodyPr/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3. Samples with  different parameters 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5" name="图片 4" descr="标准生长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803" y="642922"/>
            <a:ext cx="8831353" cy="2571768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 bwMode="auto">
          <a:xfrm>
            <a:off x="5715008" y="857236"/>
            <a:ext cx="857256" cy="357190"/>
          </a:xfrm>
          <a:prstGeom prst="roundRect">
            <a:avLst/>
          </a:prstGeom>
          <a:solidFill>
            <a:srgbClr val="FF0000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Helvetica" panose="020B0604020202030204" pitchFamily="34" charset="0"/>
              <a:ea typeface="Helvetica" panose="020B0604020202030204" pitchFamily="34" charset="0"/>
              <a:cs typeface="Helvetica" panose="020B0604020202030204" pitchFamily="34" charset="0"/>
              <a:sym typeface="Helvetica" panose="020B0604020202030204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6858016" y="3429004"/>
            <a:ext cx="2071702" cy="1928826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  <a:sym typeface="Helvetica" panose="020B0604020202030204" pitchFamily="34" charset="0"/>
              </a:rPr>
              <a:t>Cooling down: </a:t>
            </a:r>
            <a:r>
              <a:rPr kumimoji="0" lang="en-US" altLang="zh-CN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  <a:sym typeface="Helvetica" panose="020B0604020202030204" pitchFamily="34" charset="0"/>
              </a:rPr>
              <a:t>Tc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  <a:sym typeface="Helvetica" panose="020B0604020202030204" pitchFamily="34" charset="0"/>
              </a:rPr>
              <a:t>=90K;ΔT=4K</a:t>
            </a:r>
          </a:p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Heating up: </a:t>
            </a:r>
            <a:r>
              <a:rPr lang="en-US" altLang="zh-CN" sz="20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Tc</a:t>
            </a:r>
            <a:r>
              <a:rPr lang="en-US" altLang="zh-CN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=98K;ΔT=2K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Calibri" pitchFamily="34" charset="0"/>
              <a:sym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.0(pic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42844" y="3123976"/>
            <a:ext cx="3470102" cy="259102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 descr="1.0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9806" y="642922"/>
            <a:ext cx="8831350" cy="2571768"/>
          </a:xfrm>
        </p:spPr>
      </p:pic>
      <p:sp>
        <p:nvSpPr>
          <p:cNvPr id="5" name="标题 1"/>
          <p:cNvSpPr txBox="1">
            <a:spLocks/>
          </p:cNvSpPr>
          <p:nvPr/>
        </p:nvSpPr>
        <p:spPr bwMode="auto">
          <a:xfrm>
            <a:off x="642910" y="-487374"/>
            <a:ext cx="77724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Helvetica" panose="020B0604020202030204" pitchFamily="34" charset="0"/>
              </a:rPr>
              <a:t>3. Samples with  different parameters 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Helvetica" panose="020B0604020202030204" pitchFamily="34" charset="0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5715008" y="857236"/>
            <a:ext cx="857256" cy="357190"/>
          </a:xfrm>
          <a:prstGeom prst="roundRect">
            <a:avLst/>
          </a:prstGeom>
          <a:solidFill>
            <a:srgbClr val="FF0000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Helvetica" panose="020B0604020202030204" pitchFamily="34" charset="0"/>
              <a:ea typeface="Helvetica" panose="020B0604020202030204" pitchFamily="34" charset="0"/>
              <a:cs typeface="Helvetica" panose="020B0604020202030204" pitchFamily="34" charset="0"/>
              <a:sym typeface="Helvetica" panose="020B0604020202030204" pitchFamily="34" charset="0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285720" y="3286128"/>
            <a:ext cx="1428760" cy="642942"/>
          </a:xfrm>
          <a:prstGeom prst="roundRect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rPr>
              <a:t>Shiny</a:t>
            </a:r>
            <a:endParaRPr lang="en-US" altLang="zh-CN" sz="2000" b="1" dirty="0" smtClean="0">
              <a:solidFill>
                <a:schemeClr val="bg1"/>
              </a:solidFill>
            </a:endParaRPr>
          </a:p>
        </p:txBody>
      </p:sp>
      <p:pic>
        <p:nvPicPr>
          <p:cNvPr id="12" name="图片 11" descr="sample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3174" y="3071814"/>
            <a:ext cx="3929090" cy="264318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 bwMode="auto">
          <a:xfrm>
            <a:off x="6858016" y="3429004"/>
            <a:ext cx="2071702" cy="1928826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  <a:sym typeface="Helvetica" panose="020B0604020202030204" pitchFamily="34" charset="0"/>
              </a:rPr>
              <a:t>Cooling down: </a:t>
            </a:r>
            <a:r>
              <a:rPr kumimoji="0" lang="en-US" altLang="zh-CN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  <a:sym typeface="Helvetica" panose="020B0604020202030204" pitchFamily="34" charset="0"/>
              </a:rPr>
              <a:t>Tc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  <a:sym typeface="Helvetica" panose="020B0604020202030204" pitchFamily="34" charset="0"/>
              </a:rPr>
              <a:t>=91K;ΔT=3K</a:t>
            </a:r>
          </a:p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Heating up: </a:t>
            </a:r>
            <a:r>
              <a:rPr lang="en-US" altLang="zh-CN" sz="20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Tc</a:t>
            </a:r>
            <a:r>
              <a:rPr lang="en-US" altLang="zh-CN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=95K;ΔT=2K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Calibri" pitchFamily="34" charset="0"/>
              <a:sym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0.7samp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42843" y="3214690"/>
            <a:ext cx="2905531" cy="25003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标题 1"/>
          <p:cNvSpPr txBox="1">
            <a:spLocks/>
          </p:cNvSpPr>
          <p:nvPr/>
        </p:nvSpPr>
        <p:spPr bwMode="auto">
          <a:xfrm>
            <a:off x="642910" y="-558812"/>
            <a:ext cx="77724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Helvetica" panose="020B0604020202030204" pitchFamily="34" charset="0"/>
              </a:rPr>
              <a:t>3. Samples with  different parameters 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  <a:sym typeface="Helvetica" panose="020B0604020202030204" pitchFamily="34" charset="0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214282" y="3286128"/>
            <a:ext cx="1428760" cy="642942"/>
          </a:xfrm>
          <a:prstGeom prst="roundRect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rPr>
              <a:t>Shiny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Helvetica" panose="020B0604020202030204" pitchFamily="34" charset="0"/>
              <a:ea typeface="Helvetica" panose="020B0604020202030204" pitchFamily="34" charset="0"/>
              <a:cs typeface="Helvetica" panose="020B0604020202030204" pitchFamily="34" charset="0"/>
              <a:sym typeface="Helvetica" panose="020B0604020202030204" pitchFamily="34" charset="0"/>
            </a:endParaRPr>
          </a:p>
        </p:txBody>
      </p:sp>
      <p:pic>
        <p:nvPicPr>
          <p:cNvPr id="9" name="图片 8" descr="0.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571484"/>
            <a:ext cx="8858280" cy="264320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 bwMode="auto">
          <a:xfrm>
            <a:off x="6858016" y="3429004"/>
            <a:ext cx="2071702" cy="1928826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  <a:sym typeface="Helvetica" panose="020B0604020202030204" pitchFamily="34" charset="0"/>
              </a:rPr>
              <a:t>Cooling down: </a:t>
            </a:r>
            <a:r>
              <a:rPr kumimoji="0" lang="en-US" altLang="zh-CN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  <a:sym typeface="Helvetica" panose="020B0604020202030204" pitchFamily="34" charset="0"/>
              </a:rPr>
              <a:t>Tc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  <a:sym typeface="Helvetica" panose="020B0604020202030204" pitchFamily="34" charset="0"/>
              </a:rPr>
              <a:t>=92K;ΔT=1K</a:t>
            </a:r>
          </a:p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Heating up: </a:t>
            </a:r>
            <a:r>
              <a:rPr lang="en-US" altLang="zh-CN" sz="20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Tc</a:t>
            </a:r>
            <a:r>
              <a:rPr lang="en-US" altLang="zh-CN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=94K;ΔT=3K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Calibri" pitchFamily="34" charset="0"/>
              <a:sym typeface="Helvetica" panose="020B0604020202030204" pitchFamily="34" charset="0"/>
            </a:endParaRPr>
          </a:p>
        </p:txBody>
      </p:sp>
      <p:pic>
        <p:nvPicPr>
          <p:cNvPr id="13" name="内容占位符 12" descr="0.7标准样品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643174" y="3195620"/>
            <a:ext cx="3929090" cy="251938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536700"/>
            <a:ext cx="9144000" cy="3035312"/>
          </a:xfrm>
        </p:spPr>
        <p:txBody>
          <a:bodyPr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There’s plenty of problems occurred during our experiment.</a:t>
            </a:r>
            <a:br>
              <a:rPr lang="en-US" altLang="zh-CN" sz="2400" dirty="0" smtClean="0">
                <a:solidFill>
                  <a:schemeClr val="bg1"/>
                </a:solidFill>
              </a:rPr>
            </a:br>
            <a:r>
              <a:rPr lang="en-US" altLang="zh-CN" sz="2400" dirty="0" smtClean="0">
                <a:solidFill>
                  <a:schemeClr val="bg1"/>
                </a:solidFill>
              </a:rPr>
              <a:t/>
            </a:r>
            <a:br>
              <a:rPr lang="en-US" altLang="zh-CN" sz="2400" dirty="0" smtClean="0">
                <a:solidFill>
                  <a:schemeClr val="bg1"/>
                </a:solidFill>
              </a:rPr>
            </a:br>
            <a:r>
              <a:rPr lang="en-US" altLang="zh-CN" sz="2400" dirty="0" smtClean="0">
                <a:solidFill>
                  <a:schemeClr val="bg1"/>
                </a:solidFill>
              </a:rPr>
              <a:t>What we have:</a:t>
            </a:r>
            <a:br>
              <a:rPr lang="en-US" altLang="zh-CN" sz="2400" dirty="0" smtClean="0">
                <a:solidFill>
                  <a:schemeClr val="bg1"/>
                </a:solidFill>
              </a:rPr>
            </a:br>
            <a:r>
              <a:rPr lang="en-US" altLang="zh-CN" sz="2400" dirty="0" smtClean="0">
                <a:solidFill>
                  <a:schemeClr val="bg1"/>
                </a:solidFill>
              </a:rPr>
              <a:t>XRD, millions of papers,</a:t>
            </a:r>
            <a:br>
              <a:rPr lang="en-US" altLang="zh-CN" sz="2400" dirty="0" smtClean="0">
                <a:solidFill>
                  <a:schemeClr val="bg1"/>
                </a:solidFill>
              </a:rPr>
            </a:br>
            <a:r>
              <a:rPr lang="en-US" altLang="zh-CN" sz="2400" dirty="0" smtClean="0">
                <a:solidFill>
                  <a:schemeClr val="bg1"/>
                </a:solidFill>
              </a:rPr>
              <a:t>and most importantly,</a:t>
            </a:r>
            <a:br>
              <a:rPr lang="en-US" altLang="zh-CN" sz="2400" dirty="0" smtClean="0">
                <a:solidFill>
                  <a:schemeClr val="bg1"/>
                </a:solidFill>
              </a:rPr>
            </a:br>
            <a:r>
              <a:rPr lang="en-US" altLang="zh-CN" sz="2400" dirty="0" smtClean="0">
                <a:solidFill>
                  <a:schemeClr val="bg1"/>
                </a:solidFill>
              </a:rPr>
              <a:t/>
            </a:r>
            <a:br>
              <a:rPr lang="en-US" altLang="zh-CN" sz="2400" dirty="0" smtClean="0">
                <a:solidFill>
                  <a:schemeClr val="bg1"/>
                </a:solidFill>
              </a:rPr>
            </a:br>
            <a:r>
              <a:rPr lang="en-US" altLang="zh-CN" sz="2400" dirty="0" smtClean="0">
                <a:solidFill>
                  <a:schemeClr val="bg1"/>
                </a:solidFill>
              </a:rPr>
              <a:t>Analysis based both on experiment and theory!</a:t>
            </a:r>
            <a:br>
              <a:rPr lang="en-US" altLang="zh-CN" sz="2400" dirty="0" smtClean="0">
                <a:solidFill>
                  <a:schemeClr val="bg1"/>
                </a:solidFill>
              </a:rPr>
            </a:br>
            <a:r>
              <a:rPr lang="en-US" altLang="zh-CN" sz="2400" dirty="0" smtClean="0">
                <a:solidFill>
                  <a:schemeClr val="bg1"/>
                </a:solidFill>
              </a:rPr>
              <a:t> 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701800"/>
          </a:xfrm>
        </p:spPr>
        <p:txBody>
          <a:bodyPr/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4. New Problems Arise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42976" y="1285864"/>
            <a:ext cx="6400800" cy="2476500"/>
          </a:xfrm>
        </p:spPr>
        <p:txBody>
          <a:bodyPr/>
          <a:lstStyle/>
          <a:p>
            <a:pPr marL="342900" indent="-342900" algn="l">
              <a:buFont typeface="+mj-lt"/>
              <a:buAutoNum type="alphaLcParenR"/>
            </a:pPr>
            <a:r>
              <a:rPr lang="en-US" altLang="zh-CN" dirty="0" smtClean="0"/>
              <a:t>What’s the green component on the samples?</a:t>
            </a:r>
          </a:p>
          <a:p>
            <a:pPr marL="342900" indent="-342900" algn="l">
              <a:buFont typeface="+mj-lt"/>
              <a:buAutoNum type="alphaLcParenR"/>
            </a:pPr>
            <a:r>
              <a:rPr lang="en-US" altLang="zh-CN" dirty="0"/>
              <a:t>Did we get single crystal? Can we transit the </a:t>
            </a:r>
            <a:r>
              <a:rPr lang="en-US" altLang="zh-CN" dirty="0" err="1"/>
              <a:t>nonsuperconducting</a:t>
            </a:r>
            <a:r>
              <a:rPr lang="en-US" altLang="zh-CN" dirty="0"/>
              <a:t> phase into superconducting phase</a:t>
            </a:r>
            <a:r>
              <a:rPr lang="zh-CN" altLang="en-US" dirty="0"/>
              <a:t>？</a:t>
            </a:r>
            <a:r>
              <a:rPr lang="en-US" altLang="zh-CN" dirty="0"/>
              <a:t> </a:t>
            </a:r>
          </a:p>
          <a:p>
            <a:pPr marL="342900" indent="-342900" algn="l">
              <a:buFont typeface="+mj-lt"/>
              <a:buAutoNum type="alphaLcParenR"/>
            </a:pPr>
            <a:r>
              <a:rPr lang="en-US" altLang="zh-CN" dirty="0" smtClean="0"/>
              <a:t>Why </a:t>
            </a:r>
            <a:r>
              <a:rPr lang="en-US" altLang="zh-CN" dirty="0"/>
              <a:t>there’s difference between </a:t>
            </a:r>
            <a:r>
              <a:rPr lang="en-US" altLang="zh-CN" dirty="0" err="1"/>
              <a:t>Tc</a:t>
            </a:r>
            <a:r>
              <a:rPr lang="en-US" altLang="zh-CN" dirty="0"/>
              <a:t> curve of Heating up and Cooling down?</a:t>
            </a:r>
          </a:p>
          <a:p>
            <a:pPr marL="342900" indent="-342900" algn="l">
              <a:buFont typeface="+mj-lt"/>
              <a:buAutoNum type="alphaLcParenR"/>
            </a:pPr>
            <a:r>
              <a:rPr lang="en-US" altLang="zh-CN" dirty="0" smtClean="0"/>
              <a:t>Why the resistance become higher as T gets lower?</a:t>
            </a:r>
          </a:p>
          <a:p>
            <a:pPr marL="342900" indent="-342900">
              <a:buFont typeface="+mj-lt"/>
              <a:buAutoNum type="alphaLcParenR"/>
            </a:pPr>
            <a:endParaRPr lang="en-US" altLang="zh-CN" dirty="0" smtClean="0"/>
          </a:p>
          <a:p>
            <a:pPr marL="342900" indent="-342900">
              <a:buFont typeface="+mj-lt"/>
              <a:buAutoNum type="alphaLcParenR"/>
            </a:pPr>
            <a:endParaRPr lang="zh-CN" altLang="en-US" dirty="0"/>
          </a:p>
        </p:txBody>
      </p:sp>
      <p:pic>
        <p:nvPicPr>
          <p:cNvPr id="2050" name="Picture 2" descr="C:\Users\ADMINI~1\AppData\Local\Temp\360zip$Temp\360$0\缓慢降温曲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2786062"/>
            <a:ext cx="3558376" cy="2500310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 bwMode="auto">
          <a:xfrm>
            <a:off x="857224" y="3214690"/>
            <a:ext cx="2928958" cy="1571636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ctr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800" b="1" dirty="0" smtClean="0">
                <a:solidFill>
                  <a:schemeClr val="bg1"/>
                </a:solidFill>
              </a:rPr>
              <a:t>Another sample.</a:t>
            </a:r>
          </a:p>
          <a:p>
            <a:pPr marL="228600" marR="0" indent="0" algn="ctr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rPr>
              <a:t>Coincidence</a:t>
            </a:r>
            <a:r>
              <a:rPr kumimoji="0" lang="en-US" altLang="zh-CN" sz="18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rPr>
              <a:t> ?</a:t>
            </a:r>
            <a:endParaRPr kumimoji="0" lang="zh-CN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Helvetica" panose="020B0604020202030204" pitchFamily="34" charset="0"/>
              <a:ea typeface="Helvetica" panose="020B0604020202030204" pitchFamily="34" charset="0"/>
              <a:cs typeface="Helvetica" panose="020B0604020202030204" pitchFamily="34" charset="0"/>
              <a:sym typeface="Helvetica" panose="020B0604020202030204" pitchFamily="34" charset="0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286380" y="3357566"/>
            <a:ext cx="928694" cy="571504"/>
          </a:xfrm>
          <a:prstGeom prst="ellipse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</a:bodyPr>
          <a:lstStyle/>
          <a:p>
            <a:pPr marL="228600" marR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Helvetica" panose="020B0604020202030204" pitchFamily="34" charset="0"/>
              <a:ea typeface="Helvetica" panose="020B0604020202030204" pitchFamily="34" charset="0"/>
              <a:cs typeface="Helvetica" panose="020B0604020202030204" pitchFamily="34" charset="0"/>
              <a:sym typeface="Helvetica" panose="020B0604020202030204" pitchFamily="34" charset="0"/>
            </a:endParaRPr>
          </a:p>
        </p:txBody>
      </p:sp>
      <p:pic>
        <p:nvPicPr>
          <p:cNvPr id="8" name="图片 7" descr="0.8标准样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2714624"/>
            <a:ext cx="4214842" cy="2714624"/>
          </a:xfrm>
          <a:prstGeom prst="rect">
            <a:avLst/>
          </a:prstGeom>
        </p:spPr>
      </p:pic>
      <p:pic>
        <p:nvPicPr>
          <p:cNvPr id="9" name="图片 8" descr="CAM000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2857519" y="1500179"/>
            <a:ext cx="3000366" cy="50006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7111" y="761391"/>
            <a:ext cx="3421180" cy="45615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67" y="985292"/>
            <a:ext cx="8138866" cy="39246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70" y="3498046"/>
            <a:ext cx="8712968" cy="727606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 bwMode="auto">
          <a:xfrm flipH="1">
            <a:off x="7833219" y="2803596"/>
            <a:ext cx="339181" cy="616456"/>
          </a:xfrm>
          <a:prstGeom prst="straightConnector1">
            <a:avLst/>
          </a:prstGeom>
          <a:solidFill>
            <a:srgbClr val="FFFFFF"/>
          </a:solidFill>
          <a:ln w="5080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sp>
        <p:nvSpPr>
          <p:cNvPr id="9" name="TextBox 8"/>
          <p:cNvSpPr txBox="1"/>
          <p:nvPr/>
        </p:nvSpPr>
        <p:spPr>
          <a:xfrm>
            <a:off x="1259632" y="585182"/>
            <a:ext cx="61686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</a:t>
            </a:r>
            <a:r>
              <a:rPr lang="en-US" altLang="zh-CN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XRD result of the </a:t>
            </a:r>
            <a:r>
              <a:rPr lang="en-US" altLang="zh-CN" sz="20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black</a:t>
            </a:r>
            <a:r>
              <a:rPr lang="en-US" altLang="zh-CN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superconducting sample</a:t>
            </a:r>
            <a:endParaRPr lang="zh-CN" altLang="en-US" sz="2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83" y="2251654"/>
            <a:ext cx="3116850" cy="403895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0" y="-344498"/>
            <a:ext cx="91440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 panose="020B0604020202030204" pitchFamily="34" charset="0"/>
              </a:defRPr>
            </a:lvl1pPr>
            <a:lvl2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2pPr>
            <a:lvl3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3pPr>
            <a:lvl4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4pPr>
            <a:lvl5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5pPr>
            <a:lvl6pPr marL="4572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6pPr>
            <a:lvl7pPr marL="9144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7pPr>
            <a:lvl8pPr marL="13716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8pPr>
            <a:lvl9pPr marL="18288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9pPr>
          </a:lstStyle>
          <a:p>
            <a:pPr marL="398463" indent="-398463" algn="ctr">
              <a:buFont typeface="Wingdings" pitchFamily="2" charset="2"/>
              <a:buChar char="p"/>
            </a:pPr>
            <a:r>
              <a:rPr lang="en-US" altLang="zh-CN" sz="2000" dirty="0" smtClean="0">
                <a:solidFill>
                  <a:schemeClr val="bg1"/>
                </a:solidFill>
              </a:rPr>
              <a:t>XRD shows what happened to the samples with green components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05116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00" y="1091547"/>
            <a:ext cx="7597799" cy="42142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75704" y="581292"/>
            <a:ext cx="4368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the XRD result of the </a:t>
            </a:r>
            <a:r>
              <a:rPr lang="en-US" altLang="zh-CN" sz="2400" b="1" dirty="0">
                <a:solidFill>
                  <a:srgbClr val="00B050"/>
                </a:solidFill>
              </a:rPr>
              <a:t>green</a:t>
            </a:r>
            <a:r>
              <a:rPr lang="en-US" altLang="zh-CN" sz="2000" dirty="0" smtClean="0">
                <a:solidFill>
                  <a:schemeClr val="bg1"/>
                </a:solidFill>
              </a:rPr>
              <a:t> sample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 bwMode="auto">
          <a:xfrm>
            <a:off x="0" y="-344498"/>
            <a:ext cx="91440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 panose="020B0604020202030204" pitchFamily="34" charset="0"/>
              </a:defRPr>
            </a:lvl1pPr>
            <a:lvl2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2pPr>
            <a:lvl3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3pPr>
            <a:lvl4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4pPr>
            <a:lvl5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5pPr>
            <a:lvl6pPr marL="4572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6pPr>
            <a:lvl7pPr marL="9144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7pPr>
            <a:lvl8pPr marL="13716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8pPr>
            <a:lvl9pPr marL="18288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9pPr>
          </a:lstStyle>
          <a:p>
            <a:pPr marL="398463" indent="-398463" algn="ctr">
              <a:buFont typeface="Wingdings" pitchFamily="2" charset="2"/>
              <a:buChar char="p"/>
            </a:pPr>
            <a:r>
              <a:rPr lang="en-US" altLang="zh-CN" sz="2000" dirty="0" smtClean="0">
                <a:solidFill>
                  <a:schemeClr val="bg1"/>
                </a:solidFill>
              </a:rPr>
              <a:t>XRD shows what happened to the samples with green components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33216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0" y="-344498"/>
            <a:ext cx="91440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 panose="020B0604020202030204" pitchFamily="34" charset="0"/>
              </a:defRPr>
            </a:lvl1pPr>
            <a:lvl2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2pPr>
            <a:lvl3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3pPr>
            <a:lvl4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4pPr>
            <a:lvl5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5pPr>
            <a:lvl6pPr marL="4572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6pPr>
            <a:lvl7pPr marL="9144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7pPr>
            <a:lvl8pPr marL="13716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8pPr>
            <a:lvl9pPr marL="18288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9pPr>
          </a:lstStyle>
          <a:p>
            <a:pPr marL="398463" indent="-398463" algn="ctr">
              <a:buFont typeface="Wingdings" pitchFamily="2" charset="2"/>
              <a:buChar char="p"/>
            </a:pPr>
            <a:r>
              <a:rPr lang="en-US" altLang="zh-CN" sz="2000" dirty="0" smtClean="0">
                <a:solidFill>
                  <a:schemeClr val="bg1"/>
                </a:solidFill>
              </a:rPr>
              <a:t>XRD shows what happened to the samples with green components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98" y="1045046"/>
            <a:ext cx="8116004" cy="440474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55576" y="581292"/>
            <a:ext cx="8783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the XRD result of the </a:t>
            </a:r>
            <a:r>
              <a:rPr lang="en-US" altLang="zh-CN" sz="2400" b="1" dirty="0">
                <a:solidFill>
                  <a:srgbClr val="00B050"/>
                </a:solidFill>
              </a:rPr>
              <a:t>green</a:t>
            </a:r>
            <a:r>
              <a:rPr lang="en-US" altLang="zh-CN" sz="2000" dirty="0" smtClean="0">
                <a:solidFill>
                  <a:schemeClr val="bg1"/>
                </a:solidFill>
              </a:rPr>
              <a:t> sample</a:t>
            </a:r>
            <a:r>
              <a:rPr lang="zh-CN" altLang="en-US" sz="2000" dirty="0" smtClean="0">
                <a:solidFill>
                  <a:schemeClr val="bg1"/>
                </a:solidFill>
              </a:rPr>
              <a:t>（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black</a:t>
            </a:r>
            <a:r>
              <a:rPr lang="en-US" altLang="zh-CN" sz="2000" dirty="0" smtClean="0">
                <a:solidFill>
                  <a:schemeClr val="bg1"/>
                </a:solidFill>
              </a:rPr>
              <a:t> turn </a:t>
            </a:r>
            <a:r>
              <a:rPr lang="en-US" altLang="zh-CN" sz="2000" dirty="0" smtClean="0">
                <a:solidFill>
                  <a:srgbClr val="00B050"/>
                </a:solidFill>
              </a:rPr>
              <a:t>green </a:t>
            </a:r>
            <a:r>
              <a:rPr lang="en-US" altLang="zh-CN" sz="2000" dirty="0" smtClean="0">
                <a:solidFill>
                  <a:schemeClr val="bg1"/>
                </a:solidFill>
              </a:rPr>
              <a:t>when exposed </a:t>
            </a:r>
            <a:r>
              <a:rPr lang="zh-CN" altLang="en-US" sz="2000" dirty="0" smtClean="0">
                <a:solidFill>
                  <a:schemeClr val="bg1"/>
                </a:solidFill>
              </a:rPr>
              <a:t>）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583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0" y="-344498"/>
            <a:ext cx="91440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 panose="020B0604020202030204" pitchFamily="34" charset="0"/>
              </a:defRPr>
            </a:lvl1pPr>
            <a:lvl2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2pPr>
            <a:lvl3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3pPr>
            <a:lvl4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4pPr>
            <a:lvl5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5pPr>
            <a:lvl6pPr marL="4572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6pPr>
            <a:lvl7pPr marL="9144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7pPr>
            <a:lvl8pPr marL="13716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8pPr>
            <a:lvl9pPr marL="18288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9pPr>
          </a:lstStyle>
          <a:p>
            <a:pPr marL="398463" indent="-398463" algn="ctr">
              <a:buFont typeface="Wingdings" pitchFamily="2" charset="2"/>
              <a:buChar char="p"/>
            </a:pPr>
            <a:r>
              <a:rPr lang="en-US" altLang="zh-CN" sz="2000" dirty="0" smtClean="0">
                <a:solidFill>
                  <a:schemeClr val="bg1"/>
                </a:solidFill>
              </a:rPr>
              <a:t>The transition </a:t>
            </a:r>
            <a:r>
              <a:rPr lang="en-US" altLang="zh-CN" sz="2000" dirty="0">
                <a:solidFill>
                  <a:schemeClr val="bg1"/>
                </a:solidFill>
              </a:rPr>
              <a:t>from </a:t>
            </a:r>
            <a:r>
              <a:rPr lang="en-US" altLang="zh-CN" sz="2000" dirty="0" err="1">
                <a:solidFill>
                  <a:schemeClr val="bg1"/>
                </a:solidFill>
              </a:rPr>
              <a:t>nonsuperconducting</a:t>
            </a:r>
            <a:r>
              <a:rPr lang="en-US" altLang="zh-CN" sz="2000" dirty="0">
                <a:solidFill>
                  <a:schemeClr val="bg1"/>
                </a:solidFill>
              </a:rPr>
              <a:t> phase into superconducting </a:t>
            </a:r>
            <a:r>
              <a:rPr lang="en-US" altLang="zh-CN" sz="2000" dirty="0" smtClean="0">
                <a:solidFill>
                  <a:schemeClr val="bg1"/>
                </a:solidFill>
              </a:rPr>
              <a:t>phase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339819"/>
            <a:ext cx="3240359" cy="15896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109" y="1357302"/>
            <a:ext cx="3245355" cy="1572206"/>
          </a:xfrm>
          <a:prstGeom prst="rect">
            <a:avLst/>
          </a:prstGeom>
        </p:spPr>
      </p:pic>
      <p:cxnSp>
        <p:nvCxnSpPr>
          <p:cNvPr id="13" name="直接箭头连接符 12"/>
          <p:cNvCxnSpPr/>
          <p:nvPr/>
        </p:nvCxnSpPr>
        <p:spPr bwMode="auto">
          <a:xfrm>
            <a:off x="3563888" y="2110731"/>
            <a:ext cx="1800200" cy="0"/>
          </a:xfrm>
          <a:prstGeom prst="straightConnector1">
            <a:avLst/>
          </a:prstGeom>
          <a:solidFill>
            <a:srgbClr val="FFFFFF"/>
          </a:solidFill>
          <a:ln w="635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sp>
        <p:nvSpPr>
          <p:cNvPr id="15" name="TextBox 14"/>
          <p:cNvSpPr txBox="1"/>
          <p:nvPr/>
        </p:nvSpPr>
        <p:spPr>
          <a:xfrm>
            <a:off x="3499893" y="1582842"/>
            <a:ext cx="20441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C</a:t>
            </a:r>
            <a:r>
              <a:rPr lang="en-US" altLang="zh-CN" sz="1600" b="1" dirty="0" smtClean="0"/>
              <a:t>auterizing </a:t>
            </a:r>
            <a:r>
              <a:rPr lang="en-US" altLang="zh-CN" sz="1600" b="1" dirty="0"/>
              <a:t>for 20h</a:t>
            </a:r>
            <a:endParaRPr lang="zh-CN" altLang="en-US" sz="1600" dirty="0"/>
          </a:p>
        </p:txBody>
      </p:sp>
      <p:sp>
        <p:nvSpPr>
          <p:cNvPr id="17" name="内容占位符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02548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0" y="-344498"/>
            <a:ext cx="91440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 panose="020B0604020202030204" pitchFamily="34" charset="0"/>
              </a:defRPr>
            </a:lvl1pPr>
            <a:lvl2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2pPr>
            <a:lvl3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3pPr>
            <a:lvl4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4pPr>
            <a:lvl5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5pPr>
            <a:lvl6pPr marL="4572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6pPr>
            <a:lvl7pPr marL="9144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7pPr>
            <a:lvl8pPr marL="13716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8pPr>
            <a:lvl9pPr marL="18288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9pPr>
          </a:lstStyle>
          <a:p>
            <a:pPr marL="398463" indent="-398463" algn="ctr">
              <a:buFont typeface="Wingdings" pitchFamily="2" charset="2"/>
              <a:buChar char="p"/>
            </a:pPr>
            <a:r>
              <a:rPr lang="en-US" altLang="zh-CN" sz="2000" dirty="0" smtClean="0">
                <a:solidFill>
                  <a:schemeClr val="bg1"/>
                </a:solidFill>
              </a:rPr>
              <a:t>The transition </a:t>
            </a:r>
            <a:r>
              <a:rPr lang="en-US" altLang="zh-CN" sz="2000" dirty="0">
                <a:solidFill>
                  <a:schemeClr val="bg1"/>
                </a:solidFill>
              </a:rPr>
              <a:t>from </a:t>
            </a:r>
            <a:r>
              <a:rPr lang="en-US" altLang="zh-CN" sz="2000" dirty="0" err="1">
                <a:solidFill>
                  <a:schemeClr val="bg1"/>
                </a:solidFill>
              </a:rPr>
              <a:t>nonsuperconducting</a:t>
            </a:r>
            <a:r>
              <a:rPr lang="en-US" altLang="zh-CN" sz="2000" dirty="0">
                <a:solidFill>
                  <a:schemeClr val="bg1"/>
                </a:solidFill>
              </a:rPr>
              <a:t> phase into superconducting </a:t>
            </a:r>
            <a:r>
              <a:rPr lang="en-US" altLang="zh-CN" sz="2000" dirty="0" smtClean="0">
                <a:solidFill>
                  <a:schemeClr val="bg1"/>
                </a:solidFill>
              </a:rPr>
              <a:t>phase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8" name="内容占位符 3" descr="fig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201316"/>
            <a:ext cx="3514349" cy="3857652"/>
          </a:xfrm>
        </p:spPr>
      </p:pic>
      <p:sp>
        <p:nvSpPr>
          <p:cNvPr id="2" name="TextBox 1"/>
          <p:cNvSpPr txBox="1"/>
          <p:nvPr/>
        </p:nvSpPr>
        <p:spPr>
          <a:xfrm>
            <a:off x="4211960" y="1364839"/>
            <a:ext cx="4974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occupancy rate 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of O on </a:t>
            </a:r>
            <a:r>
              <a:rPr lang="en-US" altLang="zh-CN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n-US" altLang="zh-CN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- O(1) Loop </a:t>
            </a:r>
          </a:p>
          <a:p>
            <a:r>
              <a:rPr lang="en-US" altLang="zh-C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decides whether superconducting</a:t>
            </a:r>
            <a:endParaRPr lang="zh-CN" alt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34435" y="5305772"/>
            <a:ext cx="3406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（</a:t>
            </a:r>
            <a:r>
              <a:rPr lang="en-US" altLang="zh-CN" dirty="0" err="1" smtClean="0"/>
              <a:t>Beno</a:t>
            </a:r>
            <a:r>
              <a:rPr lang="en-US" altLang="zh-CN" dirty="0" smtClean="0"/>
              <a:t> </a:t>
            </a:r>
            <a:r>
              <a:rPr lang="en-US" altLang="zh-CN" dirty="0"/>
              <a:t>M et </a:t>
            </a:r>
            <a:r>
              <a:rPr lang="en-US" altLang="zh-CN" dirty="0" smtClean="0"/>
              <a:t>al . Appl. Phys. Lett.1987,51:57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394" y="2619781"/>
            <a:ext cx="4937102" cy="3817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624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0" y="-344498"/>
            <a:ext cx="91440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 panose="020B0604020202030204" pitchFamily="34" charset="0"/>
              </a:defRPr>
            </a:lvl1pPr>
            <a:lvl2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2pPr>
            <a:lvl3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3pPr>
            <a:lvl4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4pPr>
            <a:lvl5pPr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5pPr>
            <a:lvl6pPr marL="4572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6pPr>
            <a:lvl7pPr marL="9144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7pPr>
            <a:lvl8pPr marL="13716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8pPr>
            <a:lvl9pPr marL="18288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9pPr>
          </a:lstStyle>
          <a:p>
            <a:pPr marL="398463" indent="-398463" algn="ctr">
              <a:buFont typeface="Wingdings" pitchFamily="2" charset="2"/>
              <a:buChar char="p"/>
            </a:pPr>
            <a:r>
              <a:rPr lang="en-US" altLang="zh-CN" sz="2000" dirty="0" smtClean="0">
                <a:solidFill>
                  <a:schemeClr val="bg1"/>
                </a:solidFill>
              </a:rPr>
              <a:t>The different superconducting 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Tc</a:t>
            </a:r>
            <a:r>
              <a:rPr lang="en-US" altLang="zh-CN" sz="2000" dirty="0" smtClean="0">
                <a:solidFill>
                  <a:schemeClr val="bg1"/>
                </a:solidFill>
              </a:rPr>
              <a:t> curve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771169" y="5357538"/>
            <a:ext cx="56016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(Resistance </a:t>
            </a:r>
            <a:r>
              <a:rPr lang="en-US" altLang="zh-CN" dirty="0"/>
              <a:t>of the Superconducting Material </a:t>
            </a:r>
            <a:r>
              <a:rPr lang="en-US" altLang="zh-CN" dirty="0" smtClean="0"/>
              <a:t>YBCO , </a:t>
            </a:r>
            <a:r>
              <a:rPr lang="en-US" altLang="zh-CN" dirty="0"/>
              <a:t>Chris </a:t>
            </a:r>
            <a:r>
              <a:rPr lang="en-US" altLang="zh-CN" dirty="0" err="1" smtClean="0"/>
              <a:t>Safranski</a:t>
            </a:r>
            <a:r>
              <a:rPr lang="en-US" altLang="zh-CN" dirty="0" smtClean="0"/>
              <a:t>, </a:t>
            </a:r>
            <a:r>
              <a:rPr lang="en-US" altLang="zh-CN" dirty="0"/>
              <a:t>Cal </a:t>
            </a:r>
            <a:r>
              <a:rPr lang="en-US" altLang="zh-CN" dirty="0" smtClean="0"/>
              <a:t>Poly)</a:t>
            </a:r>
            <a:endParaRPr lang="zh-CN" altLang="en-US" dirty="0"/>
          </a:p>
        </p:txBody>
      </p:sp>
      <p:pic>
        <p:nvPicPr>
          <p:cNvPr id="9" name="图片 8" descr="0.8标准样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126" y="1357302"/>
            <a:ext cx="4214842" cy="2714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99992" y="1567914"/>
            <a:ext cx="4765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Different thermal adjustment between sample </a:t>
            </a:r>
          </a:p>
          <a:p>
            <a:r>
              <a:rPr lang="en-US" altLang="zh-CN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nd thermometer</a:t>
            </a:r>
            <a:endParaRPr lang="zh-CN" alt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9992" y="2729453"/>
            <a:ext cx="32371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Behavior  like Cooper Pair?</a:t>
            </a:r>
            <a:endParaRPr lang="zh-CN" alt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71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-20"/>
            <a:ext cx="7772400" cy="1701800"/>
          </a:xfrm>
        </p:spPr>
        <p:txBody>
          <a:bodyPr/>
          <a:lstStyle/>
          <a:p>
            <a:pPr>
              <a:buFont typeface="Wingdings" pitchFamily="2" charset="2"/>
              <a:buChar char="p"/>
            </a:pPr>
            <a:r>
              <a:rPr lang="en-US" altLang="zh-CN" sz="3200" dirty="0" smtClean="0">
                <a:solidFill>
                  <a:schemeClr val="bg1"/>
                </a:solidFill>
              </a:rPr>
              <a:t>Future Work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57290" y="2166950"/>
            <a:ext cx="6400800" cy="2476500"/>
          </a:xfrm>
        </p:spPr>
        <p:txBody>
          <a:bodyPr/>
          <a:lstStyle/>
          <a:p>
            <a:pPr marL="342900" indent="-342900" algn="l">
              <a:buFont typeface="+mj-lt"/>
              <a:buAutoNum type="alphaLcParenR"/>
            </a:pPr>
            <a:r>
              <a:rPr lang="en-US" altLang="zh-CN" dirty="0" smtClean="0"/>
              <a:t>Exam whether we got single crystal with Laue</a:t>
            </a:r>
          </a:p>
          <a:p>
            <a:pPr marL="342900" indent="-342900" algn="l">
              <a:buFont typeface="+mj-lt"/>
              <a:buAutoNum type="alphaLcParenR"/>
            </a:pPr>
            <a:r>
              <a:rPr lang="en-US" altLang="zh-CN" dirty="0" smtClean="0"/>
              <a:t>Resistance under alternating voltage</a:t>
            </a:r>
          </a:p>
          <a:p>
            <a:pPr marL="342900" indent="-342900" algn="l">
              <a:buFont typeface="+mj-lt"/>
              <a:buAutoNum type="alphaLcParenR"/>
            </a:pPr>
            <a:r>
              <a:rPr lang="en-US" altLang="zh-CN" dirty="0" smtClean="0"/>
              <a:t>Why the resistance become higher as T gets lower ?</a:t>
            </a:r>
          </a:p>
          <a:p>
            <a:pPr marL="342900" indent="-342900" algn="l">
              <a:buFont typeface="+mj-lt"/>
              <a:buAutoNum type="alphaLcParenR"/>
            </a:pPr>
            <a:r>
              <a:rPr lang="en-US" altLang="zh-CN" dirty="0" smtClean="0"/>
              <a:t>Better  technological parameters of growing YBCO</a:t>
            </a:r>
          </a:p>
          <a:p>
            <a:pPr marL="342900" indent="-342900" algn="l">
              <a:buFont typeface="+mj-lt"/>
              <a:buAutoNum type="alphaLcParenR"/>
            </a:pPr>
            <a:r>
              <a:rPr lang="en-US" altLang="zh-CN" dirty="0" smtClean="0"/>
              <a:t>……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4348" y="142856"/>
            <a:ext cx="7772400" cy="4786346"/>
          </a:xfrm>
        </p:spPr>
        <p:txBody>
          <a:bodyPr/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</a:rPr>
            </a:br>
            <a:r>
              <a:rPr lang="en-US" altLang="zh-CN" sz="3200" dirty="0" smtClean="0">
                <a:solidFill>
                  <a:schemeClr val="bg1"/>
                </a:solidFill>
              </a:rPr>
              <a:t>Physics is like a pizza, it tells that there’s plenty of good stuff on the surface!</a:t>
            </a:r>
            <a:br>
              <a:rPr lang="en-US" altLang="zh-CN" sz="3200" dirty="0" smtClean="0">
                <a:solidFill>
                  <a:schemeClr val="bg1"/>
                </a:solidFill>
              </a:rPr>
            </a:b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/>
          </p:cNvSpPr>
          <p:nvPr/>
        </p:nvSpPr>
        <p:spPr bwMode="auto">
          <a:xfrm>
            <a:off x="2055813" y="2395538"/>
            <a:ext cx="5030787" cy="11049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9525" cap="flat" cmpd="sng">
            <a:solidFill>
              <a:srgbClr val="D9D9D9"/>
            </a:solidFill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/>
          <a:lstStyle>
            <a:lvl1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1pPr>
            <a:lvl2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2pPr>
            <a:lvl3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3pPr>
            <a:lvl4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4pPr>
            <a:lvl5pPr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5pPr>
            <a:lvl6pPr marL="13716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6pPr>
            <a:lvl7pPr marL="18288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7pPr>
            <a:lvl8pPr marL="22860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8pPr>
            <a:lvl9pPr marL="274320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30204" pitchFamily="34" charset="0"/>
                <a:ea typeface="Helvetica" panose="020B0604020202030204" pitchFamily="34" charset="0"/>
                <a:cs typeface="Helvetica" panose="020B0604020202030204" pitchFamily="34" charset="0"/>
                <a:sym typeface="Helvetica" panose="020B0604020202030204" pitchFamily="34" charset="0"/>
              </a:defRPr>
            </a:lvl9pPr>
          </a:lstStyle>
          <a:p>
            <a:pPr algn="ctr" defTabSz="914400"/>
            <a:r>
              <a:rPr lang="en-US" altLang="zh-CN" sz="3200" dirty="0" smtClean="0">
                <a:solidFill>
                  <a:schemeClr val="bg1"/>
                </a:solidFill>
                <a:ea typeface="宋体" panose="02010600030101010101" pitchFamily="2" charset="-122"/>
              </a:rPr>
              <a:t>Thank  you!</a:t>
            </a:r>
          </a:p>
          <a:p>
            <a:pPr algn="ctr" defTabSz="914400"/>
            <a:r>
              <a:rPr lang="en-US" altLang="zh-CN" sz="3200" dirty="0" smtClean="0">
                <a:solidFill>
                  <a:schemeClr val="bg1"/>
                </a:solidFill>
                <a:ea typeface="宋体" panose="02010600030101010101" pitchFamily="2" charset="-122"/>
              </a:rPr>
              <a:t>Q&amp;A?</a:t>
            </a:r>
            <a:endParaRPr lang="zh-CN" sz="32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3314" name="Picture 2" descr="image1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738" y="3576638"/>
            <a:ext cx="642937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4F81BD"/>
          </a:solidFill>
          <a:prstDash val="solid"/>
          <a:round/>
          <a:headEnd type="none" w="med" len="med"/>
          <a:tailEnd type="none" w="med" len="med"/>
        </a:ln>
        <a:effectLst>
          <a:outerShdw blurRad="38100" dist="23000" dir="5400000" algn="ctr" rotWithShape="0">
            <a:srgbClr val="000000">
              <a:alpha val="34999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228600" marR="0" indent="0" algn="l" defTabSz="457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zh-CN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" panose="020B0604020202030204" pitchFamily="34" charset="0"/>
            <a:ea typeface="Helvetica" panose="020B0604020202030204" pitchFamily="34" charset="0"/>
            <a:cs typeface="Helvetica" panose="020B0604020202030204" pitchFamily="34" charset="0"/>
            <a:sym typeface="Helvetica" panose="020B0604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4F81BD"/>
          </a:solidFill>
          <a:prstDash val="solid"/>
          <a:round/>
          <a:headEnd type="none" w="med" len="med"/>
          <a:tailEnd type="none" w="med" len="med"/>
        </a:ln>
        <a:effectLst>
          <a:outerShdw blurRad="38100" dist="23000" dir="5400000" algn="ctr" rotWithShape="0">
            <a:srgbClr val="000000">
              <a:alpha val="34999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228600" marR="0" indent="0" algn="l" defTabSz="457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zh-CN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" panose="020B0604020202030204" pitchFamily="34" charset="0"/>
            <a:ea typeface="Helvetica" panose="020B0604020202030204" pitchFamily="34" charset="0"/>
            <a:cs typeface="Helvetica" panose="020B0604020202030204" pitchFamily="34" charset="0"/>
            <a:sym typeface="Helvetica" panose="020B060402020203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572E2D"/>
      </a:dk1>
      <a:lt1>
        <a:srgbClr val="2A5657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ACB4B4"/>
      </a:accent3>
      <a:accent4>
        <a:srgbClr val="492625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526</Words>
  <Application>Microsoft Office PowerPoint</Application>
  <PresentationFormat>全屏显示(16:10)</PresentationFormat>
  <Paragraphs>103</Paragraphs>
  <Slides>21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Office 主题</vt:lpstr>
      <vt:lpstr>Equation</vt:lpstr>
      <vt:lpstr>幻灯片 1</vt:lpstr>
      <vt:lpstr>Outline</vt:lpstr>
      <vt:lpstr>Motivation and Basics </vt:lpstr>
      <vt:lpstr>1.About YBCO</vt:lpstr>
      <vt:lpstr>2.How to Make YBCO?</vt:lpstr>
      <vt:lpstr>幻灯片 6</vt:lpstr>
      <vt:lpstr>Experimental</vt:lpstr>
      <vt:lpstr>3. Samples with  different parameters </vt:lpstr>
      <vt:lpstr>幻灯片 9</vt:lpstr>
      <vt:lpstr>幻灯片 10</vt:lpstr>
      <vt:lpstr>There’s plenty of problems occurred during our experiment.  What we have: XRD, millions of papers, and most importantly,  Analysis based both on experiment and theory!  </vt:lpstr>
      <vt:lpstr>4. New Problems Arise</vt:lpstr>
      <vt:lpstr>幻灯片 13</vt:lpstr>
      <vt:lpstr>幻灯片 14</vt:lpstr>
      <vt:lpstr>幻灯片 15</vt:lpstr>
      <vt:lpstr>幻灯片 16</vt:lpstr>
      <vt:lpstr>幻灯片 17</vt:lpstr>
      <vt:lpstr>幻灯片 18</vt:lpstr>
      <vt:lpstr>Future Work</vt:lpstr>
      <vt:lpstr> Physics is like a pizza, it tells that there’s plenty of good stuff on the surface! </vt:lpstr>
      <vt:lpstr>幻灯片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Corona Cai</dc:creator>
  <cp:lastModifiedBy>helloworld</cp:lastModifiedBy>
  <cp:revision>77</cp:revision>
  <dcterms:modified xsi:type="dcterms:W3CDTF">2013-06-25T13:57:31Z</dcterms:modified>
</cp:coreProperties>
</file>