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720" r:id="rId4"/>
    <p:sldMasterId id="2147483756" r:id="rId5"/>
    <p:sldMasterId id="2147483780" r:id="rId6"/>
    <p:sldMasterId id="2147483792" r:id="rId7"/>
  </p:sldMasterIdLst>
  <p:notesMasterIdLst>
    <p:notesMasterId r:id="rId33"/>
  </p:notesMasterIdLst>
  <p:sldIdLst>
    <p:sldId id="380" r:id="rId8"/>
    <p:sldId id="767" r:id="rId9"/>
    <p:sldId id="545" r:id="rId10"/>
    <p:sldId id="540" r:id="rId11"/>
    <p:sldId id="318" r:id="rId12"/>
    <p:sldId id="749" r:id="rId13"/>
    <p:sldId id="770" r:id="rId14"/>
    <p:sldId id="579" r:id="rId15"/>
    <p:sldId id="605" r:id="rId16"/>
    <p:sldId id="583" r:id="rId17"/>
    <p:sldId id="753" r:id="rId18"/>
    <p:sldId id="769" r:id="rId19"/>
    <p:sldId id="688" r:id="rId20"/>
    <p:sldId id="689" r:id="rId21"/>
    <p:sldId id="772" r:id="rId22"/>
    <p:sldId id="773" r:id="rId23"/>
    <p:sldId id="774" r:id="rId24"/>
    <p:sldId id="752" r:id="rId25"/>
    <p:sldId id="275" r:id="rId26"/>
    <p:sldId id="776" r:id="rId27"/>
    <p:sldId id="685" r:id="rId28"/>
    <p:sldId id="756" r:id="rId29"/>
    <p:sldId id="660" r:id="rId30"/>
    <p:sldId id="779" r:id="rId31"/>
    <p:sldId id="748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buFont typeface="Arial" charset="0"/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charset="0"/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charset="0"/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charset="0"/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charset="0"/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7">
          <p15:clr>
            <a:srgbClr val="A4A3A4"/>
          </p15:clr>
        </p15:guide>
        <p15:guide id="2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ensi Sun" initials="W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  <a:srgbClr val="FFFF00"/>
    <a:srgbClr val="D1FFE8"/>
    <a:srgbClr val="4A85FC"/>
    <a:srgbClr val="F0F0F0"/>
    <a:srgbClr val="FFFFA3"/>
    <a:srgbClr val="B80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9" autoAdjust="0"/>
    <p:restoredTop sz="85978" autoAdjust="0"/>
  </p:normalViewPr>
  <p:slideViewPr>
    <p:cSldViewPr>
      <p:cViewPr varScale="1">
        <p:scale>
          <a:sx n="72" d="100"/>
          <a:sy n="72" d="100"/>
        </p:scale>
        <p:origin x="1675" y="53"/>
      </p:cViewPr>
      <p:guideLst>
        <p:guide orient="horz" pos="2167"/>
        <p:guide pos="28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buFont typeface="Arial" pitchFamily="34" charset="0"/>
              <a:buNone/>
              <a:defRPr sz="1200">
                <a:latin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buFont typeface="Arial" pitchFamily="34" charset="0"/>
              <a:buNone/>
              <a:defRPr sz="1200">
                <a:latin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3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buFont typeface="Arial" pitchFamily="34" charset="0"/>
              <a:buNone/>
              <a:defRPr sz="1200">
                <a:latin typeface="宋体" pitchFamily="2" charset="-122"/>
              </a:defRPr>
            </a:lvl1pPr>
          </a:lstStyle>
          <a:p>
            <a:pPr>
              <a:defRPr/>
            </a:pPr>
            <a:r>
              <a:rPr lang="zh-CN" altLang="en-US"/>
              <a:t>1/20</a:t>
            </a: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buFont typeface="Arial" pitchFamily="34" charset="0"/>
              <a:buNone/>
              <a:defRPr sz="1200">
                <a:latin typeface="宋体" pitchFamily="2" charset="-122"/>
              </a:defRPr>
            </a:lvl1pPr>
          </a:lstStyle>
          <a:p>
            <a:pPr>
              <a:defRPr/>
            </a:pPr>
            <a:fld id="{A04210FF-5B20-453E-A502-3F81BAD13B4F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66403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itchFamily="2" charset="-122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itchFamily="2" charset="-122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itchFamily="2" charset="-122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itchFamily="2" charset="-122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itchFamily="2" charset="-122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4210FF-5B20-453E-A502-3F81BAD13B4F}" type="slidenum">
              <a:rPr lang="zh-CN" altLang="en-US" smtClean="0"/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0547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4210FF-5B20-453E-A502-3F81BAD13B4F}" type="slidenum">
              <a:rPr lang="zh-CN" altLang="en-US" smtClean="0"/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7715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4210FF-5B20-453E-A502-3F81BAD13B4F}" type="slidenum">
              <a:rPr lang="zh-CN" altLang="en-US" smtClean="0"/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384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96352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083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19632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70044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07143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76713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31589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94888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72805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42430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87730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73840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05052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642861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529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91402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58036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60029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522485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23408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73705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2808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932667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446615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9770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467916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020404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77774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825202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903805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559957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584940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893378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866057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19093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091780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701492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01221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94566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192649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760118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89868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276535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10707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6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1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37276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788037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45" indent="0">
              <a:buNone/>
              <a:defRPr sz="1800"/>
            </a:lvl2pPr>
            <a:lvl3pPr marL="914290" indent="0">
              <a:buNone/>
              <a:defRPr sz="1600"/>
            </a:lvl3pPr>
            <a:lvl4pPr marL="1371435" indent="0">
              <a:buNone/>
              <a:defRPr sz="1400"/>
            </a:lvl4pPr>
            <a:lvl5pPr marL="1828581" indent="0">
              <a:buNone/>
              <a:defRPr sz="1400"/>
            </a:lvl5pPr>
            <a:lvl6pPr marL="2285726" indent="0">
              <a:buNone/>
              <a:defRPr sz="1400"/>
            </a:lvl6pPr>
            <a:lvl7pPr marL="2742871" indent="0">
              <a:buNone/>
              <a:defRPr sz="1400"/>
            </a:lvl7pPr>
            <a:lvl8pPr marL="3200016" indent="0">
              <a:buNone/>
              <a:defRPr sz="1400"/>
            </a:lvl8pPr>
            <a:lvl9pPr marL="3657161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97278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6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028883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890761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33279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5710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76032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5" indent="0">
              <a:buNone/>
              <a:defRPr sz="2800"/>
            </a:lvl2pPr>
            <a:lvl3pPr marL="914290" indent="0">
              <a:buNone/>
              <a:defRPr sz="2400"/>
            </a:lvl3pPr>
            <a:lvl4pPr marL="1371435" indent="0">
              <a:buNone/>
              <a:defRPr sz="2000"/>
            </a:lvl4pPr>
            <a:lvl5pPr marL="1828581" indent="0">
              <a:buNone/>
              <a:defRPr sz="2000"/>
            </a:lvl5pPr>
            <a:lvl6pPr marL="2285726" indent="0">
              <a:buNone/>
              <a:defRPr sz="2000"/>
            </a:lvl6pPr>
            <a:lvl7pPr marL="2742871" indent="0">
              <a:buNone/>
              <a:defRPr sz="2000"/>
            </a:lvl7pPr>
            <a:lvl8pPr marL="3200016" indent="0">
              <a:buNone/>
              <a:defRPr sz="2000"/>
            </a:lvl8pPr>
            <a:lvl9pPr marL="3657161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742068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187604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9" y="228601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6" y="228601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056939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6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1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184979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457153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45" indent="0">
              <a:buNone/>
              <a:defRPr sz="1800"/>
            </a:lvl2pPr>
            <a:lvl3pPr marL="914290" indent="0">
              <a:buNone/>
              <a:defRPr sz="1600"/>
            </a:lvl3pPr>
            <a:lvl4pPr marL="1371435" indent="0">
              <a:buNone/>
              <a:defRPr sz="1400"/>
            </a:lvl4pPr>
            <a:lvl5pPr marL="1828581" indent="0">
              <a:buNone/>
              <a:defRPr sz="1400"/>
            </a:lvl5pPr>
            <a:lvl6pPr marL="2285726" indent="0">
              <a:buNone/>
              <a:defRPr sz="1400"/>
            </a:lvl6pPr>
            <a:lvl7pPr marL="2742871" indent="0">
              <a:buNone/>
              <a:defRPr sz="1400"/>
            </a:lvl7pPr>
            <a:lvl8pPr marL="3200016" indent="0">
              <a:buNone/>
              <a:defRPr sz="1400"/>
            </a:lvl8pPr>
            <a:lvl9pPr marL="3657161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044146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6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460451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697852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188464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768656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278266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5" indent="0">
              <a:buNone/>
              <a:defRPr sz="2800"/>
            </a:lvl2pPr>
            <a:lvl3pPr marL="914290" indent="0">
              <a:buNone/>
              <a:defRPr sz="2400"/>
            </a:lvl3pPr>
            <a:lvl4pPr marL="1371435" indent="0">
              <a:buNone/>
              <a:defRPr sz="2000"/>
            </a:lvl4pPr>
            <a:lvl5pPr marL="1828581" indent="0">
              <a:buNone/>
              <a:defRPr sz="2000"/>
            </a:lvl5pPr>
            <a:lvl6pPr marL="2285726" indent="0">
              <a:buNone/>
              <a:defRPr sz="2000"/>
            </a:lvl6pPr>
            <a:lvl7pPr marL="2742871" indent="0">
              <a:buNone/>
              <a:defRPr sz="2000"/>
            </a:lvl7pPr>
            <a:lvl8pPr marL="3200016" indent="0">
              <a:buNone/>
              <a:defRPr sz="2000"/>
            </a:lvl8pPr>
            <a:lvl9pPr marL="3657161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723688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862153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9" y="228601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6" y="228601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5872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/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08622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43606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53416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10903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1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6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1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8667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14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29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43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58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859" indent="-34285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2863" indent="-22857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008" indent="-22857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153" indent="-22857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298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443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8589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5734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1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6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1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1741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14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29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43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58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859" indent="-34285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2863" indent="-22857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008" indent="-22857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153" indent="-22857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298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443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8589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5734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microsoft.com/office/2007/relationships/media" Target="../media/media2.mp4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16.png"/><Relationship Id="rId5" Type="http://schemas.openxmlformats.org/officeDocument/2006/relationships/video" Target="../media/media3.mp4"/><Relationship Id="rId10" Type="http://schemas.openxmlformats.org/officeDocument/2006/relationships/image" Target="../media/image15.png"/><Relationship Id="rId4" Type="http://schemas.microsoft.com/office/2007/relationships/media" Target="../media/media3.mp4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0" y="476250"/>
            <a:ext cx="9144000" cy="331279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4800" b="1" dirty="0"/>
              <a:t>在</a:t>
            </a:r>
            <a:r>
              <a:rPr lang="en-US" altLang="zh-CN" sz="4800" b="1" dirty="0"/>
              <a:t>《</a:t>
            </a:r>
            <a:r>
              <a:rPr lang="zh-CN" altLang="en-US" sz="4800" b="1" dirty="0"/>
              <a:t>基础物理建模</a:t>
            </a:r>
            <a:r>
              <a:rPr lang="en-US" altLang="zh-CN" sz="4800" b="1" dirty="0"/>
              <a:t>》</a:t>
            </a:r>
            <a:r>
              <a:rPr lang="zh-CN" altLang="en-US" sz="4800" b="1" dirty="0"/>
              <a:t>课上</a:t>
            </a:r>
            <a:br>
              <a:rPr lang="en-US" altLang="zh-CN" sz="4800" b="1" dirty="0"/>
            </a:br>
            <a:r>
              <a:rPr lang="zh-CN" altLang="en-US" sz="6000" b="1" dirty="0"/>
              <a:t>实践独立探索</a:t>
            </a:r>
            <a:endParaRPr lang="zh-CN" altLang="en-US" sz="4000" b="1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827088" y="4509120"/>
            <a:ext cx="7345362" cy="2159968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黑体" pitchFamily="49" charset="-122"/>
                <a:ea typeface="黑体" pitchFamily="49" charset="-122"/>
              </a:rPr>
              <a:t>乐永康</a:t>
            </a:r>
            <a:endParaRPr lang="en-US" altLang="zh-CN" dirty="0">
              <a:latin typeface="黑体" pitchFamily="49" charset="-122"/>
              <a:ea typeface="黑体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黑体" pitchFamily="49" charset="-122"/>
                <a:ea typeface="黑体" pitchFamily="49" charset="-122"/>
              </a:rPr>
              <a:t>复旦大学物理教学实验中心</a:t>
            </a:r>
            <a:endParaRPr lang="en-US" altLang="zh-CN" dirty="0">
              <a:latin typeface="黑体" pitchFamily="49" charset="-122"/>
              <a:ea typeface="黑体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2024.3.2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 idx="4294967295"/>
          </p:nvPr>
        </p:nvSpPr>
        <p:spPr>
          <a:xfrm>
            <a:off x="251520" y="320279"/>
            <a:ext cx="8352928" cy="857250"/>
          </a:xfrm>
        </p:spPr>
        <p:txBody>
          <a:bodyPr vert="horz" wrap="square" anchor="ctr">
            <a:norm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实验教学目标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我们的理解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958318"/>
              </p:ext>
            </p:extLst>
          </p:nvPr>
        </p:nvGraphicFramePr>
        <p:xfrm>
          <a:off x="395536" y="1412776"/>
          <a:ext cx="4824536" cy="50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7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3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14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思维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技能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知识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32"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B8003D"/>
                          </a:solidFill>
                        </a:rPr>
                        <a:t>物理建模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科学交流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00CC"/>
                          </a:solidFill>
                        </a:rPr>
                        <a:t>构建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4831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设计实验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375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分析</a:t>
                      </a:r>
                      <a:r>
                        <a:rPr lang="en-US" altLang="zh-CN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/</a:t>
                      </a:r>
                      <a:r>
                        <a:rPr lang="zh-CN" alt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评估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00CC"/>
                          </a:solidFill>
                        </a:rPr>
                        <a:t>应用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69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查错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1574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操作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36922" y="1916832"/>
            <a:ext cx="3607078" cy="3046988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FF00"/>
                </a:solidFill>
              </a:rPr>
              <a:t>三个关键词：</a:t>
            </a:r>
            <a:endParaRPr lang="en-US" altLang="zh-CN" b="1" dirty="0">
              <a:solidFill>
                <a:srgbClr val="FFFF00"/>
              </a:solidFill>
            </a:endParaRPr>
          </a:p>
          <a:p>
            <a:pPr marL="457145" indent="-45714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FF00"/>
                </a:solidFill>
              </a:rPr>
              <a:t>Modeling</a:t>
            </a:r>
          </a:p>
          <a:p>
            <a:pPr marL="457145" indent="-45714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FF00"/>
                </a:solidFill>
              </a:rPr>
              <a:t>Experimentation</a:t>
            </a:r>
          </a:p>
          <a:p>
            <a:pPr marL="457145" indent="-45714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FF00"/>
                </a:solidFill>
              </a:rPr>
              <a:t>Knowledge</a:t>
            </a:r>
            <a:endParaRPr lang="zh-CN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7275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499" y="476672"/>
            <a:ext cx="8229600" cy="648072"/>
          </a:xfrm>
        </p:spPr>
        <p:txBody>
          <a:bodyPr/>
          <a:lstStyle/>
          <a:p>
            <a:r>
              <a:rPr lang="zh-CN" altLang="en-US" sz="3600" b="1" dirty="0"/>
              <a:t>实验教学中的两个案例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5FC21F6-C439-41FF-9520-BCC098E7CD64}"/>
              </a:ext>
            </a:extLst>
          </p:cNvPr>
          <p:cNvSpPr txBox="1"/>
          <p:nvPr/>
        </p:nvSpPr>
        <p:spPr>
          <a:xfrm>
            <a:off x="5469581" y="4031696"/>
            <a:ext cx="3240360" cy="1958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宅家期间的单摆实验装置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不理想，正常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误差分析，只关注时间和绳长的测量精度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缺乏全局思维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——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解题：题目里有啥，就考虑啥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593" y="1435957"/>
            <a:ext cx="3024336" cy="2524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93" y="1426466"/>
            <a:ext cx="4343028" cy="28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99" y="1412776"/>
            <a:ext cx="4339025" cy="288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25" y="4344501"/>
            <a:ext cx="2520702" cy="4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6453" y="4344502"/>
            <a:ext cx="405431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学生对于公式的理解不深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“做过了”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  <a:sym typeface="Symbol"/>
              </a:rPr>
              <a:t>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  <a:sym typeface="Symbol"/>
              </a:rPr>
              <a:t>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“掌握了”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0553" y="1428178"/>
            <a:ext cx="2969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二极管伏安特性实验</a:t>
            </a:r>
          </a:p>
        </p:txBody>
      </p:sp>
    </p:spTree>
    <p:extLst>
      <p:ext uri="{BB962C8B-B14F-4D97-AF65-F5344CB8AC3E}">
        <p14:creationId xmlns:p14="http://schemas.microsoft.com/office/powerpoint/2010/main" val="30195010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学生提问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141" y="1268760"/>
            <a:ext cx="8899963" cy="497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师生交流：微信群很方便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学生提问：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  <a:p>
            <a:pPr marL="914400" marR="0" lvl="1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老师，我的实验结果是这样的，您看问题在哪里？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  <a:p>
            <a:pPr marL="914400" marR="0" lvl="1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老师，我做实验要一个电源。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为了了解清楚具体问题，需要问好几分钟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2812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 idx="4294967295"/>
          </p:nvPr>
        </p:nvSpPr>
        <p:spPr>
          <a:xfrm>
            <a:off x="368901" y="260648"/>
            <a:ext cx="8352928" cy="642938"/>
          </a:xfrm>
        </p:spPr>
        <p:txBody>
          <a:bodyPr vert="horz" wrap="square" anchor="ctr">
            <a:normAutofit fontScale="90000"/>
          </a:bodyPr>
          <a:lstStyle/>
          <a:p>
            <a:pPr lvl="0"/>
            <a:r>
              <a:rPr lang="zh-CN" altLang="en-US" b="1" dirty="0"/>
              <a:t>新生求助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22893" y="1196752"/>
            <a:ext cx="4680519" cy="5249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/>
              <a:t>学生：斜坡的话我个人认为对实验没有促进作用，反而会多引入一个变量，因此不准备使用斜坡；</a:t>
            </a:r>
            <a:endParaRPr lang="en-US" altLang="zh-CN" sz="2000" b="1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FFFF00"/>
                </a:solidFill>
              </a:rPr>
              <a:t>我：若用倾斜角度可调的斜坡，通过受力分析、运动视频，可以从滑块何时开始运动、运动的加速过程，直接得到静摩擦力和滑动摩擦力，无需滑轮系统了。</a:t>
            </a:r>
            <a:endParaRPr lang="en-US" altLang="zh-CN" sz="2000" b="1" dirty="0">
              <a:solidFill>
                <a:srgbClr val="FFFF00"/>
              </a:solidFill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FFFF00"/>
                </a:solidFill>
              </a:rPr>
              <a:t>我：实验室里有滑轮（稍有阻力），你们可以利用这些条件做实验。提醒一点：在加速运动的时候，滑轮的质量不能忽略！</a:t>
            </a:r>
            <a:endParaRPr lang="en-US" altLang="zh-CN" sz="2000" b="1" dirty="0">
              <a:solidFill>
                <a:srgbClr val="FFFF00"/>
              </a:solidFill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/>
              <a:t>学生：上次做过实验了，无比失败！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16" y="1374493"/>
            <a:ext cx="4032448" cy="3632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248" y="5211198"/>
            <a:ext cx="4304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</a:rPr>
              <a:t>滑轮：轻质、无摩擦！</a:t>
            </a:r>
          </a:p>
        </p:txBody>
      </p:sp>
    </p:spTree>
    <p:extLst>
      <p:ext uri="{BB962C8B-B14F-4D97-AF65-F5344CB8AC3E}">
        <p14:creationId xmlns:p14="http://schemas.microsoft.com/office/powerpoint/2010/main" val="33512029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125760"/>
            <a:ext cx="8540750" cy="1143000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大学生物理学术竞赛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(CUPT)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11960" y="1196752"/>
            <a:ext cx="4752528" cy="5472608"/>
          </a:xfrm>
        </p:spPr>
        <p:txBody>
          <a:bodyPr/>
          <a:lstStyle/>
          <a:p>
            <a:pPr marL="0" lvl="1" indent="0">
              <a:buClr>
                <a:schemeClr val="folHlink"/>
              </a:buClr>
              <a:buNone/>
            </a:pPr>
            <a:r>
              <a:rPr lang="zh-CN" altLang="en-US" sz="3200" b="1" dirty="0"/>
              <a:t>备赛</a:t>
            </a:r>
            <a:endParaRPr lang="en-US" altLang="zh-CN" sz="32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en-US" altLang="zh-CN" sz="2400" b="1" dirty="0"/>
              <a:t>IYPT.org</a:t>
            </a:r>
            <a:r>
              <a:rPr lang="zh-CN" altLang="en-US" sz="2400" b="1" dirty="0"/>
              <a:t>每年</a:t>
            </a:r>
            <a:r>
              <a:rPr lang="en-US" altLang="zh-CN" sz="2400" b="1" dirty="0"/>
              <a:t>7</a:t>
            </a:r>
            <a:r>
              <a:rPr lang="zh-CN" altLang="en-US" sz="2400" b="1" dirty="0"/>
              <a:t>月公布</a:t>
            </a:r>
            <a:r>
              <a:rPr lang="en-US" altLang="zh-CN" sz="2400" b="1" dirty="0"/>
              <a:t>17</a:t>
            </a:r>
            <a:r>
              <a:rPr lang="zh-CN" altLang="en-US" sz="2400" b="1" dirty="0"/>
              <a:t>个题目</a:t>
            </a:r>
            <a:endParaRPr lang="en-US" altLang="zh-CN" sz="24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2400" b="1" dirty="0"/>
              <a:t>参赛队伍在自己的学校开展课题研究</a:t>
            </a:r>
            <a:endParaRPr lang="en-US" altLang="zh-CN" sz="2400" b="1" dirty="0"/>
          </a:p>
          <a:p>
            <a:pPr marL="0" lvl="1" indent="0">
              <a:buClr>
                <a:schemeClr val="folHlink"/>
              </a:buClr>
              <a:buNone/>
            </a:pPr>
            <a:r>
              <a:rPr lang="zh-CN" altLang="en-US" sz="3200" b="1" dirty="0"/>
              <a:t>比赛（次年</a:t>
            </a:r>
            <a:r>
              <a:rPr lang="en-US" altLang="zh-CN" sz="3200" b="1" dirty="0"/>
              <a:t>8</a:t>
            </a:r>
            <a:r>
              <a:rPr lang="zh-CN" altLang="en-US" sz="3200" b="1" dirty="0"/>
              <a:t>月）</a:t>
            </a:r>
            <a:endParaRPr lang="en-US" altLang="zh-CN" sz="32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2400" b="1" dirty="0"/>
              <a:t>反方挑战题目，正方可以拒绝</a:t>
            </a:r>
            <a:r>
              <a:rPr lang="en-US" altLang="zh-CN" sz="2400" b="1" dirty="0"/>
              <a:t>3</a:t>
            </a:r>
            <a:r>
              <a:rPr lang="zh-CN" altLang="en-US" sz="2400" b="1" dirty="0"/>
              <a:t>个课题；</a:t>
            </a:r>
            <a:endParaRPr lang="en-US" altLang="zh-CN" sz="24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2400" b="1" dirty="0"/>
              <a:t>正方报告（</a:t>
            </a:r>
            <a:r>
              <a:rPr lang="en-US" altLang="zh-CN" sz="2400" b="1" dirty="0"/>
              <a:t>12</a:t>
            </a:r>
            <a:r>
              <a:rPr lang="zh-CN" altLang="en-US" sz="2400" b="1" dirty="0"/>
              <a:t>分钟）</a:t>
            </a:r>
            <a:endParaRPr lang="en-US" altLang="zh-CN" sz="24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2400" b="1" dirty="0"/>
              <a:t>反方提问、反方报告和正反双方讨论（</a:t>
            </a:r>
            <a:r>
              <a:rPr lang="en-US" altLang="zh-CN" sz="2400" b="1" dirty="0"/>
              <a:t>2+12</a:t>
            </a:r>
            <a:r>
              <a:rPr lang="zh-CN" altLang="en-US" sz="2400" b="1" dirty="0"/>
              <a:t>分钟）</a:t>
            </a:r>
            <a:endParaRPr lang="en-US" altLang="zh-CN" sz="24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2400" b="1" dirty="0"/>
              <a:t>评论方提问、报告（</a:t>
            </a:r>
            <a:r>
              <a:rPr lang="en-US" altLang="zh-CN" sz="2400" b="1" dirty="0"/>
              <a:t>3+4</a:t>
            </a:r>
            <a:r>
              <a:rPr lang="zh-CN" altLang="en-US" sz="2400" b="1" dirty="0"/>
              <a:t>分钟）</a:t>
            </a:r>
            <a:endParaRPr lang="en-US" altLang="zh-CN" sz="24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2400" b="1" dirty="0"/>
              <a:t>裁判打分</a:t>
            </a:r>
            <a:endParaRPr lang="en-US" altLang="zh-CN" sz="2400" b="1" dirty="0"/>
          </a:p>
        </p:txBody>
      </p:sp>
      <p:sp>
        <p:nvSpPr>
          <p:cNvPr id="4" name="圆角矩形 3"/>
          <p:cNvSpPr/>
          <p:nvPr/>
        </p:nvSpPr>
        <p:spPr bwMode="auto">
          <a:xfrm>
            <a:off x="539552" y="1851385"/>
            <a:ext cx="936104" cy="216024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06392" y="1275321"/>
            <a:ext cx="1116124" cy="2225687"/>
            <a:chOff x="2267744" y="2348880"/>
            <a:chExt cx="1116124" cy="2520280"/>
          </a:xfrm>
        </p:grpSpPr>
        <p:sp>
          <p:nvSpPr>
            <p:cNvPr id="5" name="TextBox 4"/>
            <p:cNvSpPr txBox="1"/>
            <p:nvPr/>
          </p:nvSpPr>
          <p:spPr>
            <a:xfrm>
              <a:off x="2411760" y="2723782"/>
              <a:ext cx="828092" cy="156966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4800" dirty="0"/>
                <a:t>正</a:t>
              </a:r>
              <a:endParaRPr lang="en-US" altLang="zh-CN" sz="4800" dirty="0"/>
            </a:p>
            <a:p>
              <a:r>
                <a:rPr lang="zh-CN" altLang="en-US" sz="4800" dirty="0"/>
                <a:t>方</a:t>
              </a:r>
            </a:p>
          </p:txBody>
        </p:sp>
        <p:sp>
          <p:nvSpPr>
            <p:cNvPr id="7" name="圆角矩形 6"/>
            <p:cNvSpPr/>
            <p:nvPr/>
          </p:nvSpPr>
          <p:spPr bwMode="auto">
            <a:xfrm>
              <a:off x="2267744" y="2348880"/>
              <a:ext cx="1116124" cy="2520280"/>
            </a:xfrm>
            <a:prstGeom prst="round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99792" y="1268761"/>
            <a:ext cx="1116124" cy="2232248"/>
            <a:chOff x="2267744" y="2348880"/>
            <a:chExt cx="1116124" cy="2520280"/>
          </a:xfrm>
        </p:grpSpPr>
        <p:sp>
          <p:nvSpPr>
            <p:cNvPr id="10" name="TextBox 9"/>
            <p:cNvSpPr txBox="1"/>
            <p:nvPr/>
          </p:nvSpPr>
          <p:spPr>
            <a:xfrm>
              <a:off x="2411760" y="2729689"/>
              <a:ext cx="828092" cy="156966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4800" dirty="0"/>
                <a:t>反</a:t>
              </a:r>
              <a:endParaRPr lang="en-US" altLang="zh-CN" sz="4800" dirty="0"/>
            </a:p>
            <a:p>
              <a:r>
                <a:rPr lang="zh-CN" altLang="en-US" sz="4800" dirty="0"/>
                <a:t>方</a:t>
              </a:r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2267744" y="2348880"/>
              <a:ext cx="1116124" cy="2520280"/>
            </a:xfrm>
            <a:prstGeom prst="round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164454" y="3795601"/>
            <a:ext cx="2255418" cy="1080120"/>
            <a:chOff x="1164454" y="4653136"/>
            <a:chExt cx="2255418" cy="1080120"/>
          </a:xfrm>
        </p:grpSpPr>
        <p:sp>
          <p:nvSpPr>
            <p:cNvPr id="12" name="圆角矩形 11"/>
            <p:cNvSpPr/>
            <p:nvPr/>
          </p:nvSpPr>
          <p:spPr bwMode="auto">
            <a:xfrm>
              <a:off x="1164454" y="4653136"/>
              <a:ext cx="2255418" cy="1080120"/>
            </a:xfrm>
            <a:prstGeom prst="round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76500" y="4777697"/>
              <a:ext cx="20313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/>
                <a:t>评论方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9552" y="5373216"/>
            <a:ext cx="3276364" cy="1080120"/>
            <a:chOff x="1164454" y="4653136"/>
            <a:chExt cx="2255418" cy="1080120"/>
          </a:xfrm>
        </p:grpSpPr>
        <p:sp>
          <p:nvSpPr>
            <p:cNvPr id="16" name="圆角矩形 15"/>
            <p:cNvSpPr/>
            <p:nvPr/>
          </p:nvSpPr>
          <p:spPr bwMode="auto">
            <a:xfrm>
              <a:off x="1164454" y="4653136"/>
              <a:ext cx="2255418" cy="1080120"/>
            </a:xfrm>
            <a:prstGeom prst="round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631293" y="4777697"/>
              <a:ext cx="132882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800" dirty="0"/>
                <a:t>裁   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2657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116632"/>
            <a:ext cx="8540750" cy="1143000"/>
          </a:xfrm>
        </p:spPr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的发展历程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124744"/>
            <a:ext cx="8540750" cy="551723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b="1" dirty="0"/>
              <a:t>2010</a:t>
            </a:r>
            <a:r>
              <a:rPr lang="zh-CN" altLang="en-US" b="1" dirty="0"/>
              <a:t>年由南开大学引入</a:t>
            </a:r>
            <a:endParaRPr lang="en-US" altLang="zh-CN" b="1" dirty="0"/>
          </a:p>
          <a:p>
            <a:pPr lvl="1">
              <a:lnSpc>
                <a:spcPct val="150000"/>
              </a:lnSpc>
            </a:pPr>
            <a:r>
              <a:rPr lang="zh-CN" altLang="en-US" b="1" dirty="0"/>
              <a:t>第一届</a:t>
            </a:r>
            <a:r>
              <a:rPr lang="en-US" altLang="zh-CN" b="1" dirty="0"/>
              <a:t>12</a:t>
            </a:r>
            <a:r>
              <a:rPr lang="zh-CN" altLang="en-US" b="1" dirty="0"/>
              <a:t>支队伍参赛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en-US" altLang="zh-CN" b="1" dirty="0"/>
              <a:t>2017</a:t>
            </a:r>
            <a:r>
              <a:rPr lang="zh-CN" altLang="en-US" b="1" dirty="0"/>
              <a:t>年约</a:t>
            </a:r>
            <a:r>
              <a:rPr lang="en-US" altLang="zh-CN" b="1" dirty="0"/>
              <a:t>80</a:t>
            </a:r>
            <a:r>
              <a:rPr lang="zh-CN" altLang="en-US" b="1" dirty="0"/>
              <a:t>支队伍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en-US" altLang="zh-CN" b="1" dirty="0"/>
              <a:t>2018</a:t>
            </a:r>
            <a:r>
              <a:rPr lang="zh-CN" altLang="en-US" b="1" dirty="0"/>
              <a:t>年实现区域赛和全国赛</a:t>
            </a:r>
            <a:endParaRPr lang="en-US" altLang="zh-CN" b="1" dirty="0"/>
          </a:p>
          <a:p>
            <a:pPr lvl="1">
              <a:lnSpc>
                <a:spcPct val="150000"/>
              </a:lnSpc>
            </a:pPr>
            <a:r>
              <a:rPr lang="en-US" altLang="zh-CN" b="1" dirty="0"/>
              <a:t>2019</a:t>
            </a:r>
            <a:r>
              <a:rPr lang="zh-CN" altLang="en-US" b="1" dirty="0"/>
              <a:t>年约</a:t>
            </a:r>
            <a:r>
              <a:rPr lang="en-US" altLang="zh-CN" b="1" dirty="0"/>
              <a:t>200</a:t>
            </a:r>
            <a:r>
              <a:rPr lang="zh-CN" altLang="en-US" b="1" dirty="0"/>
              <a:t>所高校参加区域赛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3355776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116632"/>
            <a:ext cx="8540750" cy="1143000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我们的备赛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124744"/>
            <a:ext cx="8540750" cy="5517232"/>
          </a:xfrm>
        </p:spPr>
        <p:txBody>
          <a:bodyPr/>
          <a:lstStyle/>
          <a:p>
            <a:r>
              <a:rPr lang="zh-CN" altLang="en-US" b="1" dirty="0"/>
              <a:t>学生社团</a:t>
            </a:r>
            <a:r>
              <a:rPr lang="en-US" altLang="zh-CN" b="1" dirty="0"/>
              <a:t>——</a:t>
            </a:r>
            <a:r>
              <a:rPr lang="zh-CN" altLang="en-US" b="1" dirty="0"/>
              <a:t>理辩社；</a:t>
            </a:r>
            <a:endParaRPr lang="en-US" altLang="zh-CN" b="1" dirty="0"/>
          </a:p>
          <a:p>
            <a:pPr lvl="1"/>
            <a:r>
              <a:rPr lang="zh-CN" altLang="en-US" b="1" dirty="0"/>
              <a:t>招募有兴趣的学生，组织实验技能培训</a:t>
            </a:r>
            <a:endParaRPr lang="en-US" altLang="zh-CN" b="1" dirty="0"/>
          </a:p>
          <a:p>
            <a:pPr lvl="1"/>
            <a:r>
              <a:rPr lang="zh-CN" altLang="en-US" b="1" dirty="0"/>
              <a:t>教师讲座、讨论，初步研究</a:t>
            </a:r>
            <a:endParaRPr lang="en-US" altLang="zh-CN" b="1" dirty="0"/>
          </a:p>
          <a:p>
            <a:r>
              <a:rPr lang="zh-CN" altLang="en-US" b="1" dirty="0"/>
              <a:t>秋季学期：复旦书院的启明星计划</a:t>
            </a:r>
            <a:endParaRPr lang="en-US" altLang="zh-CN" b="1" dirty="0"/>
          </a:p>
          <a:p>
            <a:pPr lvl="1"/>
            <a:r>
              <a:rPr lang="zh-CN" altLang="en-US" b="1" dirty="0"/>
              <a:t>读文献、初步尝试</a:t>
            </a:r>
            <a:endParaRPr lang="en-US" altLang="zh-CN" b="1" dirty="0"/>
          </a:p>
          <a:p>
            <a:r>
              <a:rPr lang="zh-CN" altLang="en-US" b="1" dirty="0"/>
              <a:t>春季学期：</a:t>
            </a:r>
            <a:r>
              <a:rPr lang="en-US" altLang="zh-CN" b="1" dirty="0"/>
              <a:t>《</a:t>
            </a:r>
            <a:r>
              <a:rPr lang="zh-CN" altLang="en-US" b="1" dirty="0"/>
              <a:t>基础物理建模</a:t>
            </a:r>
            <a:r>
              <a:rPr lang="en-US" altLang="zh-CN" b="1" dirty="0"/>
              <a:t>》</a:t>
            </a:r>
            <a:r>
              <a:rPr lang="zh-CN" altLang="en-US" b="1" dirty="0"/>
              <a:t>（</a:t>
            </a:r>
            <a:r>
              <a:rPr lang="en-US" altLang="zh-CN" b="1" dirty="0"/>
              <a:t>2</a:t>
            </a:r>
            <a:r>
              <a:rPr lang="zh-CN" altLang="en-US" b="1" dirty="0"/>
              <a:t>学分）；</a:t>
            </a:r>
            <a:endParaRPr lang="en-US" altLang="zh-CN" b="1" dirty="0"/>
          </a:p>
          <a:p>
            <a:pPr lvl="1"/>
            <a:r>
              <a:rPr lang="en-US" altLang="zh-CN" b="1" dirty="0"/>
              <a:t>44</a:t>
            </a:r>
            <a:r>
              <a:rPr lang="zh-CN" altLang="en-US" b="1" dirty="0"/>
              <a:t>选课学生；</a:t>
            </a:r>
            <a:endParaRPr lang="en-US" altLang="zh-CN" b="1" dirty="0"/>
          </a:p>
          <a:p>
            <a:pPr lvl="1"/>
            <a:r>
              <a:rPr lang="en-US" altLang="zh-CN" b="1" dirty="0"/>
              <a:t>2-3</a:t>
            </a:r>
            <a:r>
              <a:rPr lang="zh-CN" altLang="en-US" b="1" dirty="0"/>
              <a:t>人一组，每组完成</a:t>
            </a:r>
            <a:r>
              <a:rPr lang="en-US" altLang="zh-CN" b="1" dirty="0"/>
              <a:t>2</a:t>
            </a:r>
            <a:r>
              <a:rPr lang="zh-CN" altLang="en-US" b="1" dirty="0"/>
              <a:t>个课题；</a:t>
            </a:r>
            <a:endParaRPr lang="en-US" altLang="zh-CN" b="1" dirty="0"/>
          </a:p>
          <a:p>
            <a:r>
              <a:rPr lang="zh-CN" altLang="en-US" b="1" dirty="0"/>
              <a:t>华东选拔赛、</a:t>
            </a:r>
            <a:r>
              <a:rPr lang="en-US" altLang="zh-CN" b="1" dirty="0"/>
              <a:t>SUPT</a:t>
            </a:r>
            <a:r>
              <a:rPr lang="zh-CN" altLang="en-US" b="1" dirty="0"/>
              <a:t>；</a:t>
            </a:r>
            <a:endParaRPr lang="en-US" altLang="zh-CN" b="1" dirty="0"/>
          </a:p>
          <a:p>
            <a:r>
              <a:rPr lang="zh-CN" altLang="en-US" b="1" dirty="0"/>
              <a:t>暑假集中培训：不少课题推倒重来。</a:t>
            </a:r>
            <a:endParaRPr lang="en-US" altLang="zh-CN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44624"/>
            <a:ext cx="8540750" cy="936104"/>
          </a:xfrm>
        </p:spPr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基础物理建模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301625" y="4896544"/>
            <a:ext cx="8540750" cy="1700808"/>
          </a:xfrm>
        </p:spPr>
        <p:txBody>
          <a:bodyPr/>
          <a:lstStyle/>
          <a:p>
            <a:r>
              <a:rPr lang="zh-CN" altLang="en-US" b="1" dirty="0"/>
              <a:t>单独指导</a:t>
            </a:r>
            <a:r>
              <a:rPr lang="en-US" altLang="zh-CN" b="1" dirty="0"/>
              <a:t>+</a:t>
            </a:r>
            <a:r>
              <a:rPr lang="zh-CN" altLang="en-US" b="1" dirty="0"/>
              <a:t>集中培训、讨论</a:t>
            </a:r>
            <a:endParaRPr lang="en-US" altLang="zh-CN" b="1" dirty="0"/>
          </a:p>
          <a:p>
            <a:r>
              <a:rPr lang="zh-CN" altLang="en-US" b="1" dirty="0"/>
              <a:t>期中、期末：口头汇报</a:t>
            </a:r>
            <a:endParaRPr lang="en-US" altLang="zh-CN" b="1" dirty="0"/>
          </a:p>
          <a:p>
            <a:r>
              <a:rPr lang="zh-CN" altLang="en-US" b="1" dirty="0"/>
              <a:t>期末：课题研究报告</a:t>
            </a:r>
            <a:endParaRPr lang="en-US" altLang="zh-CN" b="1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71813AB-15DF-59CE-EE6F-7841DE70A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807"/>
            <a:ext cx="9144000" cy="371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409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116632"/>
            <a:ext cx="8540750" cy="896144"/>
          </a:xfrm>
        </p:spPr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年以来的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比赛成绩</a:t>
            </a: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301625" y="1412776"/>
            <a:ext cx="8540750" cy="4032448"/>
          </a:xfrm>
        </p:spPr>
        <p:txBody>
          <a:bodyPr/>
          <a:lstStyle/>
          <a:p>
            <a:r>
              <a:rPr lang="zh-CN" altLang="en-US" sz="3600" b="1" dirty="0"/>
              <a:t>大一学生参加比赛</a:t>
            </a:r>
            <a:endParaRPr lang="en-US" altLang="zh-CN" sz="3600" b="1" dirty="0"/>
          </a:p>
          <a:p>
            <a:r>
              <a:rPr lang="zh-CN" altLang="en-US" sz="3600" b="1" dirty="0"/>
              <a:t>教师在带队参赛中学习</a:t>
            </a:r>
            <a:endParaRPr lang="en-US" altLang="zh-CN" sz="3600" b="1" dirty="0"/>
          </a:p>
          <a:p>
            <a:r>
              <a:rPr lang="zh-CN" altLang="en-US" sz="3600" b="1" dirty="0"/>
              <a:t>理解比赛、积累经验</a:t>
            </a:r>
            <a:endParaRPr lang="en-US" altLang="zh-CN" sz="3600" b="1" dirty="0"/>
          </a:p>
          <a:p>
            <a:r>
              <a:rPr lang="zh-CN" altLang="en-US" sz="3600" b="1" dirty="0"/>
              <a:t>改进指导方式，提高指导的有效性</a:t>
            </a:r>
            <a:endParaRPr lang="en-US" altLang="zh-CN" sz="3600" b="1" dirty="0"/>
          </a:p>
          <a:p>
            <a:r>
              <a:rPr lang="zh-CN" altLang="en-US" sz="3600" b="1" dirty="0"/>
              <a:t>四次特等奖、两次一等奖、三次二等奖</a:t>
            </a:r>
          </a:p>
        </p:txBody>
      </p:sp>
    </p:spTree>
    <p:extLst>
      <p:ext uri="{BB962C8B-B14F-4D97-AF65-F5344CB8AC3E}">
        <p14:creationId xmlns:p14="http://schemas.microsoft.com/office/powerpoint/2010/main" val="162454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启明星计划大受欢迎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1268760"/>
            <a:ext cx="7416824" cy="2778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b="1" dirty="0"/>
              <a:t>80</a:t>
            </a:r>
            <a:r>
              <a:rPr lang="zh-CN" altLang="en-US" b="1" dirty="0"/>
              <a:t>余位学生报名</a:t>
            </a:r>
            <a:endParaRPr lang="en-US" altLang="zh-CN" b="1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/>
              <a:t>第一次讨论后：</a:t>
            </a:r>
            <a:endParaRPr lang="en-US" altLang="zh-CN" b="1" dirty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</a:rPr>
              <a:t>“我不会查文献”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</a:rPr>
              <a:t>“我可能跟不上，可否退出”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6239" y="4437112"/>
            <a:ext cx="635943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dirty="0">
                <a:solidFill>
                  <a:srgbClr val="FFFF00"/>
                </a:solidFill>
              </a:rPr>
              <a:t>放弃是最容易的事情！</a:t>
            </a:r>
            <a:endParaRPr lang="en-US" altLang="zh-CN" sz="4000" b="1" dirty="0">
              <a:solidFill>
                <a:srgbClr val="FFFF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4000" b="1" dirty="0">
                <a:solidFill>
                  <a:srgbClr val="FFFF00"/>
                </a:solidFill>
              </a:rPr>
              <a:t>学习的第一项：进度管理！</a:t>
            </a:r>
          </a:p>
        </p:txBody>
      </p:sp>
    </p:spTree>
    <p:extLst>
      <p:ext uri="{BB962C8B-B14F-4D97-AF65-F5344CB8AC3E}">
        <p14:creationId xmlns:p14="http://schemas.microsoft.com/office/powerpoint/2010/main" val="28901118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课上的能力培养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600" b="1" dirty="0"/>
              <a:t>查阅文献</a:t>
            </a:r>
            <a:endParaRPr lang="en-US" altLang="zh-CN" sz="3600" b="1" dirty="0"/>
          </a:p>
          <a:p>
            <a:r>
              <a:rPr lang="zh-CN" altLang="en-US" sz="3600" b="1" dirty="0"/>
              <a:t>科学研究的体验</a:t>
            </a:r>
            <a:endParaRPr lang="en-US" altLang="zh-CN" sz="3600" b="1" dirty="0"/>
          </a:p>
          <a:p>
            <a:r>
              <a:rPr lang="zh-CN" altLang="en-US" sz="3600" b="1" dirty="0">
                <a:solidFill>
                  <a:srgbClr val="FFFF00"/>
                </a:solidFill>
              </a:rPr>
              <a:t>比赛过程中的能力要素</a:t>
            </a:r>
            <a:endParaRPr lang="en-US" altLang="zh-CN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1299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查阅文献</a:t>
            </a:r>
          </a:p>
        </p:txBody>
      </p:sp>
      <p:sp>
        <p:nvSpPr>
          <p:cNvPr id="5" name="内容占位符 2"/>
          <p:cNvSpPr txBox="1">
            <a:spLocks/>
          </p:cNvSpPr>
          <p:nvPr/>
        </p:nvSpPr>
        <p:spPr bwMode="auto">
          <a:xfrm>
            <a:off x="438700" y="1412776"/>
            <a:ext cx="8540750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 2" pitchFamily="18" charset="2"/>
              <a:buChar char="¡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 2" pitchFamily="18" charset="2"/>
              <a:buChar char="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 2" pitchFamily="18" charset="2"/>
              <a:buChar char="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b="1" kern="0" dirty="0"/>
              <a:t>如何查找文献</a:t>
            </a:r>
            <a:endParaRPr lang="en-US" altLang="zh-CN" b="1" kern="0" dirty="0"/>
          </a:p>
          <a:p>
            <a:pPr lvl="1"/>
            <a:r>
              <a:rPr lang="zh-CN" altLang="en-US" b="1" kern="0" dirty="0"/>
              <a:t>有哪些资源，如何检索</a:t>
            </a:r>
            <a:endParaRPr lang="en-US" altLang="zh-CN" b="1" kern="0" dirty="0"/>
          </a:p>
          <a:p>
            <a:r>
              <a:rPr lang="zh-CN" altLang="en-US" b="1" kern="0" dirty="0"/>
              <a:t>如何高效阅读文献</a:t>
            </a:r>
            <a:endParaRPr lang="en-US" altLang="zh-CN" b="1" kern="0" dirty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b="1" kern="0" dirty="0"/>
              <a:t>通过标题、摘要、结论，筛选有用的文献</a:t>
            </a:r>
            <a:endParaRPr lang="en-US" altLang="zh-CN" b="1" kern="0" dirty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b="1" kern="0" dirty="0"/>
              <a:t>然后读结果和讨论，</a:t>
            </a:r>
            <a:r>
              <a:rPr lang="zh-CN" altLang="en-US" b="1" kern="0" dirty="0">
                <a:solidFill>
                  <a:srgbClr val="FFFF00"/>
                </a:solidFill>
              </a:rPr>
              <a:t>学会看图</a:t>
            </a:r>
            <a:endParaRPr lang="en-US" altLang="zh-CN" b="1" kern="0" dirty="0">
              <a:solidFill>
                <a:srgbClr val="FFFF00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zh-CN" altLang="en-US" b="1" kern="0" dirty="0"/>
              <a:t>再读理论和实验方法</a:t>
            </a:r>
            <a:endParaRPr lang="en-US" altLang="zh-CN" b="1" kern="0" dirty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b="1" kern="0" dirty="0"/>
              <a:t>最后读引言</a:t>
            </a:r>
            <a:endParaRPr lang="en-US" altLang="zh-CN" b="1" kern="0" dirty="0"/>
          </a:p>
          <a:p>
            <a:endParaRPr lang="en-US" altLang="zh-CN" b="1" kern="0" dirty="0"/>
          </a:p>
        </p:txBody>
      </p:sp>
    </p:spTree>
    <p:extLst>
      <p:ext uri="{BB962C8B-B14F-4D97-AF65-F5344CB8AC3E}">
        <p14:creationId xmlns:p14="http://schemas.microsoft.com/office/powerpoint/2010/main" val="2306621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948055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科学研究的体验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268760"/>
            <a:ext cx="8540750" cy="4781128"/>
          </a:xfrm>
        </p:spPr>
        <p:txBody>
          <a:bodyPr/>
          <a:lstStyle/>
          <a:p>
            <a:r>
              <a:rPr lang="zh-CN" altLang="en-US" b="1" dirty="0"/>
              <a:t>学习第二项：让学生早点动起来</a:t>
            </a:r>
            <a:endParaRPr lang="en-US" altLang="zh-CN" b="1" dirty="0"/>
          </a:p>
          <a:p>
            <a:pPr lvl="1"/>
            <a:r>
              <a:rPr lang="zh-CN" altLang="en-US" b="1" dirty="0"/>
              <a:t>避免等到“万事俱备”才开始实验</a:t>
            </a:r>
            <a:endParaRPr lang="en-US" altLang="zh-CN" b="1" dirty="0"/>
          </a:p>
          <a:p>
            <a:r>
              <a:rPr lang="zh-CN" altLang="en-US" b="1" dirty="0"/>
              <a:t>研究方法指导</a:t>
            </a:r>
            <a:endParaRPr lang="en-US" altLang="zh-CN" b="1" dirty="0"/>
          </a:p>
          <a:p>
            <a:pPr lvl="1"/>
            <a:r>
              <a:rPr lang="zh-CN" altLang="en-US" b="1" dirty="0"/>
              <a:t>合理简化：及早得到初步结果</a:t>
            </a:r>
            <a:endParaRPr lang="en-US" altLang="zh-CN" b="1" dirty="0"/>
          </a:p>
          <a:p>
            <a:pPr lvl="1"/>
            <a:r>
              <a:rPr lang="zh-CN" altLang="en-US" b="1" dirty="0"/>
              <a:t>建立合适的物理模型</a:t>
            </a:r>
            <a:endParaRPr lang="en-US" altLang="zh-CN" b="1" dirty="0"/>
          </a:p>
          <a:p>
            <a:pPr lvl="1"/>
            <a:r>
              <a:rPr lang="zh-CN" altLang="en-US" b="1" dirty="0"/>
              <a:t>优化实验装置、改进方案</a:t>
            </a:r>
            <a:endParaRPr lang="en-US" altLang="zh-CN" b="1" dirty="0"/>
          </a:p>
          <a:p>
            <a:r>
              <a:rPr lang="zh-CN" altLang="en-US" b="1" dirty="0"/>
              <a:t>深化研究的例子：摩擦振子</a:t>
            </a:r>
            <a:endParaRPr lang="en-US" altLang="zh-CN" b="1" dirty="0"/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48721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948055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摩擦振子（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年课题）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EC7D0F7-1B0D-4F01-BFA5-550722821F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98" b="21973"/>
          <a:stretch/>
        </p:blipFill>
        <p:spPr bwMode="auto">
          <a:xfrm>
            <a:off x="301625" y="1772816"/>
            <a:ext cx="8600062" cy="34563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1505953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948055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装置改进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B0B8021-08B0-4A74-A82E-AA220C1C2F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706"/>
          <a:stretch/>
        </p:blipFill>
        <p:spPr>
          <a:xfrm>
            <a:off x="179512" y="1556792"/>
            <a:ext cx="5423964" cy="41764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4E65C71-8AA8-4F88-8157-336B285685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067" b="11364"/>
          <a:stretch/>
        </p:blipFill>
        <p:spPr bwMode="auto">
          <a:xfrm>
            <a:off x="5714712" y="1556792"/>
            <a:ext cx="3127663" cy="30963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67744" y="5885983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</a:rPr>
              <a:t>装置设计、改进、拓展</a:t>
            </a:r>
          </a:p>
        </p:txBody>
      </p:sp>
    </p:spTree>
    <p:extLst>
      <p:ext uri="{BB962C8B-B14F-4D97-AF65-F5344CB8AC3E}">
        <p14:creationId xmlns:p14="http://schemas.microsoft.com/office/powerpoint/2010/main" val="23840912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948055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定量结果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7D32513-3034-48FA-9A1A-8006417141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9" r="1434"/>
          <a:stretch/>
        </p:blipFill>
        <p:spPr>
          <a:xfrm>
            <a:off x="179535" y="1268760"/>
            <a:ext cx="5046386" cy="316835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7A9CA75-FF9C-440F-92DB-ACF723E1B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934" y="3630504"/>
            <a:ext cx="4644570" cy="299889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A4CF96E-F86B-49ED-87C1-CCFAC1257C12}"/>
              </a:ext>
            </a:extLst>
          </p:cNvPr>
          <p:cNvSpPr txBox="1"/>
          <p:nvPr/>
        </p:nvSpPr>
        <p:spPr>
          <a:xfrm>
            <a:off x="5352577" y="1287359"/>
            <a:ext cx="26981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摩擦系数不变！</a:t>
            </a:r>
            <a:endParaRPr lang="en-US" altLang="zh-CN" sz="2800" dirty="0"/>
          </a:p>
          <a:p>
            <a:r>
              <a:rPr lang="en-US" altLang="zh-CN" sz="2800" dirty="0">
                <a:sym typeface="Wingdings" panose="05000000000000000000" pitchFamily="2" charset="2"/>
              </a:rPr>
              <a:t> </a:t>
            </a:r>
            <a:r>
              <a:rPr lang="zh-CN" altLang="en-US" sz="2800" dirty="0">
                <a:sym typeface="Wingdings" panose="05000000000000000000" pitchFamily="2" charset="2"/>
              </a:rPr>
              <a:t>恒定振幅！</a:t>
            </a:r>
            <a:endParaRPr lang="zh-CN" altLang="en-US" sz="2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E4D86DC-3CB1-44CA-9DF7-441CBD07F992}"/>
              </a:ext>
            </a:extLst>
          </p:cNvPr>
          <p:cNvSpPr txBox="1"/>
          <p:nvPr/>
        </p:nvSpPr>
        <p:spPr>
          <a:xfrm>
            <a:off x="5352577" y="2241466"/>
            <a:ext cx="37914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2"/>
                </a:solidFill>
              </a:rPr>
              <a:t>摩擦系数随</a:t>
            </a:r>
            <a:endParaRPr lang="en-US" altLang="zh-CN" sz="2800" b="1" dirty="0">
              <a:solidFill>
                <a:schemeClr val="tx2"/>
              </a:solidFill>
            </a:endParaRPr>
          </a:p>
          <a:p>
            <a:r>
              <a:rPr lang="zh-CN" altLang="en-US" sz="2800" b="1" dirty="0">
                <a:solidFill>
                  <a:schemeClr val="tx2"/>
                </a:solidFill>
              </a:rPr>
              <a:t>相对速度增大而减小！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4657570"/>
            <a:ext cx="4552849" cy="1682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FFFF00"/>
                </a:solidFill>
              </a:rPr>
              <a:t>理想化的近似与实际的差异！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FFFF00"/>
                </a:solidFill>
              </a:rPr>
              <a:t>设计、实验以得到结果！</a:t>
            </a:r>
            <a:endParaRPr lang="en-US" altLang="zh-CN" sz="2400" b="1" dirty="0">
              <a:solidFill>
                <a:srgbClr val="FFFF00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FFFF00"/>
                </a:solidFill>
              </a:rPr>
              <a:t>数据处理和展示！</a:t>
            </a:r>
          </a:p>
        </p:txBody>
      </p:sp>
    </p:spTree>
    <p:extLst>
      <p:ext uri="{BB962C8B-B14F-4D97-AF65-F5344CB8AC3E}">
        <p14:creationId xmlns:p14="http://schemas.microsoft.com/office/powerpoint/2010/main" val="25827741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两个要点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4000" b="1" dirty="0"/>
              <a:t>努力确定定量关系</a:t>
            </a:r>
            <a:endParaRPr lang="en-US" altLang="zh-CN" sz="4000" b="1" dirty="0"/>
          </a:p>
          <a:p>
            <a:pPr>
              <a:lnSpc>
                <a:spcPct val="150000"/>
              </a:lnSpc>
            </a:pPr>
            <a:r>
              <a:rPr lang="zh-CN" altLang="en-US" sz="4000" b="1" dirty="0"/>
              <a:t>结果</a:t>
            </a:r>
            <a:r>
              <a:rPr lang="en-US" altLang="zh-CN" sz="4000" b="1" dirty="0"/>
              <a:t>/</a:t>
            </a:r>
            <a:r>
              <a:rPr lang="zh-CN" altLang="en-US" sz="4000" b="1" dirty="0"/>
              <a:t>理解可以不完整，但不能错</a:t>
            </a:r>
          </a:p>
        </p:txBody>
      </p:sp>
    </p:spTree>
    <p:extLst>
      <p:ext uri="{BB962C8B-B14F-4D97-AF65-F5344CB8AC3E}">
        <p14:creationId xmlns:p14="http://schemas.microsoft.com/office/powerpoint/2010/main" val="22092789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761" y="6094215"/>
            <a:ext cx="266611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350" dirty="0">
                <a:latin typeface="等线" panose="020F0502020204030204"/>
                <a:ea typeface="等线" panose="02010600030101010101" pitchFamily="2" charset="-122"/>
              </a:rPr>
              <a:t>引自学生</a:t>
            </a:r>
            <a:r>
              <a:rPr lang="en-US" altLang="zh-CN" sz="1350" dirty="0">
                <a:latin typeface="等线" panose="020F0502020204030204"/>
                <a:ea typeface="等线" panose="02010600030101010101" pitchFamily="2" charset="-122"/>
              </a:rPr>
              <a:t>PPT</a:t>
            </a:r>
            <a:r>
              <a:rPr lang="zh-CN" altLang="en-US" sz="1350" dirty="0">
                <a:latin typeface="等线" panose="020F0502020204030204"/>
                <a:ea typeface="等线" panose="02010600030101010101" pitchFamily="2" charset="-122"/>
              </a:rPr>
              <a:t>和微信公号“理辩社”</a:t>
            </a:r>
          </a:p>
        </p:txBody>
      </p:sp>
      <p:pic>
        <p:nvPicPr>
          <p:cNvPr id="17" name="9e6117ccd991b4070adca8c7839f0ec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4947" y="2166461"/>
            <a:ext cx="1693545" cy="2989421"/>
          </a:xfrm>
          <a:prstGeom prst="rect">
            <a:avLst/>
          </a:prstGeom>
        </p:spPr>
      </p:pic>
      <p:pic>
        <p:nvPicPr>
          <p:cNvPr id="18" name="36b380427379126a7ff90b26788f16a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1337.1337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65665" y="2166461"/>
            <a:ext cx="1693545" cy="29894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4315" y="363539"/>
            <a:ext cx="73532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基础物理建模上的成长（</a:t>
            </a:r>
            <a:r>
              <a:rPr lang="en-US" altLang="zh-CN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级同学）</a:t>
            </a:r>
          </a:p>
        </p:txBody>
      </p:sp>
      <p:pic>
        <p:nvPicPr>
          <p:cNvPr id="24" name="临界深度测量（裁剪1）">
            <a:hlinkClick r:id="" action="ppaction://media"/>
          </p:cNvPr>
          <p:cNvPicPr>
            <a:picLocks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98856" y="916555"/>
            <a:ext cx="1962150" cy="261699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7"/>
          <a:stretch/>
        </p:blipFill>
        <p:spPr bwMode="auto">
          <a:xfrm>
            <a:off x="6958669" y="1090386"/>
            <a:ext cx="1953315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994" y="3611461"/>
            <a:ext cx="2112714" cy="1544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007" y="3590174"/>
            <a:ext cx="2098436" cy="1551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610" y="5194656"/>
            <a:ext cx="3748118" cy="69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"/>
          <a:stretch/>
        </p:blipFill>
        <p:spPr bwMode="auto">
          <a:xfrm>
            <a:off x="811823" y="1913338"/>
            <a:ext cx="3171038" cy="397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直接连接符 14"/>
          <p:cNvCxnSpPr/>
          <p:nvPr/>
        </p:nvCxnSpPr>
        <p:spPr>
          <a:xfrm>
            <a:off x="1864803" y="2115385"/>
            <a:ext cx="12017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796480" y="5818700"/>
            <a:ext cx="12017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8262258" y="5694608"/>
            <a:ext cx="48799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194490" y="5892168"/>
            <a:ext cx="12017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307362" y="5373815"/>
            <a:ext cx="12828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FFA782DE-F88A-450B-AEB0-22A06E3B2A16}"/>
              </a:ext>
            </a:extLst>
          </p:cNvPr>
          <p:cNvSpPr txBox="1"/>
          <p:nvPr/>
        </p:nvSpPr>
        <p:spPr>
          <a:xfrm>
            <a:off x="3576132" y="6145291"/>
            <a:ext cx="3708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</a:rPr>
              <a:t>一共完成</a:t>
            </a:r>
            <a:r>
              <a:rPr lang="en-US" altLang="zh-CN" b="1" dirty="0">
                <a:solidFill>
                  <a:schemeClr val="tx2"/>
                </a:solidFill>
              </a:rPr>
              <a:t>5</a:t>
            </a:r>
            <a:r>
              <a:rPr lang="zh-CN" altLang="en-US" b="1" dirty="0">
                <a:solidFill>
                  <a:schemeClr val="tx2"/>
                </a:solidFill>
              </a:rPr>
              <a:t>个课题！</a:t>
            </a:r>
          </a:p>
        </p:txBody>
      </p:sp>
    </p:spTree>
    <p:extLst>
      <p:ext uri="{BB962C8B-B14F-4D97-AF65-F5344CB8AC3E}">
        <p14:creationId xmlns:p14="http://schemas.microsoft.com/office/powerpoint/2010/main" val="9725871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41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video>
            <p:video>
              <p:cMediaNode vol="0">
                <p:cTn id="4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 mute="1">
                <p:cTn id="4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一位学生的感想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b="1" dirty="0"/>
              <a:t>总之，这</a:t>
            </a:r>
            <a:r>
              <a:rPr lang="zh-CN" altLang="en-US" b="1" dirty="0"/>
              <a:t>次</a:t>
            </a:r>
            <a:r>
              <a:rPr lang="zh-CN" altLang="zh-CN" b="1" dirty="0"/>
              <a:t>比赛带给我的</a:t>
            </a:r>
            <a:r>
              <a:rPr lang="zh-CN" altLang="en-US" b="1" dirty="0"/>
              <a:t>，</a:t>
            </a:r>
            <a:r>
              <a:rPr lang="zh-CN" altLang="zh-CN" b="1" dirty="0">
                <a:solidFill>
                  <a:srgbClr val="FFFF00"/>
                </a:solidFill>
              </a:rPr>
              <a:t>远不止这样一个理想的成绩</a:t>
            </a:r>
            <a:r>
              <a:rPr lang="zh-CN" altLang="zh-CN" b="1" dirty="0"/>
              <a:t>，它在提升了我的能力的同时让我的大一学习生活更加充实，</a:t>
            </a:r>
            <a:r>
              <a:rPr lang="zh-CN" altLang="zh-CN" b="1" dirty="0">
                <a:solidFill>
                  <a:srgbClr val="FFFF00"/>
                </a:solidFill>
              </a:rPr>
              <a:t>坚定了我未来在科学研究的道路上继续前行的信念</a:t>
            </a:r>
            <a:r>
              <a:rPr lang="zh-CN" altLang="zh-CN" b="1" dirty="0"/>
              <a:t>。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0410714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学生比赛中的能力要素（一）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600200"/>
            <a:ext cx="8540750" cy="4997152"/>
          </a:xfrm>
        </p:spPr>
        <p:txBody>
          <a:bodyPr/>
          <a:lstStyle/>
          <a:p>
            <a:r>
              <a:rPr lang="zh-CN" altLang="en-US" b="1" dirty="0"/>
              <a:t>第一年：</a:t>
            </a:r>
            <a:endParaRPr lang="en-US" altLang="zh-CN" b="1" dirty="0"/>
          </a:p>
          <a:p>
            <a:pPr lvl="1"/>
            <a:r>
              <a:rPr lang="zh-CN" altLang="en-US" b="1" dirty="0"/>
              <a:t>努力做好课题研究</a:t>
            </a:r>
            <a:endParaRPr lang="en-US" altLang="zh-CN" b="1" dirty="0"/>
          </a:p>
          <a:p>
            <a:pPr lvl="1"/>
            <a:r>
              <a:rPr lang="zh-CN" altLang="en-US" b="1" dirty="0"/>
              <a:t>发现学生不会提问，不会讨论</a:t>
            </a:r>
            <a:endParaRPr lang="en-US" altLang="zh-CN" b="1" dirty="0"/>
          </a:p>
          <a:p>
            <a:r>
              <a:rPr lang="zh-CN" altLang="en-US" b="1" dirty="0"/>
              <a:t>第二年开始：</a:t>
            </a:r>
            <a:endParaRPr lang="en-US" altLang="zh-CN" b="1" dirty="0"/>
          </a:p>
          <a:p>
            <a:pPr lvl="1"/>
            <a:r>
              <a:rPr lang="zh-CN" altLang="en-US" b="1" dirty="0"/>
              <a:t>让学生预先准备好问题，还是不会临场应变</a:t>
            </a:r>
            <a:endParaRPr lang="en-US" altLang="zh-CN" b="1" dirty="0"/>
          </a:p>
          <a:p>
            <a:r>
              <a:rPr lang="zh-CN" altLang="en-US" b="1" dirty="0"/>
              <a:t>这几年的尝试：</a:t>
            </a:r>
            <a:endParaRPr lang="en-US" altLang="zh-CN" b="1" dirty="0"/>
          </a:p>
          <a:p>
            <a:pPr lvl="1"/>
            <a:r>
              <a:rPr lang="zh-CN" altLang="en-US" b="1" dirty="0"/>
              <a:t>没有参与某课题研究的同学演练反方和评论方</a:t>
            </a:r>
            <a:endParaRPr lang="en-US" altLang="zh-CN" b="1" dirty="0"/>
          </a:p>
          <a:p>
            <a:pPr lvl="1"/>
            <a:r>
              <a:rPr lang="zh-CN" altLang="en-US" b="1" dirty="0"/>
              <a:t>听得明白别人的报告、能提问</a:t>
            </a:r>
            <a:endParaRPr lang="en-US" altLang="zh-CN" b="1" dirty="0"/>
          </a:p>
          <a:p>
            <a:pPr lvl="1"/>
            <a:r>
              <a:rPr lang="zh-CN" altLang="en-US" b="1" dirty="0"/>
              <a:t>练习：临场语言的组织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1838335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学生比赛中的能力要素（二）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600200"/>
            <a:ext cx="8540750" cy="4997152"/>
          </a:xfrm>
        </p:spPr>
        <p:txBody>
          <a:bodyPr/>
          <a:lstStyle/>
          <a:p>
            <a:r>
              <a:rPr lang="zh-CN" altLang="en-US" b="1" dirty="0"/>
              <a:t>研究思维的熏陶</a:t>
            </a:r>
            <a:endParaRPr lang="en-US" altLang="zh-CN" b="1" dirty="0"/>
          </a:p>
          <a:p>
            <a:r>
              <a:rPr lang="zh-CN" altLang="en-US" b="1" dirty="0"/>
              <a:t>实验技能</a:t>
            </a:r>
            <a:r>
              <a:rPr lang="en-US" altLang="zh-CN" b="1" dirty="0"/>
              <a:t>——</a:t>
            </a:r>
            <a:r>
              <a:rPr lang="zh-CN" altLang="en-US" b="1" dirty="0"/>
              <a:t>体验</a:t>
            </a:r>
            <a:endParaRPr lang="en-US" altLang="zh-CN" b="1" dirty="0"/>
          </a:p>
          <a:p>
            <a:pPr lvl="1"/>
            <a:r>
              <a:rPr lang="zh-CN" altLang="en-US" b="1" dirty="0"/>
              <a:t>学长、老师的帮助为主</a:t>
            </a:r>
            <a:endParaRPr lang="en-US" altLang="zh-CN" b="1" dirty="0"/>
          </a:p>
          <a:p>
            <a:r>
              <a:rPr lang="zh-CN" altLang="en-US" b="1" dirty="0"/>
              <a:t>参与学术交流</a:t>
            </a:r>
            <a:endParaRPr lang="en-US" altLang="zh-CN" b="1" dirty="0"/>
          </a:p>
          <a:p>
            <a:pPr lvl="1"/>
            <a:r>
              <a:rPr lang="zh-CN" altLang="en-US" b="1" dirty="0"/>
              <a:t>准备</a:t>
            </a:r>
            <a:r>
              <a:rPr lang="en-US" altLang="zh-CN" b="1" dirty="0"/>
              <a:t>PPT</a:t>
            </a:r>
            <a:r>
              <a:rPr lang="zh-CN" altLang="en-US" b="1" dirty="0"/>
              <a:t>、作报告</a:t>
            </a:r>
            <a:endParaRPr lang="en-US" altLang="zh-CN" b="1" dirty="0"/>
          </a:p>
          <a:p>
            <a:pPr lvl="1"/>
            <a:r>
              <a:rPr lang="zh-CN" altLang="en-US" b="1" dirty="0"/>
              <a:t>听报告，引导讨论</a:t>
            </a:r>
            <a:endParaRPr lang="en-US" altLang="zh-CN" b="1" dirty="0"/>
          </a:p>
          <a:p>
            <a:r>
              <a:rPr lang="zh-CN" altLang="en-US" b="1" dirty="0"/>
              <a:t>其他方面</a:t>
            </a:r>
            <a:endParaRPr lang="en-US" altLang="zh-CN" b="1" dirty="0"/>
          </a:p>
          <a:p>
            <a:pPr lvl="1"/>
            <a:r>
              <a:rPr lang="zh-CN" altLang="en-US" b="1" dirty="0"/>
              <a:t>进度控制、学术规范</a:t>
            </a:r>
            <a:endParaRPr lang="en-US" altLang="zh-CN" b="1" dirty="0"/>
          </a:p>
          <a:p>
            <a:pPr lvl="1"/>
            <a:r>
              <a:rPr lang="zh-CN" altLang="en-US" b="1" dirty="0"/>
              <a:t>面对挫折、临场礼仪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41334006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 idx="4294967295"/>
          </p:nvPr>
        </p:nvSpPr>
        <p:spPr>
          <a:xfrm>
            <a:off x="251520" y="320279"/>
            <a:ext cx="8352928" cy="857250"/>
          </a:xfrm>
        </p:spPr>
        <p:txBody>
          <a:bodyPr vert="horz" wrap="square" anchor="ctr">
            <a:normAutofit/>
          </a:bodyPr>
          <a:lstStyle/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建模课上的学习内容</a:t>
            </a:r>
          </a:p>
        </p:txBody>
      </p:sp>
      <p:sp>
        <p:nvSpPr>
          <p:cNvPr id="8195" name="内容占位符 2"/>
          <p:cNvSpPr>
            <a:spLocks noGrp="1"/>
          </p:cNvSpPr>
          <p:nvPr>
            <p:ph idx="4294967295"/>
          </p:nvPr>
        </p:nvSpPr>
        <p:spPr>
          <a:xfrm>
            <a:off x="395536" y="1268760"/>
            <a:ext cx="8568952" cy="5400600"/>
          </a:xfrm>
        </p:spPr>
        <p:txBody>
          <a:bodyPr vert="horz" wrap="square" anchor="t">
            <a:noAutofit/>
          </a:bodyPr>
          <a:lstStyle/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独立实践！</a:t>
            </a:r>
            <a:endParaRPr lang="en-US" altLang="zh-CN" b="1" dirty="0">
              <a:solidFill>
                <a:schemeClr val="tx1"/>
              </a:solidFill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确定研究课题、设计装置、优化方法</a:t>
            </a:r>
            <a:r>
              <a:rPr lang="en-US" altLang="zh-CN" b="1" dirty="0">
                <a:solidFill>
                  <a:schemeClr val="tx1"/>
                </a:solidFill>
              </a:rPr>
              <a:t>……</a:t>
            </a:r>
            <a:endParaRPr lang="en-US" altLang="x-none" b="1" dirty="0">
              <a:solidFill>
                <a:schemeClr val="tx1"/>
              </a:solidFill>
            </a:endParaRPr>
          </a:p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zh-CN" altLang="en-US" b="1" dirty="0"/>
              <a:t>各种技能：</a:t>
            </a:r>
            <a:endParaRPr lang="en-US" altLang="zh-CN" b="1" dirty="0"/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zh-CN" altLang="en-US" b="1" dirty="0"/>
              <a:t>数据采集、准备</a:t>
            </a:r>
            <a:r>
              <a:rPr lang="en-US" altLang="zh-CN" b="1" dirty="0"/>
              <a:t>PPT</a:t>
            </a:r>
            <a:r>
              <a:rPr lang="zh-CN" altLang="en-US" b="1" dirty="0"/>
              <a:t>、做报告、提问</a:t>
            </a:r>
            <a:r>
              <a:rPr lang="en-US" altLang="zh-CN" b="1" dirty="0"/>
              <a:t>……</a:t>
            </a:r>
          </a:p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增强自驱力、同学合作、提升信心</a:t>
            </a:r>
            <a:r>
              <a:rPr lang="en-US" altLang="zh-CN" b="1" dirty="0">
                <a:solidFill>
                  <a:schemeClr val="tx1"/>
                </a:solidFill>
              </a:rPr>
              <a:t>……</a:t>
            </a:r>
          </a:p>
          <a:p>
            <a:pPr lvl="0">
              <a:lnSpc>
                <a:spcPct val="130000"/>
              </a:lnSpc>
              <a:spcBef>
                <a:spcPts val="0"/>
              </a:spcBef>
            </a:pPr>
            <a:endParaRPr lang="en-US" altLang="zh-CN" sz="1800" b="1" dirty="0"/>
          </a:p>
          <a:p>
            <a:pPr marL="0" lv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chemeClr val="tx1"/>
                </a:solidFill>
              </a:rPr>
              <a:t>受益：</a:t>
            </a:r>
            <a:endParaRPr lang="en-US" altLang="zh-CN" b="1" dirty="0">
              <a:solidFill>
                <a:schemeClr val="tx1"/>
              </a:solidFill>
            </a:endParaRPr>
          </a:p>
          <a:p>
            <a:pPr marL="0" lv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CN" b="1" dirty="0"/>
              <a:t>1</a:t>
            </a:r>
            <a:r>
              <a:rPr lang="zh-CN" altLang="en-US" b="1" dirty="0"/>
              <a:t>、分流时得到推荐；</a:t>
            </a:r>
            <a:endParaRPr lang="en-US" altLang="zh-CN" b="1" dirty="0"/>
          </a:p>
          <a:p>
            <a:pPr marL="0" lv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CN" b="1" dirty="0">
                <a:solidFill>
                  <a:schemeClr val="tx1"/>
                </a:solidFill>
              </a:rPr>
              <a:t>2</a:t>
            </a:r>
            <a:r>
              <a:rPr lang="zh-CN" altLang="en-US" b="1" dirty="0">
                <a:solidFill>
                  <a:schemeClr val="tx1"/>
                </a:solidFill>
              </a:rPr>
              <a:t>、比赛获奖加分！发表论文！</a:t>
            </a:r>
            <a:endParaRPr lang="en-US" altLang="zh-CN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5452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 idx="4294967295"/>
          </p:nvPr>
        </p:nvSpPr>
        <p:spPr>
          <a:xfrm>
            <a:off x="251520" y="320279"/>
            <a:ext cx="8352928" cy="857250"/>
          </a:xfrm>
        </p:spPr>
        <p:txBody>
          <a:bodyPr vert="horz" wrap="square" anchor="ctr">
            <a:normAutofit/>
          </a:bodyPr>
          <a:lstStyle/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近期任务</a:t>
            </a:r>
          </a:p>
        </p:txBody>
      </p:sp>
      <p:sp>
        <p:nvSpPr>
          <p:cNvPr id="8195" name="内容占位符 2"/>
          <p:cNvSpPr>
            <a:spLocks noGrp="1"/>
          </p:cNvSpPr>
          <p:nvPr>
            <p:ph idx="4294967295"/>
          </p:nvPr>
        </p:nvSpPr>
        <p:spPr>
          <a:xfrm>
            <a:off x="395536" y="1484784"/>
            <a:ext cx="8568952" cy="4495800"/>
          </a:xfrm>
        </p:spPr>
        <p:txBody>
          <a:bodyPr vert="horz" wrap="square" anchor="t">
            <a:noAutofit/>
          </a:bodyPr>
          <a:lstStyle/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选定课题</a:t>
            </a:r>
            <a:endParaRPr lang="en-US" altLang="zh-CN" b="1" dirty="0">
              <a:solidFill>
                <a:schemeClr val="tx1"/>
              </a:solidFill>
            </a:endParaRPr>
          </a:p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准备练习赛</a:t>
            </a:r>
            <a:endParaRPr lang="en-US" altLang="x-none" b="1" dirty="0">
              <a:solidFill>
                <a:schemeClr val="tx1"/>
              </a:solidFill>
            </a:endParaRPr>
          </a:p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zh-CN" altLang="en-US" b="1" dirty="0"/>
              <a:t>读文献、分析总结，并和指导老师交流</a:t>
            </a:r>
            <a:endParaRPr lang="en-US" altLang="zh-CN" b="1" dirty="0"/>
          </a:p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zh-CN" altLang="en-US" b="1" dirty="0"/>
              <a:t>培养习惯、学习技能</a:t>
            </a:r>
            <a:endParaRPr lang="en-US" altLang="zh-CN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21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95536" y="1916832"/>
            <a:ext cx="8568952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85000"/>
              <a:buFont typeface="Wingdings 2" pitchFamily="18" charset="2"/>
              <a:buChar char="¡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  <a:buFont typeface="Wingdings 2" pitchFamily="18" charset="2"/>
              <a:buChar char="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 2" pitchFamily="18" charset="2"/>
              <a:buChar char="¡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 2" pitchFamily="18" charset="2"/>
              <a:buChar char="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zh-CN" altLang="en-US" sz="9600" dirty="0">
                <a:ea typeface="黑体" pitchFamily="49" charset="-122"/>
              </a:rPr>
              <a:t>谢谢！</a:t>
            </a:r>
            <a:endParaRPr lang="en-US" altLang="zh-CN" sz="9600" dirty="0">
              <a:ea typeface="黑体" pitchFamily="49" charset="-12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zh-CN" altLang="en-US" sz="9600" dirty="0">
                <a:ea typeface="黑体" pitchFamily="49" charset="-122"/>
              </a:rPr>
              <a:t>欢迎选课！</a:t>
            </a:r>
          </a:p>
        </p:txBody>
      </p:sp>
    </p:spTree>
    <p:extLst>
      <p:ext uri="{BB962C8B-B14F-4D97-AF65-F5344CB8AC3E}">
        <p14:creationId xmlns:p14="http://schemas.microsoft.com/office/powerpoint/2010/main" val="221247280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3233</TotalTime>
  <Words>1046</Words>
  <Application>Microsoft Office PowerPoint</Application>
  <PresentationFormat>全屏显示(4:3)</PresentationFormat>
  <Paragraphs>170</Paragraphs>
  <Slides>25</Slides>
  <Notes>3</Notes>
  <HiddenSlides>0</HiddenSlides>
  <MMClips>3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等线</vt:lpstr>
      <vt:lpstr>黑体</vt:lpstr>
      <vt:lpstr>宋体</vt:lpstr>
      <vt:lpstr>微软雅黑</vt:lpstr>
      <vt:lpstr>Arial</vt:lpstr>
      <vt:lpstr>Wingdings</vt:lpstr>
      <vt:lpstr>Wingdings 2</vt:lpstr>
      <vt:lpstr>天坛月色</vt:lpstr>
      <vt:lpstr>1_天坛月色</vt:lpstr>
      <vt:lpstr>3_天坛月色</vt:lpstr>
      <vt:lpstr>5_天坛月色</vt:lpstr>
      <vt:lpstr>2_天坛月色</vt:lpstr>
      <vt:lpstr>7_天坛月色</vt:lpstr>
      <vt:lpstr>8_天坛月色</vt:lpstr>
      <vt:lpstr>在《基础物理建模》课上 实践独立探索</vt:lpstr>
      <vt:lpstr>实验教学目标——我们的理解</vt:lpstr>
      <vt:lpstr>实验教学中的两个案例</vt:lpstr>
      <vt:lpstr>学生提问</vt:lpstr>
      <vt:lpstr>新生求助</vt:lpstr>
      <vt:lpstr>大学生物理学术竞赛(CUPT)</vt:lpstr>
      <vt:lpstr>CUPT的发展历程</vt:lpstr>
      <vt:lpstr>我们的备赛</vt:lpstr>
      <vt:lpstr>《基础物理建模》</vt:lpstr>
      <vt:lpstr>2015年以来的CUPT比赛成绩</vt:lpstr>
      <vt:lpstr>启明星计划大受欢迎</vt:lpstr>
      <vt:lpstr>《建模》课上的能力培养</vt:lpstr>
      <vt:lpstr>查阅文献</vt:lpstr>
      <vt:lpstr>科学研究的体验</vt:lpstr>
      <vt:lpstr>摩擦振子（2020年课题）</vt:lpstr>
      <vt:lpstr>装置改进</vt:lpstr>
      <vt:lpstr>定量结果</vt:lpstr>
      <vt:lpstr>两个要点</vt:lpstr>
      <vt:lpstr>PowerPoint 演示文稿</vt:lpstr>
      <vt:lpstr>一位学生的感想</vt:lpstr>
      <vt:lpstr>学生比赛中的能力要素（一）</vt:lpstr>
      <vt:lpstr>学生比赛中的能力要素（二）</vt:lpstr>
      <vt:lpstr>建模课上的学习内容</vt:lpstr>
      <vt:lpstr>近期任务</vt:lpstr>
      <vt:lpstr>PowerPoint 演示文稿</vt:lpstr>
    </vt:vector>
  </TitlesOfParts>
  <Company>fudan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david</dc:creator>
  <cp:lastModifiedBy>Yongkang Le</cp:lastModifiedBy>
  <cp:revision>298</cp:revision>
  <dcterms:created xsi:type="dcterms:W3CDTF">2010-01-14T07:55:00Z</dcterms:created>
  <dcterms:modified xsi:type="dcterms:W3CDTF">2024-03-02T05:20:19Z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TC010689872052</vt:lpwstr>
  </property>
  <property fmtid="{D5CDD505-2E9C-101B-9397-08002B2CF9AE}" pid="3" name="KSOProductBuildVer">
    <vt:lpwstr>2052-10.1.0.5603</vt:lpwstr>
  </property>
</Properties>
</file>