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avi" ContentType="video/x-msvide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7"/>
  </p:notesMasterIdLst>
  <p:sldIdLst>
    <p:sldId id="256" r:id="rId2"/>
    <p:sldId id="261" r:id="rId3"/>
    <p:sldId id="263" r:id="rId4"/>
    <p:sldId id="262" r:id="rId5"/>
    <p:sldId id="409" r:id="rId6"/>
    <p:sldId id="398" r:id="rId7"/>
    <p:sldId id="265" r:id="rId8"/>
    <p:sldId id="494" r:id="rId9"/>
    <p:sldId id="482" r:id="rId10"/>
    <p:sldId id="483" r:id="rId11"/>
    <p:sldId id="484" r:id="rId12"/>
    <p:sldId id="453" r:id="rId13"/>
    <p:sldId id="489" r:id="rId14"/>
    <p:sldId id="454" r:id="rId15"/>
    <p:sldId id="455" r:id="rId16"/>
    <p:sldId id="456" r:id="rId17"/>
    <p:sldId id="457" r:id="rId18"/>
    <p:sldId id="461" r:id="rId19"/>
    <p:sldId id="462" r:id="rId20"/>
    <p:sldId id="463" r:id="rId21"/>
    <p:sldId id="266" r:id="rId22"/>
    <p:sldId id="315" r:id="rId23"/>
    <p:sldId id="440" r:id="rId24"/>
    <p:sldId id="490" r:id="rId25"/>
    <p:sldId id="441" r:id="rId26"/>
    <p:sldId id="443" r:id="rId27"/>
    <p:sldId id="442" r:id="rId28"/>
    <p:sldId id="439" r:id="rId29"/>
    <p:sldId id="437" r:id="rId30"/>
    <p:sldId id="436" r:id="rId31"/>
    <p:sldId id="446" r:id="rId32"/>
    <p:sldId id="469" r:id="rId33"/>
    <p:sldId id="470" r:id="rId34"/>
    <p:sldId id="474" r:id="rId35"/>
    <p:sldId id="475" r:id="rId36"/>
    <p:sldId id="476" r:id="rId37"/>
    <p:sldId id="477" r:id="rId38"/>
    <p:sldId id="478" r:id="rId39"/>
    <p:sldId id="316" r:id="rId40"/>
    <p:sldId id="473" r:id="rId41"/>
    <p:sldId id="317" r:id="rId42"/>
    <p:sldId id="479" r:id="rId43"/>
    <p:sldId id="480" r:id="rId44"/>
    <p:sldId id="472" r:id="rId45"/>
    <p:sldId id="481" r:id="rId46"/>
    <p:sldId id="325" r:id="rId47"/>
    <p:sldId id="324" r:id="rId48"/>
    <p:sldId id="260" r:id="rId49"/>
    <p:sldId id="491" r:id="rId50"/>
    <p:sldId id="485" r:id="rId51"/>
    <p:sldId id="486" r:id="rId52"/>
    <p:sldId id="487" r:id="rId53"/>
    <p:sldId id="415" r:id="rId54"/>
    <p:sldId id="492" r:id="rId55"/>
    <p:sldId id="493" r:id="rId56"/>
    <p:sldId id="403" r:id="rId57"/>
    <p:sldId id="400" r:id="rId58"/>
    <p:sldId id="401" r:id="rId59"/>
    <p:sldId id="402" r:id="rId60"/>
    <p:sldId id="396" r:id="rId61"/>
    <p:sldId id="397" r:id="rId62"/>
    <p:sldId id="394" r:id="rId63"/>
    <p:sldId id="395" r:id="rId64"/>
    <p:sldId id="318" r:id="rId65"/>
    <p:sldId id="363" r:id="rId66"/>
    <p:sldId id="364" r:id="rId67"/>
    <p:sldId id="365" r:id="rId68"/>
    <p:sldId id="366" r:id="rId69"/>
    <p:sldId id="367" r:id="rId70"/>
    <p:sldId id="353" r:id="rId71"/>
    <p:sldId id="320" r:id="rId72"/>
    <p:sldId id="329" r:id="rId73"/>
    <p:sldId id="330" r:id="rId74"/>
    <p:sldId id="331" r:id="rId75"/>
    <p:sldId id="322" r:id="rId76"/>
    <p:sldId id="340" r:id="rId77"/>
    <p:sldId id="323" r:id="rId78"/>
    <p:sldId id="342" r:id="rId79"/>
    <p:sldId id="352" r:id="rId80"/>
    <p:sldId id="358" r:id="rId81"/>
    <p:sldId id="343" r:id="rId82"/>
    <p:sldId id="344" r:id="rId83"/>
    <p:sldId id="354" r:id="rId84"/>
    <p:sldId id="346" r:id="rId85"/>
    <p:sldId id="347" r:id="rId86"/>
    <p:sldId id="355" r:id="rId87"/>
    <p:sldId id="345" r:id="rId88"/>
    <p:sldId id="410" r:id="rId89"/>
    <p:sldId id="411" r:id="rId90"/>
    <p:sldId id="412" r:id="rId91"/>
    <p:sldId id="413" r:id="rId92"/>
    <p:sldId id="422" r:id="rId93"/>
    <p:sldId id="445" r:id="rId94"/>
    <p:sldId id="464" r:id="rId95"/>
    <p:sldId id="465" r:id="rId9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01EE24A-A4D2-4882-9A10-193BCA962397}">
          <p14:sldIdLst>
            <p14:sldId id="256"/>
            <p14:sldId id="261"/>
            <p14:sldId id="263"/>
            <p14:sldId id="262"/>
            <p14:sldId id="409"/>
            <p14:sldId id="398"/>
            <p14:sldId id="265"/>
            <p14:sldId id="494"/>
            <p14:sldId id="482"/>
            <p14:sldId id="483"/>
            <p14:sldId id="484"/>
            <p14:sldId id="453"/>
            <p14:sldId id="489"/>
            <p14:sldId id="454"/>
            <p14:sldId id="455"/>
            <p14:sldId id="456"/>
            <p14:sldId id="457"/>
            <p14:sldId id="461"/>
            <p14:sldId id="462"/>
            <p14:sldId id="463"/>
            <p14:sldId id="266"/>
            <p14:sldId id="315"/>
            <p14:sldId id="440"/>
            <p14:sldId id="490"/>
            <p14:sldId id="441"/>
            <p14:sldId id="443"/>
            <p14:sldId id="442"/>
            <p14:sldId id="439"/>
            <p14:sldId id="437"/>
            <p14:sldId id="436"/>
            <p14:sldId id="446"/>
            <p14:sldId id="469"/>
            <p14:sldId id="470"/>
            <p14:sldId id="474"/>
            <p14:sldId id="475"/>
            <p14:sldId id="476"/>
            <p14:sldId id="477"/>
            <p14:sldId id="478"/>
            <p14:sldId id="316"/>
            <p14:sldId id="473"/>
            <p14:sldId id="317"/>
            <p14:sldId id="479"/>
            <p14:sldId id="480"/>
            <p14:sldId id="472"/>
            <p14:sldId id="481"/>
            <p14:sldId id="325"/>
            <p14:sldId id="324"/>
            <p14:sldId id="260"/>
          </p14:sldIdLst>
        </p14:section>
        <p14:section name="appendices" id="{2642F9FE-46C9-4F03-B5DB-32B3E43059B2}">
          <p14:sldIdLst>
            <p14:sldId id="491"/>
            <p14:sldId id="485"/>
            <p14:sldId id="486"/>
            <p14:sldId id="487"/>
            <p14:sldId id="415"/>
            <p14:sldId id="492"/>
            <p14:sldId id="493"/>
            <p14:sldId id="403"/>
            <p14:sldId id="400"/>
            <p14:sldId id="401"/>
            <p14:sldId id="402"/>
            <p14:sldId id="396"/>
            <p14:sldId id="397"/>
            <p14:sldId id="394"/>
            <p14:sldId id="395"/>
            <p14:sldId id="318"/>
            <p14:sldId id="363"/>
            <p14:sldId id="364"/>
            <p14:sldId id="365"/>
            <p14:sldId id="366"/>
            <p14:sldId id="367"/>
            <p14:sldId id="353"/>
            <p14:sldId id="320"/>
            <p14:sldId id="329"/>
            <p14:sldId id="330"/>
            <p14:sldId id="331"/>
            <p14:sldId id="322"/>
            <p14:sldId id="340"/>
            <p14:sldId id="323"/>
            <p14:sldId id="342"/>
            <p14:sldId id="352"/>
            <p14:sldId id="358"/>
            <p14:sldId id="343"/>
            <p14:sldId id="344"/>
            <p14:sldId id="354"/>
            <p14:sldId id="346"/>
            <p14:sldId id="347"/>
            <p14:sldId id="355"/>
            <p14:sldId id="345"/>
            <p14:sldId id="410"/>
            <p14:sldId id="411"/>
            <p14:sldId id="412"/>
            <p14:sldId id="413"/>
            <p14:sldId id="422"/>
            <p14:sldId id="445"/>
            <p14:sldId id="464"/>
            <p14:sldId id="46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33" autoAdjust="0"/>
    <p:restoredTop sz="94660" autoAdjust="0"/>
  </p:normalViewPr>
  <p:slideViewPr>
    <p:cSldViewPr snapToGrid="0">
      <p:cViewPr varScale="1">
        <p:scale>
          <a:sx n="73" d="100"/>
          <a:sy n="73" d="100"/>
        </p:scale>
        <p:origin x="426" y="54"/>
      </p:cViewPr>
      <p:guideLst>
        <p:guide orient="horz" pos="2160"/>
        <p:guide pos="3840"/>
      </p:guideLst>
    </p:cSldViewPr>
  </p:slideViewPr>
  <p:outlineViewPr>
    <p:cViewPr>
      <p:scale>
        <a:sx n="33" d="100"/>
        <a:sy n="33" d="100"/>
      </p:scale>
      <p:origin x="48" y="5970"/>
    </p:cViewPr>
  </p:outlineViewPr>
  <p:notesTextViewPr>
    <p:cViewPr>
      <p:scale>
        <a:sx n="1" d="1"/>
        <a:sy n="1" d="1"/>
      </p:scale>
      <p:origin x="0" y="0"/>
    </p:cViewPr>
  </p:notesTextViewPr>
  <p:sorterViewPr>
    <p:cViewPr>
      <p:scale>
        <a:sx n="100" d="100"/>
        <a:sy n="100" d="100"/>
      </p:scale>
      <p:origin x="0" y="23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4"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1.wmf"/><Relationship Id="rId1" Type="http://schemas.openxmlformats.org/officeDocument/2006/relationships/image" Target="../media/image37.wmf"/><Relationship Id="rId5" Type="http://schemas.openxmlformats.org/officeDocument/2006/relationships/image" Target="../media/image39.wmf"/><Relationship Id="rId4"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 Id="rId6" Type="http://schemas.openxmlformats.org/officeDocument/2006/relationships/image" Target="../media/image78.wmf"/><Relationship Id="rId5" Type="http://schemas.openxmlformats.org/officeDocument/2006/relationships/image" Target="../media/image77.wmf"/><Relationship Id="rId4" Type="http://schemas.openxmlformats.org/officeDocument/2006/relationships/image" Target="../media/image76.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83.wmf"/><Relationship Id="rId1" Type="http://schemas.openxmlformats.org/officeDocument/2006/relationships/image" Target="../media/image8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85.wmf"/><Relationship Id="rId1" Type="http://schemas.openxmlformats.org/officeDocument/2006/relationships/image" Target="../media/image8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91.wmf"/><Relationship Id="rId1" Type="http://schemas.openxmlformats.org/officeDocument/2006/relationships/image" Target="../media/image90.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 Id="rId6" Type="http://schemas.openxmlformats.org/officeDocument/2006/relationships/image" Target="../media/image98.wmf"/><Relationship Id="rId5" Type="http://schemas.openxmlformats.org/officeDocument/2006/relationships/image" Target="../media/image97.wmf"/><Relationship Id="rId4" Type="http://schemas.openxmlformats.org/officeDocument/2006/relationships/image" Target="../media/image9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image" Target="../media/image100.wmf"/><Relationship Id="rId1" Type="http://schemas.openxmlformats.org/officeDocument/2006/relationships/image" Target="../media/image99.wmf"/><Relationship Id="rId5" Type="http://schemas.openxmlformats.org/officeDocument/2006/relationships/image" Target="../media/image103.wmf"/><Relationship Id="rId4" Type="http://schemas.openxmlformats.org/officeDocument/2006/relationships/image" Target="../media/image10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8.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9.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10.wmf"/><Relationship Id="rId6" Type="http://schemas.openxmlformats.org/officeDocument/2006/relationships/image" Target="../media/image115.wmf"/><Relationship Id="rId5" Type="http://schemas.openxmlformats.org/officeDocument/2006/relationships/image" Target="../media/image114.wmf"/><Relationship Id="rId4" Type="http://schemas.openxmlformats.org/officeDocument/2006/relationships/image" Target="../media/image11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29.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29.vml.rels><?xml version="1.0" encoding="UTF-8" standalone="yes"?>
<Relationships xmlns="http://schemas.openxmlformats.org/package/2006/relationships"><Relationship Id="rId8" Type="http://schemas.openxmlformats.org/officeDocument/2006/relationships/image" Target="../media/image143.wmf"/><Relationship Id="rId3" Type="http://schemas.openxmlformats.org/officeDocument/2006/relationships/image" Target="../media/image138.wmf"/><Relationship Id="rId7" Type="http://schemas.openxmlformats.org/officeDocument/2006/relationships/image" Target="../media/image142.wmf"/><Relationship Id="rId2" Type="http://schemas.openxmlformats.org/officeDocument/2006/relationships/image" Target="../media/image137.wmf"/><Relationship Id="rId1" Type="http://schemas.openxmlformats.org/officeDocument/2006/relationships/image" Target="../media/image136.wmf"/><Relationship Id="rId6" Type="http://schemas.openxmlformats.org/officeDocument/2006/relationships/image" Target="../media/image141.wmf"/><Relationship Id="rId5" Type="http://schemas.openxmlformats.org/officeDocument/2006/relationships/image" Target="../media/image140.wmf"/><Relationship Id="rId4" Type="http://schemas.openxmlformats.org/officeDocument/2006/relationships/image" Target="../media/image1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3A8E71-504F-474A-8B03-C5F8CC5D61F5}" type="datetimeFigureOut">
              <a:rPr lang="en-GB" smtClean="0"/>
              <a:t>05/05/2018</a:t>
            </a:fld>
            <a:endParaRPr lang="en-GB"/>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GB"/>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7AF450-F142-41C7-A865-4888BF7BF4EB}" type="slidenum">
              <a:rPr lang="en-GB" smtClean="0"/>
              <a:t>‹#›</a:t>
            </a:fld>
            <a:endParaRPr lang="en-GB"/>
          </a:p>
        </p:txBody>
      </p:sp>
    </p:spTree>
    <p:extLst>
      <p:ext uri="{BB962C8B-B14F-4D97-AF65-F5344CB8AC3E}">
        <p14:creationId xmlns:p14="http://schemas.microsoft.com/office/powerpoint/2010/main" val="702050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atin typeface="Comic Sans MS" panose="030F0702030302020204" pitchFamily="66" charset="0"/>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atin typeface="Comic Sans MS" panose="030F0702030302020204" pitchFamily="66"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单击以编辑母版副标题样式</a:t>
            </a:r>
            <a:endParaRPr lang="zh-CN" altLang="en-US" dirty="0"/>
          </a:p>
        </p:txBody>
      </p:sp>
      <p:sp>
        <p:nvSpPr>
          <p:cNvPr id="4" name="日期占位符 3"/>
          <p:cNvSpPr>
            <a:spLocks noGrp="1"/>
          </p:cNvSpPr>
          <p:nvPr>
            <p:ph type="dt" sz="half" idx="10"/>
          </p:nvPr>
        </p:nvSpPr>
        <p:spPr/>
        <p:txBody>
          <a:bodyPr/>
          <a:lstStyle/>
          <a:p>
            <a:fld id="{2737BEE0-C483-4754-A784-A20F33CB9AFE}" type="datetime1">
              <a:rPr lang="zh-CN" altLang="en-US" smtClean="0"/>
              <a:t>2018/5/5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24865497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latin typeface="Comic Sans MS" panose="030F0702030302020204" pitchFamily="66" charset="0"/>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b="1">
                <a:latin typeface="Comic Sans MS" panose="030F0702030302020204" pitchFamily="66" charset="0"/>
              </a:defRPr>
            </a:lvl1pPr>
            <a:lvl2pPr>
              <a:defRPr b="1">
                <a:latin typeface="Comic Sans MS" panose="030F0702030302020204" pitchFamily="66" charset="0"/>
              </a:defRPr>
            </a:lvl2pPr>
            <a:lvl3pPr>
              <a:defRPr b="1">
                <a:latin typeface="Comic Sans MS" panose="030F0702030302020204" pitchFamily="66" charset="0"/>
              </a:defRPr>
            </a:lvl3pPr>
            <a:lvl4pPr>
              <a:defRPr b="1">
                <a:latin typeface="Comic Sans MS" panose="030F0702030302020204" pitchFamily="66" charset="0"/>
              </a:defRPr>
            </a:lvl4pPr>
            <a:lvl5pPr>
              <a:defRPr b="1">
                <a:latin typeface="Comic Sans MS" panose="030F0702030302020204" pitchFamily="66" charset="0"/>
              </a:defRPr>
            </a:lvl5p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A22AD981-FA0D-448E-8E76-423525D66D43}" type="datetime1">
              <a:rPr lang="zh-CN" altLang="en-US" smtClean="0"/>
              <a:t>2018/5/5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357024436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7D162FCE-A721-4078-A6FF-9699BF67466E}" type="datetime1">
              <a:rPr lang="zh-CN" altLang="en-US" smtClean="0"/>
              <a:t>2018/5/5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99291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B041F30-9D38-42DB-A6ED-0E488364DD1B}" type="datetime1">
              <a:rPr lang="zh-CN" altLang="en-US" smtClean="0"/>
              <a:t>2018/5/5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24702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7DD9094-CCD2-4A1A-B00A-C13813C71615}" type="datetime1">
              <a:rPr lang="zh-CN" altLang="en-US" smtClean="0"/>
              <a:t>2018/5/5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939552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8172C55-B4B8-4E93-8124-171F5792079C}" type="datetime1">
              <a:rPr lang="zh-CN" altLang="en-US" smtClean="0"/>
              <a:t>2018/5/5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233394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278771-D64E-4E11-9E74-C00049F61A1C}" type="datetime1">
              <a:rPr lang="zh-CN" altLang="en-US" smtClean="0"/>
              <a:t>2018/5/5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630104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3CAC5E9F-7C57-4E0C-B9C1-F768387AFE20}" type="datetime1">
              <a:rPr lang="zh-CN" altLang="en-US" smtClean="0"/>
              <a:t>2018/5/5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321472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E005E99-DD08-4C56-9A82-1750213EF768}" type="datetime1">
              <a:rPr lang="zh-CN" altLang="en-US" smtClean="0"/>
              <a:t>2018/5/5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604906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A4A7FFB-768B-4FA6-9405-54E5718B558F}" type="datetime1">
              <a:rPr lang="zh-CN" altLang="en-US" smtClean="0"/>
              <a:t>2018/5/5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1675259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EABA4FA-2124-4E06-8727-DB592618194B}" type="datetime1">
              <a:rPr lang="zh-CN" altLang="en-US" smtClean="0"/>
              <a:t>2018/5/5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3294590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D91BF1-2FD0-48BC-AF40-DD225081CCF2}" type="datetime1">
              <a:rPr lang="zh-CN" altLang="en-US" smtClean="0"/>
              <a:t>2018/5/5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2126042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b="1" kern="1200">
          <a:solidFill>
            <a:schemeClr val="tx1"/>
          </a:solidFill>
          <a:latin typeface="宋体" panose="02010600030101010101" pitchFamily="2" charset="-122"/>
          <a:ea typeface="宋体" panose="02010600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宋体" panose="02010600030101010101" pitchFamily="2" charset="-122"/>
          <a:ea typeface="宋体" panose="0201060003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宋体" panose="02010600030101010101" pitchFamily="2" charset="-122"/>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宋体" panose="02010600030101010101" pitchFamily="2" charset="-122"/>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宋体" panose="02010600030101010101" pitchFamily="2" charset="-122"/>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宋体" panose="02010600030101010101" pitchFamily="2" charset="-122"/>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slideLayout" Target="../slideLayouts/slideLayout2.xml"/><Relationship Id="rId7" Type="http://schemas.openxmlformats.org/officeDocument/2006/relationships/oleObject" Target="../embeddings/oleObject2.bin"/><Relationship Id="rId12" Type="http://schemas.openxmlformats.org/officeDocument/2006/relationships/image" Target="../media/image5.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4.bin"/><Relationship Id="rId5" Type="http://schemas.openxmlformats.org/officeDocument/2006/relationships/oleObject" Target="../embeddings/oleObject1.bin"/><Relationship Id="rId10" Type="http://schemas.openxmlformats.org/officeDocument/2006/relationships/image" Target="../media/image4.wmf"/><Relationship Id="rId4" Type="http://schemas.openxmlformats.org/officeDocument/2006/relationships/image" Target="../media/image6.png"/><Relationship Id="rId9"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9.gif"/><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gi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4.wmf"/><Relationship Id="rId5" Type="http://schemas.openxmlformats.org/officeDocument/2006/relationships/oleObject" Target="../embeddings/oleObject6.bin"/><Relationship Id="rId4" Type="http://schemas.openxmlformats.org/officeDocument/2006/relationships/image" Target="../media/image13.wmf"/></Relationships>
</file>

<file path=ppt/slides/_rels/slide14.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7.wmf"/><Relationship Id="rId11" Type="http://schemas.openxmlformats.org/officeDocument/2006/relationships/image" Target="../media/image20.png"/><Relationship Id="rId5" Type="http://schemas.openxmlformats.org/officeDocument/2006/relationships/oleObject" Target="../embeddings/oleObject9.bin"/><Relationship Id="rId10" Type="http://schemas.openxmlformats.org/officeDocument/2006/relationships/image" Target="../media/image19.wmf"/><Relationship Id="rId4" Type="http://schemas.openxmlformats.org/officeDocument/2006/relationships/image" Target="../media/image16.wmf"/><Relationship Id="rId9"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8" Type="http://schemas.openxmlformats.org/officeDocument/2006/relationships/image" Target="../media/image24.wmf"/><Relationship Id="rId13" Type="http://schemas.openxmlformats.org/officeDocument/2006/relationships/oleObject" Target="../embeddings/oleObject17.bin"/><Relationship Id="rId3" Type="http://schemas.openxmlformats.org/officeDocument/2006/relationships/oleObject" Target="../embeddings/oleObject12.bin"/><Relationship Id="rId7" Type="http://schemas.openxmlformats.org/officeDocument/2006/relationships/oleObject" Target="../embeddings/oleObject14.bin"/><Relationship Id="rId12"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3.w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25.wmf"/><Relationship Id="rId4" Type="http://schemas.openxmlformats.org/officeDocument/2006/relationships/image" Target="../media/image22.wmf"/><Relationship Id="rId9" Type="http://schemas.openxmlformats.org/officeDocument/2006/relationships/oleObject" Target="../embeddings/oleObject15.bin"/><Relationship Id="rId14" Type="http://schemas.openxmlformats.org/officeDocument/2006/relationships/image" Target="../media/image27.wmf"/></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8.wmf"/><Relationship Id="rId4" Type="http://schemas.openxmlformats.org/officeDocument/2006/relationships/oleObject" Target="../embeddings/oleObject18.bin"/></Relationships>
</file>

<file path=ppt/slides/_rels/slide17.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7.png"/><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2.png"/><Relationship Id="rId5" Type="http://schemas.openxmlformats.org/officeDocument/2006/relationships/image" Target="../media/image30.wmf"/><Relationship Id="rId4" Type="http://schemas.openxmlformats.org/officeDocument/2006/relationships/oleObject" Target="../embeddings/oleObject19.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oleObject" Target="../embeddings/oleObject21.bin"/><Relationship Id="rId7" Type="http://schemas.openxmlformats.org/officeDocument/2006/relationships/image" Target="../media/image34.wmf"/><Relationship Id="rId12"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2.bin"/><Relationship Id="rId11" Type="http://schemas.openxmlformats.org/officeDocument/2006/relationships/image" Target="../media/image36.wmf"/><Relationship Id="rId5" Type="http://schemas.openxmlformats.org/officeDocument/2006/relationships/image" Target="../media/image32.png"/><Relationship Id="rId10" Type="http://schemas.openxmlformats.org/officeDocument/2006/relationships/oleObject" Target="../embeddings/oleObject24.bin"/><Relationship Id="rId4" Type="http://schemas.openxmlformats.org/officeDocument/2006/relationships/image" Target="../media/image33.wmf"/><Relationship Id="rId9" Type="http://schemas.openxmlformats.org/officeDocument/2006/relationships/image" Target="../media/image35.wmf"/></Relationships>
</file>

<file path=ppt/slides/_rels/slide19.xml.rels><?xml version="1.0" encoding="UTF-8" standalone="yes"?>
<Relationships xmlns="http://schemas.openxmlformats.org/package/2006/relationships"><Relationship Id="rId8" Type="http://schemas.openxmlformats.org/officeDocument/2006/relationships/image" Target="../media/image38.wmf"/><Relationship Id="rId13" Type="http://schemas.openxmlformats.org/officeDocument/2006/relationships/image" Target="../media/image7.png"/><Relationship Id="rId3" Type="http://schemas.openxmlformats.org/officeDocument/2006/relationships/oleObject" Target="../embeddings/oleObject25.bin"/><Relationship Id="rId7" Type="http://schemas.openxmlformats.org/officeDocument/2006/relationships/oleObject" Target="../embeddings/oleObject27.bin"/><Relationship Id="rId12" Type="http://schemas.openxmlformats.org/officeDocument/2006/relationships/image" Target="../media/image39.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31.wmf"/><Relationship Id="rId11" Type="http://schemas.openxmlformats.org/officeDocument/2006/relationships/oleObject" Target="../embeddings/oleObject29.bin"/><Relationship Id="rId5" Type="http://schemas.openxmlformats.org/officeDocument/2006/relationships/oleObject" Target="../embeddings/oleObject26.bin"/><Relationship Id="rId10" Type="http://schemas.openxmlformats.org/officeDocument/2006/relationships/image" Target="../media/image36.wmf"/><Relationship Id="rId4" Type="http://schemas.openxmlformats.org/officeDocument/2006/relationships/image" Target="../media/image37.wmf"/><Relationship Id="rId9" Type="http://schemas.openxmlformats.org/officeDocument/2006/relationships/oleObject" Target="../embeddings/oleObject28.bin"/></Relationships>
</file>

<file path=ppt/slides/_rels/slide20.x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1.wmf"/><Relationship Id="rId5" Type="http://schemas.openxmlformats.org/officeDocument/2006/relationships/oleObject" Target="../embeddings/oleObject31.bin"/><Relationship Id="rId4" Type="http://schemas.openxmlformats.org/officeDocument/2006/relationships/image" Target="../media/image40.wmf"/></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media" Target="../media/media2.avi"/><Relationship Id="rId7" Type="http://schemas.openxmlformats.org/officeDocument/2006/relationships/image" Target="../media/image56.png"/><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image" Target="../media/image55.png"/><Relationship Id="rId5" Type="http://schemas.openxmlformats.org/officeDocument/2006/relationships/slideLayout" Target="../slideLayouts/slideLayout2.xml"/><Relationship Id="rId4" Type="http://schemas.openxmlformats.org/officeDocument/2006/relationships/video" Target="../media/media2.avi"/></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microsoft.com/office/2007/relationships/hdphoto" Target="../media/hdphoto1.wdp"/><Relationship Id="rId5" Type="http://schemas.openxmlformats.org/officeDocument/2006/relationships/image" Target="../media/image59.jpe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62.wmf"/><Relationship Id="rId4" Type="http://schemas.openxmlformats.org/officeDocument/2006/relationships/oleObject" Target="../embeddings/oleObject33.bin"/></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64.wmf"/><Relationship Id="rId4" Type="http://schemas.openxmlformats.org/officeDocument/2006/relationships/oleObject" Target="../embeddings/oleObject34.bin"/></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64.wmf"/><Relationship Id="rId4" Type="http://schemas.openxmlformats.org/officeDocument/2006/relationships/oleObject" Target="../embeddings/oleObject35.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oleObject" Target="../embeddings/oleObject36.bin"/><Relationship Id="rId7"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71.wmf"/><Relationship Id="rId5" Type="http://schemas.openxmlformats.org/officeDocument/2006/relationships/oleObject" Target="../embeddings/oleObject37.bin"/><Relationship Id="rId4" Type="http://schemas.openxmlformats.org/officeDocument/2006/relationships/image" Target="../media/image70.wmf"/></Relationships>
</file>

<file path=ppt/slides/_rels/slide35.xml.rels><?xml version="1.0" encoding="UTF-8" standalone="yes"?>
<Relationships xmlns="http://schemas.openxmlformats.org/package/2006/relationships"><Relationship Id="rId8" Type="http://schemas.openxmlformats.org/officeDocument/2006/relationships/image" Target="../media/image75.wmf"/><Relationship Id="rId13" Type="http://schemas.openxmlformats.org/officeDocument/2006/relationships/oleObject" Target="../embeddings/oleObject44.bin"/><Relationship Id="rId3" Type="http://schemas.openxmlformats.org/officeDocument/2006/relationships/oleObject" Target="../embeddings/oleObject39.bin"/><Relationship Id="rId7" Type="http://schemas.openxmlformats.org/officeDocument/2006/relationships/oleObject" Target="../embeddings/oleObject41.bin"/><Relationship Id="rId12" Type="http://schemas.openxmlformats.org/officeDocument/2006/relationships/image" Target="../media/image77.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74.wmf"/><Relationship Id="rId11" Type="http://schemas.openxmlformats.org/officeDocument/2006/relationships/oleObject" Target="../embeddings/oleObject43.bin"/><Relationship Id="rId5" Type="http://schemas.openxmlformats.org/officeDocument/2006/relationships/oleObject" Target="../embeddings/oleObject40.bin"/><Relationship Id="rId10" Type="http://schemas.openxmlformats.org/officeDocument/2006/relationships/image" Target="../media/image76.wmf"/><Relationship Id="rId4" Type="http://schemas.openxmlformats.org/officeDocument/2006/relationships/image" Target="../media/image73.wmf"/><Relationship Id="rId9" Type="http://schemas.openxmlformats.org/officeDocument/2006/relationships/oleObject" Target="../embeddings/oleObject42.bin"/><Relationship Id="rId14" Type="http://schemas.openxmlformats.org/officeDocument/2006/relationships/image" Target="../media/image78.wmf"/></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0.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46.bin"/><Relationship Id="rId5" Type="http://schemas.openxmlformats.org/officeDocument/2006/relationships/image" Target="../media/image79.wmf"/><Relationship Id="rId4" Type="http://schemas.openxmlformats.org/officeDocument/2006/relationships/oleObject" Target="../embeddings/oleObject45.bin"/></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83.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48.bin"/><Relationship Id="rId5" Type="http://schemas.openxmlformats.org/officeDocument/2006/relationships/image" Target="../media/image82.wmf"/><Relationship Id="rId4" Type="http://schemas.openxmlformats.org/officeDocument/2006/relationships/oleObject" Target="../embeddings/oleObject47.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oleObject" Target="../embeddings/oleObject49.bin"/><Relationship Id="rId7"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85.wmf"/><Relationship Id="rId5" Type="http://schemas.openxmlformats.org/officeDocument/2006/relationships/oleObject" Target="../embeddings/oleObject50.bin"/><Relationship Id="rId4" Type="http://schemas.openxmlformats.org/officeDocument/2006/relationships/image" Target="../media/image84.w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7.png"/><Relationship Id="rId4" Type="http://schemas.openxmlformats.org/officeDocument/2006/relationships/image" Target="../media/image87.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92.wmf"/><Relationship Id="rId3" Type="http://schemas.openxmlformats.org/officeDocument/2006/relationships/oleObject" Target="../embeddings/oleObject53.bin"/><Relationship Id="rId7"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91.wmf"/><Relationship Id="rId5" Type="http://schemas.openxmlformats.org/officeDocument/2006/relationships/oleObject" Target="../embeddings/oleObject54.bin"/><Relationship Id="rId4" Type="http://schemas.openxmlformats.org/officeDocument/2006/relationships/image" Target="../media/image90.wmf"/></Relationships>
</file>

<file path=ppt/slides/_rels/slide51.xml.rels><?xml version="1.0" encoding="UTF-8" standalone="yes"?>
<Relationships xmlns="http://schemas.openxmlformats.org/package/2006/relationships"><Relationship Id="rId8" Type="http://schemas.openxmlformats.org/officeDocument/2006/relationships/image" Target="../media/image95.wmf"/><Relationship Id="rId13" Type="http://schemas.openxmlformats.org/officeDocument/2006/relationships/oleObject" Target="../embeddings/oleObject61.bin"/><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image" Target="../media/image97.w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94.wmf"/><Relationship Id="rId11" Type="http://schemas.openxmlformats.org/officeDocument/2006/relationships/oleObject" Target="../embeddings/oleObject60.bin"/><Relationship Id="rId5" Type="http://schemas.openxmlformats.org/officeDocument/2006/relationships/oleObject" Target="../embeddings/oleObject57.bin"/><Relationship Id="rId10" Type="http://schemas.openxmlformats.org/officeDocument/2006/relationships/image" Target="../media/image96.wmf"/><Relationship Id="rId4" Type="http://schemas.openxmlformats.org/officeDocument/2006/relationships/image" Target="../media/image93.wmf"/><Relationship Id="rId9" Type="http://schemas.openxmlformats.org/officeDocument/2006/relationships/oleObject" Target="../embeddings/oleObject59.bin"/><Relationship Id="rId14" Type="http://schemas.openxmlformats.org/officeDocument/2006/relationships/image" Target="../media/image98.wmf"/></Relationships>
</file>

<file path=ppt/slides/_rels/slide52.xml.rels><?xml version="1.0" encoding="UTF-8" standalone="yes"?>
<Relationships xmlns="http://schemas.openxmlformats.org/package/2006/relationships"><Relationship Id="rId8" Type="http://schemas.openxmlformats.org/officeDocument/2006/relationships/image" Target="../media/image101.wmf"/><Relationship Id="rId3" Type="http://schemas.openxmlformats.org/officeDocument/2006/relationships/oleObject" Target="../embeddings/oleObject62.bin"/><Relationship Id="rId7" Type="http://schemas.openxmlformats.org/officeDocument/2006/relationships/oleObject" Target="../embeddings/oleObject64.bin"/><Relationship Id="rId12" Type="http://schemas.openxmlformats.org/officeDocument/2006/relationships/image" Target="../media/image103.w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100.wmf"/><Relationship Id="rId11" Type="http://schemas.openxmlformats.org/officeDocument/2006/relationships/oleObject" Target="../embeddings/oleObject66.bin"/><Relationship Id="rId5" Type="http://schemas.openxmlformats.org/officeDocument/2006/relationships/oleObject" Target="../embeddings/oleObject63.bin"/><Relationship Id="rId10" Type="http://schemas.openxmlformats.org/officeDocument/2006/relationships/image" Target="../media/image102.wmf"/><Relationship Id="rId4" Type="http://schemas.openxmlformats.org/officeDocument/2006/relationships/image" Target="../media/image99.wmf"/><Relationship Id="rId9" Type="http://schemas.openxmlformats.org/officeDocument/2006/relationships/oleObject" Target="../embeddings/oleObject65.bin"/></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106.w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0.png"/><Relationship Id="rId1" Type="http://schemas.openxmlformats.org/officeDocument/2006/relationships/slideLayout" Target="../slideLayouts/slideLayout2.xml"/><Relationship Id="rId4" Type="http://schemas.openxmlformats.org/officeDocument/2006/relationships/image" Target="../media/image29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108.w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109.wmf"/></Relationships>
</file>

<file path=ppt/slides/_rels/slide70.xml.rels><?xml version="1.0" encoding="UTF-8" standalone="yes"?>
<Relationships xmlns="http://schemas.openxmlformats.org/package/2006/relationships"><Relationship Id="rId8" Type="http://schemas.openxmlformats.org/officeDocument/2006/relationships/image" Target="../media/image112.wmf"/><Relationship Id="rId13" Type="http://schemas.openxmlformats.org/officeDocument/2006/relationships/oleObject" Target="../embeddings/oleObject75.bin"/><Relationship Id="rId3" Type="http://schemas.openxmlformats.org/officeDocument/2006/relationships/oleObject" Target="../embeddings/oleObject70.bin"/><Relationship Id="rId7" Type="http://schemas.openxmlformats.org/officeDocument/2006/relationships/oleObject" Target="../embeddings/oleObject72.bin"/><Relationship Id="rId12" Type="http://schemas.openxmlformats.org/officeDocument/2006/relationships/image" Target="../media/image114.w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111.wmf"/><Relationship Id="rId11" Type="http://schemas.openxmlformats.org/officeDocument/2006/relationships/oleObject" Target="../embeddings/oleObject74.bin"/><Relationship Id="rId5" Type="http://schemas.openxmlformats.org/officeDocument/2006/relationships/oleObject" Target="../embeddings/oleObject71.bin"/><Relationship Id="rId10" Type="http://schemas.openxmlformats.org/officeDocument/2006/relationships/image" Target="../media/image113.wmf"/><Relationship Id="rId4" Type="http://schemas.openxmlformats.org/officeDocument/2006/relationships/image" Target="../media/image110.wmf"/><Relationship Id="rId9" Type="http://schemas.openxmlformats.org/officeDocument/2006/relationships/oleObject" Target="../embeddings/oleObject73.bin"/><Relationship Id="rId14" Type="http://schemas.openxmlformats.org/officeDocument/2006/relationships/image" Target="../media/image115.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emf"/><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129.w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2.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135.wmf"/></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135.wmf"/></Relationships>
</file>

<file path=ppt/slides/_rels/slide95.xml.rels><?xml version="1.0" encoding="UTF-8" standalone="yes"?>
<Relationships xmlns="http://schemas.openxmlformats.org/package/2006/relationships"><Relationship Id="rId8" Type="http://schemas.openxmlformats.org/officeDocument/2006/relationships/image" Target="../media/image138.wmf"/><Relationship Id="rId13" Type="http://schemas.openxmlformats.org/officeDocument/2006/relationships/oleObject" Target="../embeddings/oleObject84.bin"/><Relationship Id="rId18" Type="http://schemas.openxmlformats.org/officeDocument/2006/relationships/image" Target="../media/image143.wmf"/><Relationship Id="rId3" Type="http://schemas.openxmlformats.org/officeDocument/2006/relationships/oleObject" Target="../embeddings/oleObject79.bin"/><Relationship Id="rId7" Type="http://schemas.openxmlformats.org/officeDocument/2006/relationships/oleObject" Target="../embeddings/oleObject81.bin"/><Relationship Id="rId12" Type="http://schemas.openxmlformats.org/officeDocument/2006/relationships/image" Target="../media/image140.wmf"/><Relationship Id="rId17" Type="http://schemas.openxmlformats.org/officeDocument/2006/relationships/oleObject" Target="../embeddings/oleObject86.bin"/><Relationship Id="rId2" Type="http://schemas.openxmlformats.org/officeDocument/2006/relationships/slideLayout" Target="../slideLayouts/slideLayout2.xml"/><Relationship Id="rId16" Type="http://schemas.openxmlformats.org/officeDocument/2006/relationships/image" Target="../media/image142.wmf"/><Relationship Id="rId1" Type="http://schemas.openxmlformats.org/officeDocument/2006/relationships/vmlDrawing" Target="../drawings/vmlDrawing29.vml"/><Relationship Id="rId6" Type="http://schemas.openxmlformats.org/officeDocument/2006/relationships/image" Target="../media/image137.wmf"/><Relationship Id="rId11" Type="http://schemas.openxmlformats.org/officeDocument/2006/relationships/oleObject" Target="../embeddings/oleObject83.bin"/><Relationship Id="rId5" Type="http://schemas.openxmlformats.org/officeDocument/2006/relationships/oleObject" Target="../embeddings/oleObject80.bin"/><Relationship Id="rId15" Type="http://schemas.openxmlformats.org/officeDocument/2006/relationships/oleObject" Target="../embeddings/oleObject85.bin"/><Relationship Id="rId10" Type="http://schemas.openxmlformats.org/officeDocument/2006/relationships/image" Target="../media/image139.wmf"/><Relationship Id="rId4" Type="http://schemas.openxmlformats.org/officeDocument/2006/relationships/image" Target="../media/image136.wmf"/><Relationship Id="rId9" Type="http://schemas.openxmlformats.org/officeDocument/2006/relationships/oleObject" Target="../embeddings/oleObject82.bin"/><Relationship Id="rId14" Type="http://schemas.openxmlformats.org/officeDocument/2006/relationships/image" Target="../media/image14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83249"/>
            <a:ext cx="9144000" cy="2387600"/>
          </a:xfrm>
        </p:spPr>
        <p:txBody>
          <a:bodyPr/>
          <a:lstStyle/>
          <a:p>
            <a:r>
              <a:rPr lang="zh-CN" altLang="en-US" b="1" dirty="0" smtClean="0">
                <a:solidFill>
                  <a:srgbClr val="FF0000"/>
                </a:solidFill>
              </a:rPr>
              <a:t>真空火箭炮</a:t>
            </a:r>
            <a:endParaRPr lang="zh-CN" altLang="en-US" b="1" dirty="0">
              <a:solidFill>
                <a:srgbClr val="FF0000"/>
              </a:solidFill>
            </a:endParaRPr>
          </a:p>
        </p:txBody>
      </p:sp>
      <p:sp>
        <p:nvSpPr>
          <p:cNvPr id="3" name="副标题 2"/>
          <p:cNvSpPr>
            <a:spLocks noGrp="1"/>
          </p:cNvSpPr>
          <p:nvPr>
            <p:ph type="subTitle" idx="1"/>
          </p:nvPr>
        </p:nvSpPr>
        <p:spPr>
          <a:xfrm>
            <a:off x="1524000" y="2770909"/>
            <a:ext cx="9144000" cy="1967907"/>
          </a:xfrm>
        </p:spPr>
        <p:txBody>
          <a:bodyPr>
            <a:normAutofit fontScale="92500" lnSpcReduction="10000"/>
          </a:bodyPr>
          <a:lstStyle/>
          <a:p>
            <a:endParaRPr lang="en-US" altLang="zh-CN" b="1" dirty="0" smtClean="0">
              <a:solidFill>
                <a:srgbClr val="0000FF"/>
              </a:solidFill>
            </a:endParaRPr>
          </a:p>
          <a:p>
            <a:r>
              <a:rPr lang="zh-CN" altLang="en-US" b="1" dirty="0" smtClean="0">
                <a:solidFill>
                  <a:srgbClr val="0000FF"/>
                </a:solidFill>
              </a:rPr>
              <a:t>石申阳</a:t>
            </a:r>
            <a:endParaRPr lang="en-US" altLang="zh-CN" b="1" dirty="0" smtClean="0">
              <a:solidFill>
                <a:srgbClr val="0000FF"/>
              </a:solidFill>
            </a:endParaRPr>
          </a:p>
          <a:p>
            <a:r>
              <a:rPr lang="zh-CN" altLang="en-US" dirty="0">
                <a:solidFill>
                  <a:srgbClr val="0000FF"/>
                </a:solidFill>
              </a:rPr>
              <a:t>胡子</a:t>
            </a:r>
            <a:r>
              <a:rPr lang="zh-CN" altLang="en-US" dirty="0" smtClean="0">
                <a:solidFill>
                  <a:srgbClr val="0000FF"/>
                </a:solidFill>
              </a:rPr>
              <a:t>豪 陈浩然 钱栋珩 周天雯</a:t>
            </a:r>
            <a:endParaRPr lang="en-US" altLang="zh-CN" b="1" dirty="0" smtClean="0">
              <a:solidFill>
                <a:srgbClr val="0000FF"/>
              </a:solidFill>
            </a:endParaRPr>
          </a:p>
          <a:p>
            <a:endParaRPr lang="en-US" altLang="zh-CN" b="1" dirty="0" smtClean="0">
              <a:solidFill>
                <a:srgbClr val="0000FF"/>
              </a:solidFill>
            </a:endParaRPr>
          </a:p>
          <a:p>
            <a:r>
              <a:rPr lang="en-US" altLang="zh-CN" b="1" dirty="0" smtClean="0">
                <a:solidFill>
                  <a:srgbClr val="0000FF"/>
                </a:solidFill>
              </a:rPr>
              <a:t>2017.8</a:t>
            </a:r>
            <a:endParaRPr lang="zh-CN" altLang="en-US" b="1" dirty="0">
              <a:solidFill>
                <a:srgbClr val="0000FF"/>
              </a:solidFill>
            </a:endParaRPr>
          </a:p>
        </p:txBody>
      </p:sp>
      <p:sp>
        <p:nvSpPr>
          <p:cNvPr id="4" name="灯片编号占位符 3"/>
          <p:cNvSpPr>
            <a:spLocks noGrp="1"/>
          </p:cNvSpPr>
          <p:nvPr>
            <p:ph type="sldNum" sz="quarter" idx="12"/>
          </p:nvPr>
        </p:nvSpPr>
        <p:spPr/>
        <p:txBody>
          <a:bodyPr/>
          <a:lstStyle/>
          <a:p>
            <a:fld id="{1A54FE71-44B7-4752-9E07-321918EE349E}" type="slidenum">
              <a:rPr lang="zh-CN" altLang="en-US" smtClean="0"/>
              <a:t>1</a:t>
            </a:fld>
            <a:endParaRPr lang="zh-CN" altLang="en-US"/>
          </a:p>
        </p:txBody>
      </p:sp>
    </p:spTree>
    <p:extLst>
      <p:ext uri="{BB962C8B-B14F-4D97-AF65-F5344CB8AC3E}">
        <p14:creationId xmlns:p14="http://schemas.microsoft.com/office/powerpoint/2010/main" val="3918617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纲要</a:t>
            </a:r>
            <a:endParaRPr lang="zh-CN" altLang="en-US" b="1" dirty="0"/>
          </a:p>
        </p:txBody>
      </p:sp>
      <p:sp>
        <p:nvSpPr>
          <p:cNvPr id="3" name="内容占位符 2"/>
          <p:cNvSpPr>
            <a:spLocks noGrp="1"/>
          </p:cNvSpPr>
          <p:nvPr>
            <p:ph idx="1"/>
          </p:nvPr>
        </p:nvSpPr>
        <p:spPr/>
        <p:txBody>
          <a:bodyPr/>
          <a:lstStyle/>
          <a:p>
            <a:r>
              <a:rPr lang="zh-CN" altLang="en-US" b="1" dirty="0" smtClean="0"/>
              <a:t>问题的提出</a:t>
            </a:r>
            <a:endParaRPr lang="en-US" altLang="zh-CN" b="1" dirty="0" smtClean="0"/>
          </a:p>
          <a:p>
            <a:r>
              <a:rPr lang="zh-CN" altLang="en-US" b="1" dirty="0" smtClean="0"/>
              <a:t>预实验</a:t>
            </a:r>
            <a:r>
              <a:rPr lang="en-US" altLang="zh-CN" b="1" dirty="0" smtClean="0"/>
              <a:t>——</a:t>
            </a:r>
            <a:r>
              <a:rPr lang="zh-CN" altLang="en-US" b="1" dirty="0" smtClean="0"/>
              <a:t>物理图像与理论分析</a:t>
            </a:r>
            <a:endParaRPr lang="en-US" altLang="zh-CN" b="1" dirty="0" smtClean="0"/>
          </a:p>
          <a:p>
            <a:r>
              <a:rPr lang="zh-CN" altLang="en-US" b="1" dirty="0" smtClean="0"/>
              <a:t>实验</a:t>
            </a:r>
            <a:r>
              <a:rPr lang="zh-CN" altLang="en-US" dirty="0" smtClean="0"/>
              <a:t>设计与实验结果</a:t>
            </a:r>
            <a:endParaRPr lang="en-US" altLang="zh-CN" b="1" dirty="0" smtClean="0"/>
          </a:p>
          <a:p>
            <a:r>
              <a:rPr lang="zh-CN" altLang="en-US" dirty="0" smtClean="0"/>
              <a:t>误差分析与讨论</a:t>
            </a:r>
            <a:endParaRPr lang="en-US" altLang="zh-CN" b="1" dirty="0" smtClean="0"/>
          </a:p>
          <a:p>
            <a:r>
              <a:rPr lang="zh-CN" altLang="en-US" dirty="0"/>
              <a:t>研究结论</a:t>
            </a:r>
            <a:endParaRPr lang="zh-CN" altLang="en-US" b="1"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2</a:t>
            </a:fld>
            <a:endParaRPr lang="zh-CN" altLang="en-US"/>
          </a:p>
        </p:txBody>
      </p:sp>
    </p:spTree>
    <p:extLst>
      <p:ext uri="{BB962C8B-B14F-4D97-AF65-F5344CB8AC3E}">
        <p14:creationId xmlns:p14="http://schemas.microsoft.com/office/powerpoint/2010/main" val="1562114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4474723" y="2834493"/>
            <a:ext cx="3457920" cy="793487"/>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a:latin typeface="宋体" panose="02010600030101010101" pitchFamily="2" charset="-122"/>
                <a:ea typeface="宋体" panose="02010600030101010101" pitchFamily="2" charset="-122"/>
                <a:cs typeface="Times New Roman" panose="02020603050405020304" pitchFamily="18" charset="0"/>
              </a:rPr>
              <a:t> </a:t>
            </a:r>
            <a:r>
              <a:rPr lang="en-US" altLang="zh-CN" sz="3600" b="1" dirty="0" smtClean="0">
                <a:latin typeface="宋体" panose="02010600030101010101" pitchFamily="2" charset="-122"/>
                <a:ea typeface="宋体" panose="02010600030101010101" pitchFamily="2" charset="-122"/>
                <a:cs typeface="Times New Roman" panose="02020603050405020304" pitchFamily="18" charset="0"/>
              </a:rPr>
              <a:t>1.</a:t>
            </a:r>
            <a:r>
              <a:rPr lang="zh-CN" altLang="en-US" sz="3600" b="1" dirty="0">
                <a:latin typeface="宋体" panose="02010600030101010101" pitchFamily="2" charset="-122"/>
                <a:ea typeface="宋体" panose="02010600030101010101" pitchFamily="2" charset="-122"/>
              </a:rPr>
              <a:t>问题的</a:t>
            </a:r>
            <a:r>
              <a:rPr lang="zh-CN" altLang="en-US" sz="3600" b="1" dirty="0" smtClean="0">
                <a:latin typeface="宋体" panose="02010600030101010101" pitchFamily="2" charset="-122"/>
                <a:ea typeface="宋体" panose="02010600030101010101" pitchFamily="2" charset="-122"/>
              </a:rPr>
              <a:t>提出</a:t>
            </a:r>
            <a:r>
              <a:rPr lang="en-US" altLang="zh-CN" sz="3600" b="1" dirty="0" smtClean="0">
                <a:latin typeface="宋体" panose="02010600030101010101" pitchFamily="2" charset="-122"/>
                <a:ea typeface="宋体" panose="02010600030101010101" pitchFamily="2" charset="-122"/>
                <a:cs typeface="Times New Roman" panose="02020603050405020304" pitchFamily="18" charset="0"/>
              </a:rPr>
              <a:t> </a:t>
            </a:r>
            <a:endParaRPr lang="en-US" altLang="zh-CN" sz="36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3</a:t>
            </a:fld>
            <a:endParaRPr lang="zh-CN" altLang="en-US"/>
          </a:p>
        </p:txBody>
      </p:sp>
    </p:spTree>
    <p:extLst>
      <p:ext uri="{BB962C8B-B14F-4D97-AF65-F5344CB8AC3E}">
        <p14:creationId xmlns:p14="http://schemas.microsoft.com/office/powerpoint/2010/main" val="878356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042" y="345716"/>
            <a:ext cx="6927231" cy="3329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内容占位符 2"/>
          <p:cNvSpPr>
            <a:spLocks noGrp="1"/>
          </p:cNvSpPr>
          <p:nvPr>
            <p:ph idx="1"/>
          </p:nvPr>
        </p:nvSpPr>
        <p:spPr>
          <a:xfrm>
            <a:off x="826721" y="4002136"/>
            <a:ext cx="10565027" cy="2560029"/>
          </a:xfrm>
        </p:spPr>
        <p:txBody>
          <a:bodyPr>
            <a:normAutofit fontScale="92500" lnSpcReduction="10000"/>
          </a:bodyPr>
          <a:lstStyle/>
          <a:p>
            <a:pPr marL="0" indent="0">
              <a:lnSpc>
                <a:spcPct val="120000"/>
              </a:lnSpc>
              <a:buNone/>
            </a:pPr>
            <a:r>
              <a:rPr lang="en-US" altLang="zh-CN" dirty="0" smtClean="0"/>
              <a:t>A </a:t>
            </a:r>
            <a:r>
              <a:rPr lang="en-US" altLang="zh-CN" dirty="0"/>
              <a:t>‘vacuum bazooka’ can be built with a simple </a:t>
            </a:r>
            <a:r>
              <a:rPr lang="en-US" altLang="zh-CN" dirty="0">
                <a:solidFill>
                  <a:srgbClr val="FF0000"/>
                </a:solidFill>
              </a:rPr>
              <a:t>plastic pipe, a light projectile,</a:t>
            </a:r>
            <a:r>
              <a:rPr lang="en-US" altLang="zh-CN" dirty="0"/>
              <a:t> and </a:t>
            </a:r>
            <a:r>
              <a:rPr lang="en-US" altLang="zh-CN" dirty="0">
                <a:solidFill>
                  <a:srgbClr val="FF0000"/>
                </a:solidFill>
              </a:rPr>
              <a:t>a vacuum cleaner</a:t>
            </a:r>
            <a:r>
              <a:rPr lang="en-US" altLang="zh-CN" dirty="0"/>
              <a:t>. </a:t>
            </a:r>
            <a:r>
              <a:rPr lang="en-US" altLang="zh-CN" dirty="0">
                <a:solidFill>
                  <a:srgbClr val="FF0000"/>
                </a:solidFill>
              </a:rPr>
              <a:t>Build such a device </a:t>
            </a:r>
            <a:r>
              <a:rPr lang="en-US" altLang="zh-CN" dirty="0"/>
              <a:t>and </a:t>
            </a:r>
            <a:r>
              <a:rPr lang="en-US" altLang="zh-CN" dirty="0" smtClean="0">
                <a:solidFill>
                  <a:srgbClr val="FF0000"/>
                </a:solidFill>
              </a:rPr>
              <a:t>maximize </a:t>
            </a:r>
            <a:r>
              <a:rPr lang="en-US" altLang="zh-CN" dirty="0">
                <a:solidFill>
                  <a:srgbClr val="FF0000"/>
                </a:solidFill>
              </a:rPr>
              <a:t>the muzzle velocity</a:t>
            </a:r>
            <a:r>
              <a:rPr lang="en-US" altLang="zh-CN" dirty="0" smtClean="0"/>
              <a:t>.</a:t>
            </a:r>
          </a:p>
          <a:p>
            <a:pPr marL="0" indent="0">
              <a:lnSpc>
                <a:spcPct val="120000"/>
              </a:lnSpc>
              <a:buNone/>
            </a:pPr>
            <a:r>
              <a:rPr lang="zh-CN" altLang="en-US" dirty="0"/>
              <a:t>用</a:t>
            </a:r>
            <a:r>
              <a:rPr lang="zh-CN" altLang="en-US" dirty="0">
                <a:solidFill>
                  <a:srgbClr val="FF0000"/>
                </a:solidFill>
              </a:rPr>
              <a:t>一根塑料管</a:t>
            </a:r>
            <a:r>
              <a:rPr lang="zh-CN" altLang="en-US" dirty="0"/>
              <a:t>、</a:t>
            </a:r>
            <a:r>
              <a:rPr lang="zh-CN" altLang="en-US" dirty="0">
                <a:solidFill>
                  <a:srgbClr val="FF0000"/>
                </a:solidFill>
              </a:rPr>
              <a:t>一个轻炮弹</a:t>
            </a:r>
            <a:r>
              <a:rPr lang="zh-CN" altLang="en-US" dirty="0"/>
              <a:t>和</a:t>
            </a:r>
            <a:r>
              <a:rPr lang="zh-CN" altLang="en-US" dirty="0">
                <a:solidFill>
                  <a:srgbClr val="FF0000"/>
                </a:solidFill>
              </a:rPr>
              <a:t>一台</a:t>
            </a:r>
            <a:r>
              <a:rPr lang="zh-CN" altLang="en-US" dirty="0" smtClean="0">
                <a:solidFill>
                  <a:srgbClr val="FF0000"/>
                </a:solidFill>
              </a:rPr>
              <a:t>吸尘器可以</a:t>
            </a:r>
            <a:r>
              <a:rPr lang="zh-CN" altLang="en-US" dirty="0" smtClean="0"/>
              <a:t>制作</a:t>
            </a:r>
            <a:r>
              <a:rPr lang="zh-CN" altLang="en-US" dirty="0"/>
              <a:t>一</a:t>
            </a:r>
            <a:r>
              <a:rPr lang="zh-CN" altLang="en-US" dirty="0" smtClean="0"/>
              <a:t>个真空火箭炮。</a:t>
            </a:r>
            <a:r>
              <a:rPr lang="zh-CN" altLang="en-US" dirty="0" smtClean="0">
                <a:solidFill>
                  <a:srgbClr val="FF0000"/>
                </a:solidFill>
              </a:rPr>
              <a:t>建造一个这样的装置</a:t>
            </a:r>
            <a:r>
              <a:rPr lang="zh-CN" altLang="en-US" dirty="0" smtClean="0"/>
              <a:t>然后</a:t>
            </a:r>
            <a:r>
              <a:rPr lang="zh-CN" altLang="en-US" dirty="0">
                <a:solidFill>
                  <a:srgbClr val="FF0000"/>
                </a:solidFill>
              </a:rPr>
              <a:t>使</a:t>
            </a:r>
            <a:r>
              <a:rPr lang="zh-CN" altLang="en-US" dirty="0" smtClean="0">
                <a:solidFill>
                  <a:srgbClr val="FF0000"/>
                </a:solidFill>
              </a:rPr>
              <a:t>出射速度最大化</a:t>
            </a:r>
            <a:r>
              <a:rPr lang="zh-CN" altLang="en-US" dirty="0" smtClean="0"/>
              <a:t>。</a:t>
            </a:r>
            <a:endParaRPr lang="en-US" altLang="zh-CN" dirty="0" smtClean="0"/>
          </a:p>
          <a:p>
            <a:pPr>
              <a:lnSpc>
                <a:spcPct val="120000"/>
              </a:lnSpc>
            </a:pPr>
            <a:endParaRPr lang="en-US" altLang="zh-CN" dirty="0"/>
          </a:p>
        </p:txBody>
      </p:sp>
      <p:sp>
        <p:nvSpPr>
          <p:cNvPr id="2" name="灯片编号占位符 1"/>
          <p:cNvSpPr>
            <a:spLocks noGrp="1"/>
          </p:cNvSpPr>
          <p:nvPr>
            <p:ph type="sldNum" sz="quarter" idx="12"/>
          </p:nvPr>
        </p:nvSpPr>
        <p:spPr/>
        <p:txBody>
          <a:bodyPr/>
          <a:lstStyle/>
          <a:p>
            <a:fld id="{1A54FE71-44B7-4752-9E07-321918EE349E}" type="slidenum">
              <a:rPr lang="zh-CN" altLang="en-US" smtClean="0"/>
              <a:t>4</a:t>
            </a:fld>
            <a:endParaRPr lang="zh-CN" altLang="en-US"/>
          </a:p>
        </p:txBody>
      </p:sp>
    </p:spTree>
    <p:extLst>
      <p:ext uri="{BB962C8B-B14F-4D97-AF65-F5344CB8AC3E}">
        <p14:creationId xmlns:p14="http://schemas.microsoft.com/office/powerpoint/2010/main" val="2006353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20" name="Picture 64" descr="C:\Users\Yang\Desktop\bitmap.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014" y="1578463"/>
            <a:ext cx="8311280" cy="4068814"/>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smtClean="0"/>
              <a:t>问题简图</a:t>
            </a:r>
            <a:endParaRPr lang="zh-CN" altLang="en-US" dirty="0"/>
          </a:p>
        </p:txBody>
      </p:sp>
      <p:cxnSp>
        <p:nvCxnSpPr>
          <p:cNvPr id="5" name="直接连接符 4"/>
          <p:cNvCxnSpPr/>
          <p:nvPr/>
        </p:nvCxnSpPr>
        <p:spPr>
          <a:xfrm>
            <a:off x="1030273" y="2265660"/>
            <a:ext cx="615875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直接连接符 5"/>
          <p:cNvCxnSpPr/>
          <p:nvPr/>
        </p:nvCxnSpPr>
        <p:spPr>
          <a:xfrm>
            <a:off x="1030273" y="3036624"/>
            <a:ext cx="615875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301021" y="2265660"/>
            <a:ext cx="739588" cy="77096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aphicFrame>
        <p:nvGraphicFramePr>
          <p:cNvPr id="11" name="对象 10"/>
          <p:cNvGraphicFramePr>
            <a:graphicFrameLocks noChangeAspect="1"/>
          </p:cNvGraphicFramePr>
          <p:nvPr>
            <p:extLst>
              <p:ext uri="{D42A27DB-BD31-4B8C-83A1-F6EECF244321}">
                <p14:modId xmlns:p14="http://schemas.microsoft.com/office/powerpoint/2010/main" val="2290426344"/>
              </p:ext>
            </p:extLst>
          </p:nvPr>
        </p:nvGraphicFramePr>
        <p:xfrm>
          <a:off x="856896" y="2406153"/>
          <a:ext cx="1408684" cy="489977"/>
        </p:xfrm>
        <a:graphic>
          <a:graphicData uri="http://schemas.openxmlformats.org/presentationml/2006/ole">
            <mc:AlternateContent xmlns:mc="http://schemas.openxmlformats.org/markup-compatibility/2006">
              <mc:Choice xmlns:v="urn:schemas-microsoft-com:vml" Requires="v">
                <p:oleObj spid="_x0000_s19681" name="Equation" r:id="rId5" imgW="583920" imgH="203040" progId="Equation.DSMT4">
                  <p:embed/>
                </p:oleObj>
              </mc:Choice>
              <mc:Fallback>
                <p:oleObj name="Equation" r:id="rId5" imgW="583920" imgH="203040" progId="Equation.DSMT4">
                  <p:embed/>
                  <p:pic>
                    <p:nvPicPr>
                      <p:cNvPr id="0" name=""/>
                      <p:cNvPicPr/>
                      <p:nvPr/>
                    </p:nvPicPr>
                    <p:blipFill>
                      <a:blip r:embed="rId6"/>
                      <a:stretch>
                        <a:fillRect/>
                      </a:stretch>
                    </p:blipFill>
                    <p:spPr>
                      <a:xfrm>
                        <a:off x="856896" y="2406153"/>
                        <a:ext cx="1408684" cy="489977"/>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719513220"/>
              </p:ext>
            </p:extLst>
          </p:nvPr>
        </p:nvGraphicFramePr>
        <p:xfrm>
          <a:off x="5167320" y="2385982"/>
          <a:ext cx="1524668" cy="530319"/>
        </p:xfrm>
        <a:graphic>
          <a:graphicData uri="http://schemas.openxmlformats.org/presentationml/2006/ole">
            <mc:AlternateContent xmlns:mc="http://schemas.openxmlformats.org/markup-compatibility/2006">
              <mc:Choice xmlns:v="urn:schemas-microsoft-com:vml" Requires="v">
                <p:oleObj spid="_x0000_s19682" name="Equation" r:id="rId7" imgW="583920" imgH="203040" progId="Equation.DSMT4">
                  <p:embed/>
                </p:oleObj>
              </mc:Choice>
              <mc:Fallback>
                <p:oleObj name="Equation" r:id="rId7" imgW="583920" imgH="203040" progId="Equation.DSMT4">
                  <p:embed/>
                  <p:pic>
                    <p:nvPicPr>
                      <p:cNvPr id="0" name=""/>
                      <p:cNvPicPr/>
                      <p:nvPr/>
                    </p:nvPicPr>
                    <p:blipFill>
                      <a:blip r:embed="rId8"/>
                      <a:stretch>
                        <a:fillRect/>
                      </a:stretch>
                    </p:blipFill>
                    <p:spPr>
                      <a:xfrm>
                        <a:off x="5167320" y="2385982"/>
                        <a:ext cx="1524668" cy="530319"/>
                      </a:xfrm>
                      <a:prstGeom prst="rect">
                        <a:avLst/>
                      </a:prstGeom>
                    </p:spPr>
                  </p:pic>
                </p:oleObj>
              </mc:Fallback>
            </mc:AlternateContent>
          </a:graphicData>
        </a:graphic>
      </p:graphicFrame>
      <p:sp>
        <p:nvSpPr>
          <p:cNvPr id="13" name="TextBox 12"/>
          <p:cNvSpPr txBox="1"/>
          <p:nvPr/>
        </p:nvSpPr>
        <p:spPr>
          <a:xfrm>
            <a:off x="788226" y="5929665"/>
            <a:ext cx="11045185" cy="461665"/>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吸尘器的作用是在炮弹两侧产生并维持</a:t>
            </a:r>
            <a:r>
              <a:rPr lang="zh-CN" altLang="en-US" sz="2400" b="1" dirty="0" smtClean="0">
                <a:solidFill>
                  <a:srgbClr val="FF0000"/>
                </a:solidFill>
                <a:latin typeface="宋体" panose="02010600030101010101" pitchFamily="2" charset="-122"/>
                <a:ea typeface="宋体" panose="02010600030101010101" pitchFamily="2" charset="-122"/>
              </a:rPr>
              <a:t>气压差</a:t>
            </a:r>
            <a:r>
              <a:rPr lang="zh-CN" altLang="en-US" sz="2400" b="1" dirty="0" smtClean="0">
                <a:latin typeface="宋体" panose="02010600030101010101" pitchFamily="2" charset="-122"/>
                <a:ea typeface="宋体" panose="02010600030101010101" pitchFamily="2" charset="-122"/>
              </a:rPr>
              <a:t>，</a:t>
            </a:r>
            <a:r>
              <a:rPr lang="zh-CN" altLang="en-US" sz="2400" b="1" dirty="0" smtClean="0">
                <a:solidFill>
                  <a:srgbClr val="FF0000"/>
                </a:solidFill>
                <a:latin typeface="宋体" panose="02010600030101010101" pitchFamily="2" charset="-122"/>
                <a:ea typeface="宋体" panose="02010600030101010101" pitchFamily="2" charset="-122"/>
              </a:rPr>
              <a:t>气压差</a:t>
            </a:r>
            <a:r>
              <a:rPr lang="zh-CN" altLang="en-US" sz="2400" b="1" dirty="0" smtClean="0">
                <a:latin typeface="宋体" panose="02010600030101010101" pitchFamily="2" charset="-122"/>
                <a:ea typeface="宋体" panose="02010600030101010101" pitchFamily="2" charset="-122"/>
              </a:rPr>
              <a:t>产生的</a:t>
            </a:r>
            <a:r>
              <a:rPr lang="zh-CN" altLang="en-US" sz="2400" b="1" dirty="0" smtClean="0">
                <a:solidFill>
                  <a:srgbClr val="FF0000"/>
                </a:solidFill>
                <a:latin typeface="宋体" panose="02010600030101010101" pitchFamily="2" charset="-122"/>
                <a:ea typeface="宋体" panose="02010600030101010101" pitchFamily="2" charset="-122"/>
              </a:rPr>
              <a:t>压力</a:t>
            </a:r>
            <a:r>
              <a:rPr lang="zh-CN" altLang="en-US" sz="2400" b="1" dirty="0" smtClean="0">
                <a:latin typeface="宋体" panose="02010600030101010101" pitchFamily="2" charset="-122"/>
                <a:ea typeface="宋体" panose="02010600030101010101" pitchFamily="2" charset="-122"/>
              </a:rPr>
              <a:t>使得炮弹运动。</a:t>
            </a:r>
            <a:endParaRPr lang="en-US" altLang="zh-CN" sz="2400" b="1" dirty="0" smtClean="0">
              <a:latin typeface="宋体" panose="02010600030101010101" pitchFamily="2" charset="-122"/>
              <a:ea typeface="宋体" panose="02010600030101010101" pitchFamily="2" charset="-122"/>
            </a:endParaRPr>
          </a:p>
        </p:txBody>
      </p:sp>
      <p:sp>
        <p:nvSpPr>
          <p:cNvPr id="3" name="TextBox 2"/>
          <p:cNvSpPr txBox="1"/>
          <p:nvPr/>
        </p:nvSpPr>
        <p:spPr>
          <a:xfrm>
            <a:off x="8587522" y="1865548"/>
            <a:ext cx="2156678" cy="400110"/>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真空设施</a:t>
            </a:r>
            <a:endParaRPr lang="zh-CN" altLang="en-US" sz="2000" b="1" dirty="0">
              <a:latin typeface="宋体" panose="02010600030101010101" pitchFamily="2" charset="-122"/>
              <a:ea typeface="宋体" panose="02010600030101010101" pitchFamily="2" charset="-122"/>
            </a:endParaRPr>
          </a:p>
        </p:txBody>
      </p:sp>
      <p:sp>
        <p:nvSpPr>
          <p:cNvPr id="4" name="TextBox 3"/>
          <p:cNvSpPr txBox="1"/>
          <p:nvPr/>
        </p:nvSpPr>
        <p:spPr>
          <a:xfrm>
            <a:off x="4612342" y="4410634"/>
            <a:ext cx="1465230" cy="400110"/>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塑料管</a:t>
            </a:r>
            <a:endParaRPr lang="zh-CN" altLang="en-US" sz="2000" b="1" dirty="0">
              <a:latin typeface="宋体" panose="02010600030101010101" pitchFamily="2" charset="-122"/>
              <a:ea typeface="宋体" panose="02010600030101010101" pitchFamily="2" charset="-122"/>
            </a:endParaRPr>
          </a:p>
        </p:txBody>
      </p:sp>
      <p:sp>
        <p:nvSpPr>
          <p:cNvPr id="14" name="TextBox 13"/>
          <p:cNvSpPr txBox="1"/>
          <p:nvPr/>
        </p:nvSpPr>
        <p:spPr>
          <a:xfrm>
            <a:off x="2478742" y="5013626"/>
            <a:ext cx="1465230" cy="400110"/>
          </a:xfrm>
          <a:prstGeom prst="rect">
            <a:avLst/>
          </a:prstGeom>
          <a:noFill/>
        </p:spPr>
        <p:txBody>
          <a:bodyPr wrap="square" rtlCol="0">
            <a:spAutoFit/>
          </a:bodyPr>
          <a:lstStyle/>
          <a:p>
            <a:r>
              <a:rPr lang="zh-CN" altLang="en-US" sz="2000" b="1" dirty="0">
                <a:solidFill>
                  <a:schemeClr val="bg1"/>
                </a:solidFill>
                <a:latin typeface="宋体" panose="02010600030101010101" pitchFamily="2" charset="-122"/>
                <a:ea typeface="宋体" panose="02010600030101010101" pitchFamily="2" charset="-122"/>
              </a:rPr>
              <a:t>炮弹</a:t>
            </a:r>
          </a:p>
        </p:txBody>
      </p:sp>
      <p:graphicFrame>
        <p:nvGraphicFramePr>
          <p:cNvPr id="8" name="对象 7"/>
          <p:cNvGraphicFramePr>
            <a:graphicFrameLocks noChangeAspect="1"/>
          </p:cNvGraphicFramePr>
          <p:nvPr>
            <p:extLst>
              <p:ext uri="{D42A27DB-BD31-4B8C-83A1-F6EECF244321}">
                <p14:modId xmlns:p14="http://schemas.microsoft.com/office/powerpoint/2010/main" val="1246222115"/>
              </p:ext>
            </p:extLst>
          </p:nvPr>
        </p:nvGraphicFramePr>
        <p:xfrm>
          <a:off x="4084917" y="5013626"/>
          <a:ext cx="1260040" cy="437932"/>
        </p:xfrm>
        <a:graphic>
          <a:graphicData uri="http://schemas.openxmlformats.org/presentationml/2006/ole">
            <mc:AlternateContent xmlns:mc="http://schemas.openxmlformats.org/markup-compatibility/2006">
              <mc:Choice xmlns:v="urn:schemas-microsoft-com:vml" Requires="v">
                <p:oleObj spid="_x0000_s19683" name="Equation" r:id="rId9" imgW="583920" imgH="203040" progId="Equation.DSMT4">
                  <p:embed/>
                </p:oleObj>
              </mc:Choice>
              <mc:Fallback>
                <p:oleObj name="Equation" r:id="rId9" imgW="583920" imgH="203040" progId="Equation.DSMT4">
                  <p:embed/>
                  <p:pic>
                    <p:nvPicPr>
                      <p:cNvPr id="0" name="对象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84917" y="5013626"/>
                        <a:ext cx="1260040" cy="437932"/>
                      </a:xfrm>
                      <a:prstGeom prst="rect">
                        <a:avLst/>
                      </a:prstGeom>
                      <a:noFill/>
                      <a:ln>
                        <a:noFill/>
                      </a:ln>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3040592266"/>
              </p:ext>
            </p:extLst>
          </p:nvPr>
        </p:nvGraphicFramePr>
        <p:xfrm>
          <a:off x="1132384" y="5049191"/>
          <a:ext cx="1072933" cy="372563"/>
        </p:xfrm>
        <a:graphic>
          <a:graphicData uri="http://schemas.openxmlformats.org/presentationml/2006/ole">
            <mc:AlternateContent xmlns:mc="http://schemas.openxmlformats.org/markup-compatibility/2006">
              <mc:Choice xmlns:v="urn:schemas-microsoft-com:vml" Requires="v">
                <p:oleObj spid="_x0000_s19684" name="Equation" r:id="rId11" imgW="583920" imgH="203040" progId="Equation.DSMT4">
                  <p:embed/>
                </p:oleObj>
              </mc:Choice>
              <mc:Fallback>
                <p:oleObj name="Equation" r:id="rId11" imgW="583920" imgH="203040" progId="Equation.DSMT4">
                  <p:embed/>
                  <p:pic>
                    <p:nvPicPr>
                      <p:cNvPr id="0" name="对象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32384" y="5049191"/>
                        <a:ext cx="1072933" cy="372563"/>
                      </a:xfrm>
                      <a:prstGeom prst="rect">
                        <a:avLst/>
                      </a:prstGeom>
                      <a:noFill/>
                      <a:ln>
                        <a:noFill/>
                      </a:ln>
                    </p:spPr>
                  </p:pic>
                </p:oleObj>
              </mc:Fallback>
            </mc:AlternateContent>
          </a:graphicData>
        </a:graphic>
      </p:graphicFrame>
      <p:sp>
        <p:nvSpPr>
          <p:cNvPr id="10" name="矩形 9"/>
          <p:cNvSpPr/>
          <p:nvPr/>
        </p:nvSpPr>
        <p:spPr>
          <a:xfrm>
            <a:off x="9520518" y="4610689"/>
            <a:ext cx="145343" cy="1131205"/>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flipV="1">
            <a:off x="7189026" y="2213943"/>
            <a:ext cx="0" cy="822681"/>
          </a:xfrm>
          <a:prstGeom prst="line">
            <a:avLst/>
          </a:prstGeom>
          <a:ln w="28575"/>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9665861" y="4963144"/>
            <a:ext cx="1465230" cy="400110"/>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封口膜</a:t>
            </a:r>
            <a:endParaRPr lang="zh-CN" altLang="en-US" sz="2000" b="1" dirty="0">
              <a:latin typeface="宋体" panose="02010600030101010101" pitchFamily="2" charset="-122"/>
              <a:ea typeface="宋体" panose="02010600030101010101" pitchFamily="2" charset="-122"/>
            </a:endParaRPr>
          </a:p>
        </p:txBody>
      </p:sp>
      <p:sp>
        <p:nvSpPr>
          <p:cNvPr id="15" name="灯片编号占位符 14"/>
          <p:cNvSpPr>
            <a:spLocks noGrp="1"/>
          </p:cNvSpPr>
          <p:nvPr>
            <p:ph type="sldNum" sz="quarter" idx="12"/>
          </p:nvPr>
        </p:nvSpPr>
        <p:spPr/>
        <p:txBody>
          <a:bodyPr/>
          <a:lstStyle/>
          <a:p>
            <a:fld id="{1A54FE71-44B7-4752-9E07-321918EE349E}" type="slidenum">
              <a:rPr lang="zh-CN" altLang="en-US" smtClean="0"/>
              <a:t>5</a:t>
            </a:fld>
            <a:endParaRPr lang="zh-CN" altLang="en-US"/>
          </a:p>
        </p:txBody>
      </p:sp>
    </p:spTree>
    <p:custDataLst>
      <p:tags r:id="rId2"/>
    </p:custDataLst>
    <p:extLst>
      <p:ext uri="{BB962C8B-B14F-4D97-AF65-F5344CB8AC3E}">
        <p14:creationId xmlns:p14="http://schemas.microsoft.com/office/powerpoint/2010/main" val="3065494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7 -4.07407E-6 L 0.17383 -0.00046 " pathEditMode="relative" rAng="0" ptsTypes="AA">
                                      <p:cBhvr>
                                        <p:cTn id="6" dur="2000" fill="hold"/>
                                        <p:tgtEl>
                                          <p:spTgt spid="7"/>
                                        </p:tgtEl>
                                        <p:attrNameLst>
                                          <p:attrName>ppt_x</p:attrName>
                                          <p:attrName>ppt_y</p:attrName>
                                        </p:attrNameLst>
                                      </p:cBhvr>
                                      <p:rCtr x="8685" y="-23"/>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5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P spid="3" grpId="0"/>
      <p:bldP spid="4" grpId="0"/>
      <p:bldP spid="14" grpId="0"/>
      <p:bldP spid="10"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解决问题的思路</a:t>
            </a:r>
            <a:endParaRPr lang="en-GB" dirty="0"/>
          </a:p>
        </p:txBody>
      </p:sp>
      <p:sp>
        <p:nvSpPr>
          <p:cNvPr id="12" name="矩形 11"/>
          <p:cNvSpPr/>
          <p:nvPr/>
        </p:nvSpPr>
        <p:spPr>
          <a:xfrm>
            <a:off x="1852457" y="2674925"/>
            <a:ext cx="2383367" cy="748100"/>
          </a:xfrm>
          <a:prstGeom prst="rect">
            <a:avLst/>
          </a:prstGeom>
          <a:solidFill>
            <a:schemeClr val="bg1"/>
          </a:solidFill>
          <a:ln>
            <a:solidFill>
              <a:schemeClr val="bg1"/>
            </a:solidFill>
          </a:ln>
          <a:effectLst>
            <a:glow rad="165100">
              <a:schemeClr val="accent4">
                <a:lumMod val="20000"/>
                <a:lumOff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latin typeface="宋体" panose="02010600030101010101" pitchFamily="2" charset="-122"/>
              <a:ea typeface="宋体" panose="02010600030101010101" pitchFamily="2" charset="-122"/>
            </a:endParaRPr>
          </a:p>
        </p:txBody>
      </p:sp>
      <p:sp>
        <p:nvSpPr>
          <p:cNvPr id="13" name="矩形 12"/>
          <p:cNvSpPr/>
          <p:nvPr/>
        </p:nvSpPr>
        <p:spPr>
          <a:xfrm>
            <a:off x="6309707" y="784965"/>
            <a:ext cx="2383367" cy="748100"/>
          </a:xfrm>
          <a:prstGeom prst="rect">
            <a:avLst/>
          </a:prstGeom>
          <a:solidFill>
            <a:schemeClr val="bg1"/>
          </a:solidFill>
          <a:ln>
            <a:solidFill>
              <a:schemeClr val="bg1"/>
            </a:solidFill>
          </a:ln>
          <a:effectLst>
            <a:glow rad="279400">
              <a:schemeClr val="accent4">
                <a:lumMod val="40000"/>
                <a:lumOff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latin typeface="宋体" panose="02010600030101010101" pitchFamily="2" charset="-122"/>
              <a:ea typeface="宋体" panose="02010600030101010101" pitchFamily="2" charset="-122"/>
            </a:endParaRPr>
          </a:p>
        </p:txBody>
      </p:sp>
      <p:sp>
        <p:nvSpPr>
          <p:cNvPr id="14" name="矩形 13"/>
          <p:cNvSpPr/>
          <p:nvPr/>
        </p:nvSpPr>
        <p:spPr>
          <a:xfrm>
            <a:off x="1846403" y="4090238"/>
            <a:ext cx="2383367" cy="748100"/>
          </a:xfrm>
          <a:prstGeom prst="rect">
            <a:avLst/>
          </a:prstGeom>
          <a:solidFill>
            <a:schemeClr val="bg1"/>
          </a:solidFill>
          <a:ln>
            <a:solidFill>
              <a:schemeClr val="bg1"/>
            </a:solidFill>
          </a:ln>
          <a:effectLst>
            <a:glow rad="292100">
              <a:schemeClr val="accent4">
                <a:lumMod val="20000"/>
                <a:lumOff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latin typeface="宋体" panose="02010600030101010101" pitchFamily="2" charset="-122"/>
              <a:ea typeface="宋体" panose="02010600030101010101" pitchFamily="2" charset="-122"/>
            </a:endParaRPr>
          </a:p>
        </p:txBody>
      </p:sp>
      <p:sp>
        <p:nvSpPr>
          <p:cNvPr id="15" name="矩形 14"/>
          <p:cNvSpPr/>
          <p:nvPr/>
        </p:nvSpPr>
        <p:spPr>
          <a:xfrm>
            <a:off x="1883382" y="5409364"/>
            <a:ext cx="2383367" cy="748100"/>
          </a:xfrm>
          <a:prstGeom prst="rect">
            <a:avLst/>
          </a:prstGeom>
          <a:solidFill>
            <a:schemeClr val="bg1"/>
          </a:solidFill>
          <a:ln>
            <a:solidFill>
              <a:schemeClr val="bg1"/>
            </a:solidFill>
          </a:ln>
          <a:effectLst>
            <a:glow rad="419100">
              <a:schemeClr val="accent4">
                <a:lumMod val="20000"/>
                <a:lumOff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latin typeface="宋体" panose="02010600030101010101" pitchFamily="2" charset="-122"/>
              <a:ea typeface="宋体" panose="02010600030101010101" pitchFamily="2" charset="-122"/>
            </a:endParaRPr>
          </a:p>
        </p:txBody>
      </p:sp>
      <p:sp>
        <p:nvSpPr>
          <p:cNvPr id="20" name="TextBox 19"/>
          <p:cNvSpPr txBox="1"/>
          <p:nvPr/>
        </p:nvSpPr>
        <p:spPr>
          <a:xfrm>
            <a:off x="2151530" y="1653988"/>
            <a:ext cx="2084294" cy="369332"/>
          </a:xfrm>
          <a:prstGeom prst="rect">
            <a:avLst/>
          </a:prstGeom>
          <a:noFill/>
        </p:spPr>
        <p:txBody>
          <a:bodyPr wrap="square" rtlCol="0">
            <a:spAutoFit/>
          </a:bodyPr>
          <a:lstStyle/>
          <a:p>
            <a:endParaRPr lang="en-GB" dirty="0"/>
          </a:p>
        </p:txBody>
      </p:sp>
      <p:sp>
        <p:nvSpPr>
          <p:cNvPr id="21" name="TextBox 20"/>
          <p:cNvSpPr txBox="1"/>
          <p:nvPr/>
        </p:nvSpPr>
        <p:spPr>
          <a:xfrm>
            <a:off x="2151530" y="2827823"/>
            <a:ext cx="1828800" cy="400110"/>
          </a:xfrm>
          <a:prstGeom prst="rect">
            <a:avLst/>
          </a:prstGeom>
          <a:noFill/>
        </p:spPr>
        <p:txBody>
          <a:bodyPr wrap="square" rtlCol="0">
            <a:spAutoFit/>
          </a:bodyPr>
          <a:lstStyle/>
          <a:p>
            <a:pPr algn="ctr"/>
            <a:r>
              <a:rPr lang="zh-CN" altLang="en-US" sz="2000" b="1" dirty="0" smtClean="0">
                <a:latin typeface="宋体" panose="02010600030101010101" pitchFamily="2" charset="-122"/>
                <a:ea typeface="宋体" panose="02010600030101010101" pitchFamily="2" charset="-122"/>
              </a:rPr>
              <a:t>物理图像</a:t>
            </a:r>
            <a:endParaRPr lang="en-GB" sz="2000" b="1" dirty="0">
              <a:latin typeface="宋体" panose="02010600030101010101" pitchFamily="2" charset="-122"/>
              <a:ea typeface="宋体" panose="02010600030101010101" pitchFamily="2" charset="-122"/>
            </a:endParaRPr>
          </a:p>
        </p:txBody>
      </p:sp>
      <p:sp>
        <p:nvSpPr>
          <p:cNvPr id="22" name="TextBox 21"/>
          <p:cNvSpPr txBox="1"/>
          <p:nvPr/>
        </p:nvSpPr>
        <p:spPr>
          <a:xfrm>
            <a:off x="2073657" y="4256084"/>
            <a:ext cx="2137288" cy="400110"/>
          </a:xfrm>
          <a:prstGeom prst="rect">
            <a:avLst/>
          </a:prstGeom>
          <a:noFill/>
        </p:spPr>
        <p:txBody>
          <a:bodyPr wrap="square" rtlCol="0">
            <a:spAutoFit/>
          </a:bodyPr>
          <a:lstStyle/>
          <a:p>
            <a:pPr algn="ctr"/>
            <a:r>
              <a:rPr lang="zh-CN" altLang="en-US" sz="2000" b="1" dirty="0" smtClean="0">
                <a:latin typeface="宋体" panose="02010600030101010101" pitchFamily="2" charset="-122"/>
                <a:ea typeface="宋体" panose="02010600030101010101" pitchFamily="2" charset="-122"/>
              </a:rPr>
              <a:t>发展理论</a:t>
            </a:r>
            <a:endParaRPr lang="en-GB" sz="2000" b="1" dirty="0">
              <a:latin typeface="宋体" panose="02010600030101010101" pitchFamily="2" charset="-122"/>
              <a:ea typeface="宋体" panose="02010600030101010101" pitchFamily="2" charset="-122"/>
            </a:endParaRPr>
          </a:p>
        </p:txBody>
      </p:sp>
      <p:sp>
        <p:nvSpPr>
          <p:cNvPr id="23" name="TextBox 22"/>
          <p:cNvSpPr txBox="1"/>
          <p:nvPr/>
        </p:nvSpPr>
        <p:spPr>
          <a:xfrm>
            <a:off x="2227901" y="5564837"/>
            <a:ext cx="1828800" cy="400110"/>
          </a:xfrm>
          <a:prstGeom prst="rect">
            <a:avLst/>
          </a:prstGeom>
          <a:noFill/>
        </p:spPr>
        <p:txBody>
          <a:bodyPr wrap="square" rtlCol="0">
            <a:spAutoFit/>
          </a:bodyPr>
          <a:lstStyle/>
          <a:p>
            <a:pPr algn="ctr"/>
            <a:r>
              <a:rPr lang="zh-CN" altLang="en-US" sz="2000" b="1" dirty="0" smtClean="0">
                <a:latin typeface="宋体" panose="02010600030101010101" pitchFamily="2" charset="-122"/>
                <a:ea typeface="宋体" panose="02010600030101010101" pitchFamily="2" charset="-122"/>
              </a:rPr>
              <a:t>进行实验</a:t>
            </a:r>
            <a:endParaRPr lang="en-GB" sz="2000" b="1" dirty="0">
              <a:latin typeface="宋体" panose="02010600030101010101" pitchFamily="2" charset="-122"/>
              <a:ea typeface="宋体" panose="02010600030101010101" pitchFamily="2" charset="-122"/>
            </a:endParaRPr>
          </a:p>
        </p:txBody>
      </p:sp>
      <p:sp>
        <p:nvSpPr>
          <p:cNvPr id="24" name="TextBox 23"/>
          <p:cNvSpPr txBox="1"/>
          <p:nvPr/>
        </p:nvSpPr>
        <p:spPr>
          <a:xfrm>
            <a:off x="6586990" y="951879"/>
            <a:ext cx="1828800" cy="400110"/>
          </a:xfrm>
          <a:prstGeom prst="rect">
            <a:avLst/>
          </a:prstGeom>
          <a:noFill/>
        </p:spPr>
        <p:txBody>
          <a:bodyPr wrap="square" rtlCol="0">
            <a:spAutoFit/>
          </a:bodyPr>
          <a:lstStyle/>
          <a:p>
            <a:pPr algn="ctr"/>
            <a:r>
              <a:rPr lang="zh-CN" altLang="en-US" sz="2000" b="1" dirty="0" smtClean="0">
                <a:latin typeface="宋体" panose="02010600030101010101" pitchFamily="2" charset="-122"/>
                <a:ea typeface="宋体" panose="02010600030101010101" pitchFamily="2" charset="-122"/>
              </a:rPr>
              <a:t>验证理论</a:t>
            </a:r>
            <a:endParaRPr lang="en-GB" sz="2000" b="1" dirty="0">
              <a:latin typeface="宋体" panose="02010600030101010101" pitchFamily="2" charset="-122"/>
              <a:ea typeface="宋体" panose="02010600030101010101" pitchFamily="2" charset="-122"/>
            </a:endParaRPr>
          </a:p>
        </p:txBody>
      </p:sp>
      <p:sp>
        <p:nvSpPr>
          <p:cNvPr id="25" name="矩形 24"/>
          <p:cNvSpPr/>
          <p:nvPr/>
        </p:nvSpPr>
        <p:spPr>
          <a:xfrm>
            <a:off x="6309707" y="1975592"/>
            <a:ext cx="2493521" cy="748100"/>
          </a:xfrm>
          <a:prstGeom prst="rect">
            <a:avLst/>
          </a:prstGeom>
          <a:solidFill>
            <a:schemeClr val="bg1"/>
          </a:solidFill>
          <a:ln>
            <a:solidFill>
              <a:schemeClr val="bg1"/>
            </a:solidFill>
          </a:ln>
          <a:effectLst>
            <a:glow rad="165100">
              <a:schemeClr val="accent4">
                <a:lumMod val="60000"/>
                <a:lumOff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latin typeface="宋体" panose="02010600030101010101" pitchFamily="2" charset="-122"/>
              <a:ea typeface="宋体" panose="02010600030101010101" pitchFamily="2" charset="-122"/>
            </a:endParaRPr>
          </a:p>
        </p:txBody>
      </p:sp>
      <p:sp>
        <p:nvSpPr>
          <p:cNvPr id="26" name="矩形 25"/>
          <p:cNvSpPr/>
          <p:nvPr/>
        </p:nvSpPr>
        <p:spPr>
          <a:xfrm>
            <a:off x="6379012" y="3475456"/>
            <a:ext cx="2493522" cy="748100"/>
          </a:xfrm>
          <a:prstGeom prst="rect">
            <a:avLst/>
          </a:prstGeom>
          <a:solidFill>
            <a:schemeClr val="bg1"/>
          </a:solidFill>
          <a:ln>
            <a:solidFill>
              <a:schemeClr val="bg1"/>
            </a:solidFill>
          </a:ln>
          <a:effectLst>
            <a:glow rad="165100">
              <a:schemeClr val="accent4">
                <a:lumMod val="60000"/>
                <a:lumOff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latin typeface="宋体" panose="02010600030101010101" pitchFamily="2" charset="-122"/>
              <a:ea typeface="宋体" panose="02010600030101010101" pitchFamily="2" charset="-122"/>
            </a:endParaRPr>
          </a:p>
        </p:txBody>
      </p:sp>
      <p:sp>
        <p:nvSpPr>
          <p:cNvPr id="28" name="TextBox 27"/>
          <p:cNvSpPr txBox="1"/>
          <p:nvPr/>
        </p:nvSpPr>
        <p:spPr>
          <a:xfrm>
            <a:off x="6379011" y="2171635"/>
            <a:ext cx="2493523" cy="400110"/>
          </a:xfrm>
          <a:prstGeom prst="rect">
            <a:avLst/>
          </a:prstGeom>
          <a:noFill/>
        </p:spPr>
        <p:txBody>
          <a:bodyPr wrap="square" rtlCol="0">
            <a:spAutoFit/>
          </a:bodyPr>
          <a:lstStyle/>
          <a:p>
            <a:pPr algn="ctr"/>
            <a:r>
              <a:rPr lang="zh-CN" altLang="en-US" sz="2000" b="1" dirty="0">
                <a:latin typeface="宋体" panose="02010600030101010101" pitchFamily="2" charset="-122"/>
                <a:ea typeface="宋体" panose="02010600030101010101" pitchFamily="2" charset="-122"/>
              </a:rPr>
              <a:t>理论修正</a:t>
            </a:r>
            <a:endParaRPr lang="en-GB" sz="2000" b="1" dirty="0">
              <a:latin typeface="宋体" panose="02010600030101010101" pitchFamily="2" charset="-122"/>
              <a:ea typeface="宋体" panose="02010600030101010101" pitchFamily="2" charset="-122"/>
            </a:endParaRPr>
          </a:p>
        </p:txBody>
      </p:sp>
      <p:sp>
        <p:nvSpPr>
          <p:cNvPr id="29" name="TextBox 28"/>
          <p:cNvSpPr txBox="1"/>
          <p:nvPr/>
        </p:nvSpPr>
        <p:spPr>
          <a:xfrm>
            <a:off x="6499980" y="3600953"/>
            <a:ext cx="2137288" cy="400110"/>
          </a:xfrm>
          <a:prstGeom prst="rect">
            <a:avLst/>
          </a:prstGeom>
          <a:noFill/>
        </p:spPr>
        <p:txBody>
          <a:bodyPr wrap="square" rtlCol="0">
            <a:spAutoFit/>
          </a:bodyPr>
          <a:lstStyle/>
          <a:p>
            <a:pPr algn="ctr"/>
            <a:r>
              <a:rPr lang="zh-CN" altLang="en-US" sz="2000" b="1" dirty="0" smtClean="0">
                <a:latin typeface="宋体" panose="02010600030101010101" pitchFamily="2" charset="-122"/>
                <a:ea typeface="宋体" panose="02010600030101010101" pitchFamily="2" charset="-122"/>
              </a:rPr>
              <a:t>控制变量实验</a:t>
            </a:r>
            <a:endParaRPr lang="en-GB" sz="2000" b="1" dirty="0">
              <a:latin typeface="宋体" panose="02010600030101010101" pitchFamily="2" charset="-122"/>
              <a:ea typeface="宋体" panose="02010600030101010101" pitchFamily="2" charset="-122"/>
            </a:endParaRPr>
          </a:p>
        </p:txBody>
      </p:sp>
      <p:sp>
        <p:nvSpPr>
          <p:cNvPr id="33" name="下箭头 32"/>
          <p:cNvSpPr/>
          <p:nvPr/>
        </p:nvSpPr>
        <p:spPr>
          <a:xfrm>
            <a:off x="2918012" y="3557534"/>
            <a:ext cx="275664" cy="469116"/>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34" name="下箭头 33"/>
          <p:cNvSpPr/>
          <p:nvPr/>
        </p:nvSpPr>
        <p:spPr>
          <a:xfrm>
            <a:off x="2937233" y="4917172"/>
            <a:ext cx="275664" cy="469116"/>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35" name="下箭头 34"/>
          <p:cNvSpPr/>
          <p:nvPr/>
        </p:nvSpPr>
        <p:spPr>
          <a:xfrm>
            <a:off x="7350109" y="2846103"/>
            <a:ext cx="275663" cy="582108"/>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39" name="下箭头 38"/>
          <p:cNvSpPr/>
          <p:nvPr/>
        </p:nvSpPr>
        <p:spPr>
          <a:xfrm>
            <a:off x="2931461" y="2163820"/>
            <a:ext cx="275664" cy="469116"/>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40" name="矩形 39"/>
          <p:cNvSpPr/>
          <p:nvPr/>
        </p:nvSpPr>
        <p:spPr>
          <a:xfrm>
            <a:off x="6296259" y="5005423"/>
            <a:ext cx="2493522" cy="1384942"/>
          </a:xfrm>
          <a:prstGeom prst="rect">
            <a:avLst/>
          </a:prstGeom>
          <a:solidFill>
            <a:schemeClr val="bg1"/>
          </a:solidFill>
          <a:ln>
            <a:solidFill>
              <a:schemeClr val="bg1"/>
            </a:solidFill>
          </a:ln>
          <a:effectLst>
            <a:glow rad="165100">
              <a:schemeClr val="accent4"/>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latin typeface="宋体" panose="02010600030101010101" pitchFamily="2" charset="-122"/>
              <a:ea typeface="宋体" panose="02010600030101010101" pitchFamily="2" charset="-122"/>
            </a:endParaRPr>
          </a:p>
        </p:txBody>
      </p:sp>
      <p:sp>
        <p:nvSpPr>
          <p:cNvPr id="41" name="下箭头 40"/>
          <p:cNvSpPr/>
          <p:nvPr/>
        </p:nvSpPr>
        <p:spPr>
          <a:xfrm>
            <a:off x="7432083" y="4223659"/>
            <a:ext cx="193690" cy="697216"/>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42" name="TextBox 41"/>
          <p:cNvSpPr txBox="1"/>
          <p:nvPr/>
        </p:nvSpPr>
        <p:spPr>
          <a:xfrm>
            <a:off x="6474376" y="5377371"/>
            <a:ext cx="2137288" cy="707886"/>
          </a:xfrm>
          <a:prstGeom prst="rect">
            <a:avLst/>
          </a:prstGeom>
          <a:noFill/>
        </p:spPr>
        <p:txBody>
          <a:bodyPr wrap="square" rtlCol="0">
            <a:spAutoFit/>
          </a:bodyPr>
          <a:lstStyle/>
          <a:p>
            <a:pPr algn="ctr"/>
            <a:r>
              <a:rPr lang="zh-CN" altLang="en-US" sz="2000" b="1" dirty="0" smtClean="0">
                <a:latin typeface="宋体" panose="02010600030101010101" pitchFamily="2" charset="-122"/>
                <a:ea typeface="宋体" panose="02010600030101010101" pitchFamily="2" charset="-122"/>
              </a:rPr>
              <a:t>达到最大化速度的要求</a:t>
            </a:r>
            <a:endParaRPr lang="en-GB" sz="2000" b="1" dirty="0">
              <a:latin typeface="宋体" panose="02010600030101010101" pitchFamily="2" charset="-122"/>
              <a:ea typeface="宋体" panose="02010600030101010101" pitchFamily="2" charset="-122"/>
            </a:endParaRPr>
          </a:p>
        </p:txBody>
      </p:sp>
      <p:sp>
        <p:nvSpPr>
          <p:cNvPr id="27" name="矩形 26"/>
          <p:cNvSpPr/>
          <p:nvPr/>
        </p:nvSpPr>
        <p:spPr>
          <a:xfrm>
            <a:off x="1864161" y="1415720"/>
            <a:ext cx="2383367" cy="748100"/>
          </a:xfrm>
          <a:prstGeom prst="rect">
            <a:avLst/>
          </a:prstGeom>
          <a:solidFill>
            <a:schemeClr val="bg1"/>
          </a:solidFill>
          <a:ln>
            <a:solidFill>
              <a:schemeClr val="bg1"/>
            </a:solidFill>
          </a:ln>
          <a:effectLst>
            <a:glow rad="279400">
              <a:schemeClr val="accent4">
                <a:lumMod val="20000"/>
                <a:lumOff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latin typeface="宋体" panose="02010600030101010101" pitchFamily="2" charset="-122"/>
              <a:ea typeface="宋体" panose="02010600030101010101" pitchFamily="2" charset="-122"/>
            </a:endParaRPr>
          </a:p>
        </p:txBody>
      </p:sp>
      <p:sp>
        <p:nvSpPr>
          <p:cNvPr id="30" name="TextBox 29"/>
          <p:cNvSpPr txBox="1"/>
          <p:nvPr/>
        </p:nvSpPr>
        <p:spPr>
          <a:xfrm>
            <a:off x="1706096" y="1548848"/>
            <a:ext cx="2699497" cy="400110"/>
          </a:xfrm>
          <a:prstGeom prst="rect">
            <a:avLst/>
          </a:prstGeom>
          <a:noFill/>
        </p:spPr>
        <p:txBody>
          <a:bodyPr wrap="square" rtlCol="0">
            <a:spAutoFit/>
          </a:bodyPr>
          <a:lstStyle/>
          <a:p>
            <a:pPr algn="ctr"/>
            <a:r>
              <a:rPr lang="zh-CN" altLang="en-US" sz="2000" b="1" dirty="0">
                <a:latin typeface="宋体" panose="02010600030101010101" pitchFamily="2" charset="-122"/>
                <a:ea typeface="宋体" panose="02010600030101010101" pitchFamily="2" charset="-122"/>
              </a:rPr>
              <a:t>预实验</a:t>
            </a:r>
            <a:endParaRPr lang="en-GB" sz="2000" b="1" dirty="0">
              <a:latin typeface="宋体" panose="02010600030101010101" pitchFamily="2" charset="-122"/>
              <a:ea typeface="宋体" panose="02010600030101010101" pitchFamily="2" charset="-122"/>
            </a:endParaRPr>
          </a:p>
        </p:txBody>
      </p:sp>
      <p:sp>
        <p:nvSpPr>
          <p:cNvPr id="31" name="下箭头 30"/>
          <p:cNvSpPr/>
          <p:nvPr/>
        </p:nvSpPr>
        <p:spPr>
          <a:xfrm>
            <a:off x="7350108" y="1514345"/>
            <a:ext cx="275664" cy="469116"/>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3" name="灯片编号占位符 2"/>
          <p:cNvSpPr>
            <a:spLocks noGrp="1"/>
          </p:cNvSpPr>
          <p:nvPr>
            <p:ph type="sldNum" sz="quarter" idx="12"/>
          </p:nvPr>
        </p:nvSpPr>
        <p:spPr/>
        <p:txBody>
          <a:bodyPr/>
          <a:lstStyle/>
          <a:p>
            <a:fld id="{1A54FE71-44B7-4752-9E07-321918EE349E}" type="slidenum">
              <a:rPr lang="zh-CN" altLang="en-US" smtClean="0"/>
              <a:t>6</a:t>
            </a:fld>
            <a:endParaRPr lang="zh-CN" altLang="en-US"/>
          </a:p>
        </p:txBody>
      </p:sp>
    </p:spTree>
    <p:custDataLst>
      <p:tags r:id="rId1"/>
    </p:custDataLst>
    <p:extLst>
      <p:ext uri="{BB962C8B-B14F-4D97-AF65-F5344CB8AC3E}">
        <p14:creationId xmlns:p14="http://schemas.microsoft.com/office/powerpoint/2010/main" val="2680159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1" grpId="0"/>
      <p:bldP spid="22" grpId="0"/>
      <p:bldP spid="23" grpId="0"/>
      <p:bldP spid="24" grpId="0"/>
      <p:bldP spid="25" grpId="0" animBg="1"/>
      <p:bldP spid="26" grpId="0" animBg="1"/>
      <p:bldP spid="28" grpId="0"/>
      <p:bldP spid="29" grpId="0"/>
      <p:bldP spid="33" grpId="0" animBg="1"/>
      <p:bldP spid="34" grpId="0" animBg="1"/>
      <p:bldP spid="35" grpId="0" animBg="1"/>
      <p:bldP spid="39" grpId="0" animBg="1"/>
      <p:bldP spid="40" grpId="0" animBg="1"/>
      <p:bldP spid="41" grpId="0" animBg="1"/>
      <p:bldP spid="42" grpId="0"/>
      <p:bldP spid="27" grpId="0" animBg="1"/>
      <p:bldP spid="30" grpId="0"/>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838884"/>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t>2.</a:t>
            </a:r>
            <a:r>
              <a:rPr lang="zh-CN" altLang="en-US" sz="3600" b="1" dirty="0"/>
              <a:t>物理图像与理论</a:t>
            </a:r>
            <a:r>
              <a:rPr lang="zh-CN" altLang="en-US" sz="3600" b="1" dirty="0" smtClean="0"/>
              <a:t>分析</a:t>
            </a:r>
            <a:endParaRPr lang="zh-CN" altLang="en-US" sz="3600" b="1" dirty="0"/>
          </a:p>
        </p:txBody>
      </p:sp>
      <p:sp>
        <p:nvSpPr>
          <p:cNvPr id="2" name="灯片编号占位符 1"/>
          <p:cNvSpPr>
            <a:spLocks noGrp="1"/>
          </p:cNvSpPr>
          <p:nvPr>
            <p:ph type="sldNum" sz="quarter" idx="12"/>
          </p:nvPr>
        </p:nvSpPr>
        <p:spPr/>
        <p:txBody>
          <a:bodyPr/>
          <a:lstStyle/>
          <a:p>
            <a:fld id="{1A54FE71-44B7-4752-9E07-321918EE349E}" type="slidenum">
              <a:rPr lang="zh-CN" altLang="en-US" smtClean="0"/>
              <a:t>7</a:t>
            </a:fld>
            <a:endParaRPr lang="zh-CN" altLang="en-US"/>
          </a:p>
        </p:txBody>
      </p:sp>
    </p:spTree>
    <p:extLst>
      <p:ext uri="{BB962C8B-B14F-4D97-AF65-F5344CB8AC3E}">
        <p14:creationId xmlns:p14="http://schemas.microsoft.com/office/powerpoint/2010/main" val="629181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11335" y="3719243"/>
            <a:ext cx="7867136" cy="911424"/>
          </a:xfrm>
          <a:prstGeom prst="rect">
            <a:avLst/>
          </a:prstGeom>
          <a:solidFill>
            <a:schemeClr val="bg2">
              <a:lumMod val="75000"/>
              <a:alpha val="74000"/>
            </a:schemeClr>
          </a:solidFill>
          <a:ln>
            <a:solidFill>
              <a:srgbClr val="FF0000"/>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62832" y="3462382"/>
            <a:ext cx="8410832" cy="181232"/>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362832" y="4702176"/>
            <a:ext cx="8410832" cy="181232"/>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501816" y="3174056"/>
            <a:ext cx="469556" cy="1952367"/>
          </a:xfrm>
          <a:prstGeom prst="ellipse">
            <a:avLst/>
          </a:prstGeom>
          <a:solidFill>
            <a:schemeClr val="accent2">
              <a:lumMod val="60000"/>
              <a:lumOff val="40000"/>
            </a:schemeClr>
          </a:solidFill>
          <a:ln>
            <a:solidFill>
              <a:schemeClr val="accent2">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8" name="圆角矩形 7"/>
          <p:cNvSpPr/>
          <p:nvPr/>
        </p:nvSpPr>
        <p:spPr>
          <a:xfrm>
            <a:off x="2194776" y="3670901"/>
            <a:ext cx="1020464" cy="1020464"/>
          </a:xfrm>
          <a:prstGeom prst="roundRect">
            <a:avLst/>
          </a:prstGeom>
          <a:solidFill>
            <a:schemeClr val="accent4"/>
          </a:solidFill>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 name="矩形 8"/>
          <p:cNvSpPr/>
          <p:nvPr/>
        </p:nvSpPr>
        <p:spPr>
          <a:xfrm rot="16200000">
            <a:off x="9450498" y="3990290"/>
            <a:ext cx="646332" cy="369332"/>
          </a:xfrm>
          <a:prstGeom prst="rect">
            <a:avLst/>
          </a:prstGeom>
          <a:noFill/>
        </p:spPr>
        <p:txBody>
          <a:bodyPr wrap="none" lIns="91440" tIns="45720" rIns="91440" bIns="45720">
            <a:spAutoFit/>
          </a:bodyPr>
          <a:lstStyle/>
          <a:p>
            <a:pPr algn="ctr"/>
            <a:r>
              <a:rPr lang="zh-CN" altLang="en-US" b="0" cap="none" spc="0" dirty="0" smtClean="0">
                <a:ln w="0"/>
                <a:solidFill>
                  <a:srgbClr val="0000FF"/>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铝箔</a:t>
            </a:r>
            <a:endParaRPr lang="zh-CN" altLang="en-US" b="0" cap="none" spc="0" dirty="0">
              <a:ln w="0"/>
              <a:solidFill>
                <a:srgbClr val="0000FF"/>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endParaRPr>
          </a:p>
        </p:txBody>
      </p:sp>
      <p:sp>
        <p:nvSpPr>
          <p:cNvPr id="11" name="矩形 10"/>
          <p:cNvSpPr/>
          <p:nvPr/>
        </p:nvSpPr>
        <p:spPr>
          <a:xfrm>
            <a:off x="2381842" y="3938873"/>
            <a:ext cx="646332" cy="369332"/>
          </a:xfrm>
          <a:prstGeom prst="rect">
            <a:avLst/>
          </a:prstGeom>
          <a:noFill/>
        </p:spPr>
        <p:txBody>
          <a:bodyPr wrap="none" lIns="91440" tIns="45720" rIns="91440" bIns="45720">
            <a:spAutoFit/>
          </a:bodyPr>
          <a:lstStyle/>
          <a:p>
            <a:pPr algn="ctr"/>
            <a:r>
              <a:rPr lang="zh-CN" altLang="en-US" b="0" cap="none" spc="0" dirty="0" smtClean="0">
                <a:ln w="0"/>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炮弹</a:t>
            </a:r>
            <a:endParaRPr lang="zh-CN" altLang="en-US" b="0" cap="none" spc="0" dirty="0">
              <a:ln w="0"/>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endParaRPr>
          </a:p>
        </p:txBody>
      </p:sp>
      <p:sp>
        <p:nvSpPr>
          <p:cNvPr id="12" name="圆角矩形 11"/>
          <p:cNvSpPr/>
          <p:nvPr/>
        </p:nvSpPr>
        <p:spPr>
          <a:xfrm>
            <a:off x="1065657" y="3129032"/>
            <a:ext cx="297175" cy="1916991"/>
          </a:xfrm>
          <a:prstGeom prst="roundRect">
            <a:avLst/>
          </a:prstGeom>
          <a:solidFill>
            <a:srgbClr val="00B050"/>
          </a:solidFill>
          <a:ln>
            <a:solidFill>
              <a:srgbClr val="00B05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3" name="矩形 12"/>
          <p:cNvSpPr/>
          <p:nvPr/>
        </p:nvSpPr>
        <p:spPr>
          <a:xfrm>
            <a:off x="229203" y="5126424"/>
            <a:ext cx="2039266" cy="461665"/>
          </a:xfrm>
          <a:prstGeom prst="rect">
            <a:avLst/>
          </a:prstGeom>
          <a:noFill/>
        </p:spPr>
        <p:txBody>
          <a:bodyPr wrap="square" lIns="91440" tIns="45720" rIns="91440" bIns="45720">
            <a:spAutoFit/>
          </a:bodyPr>
          <a:lstStyle/>
          <a:p>
            <a:pPr algn="ctr"/>
            <a:r>
              <a:rPr lang="zh-CN" altLang="en-US" sz="2400" b="0" cap="none" spc="0" dirty="0" smtClean="0">
                <a:ln w="0"/>
                <a:solidFill>
                  <a:srgbClr val="00B05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触发装置</a:t>
            </a:r>
            <a:endParaRPr lang="zh-CN" altLang="en-US" sz="2400" b="0" cap="none" spc="0" dirty="0">
              <a:ln w="0"/>
              <a:solidFill>
                <a:srgbClr val="00B05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endParaRPr>
          </a:p>
        </p:txBody>
      </p:sp>
      <p:sp>
        <p:nvSpPr>
          <p:cNvPr id="14" name="矩形 13"/>
          <p:cNvSpPr/>
          <p:nvPr/>
        </p:nvSpPr>
        <p:spPr>
          <a:xfrm rot="5400000">
            <a:off x="8157999" y="2450723"/>
            <a:ext cx="2149788" cy="23599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9408323" y="2368665"/>
            <a:ext cx="1126098" cy="400110"/>
          </a:xfrm>
          <a:prstGeom prst="rect">
            <a:avLst/>
          </a:prstGeom>
          <a:noFill/>
        </p:spPr>
        <p:txBody>
          <a:bodyPr wrap="square" rtlCol="0">
            <a:spAutoFit/>
          </a:bodyPr>
          <a:lstStyle/>
          <a:p>
            <a:r>
              <a:rPr lang="zh-CN" altLang="en-US" sz="2000" b="1" dirty="0">
                <a:latin typeface="宋体" panose="02010600030101010101" pitchFamily="2" charset="-122"/>
                <a:ea typeface="宋体" panose="02010600030101010101" pitchFamily="2" charset="-122"/>
              </a:rPr>
              <a:t>吸尘器</a:t>
            </a:r>
          </a:p>
        </p:txBody>
      </p:sp>
      <p:sp>
        <p:nvSpPr>
          <p:cNvPr id="3" name="灯片编号占位符 2"/>
          <p:cNvSpPr>
            <a:spLocks noGrp="1"/>
          </p:cNvSpPr>
          <p:nvPr>
            <p:ph type="sldNum" sz="quarter" idx="12"/>
          </p:nvPr>
        </p:nvSpPr>
        <p:spPr/>
        <p:txBody>
          <a:bodyPr/>
          <a:lstStyle/>
          <a:p>
            <a:fld id="{1A54FE71-44B7-4752-9E07-321918EE349E}" type="slidenum">
              <a:rPr lang="zh-CN" altLang="en-US" smtClean="0"/>
              <a:t>8</a:t>
            </a:fld>
            <a:endParaRPr lang="zh-CN" altLang="en-US"/>
          </a:p>
        </p:txBody>
      </p:sp>
      <p:sp>
        <p:nvSpPr>
          <p:cNvPr id="15" name="Text Box 10"/>
          <p:cNvSpPr txBox="1">
            <a:spLocks noChangeArrowheads="1"/>
          </p:cNvSpPr>
          <p:nvPr/>
        </p:nvSpPr>
        <p:spPr bwMode="auto">
          <a:xfrm>
            <a:off x="3306179" y="95109"/>
            <a:ext cx="5340279" cy="923330"/>
          </a:xfrm>
          <a:prstGeom prst="rect">
            <a:avLst/>
          </a:prstGeom>
          <a:solidFill>
            <a:schemeClr val="bg1"/>
          </a:solidFill>
          <a:ln w="9525">
            <a:noFill/>
            <a:miter lim="800000"/>
            <a:headEnd/>
            <a:tailEnd/>
          </a:ln>
          <a:effectLst>
            <a:glow rad="228600">
              <a:srgbClr val="FF0000">
                <a:alpha val="40000"/>
              </a:srgbClr>
            </a:glow>
          </a:effectLst>
        </p:spPr>
        <p:txBody>
          <a:bodyPr wrap="square">
            <a:spAutoFit/>
          </a:bodyPr>
          <a:lstStyle/>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 </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16" name="矩形 15"/>
          <p:cNvSpPr/>
          <p:nvPr/>
        </p:nvSpPr>
        <p:spPr>
          <a:xfrm>
            <a:off x="5009751" y="233608"/>
            <a:ext cx="2031326" cy="646331"/>
          </a:xfrm>
          <a:prstGeom prst="rect">
            <a:avLst/>
          </a:prstGeom>
          <a:noFill/>
        </p:spPr>
        <p:txBody>
          <a:bodyPr wrap="none" lIns="91440" tIns="45720" rIns="91440" bIns="45720">
            <a:spAutoFit/>
          </a:bodyPr>
          <a:lstStyle/>
          <a:p>
            <a:pPr algn="ctr"/>
            <a:r>
              <a:rPr lang="zh-CN" altLang="en-US" sz="3600" dirty="0">
                <a:ln w="0"/>
                <a:solidFill>
                  <a:srgbClr val="0000FF"/>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物理模型</a:t>
            </a:r>
            <a:endParaRPr lang="zh-CN" altLang="en-US" sz="3600" b="0" cap="none" spc="0" dirty="0">
              <a:ln w="0"/>
              <a:solidFill>
                <a:srgbClr val="0000FF"/>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endParaRPr>
          </a:p>
        </p:txBody>
      </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51182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4" fill="hold" grpId="0" nodeType="clickEffect">
                                  <p:stCondLst>
                                    <p:cond delay="0"/>
                                  </p:stCondLst>
                                  <p:childTnLst>
                                    <p:animEffect transition="out" filter="wipe(down)">
                                      <p:cBhvr>
                                        <p:cTn id="10" dur="500"/>
                                        <p:tgtEl>
                                          <p:spTgt spid="12"/>
                                        </p:tgtEl>
                                      </p:cBhvr>
                                    </p:animEffect>
                                    <p:set>
                                      <p:cBhvr>
                                        <p:cTn id="11" dur="1" fill="hold">
                                          <p:stCondLst>
                                            <p:cond delay="499"/>
                                          </p:stCondLst>
                                        </p:cTn>
                                        <p:tgtEl>
                                          <p:spTgt spid="1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0" nodeType="clickEffect">
                                  <p:stCondLst>
                                    <p:cond delay="0"/>
                                  </p:stCondLst>
                                  <p:childTnLst>
                                    <p:animMotion origin="layout" path="M -4.58545E-6 -2.22222E-6 L 0.52922 -0.00278 " pathEditMode="relative" rAng="0" ptsTypes="AA">
                                      <p:cBhvr>
                                        <p:cTn id="15" dur="2000" fill="hold"/>
                                        <p:tgtEl>
                                          <p:spTgt spid="8"/>
                                        </p:tgtEl>
                                        <p:attrNameLst>
                                          <p:attrName>ppt_x</p:attrName>
                                          <p:attrName>ppt_y</p:attrName>
                                        </p:attrNameLst>
                                      </p:cBhvr>
                                      <p:rCtr x="26461" y="-139"/>
                                    </p:animMotion>
                                  </p:childTnLst>
                                </p:cTn>
                              </p:par>
                              <p:par>
                                <p:cTn id="16" presetID="42" presetClass="path" presetSubtype="0" accel="50000" decel="50000" fill="hold" grpId="0" nodeType="withEffect">
                                  <p:stCondLst>
                                    <p:cond delay="0"/>
                                  </p:stCondLst>
                                  <p:childTnLst>
                                    <p:animMotion origin="layout" path="M -4.58545E-6 -3.358E-6 L 0.52636 0.00694 " pathEditMode="relative" rAng="0" ptsTypes="AA">
                                      <p:cBhvr>
                                        <p:cTn id="17" dur="2000" fill="hold"/>
                                        <p:tgtEl>
                                          <p:spTgt spid="11"/>
                                        </p:tgtEl>
                                        <p:attrNameLst>
                                          <p:attrName>ppt_x</p:attrName>
                                          <p:attrName>ppt_y</p:attrName>
                                        </p:attrNameLst>
                                      </p:cBhvr>
                                      <p:rCtr x="26318" y="347"/>
                                    </p:animMotion>
                                  </p:childTnLst>
                                </p:cTn>
                              </p:par>
                            </p:childTnLst>
                          </p:cTn>
                        </p:par>
                      </p:childTnLst>
                    </p:cTn>
                  </p:par>
                  <p:par>
                    <p:cTn id="18" fill="hold">
                      <p:stCondLst>
                        <p:cond delay="indefinite"/>
                      </p:stCondLst>
                      <p:childTnLst>
                        <p:par>
                          <p:cTn id="19" fill="hold">
                            <p:stCondLst>
                              <p:cond delay="0"/>
                            </p:stCondLst>
                            <p:childTnLst>
                              <p:par>
                                <p:cTn id="20" presetID="16" presetClass="exit" presetSubtype="21" fill="hold" grpId="0" nodeType="clickEffect">
                                  <p:stCondLst>
                                    <p:cond delay="0"/>
                                  </p:stCondLst>
                                  <p:childTnLst>
                                    <p:animEffect transition="out" filter="barn(inVertical)">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par>
                                <p:cTn id="23" presetID="16" presetClass="exit" presetSubtype="21" fill="hold" grpId="0" nodeType="withEffect">
                                  <p:stCondLst>
                                    <p:cond delay="0"/>
                                  </p:stCondLst>
                                  <p:childTnLst>
                                    <p:animEffect transition="out" filter="barn(inVertical)">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2" presetClass="path" presetSubtype="0" accel="50000" decel="50000" fill="hold" grpId="1" nodeType="clickEffect">
                                  <p:stCondLst>
                                    <p:cond delay="0"/>
                                  </p:stCondLst>
                                  <p:childTnLst>
                                    <p:animMotion origin="layout" path="M 0.52963 -0.00278 L 0.9238 -0.00764 " pathEditMode="relative" rAng="0" ptsTypes="AA">
                                      <p:cBhvr>
                                        <p:cTn id="29" dur="2000" fill="hold"/>
                                        <p:tgtEl>
                                          <p:spTgt spid="8"/>
                                        </p:tgtEl>
                                        <p:attrNameLst>
                                          <p:attrName>ppt_x</p:attrName>
                                          <p:attrName>ppt_y</p:attrName>
                                        </p:attrNameLst>
                                      </p:cBhvr>
                                      <p:rCtr x="19708" y="-255"/>
                                    </p:animMotion>
                                  </p:childTnLst>
                                </p:cTn>
                              </p:par>
                              <p:par>
                                <p:cTn id="30" presetID="42" presetClass="path" presetSubtype="0" accel="50000" decel="50000" fill="hold" grpId="1" nodeType="withEffect">
                                  <p:stCondLst>
                                    <p:cond delay="0"/>
                                  </p:stCondLst>
                                  <p:childTnLst>
                                    <p:animMotion origin="layout" path="M 0.52963 0.00555 L 0.92497 0.00023 " pathEditMode="relative" rAng="0" ptsTypes="AA">
                                      <p:cBhvr>
                                        <p:cTn id="31" dur="2000" fill="hold"/>
                                        <p:tgtEl>
                                          <p:spTgt spid="11"/>
                                        </p:tgtEl>
                                        <p:attrNameLst>
                                          <p:attrName>ppt_x</p:attrName>
                                          <p:attrName>ppt_y</p:attrName>
                                        </p:attrNameLst>
                                      </p:cBhvr>
                                      <p:rCtr x="19760"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8" grpId="1" animBg="1"/>
      <p:bldP spid="9" grpId="0"/>
      <p:bldP spid="11" grpId="0"/>
      <p:bldP spid="11" grpId="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预实验（真空装置）</a:t>
            </a:r>
            <a:endParaRPr lang="zh-CN" altLang="en-US" dirty="0"/>
          </a:p>
        </p:txBody>
      </p:sp>
      <p:sp>
        <p:nvSpPr>
          <p:cNvPr id="4" name="内容占位符 2"/>
          <p:cNvSpPr>
            <a:spLocks noGrp="1"/>
          </p:cNvSpPr>
          <p:nvPr>
            <p:ph idx="1"/>
          </p:nvPr>
        </p:nvSpPr>
        <p:spPr>
          <a:xfrm>
            <a:off x="796636" y="1520825"/>
            <a:ext cx="10515600" cy="4351338"/>
          </a:xfrm>
        </p:spPr>
        <p:txBody>
          <a:bodyPr/>
          <a:lstStyle/>
          <a:p>
            <a:pPr marL="0" indent="0">
              <a:buNone/>
            </a:pPr>
            <a:r>
              <a:rPr lang="en-US" altLang="zh-CN" dirty="0" smtClean="0"/>
              <a:t>1.</a:t>
            </a:r>
            <a:r>
              <a:rPr lang="zh-CN" altLang="en-US" dirty="0"/>
              <a:t>真空</a:t>
            </a:r>
            <a:r>
              <a:rPr lang="zh-CN" altLang="en-US" dirty="0" smtClean="0"/>
              <a:t>装置为真空泵；</a:t>
            </a:r>
            <a:endParaRPr lang="en-US" altLang="zh-CN" dirty="0" smtClean="0"/>
          </a:p>
          <a:p>
            <a:r>
              <a:rPr lang="zh-CN" altLang="en-US" dirty="0" smtClean="0"/>
              <a:t>猜测：真空度越低，发射速度越快。</a:t>
            </a:r>
            <a:endParaRPr lang="en-US" altLang="zh-CN" dirty="0" smtClean="0"/>
          </a:p>
          <a:p>
            <a:r>
              <a:rPr lang="zh-CN" altLang="en-US" dirty="0" smtClean="0"/>
              <a:t>实验：由于真空炮系统</a:t>
            </a:r>
            <a:r>
              <a:rPr lang="zh-CN" altLang="en-US" dirty="0" smtClean="0">
                <a:solidFill>
                  <a:srgbClr val="FF0000"/>
                </a:solidFill>
              </a:rPr>
              <a:t>不是为了营造高真空环境而建造，真空度仅能达到</a:t>
            </a:r>
            <a:r>
              <a:rPr lang="en-US" altLang="zh-CN" dirty="0" smtClean="0">
                <a:solidFill>
                  <a:srgbClr val="FF0000"/>
                </a:solidFill>
              </a:rPr>
              <a:t>0.5atm</a:t>
            </a:r>
            <a:r>
              <a:rPr lang="zh-CN" altLang="en-US" dirty="0" smtClean="0">
                <a:solidFill>
                  <a:srgbClr val="FF0000"/>
                </a:solidFill>
              </a:rPr>
              <a:t>，</a:t>
            </a:r>
            <a:r>
              <a:rPr lang="zh-CN" altLang="en-US" dirty="0" smtClean="0"/>
              <a:t>且</a:t>
            </a:r>
            <a:r>
              <a:rPr lang="zh-CN" altLang="en-US" dirty="0" smtClean="0">
                <a:solidFill>
                  <a:srgbClr val="FF0000"/>
                </a:solidFill>
              </a:rPr>
              <a:t>真空泵吸气量很低，不能在短时间内将炮弹前方气体抽走。</a:t>
            </a:r>
            <a:r>
              <a:rPr lang="zh-CN" altLang="en-US" dirty="0" smtClean="0"/>
              <a:t>于是炮弹会</a:t>
            </a:r>
            <a:r>
              <a:rPr lang="zh-CN" altLang="en-US" dirty="0" smtClean="0">
                <a:solidFill>
                  <a:srgbClr val="FF0000"/>
                </a:solidFill>
              </a:rPr>
              <a:t>压缩前方气体，损失能量</a:t>
            </a:r>
            <a:r>
              <a:rPr lang="zh-CN" altLang="en-US" dirty="0" smtClean="0"/>
              <a:t>，甚至</a:t>
            </a:r>
            <a:r>
              <a:rPr lang="zh-CN" altLang="en-US" dirty="0" smtClean="0">
                <a:solidFill>
                  <a:srgbClr val="FF0000"/>
                </a:solidFill>
              </a:rPr>
              <a:t>高压气体会将封口膜冲出。</a:t>
            </a:r>
            <a:endParaRPr lang="en-US" altLang="zh-CN" dirty="0" smtClean="0">
              <a:solidFill>
                <a:srgbClr val="FF0000"/>
              </a:solidFill>
            </a:endParaRPr>
          </a:p>
          <a:p>
            <a:pPr marL="0" indent="0">
              <a:buNone/>
            </a:pPr>
            <a:endParaRPr lang="en-US" altLang="zh-CN" dirty="0" smtClean="0"/>
          </a:p>
          <a:p>
            <a:pPr marL="0" indent="0">
              <a:buNone/>
            </a:pPr>
            <a:endParaRPr lang="en-US" altLang="zh-CN" dirty="0"/>
          </a:p>
          <a:p>
            <a:pPr marL="0" indent="0">
              <a:buNone/>
            </a:pPr>
            <a:endParaRPr lang="zh-CN" altLang="en-US" dirty="0"/>
          </a:p>
        </p:txBody>
      </p:sp>
      <p:pic>
        <p:nvPicPr>
          <p:cNvPr id="675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9498" y="4045528"/>
            <a:ext cx="6264284" cy="2650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587" name="Picture 3" descr="D:\SUPT\照片\大炮\微信图片_2017081214275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36729" y="4022413"/>
            <a:ext cx="2244435" cy="1683326"/>
          </a:xfrm>
          <a:prstGeom prst="rect">
            <a:avLst/>
          </a:prstGeom>
          <a:noFill/>
          <a:extLst>
            <a:ext uri="{909E8E84-426E-40DD-AFC4-6F175D3DCCD1}">
              <a14:hiddenFill xmlns:a14="http://schemas.microsoft.com/office/drawing/2010/main">
                <a:solidFill>
                  <a:srgbClr val="FFFFFF"/>
                </a:solidFill>
              </a14:hiddenFill>
            </a:ext>
          </a:extLst>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5575" y="4775970"/>
            <a:ext cx="3526355" cy="1939495"/>
          </a:xfrm>
          <a:prstGeom prst="rect">
            <a:avLst/>
          </a:prstGeom>
        </p:spPr>
      </p:pic>
      <p:sp>
        <p:nvSpPr>
          <p:cNvPr id="3" name="灯片编号占位符 2"/>
          <p:cNvSpPr>
            <a:spLocks noGrp="1"/>
          </p:cNvSpPr>
          <p:nvPr>
            <p:ph type="sldNum" sz="quarter" idx="12"/>
          </p:nvPr>
        </p:nvSpPr>
        <p:spPr/>
        <p:txBody>
          <a:bodyPr/>
          <a:lstStyle/>
          <a:p>
            <a:fld id="{1A54FE71-44B7-4752-9E07-321918EE349E}" type="slidenum">
              <a:rPr lang="zh-CN" altLang="en-US" smtClean="0"/>
              <a:t>9</a:t>
            </a:fld>
            <a:endParaRPr lang="zh-CN" altLang="en-US"/>
          </a:p>
        </p:txBody>
      </p:sp>
      <p:sp>
        <p:nvSpPr>
          <p:cNvPr id="8" name="矩形 7"/>
          <p:cNvSpPr/>
          <p:nvPr/>
        </p:nvSpPr>
        <p:spPr>
          <a:xfrm>
            <a:off x="11806518" y="6130040"/>
            <a:ext cx="145343" cy="565603"/>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767611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预</a:t>
            </a:r>
            <a:r>
              <a:rPr lang="zh-CN" altLang="en-US" dirty="0" smtClean="0"/>
              <a:t>实验</a:t>
            </a:r>
            <a:r>
              <a:rPr lang="zh-CN" altLang="en-US" dirty="0"/>
              <a:t>（真空装置）</a:t>
            </a:r>
          </a:p>
        </p:txBody>
      </p:sp>
      <p:sp>
        <p:nvSpPr>
          <p:cNvPr id="5" name="内容占位符 2"/>
          <p:cNvSpPr>
            <a:spLocks noGrp="1"/>
          </p:cNvSpPr>
          <p:nvPr>
            <p:ph idx="1"/>
          </p:nvPr>
        </p:nvSpPr>
        <p:spPr>
          <a:xfrm>
            <a:off x="796636" y="1520825"/>
            <a:ext cx="10515600" cy="4351338"/>
          </a:xfrm>
        </p:spPr>
        <p:txBody>
          <a:bodyPr/>
          <a:lstStyle/>
          <a:p>
            <a:pPr marL="0" indent="0">
              <a:buNone/>
            </a:pPr>
            <a:r>
              <a:rPr lang="en-US" altLang="zh-CN" dirty="0"/>
              <a:t>2</a:t>
            </a:r>
            <a:r>
              <a:rPr lang="en-US" altLang="zh-CN" dirty="0" smtClean="0"/>
              <a:t>.</a:t>
            </a:r>
            <a:r>
              <a:rPr lang="zh-CN" altLang="en-US" dirty="0"/>
              <a:t>真空</a:t>
            </a:r>
            <a:r>
              <a:rPr lang="zh-CN" altLang="en-US" dirty="0" smtClean="0"/>
              <a:t>装置为吸尘器；</a:t>
            </a:r>
            <a:endParaRPr lang="en-US" altLang="zh-CN" dirty="0" smtClean="0"/>
          </a:p>
          <a:p>
            <a:r>
              <a:rPr lang="zh-CN" altLang="en-US" dirty="0" smtClean="0"/>
              <a:t>猜测：吸气量越大，发射速度越大。</a:t>
            </a:r>
            <a:endParaRPr lang="en-US" altLang="zh-CN" dirty="0" smtClean="0"/>
          </a:p>
          <a:p>
            <a:r>
              <a:rPr lang="zh-CN" altLang="en-US" dirty="0" smtClean="0"/>
              <a:t>实验：由于吸尘器系统</a:t>
            </a:r>
            <a:r>
              <a:rPr lang="zh-CN" altLang="en-US" dirty="0" smtClean="0">
                <a:solidFill>
                  <a:srgbClr val="FF0000"/>
                </a:solidFill>
              </a:rPr>
              <a:t>不是为了营造高真空环境而建造，真空度仅能达到</a:t>
            </a:r>
            <a:r>
              <a:rPr lang="en-US" altLang="zh-CN" dirty="0" smtClean="0">
                <a:solidFill>
                  <a:srgbClr val="FF0000"/>
                </a:solidFill>
              </a:rPr>
              <a:t>0.2atm</a:t>
            </a:r>
            <a:r>
              <a:rPr lang="zh-CN" altLang="en-US" dirty="0" smtClean="0">
                <a:solidFill>
                  <a:srgbClr val="FF0000"/>
                </a:solidFill>
              </a:rPr>
              <a:t>，</a:t>
            </a:r>
            <a:r>
              <a:rPr lang="zh-CN" altLang="en-US" dirty="0" smtClean="0"/>
              <a:t>但</a:t>
            </a:r>
            <a:r>
              <a:rPr lang="zh-CN" altLang="en-US" dirty="0">
                <a:solidFill>
                  <a:srgbClr val="FF0000"/>
                </a:solidFill>
              </a:rPr>
              <a:t>吸尘器</a:t>
            </a:r>
            <a:r>
              <a:rPr lang="zh-CN" altLang="en-US" dirty="0" smtClean="0">
                <a:solidFill>
                  <a:srgbClr val="FF0000"/>
                </a:solidFill>
              </a:rPr>
              <a:t>吸气量很高，能够在短时间内将炮弹前方气体抽走，维持低压。炮弹可以持续加速。</a:t>
            </a:r>
            <a:endParaRPr lang="en-US" altLang="zh-CN" dirty="0" smtClean="0">
              <a:solidFill>
                <a:srgbClr val="FF0000"/>
              </a:solidFill>
            </a:endParaRPr>
          </a:p>
          <a:p>
            <a:r>
              <a:rPr lang="zh-CN" altLang="en-US" dirty="0" smtClean="0"/>
              <a:t>经过实验比较，吸尘器效果较好。</a:t>
            </a:r>
            <a:endParaRPr lang="en-US" altLang="zh-CN" dirty="0" smtClean="0"/>
          </a:p>
          <a:p>
            <a:endParaRPr lang="en-US" altLang="zh-CN" dirty="0" smtClean="0"/>
          </a:p>
          <a:p>
            <a:pPr marL="0" indent="0">
              <a:buNone/>
            </a:pPr>
            <a:endParaRPr lang="en-US" altLang="zh-CN" dirty="0"/>
          </a:p>
          <a:p>
            <a:pPr marL="0" indent="0">
              <a:buNone/>
            </a:pPr>
            <a:endParaRPr lang="zh-CN" altLang="en-US" dirty="0"/>
          </a:p>
        </p:txBody>
      </p:sp>
      <p:pic>
        <p:nvPicPr>
          <p:cNvPr id="68610" name="Picture 2" descr="C:\Users\Yang\Desktop\9_20170812175736.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26127" y="4320540"/>
            <a:ext cx="4094018" cy="22517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9498" y="4045528"/>
            <a:ext cx="6264284" cy="2650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4864" y="3730361"/>
            <a:ext cx="1767136" cy="1325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A54FE71-44B7-4752-9E07-321918EE349E}" type="slidenum">
              <a:rPr lang="zh-CN" altLang="en-US" smtClean="0"/>
              <a:t>10</a:t>
            </a:fld>
            <a:endParaRPr lang="zh-CN" altLang="en-US"/>
          </a:p>
        </p:txBody>
      </p:sp>
      <p:sp>
        <p:nvSpPr>
          <p:cNvPr id="9" name="矩形 8"/>
          <p:cNvSpPr/>
          <p:nvPr/>
        </p:nvSpPr>
        <p:spPr>
          <a:xfrm>
            <a:off x="11806518" y="6130040"/>
            <a:ext cx="145343" cy="565603"/>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61798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6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预实验</a:t>
            </a:r>
            <a:r>
              <a:rPr lang="zh-CN" altLang="en-US" dirty="0" smtClean="0"/>
              <a:t>（触发方式、封口材料、炮弹）</a:t>
            </a:r>
            <a:endParaRPr lang="zh-CN" alt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8552" y="1413164"/>
            <a:ext cx="6264284" cy="2650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接连接符 5"/>
          <p:cNvCxnSpPr/>
          <p:nvPr/>
        </p:nvCxnSpPr>
        <p:spPr>
          <a:xfrm>
            <a:off x="7744691" y="3389385"/>
            <a:ext cx="0" cy="7381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660073" y="3389385"/>
            <a:ext cx="0" cy="7381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左箭头 8"/>
          <p:cNvSpPr/>
          <p:nvPr/>
        </p:nvSpPr>
        <p:spPr>
          <a:xfrm rot="19043440">
            <a:off x="2034825" y="4253574"/>
            <a:ext cx="579861" cy="360218"/>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0" name="TextBox 9"/>
          <p:cNvSpPr txBox="1"/>
          <p:nvPr/>
        </p:nvSpPr>
        <p:spPr>
          <a:xfrm>
            <a:off x="988570" y="4914923"/>
            <a:ext cx="2479963" cy="1015663"/>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通过设计</a:t>
            </a:r>
            <a:r>
              <a:rPr lang="zh-CN" altLang="en-US" sz="2000" b="1" dirty="0" smtClean="0">
                <a:solidFill>
                  <a:srgbClr val="FF0000"/>
                </a:solidFill>
                <a:latin typeface="宋体" panose="02010600030101010101" pitchFamily="2" charset="-122"/>
                <a:ea typeface="宋体" panose="02010600030101010101" pitchFamily="2" charset="-122"/>
              </a:rPr>
              <a:t>触发装置</a:t>
            </a:r>
            <a:r>
              <a:rPr lang="zh-CN" altLang="en-US" sz="2000" b="1" dirty="0" smtClean="0">
                <a:latin typeface="宋体" panose="02010600030101010101" pitchFamily="2" charset="-122"/>
                <a:ea typeface="宋体" panose="02010600030101010101" pitchFamily="2" charset="-122"/>
              </a:rPr>
              <a:t>实现，尽快引入外界气体做功。</a:t>
            </a:r>
            <a:endParaRPr lang="zh-CN" altLang="en-US" sz="2000" b="1" dirty="0">
              <a:latin typeface="宋体" panose="02010600030101010101" pitchFamily="2" charset="-122"/>
              <a:ea typeface="宋体" panose="02010600030101010101" pitchFamily="2" charset="-122"/>
            </a:endParaRPr>
          </a:p>
        </p:txBody>
      </p:sp>
      <p:sp>
        <p:nvSpPr>
          <p:cNvPr id="12" name="左箭头 11"/>
          <p:cNvSpPr/>
          <p:nvPr/>
        </p:nvSpPr>
        <p:spPr>
          <a:xfrm rot="14190045">
            <a:off x="7892694" y="3883170"/>
            <a:ext cx="579861" cy="360218"/>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4" name="TextBox 13"/>
          <p:cNvSpPr txBox="1"/>
          <p:nvPr/>
        </p:nvSpPr>
        <p:spPr>
          <a:xfrm>
            <a:off x="2324755" y="2779592"/>
            <a:ext cx="2479963" cy="400110"/>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炮尾</a:t>
            </a:r>
            <a:endParaRPr lang="zh-CN" altLang="en-US" sz="2000" b="1" dirty="0">
              <a:latin typeface="宋体" panose="02010600030101010101" pitchFamily="2" charset="-122"/>
              <a:ea typeface="宋体" panose="02010600030101010101" pitchFamily="2" charset="-122"/>
            </a:endParaRPr>
          </a:p>
        </p:txBody>
      </p:sp>
      <p:sp>
        <p:nvSpPr>
          <p:cNvPr id="15" name="TextBox 14"/>
          <p:cNvSpPr txBox="1"/>
          <p:nvPr/>
        </p:nvSpPr>
        <p:spPr>
          <a:xfrm>
            <a:off x="7492500" y="2919057"/>
            <a:ext cx="2479963" cy="400110"/>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炮口</a:t>
            </a:r>
            <a:endParaRPr lang="zh-CN" altLang="en-US" sz="2000" b="1" dirty="0">
              <a:latin typeface="宋体" panose="02010600030101010101" pitchFamily="2" charset="-122"/>
              <a:ea typeface="宋体" panose="02010600030101010101" pitchFamily="2" charset="-122"/>
            </a:endParaRPr>
          </a:p>
        </p:txBody>
      </p:sp>
      <p:sp>
        <p:nvSpPr>
          <p:cNvPr id="16" name="TextBox 15"/>
          <p:cNvSpPr txBox="1"/>
          <p:nvPr/>
        </p:nvSpPr>
        <p:spPr>
          <a:xfrm>
            <a:off x="6942642" y="4436086"/>
            <a:ext cx="3794631" cy="1323439"/>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进行了一系列</a:t>
            </a:r>
            <a:r>
              <a:rPr lang="zh-CN" altLang="en-US" sz="2000" b="1" dirty="0" smtClean="0">
                <a:solidFill>
                  <a:srgbClr val="FF0000"/>
                </a:solidFill>
                <a:latin typeface="宋体" panose="02010600030101010101" pitchFamily="2" charset="-122"/>
                <a:ea typeface="宋体" panose="02010600030101010101" pitchFamily="2" charset="-122"/>
              </a:rPr>
              <a:t>控制变量实验</a:t>
            </a:r>
            <a:r>
              <a:rPr lang="zh-CN" altLang="en-US" sz="2000" b="1" dirty="0" smtClean="0">
                <a:latin typeface="宋体" panose="02010600030101010101" pitchFamily="2" charset="-122"/>
                <a:ea typeface="宋体" panose="02010600030101010101" pitchFamily="2" charset="-122"/>
              </a:rPr>
              <a:t>，探究</a:t>
            </a:r>
            <a:r>
              <a:rPr lang="zh-CN" altLang="en-US" sz="2000" b="1" dirty="0" smtClean="0">
                <a:solidFill>
                  <a:srgbClr val="FF0000"/>
                </a:solidFill>
                <a:latin typeface="宋体" panose="02010600030101010101" pitchFamily="2" charset="-122"/>
                <a:ea typeface="宋体" panose="02010600030101010101" pitchFamily="2" charset="-122"/>
              </a:rPr>
              <a:t>封口材料</a:t>
            </a:r>
            <a:r>
              <a:rPr lang="zh-CN" altLang="en-US" sz="2000" b="1" dirty="0" smtClean="0">
                <a:latin typeface="宋体" panose="02010600030101010101" pitchFamily="2" charset="-122"/>
                <a:ea typeface="宋体" panose="02010600030101010101" pitchFamily="2" charset="-122"/>
              </a:rPr>
              <a:t>的选择。最终选择了</a:t>
            </a:r>
            <a:r>
              <a:rPr lang="zh-CN" altLang="en-US" sz="2000" b="1" dirty="0" smtClean="0">
                <a:solidFill>
                  <a:srgbClr val="FF0000"/>
                </a:solidFill>
                <a:latin typeface="宋体" panose="02010600030101010101" pitchFamily="2" charset="-122"/>
                <a:ea typeface="宋体" panose="02010600030101010101" pitchFamily="2" charset="-122"/>
              </a:rPr>
              <a:t>铝箔</a:t>
            </a:r>
            <a:r>
              <a:rPr lang="zh-CN" altLang="en-US" sz="2000" b="1" dirty="0" smtClean="0">
                <a:latin typeface="宋体" panose="02010600030101010101" pitchFamily="2" charset="-122"/>
                <a:ea typeface="宋体" panose="02010600030101010101" pitchFamily="2" charset="-122"/>
              </a:rPr>
              <a:t>作为封口材料。</a:t>
            </a:r>
            <a:endParaRPr lang="en-US" altLang="zh-CN" sz="2000" b="1" dirty="0" smtClean="0">
              <a:solidFill>
                <a:srgbClr val="FF0000"/>
              </a:solidFill>
              <a:latin typeface="宋体" panose="02010600030101010101" pitchFamily="2" charset="-122"/>
              <a:ea typeface="宋体" panose="02010600030101010101" pitchFamily="2" charset="-122"/>
            </a:endParaRPr>
          </a:p>
          <a:p>
            <a:endParaRPr lang="zh-CN" altLang="en-US" sz="2000" b="1" dirty="0">
              <a:latin typeface="宋体" panose="02010600030101010101" pitchFamily="2" charset="-122"/>
              <a:ea typeface="宋体" panose="02010600030101010101" pitchFamily="2" charset="-122"/>
            </a:endParaRPr>
          </a:p>
        </p:txBody>
      </p:sp>
      <p:sp>
        <p:nvSpPr>
          <p:cNvPr id="3" name="灯片编号占位符 2"/>
          <p:cNvSpPr>
            <a:spLocks noGrp="1"/>
          </p:cNvSpPr>
          <p:nvPr>
            <p:ph type="sldNum" sz="quarter" idx="12"/>
          </p:nvPr>
        </p:nvSpPr>
        <p:spPr/>
        <p:txBody>
          <a:bodyPr/>
          <a:lstStyle/>
          <a:p>
            <a:fld id="{1A54FE71-44B7-4752-9E07-321918EE349E}" type="slidenum">
              <a:rPr lang="zh-CN" altLang="en-US" smtClean="0"/>
              <a:t>11</a:t>
            </a:fld>
            <a:endParaRPr lang="zh-CN" altLang="en-US"/>
          </a:p>
        </p:txBody>
      </p:sp>
      <p:pic>
        <p:nvPicPr>
          <p:cNvPr id="13" name="Picture 2" descr="D:\SUPT\照片\大炮\微信图片_201708121427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2202" y="2952152"/>
            <a:ext cx="1936407" cy="1452305"/>
          </a:xfrm>
          <a:prstGeom prst="rect">
            <a:avLst/>
          </a:prstGeom>
          <a:noFill/>
          <a:extLst>
            <a:ext uri="{909E8E84-426E-40DD-AFC4-6F175D3DCCD1}">
              <a14:hiddenFill xmlns:a14="http://schemas.microsoft.com/office/drawing/2010/main">
                <a:solidFill>
                  <a:srgbClr val="FFFFFF"/>
                </a:solidFill>
              </a14:hiddenFill>
            </a:ext>
          </a:extLst>
        </p:spPr>
      </p:pic>
      <p:sp>
        <p:nvSpPr>
          <p:cNvPr id="17" name="左箭头 16"/>
          <p:cNvSpPr/>
          <p:nvPr/>
        </p:nvSpPr>
        <p:spPr>
          <a:xfrm rot="13677453">
            <a:off x="3135079" y="4343334"/>
            <a:ext cx="1454705" cy="360218"/>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8" name="TextBox 17"/>
          <p:cNvSpPr txBox="1"/>
          <p:nvPr/>
        </p:nvSpPr>
        <p:spPr>
          <a:xfrm>
            <a:off x="3468885" y="5184227"/>
            <a:ext cx="3473757" cy="400110"/>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选择密封性较好的炮弹。</a:t>
            </a:r>
            <a:endParaRPr lang="zh-CN" altLang="en-US" sz="2000"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016921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animBg="1"/>
      <p:bldP spid="14" grpId="0"/>
      <p:bldP spid="15" grpId="0"/>
      <p:bldP spid="16" grpId="0"/>
      <p:bldP spid="17" grpId="0" animBg="1"/>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8144" y="3564041"/>
            <a:ext cx="6737257" cy="2850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p:txBody>
          <a:bodyPr/>
          <a:lstStyle/>
          <a:p>
            <a:r>
              <a:rPr lang="zh-CN" altLang="en-US" dirty="0" smtClean="0"/>
              <a:t>理论探讨思路</a:t>
            </a:r>
            <a:endParaRPr lang="zh-CN" altLang="en-US" dirty="0"/>
          </a:p>
        </p:txBody>
      </p:sp>
      <p:sp>
        <p:nvSpPr>
          <p:cNvPr id="3" name="内容占位符 2"/>
          <p:cNvSpPr>
            <a:spLocks noGrp="1"/>
          </p:cNvSpPr>
          <p:nvPr>
            <p:ph idx="1"/>
          </p:nvPr>
        </p:nvSpPr>
        <p:spPr/>
        <p:txBody>
          <a:bodyPr/>
          <a:lstStyle/>
          <a:p>
            <a:pPr marL="0" indent="0">
              <a:buNone/>
            </a:pPr>
            <a:r>
              <a:rPr lang="en-US" altLang="zh-CN" dirty="0" smtClean="0"/>
              <a:t>1</a:t>
            </a:r>
            <a:r>
              <a:rPr lang="zh-CN" altLang="en-US" dirty="0" smtClean="0"/>
              <a:t>、建立流体力学方程，求取</a:t>
            </a:r>
            <a:r>
              <a:rPr lang="zh-CN" altLang="en-US" dirty="0" smtClean="0">
                <a:solidFill>
                  <a:srgbClr val="FF0000"/>
                </a:solidFill>
              </a:rPr>
              <a:t>炮弹后气体气压</a:t>
            </a:r>
            <a:r>
              <a:rPr lang="zh-CN" altLang="en-US" dirty="0" smtClean="0"/>
              <a:t>。</a:t>
            </a:r>
            <a:endParaRPr lang="en-US" altLang="zh-CN" dirty="0" smtClean="0"/>
          </a:p>
          <a:p>
            <a:pPr marL="0" indent="0">
              <a:buNone/>
            </a:pPr>
            <a:r>
              <a:rPr lang="en-US" altLang="zh-CN" dirty="0" smtClean="0"/>
              <a:t>2</a:t>
            </a:r>
            <a:r>
              <a:rPr lang="zh-CN" altLang="en-US" dirty="0" smtClean="0"/>
              <a:t>、建立流体力学方程，求取</a:t>
            </a:r>
            <a:r>
              <a:rPr lang="zh-CN" altLang="en-US" dirty="0" smtClean="0">
                <a:solidFill>
                  <a:srgbClr val="FF0000"/>
                </a:solidFill>
              </a:rPr>
              <a:t>炮弹前气体气压</a:t>
            </a:r>
            <a:r>
              <a:rPr lang="zh-CN" altLang="en-US" dirty="0" smtClean="0"/>
              <a:t>。</a:t>
            </a:r>
            <a:endParaRPr lang="en-US" altLang="zh-CN" dirty="0" smtClean="0"/>
          </a:p>
          <a:p>
            <a:pPr marL="0" indent="0">
              <a:buNone/>
            </a:pPr>
            <a:r>
              <a:rPr lang="en-US" altLang="zh-CN" dirty="0" smtClean="0"/>
              <a:t>3</a:t>
            </a:r>
            <a:r>
              <a:rPr lang="zh-CN" altLang="en-US" dirty="0" smtClean="0"/>
              <a:t>、建立</a:t>
            </a:r>
            <a:r>
              <a:rPr lang="zh-CN" altLang="en-US" dirty="0" smtClean="0">
                <a:solidFill>
                  <a:srgbClr val="FF0000"/>
                </a:solidFill>
              </a:rPr>
              <a:t>炮弹运动的微分方程</a:t>
            </a:r>
            <a:r>
              <a:rPr lang="zh-CN" altLang="en-US" dirty="0" smtClean="0"/>
              <a:t>并求解，</a:t>
            </a:r>
            <a:r>
              <a:rPr lang="zh-CN" altLang="en-US" dirty="0" smtClean="0">
                <a:solidFill>
                  <a:srgbClr val="FF0000"/>
                </a:solidFill>
              </a:rPr>
              <a:t>预测炮弹的末速度</a:t>
            </a:r>
            <a:r>
              <a:rPr lang="zh-CN" altLang="en-US" dirty="0" smtClean="0"/>
              <a:t>。</a:t>
            </a:r>
            <a:endParaRPr lang="zh-CN" altLang="en-US" dirty="0"/>
          </a:p>
        </p:txBody>
      </p:sp>
      <p:sp>
        <p:nvSpPr>
          <p:cNvPr id="4" name="TextBox 3"/>
          <p:cNvSpPr txBox="1"/>
          <p:nvPr/>
        </p:nvSpPr>
        <p:spPr>
          <a:xfrm>
            <a:off x="1607127" y="5010789"/>
            <a:ext cx="942109" cy="369332"/>
          </a:xfrm>
          <a:prstGeom prst="rect">
            <a:avLst/>
          </a:prstGeom>
          <a:noFill/>
        </p:spPr>
        <p:txBody>
          <a:bodyPr wrap="square" rtlCol="0">
            <a:spAutoFit/>
          </a:bodyPr>
          <a:lstStyle/>
          <a:p>
            <a:r>
              <a:rPr lang="en-US" altLang="zh-CN" b="1" dirty="0" smtClean="0">
                <a:solidFill>
                  <a:srgbClr val="FF0000"/>
                </a:solidFill>
              </a:rPr>
              <a:t>A</a:t>
            </a:r>
            <a:endParaRPr lang="zh-CN" altLang="en-US" b="1" dirty="0">
              <a:solidFill>
                <a:srgbClr val="FF0000"/>
              </a:solidFill>
            </a:endParaRPr>
          </a:p>
        </p:txBody>
      </p:sp>
      <p:sp>
        <p:nvSpPr>
          <p:cNvPr id="6" name="TextBox 5"/>
          <p:cNvSpPr txBox="1"/>
          <p:nvPr/>
        </p:nvSpPr>
        <p:spPr>
          <a:xfrm>
            <a:off x="2701636" y="5911334"/>
            <a:ext cx="942109" cy="369332"/>
          </a:xfrm>
          <a:prstGeom prst="rect">
            <a:avLst/>
          </a:prstGeom>
          <a:noFill/>
        </p:spPr>
        <p:txBody>
          <a:bodyPr wrap="square" rtlCol="0">
            <a:spAutoFit/>
          </a:bodyPr>
          <a:lstStyle/>
          <a:p>
            <a:r>
              <a:rPr lang="en-US" altLang="zh-CN" b="1" dirty="0" smtClean="0">
                <a:solidFill>
                  <a:srgbClr val="FF0000"/>
                </a:solidFill>
              </a:rPr>
              <a:t>B</a:t>
            </a:r>
            <a:endParaRPr lang="zh-CN" altLang="en-US" b="1" dirty="0">
              <a:solidFill>
                <a:srgbClr val="FF0000"/>
              </a:solidFill>
            </a:endParaRPr>
          </a:p>
        </p:txBody>
      </p:sp>
      <p:sp>
        <p:nvSpPr>
          <p:cNvPr id="7" name="TextBox 6"/>
          <p:cNvSpPr txBox="1"/>
          <p:nvPr/>
        </p:nvSpPr>
        <p:spPr>
          <a:xfrm>
            <a:off x="7592285" y="5181601"/>
            <a:ext cx="942109" cy="369332"/>
          </a:xfrm>
          <a:prstGeom prst="rect">
            <a:avLst/>
          </a:prstGeom>
          <a:noFill/>
        </p:spPr>
        <p:txBody>
          <a:bodyPr wrap="square" rtlCol="0">
            <a:spAutoFit/>
          </a:bodyPr>
          <a:lstStyle/>
          <a:p>
            <a:r>
              <a:rPr lang="en-US" altLang="zh-CN" b="1" dirty="0">
                <a:solidFill>
                  <a:srgbClr val="FF0000"/>
                </a:solidFill>
              </a:rPr>
              <a:t>C</a:t>
            </a:r>
            <a:endParaRPr lang="zh-CN" altLang="en-US" b="1" dirty="0">
              <a:solidFill>
                <a:srgbClr val="FF0000"/>
              </a:solidFill>
            </a:endParaRPr>
          </a:p>
        </p:txBody>
      </p:sp>
      <p:sp>
        <p:nvSpPr>
          <p:cNvPr id="8" name="TextBox 7"/>
          <p:cNvSpPr txBox="1"/>
          <p:nvPr/>
        </p:nvSpPr>
        <p:spPr>
          <a:xfrm>
            <a:off x="3657599" y="5911334"/>
            <a:ext cx="942109" cy="369332"/>
          </a:xfrm>
          <a:prstGeom prst="rect">
            <a:avLst/>
          </a:prstGeom>
          <a:noFill/>
        </p:spPr>
        <p:txBody>
          <a:bodyPr wrap="square" rtlCol="0">
            <a:spAutoFit/>
          </a:bodyPr>
          <a:lstStyle/>
          <a:p>
            <a:r>
              <a:rPr lang="en-US" altLang="zh-CN" b="1" dirty="0" smtClean="0">
                <a:solidFill>
                  <a:srgbClr val="FF0000"/>
                </a:solidFill>
              </a:rPr>
              <a:t>D</a:t>
            </a:r>
            <a:endParaRPr lang="zh-CN" altLang="en-US" b="1" dirty="0">
              <a:solidFill>
                <a:srgbClr val="FF0000"/>
              </a:solidFill>
            </a:endParaRPr>
          </a:p>
        </p:txBody>
      </p:sp>
      <p:sp>
        <p:nvSpPr>
          <p:cNvPr id="5" name="灯片编号占位符 4"/>
          <p:cNvSpPr>
            <a:spLocks noGrp="1"/>
          </p:cNvSpPr>
          <p:nvPr>
            <p:ph type="sldNum" sz="quarter" idx="12"/>
          </p:nvPr>
        </p:nvSpPr>
        <p:spPr/>
        <p:txBody>
          <a:bodyPr/>
          <a:lstStyle/>
          <a:p>
            <a:fld id="{1A54FE71-44B7-4752-9E07-321918EE349E}" type="slidenum">
              <a:rPr lang="zh-CN" altLang="en-US" smtClean="0"/>
              <a:t>12</a:t>
            </a:fld>
            <a:endParaRPr lang="zh-CN" altLang="en-US"/>
          </a:p>
        </p:txBody>
      </p:sp>
    </p:spTree>
    <p:extLst>
      <p:ext uri="{BB962C8B-B14F-4D97-AF65-F5344CB8AC3E}">
        <p14:creationId xmlns:p14="http://schemas.microsoft.com/office/powerpoint/2010/main" val="3331331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9872603" y="3593213"/>
            <a:ext cx="1834891" cy="1616906"/>
          </a:xfrm>
          <a:prstGeom prst="rect">
            <a:avLst/>
          </a:prstGeom>
          <a:solidFill>
            <a:schemeClr val="bg1"/>
          </a:solidFill>
          <a:ln w="19050">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601442" y="3563470"/>
            <a:ext cx="1305989" cy="1616906"/>
          </a:xfrm>
          <a:prstGeom prst="rect">
            <a:avLst/>
          </a:prstGeom>
          <a:solidFill>
            <a:schemeClr val="bg1"/>
          </a:solidFill>
          <a:ln w="19050">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371030" y="3546764"/>
            <a:ext cx="1230412" cy="1616906"/>
          </a:xfrm>
          <a:prstGeom prst="rect">
            <a:avLst/>
          </a:prstGeom>
          <a:solidFill>
            <a:schemeClr val="bg1"/>
          </a:solidFill>
          <a:ln w="19050">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065041" y="3546762"/>
            <a:ext cx="1305989" cy="1616906"/>
          </a:xfrm>
          <a:prstGeom prst="rect">
            <a:avLst/>
          </a:prstGeom>
          <a:solidFill>
            <a:schemeClr val="bg1"/>
          </a:solidFill>
          <a:ln w="19050">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615201" y="3546764"/>
            <a:ext cx="1305989" cy="1616906"/>
          </a:xfrm>
          <a:prstGeom prst="rect">
            <a:avLst/>
          </a:prstGeom>
          <a:solidFill>
            <a:schemeClr val="bg1"/>
          </a:solidFill>
          <a:ln w="19050">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smtClean="0"/>
              <a:t>理论推导</a:t>
            </a:r>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1722520497"/>
              </p:ext>
            </p:extLst>
          </p:nvPr>
        </p:nvGraphicFramePr>
        <p:xfrm>
          <a:off x="942110" y="2058891"/>
          <a:ext cx="2609851" cy="817226"/>
        </p:xfrm>
        <a:graphic>
          <a:graphicData uri="http://schemas.openxmlformats.org/presentationml/2006/ole">
            <mc:AlternateContent xmlns:mc="http://schemas.openxmlformats.org/markup-compatibility/2006">
              <mc:Choice xmlns:v="urn:schemas-microsoft-com:vml" Requires="v">
                <p:oleObj spid="_x0000_s70720" name="Equation" r:id="rId3" imgW="1257120" imgH="393480" progId="Equation.DSMT4">
                  <p:embed/>
                </p:oleObj>
              </mc:Choice>
              <mc:Fallback>
                <p:oleObj name="Equation" r:id="rId3" imgW="1257120" imgH="393480" progId="Equation.DSMT4">
                  <p:embed/>
                  <p:pic>
                    <p:nvPicPr>
                      <p:cNvPr id="0" name=""/>
                      <p:cNvPicPr/>
                      <p:nvPr/>
                    </p:nvPicPr>
                    <p:blipFill>
                      <a:blip r:embed="rId4"/>
                      <a:stretch>
                        <a:fillRect/>
                      </a:stretch>
                    </p:blipFill>
                    <p:spPr>
                      <a:xfrm>
                        <a:off x="942110" y="2058891"/>
                        <a:ext cx="2609851" cy="817226"/>
                      </a:xfrm>
                      <a:prstGeom prst="rect">
                        <a:avLst/>
                      </a:prstGeom>
                    </p:spPr>
                  </p:pic>
                </p:oleObj>
              </mc:Fallback>
            </mc:AlternateContent>
          </a:graphicData>
        </a:graphic>
      </p:graphicFrame>
      <p:sp>
        <p:nvSpPr>
          <p:cNvPr id="6" name="TextBox 5"/>
          <p:cNvSpPr txBox="1"/>
          <p:nvPr/>
        </p:nvSpPr>
        <p:spPr>
          <a:xfrm>
            <a:off x="942109" y="1562221"/>
            <a:ext cx="9795163" cy="461665"/>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对于</a:t>
            </a:r>
            <a:r>
              <a:rPr lang="zh-CN" altLang="en-US" sz="2400" b="1" dirty="0" smtClean="0">
                <a:solidFill>
                  <a:srgbClr val="FF0000"/>
                </a:solidFill>
                <a:latin typeface="宋体" panose="02010600030101010101" pitchFamily="2" charset="-122"/>
                <a:ea typeface="宋体" panose="02010600030101010101" pitchFamily="2" charset="-122"/>
              </a:rPr>
              <a:t>定常流动</a:t>
            </a:r>
            <a:r>
              <a:rPr lang="zh-CN" altLang="en-US" sz="2400" b="1" dirty="0" smtClean="0">
                <a:latin typeface="宋体" panose="02010600030101010101" pitchFamily="2" charset="-122"/>
                <a:ea typeface="宋体" panose="02010600030101010101" pitchFamily="2" charset="-122"/>
              </a:rPr>
              <a:t>，</a:t>
            </a:r>
            <a:r>
              <a:rPr lang="zh-CN" altLang="en-US" sz="2400" b="1" dirty="0" smtClean="0">
                <a:solidFill>
                  <a:srgbClr val="FF0000"/>
                </a:solidFill>
                <a:latin typeface="宋体" panose="02010600030101010101" pitchFamily="2" charset="-122"/>
                <a:ea typeface="宋体" panose="02010600030101010101" pitchFamily="2" charset="-122"/>
              </a:rPr>
              <a:t>无沿程损失和局部损失，不可压缩</a:t>
            </a:r>
            <a:r>
              <a:rPr lang="zh-CN" altLang="en-US" sz="2400" b="1" dirty="0" smtClean="0">
                <a:latin typeface="宋体" panose="02010600030101010101" pitchFamily="2" charset="-122"/>
                <a:ea typeface="宋体" panose="02010600030101010101" pitchFamily="2" charset="-122"/>
              </a:rPr>
              <a:t>流体，有</a:t>
            </a:r>
            <a:r>
              <a:rPr lang="zh-CN" altLang="en-US" sz="2400" b="1" dirty="0" smtClean="0">
                <a:solidFill>
                  <a:srgbClr val="FF0000"/>
                </a:solidFill>
                <a:latin typeface="宋体" panose="02010600030101010101" pitchFamily="2" charset="-122"/>
                <a:ea typeface="宋体" panose="02010600030101010101" pitchFamily="2" charset="-122"/>
              </a:rPr>
              <a:t>伯努利方程</a:t>
            </a:r>
            <a:r>
              <a:rPr lang="zh-CN" altLang="en-US" sz="2400" b="1" dirty="0" smtClean="0">
                <a:latin typeface="宋体" panose="02010600030101010101" pitchFamily="2" charset="-122"/>
                <a:ea typeface="宋体" panose="02010600030101010101" pitchFamily="2" charset="-122"/>
              </a:rPr>
              <a:t>，</a:t>
            </a:r>
            <a:endParaRPr lang="zh-CN" altLang="en-US" sz="2400" b="1" dirty="0">
              <a:latin typeface="宋体" panose="02010600030101010101" pitchFamily="2" charset="-122"/>
              <a:ea typeface="宋体" panose="02010600030101010101" pitchFamily="2" charset="-122"/>
            </a:endParaRPr>
          </a:p>
        </p:txBody>
      </p:sp>
      <p:sp>
        <p:nvSpPr>
          <p:cNvPr id="7" name="灯片编号占位符 6"/>
          <p:cNvSpPr>
            <a:spLocks noGrp="1"/>
          </p:cNvSpPr>
          <p:nvPr>
            <p:ph type="sldNum" sz="quarter" idx="12"/>
          </p:nvPr>
        </p:nvSpPr>
        <p:spPr/>
        <p:txBody>
          <a:bodyPr/>
          <a:lstStyle/>
          <a:p>
            <a:fld id="{1A54FE71-44B7-4752-9E07-321918EE349E}" type="slidenum">
              <a:rPr lang="zh-CN" altLang="en-US" smtClean="0"/>
              <a:t>13</a:t>
            </a:fld>
            <a:endParaRPr lang="zh-CN" altLang="en-US"/>
          </a:p>
        </p:txBody>
      </p:sp>
      <p:sp>
        <p:nvSpPr>
          <p:cNvPr id="8" name="TextBox 7"/>
          <p:cNvSpPr txBox="1"/>
          <p:nvPr/>
        </p:nvSpPr>
        <p:spPr>
          <a:xfrm>
            <a:off x="942110" y="2881746"/>
            <a:ext cx="10848108" cy="461665"/>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对于</a:t>
            </a:r>
            <a:r>
              <a:rPr lang="zh-CN" altLang="en-US" sz="2400" b="1" dirty="0" smtClean="0">
                <a:solidFill>
                  <a:srgbClr val="FF0000"/>
                </a:solidFill>
                <a:latin typeface="宋体" panose="02010600030101010101" pitchFamily="2" charset="-122"/>
                <a:ea typeface="宋体" panose="02010600030101010101" pitchFamily="2" charset="-122"/>
              </a:rPr>
              <a:t>非定常流动</a:t>
            </a:r>
            <a:r>
              <a:rPr lang="zh-CN" altLang="en-US" sz="2400" b="1" dirty="0" smtClean="0">
                <a:latin typeface="宋体" panose="02010600030101010101" pitchFamily="2" charset="-122"/>
                <a:ea typeface="宋体" panose="02010600030101010101" pitchFamily="2" charset="-122"/>
              </a:rPr>
              <a:t>，存在</a:t>
            </a:r>
            <a:r>
              <a:rPr lang="zh-CN" altLang="en-US" sz="2400" b="1" dirty="0" smtClean="0">
                <a:solidFill>
                  <a:srgbClr val="FF0000"/>
                </a:solidFill>
                <a:latin typeface="宋体" panose="02010600030101010101" pitchFamily="2" charset="-122"/>
                <a:ea typeface="宋体" panose="02010600030101010101" pitchFamily="2" charset="-122"/>
              </a:rPr>
              <a:t>沿程损失和局部损失</a:t>
            </a:r>
            <a:r>
              <a:rPr lang="zh-CN" altLang="en-US" sz="2400" b="1" dirty="0" smtClean="0">
                <a:latin typeface="宋体" panose="02010600030101010101" pitchFamily="2" charset="-122"/>
                <a:ea typeface="宋体" panose="02010600030101010101" pitchFamily="2" charset="-122"/>
              </a:rPr>
              <a:t>，</a:t>
            </a:r>
            <a:r>
              <a:rPr lang="zh-CN" altLang="en-US" sz="2400" b="1" dirty="0" smtClean="0">
                <a:solidFill>
                  <a:srgbClr val="FF0000"/>
                </a:solidFill>
                <a:latin typeface="宋体" panose="02010600030101010101" pitchFamily="2" charset="-122"/>
                <a:ea typeface="宋体" panose="02010600030101010101" pitchFamily="2" charset="-122"/>
              </a:rPr>
              <a:t>不可压缩</a:t>
            </a:r>
            <a:r>
              <a:rPr lang="zh-CN" altLang="en-US" sz="2400" b="1" dirty="0" smtClean="0">
                <a:latin typeface="宋体" panose="02010600030101010101" pitchFamily="2" charset="-122"/>
                <a:ea typeface="宋体" panose="02010600030101010101" pitchFamily="2" charset="-122"/>
              </a:rPr>
              <a:t>流体，有伯努利积分：</a:t>
            </a:r>
            <a:endParaRPr lang="zh-CN" altLang="en-US" sz="2400" b="1" dirty="0">
              <a:latin typeface="宋体" panose="02010600030101010101" pitchFamily="2" charset="-122"/>
              <a:ea typeface="宋体" panose="02010600030101010101" pitchFamily="2" charset="-122"/>
            </a:endParaRPr>
          </a:p>
        </p:txBody>
      </p:sp>
      <p:sp>
        <p:nvSpPr>
          <p:cNvPr id="11" name="左大括号 10"/>
          <p:cNvSpPr/>
          <p:nvPr/>
        </p:nvSpPr>
        <p:spPr>
          <a:xfrm rot="16200000">
            <a:off x="5153897" y="4141695"/>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1"/>
          <p:cNvSpPr txBox="1"/>
          <p:nvPr/>
        </p:nvSpPr>
        <p:spPr>
          <a:xfrm>
            <a:off x="4696692" y="4794337"/>
            <a:ext cx="1142999" cy="369332"/>
          </a:xfrm>
          <a:prstGeom prst="rect">
            <a:avLst/>
          </a:prstGeom>
          <a:noFill/>
        </p:spPr>
        <p:txBody>
          <a:bodyPr wrap="square" rtlCol="0">
            <a:spAutoFit/>
          </a:bodyPr>
          <a:lstStyle/>
          <a:p>
            <a:r>
              <a:rPr lang="zh-CN" altLang="en-US" b="1" dirty="0" smtClean="0">
                <a:latin typeface="宋体" panose="02010600030101010101" pitchFamily="2" charset="-122"/>
                <a:ea typeface="宋体" panose="02010600030101010101" pitchFamily="2" charset="-122"/>
              </a:rPr>
              <a:t>加速度项</a:t>
            </a:r>
            <a:endParaRPr lang="zh-CN" altLang="en-US" b="1" dirty="0">
              <a:latin typeface="宋体" panose="02010600030101010101" pitchFamily="2" charset="-122"/>
              <a:ea typeface="宋体" panose="02010600030101010101" pitchFamily="2" charset="-122"/>
            </a:endParaRPr>
          </a:p>
        </p:txBody>
      </p:sp>
      <p:sp>
        <p:nvSpPr>
          <p:cNvPr id="14" name="左大括号 13"/>
          <p:cNvSpPr/>
          <p:nvPr/>
        </p:nvSpPr>
        <p:spPr>
          <a:xfrm rot="16200000">
            <a:off x="6806255" y="4141694"/>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TextBox 14"/>
          <p:cNvSpPr txBox="1"/>
          <p:nvPr/>
        </p:nvSpPr>
        <p:spPr>
          <a:xfrm>
            <a:off x="6470078" y="4794336"/>
            <a:ext cx="1142999" cy="369332"/>
          </a:xfrm>
          <a:prstGeom prst="rect">
            <a:avLst/>
          </a:prstGeom>
          <a:noFill/>
        </p:spPr>
        <p:txBody>
          <a:bodyPr wrap="square" rtlCol="0">
            <a:spAutoFit/>
          </a:bodyPr>
          <a:lstStyle/>
          <a:p>
            <a:r>
              <a:rPr lang="zh-CN" altLang="en-US" b="1" dirty="0">
                <a:latin typeface="宋体" panose="02010600030101010101" pitchFamily="2" charset="-122"/>
                <a:ea typeface="宋体" panose="02010600030101010101" pitchFamily="2" charset="-122"/>
              </a:rPr>
              <a:t>动能项</a:t>
            </a:r>
          </a:p>
        </p:txBody>
      </p:sp>
      <p:sp>
        <p:nvSpPr>
          <p:cNvPr id="16" name="左大括号 15"/>
          <p:cNvSpPr/>
          <p:nvPr/>
        </p:nvSpPr>
        <p:spPr>
          <a:xfrm rot="16200000">
            <a:off x="7949254" y="4141696"/>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TextBox 16"/>
          <p:cNvSpPr txBox="1"/>
          <p:nvPr/>
        </p:nvSpPr>
        <p:spPr>
          <a:xfrm>
            <a:off x="7603098" y="4794338"/>
            <a:ext cx="1142999" cy="369332"/>
          </a:xfrm>
          <a:prstGeom prst="rect">
            <a:avLst/>
          </a:prstGeom>
          <a:noFill/>
        </p:spPr>
        <p:txBody>
          <a:bodyPr wrap="square" rtlCol="0">
            <a:spAutoFit/>
          </a:bodyPr>
          <a:lstStyle/>
          <a:p>
            <a:r>
              <a:rPr lang="zh-CN" altLang="en-US" b="1" dirty="0">
                <a:latin typeface="宋体" panose="02010600030101010101" pitchFamily="2" charset="-122"/>
                <a:ea typeface="宋体" panose="02010600030101010101" pitchFamily="2" charset="-122"/>
              </a:rPr>
              <a:t>动能项</a:t>
            </a:r>
          </a:p>
        </p:txBody>
      </p:sp>
      <p:sp>
        <p:nvSpPr>
          <p:cNvPr id="18" name="左大括号 17"/>
          <p:cNvSpPr/>
          <p:nvPr/>
        </p:nvSpPr>
        <p:spPr>
          <a:xfrm rot="16200000">
            <a:off x="9082274" y="4141696"/>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TextBox 18"/>
          <p:cNvSpPr txBox="1"/>
          <p:nvPr/>
        </p:nvSpPr>
        <p:spPr>
          <a:xfrm>
            <a:off x="8497122" y="4794338"/>
            <a:ext cx="1579418" cy="369332"/>
          </a:xfrm>
          <a:prstGeom prst="rect">
            <a:avLst/>
          </a:prstGeom>
          <a:noFill/>
        </p:spPr>
        <p:txBody>
          <a:bodyPr wrap="square" rtlCol="0">
            <a:spAutoFit/>
          </a:bodyPr>
          <a:lstStyle/>
          <a:p>
            <a:r>
              <a:rPr lang="zh-CN" altLang="en-US" b="1" dirty="0" smtClean="0">
                <a:latin typeface="宋体" panose="02010600030101010101" pitchFamily="2" charset="-122"/>
                <a:ea typeface="宋体" panose="02010600030101010101" pitchFamily="2" charset="-122"/>
              </a:rPr>
              <a:t>压力潜能项</a:t>
            </a:r>
            <a:endParaRPr lang="zh-CN" altLang="en-US" b="1" dirty="0">
              <a:latin typeface="宋体" panose="02010600030101010101" pitchFamily="2" charset="-122"/>
              <a:ea typeface="宋体" panose="02010600030101010101" pitchFamily="2" charset="-122"/>
            </a:endParaRPr>
          </a:p>
        </p:txBody>
      </p:sp>
      <p:sp>
        <p:nvSpPr>
          <p:cNvPr id="20" name="左大括号 19"/>
          <p:cNvSpPr/>
          <p:nvPr/>
        </p:nvSpPr>
        <p:spPr>
          <a:xfrm rot="16200000">
            <a:off x="10375032" y="4141696"/>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TextBox 20"/>
          <p:cNvSpPr txBox="1"/>
          <p:nvPr/>
        </p:nvSpPr>
        <p:spPr>
          <a:xfrm>
            <a:off x="9789880" y="4794338"/>
            <a:ext cx="2000338" cy="369332"/>
          </a:xfrm>
          <a:prstGeom prst="rect">
            <a:avLst/>
          </a:prstGeom>
          <a:noFill/>
        </p:spPr>
        <p:txBody>
          <a:bodyPr wrap="square" rtlCol="0">
            <a:spAutoFit/>
          </a:bodyPr>
          <a:lstStyle/>
          <a:p>
            <a:r>
              <a:rPr lang="zh-CN" altLang="en-US" b="1" dirty="0" smtClean="0">
                <a:latin typeface="宋体" panose="02010600030101010101" pitchFamily="2" charset="-122"/>
                <a:ea typeface="宋体" panose="02010600030101010101" pitchFamily="2" charset="-122"/>
              </a:rPr>
              <a:t>流动能量损失项</a:t>
            </a:r>
            <a:endParaRPr lang="zh-CN" altLang="en-US" b="1" dirty="0">
              <a:latin typeface="宋体" panose="02010600030101010101" pitchFamily="2" charset="-122"/>
              <a:ea typeface="宋体" panose="02010600030101010101" pitchFamily="2" charset="-122"/>
            </a:endParaRPr>
          </a:p>
        </p:txBody>
      </p:sp>
      <p:sp>
        <p:nvSpPr>
          <p:cNvPr id="22" name="TextBox 21"/>
          <p:cNvSpPr txBox="1"/>
          <p:nvPr/>
        </p:nvSpPr>
        <p:spPr>
          <a:xfrm>
            <a:off x="110836" y="4794336"/>
            <a:ext cx="2729346" cy="369332"/>
          </a:xfrm>
          <a:prstGeom prst="rect">
            <a:avLst/>
          </a:prstGeom>
          <a:noFill/>
        </p:spPr>
        <p:txBody>
          <a:bodyPr wrap="square" rtlCol="0">
            <a:spAutoFit/>
          </a:bodyPr>
          <a:lstStyle/>
          <a:p>
            <a:r>
              <a:rPr lang="zh-CN" altLang="en-US" b="1" dirty="0" smtClean="0">
                <a:solidFill>
                  <a:srgbClr val="FF0000"/>
                </a:solidFill>
                <a:latin typeface="宋体" panose="02010600030101010101" pitchFamily="2" charset="-122"/>
                <a:ea typeface="宋体" panose="02010600030101010101" pitchFamily="2" charset="-122"/>
              </a:rPr>
              <a:t>直观的物理意义理解</a:t>
            </a:r>
            <a:endParaRPr lang="zh-CN" altLang="en-US" b="1" dirty="0">
              <a:solidFill>
                <a:srgbClr val="FF0000"/>
              </a:solidFill>
              <a:latin typeface="宋体" panose="02010600030101010101" pitchFamily="2" charset="-122"/>
              <a:ea typeface="宋体" panose="02010600030101010101" pitchFamily="2" charset="-122"/>
            </a:endParaRPr>
          </a:p>
        </p:txBody>
      </p:sp>
      <p:sp>
        <p:nvSpPr>
          <p:cNvPr id="23" name="右箭头 22"/>
          <p:cNvSpPr/>
          <p:nvPr/>
        </p:nvSpPr>
        <p:spPr>
          <a:xfrm>
            <a:off x="2410691" y="4794338"/>
            <a:ext cx="2286001" cy="36933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aphicFrame>
        <p:nvGraphicFramePr>
          <p:cNvPr id="10" name="对象 9"/>
          <p:cNvGraphicFramePr>
            <a:graphicFrameLocks noChangeAspect="1"/>
          </p:cNvGraphicFramePr>
          <p:nvPr>
            <p:extLst>
              <p:ext uri="{D42A27DB-BD31-4B8C-83A1-F6EECF244321}">
                <p14:modId xmlns:p14="http://schemas.microsoft.com/office/powerpoint/2010/main" val="4230655166"/>
              </p:ext>
            </p:extLst>
          </p:nvPr>
        </p:nvGraphicFramePr>
        <p:xfrm>
          <a:off x="6350" y="3519488"/>
          <a:ext cx="12168188" cy="866775"/>
        </p:xfrm>
        <a:graphic>
          <a:graphicData uri="http://schemas.openxmlformats.org/presentationml/2006/ole">
            <mc:AlternateContent xmlns:mc="http://schemas.openxmlformats.org/markup-compatibility/2006">
              <mc:Choice xmlns:v="urn:schemas-microsoft-com:vml" Requires="v">
                <p:oleObj spid="_x0000_s70721" name="Equation" r:id="rId5" imgW="5524200" imgH="393480" progId="Equation.DSMT4">
                  <p:embed/>
                </p:oleObj>
              </mc:Choice>
              <mc:Fallback>
                <p:oleObj name="Equation" r:id="rId5" imgW="5524200" imgH="393480" progId="Equation.DSMT4">
                  <p:embed/>
                  <p:pic>
                    <p:nvPicPr>
                      <p:cNvPr id="0" name=""/>
                      <p:cNvPicPr/>
                      <p:nvPr/>
                    </p:nvPicPr>
                    <p:blipFill>
                      <a:blip r:embed="rId6"/>
                      <a:stretch>
                        <a:fillRect/>
                      </a:stretch>
                    </p:blipFill>
                    <p:spPr>
                      <a:xfrm>
                        <a:off x="6350" y="3519488"/>
                        <a:ext cx="12168188" cy="866775"/>
                      </a:xfrm>
                      <a:prstGeom prst="rect">
                        <a:avLst/>
                      </a:prstGeom>
                    </p:spPr>
                  </p:pic>
                </p:oleObj>
              </mc:Fallback>
            </mc:AlternateContent>
          </a:graphicData>
        </a:graphic>
      </p:graphicFrame>
      <p:sp>
        <p:nvSpPr>
          <p:cNvPr id="29" name="TextBox 28"/>
          <p:cNvSpPr txBox="1"/>
          <p:nvPr/>
        </p:nvSpPr>
        <p:spPr>
          <a:xfrm>
            <a:off x="249382" y="5257049"/>
            <a:ext cx="4810996" cy="369332"/>
          </a:xfrm>
          <a:prstGeom prst="rect">
            <a:avLst/>
          </a:prstGeom>
          <a:noFill/>
        </p:spPr>
        <p:txBody>
          <a:bodyPr wrap="square" rtlCol="0">
            <a:spAutoFit/>
          </a:bodyPr>
          <a:lstStyle/>
          <a:p>
            <a:r>
              <a:rPr lang="zh-CN" altLang="en-US" b="1" dirty="0" smtClean="0"/>
              <a:t>上式的单位为</a:t>
            </a:r>
            <a:r>
              <a:rPr lang="en-US" altLang="zh-CN" b="1" dirty="0" smtClean="0"/>
              <a:t>pa</a:t>
            </a:r>
            <a:r>
              <a:rPr lang="zh-CN" altLang="en-US" b="1" dirty="0" smtClean="0"/>
              <a:t>，我们可以用</a:t>
            </a:r>
            <a:r>
              <a:rPr lang="en-US" altLang="zh-CN" b="1" dirty="0" smtClean="0"/>
              <a:t>m</a:t>
            </a:r>
            <a:r>
              <a:rPr lang="zh-CN" altLang="en-US" b="1" dirty="0" smtClean="0"/>
              <a:t>的单位表示</a:t>
            </a:r>
            <a:endParaRPr lang="zh-CN" altLang="en-US" b="1" dirty="0"/>
          </a:p>
        </p:txBody>
      </p:sp>
      <p:graphicFrame>
        <p:nvGraphicFramePr>
          <p:cNvPr id="30" name="对象 29"/>
          <p:cNvGraphicFramePr>
            <a:graphicFrameLocks noChangeAspect="1"/>
          </p:cNvGraphicFramePr>
          <p:nvPr>
            <p:extLst>
              <p:ext uri="{D42A27DB-BD31-4B8C-83A1-F6EECF244321}">
                <p14:modId xmlns:p14="http://schemas.microsoft.com/office/powerpoint/2010/main" val="3184456971"/>
              </p:ext>
            </p:extLst>
          </p:nvPr>
        </p:nvGraphicFramePr>
        <p:xfrm>
          <a:off x="228600" y="5626381"/>
          <a:ext cx="8691562" cy="1014413"/>
        </p:xfrm>
        <a:graphic>
          <a:graphicData uri="http://schemas.openxmlformats.org/presentationml/2006/ole">
            <mc:AlternateContent xmlns:mc="http://schemas.openxmlformats.org/markup-compatibility/2006">
              <mc:Choice xmlns:v="urn:schemas-microsoft-com:vml" Requires="v">
                <p:oleObj spid="_x0000_s70722" name="Equation" r:id="rId7" imgW="3809880" imgH="444240" progId="Equation.DSMT4">
                  <p:embed/>
                </p:oleObj>
              </mc:Choice>
              <mc:Fallback>
                <p:oleObj name="Equation" r:id="rId7" imgW="3809880" imgH="444240" progId="Equation.DSMT4">
                  <p:embed/>
                  <p:pic>
                    <p:nvPicPr>
                      <p:cNvPr id="0" name="对象 3"/>
                      <p:cNvPicPr>
                        <a:picLocks noChangeAspect="1" noChangeArrowheads="1"/>
                      </p:cNvPicPr>
                      <p:nvPr/>
                    </p:nvPicPr>
                    <p:blipFill>
                      <a:blip r:embed="rId8"/>
                      <a:srcRect/>
                      <a:stretch>
                        <a:fillRect/>
                      </a:stretch>
                    </p:blipFill>
                    <p:spPr bwMode="auto">
                      <a:xfrm>
                        <a:off x="228600" y="5626381"/>
                        <a:ext cx="869156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TextBox 30"/>
          <p:cNvSpPr txBox="1"/>
          <p:nvPr/>
        </p:nvSpPr>
        <p:spPr>
          <a:xfrm>
            <a:off x="9175594" y="5811046"/>
            <a:ext cx="2729346" cy="646331"/>
          </a:xfrm>
          <a:prstGeom prst="rect">
            <a:avLst/>
          </a:prstGeom>
          <a:noFill/>
        </p:spPr>
        <p:txBody>
          <a:bodyPr wrap="square" rtlCol="0">
            <a:spAutoFit/>
          </a:bodyPr>
          <a:lstStyle/>
          <a:p>
            <a:r>
              <a:rPr lang="zh-CN" altLang="en-US" b="1" dirty="0" smtClean="0">
                <a:latin typeface="宋体" panose="02010600030101010101" pitchFamily="2" charset="-122"/>
                <a:ea typeface="宋体" panose="02010600030101010101" pitchFamily="2" charset="-122"/>
              </a:rPr>
              <a:t>仅仅换用了</a:t>
            </a:r>
            <a:r>
              <a:rPr lang="en-US" altLang="zh-CN" b="1" dirty="0" smtClean="0">
                <a:latin typeface="宋体" panose="02010600030101010101" pitchFamily="2" charset="-122"/>
                <a:ea typeface="宋体" panose="02010600030101010101" pitchFamily="2" charset="-122"/>
              </a:rPr>
              <a:t>m</a:t>
            </a:r>
            <a:r>
              <a:rPr lang="zh-CN" altLang="en-US" b="1" dirty="0" smtClean="0">
                <a:latin typeface="宋体" panose="02010600030101010101" pitchFamily="2" charset="-122"/>
                <a:ea typeface="宋体" panose="02010600030101010101" pitchFamily="2" charset="-122"/>
              </a:rPr>
              <a:t>的形式表达，</a:t>
            </a:r>
            <a:endParaRPr lang="en-US" altLang="zh-CN" b="1" dirty="0" smtClean="0">
              <a:latin typeface="宋体" panose="02010600030101010101" pitchFamily="2" charset="-122"/>
              <a:ea typeface="宋体" panose="02010600030101010101" pitchFamily="2" charset="-122"/>
            </a:endParaRPr>
          </a:p>
          <a:p>
            <a:r>
              <a:rPr lang="zh-CN" altLang="en-US" b="1" dirty="0" smtClean="0">
                <a:latin typeface="宋体" panose="02010600030101010101" pitchFamily="2" charset="-122"/>
                <a:ea typeface="宋体" panose="02010600030101010101" pitchFamily="2" charset="-122"/>
              </a:rPr>
              <a:t>方便推导</a:t>
            </a:r>
            <a:endParaRPr lang="zh-CN" altLang="en-US"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242632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7" grpId="0" animBg="1"/>
      <p:bldP spid="26" grpId="0" animBg="1"/>
      <p:bldP spid="25" grpId="0" animBg="1"/>
      <p:bldP spid="24" grpId="0" animBg="1"/>
      <p:bldP spid="6" grpId="0"/>
      <p:bldP spid="8" grpId="0"/>
      <p:bldP spid="11" grpId="0" animBg="1"/>
      <p:bldP spid="12" grpId="0"/>
      <p:bldP spid="14" grpId="0" animBg="1"/>
      <p:bldP spid="15" grpId="0"/>
      <p:bldP spid="16" grpId="0" animBg="1"/>
      <p:bldP spid="17" grpId="0"/>
      <p:bldP spid="18" grpId="0" animBg="1"/>
      <p:bldP spid="19" grpId="0"/>
      <p:bldP spid="20" grpId="0" animBg="1"/>
      <p:bldP spid="21" grpId="0"/>
      <p:bldP spid="22" grpId="0"/>
      <p:bldP spid="23" grpId="0" animBg="1"/>
      <p:bldP spid="29"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理论推导</a:t>
            </a:r>
          </a:p>
        </p:txBody>
      </p:sp>
      <p:sp>
        <p:nvSpPr>
          <p:cNvPr id="3" name="内容占位符 2"/>
          <p:cNvSpPr>
            <a:spLocks noGrp="1"/>
          </p:cNvSpPr>
          <p:nvPr>
            <p:ph idx="1"/>
          </p:nvPr>
        </p:nvSpPr>
        <p:spPr/>
        <p:txBody>
          <a:bodyPr/>
          <a:lstStyle/>
          <a:p>
            <a:pPr marL="0" indent="0">
              <a:buNone/>
            </a:pPr>
            <a:r>
              <a:rPr lang="zh-CN" altLang="en-US" dirty="0" smtClean="0"/>
              <a:t>流体运动的状态受管线几何形状影响极为明显，流体运动能量会在运动时受到损失，工程上习惯用</a:t>
            </a:r>
            <a:r>
              <a:rPr lang="zh-CN" altLang="en-US" dirty="0"/>
              <a:t>水头</a:t>
            </a:r>
            <a:r>
              <a:rPr lang="zh-CN" altLang="en-US" dirty="0" smtClean="0"/>
              <a:t>表示（量纲为长度）：</a:t>
            </a:r>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1444528821"/>
              </p:ext>
            </p:extLst>
          </p:nvPr>
        </p:nvGraphicFramePr>
        <p:xfrm>
          <a:off x="744538" y="2701925"/>
          <a:ext cx="9966325" cy="1014413"/>
        </p:xfrm>
        <a:graphic>
          <a:graphicData uri="http://schemas.openxmlformats.org/presentationml/2006/ole">
            <mc:AlternateContent xmlns:mc="http://schemas.openxmlformats.org/markup-compatibility/2006">
              <mc:Choice xmlns:v="urn:schemas-microsoft-com:vml" Requires="v">
                <p:oleObj spid="_x0000_s42147" name="Equation" r:id="rId3" imgW="4368600" imgH="444240" progId="Equation.DSMT4">
                  <p:embed/>
                </p:oleObj>
              </mc:Choice>
              <mc:Fallback>
                <p:oleObj name="Equation" r:id="rId3" imgW="4368600" imgH="444240" progId="Equation.DSMT4">
                  <p:embed/>
                  <p:pic>
                    <p:nvPicPr>
                      <p:cNvPr id="0" name=""/>
                      <p:cNvPicPr/>
                      <p:nvPr/>
                    </p:nvPicPr>
                    <p:blipFill>
                      <a:blip r:embed="rId4"/>
                      <a:stretch>
                        <a:fillRect/>
                      </a:stretch>
                    </p:blipFill>
                    <p:spPr>
                      <a:xfrm>
                        <a:off x="744538" y="2701925"/>
                        <a:ext cx="9966325" cy="1014413"/>
                      </a:xfrm>
                      <a:prstGeom prst="rect">
                        <a:avLst/>
                      </a:prstGeom>
                    </p:spPr>
                  </p:pic>
                </p:oleObj>
              </mc:Fallback>
            </mc:AlternateContent>
          </a:graphicData>
        </a:graphic>
      </p:graphicFrame>
      <p:sp>
        <p:nvSpPr>
          <p:cNvPr id="5" name="左大括号 4"/>
          <p:cNvSpPr/>
          <p:nvPr/>
        </p:nvSpPr>
        <p:spPr>
          <a:xfrm rot="16200000">
            <a:off x="5161435" y="3368952"/>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TextBox 5"/>
          <p:cNvSpPr txBox="1"/>
          <p:nvPr/>
        </p:nvSpPr>
        <p:spPr>
          <a:xfrm>
            <a:off x="4704230" y="4021594"/>
            <a:ext cx="1142999" cy="369332"/>
          </a:xfrm>
          <a:prstGeom prst="rect">
            <a:avLst/>
          </a:prstGeom>
          <a:noFill/>
        </p:spPr>
        <p:txBody>
          <a:bodyPr wrap="square" rtlCol="0">
            <a:spAutoFit/>
          </a:bodyPr>
          <a:lstStyle/>
          <a:p>
            <a:r>
              <a:rPr lang="zh-CN" altLang="en-US" b="1" dirty="0" smtClean="0">
                <a:latin typeface="宋体" panose="02010600030101010101" pitchFamily="2" charset="-122"/>
                <a:ea typeface="宋体" panose="02010600030101010101" pitchFamily="2" charset="-122"/>
              </a:rPr>
              <a:t>加速度项</a:t>
            </a:r>
            <a:endParaRPr lang="zh-CN" altLang="en-US" b="1" dirty="0">
              <a:latin typeface="宋体" panose="02010600030101010101" pitchFamily="2" charset="-122"/>
              <a:ea typeface="宋体" panose="02010600030101010101" pitchFamily="2" charset="-122"/>
            </a:endParaRPr>
          </a:p>
        </p:txBody>
      </p:sp>
      <p:sp>
        <p:nvSpPr>
          <p:cNvPr id="7" name="TextBox 6"/>
          <p:cNvSpPr txBox="1"/>
          <p:nvPr/>
        </p:nvSpPr>
        <p:spPr>
          <a:xfrm>
            <a:off x="6672632" y="4021594"/>
            <a:ext cx="1142999" cy="369332"/>
          </a:xfrm>
          <a:prstGeom prst="rect">
            <a:avLst/>
          </a:prstGeom>
          <a:noFill/>
        </p:spPr>
        <p:txBody>
          <a:bodyPr wrap="square" rtlCol="0">
            <a:spAutoFit/>
          </a:bodyPr>
          <a:lstStyle/>
          <a:p>
            <a:r>
              <a:rPr lang="zh-CN" altLang="en-US" b="1" dirty="0">
                <a:latin typeface="宋体" panose="02010600030101010101" pitchFamily="2" charset="-122"/>
                <a:ea typeface="宋体" panose="02010600030101010101" pitchFamily="2" charset="-122"/>
              </a:rPr>
              <a:t>动能</a:t>
            </a:r>
            <a:r>
              <a:rPr lang="zh-CN" altLang="en-US" b="1" dirty="0" smtClean="0">
                <a:latin typeface="宋体" panose="02010600030101010101" pitchFamily="2" charset="-122"/>
                <a:ea typeface="宋体" panose="02010600030101010101" pitchFamily="2" charset="-122"/>
              </a:rPr>
              <a:t>项</a:t>
            </a:r>
            <a:endParaRPr lang="zh-CN" altLang="en-US" b="1" dirty="0">
              <a:latin typeface="宋体" panose="02010600030101010101" pitchFamily="2" charset="-122"/>
              <a:ea typeface="宋体" panose="02010600030101010101" pitchFamily="2" charset="-122"/>
            </a:endParaRPr>
          </a:p>
        </p:txBody>
      </p:sp>
      <p:sp>
        <p:nvSpPr>
          <p:cNvPr id="8" name="左大括号 7"/>
          <p:cNvSpPr/>
          <p:nvPr/>
        </p:nvSpPr>
        <p:spPr>
          <a:xfrm rot="16200000">
            <a:off x="7008809" y="3333707"/>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左大括号 11"/>
          <p:cNvSpPr/>
          <p:nvPr/>
        </p:nvSpPr>
        <p:spPr>
          <a:xfrm rot="16200000">
            <a:off x="10411294" y="3324073"/>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TextBox 12"/>
          <p:cNvSpPr txBox="1"/>
          <p:nvPr/>
        </p:nvSpPr>
        <p:spPr>
          <a:xfrm>
            <a:off x="9954095" y="4021594"/>
            <a:ext cx="1142999" cy="369332"/>
          </a:xfrm>
          <a:prstGeom prst="rect">
            <a:avLst/>
          </a:prstGeom>
          <a:noFill/>
        </p:spPr>
        <p:txBody>
          <a:bodyPr wrap="square" rtlCol="0">
            <a:spAutoFit/>
          </a:bodyPr>
          <a:lstStyle/>
          <a:p>
            <a:r>
              <a:rPr lang="zh-CN" altLang="en-US" b="1" dirty="0" smtClean="0">
                <a:latin typeface="宋体" panose="02010600030101010101" pitchFamily="2" charset="-122"/>
                <a:ea typeface="宋体" panose="02010600030101010101" pitchFamily="2" charset="-122"/>
              </a:rPr>
              <a:t>水头损失</a:t>
            </a:r>
            <a:endParaRPr lang="zh-CN" altLang="en-US" b="1" dirty="0">
              <a:latin typeface="宋体" panose="02010600030101010101" pitchFamily="2" charset="-122"/>
              <a:ea typeface="宋体" panose="02010600030101010101" pitchFamily="2" charset="-122"/>
            </a:endParaRPr>
          </a:p>
        </p:txBody>
      </p:sp>
      <p:sp>
        <p:nvSpPr>
          <p:cNvPr id="14" name="左大括号 13"/>
          <p:cNvSpPr/>
          <p:nvPr/>
        </p:nvSpPr>
        <p:spPr>
          <a:xfrm rot="16200000">
            <a:off x="8026776" y="3474488"/>
            <a:ext cx="284627" cy="524432"/>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TextBox 14"/>
          <p:cNvSpPr txBox="1"/>
          <p:nvPr/>
        </p:nvSpPr>
        <p:spPr>
          <a:xfrm>
            <a:off x="7682760" y="4020984"/>
            <a:ext cx="1142999" cy="369332"/>
          </a:xfrm>
          <a:prstGeom prst="rect">
            <a:avLst/>
          </a:prstGeom>
          <a:noFill/>
        </p:spPr>
        <p:txBody>
          <a:bodyPr wrap="square" rtlCol="0">
            <a:spAutoFit/>
          </a:bodyPr>
          <a:lstStyle/>
          <a:p>
            <a:r>
              <a:rPr lang="zh-CN" altLang="en-US" b="1" dirty="0">
                <a:latin typeface="宋体" panose="02010600030101010101" pitchFamily="2" charset="-122"/>
                <a:ea typeface="宋体" panose="02010600030101010101" pitchFamily="2" charset="-122"/>
              </a:rPr>
              <a:t>势能</a:t>
            </a:r>
            <a:r>
              <a:rPr lang="zh-CN" altLang="en-US" b="1" dirty="0" smtClean="0">
                <a:latin typeface="宋体" panose="02010600030101010101" pitchFamily="2" charset="-122"/>
                <a:ea typeface="宋体" panose="02010600030101010101" pitchFamily="2" charset="-122"/>
              </a:rPr>
              <a:t>项</a:t>
            </a:r>
            <a:endParaRPr lang="zh-CN" altLang="en-US" b="1" dirty="0">
              <a:latin typeface="宋体" panose="02010600030101010101" pitchFamily="2" charset="-122"/>
              <a:ea typeface="宋体" panose="02010600030101010101" pitchFamily="2" charset="-122"/>
            </a:endParaRPr>
          </a:p>
        </p:txBody>
      </p:sp>
      <p:graphicFrame>
        <p:nvGraphicFramePr>
          <p:cNvPr id="16" name="对象 15"/>
          <p:cNvGraphicFramePr>
            <a:graphicFrameLocks noChangeAspect="1"/>
          </p:cNvGraphicFramePr>
          <p:nvPr>
            <p:extLst>
              <p:ext uri="{D42A27DB-BD31-4B8C-83A1-F6EECF244321}">
                <p14:modId xmlns:p14="http://schemas.microsoft.com/office/powerpoint/2010/main" val="1483037602"/>
              </p:ext>
            </p:extLst>
          </p:nvPr>
        </p:nvGraphicFramePr>
        <p:xfrm>
          <a:off x="699251" y="5477135"/>
          <a:ext cx="450471" cy="579177"/>
        </p:xfrm>
        <a:graphic>
          <a:graphicData uri="http://schemas.openxmlformats.org/presentationml/2006/ole">
            <mc:AlternateContent xmlns:mc="http://schemas.openxmlformats.org/markup-compatibility/2006">
              <mc:Choice xmlns:v="urn:schemas-microsoft-com:vml" Requires="v">
                <p:oleObj spid="_x0000_s42148" name="Equation" r:id="rId5" imgW="177480" imgH="228600" progId="Equation.DSMT4">
                  <p:embed/>
                </p:oleObj>
              </mc:Choice>
              <mc:Fallback>
                <p:oleObj name="Equation" r:id="rId5" imgW="177480" imgH="228600" progId="Equation.DSMT4">
                  <p:embed/>
                  <p:pic>
                    <p:nvPicPr>
                      <p:cNvPr id="0" name=""/>
                      <p:cNvPicPr/>
                      <p:nvPr/>
                    </p:nvPicPr>
                    <p:blipFill>
                      <a:blip r:embed="rId6"/>
                      <a:stretch>
                        <a:fillRect/>
                      </a:stretch>
                    </p:blipFill>
                    <p:spPr>
                      <a:xfrm>
                        <a:off x="699251" y="5477135"/>
                        <a:ext cx="450471" cy="579177"/>
                      </a:xfrm>
                      <a:prstGeom prst="rect">
                        <a:avLst/>
                      </a:prstGeom>
                    </p:spPr>
                  </p:pic>
                </p:oleObj>
              </mc:Fallback>
            </mc:AlternateContent>
          </a:graphicData>
        </a:graphic>
      </p:graphicFrame>
      <p:sp>
        <p:nvSpPr>
          <p:cNvPr id="17" name="左大括号 16"/>
          <p:cNvSpPr/>
          <p:nvPr/>
        </p:nvSpPr>
        <p:spPr>
          <a:xfrm>
            <a:off x="1279552" y="5260045"/>
            <a:ext cx="381002" cy="1021970"/>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18" name="对象 17"/>
          <p:cNvGraphicFramePr>
            <a:graphicFrameLocks noChangeAspect="1"/>
          </p:cNvGraphicFramePr>
          <p:nvPr>
            <p:extLst>
              <p:ext uri="{D42A27DB-BD31-4B8C-83A1-F6EECF244321}">
                <p14:modId xmlns:p14="http://schemas.microsoft.com/office/powerpoint/2010/main" val="1997270804"/>
              </p:ext>
            </p:extLst>
          </p:nvPr>
        </p:nvGraphicFramePr>
        <p:xfrm>
          <a:off x="1946839" y="4956902"/>
          <a:ext cx="446737" cy="606286"/>
        </p:xfrm>
        <a:graphic>
          <a:graphicData uri="http://schemas.openxmlformats.org/presentationml/2006/ole">
            <mc:AlternateContent xmlns:mc="http://schemas.openxmlformats.org/markup-compatibility/2006">
              <mc:Choice xmlns:v="urn:schemas-microsoft-com:vml" Requires="v">
                <p:oleObj spid="_x0000_s42149" name="Equation" r:id="rId7" imgW="177480" imgH="241200" progId="Equation.DSMT4">
                  <p:embed/>
                </p:oleObj>
              </mc:Choice>
              <mc:Fallback>
                <p:oleObj name="Equation" r:id="rId7" imgW="177480" imgH="241200" progId="Equation.DSMT4">
                  <p:embed/>
                  <p:pic>
                    <p:nvPicPr>
                      <p:cNvPr id="0" name=""/>
                      <p:cNvPicPr/>
                      <p:nvPr/>
                    </p:nvPicPr>
                    <p:blipFill>
                      <a:blip r:embed="rId8"/>
                      <a:stretch>
                        <a:fillRect/>
                      </a:stretch>
                    </p:blipFill>
                    <p:spPr>
                      <a:xfrm>
                        <a:off x="1946839" y="4956902"/>
                        <a:ext cx="446737" cy="606286"/>
                      </a:xfrm>
                      <a:prstGeom prst="rect">
                        <a:avLst/>
                      </a:prstGeom>
                    </p:spPr>
                  </p:pic>
                </p:oleObj>
              </mc:Fallback>
            </mc:AlternateContent>
          </a:graphicData>
        </a:graphic>
      </p:graphicFrame>
      <p:sp>
        <p:nvSpPr>
          <p:cNvPr id="19" name="TextBox 18"/>
          <p:cNvSpPr txBox="1"/>
          <p:nvPr/>
        </p:nvSpPr>
        <p:spPr>
          <a:xfrm>
            <a:off x="2626659" y="5075379"/>
            <a:ext cx="6199100" cy="400110"/>
          </a:xfrm>
          <a:prstGeom prst="rect">
            <a:avLst/>
          </a:prstGeom>
          <a:noFill/>
        </p:spPr>
        <p:txBody>
          <a:bodyPr wrap="square" rtlCol="0">
            <a:spAutoFit/>
          </a:bodyPr>
          <a:lstStyle/>
          <a:p>
            <a:r>
              <a:rPr lang="zh-CN" altLang="en-US" sz="2000" b="1" dirty="0">
                <a:solidFill>
                  <a:srgbClr val="FF0000"/>
                </a:solidFill>
                <a:latin typeface="宋体" panose="02010600030101010101" pitchFamily="2" charset="-122"/>
                <a:ea typeface="宋体" panose="02010600030101010101" pitchFamily="2" charset="-122"/>
              </a:rPr>
              <a:t>沿</a:t>
            </a:r>
            <a:r>
              <a:rPr lang="zh-CN" altLang="en-US" sz="2000" b="1" dirty="0" smtClean="0">
                <a:solidFill>
                  <a:srgbClr val="FF0000"/>
                </a:solidFill>
                <a:latin typeface="宋体" panose="02010600030101010101" pitchFamily="2" charset="-122"/>
                <a:ea typeface="宋体" panose="02010600030101010101" pitchFamily="2" charset="-122"/>
              </a:rPr>
              <a:t>程损失</a:t>
            </a:r>
            <a:r>
              <a:rPr lang="zh-CN" altLang="en-US" sz="2000" b="1" dirty="0" smtClean="0">
                <a:latin typeface="宋体" panose="02010600030101010101" pitchFamily="2" charset="-122"/>
                <a:ea typeface="宋体" panose="02010600030101010101" pitchFamily="2" charset="-122"/>
              </a:rPr>
              <a:t>，管壁粘性切应力引起的损失</a:t>
            </a:r>
            <a:endParaRPr lang="zh-CN" altLang="en-US" sz="2000" b="1" dirty="0">
              <a:latin typeface="宋体" panose="02010600030101010101" pitchFamily="2" charset="-122"/>
              <a:ea typeface="宋体" panose="02010600030101010101" pitchFamily="2" charset="-122"/>
            </a:endParaRPr>
          </a:p>
        </p:txBody>
      </p:sp>
      <p:graphicFrame>
        <p:nvGraphicFramePr>
          <p:cNvPr id="20" name="对象 19"/>
          <p:cNvGraphicFramePr>
            <a:graphicFrameLocks noChangeAspect="1"/>
          </p:cNvGraphicFramePr>
          <p:nvPr>
            <p:extLst>
              <p:ext uri="{D42A27DB-BD31-4B8C-83A1-F6EECF244321}">
                <p14:modId xmlns:p14="http://schemas.microsoft.com/office/powerpoint/2010/main" val="1536020127"/>
              </p:ext>
            </p:extLst>
          </p:nvPr>
        </p:nvGraphicFramePr>
        <p:xfrm>
          <a:off x="1999877" y="5896855"/>
          <a:ext cx="393699" cy="506184"/>
        </p:xfrm>
        <a:graphic>
          <a:graphicData uri="http://schemas.openxmlformats.org/presentationml/2006/ole">
            <mc:AlternateContent xmlns:mc="http://schemas.openxmlformats.org/markup-compatibility/2006">
              <mc:Choice xmlns:v="urn:schemas-microsoft-com:vml" Requires="v">
                <p:oleObj spid="_x0000_s42150" name="Equation" r:id="rId9" imgW="177480" imgH="228600" progId="Equation.DSMT4">
                  <p:embed/>
                </p:oleObj>
              </mc:Choice>
              <mc:Fallback>
                <p:oleObj name="Equation" r:id="rId9" imgW="177480" imgH="228600" progId="Equation.DSMT4">
                  <p:embed/>
                  <p:pic>
                    <p:nvPicPr>
                      <p:cNvPr id="0" name=""/>
                      <p:cNvPicPr/>
                      <p:nvPr/>
                    </p:nvPicPr>
                    <p:blipFill>
                      <a:blip r:embed="rId10"/>
                      <a:stretch>
                        <a:fillRect/>
                      </a:stretch>
                    </p:blipFill>
                    <p:spPr>
                      <a:xfrm>
                        <a:off x="1999877" y="5896855"/>
                        <a:ext cx="393699" cy="506184"/>
                      </a:xfrm>
                      <a:prstGeom prst="rect">
                        <a:avLst/>
                      </a:prstGeom>
                    </p:spPr>
                  </p:pic>
                </p:oleObj>
              </mc:Fallback>
            </mc:AlternateContent>
          </a:graphicData>
        </a:graphic>
      </p:graphicFrame>
      <p:sp>
        <p:nvSpPr>
          <p:cNvPr id="21" name="TextBox 20"/>
          <p:cNvSpPr txBox="1"/>
          <p:nvPr/>
        </p:nvSpPr>
        <p:spPr>
          <a:xfrm>
            <a:off x="2626659" y="5881905"/>
            <a:ext cx="6199100" cy="400110"/>
          </a:xfrm>
          <a:prstGeom prst="rect">
            <a:avLst/>
          </a:prstGeom>
          <a:noFill/>
        </p:spPr>
        <p:txBody>
          <a:bodyPr wrap="square" rtlCol="0">
            <a:spAutoFit/>
          </a:bodyPr>
          <a:lstStyle/>
          <a:p>
            <a:r>
              <a:rPr lang="zh-CN" altLang="en-US" sz="2000" b="1" dirty="0" smtClean="0">
                <a:solidFill>
                  <a:srgbClr val="FF0000"/>
                </a:solidFill>
                <a:latin typeface="宋体" panose="02010600030101010101" pitchFamily="2" charset="-122"/>
                <a:ea typeface="宋体" panose="02010600030101010101" pitchFamily="2" charset="-122"/>
              </a:rPr>
              <a:t>局部损失</a:t>
            </a:r>
            <a:r>
              <a:rPr lang="zh-CN" altLang="en-US" sz="2000" b="1" dirty="0" smtClean="0">
                <a:latin typeface="宋体" panose="02010600030101010101" pitchFamily="2" charset="-122"/>
                <a:ea typeface="宋体" panose="02010600030101010101" pitchFamily="2" charset="-122"/>
              </a:rPr>
              <a:t>，截面积变化、流动分离、管线改变导致</a:t>
            </a:r>
            <a:endParaRPr lang="zh-CN" altLang="en-US" sz="2000" b="1" dirty="0">
              <a:latin typeface="宋体" panose="02010600030101010101" pitchFamily="2" charset="-122"/>
              <a:ea typeface="宋体" panose="02010600030101010101" pitchFamily="2" charset="-122"/>
            </a:endParaRPr>
          </a:p>
        </p:txBody>
      </p:sp>
      <p:pic>
        <p:nvPicPr>
          <p:cNvPr id="41988"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01524" y="5405078"/>
            <a:ext cx="1710017" cy="1353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9"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90003" y="4691698"/>
            <a:ext cx="2511521" cy="1079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927847" y="6427694"/>
            <a:ext cx="7503459" cy="369332"/>
          </a:xfrm>
          <a:prstGeom prst="rect">
            <a:avLst/>
          </a:prstGeom>
          <a:noFill/>
        </p:spPr>
        <p:txBody>
          <a:bodyPr wrap="square" rtlCol="0">
            <a:spAutoFit/>
          </a:bodyPr>
          <a:lstStyle/>
          <a:p>
            <a:r>
              <a:rPr lang="zh-CN" altLang="en-US" dirty="0" smtClean="0">
                <a:latin typeface="宋体" panose="02010600030101010101" pitchFamily="2" charset="-122"/>
                <a:ea typeface="宋体" panose="02010600030101010101" pitchFamily="2" charset="-122"/>
              </a:rPr>
              <a:t>①②  </a:t>
            </a:r>
            <a:r>
              <a:rPr lang="en-US" altLang="zh-CN" dirty="0" smtClean="0">
                <a:latin typeface="宋体" panose="02010600030101010101" pitchFamily="2" charset="-122"/>
                <a:ea typeface="宋体" panose="02010600030101010101" pitchFamily="2" charset="-122"/>
              </a:rPr>
              <a:t>Ref</a:t>
            </a:r>
            <a:r>
              <a:rPr lang="en-US" altLang="zh-CN" dirty="0">
                <a:latin typeface="宋体" panose="02010600030101010101" pitchFamily="2" charset="-122"/>
                <a:ea typeface="宋体" panose="02010600030101010101" pitchFamily="2" charset="-122"/>
              </a:rPr>
              <a:t>. </a:t>
            </a:r>
            <a:r>
              <a:rPr lang="en-US" altLang="zh-CN" dirty="0" smtClean="0">
                <a:latin typeface="宋体" panose="02010600030101010101" pitchFamily="2" charset="-122"/>
                <a:ea typeface="宋体" panose="02010600030101010101" pitchFamily="2" charset="-122"/>
              </a:rPr>
              <a:t>em.sjtu.edu.cn </a:t>
            </a:r>
            <a:endParaRPr lang="zh-CN" altLang="en-US" dirty="0">
              <a:latin typeface="宋体" panose="02010600030101010101" pitchFamily="2" charset="-122"/>
              <a:ea typeface="宋体" panose="02010600030101010101" pitchFamily="2" charset="-122"/>
            </a:endParaRPr>
          </a:p>
        </p:txBody>
      </p:sp>
      <p:sp>
        <p:nvSpPr>
          <p:cNvPr id="25" name="TextBox 24"/>
          <p:cNvSpPr txBox="1"/>
          <p:nvPr/>
        </p:nvSpPr>
        <p:spPr>
          <a:xfrm>
            <a:off x="11611541" y="6443083"/>
            <a:ext cx="1142999" cy="338554"/>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②</a:t>
            </a:r>
            <a:endParaRPr lang="zh-CN" altLang="en-US" sz="1600" dirty="0">
              <a:latin typeface="宋体" panose="02010600030101010101" pitchFamily="2" charset="-122"/>
              <a:ea typeface="宋体" panose="02010600030101010101" pitchFamily="2" charset="-122"/>
            </a:endParaRPr>
          </a:p>
        </p:txBody>
      </p:sp>
      <p:sp>
        <p:nvSpPr>
          <p:cNvPr id="26" name="TextBox 25"/>
          <p:cNvSpPr txBox="1"/>
          <p:nvPr/>
        </p:nvSpPr>
        <p:spPr>
          <a:xfrm>
            <a:off x="9879117" y="5475489"/>
            <a:ext cx="1142999" cy="338554"/>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①</a:t>
            </a:r>
            <a:endParaRPr lang="zh-CN" altLang="en-US" sz="1600" dirty="0">
              <a:latin typeface="宋体" panose="02010600030101010101" pitchFamily="2" charset="-122"/>
              <a:ea typeface="宋体" panose="02010600030101010101" pitchFamily="2" charset="-122"/>
            </a:endParaRPr>
          </a:p>
        </p:txBody>
      </p:sp>
      <p:sp>
        <p:nvSpPr>
          <p:cNvPr id="9" name="灯片编号占位符 8"/>
          <p:cNvSpPr>
            <a:spLocks noGrp="1"/>
          </p:cNvSpPr>
          <p:nvPr>
            <p:ph type="sldNum" sz="quarter" idx="12"/>
          </p:nvPr>
        </p:nvSpPr>
        <p:spPr/>
        <p:txBody>
          <a:bodyPr/>
          <a:lstStyle/>
          <a:p>
            <a:fld id="{1A54FE71-44B7-4752-9E07-321918EE349E}" type="slidenum">
              <a:rPr lang="zh-CN" altLang="en-US" smtClean="0"/>
              <a:t>14</a:t>
            </a:fld>
            <a:endParaRPr lang="zh-CN" altLang="en-US"/>
          </a:p>
        </p:txBody>
      </p:sp>
      <p:sp>
        <p:nvSpPr>
          <p:cNvPr id="27" name="左大括号 26"/>
          <p:cNvSpPr/>
          <p:nvPr/>
        </p:nvSpPr>
        <p:spPr>
          <a:xfrm rot="16200000">
            <a:off x="9136076" y="3333706"/>
            <a:ext cx="228598" cy="900951"/>
          </a:xfrm>
          <a:prstGeom prst="leftBrac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TextBox 27"/>
          <p:cNvSpPr txBox="1"/>
          <p:nvPr/>
        </p:nvSpPr>
        <p:spPr>
          <a:xfrm>
            <a:off x="8627448" y="4021594"/>
            <a:ext cx="1649506" cy="369332"/>
          </a:xfrm>
          <a:prstGeom prst="rect">
            <a:avLst/>
          </a:prstGeom>
          <a:noFill/>
        </p:spPr>
        <p:txBody>
          <a:bodyPr wrap="square" rtlCol="0">
            <a:spAutoFit/>
          </a:bodyPr>
          <a:lstStyle/>
          <a:p>
            <a:r>
              <a:rPr lang="zh-CN" altLang="en-US" b="1" dirty="0" smtClean="0">
                <a:latin typeface="宋体" panose="02010600030101010101" pitchFamily="2" charset="-122"/>
                <a:ea typeface="宋体" panose="02010600030101010101" pitchFamily="2" charset="-122"/>
              </a:rPr>
              <a:t>压力潜能项</a:t>
            </a:r>
            <a:endParaRPr lang="zh-CN" altLang="en-US"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360364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98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198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P spid="7" grpId="0"/>
      <p:bldP spid="8" grpId="0" animBg="1"/>
      <p:bldP spid="12" grpId="0" animBg="1"/>
      <p:bldP spid="13" grpId="0"/>
      <p:bldP spid="14" grpId="0" animBg="1"/>
      <p:bldP spid="15" grpId="0"/>
      <p:bldP spid="17" grpId="0" animBg="1"/>
      <p:bldP spid="19" grpId="0"/>
      <p:bldP spid="21" grpId="0"/>
      <p:bldP spid="22" grpId="0"/>
      <p:bldP spid="25" grpId="0"/>
      <p:bldP spid="26" grpId="0"/>
      <p:bldP spid="27" grpId="0" animBg="1"/>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内容占位符 2"/>
          <p:cNvSpPr txBox="1">
            <a:spLocks/>
          </p:cNvSpPr>
          <p:nvPr/>
        </p:nvSpPr>
        <p:spPr>
          <a:xfrm>
            <a:off x="845127" y="4291733"/>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omic Sans MS" panose="030F0702030302020204" pitchFamily="66" charset="0"/>
                <a:ea typeface="宋体" panose="0201060003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omic Sans MS" panose="030F0702030302020204" pitchFamily="66"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Comic Sans MS" panose="030F0702030302020204" pitchFamily="66"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Comic Sans MS" panose="030F0702030302020204" pitchFamily="66"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Comic Sans MS" panose="030F0702030302020204" pitchFamily="66" charset="0"/>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dirty="0" smtClean="0"/>
              <a:t>其中，</a:t>
            </a:r>
            <a:r>
              <a:rPr lang="en-US" altLang="zh-CN" dirty="0" smtClean="0"/>
              <a:t>Darcy</a:t>
            </a:r>
            <a:r>
              <a:rPr lang="zh-CN" altLang="en-US" dirty="0" smtClean="0"/>
              <a:t>摩擦因子   可在计算使用管的有效摩擦因数和系统的</a:t>
            </a:r>
            <a:r>
              <a:rPr lang="en-US" altLang="zh-CN" dirty="0" smtClean="0"/>
              <a:t>Reynold number</a:t>
            </a:r>
            <a:r>
              <a:rPr lang="zh-CN" altLang="en-US" dirty="0" smtClean="0"/>
              <a:t>后通过读工程学上著名的</a:t>
            </a:r>
            <a:r>
              <a:rPr lang="en-US" altLang="zh-CN" dirty="0" smtClean="0"/>
              <a:t>Moody</a:t>
            </a:r>
            <a:r>
              <a:rPr lang="zh-CN" altLang="en-US" dirty="0" smtClean="0"/>
              <a:t>图可得，</a:t>
            </a:r>
            <a:endParaRPr lang="en-US" altLang="zh-CN" dirty="0" smtClean="0"/>
          </a:p>
          <a:p>
            <a:pPr marL="0" indent="0">
              <a:buFont typeface="Arial" panose="020B0604020202020204" pitchFamily="34" charset="0"/>
              <a:buNone/>
            </a:pPr>
            <a:r>
              <a:rPr lang="zh-CN" altLang="en-US" dirty="0" smtClean="0"/>
              <a:t>在本系统中，使用</a:t>
            </a:r>
            <a:r>
              <a:rPr lang="en-US" altLang="zh-CN" dirty="0" smtClean="0"/>
              <a:t>PVC</a:t>
            </a:r>
            <a:r>
              <a:rPr lang="zh-CN" altLang="en-US" dirty="0" smtClean="0"/>
              <a:t>长管，有效粗糙度</a:t>
            </a:r>
            <a:endParaRPr lang="en-US" altLang="zh-CN" dirty="0" smtClean="0"/>
          </a:p>
          <a:p>
            <a:pPr marL="0" indent="0">
              <a:buFont typeface="Arial" panose="020B0604020202020204" pitchFamily="34" charset="0"/>
              <a:buNone/>
            </a:pPr>
            <a:r>
              <a:rPr lang="en-US" altLang="zh-CN" dirty="0" smtClean="0"/>
              <a:t>                                   </a:t>
            </a:r>
            <a:r>
              <a:rPr lang="zh-CN" altLang="en-US" dirty="0" smtClean="0"/>
              <a:t>雷诺数</a:t>
            </a:r>
            <a:endParaRPr lang="en-GB" altLang="zh-CN" dirty="0" smtClean="0"/>
          </a:p>
          <a:p>
            <a:pPr marL="0" indent="0">
              <a:buFont typeface="Arial" panose="020B0604020202020204" pitchFamily="34" charset="0"/>
              <a:buNone/>
            </a:pPr>
            <a:endParaRPr lang="en-GB" altLang="zh-CN" b="0" dirty="0"/>
          </a:p>
        </p:txBody>
      </p:sp>
      <p:sp>
        <p:nvSpPr>
          <p:cNvPr id="2" name="标题 1"/>
          <p:cNvSpPr>
            <a:spLocks noGrp="1"/>
          </p:cNvSpPr>
          <p:nvPr>
            <p:ph type="title"/>
          </p:nvPr>
        </p:nvSpPr>
        <p:spPr/>
        <p:txBody>
          <a:bodyPr/>
          <a:lstStyle/>
          <a:p>
            <a:r>
              <a:rPr lang="zh-CN" altLang="en-US" dirty="0" smtClean="0"/>
              <a:t>理论推导</a:t>
            </a:r>
            <a:endParaRPr lang="zh-CN" altLang="en-US" dirty="0"/>
          </a:p>
        </p:txBody>
      </p:sp>
      <p:sp>
        <p:nvSpPr>
          <p:cNvPr id="3" name="内容占位符 2"/>
          <p:cNvSpPr>
            <a:spLocks noGrp="1"/>
          </p:cNvSpPr>
          <p:nvPr>
            <p:ph idx="1"/>
          </p:nvPr>
        </p:nvSpPr>
        <p:spPr>
          <a:xfrm>
            <a:off x="838200" y="1825625"/>
            <a:ext cx="10515600" cy="2496993"/>
          </a:xfrm>
        </p:spPr>
        <p:txBody>
          <a:bodyPr>
            <a:normAutofit/>
          </a:bodyPr>
          <a:lstStyle/>
          <a:p>
            <a:r>
              <a:rPr lang="zh-CN" altLang="en-US" dirty="0" smtClean="0">
                <a:solidFill>
                  <a:srgbClr val="FF0000"/>
                </a:solidFill>
              </a:rPr>
              <a:t>沿程损失（流体流经管道的能量损失）</a:t>
            </a:r>
            <a:endParaRPr lang="en-US" altLang="zh-CN" dirty="0" smtClean="0">
              <a:solidFill>
                <a:srgbClr val="FF0000"/>
              </a:solidFill>
            </a:endParaRPr>
          </a:p>
          <a:p>
            <a:pPr marL="0" indent="0">
              <a:buNone/>
            </a:pPr>
            <a:r>
              <a:rPr lang="zh-CN" altLang="en-US" dirty="0" smtClean="0"/>
              <a:t>根据沿程损失水头        和量纲分析                   ，有描述沿程损失的</a:t>
            </a:r>
            <a:r>
              <a:rPr lang="en-GB" altLang="zh-CN" b="0" dirty="0"/>
              <a:t>Darcy–</a:t>
            </a:r>
            <a:r>
              <a:rPr lang="en-GB" altLang="zh-CN" b="0" dirty="0" err="1"/>
              <a:t>Weisbach</a:t>
            </a:r>
            <a:r>
              <a:rPr lang="en-GB" altLang="zh-CN" b="0" dirty="0"/>
              <a:t> </a:t>
            </a:r>
            <a:r>
              <a:rPr lang="en-GB" altLang="zh-CN" b="0" dirty="0" smtClean="0"/>
              <a:t>equation</a:t>
            </a:r>
            <a:r>
              <a:rPr lang="zh-CN" altLang="en-US" b="0" dirty="0" smtClean="0"/>
              <a:t>，</a:t>
            </a:r>
            <a:endParaRPr lang="en-US" altLang="zh-CN" b="0" dirty="0" smtClean="0"/>
          </a:p>
          <a:p>
            <a:pPr marL="0" indent="0">
              <a:buNone/>
            </a:pPr>
            <a:r>
              <a:rPr lang="en-GB" altLang="zh-CN" b="0" dirty="0" smtClean="0"/>
              <a:t>         </a:t>
            </a:r>
          </a:p>
          <a:p>
            <a:pPr marL="0" indent="0">
              <a:buNone/>
            </a:pPr>
            <a:endParaRPr lang="en-GB" altLang="zh-CN" b="0" dirty="0"/>
          </a:p>
          <a:p>
            <a:pPr marL="0" indent="0">
              <a:buNone/>
            </a:pPr>
            <a:endParaRPr lang="en-GB" altLang="zh-CN" b="0" dirty="0"/>
          </a:p>
        </p:txBody>
      </p:sp>
      <p:graphicFrame>
        <p:nvGraphicFramePr>
          <p:cNvPr id="4" name="对象 3"/>
          <p:cNvGraphicFramePr>
            <a:graphicFrameLocks noChangeAspect="1"/>
          </p:cNvGraphicFramePr>
          <p:nvPr>
            <p:extLst>
              <p:ext uri="{D42A27DB-BD31-4B8C-83A1-F6EECF244321}">
                <p14:modId xmlns:p14="http://schemas.microsoft.com/office/powerpoint/2010/main" val="3893114001"/>
              </p:ext>
            </p:extLst>
          </p:nvPr>
        </p:nvGraphicFramePr>
        <p:xfrm>
          <a:off x="4009158" y="2131143"/>
          <a:ext cx="899833" cy="659878"/>
        </p:xfrm>
        <a:graphic>
          <a:graphicData uri="http://schemas.openxmlformats.org/presentationml/2006/ole">
            <mc:AlternateContent xmlns:mc="http://schemas.openxmlformats.org/markup-compatibility/2006">
              <mc:Choice xmlns:v="urn:schemas-microsoft-com:vml" Requires="v">
                <p:oleObj spid="_x0000_s43217" name="Equation" r:id="rId3" imgW="571320" imgH="419040" progId="Equation.DSMT4">
                  <p:embed/>
                </p:oleObj>
              </mc:Choice>
              <mc:Fallback>
                <p:oleObj name="Equation" r:id="rId3" imgW="571320" imgH="419040" progId="Equation.DSMT4">
                  <p:embed/>
                  <p:pic>
                    <p:nvPicPr>
                      <p:cNvPr id="0" name=""/>
                      <p:cNvPicPr/>
                      <p:nvPr/>
                    </p:nvPicPr>
                    <p:blipFill>
                      <a:blip r:embed="rId4"/>
                      <a:stretch>
                        <a:fillRect/>
                      </a:stretch>
                    </p:blipFill>
                    <p:spPr>
                      <a:xfrm>
                        <a:off x="4009158" y="2131143"/>
                        <a:ext cx="899833" cy="659878"/>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081184884"/>
              </p:ext>
            </p:extLst>
          </p:nvPr>
        </p:nvGraphicFramePr>
        <p:xfrm>
          <a:off x="6891242" y="2232212"/>
          <a:ext cx="2889778" cy="571034"/>
        </p:xfrm>
        <a:graphic>
          <a:graphicData uri="http://schemas.openxmlformats.org/presentationml/2006/ole">
            <mc:AlternateContent xmlns:mc="http://schemas.openxmlformats.org/markup-compatibility/2006">
              <mc:Choice xmlns:v="urn:schemas-microsoft-com:vml" Requires="v">
                <p:oleObj spid="_x0000_s43218" name="Equation" r:id="rId5" imgW="2120760" imgH="419040" progId="Equation.DSMT4">
                  <p:embed/>
                </p:oleObj>
              </mc:Choice>
              <mc:Fallback>
                <p:oleObj name="Equation" r:id="rId5" imgW="2120760" imgH="419040" progId="Equation.DSMT4">
                  <p:embed/>
                  <p:pic>
                    <p:nvPicPr>
                      <p:cNvPr id="0" name=""/>
                      <p:cNvPicPr/>
                      <p:nvPr/>
                    </p:nvPicPr>
                    <p:blipFill>
                      <a:blip r:embed="rId6"/>
                      <a:stretch>
                        <a:fillRect/>
                      </a:stretch>
                    </p:blipFill>
                    <p:spPr>
                      <a:xfrm>
                        <a:off x="6891242" y="2232212"/>
                        <a:ext cx="2889778" cy="571034"/>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564019650"/>
              </p:ext>
            </p:extLst>
          </p:nvPr>
        </p:nvGraphicFramePr>
        <p:xfrm>
          <a:off x="1009275" y="3251879"/>
          <a:ext cx="1586007" cy="895326"/>
        </p:xfrm>
        <a:graphic>
          <a:graphicData uri="http://schemas.openxmlformats.org/presentationml/2006/ole">
            <mc:AlternateContent xmlns:mc="http://schemas.openxmlformats.org/markup-compatibility/2006">
              <mc:Choice xmlns:v="urn:schemas-microsoft-com:vml" Requires="v">
                <p:oleObj spid="_x0000_s43219" name="Equation" r:id="rId7" imgW="787320" imgH="444240" progId="Equation.DSMT4">
                  <p:embed/>
                </p:oleObj>
              </mc:Choice>
              <mc:Fallback>
                <p:oleObj name="Equation" r:id="rId7" imgW="787320" imgH="444240" progId="Equation.DSMT4">
                  <p:embed/>
                  <p:pic>
                    <p:nvPicPr>
                      <p:cNvPr id="0" name=""/>
                      <p:cNvPicPr/>
                      <p:nvPr/>
                    </p:nvPicPr>
                    <p:blipFill>
                      <a:blip r:embed="rId8"/>
                      <a:stretch>
                        <a:fillRect/>
                      </a:stretch>
                    </p:blipFill>
                    <p:spPr>
                      <a:xfrm>
                        <a:off x="1009275" y="3251879"/>
                        <a:ext cx="1586007" cy="895326"/>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1042995387"/>
              </p:ext>
            </p:extLst>
          </p:nvPr>
        </p:nvGraphicFramePr>
        <p:xfrm>
          <a:off x="4533527" y="4312066"/>
          <a:ext cx="293968" cy="374141"/>
        </p:xfrm>
        <a:graphic>
          <a:graphicData uri="http://schemas.openxmlformats.org/presentationml/2006/ole">
            <mc:AlternateContent xmlns:mc="http://schemas.openxmlformats.org/markup-compatibility/2006">
              <mc:Choice xmlns:v="urn:schemas-microsoft-com:vml" Requires="v">
                <p:oleObj spid="_x0000_s43220" name="Equation" r:id="rId9" imgW="139680" imgH="177480" progId="Equation.DSMT4">
                  <p:embed/>
                </p:oleObj>
              </mc:Choice>
              <mc:Fallback>
                <p:oleObj name="Equation" r:id="rId9" imgW="139680" imgH="177480" progId="Equation.DSMT4">
                  <p:embed/>
                  <p:pic>
                    <p:nvPicPr>
                      <p:cNvPr id="0" name=""/>
                      <p:cNvPicPr/>
                      <p:nvPr/>
                    </p:nvPicPr>
                    <p:blipFill>
                      <a:blip r:embed="rId10"/>
                      <a:stretch>
                        <a:fillRect/>
                      </a:stretch>
                    </p:blipFill>
                    <p:spPr>
                      <a:xfrm>
                        <a:off x="4533527" y="4312066"/>
                        <a:ext cx="293968" cy="374141"/>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4131269710"/>
              </p:ext>
            </p:extLst>
          </p:nvPr>
        </p:nvGraphicFramePr>
        <p:xfrm>
          <a:off x="7623175" y="5245100"/>
          <a:ext cx="1411288" cy="330200"/>
        </p:xfrm>
        <a:graphic>
          <a:graphicData uri="http://schemas.openxmlformats.org/presentationml/2006/ole">
            <mc:AlternateContent xmlns:mc="http://schemas.openxmlformats.org/markup-compatibility/2006">
              <mc:Choice xmlns:v="urn:schemas-microsoft-com:vml" Requires="v">
                <p:oleObj spid="_x0000_s43221" name="Equation" r:id="rId11" imgW="761760" imgH="177480" progId="Equation.DSMT4">
                  <p:embed/>
                </p:oleObj>
              </mc:Choice>
              <mc:Fallback>
                <p:oleObj name="Equation" r:id="rId11" imgW="761760" imgH="177480" progId="Equation.DSMT4">
                  <p:embed/>
                  <p:pic>
                    <p:nvPicPr>
                      <p:cNvPr id="0" name=""/>
                      <p:cNvPicPr/>
                      <p:nvPr/>
                    </p:nvPicPr>
                    <p:blipFill>
                      <a:blip r:embed="rId12"/>
                      <a:stretch>
                        <a:fillRect/>
                      </a:stretch>
                    </p:blipFill>
                    <p:spPr>
                      <a:xfrm>
                        <a:off x="7623175" y="5245100"/>
                        <a:ext cx="1411288" cy="33020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432143527"/>
              </p:ext>
            </p:extLst>
          </p:nvPr>
        </p:nvGraphicFramePr>
        <p:xfrm>
          <a:off x="7538738" y="5687700"/>
          <a:ext cx="1671365" cy="396595"/>
        </p:xfrm>
        <a:graphic>
          <a:graphicData uri="http://schemas.openxmlformats.org/presentationml/2006/ole">
            <mc:AlternateContent xmlns:mc="http://schemas.openxmlformats.org/markup-compatibility/2006">
              <mc:Choice xmlns:v="urn:schemas-microsoft-com:vml" Requires="v">
                <p:oleObj spid="_x0000_s43222" name="Equation" r:id="rId13" imgW="749160" imgH="177480" progId="Equation.DSMT4">
                  <p:embed/>
                </p:oleObj>
              </mc:Choice>
              <mc:Fallback>
                <p:oleObj name="Equation" r:id="rId13" imgW="749160" imgH="177480" progId="Equation.DSMT4">
                  <p:embed/>
                  <p:pic>
                    <p:nvPicPr>
                      <p:cNvPr id="0" name=""/>
                      <p:cNvPicPr/>
                      <p:nvPr/>
                    </p:nvPicPr>
                    <p:blipFill>
                      <a:blip r:embed="rId14"/>
                      <a:stretch>
                        <a:fillRect/>
                      </a:stretch>
                    </p:blipFill>
                    <p:spPr>
                      <a:xfrm>
                        <a:off x="7538738" y="5687700"/>
                        <a:ext cx="1671365" cy="396595"/>
                      </a:xfrm>
                      <a:prstGeom prst="rect">
                        <a:avLst/>
                      </a:prstGeom>
                    </p:spPr>
                  </p:pic>
                </p:oleObj>
              </mc:Fallback>
            </mc:AlternateContent>
          </a:graphicData>
        </a:graphic>
      </p:graphicFrame>
      <p:sp>
        <p:nvSpPr>
          <p:cNvPr id="8" name="灯片编号占位符 7"/>
          <p:cNvSpPr>
            <a:spLocks noGrp="1"/>
          </p:cNvSpPr>
          <p:nvPr>
            <p:ph type="sldNum" sz="quarter" idx="12"/>
          </p:nvPr>
        </p:nvSpPr>
        <p:spPr/>
        <p:txBody>
          <a:bodyPr/>
          <a:lstStyle/>
          <a:p>
            <a:fld id="{1A54FE71-44B7-4752-9E07-321918EE349E}" type="slidenum">
              <a:rPr lang="zh-CN" altLang="en-US" smtClean="0"/>
              <a:t>15</a:t>
            </a:fld>
            <a:endParaRPr lang="zh-CN" altLang="en-US"/>
          </a:p>
        </p:txBody>
      </p:sp>
    </p:spTree>
    <p:extLst>
      <p:ext uri="{BB962C8B-B14F-4D97-AF65-F5344CB8AC3E}">
        <p14:creationId xmlns:p14="http://schemas.microsoft.com/office/powerpoint/2010/main" val="406709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理论推导</a:t>
            </a:r>
            <a:endParaRPr lang="zh-CN" altLang="en-US" dirty="0"/>
          </a:p>
        </p:txBody>
      </p:sp>
      <p:pic>
        <p:nvPicPr>
          <p:cNvPr id="44034" name="Picture 2" descr="D:\SUPT\Vacuum bazooka\视频\实验\新实验\演讲\moody.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4921" y="1621044"/>
            <a:ext cx="7553655" cy="466349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接连接符 4"/>
          <p:cNvCxnSpPr/>
          <p:nvPr/>
        </p:nvCxnSpPr>
        <p:spPr>
          <a:xfrm>
            <a:off x="3576917" y="1680881"/>
            <a:ext cx="26894" cy="420892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对象 5"/>
          <p:cNvGraphicFramePr>
            <a:graphicFrameLocks noChangeAspect="1"/>
          </p:cNvGraphicFramePr>
          <p:nvPr>
            <p:extLst>
              <p:ext uri="{D42A27DB-BD31-4B8C-83A1-F6EECF244321}">
                <p14:modId xmlns:p14="http://schemas.microsoft.com/office/powerpoint/2010/main" val="2461890314"/>
              </p:ext>
            </p:extLst>
          </p:nvPr>
        </p:nvGraphicFramePr>
        <p:xfrm>
          <a:off x="9330765" y="2403196"/>
          <a:ext cx="1763059" cy="440765"/>
        </p:xfrm>
        <a:graphic>
          <a:graphicData uri="http://schemas.openxmlformats.org/presentationml/2006/ole">
            <mc:AlternateContent xmlns:mc="http://schemas.openxmlformats.org/markup-compatibility/2006">
              <mc:Choice xmlns:v="urn:schemas-microsoft-com:vml" Requires="v">
                <p:oleObj spid="_x0000_s44068" name="Equation" r:id="rId4" imgW="711000" imgH="177480" progId="Equation.DSMT4">
                  <p:embed/>
                </p:oleObj>
              </mc:Choice>
              <mc:Fallback>
                <p:oleObj name="Equation" r:id="rId4" imgW="711000" imgH="177480" progId="Equation.DSMT4">
                  <p:embed/>
                  <p:pic>
                    <p:nvPicPr>
                      <p:cNvPr id="0" name=""/>
                      <p:cNvPicPr/>
                      <p:nvPr/>
                    </p:nvPicPr>
                    <p:blipFill>
                      <a:blip r:embed="rId5"/>
                      <a:stretch>
                        <a:fillRect/>
                      </a:stretch>
                    </p:blipFill>
                    <p:spPr>
                      <a:xfrm>
                        <a:off x="9330765" y="2403196"/>
                        <a:ext cx="1763059" cy="440765"/>
                      </a:xfrm>
                      <a:prstGeom prst="rect">
                        <a:avLst/>
                      </a:prstGeom>
                    </p:spPr>
                  </p:pic>
                </p:oleObj>
              </mc:Fallback>
            </mc:AlternateContent>
          </a:graphicData>
        </a:graphic>
      </p:graphicFrame>
      <p:sp>
        <p:nvSpPr>
          <p:cNvPr id="7" name="TextBox 6"/>
          <p:cNvSpPr txBox="1"/>
          <p:nvPr/>
        </p:nvSpPr>
        <p:spPr>
          <a:xfrm>
            <a:off x="9305365" y="2017059"/>
            <a:ext cx="1882588" cy="369332"/>
          </a:xfrm>
          <a:prstGeom prst="rect">
            <a:avLst/>
          </a:prstGeom>
          <a:noFill/>
        </p:spPr>
        <p:txBody>
          <a:bodyPr wrap="square" rtlCol="0">
            <a:spAutoFit/>
          </a:bodyPr>
          <a:lstStyle/>
          <a:p>
            <a:r>
              <a:rPr lang="zh-CN" altLang="en-US" b="1" dirty="0">
                <a:latin typeface="宋体" panose="02010600030101010101" pitchFamily="2" charset="-122"/>
                <a:ea typeface="宋体" panose="02010600030101010101" pitchFamily="2" charset="-122"/>
              </a:rPr>
              <a:t>取</a:t>
            </a:r>
          </a:p>
        </p:txBody>
      </p:sp>
      <p:sp>
        <p:nvSpPr>
          <p:cNvPr id="3" name="TextBox 2"/>
          <p:cNvSpPr txBox="1"/>
          <p:nvPr/>
        </p:nvSpPr>
        <p:spPr>
          <a:xfrm>
            <a:off x="1062317" y="6333565"/>
            <a:ext cx="6575611" cy="369332"/>
          </a:xfrm>
          <a:prstGeom prst="rect">
            <a:avLst/>
          </a:prstGeom>
          <a:noFill/>
        </p:spPr>
        <p:txBody>
          <a:bodyPr wrap="square" rtlCol="0">
            <a:spAutoFit/>
          </a:bodyPr>
          <a:lstStyle/>
          <a:p>
            <a:r>
              <a:rPr lang="en-US" altLang="zh-CN" dirty="0" smtClean="0"/>
              <a:t>Ref. www.wikipedia.com/moody diagram</a:t>
            </a:r>
            <a:endParaRPr lang="zh-CN" altLang="en-US"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16</a:t>
            </a:fld>
            <a:endParaRPr lang="zh-CN" altLang="en-US"/>
          </a:p>
        </p:txBody>
      </p:sp>
    </p:spTree>
    <p:extLst>
      <p:ext uri="{BB962C8B-B14F-4D97-AF65-F5344CB8AC3E}">
        <p14:creationId xmlns:p14="http://schemas.microsoft.com/office/powerpoint/2010/main" val="2664055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872" y="3906655"/>
            <a:ext cx="6737257" cy="2850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p:txBody>
          <a:bodyPr/>
          <a:lstStyle/>
          <a:p>
            <a:r>
              <a:rPr lang="zh-CN" altLang="en-US" dirty="0"/>
              <a:t>理论推导</a:t>
            </a:r>
          </a:p>
        </p:txBody>
      </p:sp>
      <p:sp>
        <p:nvSpPr>
          <p:cNvPr id="3" name="内容占位符 2"/>
          <p:cNvSpPr>
            <a:spLocks noGrp="1"/>
          </p:cNvSpPr>
          <p:nvPr>
            <p:ph idx="1"/>
          </p:nvPr>
        </p:nvSpPr>
        <p:spPr>
          <a:xfrm>
            <a:off x="784411" y="1368425"/>
            <a:ext cx="10515600" cy="4351338"/>
          </a:xfrm>
        </p:spPr>
        <p:txBody>
          <a:bodyPr/>
          <a:lstStyle/>
          <a:p>
            <a:r>
              <a:rPr lang="zh-CN" altLang="en-US" dirty="0" smtClean="0">
                <a:solidFill>
                  <a:srgbClr val="FF0000"/>
                </a:solidFill>
              </a:rPr>
              <a:t>局部损失（流体流经特定几何形状的管道结构的损失）</a:t>
            </a:r>
            <a:endParaRPr lang="en-US" altLang="zh-CN" dirty="0" smtClean="0">
              <a:solidFill>
                <a:srgbClr val="FF0000"/>
              </a:solidFill>
            </a:endParaRPr>
          </a:p>
          <a:p>
            <a:pPr marL="0" indent="0">
              <a:buNone/>
            </a:pPr>
            <a:r>
              <a:rPr lang="zh-CN" altLang="en-US" dirty="0"/>
              <a:t>可</a:t>
            </a:r>
            <a:r>
              <a:rPr lang="zh-CN" altLang="en-US" dirty="0" smtClean="0"/>
              <a:t>模仿</a:t>
            </a:r>
            <a:r>
              <a:rPr lang="en-US" altLang="zh-CN" dirty="0" smtClean="0"/>
              <a:t>Darcy formulae</a:t>
            </a:r>
            <a:r>
              <a:rPr lang="zh-CN" altLang="en-US" dirty="0" smtClean="0"/>
              <a:t>的形式表示为</a:t>
            </a:r>
            <a:endParaRPr lang="en-US" altLang="zh-CN" dirty="0" smtClean="0"/>
          </a:p>
          <a:p>
            <a:pPr marL="0" indent="0">
              <a:buNone/>
            </a:pPr>
            <a:endParaRPr lang="en-US" altLang="zh-CN" dirty="0" smtClean="0"/>
          </a:p>
          <a:p>
            <a:pPr marL="0" indent="0">
              <a:buNone/>
            </a:pPr>
            <a:r>
              <a:rPr lang="en-US" altLang="zh-CN" dirty="0"/>
              <a:t> </a:t>
            </a:r>
            <a:r>
              <a:rPr lang="en-US" altLang="zh-CN" dirty="0" smtClean="0"/>
              <a:t>            K</a:t>
            </a:r>
            <a:r>
              <a:rPr lang="zh-CN" altLang="en-US" dirty="0" smtClean="0"/>
              <a:t>称为局部损失因子，为无量纲量</a:t>
            </a:r>
            <a:endParaRPr lang="en-US" altLang="zh-CN" dirty="0"/>
          </a:p>
        </p:txBody>
      </p:sp>
      <p:graphicFrame>
        <p:nvGraphicFramePr>
          <p:cNvPr id="4" name="对象 3"/>
          <p:cNvGraphicFramePr>
            <a:graphicFrameLocks noChangeAspect="1"/>
          </p:cNvGraphicFramePr>
          <p:nvPr>
            <p:extLst>
              <p:ext uri="{D42A27DB-BD31-4B8C-83A1-F6EECF244321}">
                <p14:modId xmlns:p14="http://schemas.microsoft.com/office/powerpoint/2010/main" val="1101585473"/>
              </p:ext>
            </p:extLst>
          </p:nvPr>
        </p:nvGraphicFramePr>
        <p:xfrm>
          <a:off x="965945" y="2635624"/>
          <a:ext cx="1440037" cy="933357"/>
        </p:xfrm>
        <a:graphic>
          <a:graphicData uri="http://schemas.openxmlformats.org/presentationml/2006/ole">
            <mc:AlternateContent xmlns:mc="http://schemas.openxmlformats.org/markup-compatibility/2006">
              <mc:Choice xmlns:v="urn:schemas-microsoft-com:vml" Requires="v">
                <p:oleObj spid="_x0000_s45129" name="Equation" r:id="rId4" imgW="685800" imgH="444240" progId="Equation.DSMT4">
                  <p:embed/>
                </p:oleObj>
              </mc:Choice>
              <mc:Fallback>
                <p:oleObj name="Equation" r:id="rId4" imgW="685800" imgH="444240" progId="Equation.DSMT4">
                  <p:embed/>
                  <p:pic>
                    <p:nvPicPr>
                      <p:cNvPr id="0" name=""/>
                      <p:cNvPicPr/>
                      <p:nvPr/>
                    </p:nvPicPr>
                    <p:blipFill>
                      <a:blip r:embed="rId5"/>
                      <a:stretch>
                        <a:fillRect/>
                      </a:stretch>
                    </p:blipFill>
                    <p:spPr>
                      <a:xfrm>
                        <a:off x="965945" y="2635624"/>
                        <a:ext cx="1440037" cy="933357"/>
                      </a:xfrm>
                      <a:prstGeom prst="rect">
                        <a:avLst/>
                      </a:prstGeom>
                    </p:spPr>
                  </p:pic>
                </p:oleObj>
              </mc:Fallback>
            </mc:AlternateContent>
          </a:graphicData>
        </a:graphic>
      </p:graphicFrame>
      <p:sp>
        <p:nvSpPr>
          <p:cNvPr id="6" name="右大括号 5"/>
          <p:cNvSpPr/>
          <p:nvPr/>
        </p:nvSpPr>
        <p:spPr>
          <a:xfrm rot="3089495">
            <a:off x="2327045" y="5456782"/>
            <a:ext cx="168088" cy="113511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4505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0913" y="4135255"/>
            <a:ext cx="1400986" cy="1706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右大括号 32"/>
          <p:cNvSpPr/>
          <p:nvPr/>
        </p:nvSpPr>
        <p:spPr>
          <a:xfrm rot="9405444">
            <a:off x="8240838" y="5423466"/>
            <a:ext cx="271736" cy="113511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5057" name="直接连接符 45056"/>
          <p:cNvCxnSpPr/>
          <p:nvPr/>
        </p:nvCxnSpPr>
        <p:spPr>
          <a:xfrm>
            <a:off x="9802906" y="4477871"/>
            <a:ext cx="0" cy="11273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143565" y="4482078"/>
            <a:ext cx="0" cy="1508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130553" y="5605194"/>
            <a:ext cx="694765" cy="65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9130553" y="5991021"/>
            <a:ext cx="101301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曲线连接符 45"/>
          <p:cNvCxnSpPr/>
          <p:nvPr/>
        </p:nvCxnSpPr>
        <p:spPr>
          <a:xfrm flipV="1">
            <a:off x="9663953" y="5605194"/>
            <a:ext cx="322729" cy="169718"/>
          </a:xfrm>
          <a:prstGeom prst="curvedConnector3">
            <a:avLst>
              <a:gd name="adj1" fmla="val 10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5066" name="对象 45065"/>
          <p:cNvGraphicFramePr>
            <a:graphicFrameLocks noChangeAspect="1"/>
          </p:cNvGraphicFramePr>
          <p:nvPr>
            <p:extLst>
              <p:ext uri="{D42A27DB-BD31-4B8C-83A1-F6EECF244321}">
                <p14:modId xmlns:p14="http://schemas.microsoft.com/office/powerpoint/2010/main" val="1059574277"/>
              </p:ext>
            </p:extLst>
          </p:nvPr>
        </p:nvGraphicFramePr>
        <p:xfrm>
          <a:off x="9373534" y="6177906"/>
          <a:ext cx="903568" cy="361427"/>
        </p:xfrm>
        <a:graphic>
          <a:graphicData uri="http://schemas.openxmlformats.org/presentationml/2006/ole">
            <mc:AlternateContent xmlns:mc="http://schemas.openxmlformats.org/markup-compatibility/2006">
              <mc:Choice xmlns:v="urn:schemas-microsoft-com:vml" Requires="v">
                <p:oleObj spid="_x0000_s45130" name="Equation" r:id="rId7" imgW="444240" imgH="177480" progId="Equation.DSMT4">
                  <p:embed/>
                </p:oleObj>
              </mc:Choice>
              <mc:Fallback>
                <p:oleObj name="Equation" r:id="rId7" imgW="444240" imgH="177480" progId="Equation.DSMT4">
                  <p:embed/>
                  <p:pic>
                    <p:nvPicPr>
                      <p:cNvPr id="0" name=""/>
                      <p:cNvPicPr/>
                      <p:nvPr/>
                    </p:nvPicPr>
                    <p:blipFill>
                      <a:blip r:embed="rId8"/>
                      <a:stretch>
                        <a:fillRect/>
                      </a:stretch>
                    </p:blipFill>
                    <p:spPr>
                      <a:xfrm>
                        <a:off x="9373534" y="6177906"/>
                        <a:ext cx="903568" cy="361427"/>
                      </a:xfrm>
                      <a:prstGeom prst="rect">
                        <a:avLst/>
                      </a:prstGeom>
                    </p:spPr>
                  </p:pic>
                </p:oleObj>
              </mc:Fallback>
            </mc:AlternateContent>
          </a:graphicData>
        </a:graphic>
      </p:graphicFrame>
      <p:sp>
        <p:nvSpPr>
          <p:cNvPr id="48" name="TextBox 47"/>
          <p:cNvSpPr txBox="1"/>
          <p:nvPr/>
        </p:nvSpPr>
        <p:spPr>
          <a:xfrm>
            <a:off x="9130553" y="6488668"/>
            <a:ext cx="7503459" cy="369332"/>
          </a:xfrm>
          <a:prstGeom prst="rect">
            <a:avLst/>
          </a:prstGeom>
          <a:noFill/>
        </p:spPr>
        <p:txBody>
          <a:bodyPr wrap="square" rtlCol="0">
            <a:spAutoFit/>
          </a:bodyPr>
          <a:lstStyle/>
          <a:p>
            <a:r>
              <a:rPr lang="zh-CN" altLang="en-US" dirty="0" smtClean="0">
                <a:latin typeface="宋体" panose="02010600030101010101" pitchFamily="2" charset="-122"/>
                <a:ea typeface="宋体" panose="02010600030101010101" pitchFamily="2" charset="-122"/>
              </a:rPr>
              <a:t>①</a:t>
            </a:r>
            <a:r>
              <a:rPr lang="en-US" altLang="zh-CN" dirty="0" smtClean="0">
                <a:latin typeface="宋体" panose="02010600030101010101" pitchFamily="2" charset="-122"/>
                <a:ea typeface="宋体" panose="02010600030101010101" pitchFamily="2" charset="-122"/>
              </a:rPr>
              <a:t>Ref</a:t>
            </a:r>
            <a:r>
              <a:rPr lang="en-US" altLang="zh-CN" dirty="0">
                <a:latin typeface="宋体" panose="02010600030101010101" pitchFamily="2" charset="-122"/>
                <a:ea typeface="宋体" panose="02010600030101010101" pitchFamily="2" charset="-122"/>
              </a:rPr>
              <a:t>. </a:t>
            </a:r>
            <a:r>
              <a:rPr lang="en-US" altLang="zh-CN" dirty="0" smtClean="0">
                <a:latin typeface="宋体" panose="02010600030101010101" pitchFamily="2" charset="-122"/>
                <a:ea typeface="宋体" panose="02010600030101010101" pitchFamily="2" charset="-122"/>
              </a:rPr>
              <a:t>em.sjtu.edu.cn </a:t>
            </a:r>
            <a:endParaRPr lang="zh-CN" altLang="en-US" dirty="0">
              <a:latin typeface="宋体" panose="02010600030101010101" pitchFamily="2" charset="-122"/>
              <a:ea typeface="宋体" panose="02010600030101010101" pitchFamily="2" charset="-122"/>
            </a:endParaRPr>
          </a:p>
        </p:txBody>
      </p:sp>
      <p:sp>
        <p:nvSpPr>
          <p:cNvPr id="49" name="TextBox 48"/>
          <p:cNvSpPr txBox="1"/>
          <p:nvPr/>
        </p:nvSpPr>
        <p:spPr>
          <a:xfrm>
            <a:off x="1972493" y="5041532"/>
            <a:ext cx="1142999" cy="338554"/>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①</a:t>
            </a:r>
            <a:endParaRPr lang="zh-CN" altLang="en-US" sz="1600" dirty="0">
              <a:latin typeface="宋体" panose="02010600030101010101" pitchFamily="2" charset="-122"/>
              <a:ea typeface="宋体" panose="02010600030101010101" pitchFamily="2" charset="-122"/>
            </a:endParaRPr>
          </a:p>
        </p:txBody>
      </p:sp>
      <p:sp>
        <p:nvSpPr>
          <p:cNvPr id="7" name="灯片编号占位符 6"/>
          <p:cNvSpPr>
            <a:spLocks noGrp="1"/>
          </p:cNvSpPr>
          <p:nvPr>
            <p:ph type="sldNum" sz="quarter" idx="12"/>
          </p:nvPr>
        </p:nvSpPr>
        <p:spPr/>
        <p:txBody>
          <a:bodyPr/>
          <a:lstStyle/>
          <a:p>
            <a:fld id="{1A54FE71-44B7-4752-9E07-321918EE349E}" type="slidenum">
              <a:rPr lang="zh-CN" altLang="en-US" smtClean="0"/>
              <a:t>17</a:t>
            </a:fld>
            <a:endParaRPr lang="zh-CN" altLang="en-US"/>
          </a:p>
        </p:txBody>
      </p:sp>
    </p:spTree>
    <p:extLst>
      <p:ext uri="{BB962C8B-B14F-4D97-AF65-F5344CB8AC3E}">
        <p14:creationId xmlns:p14="http://schemas.microsoft.com/office/powerpoint/2010/main" val="1258729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505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05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06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33" grpId="0" animBg="1"/>
      <p:bldP spid="48" grpId="0"/>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1011382" y="3560618"/>
            <a:ext cx="3906982" cy="886691"/>
          </a:xfrm>
          <a:prstGeom prst="rect">
            <a:avLst/>
          </a:prstGeom>
          <a:solidFill>
            <a:schemeClr val="bg1"/>
          </a:solidFill>
          <a:ln>
            <a:solidFill>
              <a:srgbClr val="FF00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500871" y="5691291"/>
            <a:ext cx="1550623" cy="1149469"/>
          </a:xfrm>
          <a:prstGeom prst="rect">
            <a:avLst/>
          </a:prstGeom>
          <a:solidFill>
            <a:schemeClr val="bg1"/>
          </a:solidFill>
          <a:ln>
            <a:solidFill>
              <a:srgbClr val="FF00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smtClean="0"/>
              <a:t>理论推导</a:t>
            </a:r>
            <a:endParaRPr lang="zh-CN" altLang="en-US" dirty="0"/>
          </a:p>
        </p:txBody>
      </p:sp>
      <p:sp>
        <p:nvSpPr>
          <p:cNvPr id="3" name="内容占位符 2"/>
          <p:cNvSpPr>
            <a:spLocks noGrp="1"/>
          </p:cNvSpPr>
          <p:nvPr>
            <p:ph idx="1"/>
          </p:nvPr>
        </p:nvSpPr>
        <p:spPr/>
        <p:txBody>
          <a:bodyPr/>
          <a:lstStyle/>
          <a:p>
            <a:r>
              <a:rPr lang="zh-CN" altLang="en-US" dirty="0" smtClean="0"/>
              <a:t>炮弹后气压</a:t>
            </a:r>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339852375"/>
              </p:ext>
            </p:extLst>
          </p:nvPr>
        </p:nvGraphicFramePr>
        <p:xfrm>
          <a:off x="3042396" y="1835281"/>
          <a:ext cx="413497" cy="496196"/>
        </p:xfrm>
        <a:graphic>
          <a:graphicData uri="http://schemas.openxmlformats.org/presentationml/2006/ole">
            <mc:AlternateContent xmlns:mc="http://schemas.openxmlformats.org/markup-compatibility/2006">
              <mc:Choice xmlns:v="urn:schemas-microsoft-com:vml" Requires="v">
                <p:oleObj spid="_x0000_s47245" name="Equation" r:id="rId3" imgW="190440" imgH="228600" progId="Equation.DSMT4">
                  <p:embed/>
                </p:oleObj>
              </mc:Choice>
              <mc:Fallback>
                <p:oleObj name="Equation" r:id="rId3" imgW="190440" imgH="228600" progId="Equation.DSMT4">
                  <p:embed/>
                  <p:pic>
                    <p:nvPicPr>
                      <p:cNvPr id="0" name=""/>
                      <p:cNvPicPr/>
                      <p:nvPr/>
                    </p:nvPicPr>
                    <p:blipFill>
                      <a:blip r:embed="rId4"/>
                      <a:stretch>
                        <a:fillRect/>
                      </a:stretch>
                    </p:blipFill>
                    <p:spPr>
                      <a:xfrm>
                        <a:off x="3042396" y="1835281"/>
                        <a:ext cx="413497" cy="496196"/>
                      </a:xfrm>
                      <a:prstGeom prst="rect">
                        <a:avLst/>
                      </a:prstGeom>
                    </p:spPr>
                  </p:pic>
                </p:oleObj>
              </mc:Fallback>
            </mc:AlternateContent>
          </a:graphicData>
        </a:graphic>
      </p:graphicFrame>
      <p:sp>
        <p:nvSpPr>
          <p:cNvPr id="6" name="右大括号 5"/>
          <p:cNvSpPr/>
          <p:nvPr/>
        </p:nvSpPr>
        <p:spPr>
          <a:xfrm rot="3089495">
            <a:off x="2327045" y="5557921"/>
            <a:ext cx="168088" cy="113511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曲线连接符 6"/>
          <p:cNvCxnSpPr/>
          <p:nvPr/>
        </p:nvCxnSpPr>
        <p:spPr>
          <a:xfrm rot="5400000" flipH="1" flipV="1">
            <a:off x="2673444" y="6783314"/>
            <a:ext cx="346979" cy="114893"/>
          </a:xfrm>
          <a:prstGeom prst="curvedConnector3">
            <a:avLst>
              <a:gd name="adj1" fmla="val 10038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曲线连接符 7"/>
          <p:cNvCxnSpPr/>
          <p:nvPr/>
        </p:nvCxnSpPr>
        <p:spPr>
          <a:xfrm rot="16200000" flipH="1">
            <a:off x="2681370" y="6233591"/>
            <a:ext cx="334285" cy="118051"/>
          </a:xfrm>
          <a:prstGeom prst="curvedConnector3">
            <a:avLst>
              <a:gd name="adj1" fmla="val 94249"/>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653" y="4837963"/>
            <a:ext cx="1400986" cy="1706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9134245" y="6428981"/>
            <a:ext cx="7503459" cy="369332"/>
          </a:xfrm>
          <a:prstGeom prst="rect">
            <a:avLst/>
          </a:prstGeom>
          <a:noFill/>
        </p:spPr>
        <p:txBody>
          <a:bodyPr wrap="square" rtlCol="0">
            <a:spAutoFit/>
          </a:bodyPr>
          <a:lstStyle/>
          <a:p>
            <a:r>
              <a:rPr lang="zh-CN" altLang="en-US" dirty="0" smtClean="0">
                <a:latin typeface="宋体" panose="02010600030101010101" pitchFamily="2" charset="-122"/>
                <a:ea typeface="宋体" panose="02010600030101010101" pitchFamily="2" charset="-122"/>
              </a:rPr>
              <a:t>①</a:t>
            </a:r>
            <a:r>
              <a:rPr lang="en-US" altLang="zh-CN" dirty="0" smtClean="0">
                <a:latin typeface="宋体" panose="02010600030101010101" pitchFamily="2" charset="-122"/>
                <a:ea typeface="宋体" panose="02010600030101010101" pitchFamily="2" charset="-122"/>
              </a:rPr>
              <a:t>Ref</a:t>
            </a:r>
            <a:r>
              <a:rPr lang="en-US" altLang="zh-CN" dirty="0">
                <a:latin typeface="宋体" panose="02010600030101010101" pitchFamily="2" charset="-122"/>
                <a:ea typeface="宋体" panose="02010600030101010101" pitchFamily="2" charset="-122"/>
              </a:rPr>
              <a:t>. </a:t>
            </a:r>
            <a:r>
              <a:rPr lang="en-US" altLang="zh-CN" dirty="0" smtClean="0">
                <a:latin typeface="宋体" panose="02010600030101010101" pitchFamily="2" charset="-122"/>
                <a:ea typeface="宋体" panose="02010600030101010101" pitchFamily="2" charset="-122"/>
              </a:rPr>
              <a:t>em.sjtu.edu.cn </a:t>
            </a:r>
            <a:endParaRPr lang="zh-CN" altLang="en-US" dirty="0">
              <a:latin typeface="宋体" panose="02010600030101010101" pitchFamily="2" charset="-122"/>
              <a:ea typeface="宋体" panose="02010600030101010101" pitchFamily="2" charset="-122"/>
            </a:endParaRPr>
          </a:p>
        </p:txBody>
      </p:sp>
      <p:sp>
        <p:nvSpPr>
          <p:cNvPr id="11" name="TextBox 10"/>
          <p:cNvSpPr txBox="1"/>
          <p:nvPr/>
        </p:nvSpPr>
        <p:spPr>
          <a:xfrm>
            <a:off x="1357873" y="6459759"/>
            <a:ext cx="1142999" cy="338554"/>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①</a:t>
            </a:r>
            <a:endParaRPr lang="zh-CN" altLang="en-US" sz="1600" dirty="0">
              <a:latin typeface="宋体" panose="02010600030101010101" pitchFamily="2" charset="-122"/>
              <a:ea typeface="宋体" panose="02010600030101010101" pitchFamily="2" charset="-122"/>
            </a:endParaRPr>
          </a:p>
        </p:txBody>
      </p:sp>
      <p:graphicFrame>
        <p:nvGraphicFramePr>
          <p:cNvPr id="12" name="对象 11"/>
          <p:cNvGraphicFramePr>
            <a:graphicFrameLocks noChangeAspect="1"/>
          </p:cNvGraphicFramePr>
          <p:nvPr>
            <p:extLst>
              <p:ext uri="{D42A27DB-BD31-4B8C-83A1-F6EECF244321}">
                <p14:modId xmlns:p14="http://schemas.microsoft.com/office/powerpoint/2010/main" val="3360230347"/>
              </p:ext>
            </p:extLst>
          </p:nvPr>
        </p:nvGraphicFramePr>
        <p:xfrm>
          <a:off x="652463" y="2476500"/>
          <a:ext cx="6061075" cy="1127125"/>
        </p:xfrm>
        <a:graphic>
          <a:graphicData uri="http://schemas.openxmlformats.org/presentationml/2006/ole">
            <mc:AlternateContent xmlns:mc="http://schemas.openxmlformats.org/markup-compatibility/2006">
              <mc:Choice xmlns:v="urn:schemas-microsoft-com:vml" Requires="v">
                <p:oleObj spid="_x0000_s47246" name="Equation" r:id="rId6" imgW="2527200" imgH="469800" progId="Equation.DSMT4">
                  <p:embed/>
                </p:oleObj>
              </mc:Choice>
              <mc:Fallback>
                <p:oleObj name="Equation" r:id="rId6" imgW="2527200" imgH="469800" progId="Equation.DSMT4">
                  <p:embed/>
                  <p:pic>
                    <p:nvPicPr>
                      <p:cNvPr id="0" name=""/>
                      <p:cNvPicPr/>
                      <p:nvPr/>
                    </p:nvPicPr>
                    <p:blipFill>
                      <a:blip r:embed="rId7"/>
                      <a:stretch>
                        <a:fillRect/>
                      </a:stretch>
                    </p:blipFill>
                    <p:spPr>
                      <a:xfrm>
                        <a:off x="652463" y="2476500"/>
                        <a:ext cx="6061075" cy="1127125"/>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3029645471"/>
              </p:ext>
            </p:extLst>
          </p:nvPr>
        </p:nvGraphicFramePr>
        <p:xfrm>
          <a:off x="7033504" y="2118401"/>
          <a:ext cx="2382095" cy="771296"/>
        </p:xfrm>
        <a:graphic>
          <a:graphicData uri="http://schemas.openxmlformats.org/presentationml/2006/ole">
            <mc:AlternateContent xmlns:mc="http://schemas.openxmlformats.org/markup-compatibility/2006">
              <mc:Choice xmlns:v="urn:schemas-microsoft-com:vml" Requires="v">
                <p:oleObj spid="_x0000_s47247" name="Equation" r:id="rId8" imgW="1371600" imgH="444240" progId="Equation.DSMT4">
                  <p:embed/>
                </p:oleObj>
              </mc:Choice>
              <mc:Fallback>
                <p:oleObj name="Equation" r:id="rId8" imgW="1371600" imgH="444240" progId="Equation.DSMT4">
                  <p:embed/>
                  <p:pic>
                    <p:nvPicPr>
                      <p:cNvPr id="0" name="对象 3"/>
                      <p:cNvPicPr>
                        <a:picLocks noChangeAspect="1" noChangeArrowheads="1"/>
                      </p:cNvPicPr>
                      <p:nvPr/>
                    </p:nvPicPr>
                    <p:blipFill>
                      <a:blip r:embed="rId9"/>
                      <a:srcRect/>
                      <a:stretch>
                        <a:fillRect/>
                      </a:stretch>
                    </p:blipFill>
                    <p:spPr bwMode="auto">
                      <a:xfrm>
                        <a:off x="7033504" y="2118401"/>
                        <a:ext cx="2382095" cy="771296"/>
                      </a:xfrm>
                      <a:prstGeom prst="rect">
                        <a:avLst/>
                      </a:prstGeom>
                      <a:noFill/>
                      <a:ln>
                        <a:noFill/>
                      </a:ln>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2426527075"/>
              </p:ext>
            </p:extLst>
          </p:nvPr>
        </p:nvGraphicFramePr>
        <p:xfrm>
          <a:off x="7091096" y="3087858"/>
          <a:ext cx="2498725" cy="717550"/>
        </p:xfrm>
        <a:graphic>
          <a:graphicData uri="http://schemas.openxmlformats.org/presentationml/2006/ole">
            <mc:AlternateContent xmlns:mc="http://schemas.openxmlformats.org/markup-compatibility/2006">
              <mc:Choice xmlns:v="urn:schemas-microsoft-com:vml" Requires="v">
                <p:oleObj spid="_x0000_s47248" name="Equation" r:id="rId10" imgW="1549080" imgH="444240" progId="Equation.DSMT4">
                  <p:embed/>
                </p:oleObj>
              </mc:Choice>
              <mc:Fallback>
                <p:oleObj name="Equation" r:id="rId10" imgW="1549080" imgH="444240" progId="Equation.DSMT4">
                  <p:embed/>
                  <p:pic>
                    <p:nvPicPr>
                      <p:cNvPr id="0" name="对象 5"/>
                      <p:cNvPicPr>
                        <a:picLocks noChangeAspect="1" noChangeArrowheads="1"/>
                      </p:cNvPicPr>
                      <p:nvPr/>
                    </p:nvPicPr>
                    <p:blipFill>
                      <a:blip r:embed="rId11"/>
                      <a:srcRect/>
                      <a:stretch>
                        <a:fillRect/>
                      </a:stretch>
                    </p:blipFill>
                    <p:spPr bwMode="auto">
                      <a:xfrm>
                        <a:off x="7091096" y="3087858"/>
                        <a:ext cx="2498725" cy="717550"/>
                      </a:xfrm>
                      <a:prstGeom prst="rect">
                        <a:avLst/>
                      </a:prstGeom>
                      <a:noFill/>
                      <a:ln>
                        <a:noFill/>
                      </a:ln>
                    </p:spPr>
                  </p:pic>
                </p:oleObj>
              </mc:Fallback>
            </mc:AlternateContent>
          </a:graphicData>
        </a:graphic>
      </p:graphicFrame>
      <p:sp>
        <p:nvSpPr>
          <p:cNvPr id="15" name="左大括号 14"/>
          <p:cNvSpPr/>
          <p:nvPr/>
        </p:nvSpPr>
        <p:spPr>
          <a:xfrm>
            <a:off x="6780628" y="2504048"/>
            <a:ext cx="253218" cy="1167619"/>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32" name="直接连接符 31"/>
          <p:cNvCxnSpPr/>
          <p:nvPr/>
        </p:nvCxnSpPr>
        <p:spPr>
          <a:xfrm>
            <a:off x="1155024" y="3671667"/>
            <a:ext cx="361603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155024" y="4315463"/>
            <a:ext cx="361603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任意多边形 33"/>
          <p:cNvSpPr/>
          <p:nvPr/>
        </p:nvSpPr>
        <p:spPr>
          <a:xfrm>
            <a:off x="2855575" y="3671667"/>
            <a:ext cx="51964" cy="651163"/>
          </a:xfrm>
          <a:custGeom>
            <a:avLst/>
            <a:gdLst>
              <a:gd name="connsiteX0" fmla="*/ 0 w 207857"/>
              <a:gd name="connsiteY0" fmla="*/ 0 h 651163"/>
              <a:gd name="connsiteX1" fmla="*/ 207818 w 207857"/>
              <a:gd name="connsiteY1" fmla="*/ 290945 h 651163"/>
              <a:gd name="connsiteX2" fmla="*/ 13855 w 207857"/>
              <a:gd name="connsiteY2" fmla="*/ 651163 h 651163"/>
            </a:gdLst>
            <a:ahLst/>
            <a:cxnLst>
              <a:cxn ang="0">
                <a:pos x="connsiteX0" y="connsiteY0"/>
              </a:cxn>
              <a:cxn ang="0">
                <a:pos x="connsiteX1" y="connsiteY1"/>
              </a:cxn>
              <a:cxn ang="0">
                <a:pos x="connsiteX2" y="connsiteY2"/>
              </a:cxn>
            </a:cxnLst>
            <a:rect l="l" t="t" r="r" b="b"/>
            <a:pathLst>
              <a:path w="207857" h="651163">
                <a:moveTo>
                  <a:pt x="0" y="0"/>
                </a:moveTo>
                <a:cubicBezTo>
                  <a:pt x="102754" y="91209"/>
                  <a:pt x="205509" y="182418"/>
                  <a:pt x="207818" y="290945"/>
                </a:cubicBezTo>
                <a:cubicBezTo>
                  <a:pt x="210127" y="399472"/>
                  <a:pt x="111991" y="525317"/>
                  <a:pt x="13855" y="651163"/>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963042" y="3671667"/>
            <a:ext cx="846958" cy="6437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灯片编号占位符 16"/>
          <p:cNvSpPr>
            <a:spLocks noGrp="1"/>
          </p:cNvSpPr>
          <p:nvPr>
            <p:ph type="sldNum" sz="quarter" idx="12"/>
          </p:nvPr>
        </p:nvSpPr>
        <p:spPr/>
        <p:txBody>
          <a:bodyPr/>
          <a:lstStyle/>
          <a:p>
            <a:fld id="{1A54FE71-44B7-4752-9E07-321918EE349E}" type="slidenum">
              <a:rPr lang="zh-CN" altLang="en-US" smtClean="0"/>
              <a:t>18</a:t>
            </a:fld>
            <a:endParaRPr lang="zh-CN" altLang="en-US"/>
          </a:p>
        </p:txBody>
      </p:sp>
      <p:pic>
        <p:nvPicPr>
          <p:cNvPr id="5"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00872" y="3948107"/>
            <a:ext cx="6737257" cy="2850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1117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6" grpId="0" animBg="1"/>
      <p:bldP spid="3" grpId="0" build="p"/>
      <p:bldP spid="6" grpId="0" animBg="1"/>
      <p:bldP spid="10" grpId="0"/>
      <p:bldP spid="15" grpId="0" animBg="1"/>
      <p:bldP spid="34" grpId="0" animBg="1"/>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791789" y="5774912"/>
            <a:ext cx="4733646" cy="981949"/>
          </a:xfrm>
          <a:prstGeom prst="rect">
            <a:avLst/>
          </a:prstGeom>
          <a:solidFill>
            <a:schemeClr val="bg1"/>
          </a:solidFill>
          <a:ln>
            <a:solidFill>
              <a:srgbClr val="FF00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理论推导</a:t>
            </a:r>
          </a:p>
        </p:txBody>
      </p:sp>
      <p:sp>
        <p:nvSpPr>
          <p:cNvPr id="3" name="内容占位符 2"/>
          <p:cNvSpPr>
            <a:spLocks noGrp="1"/>
          </p:cNvSpPr>
          <p:nvPr>
            <p:ph idx="1"/>
          </p:nvPr>
        </p:nvSpPr>
        <p:spPr/>
        <p:txBody>
          <a:bodyPr/>
          <a:lstStyle/>
          <a:p>
            <a:r>
              <a:rPr lang="zh-CN" altLang="en-US" dirty="0" smtClean="0"/>
              <a:t>炮弹前气压</a:t>
            </a:r>
            <a:endParaRPr lang="zh-CN" altLang="en-US" dirty="0"/>
          </a:p>
          <a:p>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1140852985"/>
              </p:ext>
            </p:extLst>
          </p:nvPr>
        </p:nvGraphicFramePr>
        <p:xfrm>
          <a:off x="482600" y="2352675"/>
          <a:ext cx="6264275" cy="1036638"/>
        </p:xfrm>
        <a:graphic>
          <a:graphicData uri="http://schemas.openxmlformats.org/presentationml/2006/ole">
            <mc:AlternateContent xmlns:mc="http://schemas.openxmlformats.org/markup-compatibility/2006">
              <mc:Choice xmlns:v="urn:schemas-microsoft-com:vml" Requires="v">
                <p:oleObj spid="_x0000_s48289" name="Equation" r:id="rId3" imgW="2997000" imgH="495000" progId="Equation.DSMT4">
                  <p:embed/>
                </p:oleObj>
              </mc:Choice>
              <mc:Fallback>
                <p:oleObj name="Equation" r:id="rId3" imgW="2997000" imgH="495000" progId="Equation.DSMT4">
                  <p:embed/>
                  <p:pic>
                    <p:nvPicPr>
                      <p:cNvPr id="0" name=""/>
                      <p:cNvPicPr/>
                      <p:nvPr/>
                    </p:nvPicPr>
                    <p:blipFill>
                      <a:blip r:embed="rId4"/>
                      <a:stretch>
                        <a:fillRect/>
                      </a:stretch>
                    </p:blipFill>
                    <p:spPr>
                      <a:xfrm>
                        <a:off x="482600" y="2352675"/>
                        <a:ext cx="6264275" cy="1036638"/>
                      </a:xfrm>
                      <a:prstGeom prst="rect">
                        <a:avLst/>
                      </a:prstGeom>
                    </p:spPr>
                  </p:pic>
                </p:oleObj>
              </mc:Fallback>
            </mc:AlternateContent>
          </a:graphicData>
        </a:graphic>
      </p:graphicFrame>
      <p:cxnSp>
        <p:nvCxnSpPr>
          <p:cNvPr id="7" name="曲线连接符 6"/>
          <p:cNvCxnSpPr/>
          <p:nvPr/>
        </p:nvCxnSpPr>
        <p:spPr>
          <a:xfrm flipV="1">
            <a:off x="7705165" y="6273762"/>
            <a:ext cx="322729" cy="169718"/>
          </a:xfrm>
          <a:prstGeom prst="curvedConnector3">
            <a:avLst>
              <a:gd name="adj1" fmla="val 10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右大括号 9"/>
          <p:cNvSpPr/>
          <p:nvPr/>
        </p:nvSpPr>
        <p:spPr>
          <a:xfrm rot="9405444">
            <a:off x="8240838" y="5423466"/>
            <a:ext cx="271736" cy="113511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1" name="直接连接符 10"/>
          <p:cNvCxnSpPr/>
          <p:nvPr/>
        </p:nvCxnSpPr>
        <p:spPr>
          <a:xfrm>
            <a:off x="9802906" y="4477871"/>
            <a:ext cx="0" cy="11273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143565" y="4482078"/>
            <a:ext cx="0" cy="1508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130553" y="5605194"/>
            <a:ext cx="694765" cy="65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130553" y="5991021"/>
            <a:ext cx="101301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曲线连接符 14"/>
          <p:cNvCxnSpPr/>
          <p:nvPr/>
        </p:nvCxnSpPr>
        <p:spPr>
          <a:xfrm flipV="1">
            <a:off x="9663953" y="5605194"/>
            <a:ext cx="322729" cy="169718"/>
          </a:xfrm>
          <a:prstGeom prst="curvedConnector3">
            <a:avLst>
              <a:gd name="adj1" fmla="val 10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6" name="对象 15"/>
          <p:cNvGraphicFramePr>
            <a:graphicFrameLocks noChangeAspect="1"/>
          </p:cNvGraphicFramePr>
          <p:nvPr>
            <p:extLst>
              <p:ext uri="{D42A27DB-BD31-4B8C-83A1-F6EECF244321}">
                <p14:modId xmlns:p14="http://schemas.microsoft.com/office/powerpoint/2010/main" val="1770544869"/>
              </p:ext>
            </p:extLst>
          </p:nvPr>
        </p:nvGraphicFramePr>
        <p:xfrm>
          <a:off x="9373534" y="6177906"/>
          <a:ext cx="903568" cy="361427"/>
        </p:xfrm>
        <a:graphic>
          <a:graphicData uri="http://schemas.openxmlformats.org/presentationml/2006/ole">
            <mc:AlternateContent xmlns:mc="http://schemas.openxmlformats.org/markup-compatibility/2006">
              <mc:Choice xmlns:v="urn:schemas-microsoft-com:vml" Requires="v">
                <p:oleObj spid="_x0000_s48290" name="Equation" r:id="rId5" imgW="444240" imgH="177480" progId="Equation.DSMT4">
                  <p:embed/>
                </p:oleObj>
              </mc:Choice>
              <mc:Fallback>
                <p:oleObj name="Equation" r:id="rId5" imgW="444240" imgH="177480" progId="Equation.DSMT4">
                  <p:embed/>
                  <p:pic>
                    <p:nvPicPr>
                      <p:cNvPr id="0" name=""/>
                      <p:cNvPicPr/>
                      <p:nvPr/>
                    </p:nvPicPr>
                    <p:blipFill>
                      <a:blip r:embed="rId6"/>
                      <a:stretch>
                        <a:fillRect/>
                      </a:stretch>
                    </p:blipFill>
                    <p:spPr>
                      <a:xfrm>
                        <a:off x="9373534" y="6177906"/>
                        <a:ext cx="903568" cy="361427"/>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43997009"/>
              </p:ext>
            </p:extLst>
          </p:nvPr>
        </p:nvGraphicFramePr>
        <p:xfrm>
          <a:off x="7095840" y="1862729"/>
          <a:ext cx="2382095" cy="771296"/>
        </p:xfrm>
        <a:graphic>
          <a:graphicData uri="http://schemas.openxmlformats.org/presentationml/2006/ole">
            <mc:AlternateContent xmlns:mc="http://schemas.openxmlformats.org/markup-compatibility/2006">
              <mc:Choice xmlns:v="urn:schemas-microsoft-com:vml" Requires="v">
                <p:oleObj spid="_x0000_s48291" name="Equation" r:id="rId7" imgW="1371600" imgH="444240" progId="Equation.DSMT4">
                  <p:embed/>
                </p:oleObj>
              </mc:Choice>
              <mc:Fallback>
                <p:oleObj name="Equation" r:id="rId7" imgW="1371600" imgH="444240" progId="Equation.DSMT4">
                  <p:embed/>
                  <p:pic>
                    <p:nvPicPr>
                      <p:cNvPr id="0" name=""/>
                      <p:cNvPicPr>
                        <a:picLocks noChangeAspect="1" noChangeArrowheads="1"/>
                      </p:cNvPicPr>
                      <p:nvPr/>
                    </p:nvPicPr>
                    <p:blipFill>
                      <a:blip r:embed="rId8"/>
                      <a:srcRect/>
                      <a:stretch>
                        <a:fillRect/>
                      </a:stretch>
                    </p:blipFill>
                    <p:spPr bwMode="auto">
                      <a:xfrm>
                        <a:off x="7095840" y="1862729"/>
                        <a:ext cx="2382095" cy="771296"/>
                      </a:xfrm>
                      <a:prstGeom prst="rect">
                        <a:avLst/>
                      </a:prstGeom>
                      <a:noFill/>
                      <a:ln>
                        <a:noFill/>
                      </a:ln>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1435924650"/>
              </p:ext>
            </p:extLst>
          </p:nvPr>
        </p:nvGraphicFramePr>
        <p:xfrm>
          <a:off x="7165228" y="2967565"/>
          <a:ext cx="2498725" cy="717550"/>
        </p:xfrm>
        <a:graphic>
          <a:graphicData uri="http://schemas.openxmlformats.org/presentationml/2006/ole">
            <mc:AlternateContent xmlns:mc="http://schemas.openxmlformats.org/markup-compatibility/2006">
              <mc:Choice xmlns:v="urn:schemas-microsoft-com:vml" Requires="v">
                <p:oleObj spid="_x0000_s48292" name="Equation" r:id="rId9" imgW="1549080" imgH="444240" progId="Equation.DSMT4">
                  <p:embed/>
                </p:oleObj>
              </mc:Choice>
              <mc:Fallback>
                <p:oleObj name="Equation" r:id="rId9" imgW="1549080" imgH="444240" progId="Equation.DSMT4">
                  <p:embed/>
                  <p:pic>
                    <p:nvPicPr>
                      <p:cNvPr id="0" name=""/>
                      <p:cNvPicPr>
                        <a:picLocks noChangeAspect="1" noChangeArrowheads="1"/>
                      </p:cNvPicPr>
                      <p:nvPr/>
                    </p:nvPicPr>
                    <p:blipFill>
                      <a:blip r:embed="rId10"/>
                      <a:srcRect/>
                      <a:stretch>
                        <a:fillRect/>
                      </a:stretch>
                    </p:blipFill>
                    <p:spPr bwMode="auto">
                      <a:xfrm>
                        <a:off x="7165228" y="2967565"/>
                        <a:ext cx="2498725" cy="717550"/>
                      </a:xfrm>
                      <a:prstGeom prst="rect">
                        <a:avLst/>
                      </a:prstGeom>
                      <a:noFill/>
                      <a:ln>
                        <a:noFill/>
                      </a:ln>
                    </p:spPr>
                  </p:pic>
                </p:oleObj>
              </mc:Fallback>
            </mc:AlternateContent>
          </a:graphicData>
        </a:graphic>
      </p:graphicFrame>
      <p:sp>
        <p:nvSpPr>
          <p:cNvPr id="19" name="左大括号 18"/>
          <p:cNvSpPr/>
          <p:nvPr/>
        </p:nvSpPr>
        <p:spPr>
          <a:xfrm>
            <a:off x="6856376" y="2276178"/>
            <a:ext cx="253218" cy="1167619"/>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20" name="对象 19"/>
          <p:cNvGraphicFramePr>
            <a:graphicFrameLocks noChangeAspect="1"/>
          </p:cNvGraphicFramePr>
          <p:nvPr>
            <p:extLst>
              <p:ext uri="{D42A27DB-BD31-4B8C-83A1-F6EECF244321}">
                <p14:modId xmlns:p14="http://schemas.microsoft.com/office/powerpoint/2010/main" val="2506663972"/>
              </p:ext>
            </p:extLst>
          </p:nvPr>
        </p:nvGraphicFramePr>
        <p:xfrm>
          <a:off x="3036046" y="1703627"/>
          <a:ext cx="482149" cy="572552"/>
        </p:xfrm>
        <a:graphic>
          <a:graphicData uri="http://schemas.openxmlformats.org/presentationml/2006/ole">
            <mc:AlternateContent xmlns:mc="http://schemas.openxmlformats.org/markup-compatibility/2006">
              <mc:Choice xmlns:v="urn:schemas-microsoft-com:vml" Requires="v">
                <p:oleObj spid="_x0000_s48293" name="Equation" r:id="rId11" imgW="203040" imgH="241200" progId="Equation.DSMT4">
                  <p:embed/>
                </p:oleObj>
              </mc:Choice>
              <mc:Fallback>
                <p:oleObj name="Equation" r:id="rId11" imgW="203040" imgH="241200" progId="Equation.DSMT4">
                  <p:embed/>
                  <p:pic>
                    <p:nvPicPr>
                      <p:cNvPr id="0" name=""/>
                      <p:cNvPicPr/>
                      <p:nvPr/>
                    </p:nvPicPr>
                    <p:blipFill>
                      <a:blip r:embed="rId12"/>
                      <a:stretch>
                        <a:fillRect/>
                      </a:stretch>
                    </p:blipFill>
                    <p:spPr>
                      <a:xfrm>
                        <a:off x="3036046" y="1703627"/>
                        <a:ext cx="482149" cy="572552"/>
                      </a:xfrm>
                      <a:prstGeom prst="rect">
                        <a:avLst/>
                      </a:prstGeom>
                    </p:spPr>
                  </p:pic>
                </p:oleObj>
              </mc:Fallback>
            </mc:AlternateContent>
          </a:graphicData>
        </a:graphic>
      </p:graphicFrame>
      <p:sp>
        <p:nvSpPr>
          <p:cNvPr id="21" name="灯片编号占位符 20"/>
          <p:cNvSpPr>
            <a:spLocks noGrp="1"/>
          </p:cNvSpPr>
          <p:nvPr>
            <p:ph type="sldNum" sz="quarter" idx="12"/>
          </p:nvPr>
        </p:nvSpPr>
        <p:spPr/>
        <p:txBody>
          <a:bodyPr/>
          <a:lstStyle/>
          <a:p>
            <a:fld id="{1A54FE71-44B7-4752-9E07-321918EE349E}" type="slidenum">
              <a:rPr lang="zh-CN" altLang="en-US" smtClean="0"/>
              <a:t>19</a:t>
            </a:fld>
            <a:endParaRPr lang="zh-CN" altLang="en-US"/>
          </a:p>
        </p:txBody>
      </p:sp>
      <p:pic>
        <p:nvPicPr>
          <p:cNvPr id="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00872" y="3811446"/>
            <a:ext cx="6737257" cy="2850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8073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10"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理论推导</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smtClean="0"/>
              <a:t>描述炮弹运动的微分方程</a:t>
            </a:r>
            <a:endParaRPr lang="en-US" altLang="zh-CN" dirty="0" smtClean="0"/>
          </a:p>
          <a:p>
            <a:endParaRPr lang="en-US" altLang="zh-CN" dirty="0"/>
          </a:p>
          <a:p>
            <a:pPr marL="0" indent="0">
              <a:buNone/>
            </a:pPr>
            <a:endParaRPr lang="en-US" altLang="zh-CN" dirty="0" smtClean="0"/>
          </a:p>
          <a:p>
            <a:pPr marL="0" indent="0">
              <a:buNone/>
            </a:pPr>
            <a:r>
              <a:rPr lang="zh-CN" altLang="en-US" dirty="0" smtClean="0"/>
              <a:t>其中</a:t>
            </a:r>
            <a:endParaRPr lang="en-US" altLang="zh-CN" dirty="0" smtClean="0"/>
          </a:p>
          <a:p>
            <a:pPr marL="0" indent="0">
              <a:buNone/>
            </a:pPr>
            <a:endParaRPr lang="en-US" altLang="zh-CN" dirty="0"/>
          </a:p>
          <a:p>
            <a:pPr marL="0" indent="0">
              <a:buNone/>
            </a:pPr>
            <a:r>
              <a:rPr lang="zh-CN" altLang="en-US" dirty="0"/>
              <a:t>简化： </a:t>
            </a:r>
            <a:r>
              <a:rPr lang="en-US" altLang="zh-CN" dirty="0"/>
              <a:t>1</a:t>
            </a:r>
            <a:r>
              <a:rPr lang="zh-CN" altLang="en-US" dirty="0"/>
              <a:t>、忽略漏气（吸尘器吸气量极大）</a:t>
            </a:r>
            <a:endParaRPr lang="en-US" altLang="zh-CN" dirty="0"/>
          </a:p>
          <a:p>
            <a:pPr marL="0" indent="0">
              <a:buNone/>
            </a:pPr>
            <a:r>
              <a:rPr lang="en-US" altLang="zh-CN" dirty="0"/>
              <a:t>        2</a:t>
            </a:r>
            <a:r>
              <a:rPr lang="zh-CN" altLang="en-US" dirty="0"/>
              <a:t>、忽略管壁摩擦（实验中发现有气垫存在）</a:t>
            </a:r>
            <a:endParaRPr lang="en-US" altLang="zh-CN" dirty="0"/>
          </a:p>
          <a:p>
            <a:pPr marL="0" indent="0">
              <a:buNone/>
            </a:pPr>
            <a:r>
              <a:rPr lang="en-US" altLang="zh-CN" dirty="0"/>
              <a:t>        3</a:t>
            </a:r>
            <a:r>
              <a:rPr lang="zh-CN" altLang="en-US" dirty="0"/>
              <a:t>、忽略除吸尘器产生的低压外的气体作用力</a:t>
            </a:r>
            <a:endParaRPr lang="en-US" altLang="zh-CN" dirty="0"/>
          </a:p>
          <a:p>
            <a:pPr marL="0" indent="0">
              <a:buNone/>
            </a:pPr>
            <a:r>
              <a:rPr lang="en-US" altLang="zh-CN" dirty="0"/>
              <a:t>                                   </a:t>
            </a:r>
            <a:r>
              <a:rPr lang="zh-CN" altLang="en-US" dirty="0"/>
              <a:t>（粘滞力</a:t>
            </a:r>
            <a:r>
              <a:rPr lang="zh-CN" altLang="en-US" dirty="0" smtClean="0"/>
              <a:t>、绕流压差力）</a:t>
            </a:r>
            <a:endParaRPr lang="en-US" altLang="zh-CN" dirty="0" smtClean="0"/>
          </a:p>
          <a:p>
            <a:pPr marL="0" indent="0">
              <a:buNone/>
            </a:pPr>
            <a:endParaRPr lang="zh-CN" altLang="en-US" dirty="0"/>
          </a:p>
          <a:p>
            <a:pPr marL="0" indent="0">
              <a:buNone/>
            </a:pPr>
            <a:endParaRPr lang="en-US" altLang="zh-CN" dirty="0" smtClean="0"/>
          </a:p>
          <a:p>
            <a:pPr marL="0" indent="0">
              <a:buNone/>
            </a:pPr>
            <a:endParaRPr lang="en-US" altLang="zh-CN" dirty="0"/>
          </a:p>
        </p:txBody>
      </p:sp>
      <p:graphicFrame>
        <p:nvGraphicFramePr>
          <p:cNvPr id="4" name="对象 3"/>
          <p:cNvGraphicFramePr>
            <a:graphicFrameLocks noChangeAspect="1"/>
          </p:cNvGraphicFramePr>
          <p:nvPr>
            <p:extLst>
              <p:ext uri="{D42A27DB-BD31-4B8C-83A1-F6EECF244321}">
                <p14:modId xmlns:p14="http://schemas.microsoft.com/office/powerpoint/2010/main" val="3173526709"/>
              </p:ext>
            </p:extLst>
          </p:nvPr>
        </p:nvGraphicFramePr>
        <p:xfrm>
          <a:off x="2801938" y="2193925"/>
          <a:ext cx="5248275" cy="884238"/>
        </p:xfrm>
        <a:graphic>
          <a:graphicData uri="http://schemas.openxmlformats.org/presentationml/2006/ole">
            <mc:AlternateContent xmlns:mc="http://schemas.openxmlformats.org/markup-compatibility/2006">
              <mc:Choice xmlns:v="urn:schemas-microsoft-com:vml" Requires="v">
                <p:oleObj spid="_x0000_s49255" name="Equation" r:id="rId3" imgW="2336760" imgH="393480" progId="Equation.DSMT4">
                  <p:embed/>
                </p:oleObj>
              </mc:Choice>
              <mc:Fallback>
                <p:oleObj name="Equation" r:id="rId3" imgW="2336760" imgH="393480" progId="Equation.DSMT4">
                  <p:embed/>
                  <p:pic>
                    <p:nvPicPr>
                      <p:cNvPr id="0" name=""/>
                      <p:cNvPicPr/>
                      <p:nvPr/>
                    </p:nvPicPr>
                    <p:blipFill>
                      <a:blip r:embed="rId4"/>
                      <a:stretch>
                        <a:fillRect/>
                      </a:stretch>
                    </p:blipFill>
                    <p:spPr>
                      <a:xfrm>
                        <a:off x="2801938" y="2193925"/>
                        <a:ext cx="5248275" cy="884238"/>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614687759"/>
              </p:ext>
            </p:extLst>
          </p:nvPr>
        </p:nvGraphicFramePr>
        <p:xfrm>
          <a:off x="2176463" y="3092450"/>
          <a:ext cx="4262437" cy="792163"/>
        </p:xfrm>
        <a:graphic>
          <a:graphicData uri="http://schemas.openxmlformats.org/presentationml/2006/ole">
            <mc:AlternateContent xmlns:mc="http://schemas.openxmlformats.org/markup-compatibility/2006">
              <mc:Choice xmlns:v="urn:schemas-microsoft-com:vml" Requires="v">
                <p:oleObj spid="_x0000_s49256" name="Equation" r:id="rId5" imgW="2527200" imgH="469800" progId="Equation.DSMT4">
                  <p:embed/>
                </p:oleObj>
              </mc:Choice>
              <mc:Fallback>
                <p:oleObj name="Equation" r:id="rId5" imgW="2527200" imgH="469800" progId="Equation.DSMT4">
                  <p:embed/>
                  <p:pic>
                    <p:nvPicPr>
                      <p:cNvPr id="0" name="对象 11"/>
                      <p:cNvPicPr>
                        <a:picLocks noChangeAspect="1" noChangeArrowheads="1"/>
                      </p:cNvPicPr>
                      <p:nvPr/>
                    </p:nvPicPr>
                    <p:blipFill>
                      <a:blip r:embed="rId6"/>
                      <a:srcRect/>
                      <a:stretch>
                        <a:fillRect/>
                      </a:stretch>
                    </p:blipFill>
                    <p:spPr bwMode="auto">
                      <a:xfrm>
                        <a:off x="2176463" y="3092450"/>
                        <a:ext cx="4262437" cy="792163"/>
                      </a:xfrm>
                      <a:prstGeom prst="rect">
                        <a:avLst/>
                      </a:prstGeom>
                      <a:noFill/>
                      <a:ln>
                        <a:noFill/>
                      </a:ln>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615346796"/>
              </p:ext>
            </p:extLst>
          </p:nvPr>
        </p:nvGraphicFramePr>
        <p:xfrm>
          <a:off x="6619875" y="3133725"/>
          <a:ext cx="4692650" cy="776288"/>
        </p:xfrm>
        <a:graphic>
          <a:graphicData uri="http://schemas.openxmlformats.org/presentationml/2006/ole">
            <mc:AlternateContent xmlns:mc="http://schemas.openxmlformats.org/markup-compatibility/2006">
              <mc:Choice xmlns:v="urn:schemas-microsoft-com:vml" Requires="v">
                <p:oleObj spid="_x0000_s49257" name="Equation" r:id="rId7" imgW="2997000" imgH="495000" progId="Equation.DSMT4">
                  <p:embed/>
                </p:oleObj>
              </mc:Choice>
              <mc:Fallback>
                <p:oleObj name="Equation" r:id="rId7" imgW="2997000" imgH="495000" progId="Equation.DSMT4">
                  <p:embed/>
                  <p:pic>
                    <p:nvPicPr>
                      <p:cNvPr id="0" name="对象 3"/>
                      <p:cNvPicPr>
                        <a:picLocks noChangeAspect="1" noChangeArrowheads="1"/>
                      </p:cNvPicPr>
                      <p:nvPr/>
                    </p:nvPicPr>
                    <p:blipFill>
                      <a:blip r:embed="rId8"/>
                      <a:srcRect/>
                      <a:stretch>
                        <a:fillRect/>
                      </a:stretch>
                    </p:blipFill>
                    <p:spPr bwMode="auto">
                      <a:xfrm>
                        <a:off x="6619875" y="3133725"/>
                        <a:ext cx="4692650" cy="776288"/>
                      </a:xfrm>
                      <a:prstGeom prst="rect">
                        <a:avLst/>
                      </a:prstGeom>
                      <a:noFill/>
                      <a:ln>
                        <a:noFill/>
                      </a:ln>
                    </p:spPr>
                  </p:pic>
                </p:oleObj>
              </mc:Fallback>
            </mc:AlternateContent>
          </a:graphicData>
        </a:graphic>
      </p:graphicFrame>
      <p:sp>
        <p:nvSpPr>
          <p:cNvPr id="7" name="灯片编号占位符 6"/>
          <p:cNvSpPr>
            <a:spLocks noGrp="1"/>
          </p:cNvSpPr>
          <p:nvPr>
            <p:ph type="sldNum" sz="quarter" idx="12"/>
          </p:nvPr>
        </p:nvSpPr>
        <p:spPr/>
        <p:txBody>
          <a:bodyPr/>
          <a:lstStyle/>
          <a:p>
            <a:fld id="{1A54FE71-44B7-4752-9E07-321918EE349E}" type="slidenum">
              <a:rPr lang="zh-CN" altLang="en-US" smtClean="0"/>
              <a:t>20</a:t>
            </a:fld>
            <a:endParaRPr lang="zh-CN" altLang="en-US"/>
          </a:p>
        </p:txBody>
      </p:sp>
    </p:spTree>
    <p:extLst>
      <p:ext uri="{BB962C8B-B14F-4D97-AF65-F5344CB8AC3E}">
        <p14:creationId xmlns:p14="http://schemas.microsoft.com/office/powerpoint/2010/main" val="2598110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0"/>
          <p:cNvSpPr txBox="1">
            <a:spLocks noChangeArrowheads="1"/>
          </p:cNvSpPr>
          <p:nvPr/>
        </p:nvSpPr>
        <p:spPr bwMode="auto">
          <a:xfrm>
            <a:off x="1316563" y="2745471"/>
            <a:ext cx="3189534" cy="2453492"/>
          </a:xfrm>
          <a:prstGeom prst="rect">
            <a:avLst/>
          </a:prstGeom>
          <a:solidFill>
            <a:schemeClr val="bg1"/>
          </a:solidFill>
          <a:ln w="9525">
            <a:noFill/>
            <a:miter lim="800000"/>
            <a:headEnd/>
            <a:tailEnd/>
          </a:ln>
          <a:effectLst>
            <a:glow rad="228600">
              <a:srgbClr val="FF0000">
                <a:alpha val="40000"/>
              </a:srgbClr>
            </a:glow>
          </a:effectLst>
        </p:spPr>
        <p:txBody>
          <a:bodyPr wrap="square">
            <a:spAutoFit/>
          </a:bodyPr>
          <a:lstStyle/>
          <a:p>
            <a:pPr algn="ctr">
              <a:lnSpc>
                <a:spcPct val="150000"/>
              </a:lnSpc>
              <a:defRPr/>
            </a:pPr>
            <a:r>
              <a:rPr lang="en-US" altLang="zh-CN" sz="11500" b="1" dirty="0" smtClean="0">
                <a:latin typeface="Comic Sans MS" panose="030F0702030302020204" pitchFamily="66" charset="0"/>
                <a:ea typeface="楷体" pitchFamily="49" charset="-122"/>
                <a:cs typeface="Times New Roman" panose="02020603050405020304" pitchFamily="18" charset="0"/>
              </a:rPr>
              <a:t> </a:t>
            </a:r>
            <a:endParaRPr lang="en-US" altLang="zh-CN" sz="11500" b="1" dirty="0">
              <a:latin typeface="Comic Sans MS" panose="030F0702030302020204" pitchFamily="66" charset="0"/>
              <a:ea typeface="楷体" pitchFamily="49" charset="-122"/>
              <a:cs typeface="Times New Roman" panose="02020603050405020304" pitchFamily="18" charset="0"/>
            </a:endParaRPr>
          </a:p>
        </p:txBody>
      </p:sp>
      <p:sp>
        <p:nvSpPr>
          <p:cNvPr id="2" name="标题 1"/>
          <p:cNvSpPr>
            <a:spLocks noGrp="1"/>
          </p:cNvSpPr>
          <p:nvPr>
            <p:ph type="title"/>
          </p:nvPr>
        </p:nvSpPr>
        <p:spPr/>
        <p:txBody>
          <a:bodyPr/>
          <a:lstStyle/>
          <a:p>
            <a:r>
              <a:rPr lang="zh-CN" altLang="en-US" dirty="0" smtClean="0"/>
              <a:t>变量分析</a:t>
            </a:r>
            <a:endParaRPr lang="zh-CN" altLang="en-US" dirty="0"/>
          </a:p>
        </p:txBody>
      </p:sp>
      <p:sp>
        <p:nvSpPr>
          <p:cNvPr id="3" name="内容占位符 2"/>
          <p:cNvSpPr>
            <a:spLocks noGrp="1"/>
          </p:cNvSpPr>
          <p:nvPr>
            <p:ph idx="1"/>
          </p:nvPr>
        </p:nvSpPr>
        <p:spPr>
          <a:xfrm>
            <a:off x="1406611" y="2987161"/>
            <a:ext cx="3099486" cy="2432004"/>
          </a:xfrm>
        </p:spPr>
        <p:txBody>
          <a:bodyPr>
            <a:normAutofit/>
          </a:bodyPr>
          <a:lstStyle/>
          <a:p>
            <a:r>
              <a:rPr lang="zh-CN" altLang="en-US" dirty="0" smtClean="0">
                <a:solidFill>
                  <a:srgbClr val="0000FF"/>
                </a:solidFill>
              </a:rPr>
              <a:t>炮弹质量</a:t>
            </a:r>
            <a:endParaRPr lang="en-US" altLang="zh-CN" dirty="0" smtClean="0">
              <a:solidFill>
                <a:srgbClr val="0000FF"/>
              </a:solidFill>
            </a:endParaRPr>
          </a:p>
          <a:p>
            <a:r>
              <a:rPr lang="zh-CN" altLang="en-US" dirty="0" smtClean="0">
                <a:solidFill>
                  <a:srgbClr val="0000FF"/>
                </a:solidFill>
              </a:rPr>
              <a:t>炮筒直径</a:t>
            </a:r>
            <a:endParaRPr lang="en-US" altLang="zh-CN" dirty="0" smtClean="0">
              <a:solidFill>
                <a:srgbClr val="0000FF"/>
              </a:solidFill>
            </a:endParaRPr>
          </a:p>
          <a:p>
            <a:r>
              <a:rPr lang="zh-CN" altLang="en-US" dirty="0" smtClean="0">
                <a:solidFill>
                  <a:srgbClr val="0000FF"/>
                </a:solidFill>
              </a:rPr>
              <a:t>炮筒长度</a:t>
            </a:r>
            <a:endParaRPr lang="en-US" altLang="zh-CN" dirty="0" smtClean="0">
              <a:solidFill>
                <a:srgbClr val="0000FF"/>
              </a:solidFill>
            </a:endParaRPr>
          </a:p>
          <a:p>
            <a:r>
              <a:rPr lang="zh-CN" altLang="en-US" dirty="0" smtClean="0">
                <a:solidFill>
                  <a:srgbClr val="0000FF"/>
                </a:solidFill>
              </a:rPr>
              <a:t>管线相关参数</a:t>
            </a:r>
            <a:endParaRPr lang="en-US" altLang="zh-CN" dirty="0" smtClean="0">
              <a:solidFill>
                <a:srgbClr val="0000FF"/>
              </a:solidFill>
            </a:endParaRPr>
          </a:p>
          <a:p>
            <a:pPr marL="0" indent="0">
              <a:buNone/>
            </a:pPr>
            <a:endParaRPr lang="zh-CN" altLang="en-US" dirty="0">
              <a:solidFill>
                <a:srgbClr val="0000FF"/>
              </a:solidFill>
            </a:endParaRPr>
          </a:p>
        </p:txBody>
      </p:sp>
      <p:sp>
        <p:nvSpPr>
          <p:cNvPr id="4" name="右箭头 3"/>
          <p:cNvSpPr/>
          <p:nvPr/>
        </p:nvSpPr>
        <p:spPr>
          <a:xfrm>
            <a:off x="4972015" y="3412997"/>
            <a:ext cx="1400433" cy="823784"/>
          </a:xfrm>
          <a:prstGeom prst="rightArrow">
            <a:avLst/>
          </a:prstGeom>
          <a:solidFill>
            <a:schemeClr val="accent6"/>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5" name="TextBox 7"/>
          <p:cNvSpPr txBox="1"/>
          <p:nvPr/>
        </p:nvSpPr>
        <p:spPr>
          <a:xfrm>
            <a:off x="6585448" y="3563279"/>
            <a:ext cx="5292023" cy="523220"/>
          </a:xfrm>
          <a:prstGeom prst="rect">
            <a:avLst/>
          </a:prstGeom>
          <a:noFill/>
        </p:spPr>
        <p:txBody>
          <a:bodyPr wrap="square" rtlCol="0">
            <a:spAutoFit/>
          </a:bodyPr>
          <a:lstStyle/>
          <a:p>
            <a:r>
              <a:rPr lang="zh-CN" altLang="en-US" sz="2800" b="1" dirty="0">
                <a:latin typeface="Comic Sans MS" panose="030F0702030302020204" pitchFamily="66" charset="0"/>
              </a:rPr>
              <a:t>炮弹末速度</a:t>
            </a:r>
          </a:p>
        </p:txBody>
      </p:sp>
      <p:sp>
        <p:nvSpPr>
          <p:cNvPr id="8" name="TextBox 7"/>
          <p:cNvSpPr txBox="1"/>
          <p:nvPr/>
        </p:nvSpPr>
        <p:spPr>
          <a:xfrm>
            <a:off x="6205870" y="991144"/>
            <a:ext cx="4887953" cy="2246769"/>
          </a:xfrm>
          <a:prstGeom prst="rect">
            <a:avLst/>
          </a:prstGeom>
          <a:ln>
            <a:solidFill>
              <a:schemeClr val="accent4"/>
            </a:solidFill>
          </a:ln>
          <a:effectLst>
            <a:glow rad="127000">
              <a:schemeClr val="accent4"/>
            </a:glow>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marL="285750" indent="-285750">
              <a:buFont typeface="Arial" panose="020B0604020202020204" pitchFamily="34" charset="0"/>
              <a:buChar char="•"/>
            </a:pPr>
            <a:r>
              <a:rPr lang="zh-CN" altLang="en-US" sz="2000" b="1" dirty="0" smtClean="0">
                <a:latin typeface="Comic Sans MS" panose="030F0702030302020204" pitchFamily="66" charset="0"/>
              </a:rPr>
              <a:t>炮弹质量</a:t>
            </a:r>
            <a:endParaRPr lang="en-US" altLang="zh-CN" sz="2000" b="1" dirty="0" smtClean="0">
              <a:latin typeface="Comic Sans MS" panose="030F0702030302020204" pitchFamily="66" charset="0"/>
            </a:endParaRPr>
          </a:p>
          <a:p>
            <a:pPr marL="285750" indent="-285750">
              <a:buFont typeface="Arial" panose="020B0604020202020204" pitchFamily="34" charset="0"/>
              <a:buChar char="•"/>
            </a:pPr>
            <a:r>
              <a:rPr lang="zh-CN" altLang="en-US" sz="2000" b="1" dirty="0" smtClean="0">
                <a:latin typeface="Comic Sans MS" panose="030F0702030302020204" pitchFamily="66" charset="0"/>
              </a:rPr>
              <a:t>炮筒直径</a:t>
            </a:r>
            <a:endParaRPr lang="en-US" altLang="zh-CN" sz="2000" b="1" dirty="0" smtClean="0">
              <a:latin typeface="Comic Sans MS" panose="030F0702030302020204" pitchFamily="66" charset="0"/>
            </a:endParaRPr>
          </a:p>
          <a:p>
            <a:pPr marL="285750" indent="-285750">
              <a:buFont typeface="Arial" panose="020B0604020202020204" pitchFamily="34" charset="0"/>
              <a:buChar char="•"/>
            </a:pPr>
            <a:r>
              <a:rPr lang="zh-CN" altLang="en-US" sz="2000" b="1" dirty="0" smtClean="0">
                <a:latin typeface="Comic Sans MS" panose="030F0702030302020204" pitchFamily="66" charset="0"/>
              </a:rPr>
              <a:t>炮筒长度</a:t>
            </a:r>
            <a:endParaRPr lang="en-US" altLang="zh-CN" sz="2000" b="1" dirty="0" smtClean="0">
              <a:latin typeface="Comic Sans MS" panose="030F0702030302020204" pitchFamily="66" charset="0"/>
            </a:endParaRPr>
          </a:p>
          <a:p>
            <a:pPr marL="285750" indent="-285750">
              <a:buFont typeface="Arial" panose="020B0604020202020204" pitchFamily="34" charset="0"/>
              <a:buChar char="•"/>
            </a:pPr>
            <a:r>
              <a:rPr lang="zh-CN" altLang="en-US" sz="2000" b="1" dirty="0">
                <a:latin typeface="Comic Sans MS" panose="030F0702030302020204" pitchFamily="66" charset="0"/>
              </a:rPr>
              <a:t>炮弹初始位置</a:t>
            </a:r>
            <a:endParaRPr lang="en-US" altLang="zh-CN" sz="2000" b="1" dirty="0" smtClean="0">
              <a:latin typeface="Comic Sans MS" panose="030F0702030302020204" pitchFamily="66" charset="0"/>
            </a:endParaRPr>
          </a:p>
          <a:p>
            <a:pPr marL="285750" indent="-285750">
              <a:buFont typeface="Arial" panose="020B0604020202020204" pitchFamily="34" charset="0"/>
              <a:buChar char="•"/>
            </a:pPr>
            <a:r>
              <a:rPr lang="zh-CN" altLang="en-US" sz="2000" b="1" dirty="0">
                <a:latin typeface="Comic Sans MS" panose="030F0702030302020204" pitchFamily="66" charset="0"/>
              </a:rPr>
              <a:t>炮弹</a:t>
            </a:r>
            <a:r>
              <a:rPr lang="zh-CN" altLang="en-US" sz="2000" b="1" dirty="0" smtClean="0">
                <a:latin typeface="Comic Sans MS" panose="030F0702030302020204" pitchFamily="66" charset="0"/>
              </a:rPr>
              <a:t>形状</a:t>
            </a:r>
            <a:endParaRPr lang="en-US" altLang="zh-CN" sz="2000" b="1" dirty="0" smtClean="0">
              <a:latin typeface="Comic Sans MS" panose="030F0702030302020204" pitchFamily="66" charset="0"/>
            </a:endParaRPr>
          </a:p>
          <a:p>
            <a:pPr marL="285750" indent="-285750">
              <a:buFont typeface="Arial" panose="020B0604020202020204" pitchFamily="34" charset="0"/>
              <a:buChar char="•"/>
            </a:pPr>
            <a:r>
              <a:rPr lang="zh-CN" altLang="en-US" sz="2000" b="1" dirty="0" smtClean="0">
                <a:latin typeface="Comic Sans MS" panose="030F0702030302020204" pitchFamily="66" charset="0"/>
              </a:rPr>
              <a:t>摩擦因数</a:t>
            </a:r>
            <a:endParaRPr lang="en-US" altLang="zh-CN" sz="2000" b="1" dirty="0" smtClean="0">
              <a:latin typeface="Comic Sans MS" panose="030F0702030302020204" pitchFamily="66" charset="0"/>
            </a:endParaRPr>
          </a:p>
          <a:p>
            <a:pPr marL="285750" indent="-285750">
              <a:buFont typeface="Arial" panose="020B0604020202020204" pitchFamily="34" charset="0"/>
              <a:buChar char="•"/>
            </a:pPr>
            <a:r>
              <a:rPr lang="zh-CN" altLang="en-US" sz="2000" b="1" dirty="0" smtClean="0">
                <a:latin typeface="Comic Sans MS" panose="030F0702030302020204" pitchFamily="66" charset="0"/>
              </a:rPr>
              <a:t>管内压强</a:t>
            </a:r>
            <a:r>
              <a:rPr lang="en-US" altLang="zh-CN" sz="2000" b="1" dirty="0" smtClean="0">
                <a:latin typeface="Comic Sans MS" panose="030F0702030302020204" pitchFamily="66" charset="0"/>
              </a:rPr>
              <a:t>…</a:t>
            </a:r>
            <a:endParaRPr lang="en-US" sz="2000" b="1" dirty="0" smtClean="0">
              <a:latin typeface="Comic Sans MS" panose="030F0702030302020204" pitchFamily="66" charset="0"/>
            </a:endParaRPr>
          </a:p>
        </p:txBody>
      </p:sp>
      <p:sp>
        <p:nvSpPr>
          <p:cNvPr id="9" name="TextBox 8"/>
          <p:cNvSpPr txBox="1"/>
          <p:nvPr/>
        </p:nvSpPr>
        <p:spPr>
          <a:xfrm>
            <a:off x="1316562" y="1386412"/>
            <a:ext cx="3931187" cy="461665"/>
          </a:xfrm>
          <a:prstGeom prst="rect">
            <a:avLst/>
          </a:prstGeom>
          <a:noFill/>
        </p:spPr>
        <p:txBody>
          <a:bodyPr wrap="square" rtlCol="0">
            <a:spAutoFit/>
          </a:bodyPr>
          <a:lstStyle/>
          <a:p>
            <a:r>
              <a:rPr lang="zh-CN" altLang="en-US" sz="2400" b="1" dirty="0" smtClean="0">
                <a:solidFill>
                  <a:srgbClr val="00B0F0"/>
                </a:solidFill>
                <a:latin typeface="宋体" panose="02010600030101010101" pitchFamily="2" charset="-122"/>
                <a:ea typeface="宋体" panose="02010600030101010101" pitchFamily="2" charset="-122"/>
              </a:rPr>
              <a:t>定量研究</a:t>
            </a:r>
            <a:endParaRPr lang="en-GB" sz="2400" b="1" dirty="0">
              <a:solidFill>
                <a:srgbClr val="00B0F0"/>
              </a:solidFill>
              <a:latin typeface="宋体" panose="02010600030101010101" pitchFamily="2" charset="-122"/>
              <a:ea typeface="宋体" panose="02010600030101010101" pitchFamily="2" charset="-122"/>
            </a:endParaRPr>
          </a:p>
        </p:txBody>
      </p:sp>
      <p:sp>
        <p:nvSpPr>
          <p:cNvPr id="10" name="下箭头 9"/>
          <p:cNvSpPr/>
          <p:nvPr/>
        </p:nvSpPr>
        <p:spPr>
          <a:xfrm>
            <a:off x="2810435" y="1868308"/>
            <a:ext cx="309283" cy="686633"/>
          </a:xfrm>
          <a:prstGeom prst="downArrow">
            <a:avLst/>
          </a:prstGeom>
          <a:solidFill>
            <a:srgbClr val="00B0F0"/>
          </a:solidFill>
          <a:ln>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7" name="灯片编号占位符 6"/>
          <p:cNvSpPr>
            <a:spLocks noGrp="1"/>
          </p:cNvSpPr>
          <p:nvPr>
            <p:ph type="sldNum" sz="quarter" idx="12"/>
          </p:nvPr>
        </p:nvSpPr>
        <p:spPr/>
        <p:txBody>
          <a:bodyPr/>
          <a:lstStyle/>
          <a:p>
            <a:fld id="{1A54FE71-44B7-4752-9E07-321918EE349E}" type="slidenum">
              <a:rPr lang="zh-CN" altLang="en-US" smtClean="0"/>
              <a:t>21</a:t>
            </a:fld>
            <a:endParaRPr lang="zh-CN" altLang="en-US"/>
          </a:p>
        </p:txBody>
      </p:sp>
    </p:spTree>
    <p:custDataLst>
      <p:tags r:id="rId1"/>
    </p:custDataLst>
    <p:extLst>
      <p:ext uri="{BB962C8B-B14F-4D97-AF65-F5344CB8AC3E}">
        <p14:creationId xmlns:p14="http://schemas.microsoft.com/office/powerpoint/2010/main" val="3192032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P spid="4" grpId="0" animBg="1"/>
      <p:bldP spid="5" grpId="0"/>
      <p:bldP spid="8" grpId="0" animBg="1"/>
      <p:bldP spid="9" grpId="0"/>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793487"/>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宋体" panose="02010600030101010101" pitchFamily="2" charset="-122"/>
                <a:ea typeface="宋体" panose="02010600030101010101" pitchFamily="2" charset="-122"/>
                <a:cs typeface="Times New Roman" panose="02020603050405020304" pitchFamily="18" charset="0"/>
              </a:rPr>
              <a:t> 3.</a:t>
            </a:r>
            <a:r>
              <a:rPr lang="zh-CN" altLang="en-US" sz="3600" b="1" dirty="0" smtClean="0">
                <a:latin typeface="宋体" panose="02010600030101010101" pitchFamily="2" charset="-122"/>
                <a:ea typeface="宋体" panose="02010600030101010101" pitchFamily="2" charset="-122"/>
                <a:cs typeface="Times New Roman" panose="02020603050405020304" pitchFamily="18" charset="0"/>
              </a:rPr>
              <a:t> 实验设计</a:t>
            </a:r>
            <a:r>
              <a:rPr lang="zh-CN" altLang="en-US" sz="3600" b="1" dirty="0">
                <a:latin typeface="宋体" panose="02010600030101010101" pitchFamily="2" charset="-122"/>
                <a:ea typeface="宋体" panose="02010600030101010101" pitchFamily="2" charset="-122"/>
                <a:cs typeface="Times New Roman" panose="02020603050405020304" pitchFamily="18" charset="0"/>
              </a:rPr>
              <a:t>与实验</a:t>
            </a:r>
            <a:r>
              <a:rPr lang="zh-CN" altLang="en-US" sz="3600" b="1" dirty="0" smtClean="0">
                <a:latin typeface="宋体" panose="02010600030101010101" pitchFamily="2" charset="-122"/>
                <a:ea typeface="宋体" panose="02010600030101010101" pitchFamily="2" charset="-122"/>
                <a:cs typeface="Times New Roman" panose="02020603050405020304" pitchFamily="18" charset="0"/>
              </a:rPr>
              <a:t>结果</a:t>
            </a:r>
            <a:endParaRPr lang="zh-CN" altLang="en-US" sz="36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22</a:t>
            </a:fld>
            <a:endParaRPr lang="zh-CN" altLang="en-US"/>
          </a:p>
        </p:txBody>
      </p:sp>
    </p:spTree>
    <p:extLst>
      <p:ext uri="{BB962C8B-B14F-4D97-AF65-F5344CB8AC3E}">
        <p14:creationId xmlns:p14="http://schemas.microsoft.com/office/powerpoint/2010/main" val="3566232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实验装置</a:t>
            </a:r>
            <a:endParaRPr lang="en-GB" dirty="0"/>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1693" y="1562248"/>
            <a:ext cx="1585255" cy="1695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313" y="1583285"/>
            <a:ext cx="1736169" cy="1302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073708" y="3546037"/>
            <a:ext cx="1721223" cy="369332"/>
          </a:xfrm>
          <a:prstGeom prst="rect">
            <a:avLst/>
          </a:prstGeom>
          <a:noFill/>
        </p:spPr>
        <p:txBody>
          <a:bodyPr wrap="square" rtlCol="0">
            <a:spAutoFit/>
          </a:bodyPr>
          <a:lstStyle/>
          <a:p>
            <a:pPr algn="ctr"/>
            <a:r>
              <a:rPr lang="zh-CN" altLang="en-US" b="1" dirty="0" smtClean="0">
                <a:latin typeface="Comic Sans MS" panose="030F0702030302020204" pitchFamily="66" charset="0"/>
              </a:rPr>
              <a:t>铝箔</a:t>
            </a:r>
            <a:endParaRPr lang="en-GB" b="1" dirty="0">
              <a:latin typeface="Comic Sans MS" panose="030F0702030302020204" pitchFamily="66" charset="0"/>
            </a:endParaRPr>
          </a:p>
        </p:txBody>
      </p:sp>
      <p:sp>
        <p:nvSpPr>
          <p:cNvPr id="4" name="TextBox 3"/>
          <p:cNvSpPr txBox="1"/>
          <p:nvPr/>
        </p:nvSpPr>
        <p:spPr>
          <a:xfrm>
            <a:off x="86656" y="3047359"/>
            <a:ext cx="1909482" cy="369332"/>
          </a:xfrm>
          <a:prstGeom prst="rect">
            <a:avLst/>
          </a:prstGeom>
          <a:noFill/>
        </p:spPr>
        <p:txBody>
          <a:bodyPr wrap="square" rtlCol="0">
            <a:spAutoFit/>
          </a:bodyPr>
          <a:lstStyle/>
          <a:p>
            <a:pPr algn="ctr"/>
            <a:r>
              <a:rPr lang="zh-CN" altLang="en-US" b="1" dirty="0" smtClean="0">
                <a:latin typeface="Comic Sans MS" panose="030F0702030302020204" pitchFamily="66" charset="0"/>
              </a:rPr>
              <a:t>真空计</a:t>
            </a:r>
            <a:endParaRPr lang="en-GB" b="1" dirty="0">
              <a:latin typeface="Comic Sans MS" panose="030F0702030302020204" pitchFamily="66" charset="0"/>
            </a:endParaRPr>
          </a:p>
        </p:txBody>
      </p:sp>
      <p:sp>
        <p:nvSpPr>
          <p:cNvPr id="17" name="TextBox 16"/>
          <p:cNvSpPr txBox="1"/>
          <p:nvPr/>
        </p:nvSpPr>
        <p:spPr>
          <a:xfrm>
            <a:off x="1690601" y="3544900"/>
            <a:ext cx="2608489" cy="369332"/>
          </a:xfrm>
          <a:prstGeom prst="rect">
            <a:avLst/>
          </a:prstGeom>
          <a:noFill/>
        </p:spPr>
        <p:txBody>
          <a:bodyPr wrap="square" rtlCol="0">
            <a:spAutoFit/>
          </a:bodyPr>
          <a:lstStyle/>
          <a:p>
            <a:pPr algn="ctr"/>
            <a:r>
              <a:rPr lang="zh-CN" altLang="en-US" b="1" dirty="0" smtClean="0">
                <a:latin typeface="Comic Sans MS" panose="030F0702030302020204" pitchFamily="66" charset="0"/>
              </a:rPr>
              <a:t>圆柱状木质炮弹</a:t>
            </a:r>
            <a:endParaRPr lang="en-GB" b="1" dirty="0">
              <a:latin typeface="Comic Sans MS" panose="030F0702030302020204" pitchFamily="66" charset="0"/>
            </a:endParaRPr>
          </a:p>
        </p:txBody>
      </p:sp>
      <p:pic>
        <p:nvPicPr>
          <p:cNvPr id="194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9891" y="1562248"/>
            <a:ext cx="1265522" cy="1982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6199746" y="518324"/>
            <a:ext cx="3436158" cy="2577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6982756" y="3150619"/>
            <a:ext cx="1721223" cy="369332"/>
          </a:xfrm>
          <a:prstGeom prst="rect">
            <a:avLst/>
          </a:prstGeom>
          <a:noFill/>
        </p:spPr>
        <p:txBody>
          <a:bodyPr wrap="square" rtlCol="0">
            <a:spAutoFit/>
          </a:bodyPr>
          <a:lstStyle/>
          <a:p>
            <a:pPr algn="ctr"/>
            <a:r>
              <a:rPr lang="zh-CN" altLang="en-US" b="1" dirty="0" smtClean="0">
                <a:latin typeface="Comic Sans MS" panose="030F0702030302020204" pitchFamily="66" charset="0"/>
              </a:rPr>
              <a:t>高功率</a:t>
            </a:r>
            <a:r>
              <a:rPr lang="en-US" altLang="zh-CN" b="1" dirty="0" smtClean="0">
                <a:latin typeface="Comic Sans MS" panose="030F0702030302020204" pitchFamily="66" charset="0"/>
              </a:rPr>
              <a:t>LED</a:t>
            </a:r>
            <a:r>
              <a:rPr lang="zh-CN" altLang="en-US" b="1" dirty="0" smtClean="0">
                <a:latin typeface="Comic Sans MS" panose="030F0702030302020204" pitchFamily="66" charset="0"/>
              </a:rPr>
              <a:t>灯</a:t>
            </a:r>
            <a:endParaRPr lang="en-GB" b="1" dirty="0">
              <a:latin typeface="Comic Sans MS" panose="030F0702030302020204" pitchFamily="66" charset="0"/>
            </a:endParaRPr>
          </a:p>
        </p:txBody>
      </p:sp>
      <p:pic>
        <p:nvPicPr>
          <p:cNvPr id="2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656" y="3990771"/>
            <a:ext cx="2723754" cy="204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09416" y="3990771"/>
            <a:ext cx="2729892" cy="2047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TextBox 24"/>
          <p:cNvSpPr txBox="1"/>
          <p:nvPr/>
        </p:nvSpPr>
        <p:spPr>
          <a:xfrm>
            <a:off x="1909482" y="6213909"/>
            <a:ext cx="1721223" cy="369332"/>
          </a:xfrm>
          <a:prstGeom prst="rect">
            <a:avLst/>
          </a:prstGeom>
          <a:noFill/>
        </p:spPr>
        <p:txBody>
          <a:bodyPr wrap="square" rtlCol="0">
            <a:spAutoFit/>
          </a:bodyPr>
          <a:lstStyle/>
          <a:p>
            <a:pPr algn="ctr"/>
            <a:r>
              <a:rPr lang="zh-CN" altLang="en-US" b="1" dirty="0">
                <a:latin typeface="Comic Sans MS" panose="030F0702030302020204" pitchFamily="66" charset="0"/>
              </a:rPr>
              <a:t>吸尘器</a:t>
            </a:r>
            <a:endParaRPr lang="en-GB" b="1" dirty="0">
              <a:latin typeface="Comic Sans MS" panose="030F0702030302020204" pitchFamily="66" charset="0"/>
            </a:endParaRPr>
          </a:p>
        </p:txBody>
      </p:sp>
      <p:pic>
        <p:nvPicPr>
          <p:cNvPr id="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15332" y="3544900"/>
            <a:ext cx="2423550" cy="323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8748052" y="4642846"/>
            <a:ext cx="2426454" cy="369332"/>
          </a:xfrm>
          <a:prstGeom prst="rect">
            <a:avLst/>
          </a:prstGeom>
          <a:noFill/>
        </p:spPr>
        <p:txBody>
          <a:bodyPr wrap="square" rtlCol="0">
            <a:spAutoFit/>
          </a:bodyPr>
          <a:lstStyle/>
          <a:p>
            <a:pPr algn="ctr"/>
            <a:r>
              <a:rPr lang="en-US" altLang="zh-CN" b="1" dirty="0" smtClean="0">
                <a:latin typeface="Comic Sans MS" panose="030F0702030302020204" pitchFamily="66" charset="0"/>
              </a:rPr>
              <a:t>500fps</a:t>
            </a:r>
            <a:r>
              <a:rPr lang="zh-CN" altLang="en-US" b="1" dirty="0" smtClean="0">
                <a:latin typeface="Comic Sans MS" panose="030F0702030302020204" pitchFamily="66" charset="0"/>
              </a:rPr>
              <a:t>高速摄像机</a:t>
            </a:r>
            <a:endParaRPr lang="en-GB" b="1" dirty="0">
              <a:latin typeface="Comic Sans MS" panose="030F0702030302020204" pitchFamily="66" charset="0"/>
            </a:endParaRPr>
          </a:p>
        </p:txBody>
      </p:sp>
      <p:sp>
        <p:nvSpPr>
          <p:cNvPr id="5" name="灯片编号占位符 4"/>
          <p:cNvSpPr>
            <a:spLocks noGrp="1"/>
          </p:cNvSpPr>
          <p:nvPr>
            <p:ph type="sldNum" sz="quarter" idx="12"/>
          </p:nvPr>
        </p:nvSpPr>
        <p:spPr/>
        <p:txBody>
          <a:bodyPr/>
          <a:lstStyle/>
          <a:p>
            <a:fld id="{1A54FE71-44B7-4752-9E07-321918EE349E}" type="slidenum">
              <a:rPr lang="zh-CN" altLang="en-US" smtClean="0"/>
              <a:t>23</a:t>
            </a:fld>
            <a:endParaRPr lang="zh-CN" altLang="en-US"/>
          </a:p>
        </p:txBody>
      </p:sp>
    </p:spTree>
    <p:extLst>
      <p:ext uri="{BB962C8B-B14F-4D97-AF65-F5344CB8AC3E}">
        <p14:creationId xmlns:p14="http://schemas.microsoft.com/office/powerpoint/2010/main" val="1572541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实验装置</a:t>
            </a:r>
          </a:p>
        </p:txBody>
      </p:sp>
      <p:sp>
        <p:nvSpPr>
          <p:cNvPr id="4" name="灯片编号占位符 3"/>
          <p:cNvSpPr>
            <a:spLocks noGrp="1"/>
          </p:cNvSpPr>
          <p:nvPr>
            <p:ph type="sldNum" sz="quarter" idx="12"/>
          </p:nvPr>
        </p:nvSpPr>
        <p:spPr/>
        <p:txBody>
          <a:bodyPr/>
          <a:lstStyle/>
          <a:p>
            <a:fld id="{1A54FE71-44B7-4752-9E07-321918EE349E}" type="slidenum">
              <a:rPr lang="zh-CN" altLang="en-US" smtClean="0"/>
              <a:t>24</a:t>
            </a:fld>
            <a:endParaRPr lang="zh-CN" altLang="en-US"/>
          </a:p>
        </p:txBody>
      </p:sp>
      <p:pic>
        <p:nvPicPr>
          <p:cNvPr id="71682" name="Picture 2" descr="D:\SUPT\照片\大炮\微信图片_201708121427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490" y="1450446"/>
            <a:ext cx="2978728" cy="22340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78108" y="3757685"/>
            <a:ext cx="1721223" cy="369332"/>
          </a:xfrm>
          <a:prstGeom prst="rect">
            <a:avLst/>
          </a:prstGeom>
          <a:noFill/>
        </p:spPr>
        <p:txBody>
          <a:bodyPr wrap="square" rtlCol="0">
            <a:spAutoFit/>
          </a:bodyPr>
          <a:lstStyle/>
          <a:p>
            <a:pPr algn="ctr"/>
            <a:r>
              <a:rPr lang="zh-CN" altLang="en-US" b="1" dirty="0" smtClean="0">
                <a:latin typeface="Comic Sans MS" panose="030F0702030302020204" pitchFamily="66" charset="0"/>
              </a:rPr>
              <a:t>铝箔</a:t>
            </a:r>
            <a:endParaRPr lang="en-GB" b="1" dirty="0">
              <a:latin typeface="Comic Sans MS" panose="030F0702030302020204" pitchFamily="66" charset="0"/>
            </a:endParaRPr>
          </a:p>
        </p:txBody>
      </p:sp>
      <p:pic>
        <p:nvPicPr>
          <p:cNvPr id="71683" name="Picture 3" descr="D:\SUPT\照片\大炮\微信图片_2017081214273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5235" y="1419478"/>
            <a:ext cx="3061309" cy="229598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605277" y="3774643"/>
            <a:ext cx="1721223" cy="369332"/>
          </a:xfrm>
          <a:prstGeom prst="rect">
            <a:avLst/>
          </a:prstGeom>
          <a:noFill/>
        </p:spPr>
        <p:txBody>
          <a:bodyPr wrap="square" rtlCol="0">
            <a:spAutoFit/>
          </a:bodyPr>
          <a:lstStyle/>
          <a:p>
            <a:pPr algn="ctr"/>
            <a:r>
              <a:rPr lang="zh-CN" altLang="en-US" b="1" dirty="0" smtClean="0">
                <a:latin typeface="Comic Sans MS" panose="030F0702030302020204" pitchFamily="66" charset="0"/>
              </a:rPr>
              <a:t>高真空硅脂</a:t>
            </a:r>
            <a:endParaRPr lang="en-GB" b="1" dirty="0">
              <a:latin typeface="Comic Sans MS" panose="030F0702030302020204" pitchFamily="66" charset="0"/>
            </a:endParaRPr>
          </a:p>
        </p:txBody>
      </p:sp>
      <p:pic>
        <p:nvPicPr>
          <p:cNvPr id="71685" name="Picture 5" descr="D:\SUPT\照片\大炮\微信图片_2017081214274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718" y="4177891"/>
            <a:ext cx="1852002" cy="246933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686995" y="4866049"/>
            <a:ext cx="1721223" cy="369332"/>
          </a:xfrm>
          <a:prstGeom prst="rect">
            <a:avLst/>
          </a:prstGeom>
          <a:noFill/>
        </p:spPr>
        <p:txBody>
          <a:bodyPr wrap="square" rtlCol="0">
            <a:spAutoFit/>
          </a:bodyPr>
          <a:lstStyle/>
          <a:p>
            <a:pPr algn="ctr"/>
            <a:r>
              <a:rPr lang="zh-CN" altLang="en-US" b="1" dirty="0">
                <a:latin typeface="Comic Sans MS" panose="030F0702030302020204" pitchFamily="66" charset="0"/>
              </a:rPr>
              <a:t>三通管</a:t>
            </a:r>
            <a:endParaRPr lang="en-GB" b="1" dirty="0">
              <a:latin typeface="Comic Sans MS" panose="030F0702030302020204" pitchFamily="66" charset="0"/>
            </a:endParaRPr>
          </a:p>
        </p:txBody>
      </p:sp>
      <p:pic>
        <p:nvPicPr>
          <p:cNvPr id="71686" name="Picture 6" descr="D:\SUPT\照片\大炮\微信图片_2017081214274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8431" y="4361176"/>
            <a:ext cx="3048069" cy="228605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494522" y="5203115"/>
            <a:ext cx="1721223" cy="369332"/>
          </a:xfrm>
          <a:prstGeom prst="rect">
            <a:avLst/>
          </a:prstGeom>
          <a:noFill/>
        </p:spPr>
        <p:txBody>
          <a:bodyPr wrap="square" rtlCol="0">
            <a:spAutoFit/>
          </a:bodyPr>
          <a:lstStyle/>
          <a:p>
            <a:pPr algn="ctr"/>
            <a:r>
              <a:rPr lang="zh-CN" altLang="en-US" b="1" dirty="0" smtClean="0">
                <a:latin typeface="Comic Sans MS" panose="030F0702030302020204" pitchFamily="66" charset="0"/>
              </a:rPr>
              <a:t>电子天平</a:t>
            </a:r>
            <a:endParaRPr lang="en-GB" b="1" dirty="0">
              <a:latin typeface="Comic Sans MS" panose="030F0702030302020204" pitchFamily="66" charset="0"/>
            </a:endParaRPr>
          </a:p>
        </p:txBody>
      </p:sp>
      <p:pic>
        <p:nvPicPr>
          <p:cNvPr id="71687" name="Picture 7" descr="D:\SUPT\照片\大炮\微信图片_2017081214275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69916" y="1356928"/>
            <a:ext cx="1745673" cy="232756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7894366" y="3774643"/>
            <a:ext cx="1721223" cy="369332"/>
          </a:xfrm>
          <a:prstGeom prst="rect">
            <a:avLst/>
          </a:prstGeom>
          <a:noFill/>
        </p:spPr>
        <p:txBody>
          <a:bodyPr wrap="square" rtlCol="0">
            <a:spAutoFit/>
          </a:bodyPr>
          <a:lstStyle/>
          <a:p>
            <a:pPr algn="ctr"/>
            <a:r>
              <a:rPr lang="zh-CN" altLang="en-US" b="1" dirty="0" smtClean="0">
                <a:latin typeface="Comic Sans MS" panose="030F0702030302020204" pitchFamily="66" charset="0"/>
              </a:rPr>
              <a:t>真空圈</a:t>
            </a:r>
            <a:endParaRPr lang="en-GB" b="1" dirty="0">
              <a:latin typeface="Comic Sans MS" panose="030F0702030302020204" pitchFamily="66" charset="0"/>
            </a:endParaRPr>
          </a:p>
        </p:txBody>
      </p:sp>
    </p:spTree>
    <p:extLst>
      <p:ext uri="{BB962C8B-B14F-4D97-AF65-F5344CB8AC3E}">
        <p14:creationId xmlns:p14="http://schemas.microsoft.com/office/powerpoint/2010/main" val="738575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实验设计</a:t>
            </a:r>
            <a:endParaRPr lang="zh-CN" altLang="en-US" dirty="0"/>
          </a:p>
        </p:txBody>
      </p:sp>
      <p:sp>
        <p:nvSpPr>
          <p:cNvPr id="4" name="矩形 3"/>
          <p:cNvSpPr/>
          <p:nvPr/>
        </p:nvSpPr>
        <p:spPr>
          <a:xfrm>
            <a:off x="1411335" y="3719243"/>
            <a:ext cx="7867136" cy="911424"/>
          </a:xfrm>
          <a:prstGeom prst="rect">
            <a:avLst/>
          </a:prstGeom>
          <a:solidFill>
            <a:schemeClr val="bg2">
              <a:lumMod val="75000"/>
              <a:alpha val="74000"/>
            </a:schemeClr>
          </a:solidFill>
          <a:ln>
            <a:solidFill>
              <a:srgbClr val="FF0000"/>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62832" y="3462382"/>
            <a:ext cx="8410832" cy="181232"/>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362832" y="4702176"/>
            <a:ext cx="8410832" cy="181232"/>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501816" y="3174056"/>
            <a:ext cx="469556" cy="1952367"/>
          </a:xfrm>
          <a:prstGeom prst="ellipse">
            <a:avLst/>
          </a:prstGeom>
          <a:solidFill>
            <a:schemeClr val="accent2">
              <a:lumMod val="60000"/>
              <a:lumOff val="40000"/>
            </a:schemeClr>
          </a:solidFill>
          <a:ln>
            <a:solidFill>
              <a:schemeClr val="accent2">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8" name="圆角矩形 7"/>
          <p:cNvSpPr/>
          <p:nvPr/>
        </p:nvSpPr>
        <p:spPr>
          <a:xfrm>
            <a:off x="2194776" y="3670901"/>
            <a:ext cx="1020464" cy="1020464"/>
          </a:xfrm>
          <a:prstGeom prst="roundRect">
            <a:avLst/>
          </a:prstGeom>
          <a:solidFill>
            <a:schemeClr val="accent4"/>
          </a:solidFill>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 name="矩形 8"/>
          <p:cNvSpPr/>
          <p:nvPr/>
        </p:nvSpPr>
        <p:spPr>
          <a:xfrm rot="16200000">
            <a:off x="9450498" y="3990290"/>
            <a:ext cx="646332" cy="369332"/>
          </a:xfrm>
          <a:prstGeom prst="rect">
            <a:avLst/>
          </a:prstGeom>
          <a:noFill/>
        </p:spPr>
        <p:txBody>
          <a:bodyPr wrap="none" lIns="91440" tIns="45720" rIns="91440" bIns="45720">
            <a:spAutoFit/>
          </a:bodyPr>
          <a:lstStyle/>
          <a:p>
            <a:pPr algn="ctr"/>
            <a:r>
              <a:rPr lang="zh-CN" altLang="en-US" b="0" cap="none" spc="0" dirty="0" smtClean="0">
                <a:ln w="0"/>
                <a:solidFill>
                  <a:srgbClr val="0000FF"/>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铝箔</a:t>
            </a:r>
            <a:endParaRPr lang="zh-CN" altLang="en-US" b="0" cap="none" spc="0" dirty="0">
              <a:ln w="0"/>
              <a:solidFill>
                <a:srgbClr val="0000FF"/>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endParaRPr>
          </a:p>
        </p:txBody>
      </p:sp>
      <p:sp>
        <p:nvSpPr>
          <p:cNvPr id="11" name="矩形 10"/>
          <p:cNvSpPr/>
          <p:nvPr/>
        </p:nvSpPr>
        <p:spPr>
          <a:xfrm>
            <a:off x="2381842" y="3938873"/>
            <a:ext cx="646332" cy="369332"/>
          </a:xfrm>
          <a:prstGeom prst="rect">
            <a:avLst/>
          </a:prstGeom>
          <a:noFill/>
        </p:spPr>
        <p:txBody>
          <a:bodyPr wrap="none" lIns="91440" tIns="45720" rIns="91440" bIns="45720">
            <a:spAutoFit/>
          </a:bodyPr>
          <a:lstStyle/>
          <a:p>
            <a:pPr algn="ctr"/>
            <a:r>
              <a:rPr lang="zh-CN" altLang="en-US" b="0" cap="none" spc="0" dirty="0" smtClean="0">
                <a:ln w="0"/>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炮弹</a:t>
            </a:r>
            <a:endParaRPr lang="zh-CN" altLang="en-US" b="0" cap="none" spc="0" dirty="0">
              <a:ln w="0"/>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endParaRPr>
          </a:p>
        </p:txBody>
      </p:sp>
      <p:sp>
        <p:nvSpPr>
          <p:cNvPr id="12" name="圆角矩形 11"/>
          <p:cNvSpPr/>
          <p:nvPr/>
        </p:nvSpPr>
        <p:spPr>
          <a:xfrm>
            <a:off x="1065657" y="3129032"/>
            <a:ext cx="297175" cy="1916991"/>
          </a:xfrm>
          <a:prstGeom prst="roundRect">
            <a:avLst/>
          </a:prstGeom>
          <a:solidFill>
            <a:srgbClr val="00B050"/>
          </a:solidFill>
          <a:ln>
            <a:solidFill>
              <a:srgbClr val="00B05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3" name="矩形 12"/>
          <p:cNvSpPr/>
          <p:nvPr/>
        </p:nvSpPr>
        <p:spPr>
          <a:xfrm>
            <a:off x="229203" y="5126424"/>
            <a:ext cx="2039266" cy="461665"/>
          </a:xfrm>
          <a:prstGeom prst="rect">
            <a:avLst/>
          </a:prstGeom>
          <a:noFill/>
        </p:spPr>
        <p:txBody>
          <a:bodyPr wrap="square" lIns="91440" tIns="45720" rIns="91440" bIns="45720">
            <a:spAutoFit/>
          </a:bodyPr>
          <a:lstStyle/>
          <a:p>
            <a:pPr algn="ctr"/>
            <a:r>
              <a:rPr lang="zh-CN" altLang="en-US" sz="2400" b="0" cap="none" spc="0" dirty="0" smtClean="0">
                <a:ln w="0"/>
                <a:solidFill>
                  <a:srgbClr val="00B05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触发装置</a:t>
            </a:r>
            <a:endParaRPr lang="zh-CN" altLang="en-US" sz="2400" b="0" cap="none" spc="0" dirty="0">
              <a:ln w="0"/>
              <a:solidFill>
                <a:srgbClr val="00B05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endParaRPr>
          </a:p>
        </p:txBody>
      </p:sp>
      <p:sp>
        <p:nvSpPr>
          <p:cNvPr id="14" name="矩形 13"/>
          <p:cNvSpPr/>
          <p:nvPr/>
        </p:nvSpPr>
        <p:spPr>
          <a:xfrm rot="5400000">
            <a:off x="8157999" y="2450723"/>
            <a:ext cx="2149788" cy="23599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9408323" y="2368665"/>
            <a:ext cx="1126098" cy="400110"/>
          </a:xfrm>
          <a:prstGeom prst="rect">
            <a:avLst/>
          </a:prstGeom>
          <a:noFill/>
        </p:spPr>
        <p:txBody>
          <a:bodyPr wrap="square" rtlCol="0">
            <a:spAutoFit/>
          </a:bodyPr>
          <a:lstStyle/>
          <a:p>
            <a:r>
              <a:rPr lang="zh-CN" altLang="en-US" sz="2000" b="1" dirty="0">
                <a:latin typeface="宋体" panose="02010600030101010101" pitchFamily="2" charset="-122"/>
                <a:ea typeface="宋体" panose="02010600030101010101" pitchFamily="2" charset="-122"/>
              </a:rPr>
              <a:t>吸尘器</a:t>
            </a:r>
          </a:p>
        </p:txBody>
      </p:sp>
      <p:sp>
        <p:nvSpPr>
          <p:cNvPr id="3" name="灯片编号占位符 2"/>
          <p:cNvSpPr>
            <a:spLocks noGrp="1"/>
          </p:cNvSpPr>
          <p:nvPr>
            <p:ph type="sldNum" sz="quarter" idx="12"/>
          </p:nvPr>
        </p:nvSpPr>
        <p:spPr/>
        <p:txBody>
          <a:bodyPr/>
          <a:lstStyle/>
          <a:p>
            <a:fld id="{1A54FE71-44B7-4752-9E07-321918EE349E}" type="slidenum">
              <a:rPr lang="zh-CN" altLang="en-US" smtClean="0"/>
              <a:t>25</a:t>
            </a:fld>
            <a:endParaRPr lang="zh-CN" altLang="en-US"/>
          </a:p>
        </p:txBody>
      </p:sp>
    </p:spTree>
    <p:extLst>
      <p:ext uri="{BB962C8B-B14F-4D97-AF65-F5344CB8AC3E}">
        <p14:creationId xmlns:p14="http://schemas.microsoft.com/office/powerpoint/2010/main" val="2374570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4" fill="hold" grpId="0" nodeType="clickEffect">
                                  <p:stCondLst>
                                    <p:cond delay="0"/>
                                  </p:stCondLst>
                                  <p:childTnLst>
                                    <p:animEffect transition="out" filter="wipe(down)">
                                      <p:cBhvr>
                                        <p:cTn id="10" dur="500"/>
                                        <p:tgtEl>
                                          <p:spTgt spid="12"/>
                                        </p:tgtEl>
                                      </p:cBhvr>
                                    </p:animEffect>
                                    <p:set>
                                      <p:cBhvr>
                                        <p:cTn id="11" dur="1" fill="hold">
                                          <p:stCondLst>
                                            <p:cond delay="499"/>
                                          </p:stCondLst>
                                        </p:cTn>
                                        <p:tgtEl>
                                          <p:spTgt spid="1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0" nodeType="clickEffect">
                                  <p:stCondLst>
                                    <p:cond delay="0"/>
                                  </p:stCondLst>
                                  <p:childTnLst>
                                    <p:animMotion origin="layout" path="M -4.58545E-6 -2.22222E-6 L 0.52922 -0.00278 " pathEditMode="relative" rAng="0" ptsTypes="AA">
                                      <p:cBhvr>
                                        <p:cTn id="15" dur="2000" fill="hold"/>
                                        <p:tgtEl>
                                          <p:spTgt spid="8"/>
                                        </p:tgtEl>
                                        <p:attrNameLst>
                                          <p:attrName>ppt_x</p:attrName>
                                          <p:attrName>ppt_y</p:attrName>
                                        </p:attrNameLst>
                                      </p:cBhvr>
                                      <p:rCtr x="26461" y="-139"/>
                                    </p:animMotion>
                                  </p:childTnLst>
                                </p:cTn>
                              </p:par>
                              <p:par>
                                <p:cTn id="16" presetID="42" presetClass="path" presetSubtype="0" accel="50000" decel="50000" fill="hold" grpId="0" nodeType="withEffect">
                                  <p:stCondLst>
                                    <p:cond delay="0"/>
                                  </p:stCondLst>
                                  <p:childTnLst>
                                    <p:animMotion origin="layout" path="M -4.58545E-6 -3.358E-6 L 0.52636 0.00694 " pathEditMode="relative" rAng="0" ptsTypes="AA">
                                      <p:cBhvr>
                                        <p:cTn id="17" dur="2000" fill="hold"/>
                                        <p:tgtEl>
                                          <p:spTgt spid="11"/>
                                        </p:tgtEl>
                                        <p:attrNameLst>
                                          <p:attrName>ppt_x</p:attrName>
                                          <p:attrName>ppt_y</p:attrName>
                                        </p:attrNameLst>
                                      </p:cBhvr>
                                      <p:rCtr x="26318" y="347"/>
                                    </p:animMotion>
                                  </p:childTnLst>
                                </p:cTn>
                              </p:par>
                            </p:childTnLst>
                          </p:cTn>
                        </p:par>
                      </p:childTnLst>
                    </p:cTn>
                  </p:par>
                  <p:par>
                    <p:cTn id="18" fill="hold">
                      <p:stCondLst>
                        <p:cond delay="indefinite"/>
                      </p:stCondLst>
                      <p:childTnLst>
                        <p:par>
                          <p:cTn id="19" fill="hold">
                            <p:stCondLst>
                              <p:cond delay="0"/>
                            </p:stCondLst>
                            <p:childTnLst>
                              <p:par>
                                <p:cTn id="20" presetID="16" presetClass="exit" presetSubtype="21" fill="hold" grpId="0" nodeType="clickEffect">
                                  <p:stCondLst>
                                    <p:cond delay="0"/>
                                  </p:stCondLst>
                                  <p:childTnLst>
                                    <p:animEffect transition="out" filter="barn(inVertical)">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par>
                                <p:cTn id="23" presetID="16" presetClass="exit" presetSubtype="21" fill="hold" grpId="0" nodeType="withEffect">
                                  <p:stCondLst>
                                    <p:cond delay="0"/>
                                  </p:stCondLst>
                                  <p:childTnLst>
                                    <p:animEffect transition="out" filter="barn(inVertical)">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2" presetClass="path" presetSubtype="0" accel="50000" decel="50000" fill="hold" grpId="1" nodeType="clickEffect">
                                  <p:stCondLst>
                                    <p:cond delay="0"/>
                                  </p:stCondLst>
                                  <p:childTnLst>
                                    <p:animMotion origin="layout" path="M 0.52963 -0.00278 L 0.9238 -0.00764 " pathEditMode="relative" rAng="0" ptsTypes="AA">
                                      <p:cBhvr>
                                        <p:cTn id="29" dur="2000" fill="hold"/>
                                        <p:tgtEl>
                                          <p:spTgt spid="8"/>
                                        </p:tgtEl>
                                        <p:attrNameLst>
                                          <p:attrName>ppt_x</p:attrName>
                                          <p:attrName>ppt_y</p:attrName>
                                        </p:attrNameLst>
                                      </p:cBhvr>
                                      <p:rCtr x="19708" y="-255"/>
                                    </p:animMotion>
                                  </p:childTnLst>
                                </p:cTn>
                              </p:par>
                              <p:par>
                                <p:cTn id="30" presetID="42" presetClass="path" presetSubtype="0" accel="50000" decel="50000" fill="hold" grpId="1" nodeType="withEffect">
                                  <p:stCondLst>
                                    <p:cond delay="0"/>
                                  </p:stCondLst>
                                  <p:childTnLst>
                                    <p:animMotion origin="layout" path="M 0.52963 0.00555 L 0.92497 0.00023 " pathEditMode="relative" rAng="0" ptsTypes="AA">
                                      <p:cBhvr>
                                        <p:cTn id="31" dur="2000" fill="hold"/>
                                        <p:tgtEl>
                                          <p:spTgt spid="11"/>
                                        </p:tgtEl>
                                        <p:attrNameLst>
                                          <p:attrName>ppt_x</p:attrName>
                                          <p:attrName>ppt_y</p:attrName>
                                        </p:attrNameLst>
                                      </p:cBhvr>
                                      <p:rCtr x="19760"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8" grpId="1" animBg="1"/>
      <p:bldP spid="9" grpId="0"/>
      <p:bldP spid="11" grpId="0"/>
      <p:bldP spid="11" grpId="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触发装置</a:t>
            </a:r>
          </a:p>
        </p:txBody>
      </p:sp>
      <p:pic>
        <p:nvPicPr>
          <p:cNvPr id="4" name="触发1.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16855" y="2085663"/>
            <a:ext cx="5472955" cy="3424565"/>
          </a:xfrm>
          <a:prstGeom prst="rect">
            <a:avLst/>
          </a:prstGeom>
        </p:spPr>
      </p:pic>
      <p:pic>
        <p:nvPicPr>
          <p:cNvPr id="5" name="触发2.avi">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998623" y="2245659"/>
            <a:ext cx="6017777" cy="3264569"/>
          </a:xfrm>
          <a:prstGeom prst="rect">
            <a:avLst/>
          </a:prstGeom>
        </p:spPr>
      </p:pic>
      <p:sp>
        <p:nvSpPr>
          <p:cNvPr id="6" name="TextBox 5"/>
          <p:cNvSpPr txBox="1"/>
          <p:nvPr/>
        </p:nvSpPr>
        <p:spPr>
          <a:xfrm>
            <a:off x="820271" y="6104965"/>
            <a:ext cx="10838330" cy="400110"/>
          </a:xfrm>
          <a:prstGeom prst="rect">
            <a:avLst/>
          </a:prstGeom>
          <a:noFill/>
        </p:spPr>
        <p:txBody>
          <a:bodyPr wrap="square" rtlCol="0">
            <a:spAutoFit/>
          </a:bodyPr>
          <a:lstStyle/>
          <a:p>
            <a:r>
              <a:rPr lang="zh-CN" altLang="en-US" sz="2000" b="1" dirty="0" smtClean="0">
                <a:latin typeface="宋体" panose="02010600030101010101" pitchFamily="2" charset="-122"/>
                <a:ea typeface="宋体" panose="02010600030101010101" pitchFamily="2" charset="-122"/>
              </a:rPr>
              <a:t>利用弹簧、细线、挡板、真空环和真空汁构建触发装置，尽量使得外界大气涌入管中。</a:t>
            </a:r>
            <a:endParaRPr lang="zh-CN" altLang="en-US" sz="2000" b="1" dirty="0">
              <a:latin typeface="宋体" panose="02010600030101010101" pitchFamily="2" charset="-122"/>
              <a:ea typeface="宋体" panose="02010600030101010101" pitchFamily="2" charset="-122"/>
            </a:endParaRPr>
          </a:p>
        </p:txBody>
      </p:sp>
      <p:pic>
        <p:nvPicPr>
          <p:cNvPr id="3379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42384" y="382835"/>
            <a:ext cx="6381231" cy="1702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灯片编号占位符 2"/>
          <p:cNvSpPr>
            <a:spLocks noGrp="1"/>
          </p:cNvSpPr>
          <p:nvPr>
            <p:ph type="sldNum" sz="quarter" idx="12"/>
          </p:nvPr>
        </p:nvSpPr>
        <p:spPr/>
        <p:txBody>
          <a:bodyPr/>
          <a:lstStyle/>
          <a:p>
            <a:fld id="{1A54FE71-44B7-4752-9E07-321918EE349E}" type="slidenum">
              <a:rPr lang="zh-CN" altLang="en-US" smtClean="0"/>
              <a:t>26</a:t>
            </a:fld>
            <a:endParaRPr lang="zh-CN" altLang="en-US"/>
          </a:p>
        </p:txBody>
      </p:sp>
    </p:spTree>
    <p:extLst>
      <p:ext uri="{BB962C8B-B14F-4D97-AF65-F5344CB8AC3E}">
        <p14:creationId xmlns:p14="http://schemas.microsoft.com/office/powerpoint/2010/main" val="2544056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vol="80000">
                <p:cTn id="13" fill="hold" display="0">
                  <p:stCondLst>
                    <p:cond delay="indefinite"/>
                  </p:stCondLst>
                </p:cTn>
                <p:tgtEl>
                  <p:spTgt spid="5"/>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4800" y="355600"/>
            <a:ext cx="10515600" cy="1325563"/>
          </a:xfrm>
        </p:spPr>
        <p:txBody>
          <a:bodyPr/>
          <a:lstStyle/>
          <a:p>
            <a:r>
              <a:rPr lang="zh-CN" altLang="en-US" dirty="0" smtClean="0"/>
              <a:t>触发装置</a:t>
            </a:r>
            <a:endParaRPr lang="zh-CN" altLang="en-US" dirty="0"/>
          </a:p>
        </p:txBody>
      </p:sp>
      <p:pic>
        <p:nvPicPr>
          <p:cNvPr id="7" name="33edda5d83d321338e07f4a2626faac5.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lum bright="60000" contrast="78000"/>
          </a:blip>
          <a:stretch>
            <a:fillRect/>
          </a:stretch>
        </p:blipFill>
        <p:spPr>
          <a:xfrm rot="5400000">
            <a:off x="6605923" y="1698773"/>
            <a:ext cx="6158372" cy="3489787"/>
          </a:xfrm>
        </p:spPr>
      </p:pic>
      <p:pic>
        <p:nvPicPr>
          <p:cNvPr id="32770" name="Picture 2" descr="D:\SUPT\Vacuum bazooka\视频\实验\新实验\实验装置图片\微信图片_20170807155557.jp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8000" contrast="51000"/>
                    </a14:imgEffect>
                  </a14:imgLayer>
                </a14:imgProps>
              </a:ext>
              <a:ext uri="{28A0092B-C50C-407E-A947-70E740481C1C}">
                <a14:useLocalDpi xmlns:a14="http://schemas.microsoft.com/office/drawing/2010/main" val="0"/>
              </a:ext>
            </a:extLst>
          </a:blip>
          <a:srcRect/>
          <a:stretch>
            <a:fillRect/>
          </a:stretch>
        </p:blipFill>
        <p:spPr bwMode="auto">
          <a:xfrm>
            <a:off x="3325906" y="490071"/>
            <a:ext cx="4473388" cy="5964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8014" y="2049517"/>
            <a:ext cx="2695903" cy="3108543"/>
          </a:xfrm>
          <a:prstGeom prst="rect">
            <a:avLst/>
          </a:prstGeom>
          <a:noFill/>
        </p:spPr>
        <p:txBody>
          <a:bodyPr wrap="square" rtlCol="0">
            <a:spAutoFit/>
          </a:bodyPr>
          <a:lstStyle/>
          <a:p>
            <a:r>
              <a:rPr lang="zh-CN" altLang="en-US" sz="2800" b="1" dirty="0" smtClean="0">
                <a:latin typeface="宋体" panose="02010600030101010101" pitchFamily="2" charset="-122"/>
                <a:ea typeface="宋体" panose="02010600030101010101" pitchFamily="2" charset="-122"/>
              </a:rPr>
              <a:t>经</a:t>
            </a:r>
            <a:r>
              <a:rPr lang="en-US" altLang="zh-CN" sz="2800" b="1" dirty="0" smtClean="0">
                <a:latin typeface="宋体" panose="02010600030101010101" pitchFamily="2" charset="-122"/>
                <a:ea typeface="宋体" panose="02010600030101010101" pitchFamily="2" charset="-122"/>
              </a:rPr>
              <a:t>500fps</a:t>
            </a:r>
            <a:r>
              <a:rPr lang="zh-CN" altLang="en-US" sz="2800" b="1" dirty="0" smtClean="0">
                <a:latin typeface="宋体" panose="02010600030101010101" pitchFamily="2" charset="-122"/>
                <a:ea typeface="宋体" panose="02010600030101010101" pitchFamily="2" charset="-122"/>
              </a:rPr>
              <a:t>的高速摄像机分析，</a:t>
            </a:r>
            <a:r>
              <a:rPr lang="zh-CN" altLang="en-US" sz="2800" b="1" dirty="0" smtClean="0">
                <a:solidFill>
                  <a:srgbClr val="FF0000"/>
                </a:solidFill>
                <a:latin typeface="宋体" panose="02010600030101010101" pitchFamily="2" charset="-122"/>
                <a:ea typeface="宋体" panose="02010600030101010101" pitchFamily="2" charset="-122"/>
              </a:rPr>
              <a:t>当挡板完全落下后炮弹尚未开始运动</a:t>
            </a:r>
            <a:r>
              <a:rPr lang="zh-CN" altLang="en-US" sz="2800" b="1" dirty="0" smtClean="0">
                <a:latin typeface="宋体" panose="02010600030101010101" pitchFamily="2" charset="-122"/>
                <a:ea typeface="宋体" panose="02010600030101010101" pitchFamily="2" charset="-122"/>
              </a:rPr>
              <a:t>，可以认为较为符合理想的实验设计。</a:t>
            </a:r>
            <a:endParaRPr lang="zh-CN" altLang="en-US" sz="2800" b="1" dirty="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1A54FE71-44B7-4752-9E07-321918EE349E}" type="slidenum">
              <a:rPr lang="zh-CN" altLang="en-US" smtClean="0"/>
              <a:t>27</a:t>
            </a:fld>
            <a:endParaRPr lang="zh-CN" altLang="en-US"/>
          </a:p>
        </p:txBody>
      </p:sp>
    </p:spTree>
    <p:extLst>
      <p:ext uri="{BB962C8B-B14F-4D97-AF65-F5344CB8AC3E}">
        <p14:creationId xmlns:p14="http://schemas.microsoft.com/office/powerpoint/2010/main" val="188514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初始段理论</a:t>
            </a:r>
            <a:r>
              <a:rPr lang="en-US" altLang="zh-CN" dirty="0" smtClean="0"/>
              <a:t>-</a:t>
            </a:r>
            <a:r>
              <a:rPr lang="zh-CN" altLang="en-US" dirty="0" smtClean="0"/>
              <a:t>实验图</a:t>
            </a:r>
            <a:endParaRPr lang="zh-CN" altLang="en-US" dirty="0"/>
          </a:p>
        </p:txBody>
      </p:sp>
      <p:pic>
        <p:nvPicPr>
          <p:cNvPr id="4" name="内容占位符 3"/>
          <p:cNvPicPr>
            <a:picLocks noGrp="1"/>
          </p:cNvPicPr>
          <p:nvPr>
            <p:ph idx="1"/>
          </p:nvPr>
        </p:nvPicPr>
        <p:blipFill>
          <a:blip r:embed="rId2"/>
          <a:stretch>
            <a:fillRect/>
          </a:stretch>
        </p:blipFill>
        <p:spPr>
          <a:xfrm>
            <a:off x="0" y="1264025"/>
            <a:ext cx="7718613" cy="5150224"/>
          </a:xfrm>
          <a:prstGeom prst="rect">
            <a:avLst/>
          </a:prstGeom>
        </p:spPr>
      </p:pic>
      <p:pic>
        <p:nvPicPr>
          <p:cNvPr id="33794" name="Picture 2" descr="D:\SUPT\Vacuum bazooka\视频\实验\新实验\实验装置图片\PIC_0578_2017080411452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72082" y="1586753"/>
            <a:ext cx="4472165" cy="2459691"/>
          </a:xfrm>
          <a:prstGeom prst="rect">
            <a:avLst/>
          </a:prstGeom>
          <a:noFill/>
          <a:extLst>
            <a:ext uri="{909E8E84-426E-40DD-AFC4-6F175D3DCCD1}">
              <a14:hiddenFill xmlns:a14="http://schemas.microsoft.com/office/drawing/2010/main">
                <a:solidFill>
                  <a:srgbClr val="FFFFFF"/>
                </a:solidFill>
              </a14:hiddenFill>
            </a:ext>
          </a:extLst>
        </p:spPr>
      </p:pic>
      <p:sp>
        <p:nvSpPr>
          <p:cNvPr id="3" name="灯片编号占位符 2"/>
          <p:cNvSpPr>
            <a:spLocks noGrp="1"/>
          </p:cNvSpPr>
          <p:nvPr>
            <p:ph type="sldNum" sz="quarter" idx="12"/>
          </p:nvPr>
        </p:nvSpPr>
        <p:spPr/>
        <p:txBody>
          <a:bodyPr/>
          <a:lstStyle/>
          <a:p>
            <a:fld id="{1A54FE71-44B7-4752-9E07-321918EE349E}" type="slidenum">
              <a:rPr lang="zh-CN" altLang="en-US" smtClean="0"/>
              <a:t>28</a:t>
            </a:fld>
            <a:endParaRPr lang="zh-CN" altLang="en-US"/>
          </a:p>
        </p:txBody>
      </p:sp>
    </p:spTree>
    <p:extLst>
      <p:ext uri="{BB962C8B-B14F-4D97-AF65-F5344CB8AC3E}">
        <p14:creationId xmlns:p14="http://schemas.microsoft.com/office/powerpoint/2010/main" val="1311243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速度</a:t>
            </a:r>
            <a:r>
              <a:rPr lang="en-US" altLang="zh-CN" dirty="0"/>
              <a:t>-</a:t>
            </a:r>
            <a:r>
              <a:rPr lang="zh-CN" altLang="en-US" dirty="0" smtClean="0"/>
              <a:t>质量关系</a:t>
            </a:r>
            <a:r>
              <a:rPr lang="zh-CN" altLang="en-US" dirty="0"/>
              <a:t>曲线</a:t>
            </a:r>
          </a:p>
        </p:txBody>
      </p:sp>
      <p:pic>
        <p:nvPicPr>
          <p:cNvPr id="57346" name="Picture 2" descr="D:\SUPT\Vacuum bazooka\视频\实验\新实验\演讲\origin图片\Graph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062" y="1468583"/>
            <a:ext cx="6808390" cy="53894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398327" y="2161309"/>
            <a:ext cx="4322617" cy="4154984"/>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控制炮筒长度、真空度，改变炮弹质量，得到质量</a:t>
            </a:r>
            <a:r>
              <a:rPr lang="en-US" altLang="zh-CN" sz="2400" b="1" dirty="0" smtClean="0">
                <a:latin typeface="宋体" panose="02010600030101010101" pitchFamily="2" charset="-122"/>
                <a:ea typeface="宋体" panose="02010600030101010101" pitchFamily="2" charset="-122"/>
              </a:rPr>
              <a:t>-</a:t>
            </a:r>
            <a:r>
              <a:rPr lang="zh-CN" altLang="en-US" sz="2400" b="1" dirty="0" smtClean="0">
                <a:latin typeface="宋体" panose="02010600030101010101" pitchFamily="2" charset="-122"/>
                <a:ea typeface="宋体" panose="02010600030101010101" pitchFamily="2" charset="-122"/>
              </a:rPr>
              <a:t>速度曲线。</a:t>
            </a:r>
            <a:endParaRPr lang="en-US" altLang="zh-CN" sz="2400" b="1" dirty="0" smtClean="0">
              <a:latin typeface="宋体" panose="02010600030101010101" pitchFamily="2" charset="-122"/>
              <a:ea typeface="宋体" panose="02010600030101010101" pitchFamily="2" charset="-122"/>
            </a:endParaRPr>
          </a:p>
          <a:p>
            <a:endParaRPr lang="en-US" altLang="zh-CN" sz="2400" b="1" dirty="0" smtClean="0">
              <a:latin typeface="宋体" panose="02010600030101010101" pitchFamily="2" charset="-122"/>
              <a:ea typeface="宋体" panose="02010600030101010101" pitchFamily="2" charset="-122"/>
            </a:endParaRPr>
          </a:p>
          <a:p>
            <a:r>
              <a:rPr lang="zh-CN" altLang="en-US" sz="2400" b="1" dirty="0" smtClean="0">
                <a:solidFill>
                  <a:srgbClr val="FF0000"/>
                </a:solidFill>
                <a:latin typeface="宋体" panose="02010600030101010101" pitchFamily="2" charset="-122"/>
                <a:ea typeface="宋体" panose="02010600030101010101" pitchFamily="2" charset="-122"/>
              </a:rPr>
              <a:t>炮弹质量减小，末速度上升到最大值之后缓慢衰减，总体呈上升趋势。</a:t>
            </a:r>
            <a:endParaRPr lang="en-US" altLang="zh-CN" sz="2400" b="1" dirty="0">
              <a:solidFill>
                <a:srgbClr val="FF0000"/>
              </a:solidFill>
              <a:latin typeface="宋体" panose="02010600030101010101" pitchFamily="2" charset="-122"/>
              <a:ea typeface="宋体" panose="02010600030101010101" pitchFamily="2" charset="-122"/>
            </a:endParaRPr>
          </a:p>
          <a:p>
            <a:endParaRPr lang="en-US" altLang="zh-CN" sz="2400" b="1" dirty="0" smtClean="0">
              <a:latin typeface="宋体" panose="02010600030101010101" pitchFamily="2" charset="-122"/>
              <a:ea typeface="宋体" panose="02010600030101010101" pitchFamily="2" charset="-122"/>
            </a:endParaRPr>
          </a:p>
          <a:p>
            <a:endParaRPr lang="en-US" altLang="zh-CN" sz="2400" b="1" dirty="0">
              <a:latin typeface="宋体" panose="02010600030101010101" pitchFamily="2" charset="-122"/>
              <a:ea typeface="宋体" panose="02010600030101010101" pitchFamily="2" charset="-122"/>
            </a:endParaRPr>
          </a:p>
          <a:p>
            <a:r>
              <a:rPr lang="zh-CN" altLang="en-US" sz="2400" b="1" dirty="0" smtClean="0">
                <a:latin typeface="宋体" panose="02010600030101010101" pitchFamily="2" charset="-122"/>
                <a:ea typeface="宋体" panose="02010600030101010101" pitchFamily="2" charset="-122"/>
              </a:rPr>
              <a:t>理论、实验符合效果不好，猜想由于</a:t>
            </a:r>
            <a:r>
              <a:rPr lang="zh-CN" altLang="en-US" sz="2400" b="1" dirty="0" smtClean="0">
                <a:solidFill>
                  <a:srgbClr val="FF0000"/>
                </a:solidFill>
                <a:latin typeface="宋体" panose="02010600030101010101" pitchFamily="2" charset="-122"/>
                <a:ea typeface="宋体" panose="02010600030101010101" pitchFamily="2" charset="-122"/>
              </a:rPr>
              <a:t>吸尘器的风量不足，不足以维持炮弹前的低气压。</a:t>
            </a:r>
            <a:endParaRPr lang="zh-CN" altLang="en-US" sz="2400" b="1" dirty="0">
              <a:solidFill>
                <a:srgbClr val="FF0000"/>
              </a:solidFill>
              <a:latin typeface="宋体" panose="02010600030101010101" pitchFamily="2" charset="-122"/>
              <a:ea typeface="宋体" panose="02010600030101010101" pitchFamily="2" charset="-122"/>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2106354108"/>
              </p:ext>
            </p:extLst>
          </p:nvPr>
        </p:nvGraphicFramePr>
        <p:xfrm>
          <a:off x="995795" y="4822405"/>
          <a:ext cx="1373331" cy="1204755"/>
        </p:xfrm>
        <a:graphic>
          <a:graphicData uri="http://schemas.openxmlformats.org/presentationml/2006/ole">
            <mc:AlternateContent xmlns:mc="http://schemas.openxmlformats.org/markup-compatibility/2006">
              <mc:Choice xmlns:v="urn:schemas-microsoft-com:vml" Requires="v">
                <p:oleObj spid="_x0000_s57379" name="Equation" r:id="rId4" imgW="723600" imgH="634680" progId="Equation.DSMT4">
                  <p:embed/>
                </p:oleObj>
              </mc:Choice>
              <mc:Fallback>
                <p:oleObj name="Equation" r:id="rId4" imgW="723600" imgH="634680" progId="Equation.DSMT4">
                  <p:embed/>
                  <p:pic>
                    <p:nvPicPr>
                      <p:cNvPr id="0" name="对象 2"/>
                      <p:cNvPicPr>
                        <a:picLocks noChangeAspect="1" noChangeArrowheads="1"/>
                      </p:cNvPicPr>
                      <p:nvPr/>
                    </p:nvPicPr>
                    <p:blipFill>
                      <a:blip r:embed="rId5"/>
                      <a:srcRect/>
                      <a:stretch>
                        <a:fillRect/>
                      </a:stretch>
                    </p:blipFill>
                    <p:spPr bwMode="auto">
                      <a:xfrm>
                        <a:off x="995795" y="4822405"/>
                        <a:ext cx="1373331" cy="1204755"/>
                      </a:xfrm>
                      <a:prstGeom prst="rect">
                        <a:avLst/>
                      </a:prstGeom>
                      <a:noFill/>
                      <a:ln>
                        <a:noFill/>
                      </a:ln>
                    </p:spPr>
                  </p:pic>
                </p:oleObj>
              </mc:Fallback>
            </mc:AlternateContent>
          </a:graphicData>
        </a:graphic>
      </p:graphicFrame>
      <p:sp>
        <p:nvSpPr>
          <p:cNvPr id="4" name="灯片编号占位符 3"/>
          <p:cNvSpPr>
            <a:spLocks noGrp="1"/>
          </p:cNvSpPr>
          <p:nvPr>
            <p:ph type="sldNum" sz="quarter" idx="12"/>
          </p:nvPr>
        </p:nvSpPr>
        <p:spPr/>
        <p:txBody>
          <a:bodyPr/>
          <a:lstStyle/>
          <a:p>
            <a:fld id="{1A54FE71-44B7-4752-9E07-321918EE349E}" type="slidenum">
              <a:rPr lang="zh-CN" altLang="en-US" smtClean="0"/>
              <a:t>29</a:t>
            </a:fld>
            <a:endParaRPr lang="zh-CN" altLang="en-US"/>
          </a:p>
        </p:txBody>
      </p:sp>
    </p:spTree>
    <p:extLst>
      <p:ext uri="{BB962C8B-B14F-4D97-AF65-F5344CB8AC3E}">
        <p14:creationId xmlns:p14="http://schemas.microsoft.com/office/powerpoint/2010/main" val="2383644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速度</a:t>
            </a:r>
            <a:r>
              <a:rPr lang="en-US" altLang="zh-CN" dirty="0"/>
              <a:t>-</a:t>
            </a:r>
            <a:r>
              <a:rPr lang="zh-CN" altLang="en-US" dirty="0" smtClean="0"/>
              <a:t>质量关系</a:t>
            </a:r>
            <a:r>
              <a:rPr lang="zh-CN" altLang="en-US" dirty="0"/>
              <a:t>曲线</a:t>
            </a:r>
          </a:p>
        </p:txBody>
      </p:sp>
      <p:pic>
        <p:nvPicPr>
          <p:cNvPr id="56322" name="Picture 2" descr="D:\SUPT\Vacuum bazooka\视频\实验\新实验\演讲\origin图片\Graph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061" y="1465900"/>
            <a:ext cx="6516975" cy="51587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398327" y="2161309"/>
            <a:ext cx="4322617" cy="4524315"/>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增加一台吸尘器。</a:t>
            </a:r>
            <a:endParaRPr lang="en-US" altLang="zh-CN" sz="2400" b="1" dirty="0" smtClean="0">
              <a:latin typeface="宋体" panose="02010600030101010101" pitchFamily="2" charset="-122"/>
              <a:ea typeface="宋体" panose="02010600030101010101" pitchFamily="2" charset="-122"/>
            </a:endParaRPr>
          </a:p>
          <a:p>
            <a:endParaRPr lang="en-US" altLang="zh-CN" sz="2400" b="1" dirty="0" smtClean="0">
              <a:latin typeface="宋体" panose="02010600030101010101" pitchFamily="2" charset="-122"/>
              <a:ea typeface="宋体" panose="02010600030101010101" pitchFamily="2" charset="-122"/>
            </a:endParaRPr>
          </a:p>
          <a:p>
            <a:r>
              <a:rPr lang="zh-CN" altLang="en-US" sz="2400" b="1" dirty="0" smtClean="0">
                <a:solidFill>
                  <a:srgbClr val="FF0000"/>
                </a:solidFill>
                <a:latin typeface="宋体" panose="02010600030101010101" pitchFamily="2" charset="-122"/>
                <a:ea typeface="宋体" panose="02010600030101010101" pitchFamily="2" charset="-122"/>
              </a:rPr>
              <a:t>随炮弹质量的减少，末速度逐渐上升。</a:t>
            </a:r>
            <a:endParaRPr lang="en-US" altLang="zh-CN" sz="2400" b="1" dirty="0" smtClean="0">
              <a:solidFill>
                <a:srgbClr val="FF0000"/>
              </a:solidFill>
              <a:latin typeface="宋体" panose="02010600030101010101" pitchFamily="2" charset="-122"/>
              <a:ea typeface="宋体" panose="02010600030101010101" pitchFamily="2" charset="-122"/>
            </a:endParaRPr>
          </a:p>
          <a:p>
            <a:endParaRPr lang="en-US" altLang="zh-CN" sz="2400" b="1" dirty="0">
              <a:latin typeface="宋体" panose="02010600030101010101" pitchFamily="2" charset="-122"/>
              <a:ea typeface="宋体" panose="02010600030101010101" pitchFamily="2" charset="-122"/>
            </a:endParaRPr>
          </a:p>
          <a:p>
            <a:r>
              <a:rPr lang="zh-CN" altLang="en-US" sz="2400" b="1" dirty="0" smtClean="0">
                <a:solidFill>
                  <a:srgbClr val="FF0000"/>
                </a:solidFill>
                <a:latin typeface="宋体" panose="02010600030101010101" pitchFamily="2" charset="-122"/>
                <a:ea typeface="宋体" panose="02010600030101010101" pitchFamily="2" charset="-122"/>
              </a:rPr>
              <a:t>理论、实验符合效果相当好，猜想得到证实。</a:t>
            </a:r>
            <a:endParaRPr lang="en-US" altLang="zh-CN" sz="2400" b="1" dirty="0" smtClean="0">
              <a:solidFill>
                <a:srgbClr val="FF0000"/>
              </a:solidFill>
              <a:latin typeface="宋体" panose="02010600030101010101" pitchFamily="2" charset="-122"/>
              <a:ea typeface="宋体" panose="02010600030101010101" pitchFamily="2" charset="-122"/>
            </a:endParaRPr>
          </a:p>
          <a:p>
            <a:endParaRPr lang="en-US" altLang="zh-CN" sz="2400" b="1" dirty="0" smtClean="0">
              <a:solidFill>
                <a:srgbClr val="FF0000"/>
              </a:solidFill>
              <a:latin typeface="宋体" panose="02010600030101010101" pitchFamily="2" charset="-122"/>
              <a:ea typeface="宋体" panose="02010600030101010101" pitchFamily="2" charset="-122"/>
            </a:endParaRPr>
          </a:p>
          <a:p>
            <a:r>
              <a:rPr lang="zh-CN" altLang="en-US" sz="2400" b="1" dirty="0">
                <a:latin typeface="宋体" panose="02010600030101010101" pitchFamily="2" charset="-122"/>
                <a:ea typeface="宋体" panose="02010600030101010101" pitchFamily="2" charset="-122"/>
              </a:rPr>
              <a:t>实验</a:t>
            </a:r>
            <a:r>
              <a:rPr lang="zh-CN" altLang="en-US" sz="2400" b="1" dirty="0" smtClean="0">
                <a:latin typeface="宋体" panose="02010600030101010101" pitchFamily="2" charset="-122"/>
                <a:ea typeface="宋体" panose="02010600030101010101" pitchFamily="2" charset="-122"/>
              </a:rPr>
              <a:t>值略低于理论认为是出口段炮弹压缩气体</a:t>
            </a:r>
            <a:r>
              <a:rPr lang="zh-CN" altLang="en-US" sz="2400" b="1" dirty="0" smtClean="0">
                <a:solidFill>
                  <a:srgbClr val="FF0000"/>
                </a:solidFill>
                <a:latin typeface="宋体" panose="02010600030101010101" pitchFamily="2" charset="-122"/>
                <a:ea typeface="宋体" panose="02010600030101010101" pitchFamily="2" charset="-122"/>
              </a:rPr>
              <a:t>冲破铝膜损耗能量。</a:t>
            </a:r>
            <a:endParaRPr lang="en-US" altLang="zh-CN" sz="2400" b="1" dirty="0">
              <a:solidFill>
                <a:srgbClr val="FF0000"/>
              </a:solidFill>
              <a:latin typeface="宋体" panose="02010600030101010101" pitchFamily="2" charset="-122"/>
              <a:ea typeface="宋体" panose="02010600030101010101" pitchFamily="2" charset="-122"/>
            </a:endParaRPr>
          </a:p>
          <a:p>
            <a:endParaRPr lang="zh-CN" altLang="en-US" sz="2400" b="1" dirty="0">
              <a:solidFill>
                <a:srgbClr val="FF0000"/>
              </a:solidFill>
              <a:latin typeface="宋体" panose="02010600030101010101" pitchFamily="2" charset="-122"/>
              <a:ea typeface="宋体" panose="02010600030101010101" pitchFamily="2" charset="-122"/>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1424816463"/>
              </p:ext>
            </p:extLst>
          </p:nvPr>
        </p:nvGraphicFramePr>
        <p:xfrm>
          <a:off x="1023216" y="4614863"/>
          <a:ext cx="1373188" cy="1204912"/>
        </p:xfrm>
        <a:graphic>
          <a:graphicData uri="http://schemas.openxmlformats.org/presentationml/2006/ole">
            <mc:AlternateContent xmlns:mc="http://schemas.openxmlformats.org/markup-compatibility/2006">
              <mc:Choice xmlns:v="urn:schemas-microsoft-com:vml" Requires="v">
                <p:oleObj spid="_x0000_s56353" name="Equation" r:id="rId4" imgW="723600" imgH="634680" progId="Equation.DSMT4">
                  <p:embed/>
                </p:oleObj>
              </mc:Choice>
              <mc:Fallback>
                <p:oleObj name="Equation" r:id="rId4" imgW="723600" imgH="634680" progId="Equation.DSMT4">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3216" y="4614863"/>
                        <a:ext cx="1373188" cy="120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灯片编号占位符 3"/>
          <p:cNvSpPr>
            <a:spLocks noGrp="1"/>
          </p:cNvSpPr>
          <p:nvPr>
            <p:ph type="sldNum" sz="quarter" idx="12"/>
          </p:nvPr>
        </p:nvSpPr>
        <p:spPr/>
        <p:txBody>
          <a:bodyPr/>
          <a:lstStyle/>
          <a:p>
            <a:fld id="{1A54FE71-44B7-4752-9E07-321918EE349E}" type="slidenum">
              <a:rPr lang="zh-CN" altLang="en-US" smtClean="0"/>
              <a:t>30</a:t>
            </a:fld>
            <a:endParaRPr lang="zh-CN" altLang="en-US"/>
          </a:p>
        </p:txBody>
      </p:sp>
    </p:spTree>
    <p:extLst>
      <p:ext uri="{BB962C8B-B14F-4D97-AF65-F5344CB8AC3E}">
        <p14:creationId xmlns:p14="http://schemas.microsoft.com/office/powerpoint/2010/main" val="875157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控制变量的有效性的证明</a:t>
            </a:r>
            <a:endParaRPr lang="zh-CN" altLang="en-US" dirty="0"/>
          </a:p>
        </p:txBody>
      </p:sp>
      <p:pic>
        <p:nvPicPr>
          <p:cNvPr id="20483" name="Picture 3" descr="C:\Users\Yang\Desktop\比赛\v\vacuum bazooka\Graph2.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95530" y="1879413"/>
            <a:ext cx="5548256" cy="43513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207623" y="1664991"/>
            <a:ext cx="4464424" cy="2677656"/>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本课题组通过在炮弹底部用机床打出圆滑的孔以改变炮弹的质量，为了</a:t>
            </a:r>
            <a:r>
              <a:rPr lang="zh-CN" altLang="en-US" sz="2400" b="1" dirty="0" smtClean="0">
                <a:solidFill>
                  <a:srgbClr val="FF0000"/>
                </a:solidFill>
                <a:latin typeface="宋体" panose="02010600030101010101" pitchFamily="2" charset="-122"/>
                <a:ea typeface="宋体" panose="02010600030101010101" pitchFamily="2" charset="-122"/>
              </a:rPr>
              <a:t>证明控制变量的有效性</a:t>
            </a:r>
            <a:r>
              <a:rPr lang="zh-CN" altLang="en-US" sz="2400" b="1" dirty="0" smtClean="0">
                <a:latin typeface="宋体" panose="02010600030101010101" pitchFamily="2" charset="-122"/>
                <a:ea typeface="宋体" panose="02010600030101010101" pitchFamily="2" charset="-122"/>
              </a:rPr>
              <a:t>，将炮弹头尾互换进行多次试验，认为炮弹中央有孔（未穿透）</a:t>
            </a:r>
            <a:r>
              <a:rPr lang="zh-CN" altLang="en-US" sz="2400" b="1" dirty="0" smtClean="0">
                <a:solidFill>
                  <a:srgbClr val="FF0000"/>
                </a:solidFill>
                <a:latin typeface="宋体" panose="02010600030101010101" pitchFamily="2" charset="-122"/>
                <a:ea typeface="宋体" panose="02010600030101010101" pitchFamily="2" charset="-122"/>
              </a:rPr>
              <a:t>不影响炮弹的出射速度。</a:t>
            </a:r>
            <a:endParaRPr lang="zh-CN" altLang="en-US" sz="2400" b="1" dirty="0">
              <a:solidFill>
                <a:srgbClr val="FF0000"/>
              </a:solidFill>
              <a:latin typeface="宋体" panose="02010600030101010101" pitchFamily="2" charset="-122"/>
              <a:ea typeface="宋体" panose="02010600030101010101" pitchFamily="2" charset="-122"/>
            </a:endParaRPr>
          </a:p>
        </p:txBody>
      </p:sp>
      <p:pic>
        <p:nvPicPr>
          <p:cNvPr id="604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7623" y="4342647"/>
            <a:ext cx="1800000" cy="24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39835" y="4342647"/>
            <a:ext cx="1800000" cy="24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A54FE71-44B7-4752-9E07-321918EE349E}" type="slidenum">
              <a:rPr lang="zh-CN" altLang="en-US" smtClean="0"/>
              <a:t>31</a:t>
            </a:fld>
            <a:endParaRPr lang="zh-CN" altLang="en-US"/>
          </a:p>
        </p:txBody>
      </p:sp>
    </p:spTree>
    <p:extLst>
      <p:ext uri="{BB962C8B-B14F-4D97-AF65-F5344CB8AC3E}">
        <p14:creationId xmlns:p14="http://schemas.microsoft.com/office/powerpoint/2010/main" val="3591168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速度</a:t>
            </a:r>
            <a:r>
              <a:rPr lang="en-US" altLang="zh-CN" dirty="0" smtClean="0"/>
              <a:t>-</a:t>
            </a:r>
            <a:r>
              <a:rPr lang="zh-CN" altLang="en-US" dirty="0" smtClean="0"/>
              <a:t>炮筒长度关系</a:t>
            </a:r>
            <a:r>
              <a:rPr lang="zh-CN" altLang="en-US" dirty="0"/>
              <a:t>曲线</a:t>
            </a:r>
          </a:p>
        </p:txBody>
      </p:sp>
      <p:pic>
        <p:nvPicPr>
          <p:cNvPr id="58370" name="Picture 2" descr="D:\SUPT\Vacuum bazooka\视频\实验\新实验\演讲\origin图片\Graph8.pn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0" y="2008909"/>
            <a:ext cx="6262915" cy="484909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对象 4"/>
          <p:cNvGraphicFramePr>
            <a:graphicFrameLocks noChangeAspect="1"/>
          </p:cNvGraphicFramePr>
          <p:nvPr>
            <p:extLst>
              <p:ext uri="{D42A27DB-BD31-4B8C-83A1-F6EECF244321}">
                <p14:modId xmlns:p14="http://schemas.microsoft.com/office/powerpoint/2010/main" val="828192126"/>
              </p:ext>
            </p:extLst>
          </p:nvPr>
        </p:nvGraphicFramePr>
        <p:xfrm>
          <a:off x="2644197" y="4836535"/>
          <a:ext cx="1373188" cy="1204912"/>
        </p:xfrm>
        <a:graphic>
          <a:graphicData uri="http://schemas.openxmlformats.org/presentationml/2006/ole">
            <mc:AlternateContent xmlns:mc="http://schemas.openxmlformats.org/markup-compatibility/2006">
              <mc:Choice xmlns:v="urn:schemas-microsoft-com:vml" Requires="v">
                <p:oleObj spid="_x0000_s58404" name="Equation" r:id="rId4" imgW="723600" imgH="634680" progId="Equation.DSMT4">
                  <p:embed/>
                </p:oleObj>
              </mc:Choice>
              <mc:Fallback>
                <p:oleObj name="Equation" r:id="rId4" imgW="723600" imgH="634680" progId="Equation.DSMT4">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4197" y="4836535"/>
                        <a:ext cx="1373188" cy="120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041368" y="1664991"/>
            <a:ext cx="4464424" cy="4893647"/>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控制炮筒直径，炮弹质量，改变炮筒长度，得到末速度关于炮筒长度的曲线。</a:t>
            </a:r>
            <a:endParaRPr lang="en-US" altLang="zh-CN" sz="2400" b="1" dirty="0" smtClean="0">
              <a:latin typeface="宋体" panose="02010600030101010101" pitchFamily="2" charset="-122"/>
              <a:ea typeface="宋体" panose="02010600030101010101" pitchFamily="2" charset="-122"/>
            </a:endParaRPr>
          </a:p>
          <a:p>
            <a:endParaRPr lang="en-US" altLang="zh-CN" sz="2400" b="1" dirty="0">
              <a:latin typeface="宋体" panose="02010600030101010101" pitchFamily="2" charset="-122"/>
              <a:ea typeface="宋体" panose="02010600030101010101" pitchFamily="2" charset="-122"/>
            </a:endParaRPr>
          </a:p>
          <a:p>
            <a:r>
              <a:rPr lang="zh-CN" altLang="en-US" sz="2400" b="1" dirty="0" smtClean="0">
                <a:solidFill>
                  <a:srgbClr val="FF0000"/>
                </a:solidFill>
                <a:latin typeface="宋体" panose="02010600030101010101" pitchFamily="2" charset="-122"/>
                <a:ea typeface="宋体" panose="02010600030101010101" pitchFamily="2" charset="-122"/>
              </a:rPr>
              <a:t>随着炮筒长度增加，炮弹末速度不断上升。</a:t>
            </a:r>
            <a:endParaRPr lang="en-US" altLang="zh-CN" sz="2400" b="1" dirty="0" smtClean="0">
              <a:solidFill>
                <a:srgbClr val="FF0000"/>
              </a:solidFill>
              <a:latin typeface="宋体" panose="02010600030101010101" pitchFamily="2" charset="-122"/>
              <a:ea typeface="宋体" panose="02010600030101010101" pitchFamily="2" charset="-122"/>
            </a:endParaRPr>
          </a:p>
          <a:p>
            <a:endParaRPr lang="en-US" altLang="zh-CN" sz="2400" b="1" dirty="0">
              <a:latin typeface="宋体" panose="02010600030101010101" pitchFamily="2" charset="-122"/>
              <a:ea typeface="宋体" panose="02010600030101010101" pitchFamily="2" charset="-122"/>
            </a:endParaRPr>
          </a:p>
          <a:p>
            <a:r>
              <a:rPr lang="zh-CN" altLang="en-US" sz="2400" b="1" dirty="0" smtClean="0">
                <a:latin typeface="宋体" panose="02010600030101010101" pitchFamily="2" charset="-122"/>
                <a:ea typeface="宋体" panose="02010600030101010101" pitchFamily="2" charset="-122"/>
              </a:rPr>
              <a:t>关于吸气量的猜想再次得到证实，</a:t>
            </a:r>
            <a:r>
              <a:rPr lang="zh-CN" altLang="en-US" sz="2400" b="1" dirty="0" smtClean="0">
                <a:solidFill>
                  <a:srgbClr val="FF0000"/>
                </a:solidFill>
                <a:latin typeface="宋体" panose="02010600030101010101" pitchFamily="2" charset="-122"/>
                <a:ea typeface="宋体" panose="02010600030101010101" pitchFamily="2" charset="-122"/>
              </a:rPr>
              <a:t>在炮弹速度小于约</a:t>
            </a:r>
            <a:r>
              <a:rPr lang="en-US" altLang="zh-CN" sz="2400" b="1" dirty="0" smtClean="0">
                <a:solidFill>
                  <a:srgbClr val="FF0000"/>
                </a:solidFill>
                <a:latin typeface="宋体" panose="02010600030101010101" pitchFamily="2" charset="-122"/>
                <a:ea typeface="宋体" panose="02010600030101010101" pitchFamily="2" charset="-122"/>
              </a:rPr>
              <a:t>30m/s</a:t>
            </a:r>
            <a:r>
              <a:rPr lang="zh-CN" altLang="en-US" sz="2400" b="1" dirty="0" smtClean="0">
                <a:solidFill>
                  <a:srgbClr val="FF0000"/>
                </a:solidFill>
                <a:latin typeface="宋体" panose="02010600030101010101" pitchFamily="2" charset="-122"/>
                <a:ea typeface="宋体" panose="02010600030101010101" pitchFamily="2" charset="-122"/>
              </a:rPr>
              <a:t>时，吸风量并不影响末速度</a:t>
            </a:r>
            <a:r>
              <a:rPr lang="zh-CN" altLang="en-US" sz="2400" b="1" dirty="0" smtClean="0">
                <a:latin typeface="宋体" panose="02010600030101010101" pitchFamily="2" charset="-122"/>
                <a:ea typeface="宋体" panose="02010600030101010101" pitchFamily="2" charset="-122"/>
              </a:rPr>
              <a:t>，炮弹速度</a:t>
            </a:r>
            <a:r>
              <a:rPr lang="zh-CN" altLang="en-US" sz="2400" b="1" dirty="0" smtClean="0">
                <a:solidFill>
                  <a:srgbClr val="FF0000"/>
                </a:solidFill>
                <a:latin typeface="宋体" panose="02010600030101010101" pitchFamily="2" charset="-122"/>
                <a:ea typeface="宋体" panose="02010600030101010101" pitchFamily="2" charset="-122"/>
              </a:rPr>
              <a:t>若是超过</a:t>
            </a:r>
            <a:r>
              <a:rPr lang="en-US" altLang="zh-CN" sz="2400" b="1" dirty="0" smtClean="0">
                <a:solidFill>
                  <a:srgbClr val="FF0000"/>
                </a:solidFill>
                <a:latin typeface="宋体" panose="02010600030101010101" pitchFamily="2" charset="-122"/>
                <a:ea typeface="宋体" panose="02010600030101010101" pitchFamily="2" charset="-122"/>
              </a:rPr>
              <a:t>30m/s</a:t>
            </a:r>
            <a:r>
              <a:rPr lang="zh-CN" altLang="en-US" sz="2400" b="1" dirty="0" smtClean="0">
                <a:solidFill>
                  <a:srgbClr val="FF0000"/>
                </a:solidFill>
                <a:latin typeface="宋体" panose="02010600030101010101" pitchFamily="2" charset="-122"/>
                <a:ea typeface="宋体" panose="02010600030101010101" pitchFamily="2" charset="-122"/>
              </a:rPr>
              <a:t>，一台吸尘器难以维持低气压，增速放缓，速度达到极限。</a:t>
            </a:r>
            <a:endParaRPr lang="zh-CN" altLang="en-US" sz="2400" b="1" dirty="0">
              <a:solidFill>
                <a:srgbClr val="FF0000"/>
              </a:solidFill>
              <a:latin typeface="宋体" panose="02010600030101010101" pitchFamily="2" charset="-122"/>
              <a:ea typeface="宋体" panose="02010600030101010101" pitchFamily="2" charset="-122"/>
            </a:endParaRPr>
          </a:p>
        </p:txBody>
      </p:sp>
      <p:sp>
        <p:nvSpPr>
          <p:cNvPr id="3" name="灯片编号占位符 2"/>
          <p:cNvSpPr>
            <a:spLocks noGrp="1"/>
          </p:cNvSpPr>
          <p:nvPr>
            <p:ph type="sldNum" sz="quarter" idx="12"/>
          </p:nvPr>
        </p:nvSpPr>
        <p:spPr/>
        <p:txBody>
          <a:bodyPr/>
          <a:lstStyle/>
          <a:p>
            <a:fld id="{1A54FE71-44B7-4752-9E07-321918EE349E}" type="slidenum">
              <a:rPr lang="zh-CN" altLang="en-US" smtClean="0"/>
              <a:t>32</a:t>
            </a:fld>
            <a:endParaRPr lang="zh-CN" altLang="en-US"/>
          </a:p>
        </p:txBody>
      </p:sp>
    </p:spTree>
    <p:extLst>
      <p:ext uri="{BB962C8B-B14F-4D97-AF65-F5344CB8AC3E}">
        <p14:creationId xmlns:p14="http://schemas.microsoft.com/office/powerpoint/2010/main" val="3598894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速度</a:t>
            </a:r>
            <a:r>
              <a:rPr lang="en-US" altLang="zh-CN" dirty="0" smtClean="0"/>
              <a:t>-</a:t>
            </a:r>
            <a:r>
              <a:rPr lang="zh-CN" altLang="en-US" dirty="0" smtClean="0"/>
              <a:t>炮筒直径</a:t>
            </a:r>
            <a:endParaRPr lang="zh-CN" altLang="en-US" dirty="0"/>
          </a:p>
        </p:txBody>
      </p:sp>
      <p:sp>
        <p:nvSpPr>
          <p:cNvPr id="4" name="TextBox 3"/>
          <p:cNvSpPr txBox="1"/>
          <p:nvPr/>
        </p:nvSpPr>
        <p:spPr>
          <a:xfrm>
            <a:off x="443345" y="1664991"/>
            <a:ext cx="11471564" cy="954107"/>
          </a:xfrm>
          <a:prstGeom prst="rect">
            <a:avLst/>
          </a:prstGeom>
          <a:noFill/>
        </p:spPr>
        <p:txBody>
          <a:bodyPr wrap="square" rtlCol="0">
            <a:spAutoFit/>
          </a:bodyPr>
          <a:lstStyle/>
          <a:p>
            <a:r>
              <a:rPr lang="zh-CN" altLang="en-US" sz="2800" b="1" dirty="0" smtClean="0">
                <a:latin typeface="宋体" panose="02010600030101010101" pitchFamily="2" charset="-122"/>
                <a:ea typeface="宋体" panose="02010600030101010101" pitchFamily="2" charset="-122"/>
              </a:rPr>
              <a:t>难以在改变炮筒直径时准确地控制变量（质量），本课题组给出实验结果与理论的比较：</a:t>
            </a:r>
            <a:endParaRPr lang="zh-CN" altLang="en-US" sz="2800" b="1" dirty="0">
              <a:latin typeface="宋体" panose="02010600030101010101" pitchFamily="2" charset="-122"/>
              <a:ea typeface="宋体" panose="02010600030101010101" pitchFamily="2"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331416831"/>
              </p:ext>
            </p:extLst>
          </p:nvPr>
        </p:nvGraphicFramePr>
        <p:xfrm>
          <a:off x="1200728" y="2853266"/>
          <a:ext cx="10686472" cy="14071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3251199">
                  <a:extLst>
                    <a:ext uri="{9D8B030D-6E8A-4147-A177-3AD203B41FA5}">
                      <a16:colId xmlns:a16="http://schemas.microsoft.com/office/drawing/2014/main" val="20001"/>
                    </a:ext>
                  </a:extLst>
                </a:gridCol>
                <a:gridCol w="2636521">
                  <a:extLst>
                    <a:ext uri="{9D8B030D-6E8A-4147-A177-3AD203B41FA5}">
                      <a16:colId xmlns:a16="http://schemas.microsoft.com/office/drawing/2014/main" val="20002"/>
                    </a:ext>
                  </a:extLst>
                </a:gridCol>
                <a:gridCol w="2766752">
                  <a:extLst>
                    <a:ext uri="{9D8B030D-6E8A-4147-A177-3AD203B41FA5}">
                      <a16:colId xmlns:a16="http://schemas.microsoft.com/office/drawing/2014/main" val="20003"/>
                    </a:ext>
                  </a:extLst>
                </a:gridCol>
              </a:tblGrid>
              <a:tr h="370840">
                <a:tc>
                  <a:txBody>
                    <a:bodyPr/>
                    <a:lstStyle/>
                    <a:p>
                      <a:r>
                        <a:rPr lang="zh-CN" altLang="en-US" dirty="0" smtClean="0">
                          <a:solidFill>
                            <a:schemeClr val="tx1"/>
                          </a:solidFill>
                        </a:rPr>
                        <a:t>直径</a:t>
                      </a:r>
                      <a:r>
                        <a:rPr lang="en-US" altLang="zh-CN" dirty="0" smtClean="0">
                          <a:solidFill>
                            <a:schemeClr val="tx1"/>
                          </a:solidFill>
                        </a:rPr>
                        <a:t>/</a:t>
                      </a:r>
                      <a:r>
                        <a:rPr lang="zh-CN" altLang="en-US" dirty="0" smtClean="0">
                          <a:solidFill>
                            <a:schemeClr val="tx1"/>
                          </a:solidFill>
                        </a:rPr>
                        <a:t>质量</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zh-CN" altLang="en-US" dirty="0" smtClean="0">
                          <a:solidFill>
                            <a:schemeClr val="tx1"/>
                          </a:solidFill>
                        </a:rPr>
                        <a:t>速度</a:t>
                      </a:r>
                      <a:r>
                        <a:rPr lang="en-US" altLang="zh-CN" dirty="0" smtClean="0">
                          <a:solidFill>
                            <a:schemeClr val="tx1"/>
                          </a:solidFill>
                        </a:rPr>
                        <a:t>m/s</a:t>
                      </a:r>
                      <a:r>
                        <a:rPr lang="zh-CN" altLang="en-US" dirty="0" smtClean="0">
                          <a:solidFill>
                            <a:schemeClr val="tx1"/>
                          </a:solidFill>
                        </a:rPr>
                        <a:t>（一台吸尘器）</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zh-CN" altLang="en-US" dirty="0" smtClean="0">
                          <a:solidFill>
                            <a:schemeClr val="tx1"/>
                          </a:solidFill>
                          <a:latin typeface="宋体" panose="02010600030101010101" pitchFamily="2" charset="-122"/>
                          <a:ea typeface="宋体" panose="02010600030101010101" pitchFamily="2" charset="-122"/>
                        </a:rPr>
                        <a:t>速度</a:t>
                      </a:r>
                      <a:r>
                        <a:rPr lang="en-US" altLang="zh-CN" dirty="0" smtClean="0">
                          <a:solidFill>
                            <a:schemeClr val="tx1"/>
                          </a:solidFill>
                          <a:latin typeface="宋体" panose="02010600030101010101" pitchFamily="2" charset="-122"/>
                          <a:ea typeface="宋体" panose="02010600030101010101" pitchFamily="2" charset="-122"/>
                        </a:rPr>
                        <a:t>m/s</a:t>
                      </a:r>
                      <a:r>
                        <a:rPr lang="zh-CN" altLang="en-US" dirty="0" smtClean="0">
                          <a:solidFill>
                            <a:schemeClr val="tx1"/>
                          </a:solidFill>
                          <a:latin typeface="宋体" panose="02010600030101010101" pitchFamily="2" charset="-122"/>
                          <a:ea typeface="宋体" panose="02010600030101010101" pitchFamily="2" charset="-122"/>
                        </a:rPr>
                        <a:t>（两台吸尘器）</a:t>
                      </a:r>
                      <a:endParaRPr lang="zh-CN" altLang="en-US" dirty="0">
                        <a:solidFill>
                          <a:schemeClr val="tx1"/>
                        </a:solidFill>
                        <a:latin typeface="宋体" panose="02010600030101010101" pitchFamily="2" charset="-122"/>
                        <a:ea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zh-CN" altLang="en-US" dirty="0" smtClean="0">
                          <a:solidFill>
                            <a:schemeClr val="tx1"/>
                          </a:solidFill>
                          <a:latin typeface="宋体" panose="02010600030101010101" pitchFamily="2" charset="-122"/>
                          <a:ea typeface="宋体" panose="02010600030101010101" pitchFamily="2" charset="-122"/>
                        </a:rPr>
                        <a:t>速度</a:t>
                      </a:r>
                      <a:r>
                        <a:rPr lang="en-US" altLang="zh-CN" dirty="0" smtClean="0">
                          <a:solidFill>
                            <a:schemeClr val="tx1"/>
                          </a:solidFill>
                          <a:latin typeface="宋体" panose="02010600030101010101" pitchFamily="2" charset="-122"/>
                          <a:ea typeface="宋体" panose="02010600030101010101" pitchFamily="2" charset="-122"/>
                        </a:rPr>
                        <a:t>m/s</a:t>
                      </a:r>
                      <a:r>
                        <a:rPr lang="zh-CN" altLang="en-US" dirty="0" smtClean="0">
                          <a:solidFill>
                            <a:schemeClr val="tx1"/>
                          </a:solidFill>
                          <a:latin typeface="宋体" panose="02010600030101010101" pitchFamily="2" charset="-122"/>
                          <a:ea typeface="宋体" panose="02010600030101010101" pitchFamily="2" charset="-122"/>
                        </a:rPr>
                        <a:t>（理论值）</a:t>
                      </a:r>
                      <a:endParaRPr lang="zh-CN" altLang="en-US" dirty="0">
                        <a:solidFill>
                          <a:schemeClr val="tx1"/>
                        </a:solidFill>
                        <a:latin typeface="宋体" panose="02010600030101010101" pitchFamily="2" charset="-122"/>
                        <a:ea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r>
                        <a:rPr lang="en-US" altLang="zh-CN" dirty="0" smtClean="0"/>
                        <a:t>34mm/30.0g</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2800" b="0" i="0" u="none" strike="noStrike" dirty="0">
                          <a:solidFill>
                            <a:srgbClr val="000000"/>
                          </a:solidFill>
                          <a:effectLst/>
                          <a:latin typeface="宋体"/>
                        </a:rPr>
                        <a:t>33.2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2800" b="0" i="0" u="none" strike="noStrike" dirty="0">
                          <a:solidFill>
                            <a:srgbClr val="000000"/>
                          </a:solidFill>
                          <a:effectLst/>
                          <a:latin typeface="宋体"/>
                        </a:rPr>
                        <a:t>44.2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dirty="0" smtClean="0">
                          <a:latin typeface="宋体" panose="02010600030101010101" pitchFamily="2" charset="-122"/>
                          <a:ea typeface="宋体" panose="02010600030101010101" pitchFamily="2" charset="-122"/>
                        </a:rPr>
                        <a:t>48.8</a:t>
                      </a:r>
                      <a:endParaRPr lang="zh-CN" altLang="en-US" sz="2800" dirty="0">
                        <a:latin typeface="宋体" panose="02010600030101010101" pitchFamily="2" charset="-122"/>
                        <a:ea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r>
                        <a:rPr lang="en-US" altLang="zh-CN" dirty="0" smtClean="0"/>
                        <a:t>43mm/50.0g</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2800" dirty="0" smtClean="0">
                          <a:latin typeface="宋体" panose="02010600030101010101" pitchFamily="2" charset="-122"/>
                          <a:ea typeface="宋体" panose="02010600030101010101" pitchFamily="2" charset="-122"/>
                        </a:rPr>
                        <a:t> </a:t>
                      </a:r>
                      <a:r>
                        <a:rPr lang="en-US" altLang="zh-CN" sz="2800" b="0" i="0" u="none" strike="noStrike" dirty="0" smtClean="0">
                          <a:solidFill>
                            <a:srgbClr val="000000"/>
                          </a:solidFill>
                          <a:effectLst/>
                          <a:latin typeface="宋体"/>
                          <a:ea typeface="+mn-ea"/>
                        </a:rPr>
                        <a:t>20.0</a:t>
                      </a:r>
                      <a:endParaRPr lang="en-US" altLang="zh-CN" sz="2800" b="0" i="0" u="none" strike="noStrike" dirty="0">
                        <a:solidFill>
                          <a:srgbClr val="000000"/>
                        </a:solidFill>
                        <a:effectLst/>
                        <a:latin typeface="宋体"/>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2400" dirty="0" smtClean="0">
                          <a:latin typeface="宋体" panose="02010600030101010101" pitchFamily="2" charset="-122"/>
                          <a:ea typeface="宋体" panose="02010600030101010101" pitchFamily="2" charset="-122"/>
                        </a:rPr>
                        <a:t> </a:t>
                      </a:r>
                      <a:r>
                        <a:rPr lang="en-US" altLang="zh-CN" sz="2800" b="0" i="0" u="none" strike="noStrike" dirty="0" smtClean="0">
                          <a:solidFill>
                            <a:srgbClr val="000000"/>
                          </a:solidFill>
                          <a:effectLst/>
                          <a:latin typeface="宋体"/>
                          <a:ea typeface="+mn-ea"/>
                        </a:rPr>
                        <a:t>33.4</a:t>
                      </a:r>
                      <a:endParaRPr lang="en-US" altLang="zh-CN" sz="2800" b="0" i="0" u="none" strike="noStrike" dirty="0">
                        <a:solidFill>
                          <a:srgbClr val="000000"/>
                        </a:solidFill>
                        <a:effectLst/>
                        <a:latin typeface="宋体"/>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dirty="0" smtClean="0">
                          <a:latin typeface="宋体" panose="02010600030101010101" pitchFamily="2" charset="-122"/>
                          <a:ea typeface="宋体" panose="02010600030101010101" pitchFamily="2" charset="-122"/>
                        </a:rPr>
                        <a:t>49.3</a:t>
                      </a:r>
                      <a:endParaRPr lang="zh-CN" altLang="en-US" sz="2800" dirty="0">
                        <a:latin typeface="宋体" panose="02010600030101010101" pitchFamily="2" charset="-122"/>
                        <a:ea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8" name="TextBox 7"/>
          <p:cNvSpPr txBox="1"/>
          <p:nvPr/>
        </p:nvSpPr>
        <p:spPr>
          <a:xfrm>
            <a:off x="443345" y="4934664"/>
            <a:ext cx="11471564" cy="954107"/>
          </a:xfrm>
          <a:prstGeom prst="rect">
            <a:avLst/>
          </a:prstGeom>
          <a:noFill/>
        </p:spPr>
        <p:txBody>
          <a:bodyPr wrap="square" rtlCol="0">
            <a:spAutoFit/>
          </a:bodyPr>
          <a:lstStyle/>
          <a:p>
            <a:r>
              <a:rPr lang="zh-CN" altLang="en-US" sz="2800" b="1" dirty="0" smtClean="0">
                <a:latin typeface="宋体" panose="02010600030101010101" pitchFamily="2" charset="-122"/>
                <a:ea typeface="宋体" panose="02010600030101010101" pitchFamily="2" charset="-122"/>
              </a:rPr>
              <a:t>可以发现，</a:t>
            </a:r>
            <a:r>
              <a:rPr lang="zh-CN" altLang="en-US" sz="2800" b="1" dirty="0" smtClean="0">
                <a:solidFill>
                  <a:srgbClr val="FF0000"/>
                </a:solidFill>
                <a:latin typeface="宋体" panose="02010600030101010101" pitchFamily="2" charset="-122"/>
                <a:ea typeface="宋体" panose="02010600030101010101" pitchFamily="2" charset="-122"/>
              </a:rPr>
              <a:t>除直径为</a:t>
            </a:r>
            <a:r>
              <a:rPr lang="en-US" altLang="zh-CN" sz="2800" b="1" dirty="0" smtClean="0">
                <a:solidFill>
                  <a:srgbClr val="FF0000"/>
                </a:solidFill>
                <a:latin typeface="宋体" panose="02010600030101010101" pitchFamily="2" charset="-122"/>
                <a:ea typeface="宋体" panose="02010600030101010101" pitchFamily="2" charset="-122"/>
              </a:rPr>
              <a:t>34mm</a:t>
            </a:r>
            <a:r>
              <a:rPr lang="zh-CN" altLang="en-US" sz="2800" b="1" dirty="0" smtClean="0">
                <a:solidFill>
                  <a:srgbClr val="FF0000"/>
                </a:solidFill>
                <a:latin typeface="宋体" panose="02010600030101010101" pitchFamily="2" charset="-122"/>
                <a:ea typeface="宋体" panose="02010600030101010101" pitchFamily="2" charset="-122"/>
              </a:rPr>
              <a:t>，用两台吸尘器吸气的实验与理论较为符合外，其他实验值均与理论相差较大，理论需要修正。</a:t>
            </a:r>
            <a:endParaRPr lang="zh-CN" altLang="en-US" sz="2800" b="1" dirty="0">
              <a:solidFill>
                <a:srgbClr val="FF0000"/>
              </a:solidFill>
              <a:latin typeface="宋体" panose="02010600030101010101" pitchFamily="2" charset="-122"/>
              <a:ea typeface="宋体" panose="02010600030101010101" pitchFamily="2" charset="-122"/>
            </a:endParaRPr>
          </a:p>
        </p:txBody>
      </p:sp>
      <p:sp>
        <p:nvSpPr>
          <p:cNvPr id="3" name="灯片编号占位符 2"/>
          <p:cNvSpPr>
            <a:spLocks noGrp="1"/>
          </p:cNvSpPr>
          <p:nvPr>
            <p:ph type="sldNum" sz="quarter" idx="12"/>
          </p:nvPr>
        </p:nvSpPr>
        <p:spPr/>
        <p:txBody>
          <a:bodyPr/>
          <a:lstStyle/>
          <a:p>
            <a:fld id="{1A54FE71-44B7-4752-9E07-321918EE349E}" type="slidenum">
              <a:rPr lang="zh-CN" altLang="en-US" smtClean="0"/>
              <a:t>33</a:t>
            </a:fld>
            <a:endParaRPr lang="zh-CN" altLang="en-US"/>
          </a:p>
        </p:txBody>
      </p:sp>
    </p:spTree>
    <p:extLst>
      <p:ext uri="{BB962C8B-B14F-4D97-AF65-F5344CB8AC3E}">
        <p14:creationId xmlns:p14="http://schemas.microsoft.com/office/powerpoint/2010/main" val="3209329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60217" y="4641272"/>
            <a:ext cx="11720945" cy="2092881"/>
          </a:xfrm>
          <a:prstGeom prst="rect">
            <a:avLst/>
          </a:prstGeom>
          <a:noFill/>
        </p:spPr>
        <p:txBody>
          <a:bodyPr wrap="square" rtlCol="0">
            <a:spAutoFit/>
          </a:bodyPr>
          <a:lstStyle/>
          <a:p>
            <a:pPr lvl="0"/>
            <a:r>
              <a:rPr lang="zh-CN" altLang="en-US" sz="2800" b="1" dirty="0">
                <a:solidFill>
                  <a:prstClr val="black"/>
                </a:solidFill>
                <a:latin typeface="宋体" panose="02010600030101010101" pitchFamily="2" charset="-122"/>
                <a:ea typeface="宋体" panose="02010600030101010101" pitchFamily="2" charset="-122"/>
              </a:rPr>
              <a:t>若炮弹在   以下运动，吸尘器</a:t>
            </a:r>
            <a:r>
              <a:rPr lang="zh-CN" altLang="en-US" sz="2800" b="1" dirty="0">
                <a:solidFill>
                  <a:srgbClr val="FF0000"/>
                </a:solidFill>
                <a:latin typeface="宋体" panose="02010600030101010101" pitchFamily="2" charset="-122"/>
                <a:ea typeface="宋体" panose="02010600030101010101" pitchFamily="2" charset="-122"/>
              </a:rPr>
              <a:t>有足够能力将炮弹压缩的气体抽走，以维持一个较低的气压。</a:t>
            </a:r>
            <a:r>
              <a:rPr lang="zh-CN" altLang="en-US" sz="2800" b="1" dirty="0">
                <a:solidFill>
                  <a:prstClr val="black"/>
                </a:solidFill>
                <a:latin typeface="宋体" panose="02010600030101010101" pitchFamily="2" charset="-122"/>
                <a:ea typeface="宋体" panose="02010600030101010101" pitchFamily="2" charset="-122"/>
              </a:rPr>
              <a:t>若      则入大于出，炮弹前方的气压将不断增加至一个大气压，</a:t>
            </a:r>
            <a:r>
              <a:rPr lang="zh-CN" altLang="en-US" sz="2800" b="1" dirty="0">
                <a:solidFill>
                  <a:srgbClr val="FF0000"/>
                </a:solidFill>
                <a:latin typeface="宋体" panose="02010600030101010101" pitchFamily="2" charset="-122"/>
                <a:ea typeface="宋体" panose="02010600030101010101" pitchFamily="2" charset="-122"/>
              </a:rPr>
              <a:t>此时动力（压强差）消失，阻力将占据主要地位。炮弹将不再加速。  </a:t>
            </a:r>
            <a:r>
              <a:rPr lang="zh-CN" altLang="en-US" sz="2800" b="1" dirty="0">
                <a:solidFill>
                  <a:prstClr val="black"/>
                </a:solidFill>
                <a:latin typeface="宋体" panose="02010600030101010101" pitchFamily="2" charset="-122"/>
                <a:ea typeface="宋体" panose="02010600030101010101" pitchFamily="2" charset="-122"/>
              </a:rPr>
              <a:t>换言之，吸尘器气流量决定最大速度。</a:t>
            </a:r>
          </a:p>
          <a:p>
            <a:endParaRPr lang="zh-CN" altLang="en-US" dirty="0"/>
          </a:p>
        </p:txBody>
      </p:sp>
      <p:sp>
        <p:nvSpPr>
          <p:cNvPr id="2" name="标题 1"/>
          <p:cNvSpPr>
            <a:spLocks noGrp="1"/>
          </p:cNvSpPr>
          <p:nvPr>
            <p:ph type="title"/>
          </p:nvPr>
        </p:nvSpPr>
        <p:spPr/>
        <p:txBody>
          <a:bodyPr/>
          <a:lstStyle/>
          <a:p>
            <a:r>
              <a:rPr lang="zh-CN" altLang="en-US" dirty="0" smtClean="0"/>
              <a:t>关于吸尘器吸风量限制末速度的讨论</a:t>
            </a:r>
            <a:endParaRPr lang="zh-CN" altLang="en-US" dirty="0"/>
          </a:p>
        </p:txBody>
      </p:sp>
      <p:sp>
        <p:nvSpPr>
          <p:cNvPr id="4" name="TextBox 3"/>
          <p:cNvSpPr txBox="1"/>
          <p:nvPr/>
        </p:nvSpPr>
        <p:spPr>
          <a:xfrm>
            <a:off x="720436" y="1722854"/>
            <a:ext cx="11194473" cy="3108543"/>
          </a:xfrm>
          <a:prstGeom prst="rect">
            <a:avLst/>
          </a:prstGeom>
          <a:noFill/>
        </p:spPr>
        <p:txBody>
          <a:bodyPr wrap="square" rtlCol="0">
            <a:spAutoFit/>
          </a:bodyPr>
          <a:lstStyle/>
          <a:p>
            <a:r>
              <a:rPr lang="zh-CN" altLang="en-US" sz="2800" b="1" dirty="0" smtClean="0">
                <a:latin typeface="宋体" panose="02010600030101010101" pitchFamily="2" charset="-122"/>
                <a:ea typeface="宋体" panose="02010600030101010101" pitchFamily="2" charset="-122"/>
              </a:rPr>
              <a:t>根据美国材料与试验协会（</a:t>
            </a:r>
            <a:r>
              <a:rPr lang="en-US" altLang="zh-CN" sz="2800" b="1" dirty="0" smtClean="0">
                <a:latin typeface="宋体" panose="02010600030101010101" pitchFamily="2" charset="-122"/>
                <a:ea typeface="宋体" panose="02010600030101010101" pitchFamily="2" charset="-122"/>
              </a:rPr>
              <a:t>ASTM</a:t>
            </a:r>
            <a:r>
              <a:rPr lang="zh-CN" altLang="en-US" sz="2800" b="1" dirty="0" smtClean="0">
                <a:latin typeface="宋体" panose="02010600030101010101" pitchFamily="2" charset="-122"/>
                <a:ea typeface="宋体" panose="02010600030101010101" pitchFamily="2" charset="-122"/>
              </a:rPr>
              <a:t>）关于吸尘器相关参数的介绍，</a:t>
            </a:r>
            <a:endParaRPr lang="en-US" altLang="zh-CN" sz="2800" b="1" dirty="0" smtClean="0">
              <a:latin typeface="宋体" panose="02010600030101010101" pitchFamily="2" charset="-122"/>
              <a:ea typeface="宋体" panose="02010600030101010101" pitchFamily="2" charset="-122"/>
            </a:endParaRPr>
          </a:p>
          <a:p>
            <a:r>
              <a:rPr lang="zh-CN" altLang="en-US" sz="2800" b="1" dirty="0" smtClean="0">
                <a:latin typeface="宋体" panose="02010600030101010101" pitchFamily="2" charset="-122"/>
                <a:ea typeface="宋体" panose="02010600030101010101" pitchFamily="2" charset="-122"/>
              </a:rPr>
              <a:t>定义</a:t>
            </a:r>
            <a:r>
              <a:rPr lang="zh-CN" altLang="en-US" sz="2800" b="1" dirty="0" smtClean="0">
                <a:solidFill>
                  <a:srgbClr val="FF0000"/>
                </a:solidFill>
                <a:latin typeface="宋体" panose="02010600030101010101" pitchFamily="2" charset="-122"/>
                <a:ea typeface="宋体" panose="02010600030101010101" pitchFamily="2" charset="-122"/>
              </a:rPr>
              <a:t>阈值速度（</a:t>
            </a:r>
            <a:r>
              <a:rPr lang="en-US" altLang="zh-CN" sz="2800" b="1" dirty="0" smtClean="0">
                <a:solidFill>
                  <a:srgbClr val="FF0000"/>
                </a:solidFill>
                <a:latin typeface="宋体" panose="02010600030101010101" pitchFamily="2" charset="-122"/>
                <a:ea typeface="宋体" panose="02010600030101010101" pitchFamily="2" charset="-122"/>
              </a:rPr>
              <a:t>critical velocity</a:t>
            </a:r>
            <a:r>
              <a:rPr lang="zh-CN" altLang="en-US" sz="2800" b="1" dirty="0" smtClean="0">
                <a:solidFill>
                  <a:srgbClr val="FF0000"/>
                </a:solidFill>
                <a:latin typeface="宋体" panose="02010600030101010101" pitchFamily="2" charset="-122"/>
                <a:ea typeface="宋体" panose="02010600030101010101" pitchFamily="2" charset="-122"/>
              </a:rPr>
              <a:t>）</a:t>
            </a:r>
            <a:endParaRPr lang="en-US" altLang="zh-CN" sz="2800" b="1" dirty="0" smtClean="0">
              <a:solidFill>
                <a:srgbClr val="FF0000"/>
              </a:solidFill>
              <a:latin typeface="宋体" panose="02010600030101010101" pitchFamily="2" charset="-122"/>
              <a:ea typeface="宋体" panose="02010600030101010101" pitchFamily="2" charset="-122"/>
            </a:endParaRPr>
          </a:p>
          <a:p>
            <a:endParaRPr lang="en-US" altLang="zh-CN" sz="2800" b="1" dirty="0">
              <a:solidFill>
                <a:srgbClr val="FF0000"/>
              </a:solidFill>
              <a:latin typeface="宋体" panose="02010600030101010101" pitchFamily="2" charset="-122"/>
              <a:ea typeface="宋体" panose="02010600030101010101" pitchFamily="2" charset="-122"/>
            </a:endParaRPr>
          </a:p>
          <a:p>
            <a:r>
              <a:rPr lang="en-US" altLang="zh-CN" sz="2800" b="1" dirty="0" smtClean="0">
                <a:solidFill>
                  <a:srgbClr val="FF0000"/>
                </a:solidFill>
                <a:latin typeface="宋体" panose="02010600030101010101" pitchFamily="2" charset="-122"/>
                <a:ea typeface="宋体" panose="02010600030101010101" pitchFamily="2" charset="-122"/>
              </a:rPr>
              <a:t>      </a:t>
            </a:r>
          </a:p>
          <a:p>
            <a:r>
              <a:rPr lang="zh-CN" altLang="en-US" sz="2800" b="1" dirty="0" smtClean="0">
                <a:latin typeface="宋体" panose="02010600030101010101" pitchFamily="2" charset="-122"/>
                <a:ea typeface="宋体" panose="02010600030101010101" pitchFamily="2" charset="-122"/>
              </a:rPr>
              <a:t>即吸尘器在一定工作条件下风流量（</a:t>
            </a:r>
            <a:r>
              <a:rPr lang="en-US" altLang="zh-CN" sz="2800" b="1" dirty="0" smtClean="0">
                <a:latin typeface="宋体" panose="02010600030101010101" pitchFamily="2" charset="-122"/>
                <a:ea typeface="宋体" panose="02010600030101010101" pitchFamily="2" charset="-122"/>
              </a:rPr>
              <a:t>air quantity</a:t>
            </a:r>
            <a:r>
              <a:rPr lang="zh-CN" altLang="en-US" sz="2800" b="1" dirty="0" smtClean="0">
                <a:latin typeface="宋体" panose="02010600030101010101" pitchFamily="2" charset="-122"/>
                <a:ea typeface="宋体" panose="02010600030101010101" pitchFamily="2" charset="-122"/>
              </a:rPr>
              <a:t>）除以管流横截面积（</a:t>
            </a:r>
            <a:r>
              <a:rPr lang="en-US" altLang="zh-CN" sz="2800" b="1" dirty="0" smtClean="0">
                <a:latin typeface="宋体" panose="02010600030101010101" pitchFamily="2" charset="-122"/>
                <a:ea typeface="宋体" panose="02010600030101010101" pitchFamily="2" charset="-122"/>
              </a:rPr>
              <a:t>cross section</a:t>
            </a:r>
            <a:r>
              <a:rPr lang="zh-CN" altLang="en-US" sz="2800" b="1" dirty="0" smtClean="0">
                <a:latin typeface="宋体" panose="02010600030101010101" pitchFamily="2" charset="-122"/>
                <a:ea typeface="宋体" panose="02010600030101010101" pitchFamily="2" charset="-122"/>
              </a:rPr>
              <a:t>）的</a:t>
            </a:r>
            <a:r>
              <a:rPr lang="zh-CN" altLang="en-US" sz="2800" b="1" dirty="0" smtClean="0">
                <a:solidFill>
                  <a:srgbClr val="FF0000"/>
                </a:solidFill>
                <a:latin typeface="宋体" panose="02010600030101010101" pitchFamily="2" charset="-122"/>
                <a:ea typeface="宋体" panose="02010600030101010101" pitchFamily="2" charset="-122"/>
              </a:rPr>
              <a:t>抽气最大流速。</a:t>
            </a:r>
            <a:endParaRPr lang="en-US" altLang="zh-CN" sz="2800" b="1" dirty="0" smtClean="0">
              <a:solidFill>
                <a:srgbClr val="FF0000"/>
              </a:solidFill>
              <a:latin typeface="宋体" panose="02010600030101010101" pitchFamily="2" charset="-122"/>
              <a:ea typeface="宋体" panose="02010600030101010101" pitchFamily="2" charset="-122"/>
            </a:endParaRPr>
          </a:p>
          <a:p>
            <a:endParaRPr lang="en-US" altLang="zh-CN" sz="2800" b="1" dirty="0">
              <a:solidFill>
                <a:srgbClr val="FF0000"/>
              </a:solidFill>
              <a:latin typeface="宋体" panose="02010600030101010101" pitchFamily="2" charset="-122"/>
              <a:ea typeface="宋体" panose="02010600030101010101" pitchFamily="2" charset="-122"/>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3411013738"/>
              </p:ext>
            </p:extLst>
          </p:nvPr>
        </p:nvGraphicFramePr>
        <p:xfrm>
          <a:off x="1139753" y="2715491"/>
          <a:ext cx="1730448" cy="788881"/>
        </p:xfrm>
        <a:graphic>
          <a:graphicData uri="http://schemas.openxmlformats.org/presentationml/2006/ole">
            <mc:AlternateContent xmlns:mc="http://schemas.openxmlformats.org/markup-compatibility/2006">
              <mc:Choice xmlns:v="urn:schemas-microsoft-com:vml" Requires="v">
                <p:oleObj spid="_x0000_s60497" name="Equation" r:id="rId3" imgW="863280" imgH="393480" progId="Equation.DSMT4">
                  <p:embed/>
                </p:oleObj>
              </mc:Choice>
              <mc:Fallback>
                <p:oleObj name="Equation" r:id="rId3" imgW="863280" imgH="393480" progId="Equation.DSMT4">
                  <p:embed/>
                  <p:pic>
                    <p:nvPicPr>
                      <p:cNvPr id="0" name=""/>
                      <p:cNvPicPr/>
                      <p:nvPr/>
                    </p:nvPicPr>
                    <p:blipFill>
                      <a:blip r:embed="rId4"/>
                      <a:stretch>
                        <a:fillRect/>
                      </a:stretch>
                    </p:blipFill>
                    <p:spPr>
                      <a:xfrm>
                        <a:off x="1139753" y="2715491"/>
                        <a:ext cx="1730448" cy="788881"/>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569187983"/>
              </p:ext>
            </p:extLst>
          </p:nvPr>
        </p:nvGraphicFramePr>
        <p:xfrm>
          <a:off x="1925782" y="4500109"/>
          <a:ext cx="441717" cy="662575"/>
        </p:xfrm>
        <a:graphic>
          <a:graphicData uri="http://schemas.openxmlformats.org/presentationml/2006/ole">
            <mc:AlternateContent xmlns:mc="http://schemas.openxmlformats.org/markup-compatibility/2006">
              <mc:Choice xmlns:v="urn:schemas-microsoft-com:vml" Requires="v">
                <p:oleObj spid="_x0000_s60498" name="Equation" r:id="rId5" imgW="152280" imgH="228600" progId="Equation.DSMT4">
                  <p:embed/>
                </p:oleObj>
              </mc:Choice>
              <mc:Fallback>
                <p:oleObj name="Equation" r:id="rId5" imgW="152280" imgH="228600" progId="Equation.DSMT4">
                  <p:embed/>
                  <p:pic>
                    <p:nvPicPr>
                      <p:cNvPr id="0" name=""/>
                      <p:cNvPicPr/>
                      <p:nvPr/>
                    </p:nvPicPr>
                    <p:blipFill>
                      <a:blip r:embed="rId6"/>
                      <a:stretch>
                        <a:fillRect/>
                      </a:stretch>
                    </p:blipFill>
                    <p:spPr>
                      <a:xfrm>
                        <a:off x="1925782" y="4500109"/>
                        <a:ext cx="441717" cy="662575"/>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1870123601"/>
              </p:ext>
            </p:extLst>
          </p:nvPr>
        </p:nvGraphicFramePr>
        <p:xfrm>
          <a:off x="4132042" y="5077292"/>
          <a:ext cx="772467" cy="463480"/>
        </p:xfrm>
        <a:graphic>
          <a:graphicData uri="http://schemas.openxmlformats.org/presentationml/2006/ole">
            <mc:AlternateContent xmlns:mc="http://schemas.openxmlformats.org/markup-compatibility/2006">
              <mc:Choice xmlns:v="urn:schemas-microsoft-com:vml" Requires="v">
                <p:oleObj spid="_x0000_s60499" name="Equation" r:id="rId7" imgW="380880" imgH="228600" progId="Equation.DSMT4">
                  <p:embed/>
                </p:oleObj>
              </mc:Choice>
              <mc:Fallback>
                <p:oleObj name="Equation" r:id="rId7" imgW="380880" imgH="228600" progId="Equation.DSMT4">
                  <p:embed/>
                  <p:pic>
                    <p:nvPicPr>
                      <p:cNvPr id="0" name=""/>
                      <p:cNvPicPr/>
                      <p:nvPr/>
                    </p:nvPicPr>
                    <p:blipFill>
                      <a:blip r:embed="rId8"/>
                      <a:stretch>
                        <a:fillRect/>
                      </a:stretch>
                    </p:blipFill>
                    <p:spPr>
                      <a:xfrm>
                        <a:off x="4132042" y="5077292"/>
                        <a:ext cx="772467" cy="463480"/>
                      </a:xfrm>
                      <a:prstGeom prst="rect">
                        <a:avLst/>
                      </a:prstGeom>
                    </p:spPr>
                  </p:pic>
                </p:oleObj>
              </mc:Fallback>
            </mc:AlternateContent>
          </a:graphicData>
        </a:graphic>
      </p:graphicFrame>
      <p:sp>
        <p:nvSpPr>
          <p:cNvPr id="3" name="灯片编号占位符 2"/>
          <p:cNvSpPr>
            <a:spLocks noGrp="1"/>
          </p:cNvSpPr>
          <p:nvPr>
            <p:ph type="sldNum" sz="quarter" idx="12"/>
          </p:nvPr>
        </p:nvSpPr>
        <p:spPr/>
        <p:txBody>
          <a:bodyPr/>
          <a:lstStyle/>
          <a:p>
            <a:fld id="{1A54FE71-44B7-4752-9E07-321918EE349E}" type="slidenum">
              <a:rPr lang="zh-CN" altLang="en-US" smtClean="0"/>
              <a:t>34</a:t>
            </a:fld>
            <a:endParaRPr lang="zh-CN" altLang="en-US"/>
          </a:p>
        </p:txBody>
      </p:sp>
    </p:spTree>
    <p:extLst>
      <p:ext uri="{BB962C8B-B14F-4D97-AF65-F5344CB8AC3E}">
        <p14:creationId xmlns:p14="http://schemas.microsoft.com/office/powerpoint/2010/main" val="3105110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关于吸尘器吸风量限制末速度的讨论</a:t>
            </a:r>
          </a:p>
        </p:txBody>
      </p:sp>
      <p:sp>
        <p:nvSpPr>
          <p:cNvPr id="3" name="内容占位符 2"/>
          <p:cNvSpPr>
            <a:spLocks noGrp="1"/>
          </p:cNvSpPr>
          <p:nvPr>
            <p:ph idx="1"/>
          </p:nvPr>
        </p:nvSpPr>
        <p:spPr>
          <a:xfrm>
            <a:off x="838200" y="1825624"/>
            <a:ext cx="10515600" cy="4727575"/>
          </a:xfrm>
        </p:spPr>
        <p:txBody>
          <a:bodyPr>
            <a:normAutofit fontScale="92500" lnSpcReduction="10000"/>
          </a:bodyPr>
          <a:lstStyle/>
          <a:p>
            <a:r>
              <a:rPr lang="en-US" altLang="zh-CN" dirty="0" smtClean="0"/>
              <a:t>【</a:t>
            </a:r>
            <a:r>
              <a:rPr lang="zh-CN" altLang="en-US" dirty="0" smtClean="0"/>
              <a:t>单台吸尘器</a:t>
            </a:r>
            <a:r>
              <a:rPr lang="en-US" altLang="zh-CN" dirty="0" smtClean="0"/>
              <a:t>】</a:t>
            </a:r>
          </a:p>
          <a:p>
            <a:pPr marL="0" indent="0">
              <a:buNone/>
            </a:pPr>
            <a:r>
              <a:rPr lang="zh-CN" altLang="en-US" dirty="0" smtClean="0"/>
              <a:t>对于</a:t>
            </a:r>
            <a:r>
              <a:rPr lang="zh-CN" altLang="en-US" dirty="0"/>
              <a:t>本</a:t>
            </a:r>
            <a:r>
              <a:rPr lang="zh-CN" altLang="en-US" dirty="0" smtClean="0"/>
              <a:t>课题组使用的单台吸尘器和管线情况，</a:t>
            </a:r>
            <a:endParaRPr lang="en-US" altLang="zh-CN" dirty="0" smtClean="0"/>
          </a:p>
          <a:p>
            <a:pPr marL="0" indent="0">
              <a:buNone/>
            </a:pPr>
            <a:endParaRPr lang="en-US" altLang="zh-CN" sz="1600" dirty="0" smtClean="0"/>
          </a:p>
          <a:p>
            <a:pPr marL="0" indent="0">
              <a:buNone/>
            </a:pPr>
            <a:r>
              <a:rPr lang="zh-CN" altLang="en-US" sz="2400" dirty="0" smtClean="0"/>
              <a:t>对于</a:t>
            </a:r>
            <a:r>
              <a:rPr lang="en-US" altLang="zh-CN" sz="2400" dirty="0" smtClean="0"/>
              <a:t>34mm</a:t>
            </a:r>
            <a:r>
              <a:rPr lang="zh-CN" altLang="en-US" sz="2400" dirty="0" smtClean="0"/>
              <a:t>管，</a:t>
            </a:r>
            <a:endParaRPr lang="en-US" altLang="zh-CN" sz="2400" dirty="0" smtClean="0"/>
          </a:p>
          <a:p>
            <a:pPr marL="0" indent="0">
              <a:buNone/>
            </a:pPr>
            <a:endParaRPr lang="en-US" altLang="zh-CN" sz="2400" dirty="0"/>
          </a:p>
          <a:p>
            <a:pPr marL="0" indent="0">
              <a:buNone/>
            </a:pPr>
            <a:r>
              <a:rPr lang="zh-CN" altLang="en-US" sz="2400" dirty="0" smtClean="0"/>
              <a:t>对于</a:t>
            </a:r>
            <a:r>
              <a:rPr lang="en-US" altLang="zh-CN" sz="2400" dirty="0" smtClean="0"/>
              <a:t>43mm</a:t>
            </a:r>
            <a:r>
              <a:rPr lang="zh-CN" altLang="en-US" sz="2400" dirty="0" smtClean="0"/>
              <a:t>管，</a:t>
            </a:r>
            <a:endParaRPr lang="en-US" altLang="zh-CN" sz="2400" dirty="0" smtClean="0"/>
          </a:p>
          <a:p>
            <a:pPr marL="0" indent="0">
              <a:buNone/>
            </a:pPr>
            <a:endParaRPr lang="en-US" altLang="zh-CN" sz="2400" dirty="0" smtClean="0"/>
          </a:p>
          <a:p>
            <a:r>
              <a:rPr lang="en-US" altLang="zh-CN" dirty="0" smtClean="0"/>
              <a:t>【</a:t>
            </a:r>
            <a:r>
              <a:rPr lang="zh-CN" altLang="en-US" dirty="0" smtClean="0"/>
              <a:t>两台</a:t>
            </a:r>
            <a:r>
              <a:rPr lang="zh-CN" altLang="en-US" dirty="0"/>
              <a:t>吸尘器</a:t>
            </a:r>
            <a:r>
              <a:rPr lang="en-US" altLang="zh-CN" dirty="0" smtClean="0"/>
              <a:t>】</a:t>
            </a:r>
          </a:p>
          <a:p>
            <a:pPr marL="0" indent="0">
              <a:buNone/>
            </a:pPr>
            <a:endParaRPr lang="en-US" altLang="zh-CN" sz="1200" dirty="0" smtClean="0"/>
          </a:p>
          <a:p>
            <a:pPr marL="0" indent="0">
              <a:buNone/>
            </a:pPr>
            <a:r>
              <a:rPr lang="zh-CN" altLang="en-US" sz="2600" dirty="0"/>
              <a:t>对于</a:t>
            </a:r>
            <a:r>
              <a:rPr lang="en-US" altLang="zh-CN" sz="2600" dirty="0"/>
              <a:t>34mm</a:t>
            </a:r>
            <a:r>
              <a:rPr lang="zh-CN" altLang="en-US" sz="2600" dirty="0"/>
              <a:t>管</a:t>
            </a:r>
            <a:r>
              <a:rPr lang="zh-CN" altLang="en-US" sz="2600" dirty="0" smtClean="0"/>
              <a:t>，</a:t>
            </a:r>
            <a:endParaRPr lang="en-US" altLang="zh-CN" sz="2600" dirty="0"/>
          </a:p>
          <a:p>
            <a:pPr marL="0" indent="0">
              <a:buNone/>
            </a:pPr>
            <a:endParaRPr lang="en-US" altLang="zh-CN" sz="2600" dirty="0"/>
          </a:p>
          <a:p>
            <a:pPr marL="0" indent="0">
              <a:buNone/>
            </a:pPr>
            <a:r>
              <a:rPr lang="zh-CN" altLang="en-US" sz="2600" dirty="0"/>
              <a:t>对于</a:t>
            </a:r>
            <a:r>
              <a:rPr lang="en-US" altLang="zh-CN" sz="2600" dirty="0"/>
              <a:t>43mm</a:t>
            </a:r>
            <a:r>
              <a:rPr lang="zh-CN" altLang="en-US" sz="2600" dirty="0"/>
              <a:t>管，</a:t>
            </a:r>
            <a:endParaRPr lang="en-US" altLang="zh-CN" sz="2600" dirty="0"/>
          </a:p>
          <a:p>
            <a:endParaRPr lang="en-US" altLang="zh-CN" dirty="0"/>
          </a:p>
          <a:p>
            <a:endParaRPr lang="en-US" altLang="zh-CN" dirty="0"/>
          </a:p>
          <a:p>
            <a:pPr marL="0" indent="0">
              <a:buNone/>
            </a:pPr>
            <a:endParaRPr lang="en-US" altLang="zh-CN" dirty="0"/>
          </a:p>
          <a:p>
            <a:pPr marL="0" indent="0">
              <a:buNone/>
            </a:pPr>
            <a:endParaRPr lang="en-US" altLang="zh-CN" dirty="0" smtClean="0"/>
          </a:p>
          <a:p>
            <a:pPr marL="0" indent="0">
              <a:buNone/>
            </a:pPr>
            <a:endParaRPr lang="en-US" altLang="zh-CN" dirty="0" smtClean="0"/>
          </a:p>
          <a:p>
            <a:pPr marL="0" indent="0">
              <a:buNone/>
            </a:pPr>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2125125789"/>
              </p:ext>
            </p:extLst>
          </p:nvPr>
        </p:nvGraphicFramePr>
        <p:xfrm>
          <a:off x="7499061" y="2147166"/>
          <a:ext cx="3522663" cy="466725"/>
        </p:xfrm>
        <a:graphic>
          <a:graphicData uri="http://schemas.openxmlformats.org/presentationml/2006/ole">
            <mc:AlternateContent xmlns:mc="http://schemas.openxmlformats.org/markup-compatibility/2006">
              <mc:Choice xmlns:v="urn:schemas-microsoft-com:vml" Requires="v">
                <p:oleObj spid="_x0000_s61609" name="Equation" r:id="rId3" imgW="1726920" imgH="228600" progId="Equation.DSMT4">
                  <p:embed/>
                </p:oleObj>
              </mc:Choice>
              <mc:Fallback>
                <p:oleObj name="Equation" r:id="rId3" imgW="1726920" imgH="228600" progId="Equation.DSMT4">
                  <p:embed/>
                  <p:pic>
                    <p:nvPicPr>
                      <p:cNvPr id="0" name=""/>
                      <p:cNvPicPr/>
                      <p:nvPr/>
                    </p:nvPicPr>
                    <p:blipFill>
                      <a:blip r:embed="rId4"/>
                      <a:stretch>
                        <a:fillRect/>
                      </a:stretch>
                    </p:blipFill>
                    <p:spPr>
                      <a:xfrm>
                        <a:off x="7499061" y="2147166"/>
                        <a:ext cx="3522663" cy="466725"/>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675635354"/>
              </p:ext>
            </p:extLst>
          </p:nvPr>
        </p:nvGraphicFramePr>
        <p:xfrm>
          <a:off x="2825462" y="3508370"/>
          <a:ext cx="2494684" cy="849896"/>
        </p:xfrm>
        <a:graphic>
          <a:graphicData uri="http://schemas.openxmlformats.org/presentationml/2006/ole">
            <mc:AlternateContent xmlns:mc="http://schemas.openxmlformats.org/markup-compatibility/2006">
              <mc:Choice xmlns:v="urn:schemas-microsoft-com:vml" Requires="v">
                <p:oleObj spid="_x0000_s61610" name="Equation" r:id="rId5" imgW="1155600" imgH="393480" progId="Equation.DSMT4">
                  <p:embed/>
                </p:oleObj>
              </mc:Choice>
              <mc:Fallback>
                <p:oleObj name="Equation" r:id="rId5" imgW="1155600" imgH="393480" progId="Equation.DSMT4">
                  <p:embed/>
                  <p:pic>
                    <p:nvPicPr>
                      <p:cNvPr id="0" name=""/>
                      <p:cNvPicPr/>
                      <p:nvPr/>
                    </p:nvPicPr>
                    <p:blipFill>
                      <a:blip r:embed="rId6"/>
                      <a:stretch>
                        <a:fillRect/>
                      </a:stretch>
                    </p:blipFill>
                    <p:spPr>
                      <a:xfrm>
                        <a:off x="2825462" y="3508370"/>
                        <a:ext cx="2494684" cy="849896"/>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733878895"/>
              </p:ext>
            </p:extLst>
          </p:nvPr>
        </p:nvGraphicFramePr>
        <p:xfrm>
          <a:off x="2824678" y="2660034"/>
          <a:ext cx="2356922" cy="811829"/>
        </p:xfrm>
        <a:graphic>
          <a:graphicData uri="http://schemas.openxmlformats.org/presentationml/2006/ole">
            <mc:AlternateContent xmlns:mc="http://schemas.openxmlformats.org/markup-compatibility/2006">
              <mc:Choice xmlns:v="urn:schemas-microsoft-com:vml" Requires="v">
                <p:oleObj spid="_x0000_s61611" name="Equation" r:id="rId7" imgW="1143000" imgH="393480" progId="Equation.DSMT4">
                  <p:embed/>
                </p:oleObj>
              </mc:Choice>
              <mc:Fallback>
                <p:oleObj name="Equation" r:id="rId7" imgW="1143000" imgH="393480" progId="Equation.DSMT4">
                  <p:embed/>
                  <p:pic>
                    <p:nvPicPr>
                      <p:cNvPr id="0" name=""/>
                      <p:cNvPicPr/>
                      <p:nvPr/>
                    </p:nvPicPr>
                    <p:blipFill>
                      <a:blip r:embed="rId8"/>
                      <a:stretch>
                        <a:fillRect/>
                      </a:stretch>
                    </p:blipFill>
                    <p:spPr>
                      <a:xfrm>
                        <a:off x="2824678" y="2660034"/>
                        <a:ext cx="2356922" cy="811829"/>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2992163923"/>
              </p:ext>
            </p:extLst>
          </p:nvPr>
        </p:nvGraphicFramePr>
        <p:xfrm>
          <a:off x="3717638" y="4490316"/>
          <a:ext cx="4672013" cy="581025"/>
        </p:xfrm>
        <a:graphic>
          <a:graphicData uri="http://schemas.openxmlformats.org/presentationml/2006/ole">
            <mc:AlternateContent xmlns:mc="http://schemas.openxmlformats.org/markup-compatibility/2006">
              <mc:Choice xmlns:v="urn:schemas-microsoft-com:vml" Requires="v">
                <p:oleObj spid="_x0000_s61612" name="Equation" r:id="rId9" imgW="1841400" imgH="228600" progId="Equation.DSMT4">
                  <p:embed/>
                </p:oleObj>
              </mc:Choice>
              <mc:Fallback>
                <p:oleObj name="Equation" r:id="rId9" imgW="1841400" imgH="228600" progId="Equation.DSMT4">
                  <p:embed/>
                  <p:pic>
                    <p:nvPicPr>
                      <p:cNvPr id="0" name=""/>
                      <p:cNvPicPr/>
                      <p:nvPr/>
                    </p:nvPicPr>
                    <p:blipFill>
                      <a:blip r:embed="rId10"/>
                      <a:stretch>
                        <a:fillRect/>
                      </a:stretch>
                    </p:blipFill>
                    <p:spPr>
                      <a:xfrm>
                        <a:off x="3717638" y="4490316"/>
                        <a:ext cx="4672013" cy="581025"/>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2610012831"/>
              </p:ext>
            </p:extLst>
          </p:nvPr>
        </p:nvGraphicFramePr>
        <p:xfrm>
          <a:off x="3060555" y="5056620"/>
          <a:ext cx="2051771" cy="706376"/>
        </p:xfrm>
        <a:graphic>
          <a:graphicData uri="http://schemas.openxmlformats.org/presentationml/2006/ole">
            <mc:AlternateContent xmlns:mc="http://schemas.openxmlformats.org/markup-compatibility/2006">
              <mc:Choice xmlns:v="urn:schemas-microsoft-com:vml" Requires="v">
                <p:oleObj spid="_x0000_s61613" name="Equation" r:id="rId11" imgW="1143000" imgH="393480" progId="Equation.DSMT4">
                  <p:embed/>
                </p:oleObj>
              </mc:Choice>
              <mc:Fallback>
                <p:oleObj name="Equation" r:id="rId11" imgW="1143000" imgH="393480" progId="Equation.DSMT4">
                  <p:embed/>
                  <p:pic>
                    <p:nvPicPr>
                      <p:cNvPr id="0" name=""/>
                      <p:cNvPicPr/>
                      <p:nvPr/>
                    </p:nvPicPr>
                    <p:blipFill>
                      <a:blip r:embed="rId12"/>
                      <a:stretch>
                        <a:fillRect/>
                      </a:stretch>
                    </p:blipFill>
                    <p:spPr>
                      <a:xfrm>
                        <a:off x="3060555" y="5056620"/>
                        <a:ext cx="2051771" cy="706376"/>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2580023376"/>
              </p:ext>
            </p:extLst>
          </p:nvPr>
        </p:nvGraphicFramePr>
        <p:xfrm>
          <a:off x="3121314" y="6000750"/>
          <a:ext cx="1741488" cy="593725"/>
        </p:xfrm>
        <a:graphic>
          <a:graphicData uri="http://schemas.openxmlformats.org/presentationml/2006/ole">
            <mc:AlternateContent xmlns:mc="http://schemas.openxmlformats.org/markup-compatibility/2006">
              <mc:Choice xmlns:v="urn:schemas-microsoft-com:vml" Requires="v">
                <p:oleObj spid="_x0000_s61614" name="Equation" r:id="rId13" imgW="1155600" imgH="393480" progId="Equation.DSMT4">
                  <p:embed/>
                </p:oleObj>
              </mc:Choice>
              <mc:Fallback>
                <p:oleObj name="Equation" r:id="rId13" imgW="1155600" imgH="393480" progId="Equation.DSMT4">
                  <p:embed/>
                  <p:pic>
                    <p:nvPicPr>
                      <p:cNvPr id="0" name=""/>
                      <p:cNvPicPr/>
                      <p:nvPr/>
                    </p:nvPicPr>
                    <p:blipFill>
                      <a:blip r:embed="rId14"/>
                      <a:stretch>
                        <a:fillRect/>
                      </a:stretch>
                    </p:blipFill>
                    <p:spPr>
                      <a:xfrm>
                        <a:off x="3121314" y="6000750"/>
                        <a:ext cx="1741488" cy="593725"/>
                      </a:xfrm>
                      <a:prstGeom prst="rect">
                        <a:avLst/>
                      </a:prstGeom>
                    </p:spPr>
                  </p:pic>
                </p:oleObj>
              </mc:Fallback>
            </mc:AlternateContent>
          </a:graphicData>
        </a:graphic>
      </p:graphicFrame>
      <p:sp>
        <p:nvSpPr>
          <p:cNvPr id="4" name="灯片编号占位符 3"/>
          <p:cNvSpPr>
            <a:spLocks noGrp="1"/>
          </p:cNvSpPr>
          <p:nvPr>
            <p:ph type="sldNum" sz="quarter" idx="12"/>
          </p:nvPr>
        </p:nvSpPr>
        <p:spPr/>
        <p:txBody>
          <a:bodyPr/>
          <a:lstStyle/>
          <a:p>
            <a:fld id="{1A54FE71-44B7-4752-9E07-321918EE349E}" type="slidenum">
              <a:rPr lang="zh-CN" altLang="en-US" smtClean="0"/>
              <a:t>35</a:t>
            </a:fld>
            <a:endParaRPr lang="zh-CN" altLang="en-US"/>
          </a:p>
        </p:txBody>
      </p:sp>
    </p:spTree>
    <p:extLst>
      <p:ext uri="{BB962C8B-B14F-4D97-AF65-F5344CB8AC3E}">
        <p14:creationId xmlns:p14="http://schemas.microsoft.com/office/powerpoint/2010/main" val="444456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关于吸尘器吸风量限制末速度的讨论</a:t>
            </a:r>
          </a:p>
        </p:txBody>
      </p:sp>
      <p:pic>
        <p:nvPicPr>
          <p:cNvPr id="7" name="Picture 17" descr="D:\SUPT\Vacuum bazooka\视频\实验\新实验\演讲\origin图片\Graph7.pn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12240" y="1738531"/>
            <a:ext cx="5851795" cy="463239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对象 7"/>
          <p:cNvGraphicFramePr>
            <a:graphicFrameLocks noChangeAspect="1"/>
          </p:cNvGraphicFramePr>
          <p:nvPr>
            <p:extLst>
              <p:ext uri="{D42A27DB-BD31-4B8C-83A1-F6EECF244321}">
                <p14:modId xmlns:p14="http://schemas.microsoft.com/office/powerpoint/2010/main" val="851240611"/>
              </p:ext>
            </p:extLst>
          </p:nvPr>
        </p:nvGraphicFramePr>
        <p:xfrm>
          <a:off x="7489536" y="2369416"/>
          <a:ext cx="2698750" cy="811213"/>
        </p:xfrm>
        <a:graphic>
          <a:graphicData uri="http://schemas.openxmlformats.org/presentationml/2006/ole">
            <mc:AlternateContent xmlns:mc="http://schemas.openxmlformats.org/markup-compatibility/2006">
              <mc:Choice xmlns:v="urn:schemas-microsoft-com:vml" Requires="v">
                <p:oleObj spid="_x0000_s62524" name="Equation" r:id="rId4" imgW="1307880" imgH="393480" progId="Equation.DSMT4">
                  <p:embed/>
                </p:oleObj>
              </mc:Choice>
              <mc:Fallback>
                <p:oleObj name="Equation" r:id="rId4" imgW="1307880" imgH="393480" progId="Equation.DSMT4">
                  <p:embed/>
                  <p:pic>
                    <p:nvPicPr>
                      <p:cNvPr id="0" name="对象 8"/>
                      <p:cNvPicPr>
                        <a:picLocks noChangeAspect="1" noChangeArrowheads="1"/>
                      </p:cNvPicPr>
                      <p:nvPr/>
                    </p:nvPicPr>
                    <p:blipFill>
                      <a:blip r:embed="rId5"/>
                      <a:srcRect/>
                      <a:stretch>
                        <a:fillRect/>
                      </a:stretch>
                    </p:blipFill>
                    <p:spPr bwMode="auto">
                      <a:xfrm>
                        <a:off x="7489536" y="2369416"/>
                        <a:ext cx="26987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049026062"/>
              </p:ext>
            </p:extLst>
          </p:nvPr>
        </p:nvGraphicFramePr>
        <p:xfrm>
          <a:off x="7504112" y="3622242"/>
          <a:ext cx="2489132" cy="735012"/>
        </p:xfrm>
        <a:graphic>
          <a:graphicData uri="http://schemas.openxmlformats.org/presentationml/2006/ole">
            <mc:AlternateContent xmlns:mc="http://schemas.openxmlformats.org/markup-compatibility/2006">
              <mc:Choice xmlns:v="urn:schemas-microsoft-com:vml" Requires="v">
                <p:oleObj spid="_x0000_s62525" name="Equation" r:id="rId6" imgW="1333440" imgH="393480" progId="Equation.DSMT4">
                  <p:embed/>
                </p:oleObj>
              </mc:Choice>
              <mc:Fallback>
                <p:oleObj name="Equation" r:id="rId6" imgW="1333440" imgH="393480" progId="Equation.DSMT4">
                  <p:embed/>
                  <p:pic>
                    <p:nvPicPr>
                      <p:cNvPr id="0" name="对象 12"/>
                      <p:cNvPicPr>
                        <a:picLocks noChangeAspect="1" noChangeArrowheads="1"/>
                      </p:cNvPicPr>
                      <p:nvPr/>
                    </p:nvPicPr>
                    <p:blipFill>
                      <a:blip r:embed="rId7"/>
                      <a:srcRect/>
                      <a:stretch>
                        <a:fillRect/>
                      </a:stretch>
                    </p:blipFill>
                    <p:spPr bwMode="auto">
                      <a:xfrm>
                        <a:off x="7504112" y="3622242"/>
                        <a:ext cx="2489132" cy="735012"/>
                      </a:xfrm>
                      <a:prstGeom prst="rect">
                        <a:avLst/>
                      </a:prstGeom>
                      <a:noFill/>
                      <a:ln>
                        <a:noFill/>
                      </a:ln>
                    </p:spPr>
                  </p:pic>
                </p:oleObj>
              </mc:Fallback>
            </mc:AlternateContent>
          </a:graphicData>
        </a:graphic>
      </p:graphicFrame>
      <p:cxnSp>
        <p:nvCxnSpPr>
          <p:cNvPr id="11" name="直接连接符 10"/>
          <p:cNvCxnSpPr/>
          <p:nvPr/>
        </p:nvCxnSpPr>
        <p:spPr>
          <a:xfrm>
            <a:off x="734291" y="3879272"/>
            <a:ext cx="2743200" cy="41564"/>
          </a:xfrm>
          <a:prstGeom prst="line">
            <a:avLst/>
          </a:prstGeom>
          <a:ln w="28575">
            <a:solidFill>
              <a:srgbClr val="7030A0"/>
            </a:solidFill>
            <a:prstDash val="lgDashDotDot"/>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959927" y="3352800"/>
            <a:ext cx="0" cy="2008909"/>
          </a:xfrm>
          <a:prstGeom prst="line">
            <a:avLst/>
          </a:prstGeom>
          <a:ln w="28575">
            <a:solidFill>
              <a:srgbClr val="FF0000"/>
            </a:solidFill>
            <a:prstDash val="lgDashDot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32509" y="2258290"/>
            <a:ext cx="2743200" cy="41564"/>
          </a:xfrm>
          <a:prstGeom prst="line">
            <a:avLst/>
          </a:prstGeom>
          <a:ln w="28575">
            <a:solidFill>
              <a:srgbClr val="92D050"/>
            </a:solidFill>
            <a:prstDash val="lgDashDotDot"/>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232074" y="4900044"/>
            <a:ext cx="4862944" cy="461665"/>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理论预言与实验事实符合情况良好</a:t>
            </a:r>
            <a:endParaRPr lang="zh-CN" altLang="en-US" sz="2400" b="1" dirty="0">
              <a:latin typeface="宋体" panose="02010600030101010101" pitchFamily="2" charset="-122"/>
              <a:ea typeface="宋体" panose="02010600030101010101" pitchFamily="2" charset="-122"/>
            </a:endParaRPr>
          </a:p>
        </p:txBody>
      </p:sp>
      <p:sp>
        <p:nvSpPr>
          <p:cNvPr id="3" name="灯片编号占位符 2"/>
          <p:cNvSpPr>
            <a:spLocks noGrp="1"/>
          </p:cNvSpPr>
          <p:nvPr>
            <p:ph type="sldNum" sz="quarter" idx="12"/>
          </p:nvPr>
        </p:nvSpPr>
        <p:spPr/>
        <p:txBody>
          <a:bodyPr/>
          <a:lstStyle/>
          <a:p>
            <a:fld id="{1A54FE71-44B7-4752-9E07-321918EE349E}" type="slidenum">
              <a:rPr lang="zh-CN" altLang="en-US" smtClean="0"/>
              <a:t>36</a:t>
            </a:fld>
            <a:endParaRPr lang="zh-CN" altLang="en-US"/>
          </a:p>
        </p:txBody>
      </p:sp>
    </p:spTree>
    <p:extLst>
      <p:ext uri="{BB962C8B-B14F-4D97-AF65-F5344CB8AC3E}">
        <p14:creationId xmlns:p14="http://schemas.microsoft.com/office/powerpoint/2010/main" val="1080874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关于吸尘器吸风量限制末速度的讨论</a:t>
            </a:r>
          </a:p>
        </p:txBody>
      </p:sp>
      <p:pic>
        <p:nvPicPr>
          <p:cNvPr id="5" name="Picture 2" descr="D:\SUPT\Vacuum bazooka\视频\实验\新实验\演讲\origin图片\Graph8.pn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87363" y="1724494"/>
            <a:ext cx="5858018" cy="4535597"/>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接连接符 5"/>
          <p:cNvCxnSpPr/>
          <p:nvPr/>
        </p:nvCxnSpPr>
        <p:spPr>
          <a:xfrm flipV="1">
            <a:off x="748145" y="3134590"/>
            <a:ext cx="5444837" cy="31174"/>
          </a:xfrm>
          <a:prstGeom prst="line">
            <a:avLst/>
          </a:prstGeom>
          <a:ln w="28575">
            <a:solidFill>
              <a:srgbClr val="FF0000"/>
            </a:solidFill>
            <a:prstDash val="lgDashDot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699164" y="1898073"/>
            <a:ext cx="0" cy="2275608"/>
          </a:xfrm>
          <a:prstGeom prst="line">
            <a:avLst/>
          </a:prstGeom>
          <a:ln w="28575">
            <a:solidFill>
              <a:srgbClr val="7030A0"/>
            </a:solidFill>
            <a:prstDash val="lgDashDotDot"/>
          </a:ln>
        </p:spPr>
        <p:style>
          <a:lnRef idx="1">
            <a:schemeClr val="accent1"/>
          </a:lnRef>
          <a:fillRef idx="0">
            <a:schemeClr val="accent1"/>
          </a:fillRef>
          <a:effectRef idx="0">
            <a:schemeClr val="accent1"/>
          </a:effectRef>
          <a:fontRef idx="minor">
            <a:schemeClr val="tx1"/>
          </a:fontRef>
        </p:style>
      </p:cxnSp>
      <p:graphicFrame>
        <p:nvGraphicFramePr>
          <p:cNvPr id="15" name="对象 14"/>
          <p:cNvGraphicFramePr>
            <a:graphicFrameLocks noChangeAspect="1"/>
          </p:cNvGraphicFramePr>
          <p:nvPr>
            <p:extLst>
              <p:ext uri="{D42A27DB-BD31-4B8C-83A1-F6EECF244321}">
                <p14:modId xmlns:p14="http://schemas.microsoft.com/office/powerpoint/2010/main" val="851240611"/>
              </p:ext>
            </p:extLst>
          </p:nvPr>
        </p:nvGraphicFramePr>
        <p:xfrm>
          <a:off x="7489825" y="2370138"/>
          <a:ext cx="2698750" cy="811212"/>
        </p:xfrm>
        <a:graphic>
          <a:graphicData uri="http://schemas.openxmlformats.org/presentationml/2006/ole">
            <mc:AlternateContent xmlns:mc="http://schemas.openxmlformats.org/markup-compatibility/2006">
              <mc:Choice xmlns:v="urn:schemas-microsoft-com:vml" Requires="v">
                <p:oleObj spid="_x0000_s63546" name="Equation" r:id="rId4" imgW="1307880" imgH="393480" progId="Equation.DSMT4">
                  <p:embed/>
                </p:oleObj>
              </mc:Choice>
              <mc:Fallback>
                <p:oleObj name="Equation" r:id="rId4" imgW="1307880" imgH="393480" progId="Equation.DSMT4">
                  <p:embed/>
                  <p:pic>
                    <p:nvPicPr>
                      <p:cNvPr id="0" name="对象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9825" y="2370138"/>
                        <a:ext cx="269875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2049026062"/>
              </p:ext>
            </p:extLst>
          </p:nvPr>
        </p:nvGraphicFramePr>
        <p:xfrm>
          <a:off x="7504113" y="3622675"/>
          <a:ext cx="2489200" cy="735013"/>
        </p:xfrm>
        <a:graphic>
          <a:graphicData uri="http://schemas.openxmlformats.org/presentationml/2006/ole">
            <mc:AlternateContent xmlns:mc="http://schemas.openxmlformats.org/markup-compatibility/2006">
              <mc:Choice xmlns:v="urn:schemas-microsoft-com:vml" Requires="v">
                <p:oleObj spid="_x0000_s63547" name="Equation" r:id="rId6" imgW="1333440" imgH="393480" progId="Equation.DSMT4">
                  <p:embed/>
                </p:oleObj>
              </mc:Choice>
              <mc:Fallback>
                <p:oleObj name="Equation" r:id="rId6" imgW="1333440" imgH="393480" progId="Equation.DSMT4">
                  <p:embed/>
                  <p:pic>
                    <p:nvPicPr>
                      <p:cNvPr id="0" name="对象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04113" y="3622675"/>
                        <a:ext cx="248920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Box 16"/>
          <p:cNvSpPr txBox="1"/>
          <p:nvPr/>
        </p:nvSpPr>
        <p:spPr>
          <a:xfrm>
            <a:off x="6747165" y="4881724"/>
            <a:ext cx="5126180" cy="461665"/>
          </a:xfrm>
          <a:prstGeom prst="rect">
            <a:avLst/>
          </a:prstGeom>
          <a:noFill/>
        </p:spPr>
        <p:txBody>
          <a:bodyPr wrap="square" rtlCol="0">
            <a:spAutoFit/>
          </a:bodyPr>
          <a:lstStyle/>
          <a:p>
            <a:r>
              <a:rPr lang="zh-CN" altLang="en-US" sz="2400" b="1" dirty="0" smtClean="0">
                <a:latin typeface="宋体" panose="02010600030101010101" pitchFamily="2" charset="-122"/>
                <a:ea typeface="宋体" panose="02010600030101010101" pitchFamily="2" charset="-122"/>
              </a:rPr>
              <a:t>理论预言与实验事实符合情况良好</a:t>
            </a:r>
            <a:endParaRPr lang="zh-CN" altLang="en-US" sz="2400" b="1" dirty="0">
              <a:latin typeface="宋体" panose="02010600030101010101" pitchFamily="2" charset="-122"/>
              <a:ea typeface="宋体" panose="02010600030101010101" pitchFamily="2" charset="-122"/>
            </a:endParaRPr>
          </a:p>
        </p:txBody>
      </p:sp>
      <p:sp>
        <p:nvSpPr>
          <p:cNvPr id="3" name="灯片编号占位符 2"/>
          <p:cNvSpPr>
            <a:spLocks noGrp="1"/>
          </p:cNvSpPr>
          <p:nvPr>
            <p:ph type="sldNum" sz="quarter" idx="12"/>
          </p:nvPr>
        </p:nvSpPr>
        <p:spPr/>
        <p:txBody>
          <a:bodyPr/>
          <a:lstStyle/>
          <a:p>
            <a:fld id="{1A54FE71-44B7-4752-9E07-321918EE349E}" type="slidenum">
              <a:rPr lang="zh-CN" altLang="en-US" smtClean="0"/>
              <a:t>37</a:t>
            </a:fld>
            <a:endParaRPr lang="zh-CN" altLang="en-US"/>
          </a:p>
        </p:txBody>
      </p:sp>
    </p:spTree>
    <p:extLst>
      <p:ext uri="{BB962C8B-B14F-4D97-AF65-F5344CB8AC3E}">
        <p14:creationId xmlns:p14="http://schemas.microsoft.com/office/powerpoint/2010/main" val="1682762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关于吸尘器吸风量限制末速度的讨论</a:t>
            </a:r>
          </a:p>
        </p:txBody>
      </p:sp>
      <p:sp>
        <p:nvSpPr>
          <p:cNvPr id="3" name="内容占位符 2"/>
          <p:cNvSpPr>
            <a:spLocks noGrp="1"/>
          </p:cNvSpPr>
          <p:nvPr>
            <p:ph idx="1"/>
          </p:nvPr>
        </p:nvSpPr>
        <p:spPr/>
        <p:txBody>
          <a:bodyPr/>
          <a:lstStyle/>
          <a:p>
            <a:endParaRPr lang="en-US" altLang="zh-CN" dirty="0" smtClean="0"/>
          </a:p>
          <a:p>
            <a:endParaRPr lang="en-US" altLang="zh-CN" dirty="0"/>
          </a:p>
          <a:p>
            <a:endParaRPr lang="en-US" altLang="zh-CN" dirty="0" smtClean="0"/>
          </a:p>
          <a:p>
            <a:endParaRPr lang="en-US" altLang="zh-CN" dirty="0"/>
          </a:p>
          <a:p>
            <a:endParaRPr lang="en-US" altLang="zh-CN" dirty="0" smtClean="0"/>
          </a:p>
          <a:p>
            <a:r>
              <a:rPr lang="zh-CN" altLang="en-US" dirty="0" smtClean="0"/>
              <a:t>阈值速度用括号标注，可以发现，理论与实验较为符合。之前符合情况不佳的数据都被限制在阈值速度以下，异常的实验数据得到了解释。</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17755756"/>
              </p:ext>
            </p:extLst>
          </p:nvPr>
        </p:nvGraphicFramePr>
        <p:xfrm>
          <a:off x="1048328" y="2438400"/>
          <a:ext cx="10686472" cy="1517226"/>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3251199">
                  <a:extLst>
                    <a:ext uri="{9D8B030D-6E8A-4147-A177-3AD203B41FA5}">
                      <a16:colId xmlns:a16="http://schemas.microsoft.com/office/drawing/2014/main" val="20001"/>
                    </a:ext>
                  </a:extLst>
                </a:gridCol>
                <a:gridCol w="2636521">
                  <a:extLst>
                    <a:ext uri="{9D8B030D-6E8A-4147-A177-3AD203B41FA5}">
                      <a16:colId xmlns:a16="http://schemas.microsoft.com/office/drawing/2014/main" val="20002"/>
                    </a:ext>
                  </a:extLst>
                </a:gridCol>
                <a:gridCol w="2766752">
                  <a:extLst>
                    <a:ext uri="{9D8B030D-6E8A-4147-A177-3AD203B41FA5}">
                      <a16:colId xmlns:a16="http://schemas.microsoft.com/office/drawing/2014/main" val="20003"/>
                    </a:ext>
                  </a:extLst>
                </a:gridCol>
              </a:tblGrid>
              <a:tr h="480906">
                <a:tc>
                  <a:txBody>
                    <a:bodyPr/>
                    <a:lstStyle/>
                    <a:p>
                      <a:r>
                        <a:rPr lang="zh-CN" altLang="en-US" dirty="0" smtClean="0">
                          <a:solidFill>
                            <a:schemeClr val="tx1"/>
                          </a:solidFill>
                        </a:rPr>
                        <a:t>直径</a:t>
                      </a:r>
                      <a:r>
                        <a:rPr lang="en-US" altLang="zh-CN" dirty="0" smtClean="0">
                          <a:solidFill>
                            <a:schemeClr val="tx1"/>
                          </a:solidFill>
                        </a:rPr>
                        <a:t>/</a:t>
                      </a:r>
                      <a:r>
                        <a:rPr lang="zh-CN" altLang="en-US" dirty="0" smtClean="0">
                          <a:solidFill>
                            <a:schemeClr val="tx1"/>
                          </a:solidFill>
                        </a:rPr>
                        <a:t>质量</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zh-CN" altLang="en-US" dirty="0" smtClean="0">
                          <a:solidFill>
                            <a:schemeClr val="tx1"/>
                          </a:solidFill>
                        </a:rPr>
                        <a:t>速度</a:t>
                      </a:r>
                      <a:r>
                        <a:rPr lang="en-US" altLang="zh-CN" dirty="0" smtClean="0">
                          <a:solidFill>
                            <a:schemeClr val="tx1"/>
                          </a:solidFill>
                        </a:rPr>
                        <a:t>m/s</a:t>
                      </a:r>
                      <a:r>
                        <a:rPr lang="zh-CN" altLang="en-US" dirty="0" smtClean="0">
                          <a:solidFill>
                            <a:schemeClr val="tx1"/>
                          </a:solidFill>
                        </a:rPr>
                        <a:t>（一台吸尘器）</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zh-CN" altLang="en-US" dirty="0" smtClean="0">
                          <a:solidFill>
                            <a:schemeClr val="tx1"/>
                          </a:solidFill>
                          <a:latin typeface="宋体" panose="02010600030101010101" pitchFamily="2" charset="-122"/>
                          <a:ea typeface="宋体" panose="02010600030101010101" pitchFamily="2" charset="-122"/>
                        </a:rPr>
                        <a:t>速度</a:t>
                      </a:r>
                      <a:r>
                        <a:rPr lang="en-US" altLang="zh-CN" dirty="0" smtClean="0">
                          <a:solidFill>
                            <a:schemeClr val="tx1"/>
                          </a:solidFill>
                          <a:latin typeface="宋体" panose="02010600030101010101" pitchFamily="2" charset="-122"/>
                          <a:ea typeface="宋体" panose="02010600030101010101" pitchFamily="2" charset="-122"/>
                        </a:rPr>
                        <a:t>m/s</a:t>
                      </a:r>
                      <a:r>
                        <a:rPr lang="zh-CN" altLang="en-US" dirty="0" smtClean="0">
                          <a:solidFill>
                            <a:schemeClr val="tx1"/>
                          </a:solidFill>
                          <a:latin typeface="宋体" panose="02010600030101010101" pitchFamily="2" charset="-122"/>
                          <a:ea typeface="宋体" panose="02010600030101010101" pitchFamily="2" charset="-122"/>
                        </a:rPr>
                        <a:t>（两台吸尘器）</a:t>
                      </a:r>
                      <a:endParaRPr lang="zh-CN" altLang="en-US" dirty="0">
                        <a:solidFill>
                          <a:schemeClr val="tx1"/>
                        </a:solidFill>
                        <a:latin typeface="宋体" panose="02010600030101010101" pitchFamily="2" charset="-122"/>
                        <a:ea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zh-CN" altLang="en-US" dirty="0" smtClean="0">
                          <a:solidFill>
                            <a:schemeClr val="tx1"/>
                          </a:solidFill>
                          <a:latin typeface="宋体" panose="02010600030101010101" pitchFamily="2" charset="-122"/>
                          <a:ea typeface="宋体" panose="02010600030101010101" pitchFamily="2" charset="-122"/>
                        </a:rPr>
                        <a:t>速度</a:t>
                      </a:r>
                      <a:r>
                        <a:rPr lang="en-US" altLang="zh-CN" dirty="0" smtClean="0">
                          <a:solidFill>
                            <a:schemeClr val="tx1"/>
                          </a:solidFill>
                          <a:latin typeface="宋体" panose="02010600030101010101" pitchFamily="2" charset="-122"/>
                          <a:ea typeface="宋体" panose="02010600030101010101" pitchFamily="2" charset="-122"/>
                        </a:rPr>
                        <a:t>m/s</a:t>
                      </a:r>
                      <a:r>
                        <a:rPr lang="zh-CN" altLang="en-US" dirty="0" smtClean="0">
                          <a:solidFill>
                            <a:schemeClr val="tx1"/>
                          </a:solidFill>
                          <a:latin typeface="宋体" panose="02010600030101010101" pitchFamily="2" charset="-122"/>
                          <a:ea typeface="宋体" panose="02010600030101010101" pitchFamily="2" charset="-122"/>
                        </a:rPr>
                        <a:t>（理论值）</a:t>
                      </a:r>
                      <a:endParaRPr lang="zh-CN" altLang="en-US" dirty="0">
                        <a:solidFill>
                          <a:schemeClr val="tx1"/>
                        </a:solidFill>
                        <a:latin typeface="宋体" panose="02010600030101010101" pitchFamily="2" charset="-122"/>
                        <a:ea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r>
                        <a:rPr lang="en-US" altLang="zh-CN" dirty="0" smtClean="0"/>
                        <a:t>34mm/30.0g</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altLang="zh-CN" sz="2800" b="0" i="0" u="none" strike="noStrike" dirty="0" smtClean="0">
                          <a:solidFill>
                            <a:srgbClr val="000000"/>
                          </a:solidFill>
                          <a:effectLst/>
                          <a:latin typeface="宋体"/>
                        </a:rPr>
                        <a:t> </a:t>
                      </a:r>
                      <a:r>
                        <a:rPr lang="en-US" altLang="zh-CN" sz="2800" b="0" i="0" u="none" strike="noStrike" baseline="0" dirty="0" smtClean="0">
                          <a:solidFill>
                            <a:srgbClr val="000000"/>
                          </a:solidFill>
                          <a:effectLst/>
                          <a:latin typeface="宋体"/>
                        </a:rPr>
                        <a:t> </a:t>
                      </a:r>
                      <a:r>
                        <a:rPr lang="en-US" altLang="zh-CN" sz="2800" b="0" i="0" u="none" strike="noStrike" dirty="0" smtClean="0">
                          <a:solidFill>
                            <a:srgbClr val="000000"/>
                          </a:solidFill>
                          <a:effectLst/>
                          <a:latin typeface="宋体"/>
                        </a:rPr>
                        <a:t>33.2</a:t>
                      </a:r>
                      <a:r>
                        <a:rPr lang="zh-CN" altLang="en-US" sz="2800" b="0" i="0" u="none" strike="noStrike" dirty="0" smtClean="0">
                          <a:solidFill>
                            <a:srgbClr val="000000"/>
                          </a:solidFill>
                          <a:effectLst/>
                          <a:latin typeface="宋体"/>
                        </a:rPr>
                        <a:t>（</a:t>
                      </a:r>
                      <a:r>
                        <a:rPr lang="en-US" altLang="zh-CN" sz="2800" b="0" i="0" u="none" strike="noStrike" dirty="0" smtClean="0">
                          <a:solidFill>
                            <a:srgbClr val="000000"/>
                          </a:solidFill>
                          <a:effectLst/>
                          <a:latin typeface="宋体"/>
                        </a:rPr>
                        <a:t>36.7</a:t>
                      </a:r>
                      <a:r>
                        <a:rPr lang="zh-CN" altLang="en-US" sz="2800" b="0" i="0" u="none" strike="noStrike" dirty="0" smtClean="0">
                          <a:solidFill>
                            <a:srgbClr val="000000"/>
                          </a:solidFill>
                          <a:effectLst/>
                          <a:latin typeface="宋体"/>
                        </a:rPr>
                        <a:t>）</a:t>
                      </a:r>
                      <a:endParaRPr lang="en-US" altLang="zh-CN" sz="2800" b="0" i="0" u="none" strike="noStrike" dirty="0">
                        <a:solidFill>
                          <a:srgbClr val="000000"/>
                        </a:solidFill>
                        <a:effectLst/>
                        <a:latin typeface="宋体"/>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2800" b="0" i="0" u="none" strike="noStrike" dirty="0" smtClean="0">
                          <a:solidFill>
                            <a:srgbClr val="000000"/>
                          </a:solidFill>
                          <a:effectLst/>
                          <a:latin typeface="宋体"/>
                        </a:rPr>
                        <a:t>44.2</a:t>
                      </a:r>
                      <a:endParaRPr lang="en-US" altLang="zh-CN" sz="2800" b="0" i="0" u="none" strike="noStrike" dirty="0">
                        <a:solidFill>
                          <a:srgbClr val="000000"/>
                        </a:solidFill>
                        <a:effectLst/>
                        <a:latin typeface="宋体"/>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dirty="0" smtClean="0">
                          <a:latin typeface="宋体" panose="02010600030101010101" pitchFamily="2" charset="-122"/>
                          <a:ea typeface="宋体" panose="02010600030101010101" pitchFamily="2" charset="-122"/>
                        </a:rPr>
                        <a:t>48.8</a:t>
                      </a:r>
                      <a:endParaRPr lang="zh-CN" altLang="en-US" sz="2800" dirty="0">
                        <a:latin typeface="宋体" panose="02010600030101010101" pitchFamily="2" charset="-122"/>
                        <a:ea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r>
                        <a:rPr lang="en-US" altLang="zh-CN" dirty="0" smtClean="0"/>
                        <a:t>43mm/50.0g</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altLang="zh-CN" sz="2800" dirty="0" smtClean="0">
                          <a:latin typeface="宋体" panose="02010600030101010101" pitchFamily="2" charset="-122"/>
                          <a:ea typeface="宋体" panose="02010600030101010101" pitchFamily="2" charset="-122"/>
                        </a:rPr>
                        <a:t> </a:t>
                      </a:r>
                      <a:r>
                        <a:rPr lang="en-US" altLang="zh-CN" sz="2800" baseline="0" dirty="0" smtClean="0">
                          <a:latin typeface="宋体" panose="02010600030101010101" pitchFamily="2" charset="-122"/>
                          <a:ea typeface="宋体" panose="02010600030101010101" pitchFamily="2" charset="-122"/>
                        </a:rPr>
                        <a:t> </a:t>
                      </a:r>
                      <a:r>
                        <a:rPr lang="en-US" altLang="zh-CN" sz="2800" b="0" i="0" u="none" strike="noStrike" dirty="0" smtClean="0">
                          <a:solidFill>
                            <a:srgbClr val="000000"/>
                          </a:solidFill>
                          <a:effectLst/>
                          <a:latin typeface="宋体"/>
                          <a:ea typeface="+mn-ea"/>
                        </a:rPr>
                        <a:t>20.0</a:t>
                      </a:r>
                      <a:r>
                        <a:rPr lang="zh-CN" altLang="en-US" sz="2800" b="0" i="0" u="none" strike="noStrike" dirty="0" smtClean="0">
                          <a:solidFill>
                            <a:srgbClr val="000000"/>
                          </a:solidFill>
                          <a:effectLst/>
                          <a:latin typeface="宋体"/>
                          <a:ea typeface="+mn-ea"/>
                        </a:rPr>
                        <a:t>（</a:t>
                      </a:r>
                      <a:r>
                        <a:rPr lang="en-US" altLang="zh-CN" sz="2800" b="0" i="0" u="none" strike="noStrike" dirty="0" smtClean="0">
                          <a:solidFill>
                            <a:srgbClr val="000000"/>
                          </a:solidFill>
                          <a:effectLst/>
                          <a:latin typeface="宋体"/>
                          <a:ea typeface="+mn-ea"/>
                        </a:rPr>
                        <a:t>22.9</a:t>
                      </a:r>
                      <a:r>
                        <a:rPr lang="zh-CN" altLang="en-US" sz="2800" b="0" i="0" u="none" strike="noStrike" dirty="0" smtClean="0">
                          <a:solidFill>
                            <a:srgbClr val="000000"/>
                          </a:solidFill>
                          <a:effectLst/>
                          <a:latin typeface="宋体"/>
                          <a:ea typeface="+mn-ea"/>
                        </a:rPr>
                        <a:t>）</a:t>
                      </a:r>
                      <a:endParaRPr lang="en-US" altLang="zh-CN" sz="2800" b="0" i="0" u="none" strike="noStrike" dirty="0">
                        <a:solidFill>
                          <a:srgbClr val="000000"/>
                        </a:solidFill>
                        <a:effectLst/>
                        <a:latin typeface="宋体"/>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altLang="zh-CN" sz="2400" dirty="0" smtClean="0">
                          <a:latin typeface="宋体" panose="02010600030101010101" pitchFamily="2" charset="-122"/>
                          <a:ea typeface="宋体" panose="02010600030101010101" pitchFamily="2" charset="-122"/>
                        </a:rPr>
                        <a:t> </a:t>
                      </a:r>
                      <a:r>
                        <a:rPr lang="en-US" altLang="zh-CN" sz="2800" b="0" i="0" u="none" strike="noStrike" dirty="0" smtClean="0">
                          <a:solidFill>
                            <a:srgbClr val="000000"/>
                          </a:solidFill>
                          <a:effectLst/>
                          <a:latin typeface="宋体"/>
                          <a:ea typeface="+mn-ea"/>
                        </a:rPr>
                        <a:t>33.4</a:t>
                      </a:r>
                      <a:r>
                        <a:rPr lang="zh-CN" altLang="en-US" sz="2800" b="0" i="0" u="none" strike="noStrike" dirty="0" smtClean="0">
                          <a:solidFill>
                            <a:srgbClr val="000000"/>
                          </a:solidFill>
                          <a:effectLst/>
                          <a:latin typeface="宋体"/>
                          <a:ea typeface="+mn-ea"/>
                        </a:rPr>
                        <a:t>（</a:t>
                      </a:r>
                      <a:r>
                        <a:rPr lang="en-US" altLang="zh-CN" sz="2800" b="0" i="0" u="none" strike="noStrike" dirty="0" smtClean="0">
                          <a:solidFill>
                            <a:srgbClr val="000000"/>
                          </a:solidFill>
                          <a:effectLst/>
                          <a:latin typeface="宋体"/>
                          <a:ea typeface="+mn-ea"/>
                        </a:rPr>
                        <a:t>40.2</a:t>
                      </a:r>
                      <a:r>
                        <a:rPr lang="zh-CN" altLang="en-US" sz="2800" b="0" i="0" u="none" strike="noStrike" dirty="0" smtClean="0">
                          <a:solidFill>
                            <a:srgbClr val="000000"/>
                          </a:solidFill>
                          <a:effectLst/>
                          <a:latin typeface="宋体"/>
                          <a:ea typeface="+mn-ea"/>
                        </a:rPr>
                        <a:t>）</a:t>
                      </a:r>
                      <a:endParaRPr lang="en-US" altLang="zh-CN" sz="2800" b="0" i="0" u="none" strike="noStrike" dirty="0">
                        <a:solidFill>
                          <a:srgbClr val="000000"/>
                        </a:solidFill>
                        <a:effectLst/>
                        <a:latin typeface="宋体"/>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dirty="0" smtClean="0">
                          <a:latin typeface="宋体" panose="02010600030101010101" pitchFamily="2" charset="-122"/>
                          <a:ea typeface="宋体" panose="02010600030101010101" pitchFamily="2" charset="-122"/>
                        </a:rPr>
                        <a:t>49.3</a:t>
                      </a:r>
                      <a:endParaRPr lang="zh-CN" altLang="en-US" sz="2800" dirty="0">
                        <a:latin typeface="宋体" panose="02010600030101010101" pitchFamily="2" charset="-122"/>
                        <a:ea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5" name="灯片编号占位符 4"/>
          <p:cNvSpPr>
            <a:spLocks noGrp="1"/>
          </p:cNvSpPr>
          <p:nvPr>
            <p:ph type="sldNum" sz="quarter" idx="12"/>
          </p:nvPr>
        </p:nvSpPr>
        <p:spPr/>
        <p:txBody>
          <a:bodyPr/>
          <a:lstStyle/>
          <a:p>
            <a:fld id="{1A54FE71-44B7-4752-9E07-321918EE349E}" type="slidenum">
              <a:rPr lang="zh-CN" altLang="en-US" smtClean="0"/>
              <a:t>38</a:t>
            </a:fld>
            <a:endParaRPr lang="zh-CN" altLang="en-US"/>
          </a:p>
        </p:txBody>
      </p:sp>
    </p:spTree>
    <p:extLst>
      <p:ext uri="{BB962C8B-B14F-4D97-AF65-F5344CB8AC3E}">
        <p14:creationId xmlns:p14="http://schemas.microsoft.com/office/powerpoint/2010/main" val="3240502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793487"/>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宋体" panose="02010600030101010101" pitchFamily="2" charset="-122"/>
                <a:ea typeface="宋体" panose="02010600030101010101" pitchFamily="2" charset="-122"/>
                <a:cs typeface="Times New Roman" panose="02020603050405020304" pitchFamily="18" charset="0"/>
              </a:rPr>
              <a:t> 4.</a:t>
            </a:r>
            <a:r>
              <a:rPr lang="zh-CN" altLang="en-US" sz="3600" b="1" dirty="0" smtClean="0">
                <a:latin typeface="宋体" panose="02010600030101010101" pitchFamily="2" charset="-122"/>
                <a:ea typeface="宋体" panose="02010600030101010101" pitchFamily="2" charset="-122"/>
                <a:cs typeface="Times New Roman" panose="02020603050405020304" pitchFamily="18" charset="0"/>
              </a:rPr>
              <a:t> 误差分析</a:t>
            </a:r>
            <a:r>
              <a:rPr lang="zh-CN" altLang="en-US" sz="3600" b="1" dirty="0">
                <a:latin typeface="宋体" panose="02010600030101010101" pitchFamily="2" charset="-122"/>
                <a:ea typeface="宋体" panose="02010600030101010101" pitchFamily="2" charset="-122"/>
                <a:cs typeface="Times New Roman" panose="02020603050405020304" pitchFamily="18" charset="0"/>
              </a:rPr>
              <a:t>与</a:t>
            </a:r>
            <a:r>
              <a:rPr lang="zh-CN" altLang="en-US" sz="3600" b="1" dirty="0" smtClean="0">
                <a:latin typeface="宋体" panose="02010600030101010101" pitchFamily="2" charset="-122"/>
                <a:ea typeface="宋体" panose="02010600030101010101" pitchFamily="2" charset="-122"/>
                <a:cs typeface="Times New Roman" panose="02020603050405020304" pitchFamily="18" charset="0"/>
              </a:rPr>
              <a:t>讨论</a:t>
            </a:r>
            <a:endParaRPr lang="zh-CN" altLang="en-US" sz="36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39</a:t>
            </a:fld>
            <a:endParaRPr lang="zh-CN" altLang="en-US"/>
          </a:p>
        </p:txBody>
      </p:sp>
    </p:spTree>
    <p:extLst>
      <p:ext uri="{BB962C8B-B14F-4D97-AF65-F5344CB8AC3E}">
        <p14:creationId xmlns:p14="http://schemas.microsoft.com/office/powerpoint/2010/main" val="9294102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误差分析</a:t>
            </a:r>
            <a:endParaRPr lang="zh-CN" altLang="en-US" dirty="0"/>
          </a:p>
        </p:txBody>
      </p:sp>
      <p:sp>
        <p:nvSpPr>
          <p:cNvPr id="3" name="内容占位符 2"/>
          <p:cNvSpPr>
            <a:spLocks noGrp="1"/>
          </p:cNvSpPr>
          <p:nvPr>
            <p:ph idx="1"/>
          </p:nvPr>
        </p:nvSpPr>
        <p:spPr/>
        <p:txBody>
          <a:bodyPr/>
          <a:lstStyle/>
          <a:p>
            <a:pPr marL="0" indent="0">
              <a:buNone/>
            </a:pPr>
            <a:r>
              <a:rPr lang="en-US" altLang="zh-CN" dirty="0" smtClean="0"/>
              <a:t>【</a:t>
            </a:r>
            <a:r>
              <a:rPr lang="zh-CN" altLang="en-US" dirty="0" smtClean="0"/>
              <a:t>理论</a:t>
            </a:r>
            <a:r>
              <a:rPr lang="en-US" altLang="zh-CN" dirty="0" smtClean="0"/>
              <a:t>】</a:t>
            </a:r>
          </a:p>
          <a:p>
            <a:r>
              <a:rPr lang="zh-CN" altLang="en-US" dirty="0" smtClean="0"/>
              <a:t>取湍流核心区的速度廓线作为平均速度，但由于粘性底层和过渡区很薄，误差不超过</a:t>
            </a:r>
            <a:r>
              <a:rPr lang="en-US" altLang="zh-CN" dirty="0" smtClean="0"/>
              <a:t>10%</a:t>
            </a:r>
          </a:p>
          <a:p>
            <a:r>
              <a:rPr lang="zh-CN" altLang="en-US" dirty="0" smtClean="0"/>
              <a:t>本实验中管线构造所取的达西摩擦因子和局部损失因子为工程流体力学手册所查，非针对本实验专门设计实验测量，误差不超过</a:t>
            </a:r>
            <a:r>
              <a:rPr lang="en-US" altLang="zh-CN" dirty="0" smtClean="0"/>
              <a:t>2.5%</a:t>
            </a:r>
          </a:p>
          <a:p>
            <a:r>
              <a:rPr lang="zh-CN" altLang="en-US" dirty="0"/>
              <a:t>忽略</a:t>
            </a:r>
            <a:r>
              <a:rPr lang="zh-CN" altLang="en-US" dirty="0" smtClean="0"/>
              <a:t>了炮弹和</a:t>
            </a:r>
            <a:r>
              <a:rPr lang="en-US" altLang="zh-CN" dirty="0" smtClean="0"/>
              <a:t>PVC</a:t>
            </a:r>
            <a:r>
              <a:rPr lang="zh-CN" altLang="en-US" dirty="0" smtClean="0"/>
              <a:t>管的相互作用。</a:t>
            </a:r>
            <a:endParaRPr lang="en-US" altLang="zh-CN" dirty="0" smtClean="0"/>
          </a:p>
          <a:p>
            <a:pPr marL="0" indent="0">
              <a:buNone/>
            </a:pPr>
            <a:r>
              <a:rPr lang="en-US" altLang="zh-CN" dirty="0" smtClean="0"/>
              <a:t>【</a:t>
            </a:r>
            <a:r>
              <a:rPr lang="zh-CN" altLang="en-US" dirty="0" smtClean="0"/>
              <a:t>实验</a:t>
            </a:r>
            <a:r>
              <a:rPr lang="en-US" altLang="zh-CN" dirty="0" smtClean="0"/>
              <a:t>】</a:t>
            </a:r>
          </a:p>
          <a:p>
            <a:r>
              <a:rPr lang="zh-CN" altLang="en-US" dirty="0" smtClean="0"/>
              <a:t>测量速度所用的</a:t>
            </a:r>
            <a:r>
              <a:rPr lang="en-US" altLang="zh-CN" dirty="0" smtClean="0"/>
              <a:t>Tracker</a:t>
            </a:r>
            <a:r>
              <a:rPr lang="zh-CN" altLang="en-US" dirty="0" smtClean="0"/>
              <a:t>软件的测量误差</a:t>
            </a:r>
            <a:endParaRPr lang="zh-CN" altLang="en-US"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40</a:t>
            </a:fld>
            <a:endParaRPr lang="zh-CN" altLang="en-US"/>
          </a:p>
        </p:txBody>
      </p:sp>
    </p:spTree>
    <p:extLst>
      <p:ext uri="{BB962C8B-B14F-4D97-AF65-F5344CB8AC3E}">
        <p14:creationId xmlns:p14="http://schemas.microsoft.com/office/powerpoint/2010/main" val="2863419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923330"/>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宋体" panose="02010600030101010101" pitchFamily="2" charset="-122"/>
                <a:ea typeface="宋体" panose="02010600030101010101" pitchFamily="2" charset="-122"/>
                <a:cs typeface="Times New Roman" panose="02020603050405020304" pitchFamily="18" charset="0"/>
              </a:rPr>
              <a:t> 5.</a:t>
            </a:r>
            <a:r>
              <a:rPr lang="zh-CN" altLang="en-US" sz="3600" b="1" dirty="0" smtClean="0">
                <a:latin typeface="宋体" panose="02010600030101010101" pitchFamily="2" charset="-122"/>
                <a:ea typeface="宋体" panose="02010600030101010101" pitchFamily="2" charset="-122"/>
                <a:cs typeface="Times New Roman" panose="02020603050405020304" pitchFamily="18" charset="0"/>
              </a:rPr>
              <a:t>研究结论</a:t>
            </a:r>
            <a:r>
              <a:rPr lang="en-US" altLang="zh-CN" sz="3600" b="1" dirty="0" smtClean="0">
                <a:latin typeface="宋体" panose="02010600030101010101" pitchFamily="2" charset="-122"/>
                <a:ea typeface="宋体" panose="02010600030101010101" pitchFamily="2" charset="-122"/>
                <a:cs typeface="Times New Roman" panose="02020603050405020304" pitchFamily="18" charset="0"/>
              </a:rPr>
              <a:t> </a:t>
            </a:r>
            <a:endParaRPr lang="en-US" altLang="zh-CN" sz="36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41</a:t>
            </a:fld>
            <a:endParaRPr lang="zh-CN" altLang="en-US"/>
          </a:p>
        </p:txBody>
      </p:sp>
    </p:spTree>
    <p:extLst>
      <p:ext uri="{BB962C8B-B14F-4D97-AF65-F5344CB8AC3E}">
        <p14:creationId xmlns:p14="http://schemas.microsoft.com/office/powerpoint/2010/main" val="9294102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结论（炮弹速度）</a:t>
            </a:r>
            <a:endParaRPr lang="zh-CN" altLang="en-US" dirty="0"/>
          </a:p>
        </p:txBody>
      </p:sp>
      <p:sp>
        <p:nvSpPr>
          <p:cNvPr id="3" name="内容占位符 2"/>
          <p:cNvSpPr>
            <a:spLocks noGrp="1"/>
          </p:cNvSpPr>
          <p:nvPr>
            <p:ph idx="1"/>
          </p:nvPr>
        </p:nvSpPr>
        <p:spPr/>
        <p:txBody>
          <a:bodyPr/>
          <a:lstStyle/>
          <a:p>
            <a:pPr marL="0" indent="0">
              <a:buNone/>
            </a:pPr>
            <a:r>
              <a:rPr lang="en-US" altLang="zh-CN" dirty="0" smtClean="0"/>
              <a:t>【</a:t>
            </a:r>
            <a:r>
              <a:rPr lang="zh-CN" altLang="en-US" dirty="0" smtClean="0"/>
              <a:t>最大速度未达到阈值速度</a:t>
            </a:r>
            <a:r>
              <a:rPr lang="en-US" altLang="zh-CN" dirty="0" smtClean="0"/>
              <a:t>】</a:t>
            </a:r>
          </a:p>
          <a:p>
            <a:pPr marL="0" indent="0">
              <a:buNone/>
            </a:pPr>
            <a:r>
              <a:rPr lang="zh-CN" altLang="en-US" dirty="0" smtClean="0"/>
              <a:t>若</a:t>
            </a:r>
            <a:r>
              <a:rPr lang="zh-CN" altLang="en-US" dirty="0"/>
              <a:t>炮弹</a:t>
            </a:r>
            <a:r>
              <a:rPr lang="zh-CN" altLang="en-US" dirty="0" smtClean="0"/>
              <a:t>的速度未达到阈值速度，吸尘器有能力维持炮弹前低气压，则炮弹的运动受以下微分方程约束：</a:t>
            </a:r>
            <a:endParaRPr lang="en-US" altLang="zh-CN" dirty="0" smtClean="0"/>
          </a:p>
          <a:p>
            <a:pPr marL="0" indent="0">
              <a:buNone/>
            </a:pPr>
            <a:endParaRPr lang="en-US" altLang="zh-CN" dirty="0"/>
          </a:p>
          <a:p>
            <a:pPr marL="0" indent="0">
              <a:buNone/>
            </a:pPr>
            <a:endParaRPr lang="en-US" altLang="zh-CN" dirty="0" smtClean="0"/>
          </a:p>
          <a:p>
            <a:pPr marL="0" indent="0">
              <a:buNone/>
            </a:pPr>
            <a:r>
              <a:rPr lang="zh-CN" altLang="en-US" dirty="0" smtClean="0"/>
              <a:t>其中，</a:t>
            </a:r>
            <a:endParaRPr lang="en-US" altLang="zh-CN" dirty="0"/>
          </a:p>
        </p:txBody>
      </p:sp>
      <p:graphicFrame>
        <p:nvGraphicFramePr>
          <p:cNvPr id="4" name="对象 3"/>
          <p:cNvGraphicFramePr>
            <a:graphicFrameLocks noChangeAspect="1"/>
          </p:cNvGraphicFramePr>
          <p:nvPr>
            <p:extLst>
              <p:ext uri="{D42A27DB-BD31-4B8C-83A1-F6EECF244321}">
                <p14:modId xmlns:p14="http://schemas.microsoft.com/office/powerpoint/2010/main" val="1822669397"/>
              </p:ext>
            </p:extLst>
          </p:nvPr>
        </p:nvGraphicFramePr>
        <p:xfrm>
          <a:off x="3849688" y="3289157"/>
          <a:ext cx="2624137" cy="884237"/>
        </p:xfrm>
        <a:graphic>
          <a:graphicData uri="http://schemas.openxmlformats.org/presentationml/2006/ole">
            <mc:AlternateContent xmlns:mc="http://schemas.openxmlformats.org/markup-compatibility/2006">
              <mc:Choice xmlns:v="urn:schemas-microsoft-com:vml" Requires="v">
                <p:oleObj spid="_x0000_s65619" name="Equation" r:id="rId3" imgW="1168200" imgH="393480" progId="Equation.DSMT4">
                  <p:embed/>
                </p:oleObj>
              </mc:Choice>
              <mc:Fallback>
                <p:oleObj name="Equation" r:id="rId3" imgW="1168200" imgH="393480" progId="Equation.DSMT4">
                  <p:embed/>
                  <p:pic>
                    <p:nvPicPr>
                      <p:cNvPr id="0" name="对象 3"/>
                      <p:cNvPicPr>
                        <a:picLocks noChangeAspect="1" noChangeArrowheads="1"/>
                      </p:cNvPicPr>
                      <p:nvPr/>
                    </p:nvPicPr>
                    <p:blipFill>
                      <a:blip r:embed="rId4"/>
                      <a:srcRect/>
                      <a:stretch>
                        <a:fillRect/>
                      </a:stretch>
                    </p:blipFill>
                    <p:spPr bwMode="auto">
                      <a:xfrm>
                        <a:off x="3849688" y="3289157"/>
                        <a:ext cx="2624137"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46945671"/>
              </p:ext>
            </p:extLst>
          </p:nvPr>
        </p:nvGraphicFramePr>
        <p:xfrm>
          <a:off x="901844" y="4682837"/>
          <a:ext cx="5097988" cy="947448"/>
        </p:xfrm>
        <a:graphic>
          <a:graphicData uri="http://schemas.openxmlformats.org/presentationml/2006/ole">
            <mc:AlternateContent xmlns:mc="http://schemas.openxmlformats.org/markup-compatibility/2006">
              <mc:Choice xmlns:v="urn:schemas-microsoft-com:vml" Requires="v">
                <p:oleObj spid="_x0000_s65620" name="Equation" r:id="rId5" imgW="2527200" imgH="469800" progId="Equation.DSMT4">
                  <p:embed/>
                </p:oleObj>
              </mc:Choice>
              <mc:Fallback>
                <p:oleObj name="Equation" r:id="rId5" imgW="2527200" imgH="469800" progId="Equation.DSMT4">
                  <p:embed/>
                  <p:pic>
                    <p:nvPicPr>
                      <p:cNvPr id="0" name="对象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1844" y="4682837"/>
                        <a:ext cx="5097988" cy="947448"/>
                      </a:xfrm>
                      <a:prstGeom prst="rect">
                        <a:avLst/>
                      </a:prstGeom>
                      <a:noFill/>
                      <a:ln>
                        <a:noFill/>
                      </a:ln>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930420829"/>
              </p:ext>
            </p:extLst>
          </p:nvPr>
        </p:nvGraphicFramePr>
        <p:xfrm>
          <a:off x="953364" y="5832764"/>
          <a:ext cx="5043356" cy="834304"/>
        </p:xfrm>
        <a:graphic>
          <a:graphicData uri="http://schemas.openxmlformats.org/presentationml/2006/ole">
            <mc:AlternateContent xmlns:mc="http://schemas.openxmlformats.org/markup-compatibility/2006">
              <mc:Choice xmlns:v="urn:schemas-microsoft-com:vml" Requires="v">
                <p:oleObj spid="_x0000_s65621" name="Equation" r:id="rId7" imgW="2997000" imgH="495000" progId="Equation.DSMT4">
                  <p:embed/>
                </p:oleObj>
              </mc:Choice>
              <mc:Fallback>
                <p:oleObj name="Equation" r:id="rId7" imgW="2997000" imgH="495000" progId="Equation.DSMT4">
                  <p:embed/>
                  <p:pic>
                    <p:nvPicPr>
                      <p:cNvPr id="0" name="对象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3364" y="5832764"/>
                        <a:ext cx="5043356" cy="834304"/>
                      </a:xfrm>
                      <a:prstGeom prst="rect">
                        <a:avLst/>
                      </a:prstGeom>
                      <a:noFill/>
                      <a:ln>
                        <a:noFill/>
                      </a:ln>
                    </p:spPr>
                  </p:pic>
                </p:oleObj>
              </mc:Fallback>
            </mc:AlternateContent>
          </a:graphicData>
        </a:graphic>
      </p:graphicFrame>
      <p:sp>
        <p:nvSpPr>
          <p:cNvPr id="7" name="灯片编号占位符 6"/>
          <p:cNvSpPr>
            <a:spLocks noGrp="1"/>
          </p:cNvSpPr>
          <p:nvPr>
            <p:ph type="sldNum" sz="quarter" idx="12"/>
          </p:nvPr>
        </p:nvSpPr>
        <p:spPr/>
        <p:txBody>
          <a:bodyPr/>
          <a:lstStyle/>
          <a:p>
            <a:fld id="{1A54FE71-44B7-4752-9E07-321918EE349E}" type="slidenum">
              <a:rPr lang="zh-CN" altLang="en-US" smtClean="0"/>
              <a:t>42</a:t>
            </a:fld>
            <a:endParaRPr lang="zh-CN" altLang="en-US"/>
          </a:p>
        </p:txBody>
      </p:sp>
    </p:spTree>
    <p:extLst>
      <p:ext uri="{BB962C8B-B14F-4D97-AF65-F5344CB8AC3E}">
        <p14:creationId xmlns:p14="http://schemas.microsoft.com/office/powerpoint/2010/main" val="3491327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结论（炮弹速度）</a:t>
            </a:r>
            <a:endParaRPr lang="zh-CN" altLang="en-US" dirty="0"/>
          </a:p>
        </p:txBody>
      </p:sp>
      <p:sp>
        <p:nvSpPr>
          <p:cNvPr id="3" name="内容占位符 2"/>
          <p:cNvSpPr>
            <a:spLocks noGrp="1"/>
          </p:cNvSpPr>
          <p:nvPr>
            <p:ph idx="1"/>
          </p:nvPr>
        </p:nvSpPr>
        <p:spPr/>
        <p:txBody>
          <a:bodyPr/>
          <a:lstStyle/>
          <a:p>
            <a:r>
              <a:rPr lang="en-US" altLang="zh-CN" dirty="0" smtClean="0"/>
              <a:t>【</a:t>
            </a:r>
            <a:r>
              <a:rPr lang="zh-CN" altLang="en-US" dirty="0" smtClean="0"/>
              <a:t>最大速度达到阈值速度</a:t>
            </a:r>
            <a:r>
              <a:rPr lang="en-US" altLang="zh-CN" dirty="0" smtClean="0"/>
              <a:t>】</a:t>
            </a:r>
            <a:endParaRPr lang="en-US" altLang="zh-CN" dirty="0"/>
          </a:p>
          <a:p>
            <a:pPr marL="0" indent="0">
              <a:lnSpc>
                <a:spcPct val="100000"/>
              </a:lnSpc>
              <a:buNone/>
            </a:pPr>
            <a:r>
              <a:rPr lang="zh-CN" altLang="en-US" dirty="0" smtClean="0"/>
              <a:t>若达到阈值速度，吸尘器无法维持炮弹前的低气压，动力将消失，最大速度受吸气量与管径联合约束。</a:t>
            </a:r>
            <a:endParaRPr lang="en-US" altLang="zh-CN" dirty="0" smtClean="0"/>
          </a:p>
          <a:p>
            <a:pPr marL="0" indent="0">
              <a:lnSpc>
                <a:spcPct val="100000"/>
              </a:lnSpc>
              <a:buNone/>
            </a:pPr>
            <a:endParaRPr lang="en-US" altLang="zh-CN" dirty="0"/>
          </a:p>
          <a:p>
            <a:pPr marL="0" indent="0">
              <a:lnSpc>
                <a:spcPct val="100000"/>
              </a:lnSpc>
              <a:buNone/>
            </a:pPr>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2302912299"/>
              </p:ext>
            </p:extLst>
          </p:nvPr>
        </p:nvGraphicFramePr>
        <p:xfrm>
          <a:off x="1310985" y="3564698"/>
          <a:ext cx="2623706" cy="821565"/>
        </p:xfrm>
        <a:graphic>
          <a:graphicData uri="http://schemas.openxmlformats.org/presentationml/2006/ole">
            <mc:AlternateContent xmlns:mc="http://schemas.openxmlformats.org/markup-compatibility/2006">
              <mc:Choice xmlns:v="urn:schemas-microsoft-com:vml" Requires="v">
                <p:oleObj spid="_x0000_s66589" name="Equation" r:id="rId3" imgW="1257120" imgH="393480" progId="Equation.DSMT4">
                  <p:embed/>
                </p:oleObj>
              </mc:Choice>
              <mc:Fallback>
                <p:oleObj name="Equation" r:id="rId3" imgW="1257120" imgH="393480" progId="Equation.DSMT4">
                  <p:embed/>
                  <p:pic>
                    <p:nvPicPr>
                      <p:cNvPr id="0" name=""/>
                      <p:cNvPicPr/>
                      <p:nvPr/>
                    </p:nvPicPr>
                    <p:blipFill>
                      <a:blip r:embed="rId4"/>
                      <a:stretch>
                        <a:fillRect/>
                      </a:stretch>
                    </p:blipFill>
                    <p:spPr>
                      <a:xfrm>
                        <a:off x="1310985" y="3564698"/>
                        <a:ext cx="2623706" cy="821565"/>
                      </a:xfrm>
                      <a:prstGeom prst="rect">
                        <a:avLst/>
                      </a:prstGeom>
                    </p:spPr>
                  </p:pic>
                </p:oleObj>
              </mc:Fallback>
            </mc:AlternateContent>
          </a:graphicData>
        </a:graphic>
      </p:graphicFrame>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2217" y="3684982"/>
            <a:ext cx="6737257" cy="2850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灯片编号占位符 3"/>
          <p:cNvSpPr>
            <a:spLocks noGrp="1"/>
          </p:cNvSpPr>
          <p:nvPr>
            <p:ph type="sldNum" sz="quarter" idx="12"/>
          </p:nvPr>
        </p:nvSpPr>
        <p:spPr/>
        <p:txBody>
          <a:bodyPr/>
          <a:lstStyle/>
          <a:p>
            <a:fld id="{1A54FE71-44B7-4752-9E07-321918EE349E}" type="slidenum">
              <a:rPr lang="zh-CN" altLang="en-US" smtClean="0"/>
              <a:t>43</a:t>
            </a:fld>
            <a:endParaRPr lang="zh-CN" altLang="en-US"/>
          </a:p>
        </p:txBody>
      </p:sp>
    </p:spTree>
    <p:extLst>
      <p:ext uri="{BB962C8B-B14F-4D97-AF65-F5344CB8AC3E}">
        <p14:creationId xmlns:p14="http://schemas.microsoft.com/office/powerpoint/2010/main" val="3163278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结论（最大化方法，作用力因素）</a:t>
            </a:r>
            <a:endParaRPr lang="zh-CN" altLang="en-US" dirty="0"/>
          </a:p>
        </p:txBody>
      </p:sp>
      <p:sp>
        <p:nvSpPr>
          <p:cNvPr id="3" name="内容占位符 2"/>
          <p:cNvSpPr>
            <a:spLocks noGrp="1"/>
          </p:cNvSpPr>
          <p:nvPr>
            <p:ph idx="1"/>
          </p:nvPr>
        </p:nvSpPr>
        <p:spPr>
          <a:xfrm>
            <a:off x="838200" y="1302327"/>
            <a:ext cx="10515600" cy="4874636"/>
          </a:xfrm>
        </p:spPr>
        <p:txBody>
          <a:bodyPr>
            <a:normAutofit fontScale="92500"/>
          </a:bodyPr>
          <a:lstStyle/>
          <a:p>
            <a:pPr marL="0" indent="0">
              <a:lnSpc>
                <a:spcPct val="110000"/>
              </a:lnSpc>
              <a:buNone/>
            </a:pPr>
            <a:r>
              <a:rPr lang="en-US" altLang="zh-CN" dirty="0" smtClean="0"/>
              <a:t>【</a:t>
            </a:r>
            <a:r>
              <a:rPr lang="zh-CN" altLang="en-US" dirty="0" smtClean="0"/>
              <a:t>炮弹</a:t>
            </a:r>
            <a:r>
              <a:rPr lang="en-US" altLang="zh-CN" dirty="0" smtClean="0"/>
              <a:t>】</a:t>
            </a:r>
            <a:endParaRPr lang="en-US" altLang="zh-CN" dirty="0"/>
          </a:p>
          <a:p>
            <a:pPr>
              <a:lnSpc>
                <a:spcPct val="110000"/>
              </a:lnSpc>
            </a:pPr>
            <a:r>
              <a:rPr lang="en-US" altLang="zh-CN" dirty="0" smtClean="0"/>
              <a:t>{</a:t>
            </a:r>
            <a:r>
              <a:rPr lang="zh-CN" altLang="en-US" dirty="0" smtClean="0"/>
              <a:t>质量</a:t>
            </a:r>
            <a:r>
              <a:rPr lang="en-US" altLang="zh-CN" dirty="0" smtClean="0"/>
              <a:t>} </a:t>
            </a:r>
            <a:r>
              <a:rPr lang="zh-CN" altLang="en-US" dirty="0" smtClean="0"/>
              <a:t>选用轻质炮弹，若管中速度</a:t>
            </a:r>
            <a:r>
              <a:rPr lang="zh-CN" altLang="en-US" dirty="0" smtClean="0">
                <a:solidFill>
                  <a:srgbClr val="FF0000"/>
                </a:solidFill>
              </a:rPr>
              <a:t>小于阈值速度</a:t>
            </a:r>
            <a:r>
              <a:rPr lang="zh-CN" altLang="en-US" dirty="0" smtClean="0"/>
              <a:t>，则炮弹质量</a:t>
            </a:r>
            <a:r>
              <a:rPr lang="zh-CN" altLang="en-US" dirty="0"/>
              <a:t>应选</a:t>
            </a:r>
            <a:r>
              <a:rPr lang="zh-CN" altLang="en-US" dirty="0" smtClean="0"/>
              <a:t>取</a:t>
            </a:r>
            <a:r>
              <a:rPr lang="zh-CN" altLang="en-US" dirty="0" smtClean="0">
                <a:solidFill>
                  <a:srgbClr val="FF0000"/>
                </a:solidFill>
              </a:rPr>
              <a:t>较小值</a:t>
            </a:r>
            <a:r>
              <a:rPr lang="zh-CN" altLang="en-US" dirty="0" smtClean="0"/>
              <a:t>；若管中速度</a:t>
            </a:r>
            <a:r>
              <a:rPr lang="zh-CN" altLang="en-US" dirty="0" smtClean="0">
                <a:solidFill>
                  <a:srgbClr val="FF0000"/>
                </a:solidFill>
              </a:rPr>
              <a:t>达到了阈值速度</a:t>
            </a:r>
            <a:r>
              <a:rPr lang="zh-CN" altLang="en-US" dirty="0" smtClean="0"/>
              <a:t>，则应取</a:t>
            </a:r>
            <a:r>
              <a:rPr lang="zh-CN" altLang="en-US" dirty="0" smtClean="0">
                <a:solidFill>
                  <a:srgbClr val="FF0000"/>
                </a:solidFill>
              </a:rPr>
              <a:t>达到阈值速度的质量</a:t>
            </a:r>
            <a:r>
              <a:rPr lang="zh-CN" altLang="en-US" dirty="0" smtClean="0"/>
              <a:t>。</a:t>
            </a:r>
            <a:endParaRPr lang="en-US" altLang="zh-CN" dirty="0" smtClean="0"/>
          </a:p>
          <a:p>
            <a:pPr>
              <a:lnSpc>
                <a:spcPct val="110000"/>
              </a:lnSpc>
            </a:pPr>
            <a:r>
              <a:rPr lang="en-US" altLang="zh-CN" dirty="0" smtClean="0"/>
              <a:t>{</a:t>
            </a:r>
            <a:r>
              <a:rPr lang="zh-CN" altLang="en-US" dirty="0" smtClean="0"/>
              <a:t>直径</a:t>
            </a:r>
            <a:r>
              <a:rPr lang="en-US" altLang="zh-CN" dirty="0" smtClean="0"/>
              <a:t>} </a:t>
            </a:r>
            <a:r>
              <a:rPr lang="zh-CN" altLang="en-US" dirty="0" smtClean="0"/>
              <a:t>应当与管径</a:t>
            </a:r>
            <a:r>
              <a:rPr lang="zh-CN" altLang="en-US" dirty="0" smtClean="0">
                <a:solidFill>
                  <a:srgbClr val="FF0000"/>
                </a:solidFill>
              </a:rPr>
              <a:t>愈契合愈佳</a:t>
            </a:r>
            <a:r>
              <a:rPr lang="zh-CN" altLang="en-US" dirty="0" smtClean="0"/>
              <a:t>，以</a:t>
            </a:r>
            <a:r>
              <a:rPr lang="zh-CN" altLang="en-US" dirty="0" smtClean="0">
                <a:solidFill>
                  <a:srgbClr val="FF0000"/>
                </a:solidFill>
              </a:rPr>
              <a:t>不产生挤压作用为界</a:t>
            </a:r>
            <a:r>
              <a:rPr lang="zh-CN" altLang="en-US" dirty="0" smtClean="0"/>
              <a:t>。</a:t>
            </a:r>
            <a:endParaRPr lang="en-US" altLang="zh-CN" dirty="0" smtClean="0"/>
          </a:p>
          <a:p>
            <a:pPr marL="0" indent="0">
              <a:lnSpc>
                <a:spcPct val="110000"/>
              </a:lnSpc>
              <a:buNone/>
            </a:pPr>
            <a:r>
              <a:rPr lang="en-US" altLang="zh-CN" dirty="0" smtClean="0"/>
              <a:t>【</a:t>
            </a:r>
            <a:r>
              <a:rPr lang="zh-CN" altLang="en-US" dirty="0" smtClean="0"/>
              <a:t>管</a:t>
            </a:r>
            <a:r>
              <a:rPr lang="en-US" altLang="zh-CN" dirty="0" smtClean="0"/>
              <a:t>】</a:t>
            </a:r>
          </a:p>
          <a:p>
            <a:pPr>
              <a:lnSpc>
                <a:spcPct val="110000"/>
              </a:lnSpc>
            </a:pPr>
            <a:r>
              <a:rPr lang="en-US" altLang="zh-CN" dirty="0" smtClean="0"/>
              <a:t>{</a:t>
            </a:r>
            <a:r>
              <a:rPr lang="zh-CN" altLang="en-US" dirty="0" smtClean="0"/>
              <a:t>长度</a:t>
            </a:r>
            <a:r>
              <a:rPr lang="en-US" altLang="zh-CN" dirty="0" smtClean="0"/>
              <a:t>} </a:t>
            </a:r>
            <a:r>
              <a:rPr lang="zh-CN" altLang="en-US" dirty="0" smtClean="0"/>
              <a:t>若</a:t>
            </a:r>
            <a:r>
              <a:rPr lang="zh-CN" altLang="en-US" dirty="0"/>
              <a:t>管中</a:t>
            </a:r>
            <a:r>
              <a:rPr lang="zh-CN" altLang="en-US" dirty="0">
                <a:solidFill>
                  <a:srgbClr val="FF0000"/>
                </a:solidFill>
              </a:rPr>
              <a:t>速度小于阈值速度</a:t>
            </a:r>
            <a:r>
              <a:rPr lang="zh-CN" altLang="en-US" dirty="0"/>
              <a:t>，</a:t>
            </a:r>
            <a:r>
              <a:rPr lang="zh-CN" altLang="en-US" dirty="0" smtClean="0"/>
              <a:t>则管</a:t>
            </a:r>
            <a:r>
              <a:rPr lang="zh-CN" altLang="en-US" dirty="0" smtClean="0">
                <a:solidFill>
                  <a:srgbClr val="FF0000"/>
                </a:solidFill>
              </a:rPr>
              <a:t>应</a:t>
            </a:r>
            <a:r>
              <a:rPr lang="zh-CN" altLang="en-US" dirty="0">
                <a:solidFill>
                  <a:srgbClr val="FF0000"/>
                </a:solidFill>
              </a:rPr>
              <a:t>较长</a:t>
            </a:r>
            <a:r>
              <a:rPr lang="zh-CN" altLang="en-US" dirty="0" smtClean="0"/>
              <a:t>，增加加速距离；</a:t>
            </a:r>
            <a:r>
              <a:rPr lang="zh-CN" altLang="en-US" dirty="0"/>
              <a:t>若管中速度</a:t>
            </a:r>
            <a:r>
              <a:rPr lang="zh-CN" altLang="en-US" dirty="0">
                <a:solidFill>
                  <a:srgbClr val="FF0000"/>
                </a:solidFill>
              </a:rPr>
              <a:t>达到了阈值速度</a:t>
            </a:r>
            <a:r>
              <a:rPr lang="zh-CN" altLang="en-US" dirty="0"/>
              <a:t>，则应取</a:t>
            </a:r>
            <a:r>
              <a:rPr lang="zh-CN" altLang="en-US" dirty="0">
                <a:solidFill>
                  <a:srgbClr val="FF0000"/>
                </a:solidFill>
              </a:rPr>
              <a:t>达到阈值速度</a:t>
            </a:r>
            <a:r>
              <a:rPr lang="zh-CN" altLang="en-US" dirty="0" smtClean="0">
                <a:solidFill>
                  <a:srgbClr val="FF0000"/>
                </a:solidFill>
              </a:rPr>
              <a:t>的</a:t>
            </a:r>
            <a:r>
              <a:rPr lang="zh-CN" altLang="en-US" dirty="0">
                <a:solidFill>
                  <a:srgbClr val="FF0000"/>
                </a:solidFill>
              </a:rPr>
              <a:t>管长</a:t>
            </a:r>
            <a:r>
              <a:rPr lang="zh-CN" altLang="en-US" dirty="0" smtClean="0"/>
              <a:t>。</a:t>
            </a:r>
            <a:endParaRPr lang="en-US" altLang="zh-CN" dirty="0" smtClean="0"/>
          </a:p>
          <a:p>
            <a:pPr>
              <a:lnSpc>
                <a:spcPct val="110000"/>
              </a:lnSpc>
            </a:pPr>
            <a:r>
              <a:rPr lang="en-US" altLang="zh-CN" dirty="0" smtClean="0"/>
              <a:t>{</a:t>
            </a:r>
            <a:r>
              <a:rPr lang="zh-CN" altLang="en-US" dirty="0" smtClean="0"/>
              <a:t>直径</a:t>
            </a:r>
            <a:r>
              <a:rPr lang="en-US" altLang="zh-CN" dirty="0" smtClean="0"/>
              <a:t>}</a:t>
            </a:r>
            <a:r>
              <a:rPr lang="zh-CN" altLang="en-US" dirty="0"/>
              <a:t>若管中</a:t>
            </a:r>
            <a:r>
              <a:rPr lang="zh-CN" altLang="en-US" dirty="0">
                <a:solidFill>
                  <a:srgbClr val="FF0000"/>
                </a:solidFill>
              </a:rPr>
              <a:t>速度小于阈值速度</a:t>
            </a:r>
            <a:r>
              <a:rPr lang="zh-CN" altLang="en-US" dirty="0"/>
              <a:t>，则</a:t>
            </a:r>
            <a:r>
              <a:rPr lang="zh-CN" altLang="en-US" dirty="0" smtClean="0">
                <a:solidFill>
                  <a:srgbClr val="FF0000"/>
                </a:solidFill>
              </a:rPr>
              <a:t>管径应</a:t>
            </a:r>
            <a:r>
              <a:rPr lang="zh-CN" altLang="en-US" dirty="0">
                <a:solidFill>
                  <a:srgbClr val="FF0000"/>
                </a:solidFill>
              </a:rPr>
              <a:t>较大</a:t>
            </a:r>
            <a:r>
              <a:rPr lang="zh-CN" altLang="en-US" dirty="0" smtClean="0"/>
              <a:t>；</a:t>
            </a:r>
            <a:r>
              <a:rPr lang="zh-CN" altLang="en-US" dirty="0"/>
              <a:t>若管中</a:t>
            </a:r>
            <a:r>
              <a:rPr lang="zh-CN" altLang="en-US" dirty="0">
                <a:solidFill>
                  <a:srgbClr val="FF0000"/>
                </a:solidFill>
              </a:rPr>
              <a:t>速度达到了阈值速度</a:t>
            </a:r>
            <a:r>
              <a:rPr lang="zh-CN" altLang="en-US" dirty="0"/>
              <a:t>，则应取</a:t>
            </a:r>
            <a:r>
              <a:rPr lang="zh-CN" altLang="en-US" dirty="0">
                <a:solidFill>
                  <a:srgbClr val="FF0000"/>
                </a:solidFill>
              </a:rPr>
              <a:t>达到阈值速度的</a:t>
            </a:r>
            <a:r>
              <a:rPr lang="zh-CN" altLang="en-US" dirty="0" smtClean="0">
                <a:solidFill>
                  <a:srgbClr val="FF0000"/>
                </a:solidFill>
              </a:rPr>
              <a:t>管径。</a:t>
            </a:r>
            <a:endParaRPr lang="en-US" altLang="zh-CN" dirty="0">
              <a:solidFill>
                <a:srgbClr val="FF0000"/>
              </a:solidFill>
            </a:endParaRPr>
          </a:p>
          <a:p>
            <a:pPr>
              <a:lnSpc>
                <a:spcPct val="110000"/>
              </a:lnSpc>
            </a:pPr>
            <a:endParaRPr lang="en-US" altLang="zh-CN" dirty="0"/>
          </a:p>
          <a:p>
            <a:pPr>
              <a:lnSpc>
                <a:spcPct val="110000"/>
              </a:lnSpc>
            </a:pPr>
            <a:endParaRPr lang="zh-CN" altLang="en-US"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44</a:t>
            </a:fld>
            <a:endParaRPr lang="zh-CN" altLang="en-US"/>
          </a:p>
        </p:txBody>
      </p:sp>
    </p:spTree>
    <p:extLst>
      <p:ext uri="{BB962C8B-B14F-4D97-AF65-F5344CB8AC3E}">
        <p14:creationId xmlns:p14="http://schemas.microsoft.com/office/powerpoint/2010/main" val="2294681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结论（最大化</a:t>
            </a:r>
            <a:r>
              <a:rPr lang="zh-CN" altLang="en-US" dirty="0" smtClean="0"/>
              <a:t>方法，气流量因素）</a:t>
            </a:r>
            <a:endParaRPr lang="zh-CN" altLang="en-US" dirty="0"/>
          </a:p>
        </p:txBody>
      </p:sp>
      <p:sp>
        <p:nvSpPr>
          <p:cNvPr id="3" name="内容占位符 2"/>
          <p:cNvSpPr>
            <a:spLocks noGrp="1"/>
          </p:cNvSpPr>
          <p:nvPr>
            <p:ph idx="1"/>
          </p:nvPr>
        </p:nvSpPr>
        <p:spPr>
          <a:xfrm>
            <a:off x="838200" y="1468582"/>
            <a:ext cx="10515600" cy="4708381"/>
          </a:xfrm>
        </p:spPr>
        <p:txBody>
          <a:bodyPr>
            <a:normAutofit fontScale="85000" lnSpcReduction="20000"/>
          </a:bodyPr>
          <a:lstStyle/>
          <a:p>
            <a:pPr marL="0" indent="0">
              <a:buNone/>
            </a:pPr>
            <a:r>
              <a:rPr lang="en-US" altLang="zh-CN" dirty="0" smtClean="0"/>
              <a:t>【</a:t>
            </a:r>
            <a:r>
              <a:rPr lang="zh-CN" altLang="en-US" dirty="0" smtClean="0"/>
              <a:t>吸尘器</a:t>
            </a:r>
            <a:r>
              <a:rPr lang="en-US" altLang="zh-CN" dirty="0" smtClean="0"/>
              <a:t>】</a:t>
            </a:r>
          </a:p>
          <a:p>
            <a:r>
              <a:rPr lang="zh-CN" altLang="en-US" dirty="0" smtClean="0"/>
              <a:t>减小漏气，增加功率</a:t>
            </a:r>
            <a:endParaRPr lang="en-US" altLang="zh-CN" dirty="0" smtClean="0"/>
          </a:p>
          <a:p>
            <a:pPr marL="0" indent="0">
              <a:buNone/>
            </a:pPr>
            <a:r>
              <a:rPr lang="en-US" altLang="zh-CN" dirty="0" smtClean="0"/>
              <a:t>【</a:t>
            </a:r>
            <a:r>
              <a:rPr lang="zh-CN" altLang="en-US" dirty="0" smtClean="0"/>
              <a:t>管线</a:t>
            </a:r>
            <a:r>
              <a:rPr lang="en-US" altLang="zh-CN" dirty="0" smtClean="0"/>
              <a:t>】</a:t>
            </a:r>
          </a:p>
          <a:p>
            <a:r>
              <a:rPr lang="zh-CN" altLang="en-US" dirty="0" smtClean="0"/>
              <a:t>减小管线损失效应（达西损失因子、局部损失因子）</a:t>
            </a:r>
            <a:endParaRPr lang="en-US" altLang="zh-CN" dirty="0" smtClean="0"/>
          </a:p>
          <a:p>
            <a:endParaRPr lang="en-US" altLang="zh-CN" dirty="0"/>
          </a:p>
          <a:p>
            <a:endParaRPr lang="en-US" altLang="zh-CN" dirty="0" smtClean="0"/>
          </a:p>
          <a:p>
            <a:endParaRPr lang="en-US" altLang="zh-CN" dirty="0" smtClean="0"/>
          </a:p>
          <a:p>
            <a:endParaRPr lang="en-US" altLang="zh-CN" dirty="0" smtClean="0"/>
          </a:p>
          <a:p>
            <a:endParaRPr lang="en-US" altLang="zh-CN" dirty="0"/>
          </a:p>
          <a:p>
            <a:endParaRPr lang="en-US" altLang="zh-CN" dirty="0" smtClean="0"/>
          </a:p>
          <a:p>
            <a:endParaRPr lang="en-US" altLang="zh-CN" dirty="0"/>
          </a:p>
          <a:p>
            <a:r>
              <a:rPr lang="zh-CN" altLang="en-US" dirty="0" smtClean="0"/>
              <a:t>增大管线中最小截面面积</a:t>
            </a:r>
            <a:endParaRPr lang="en-US" altLang="zh-CN"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1710" y="3061880"/>
            <a:ext cx="5229964" cy="2212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右大括号 8"/>
          <p:cNvSpPr/>
          <p:nvPr/>
        </p:nvSpPr>
        <p:spPr>
          <a:xfrm rot="9025421">
            <a:off x="7849055" y="4141357"/>
            <a:ext cx="276756" cy="930321"/>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8098270" y="3587342"/>
            <a:ext cx="1362075"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5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383" y="3168687"/>
            <a:ext cx="1828798" cy="1434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右大括号 16"/>
          <p:cNvSpPr/>
          <p:nvPr/>
        </p:nvSpPr>
        <p:spPr>
          <a:xfrm rot="3133441">
            <a:off x="3304055" y="4391732"/>
            <a:ext cx="180110" cy="930321"/>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灯片编号占位符 3"/>
          <p:cNvSpPr>
            <a:spLocks noGrp="1"/>
          </p:cNvSpPr>
          <p:nvPr>
            <p:ph type="sldNum" sz="quarter" idx="12"/>
          </p:nvPr>
        </p:nvSpPr>
        <p:spPr/>
        <p:txBody>
          <a:bodyPr/>
          <a:lstStyle/>
          <a:p>
            <a:fld id="{1A54FE71-44B7-4752-9E07-321918EE349E}" type="slidenum">
              <a:rPr lang="zh-CN" altLang="en-US" smtClean="0"/>
              <a:t>45</a:t>
            </a:fld>
            <a:endParaRPr lang="zh-CN" altLang="en-US"/>
          </a:p>
        </p:txBody>
      </p:sp>
    </p:spTree>
    <p:extLst>
      <p:ext uri="{BB962C8B-B14F-4D97-AF65-F5344CB8AC3E}">
        <p14:creationId xmlns:p14="http://schemas.microsoft.com/office/powerpoint/2010/main" val="348722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758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58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References</a:t>
            </a:r>
            <a:endParaRPr lang="en-GB" dirty="0"/>
          </a:p>
        </p:txBody>
      </p:sp>
      <p:sp>
        <p:nvSpPr>
          <p:cNvPr id="3" name="内容占位符 2"/>
          <p:cNvSpPr>
            <a:spLocks noGrp="1"/>
          </p:cNvSpPr>
          <p:nvPr>
            <p:ph idx="1"/>
          </p:nvPr>
        </p:nvSpPr>
        <p:spPr/>
        <p:txBody>
          <a:bodyPr>
            <a:normAutofit fontScale="62500" lnSpcReduction="20000"/>
          </a:bodyPr>
          <a:lstStyle/>
          <a:p>
            <a:pPr marL="0" indent="0">
              <a:buNone/>
            </a:pPr>
            <a:r>
              <a:rPr lang="en-GB" dirty="0"/>
              <a:t>1. E. </a:t>
            </a:r>
            <a:r>
              <a:rPr lang="en-GB" dirty="0" err="1"/>
              <a:t>Ayars</a:t>
            </a:r>
            <a:r>
              <a:rPr lang="en-GB" dirty="0"/>
              <a:t> and L. </a:t>
            </a:r>
            <a:r>
              <a:rPr lang="en-GB" dirty="0" err="1"/>
              <a:t>Buchholtz</a:t>
            </a:r>
            <a:r>
              <a:rPr lang="en-GB" dirty="0"/>
              <a:t>. Analysis of the vacuum cannon. Am. J. Phys. 72, 7, 961-963 (2004), </a:t>
            </a:r>
          </a:p>
          <a:p>
            <a:pPr marL="0" indent="0">
              <a:buNone/>
            </a:pPr>
            <a:r>
              <a:rPr lang="en-GB" dirty="0"/>
              <a:t>2. J. H. Bae. Analysis of the ping-pong ball gun-Theoretical &amp; computational approach </a:t>
            </a:r>
          </a:p>
          <a:p>
            <a:pPr marL="0" indent="0">
              <a:buNone/>
            </a:pPr>
            <a:r>
              <a:rPr lang="en-GB" dirty="0"/>
              <a:t>3. J. </a:t>
            </a:r>
            <a:r>
              <a:rPr lang="en-GB" dirty="0" err="1"/>
              <a:t>Cockman</a:t>
            </a:r>
            <a:r>
              <a:rPr lang="en-GB" dirty="0"/>
              <a:t>. Improved Vacuum Bazooka. Phys. Teach. 41, 4, 246-247 (2003) </a:t>
            </a:r>
          </a:p>
          <a:p>
            <a:pPr marL="0" indent="0">
              <a:buNone/>
            </a:pPr>
            <a:r>
              <a:rPr lang="en-GB" dirty="0"/>
              <a:t>4. R. M. French, V. </a:t>
            </a:r>
            <a:r>
              <a:rPr lang="en-GB" dirty="0" err="1"/>
              <a:t>Gorrepati</a:t>
            </a:r>
            <a:r>
              <a:rPr lang="en-GB" dirty="0"/>
              <a:t>, E. </a:t>
            </a:r>
            <a:r>
              <a:rPr lang="en-GB" dirty="0" err="1"/>
              <a:t>Alcorta</a:t>
            </a:r>
            <a:r>
              <a:rPr lang="en-GB" dirty="0"/>
              <a:t>, and M. Jackson. The mechanics of a ping-pong ball gun. Experimental </a:t>
            </a:r>
            <a:r>
              <a:rPr lang="en-GB" dirty="0" err="1"/>
              <a:t>Techn</a:t>
            </a:r>
            <a:r>
              <a:rPr lang="en-GB" dirty="0"/>
              <a:t>. 32, 1, 24-30 (2008), </a:t>
            </a:r>
          </a:p>
          <a:p>
            <a:pPr marL="0" indent="0">
              <a:buNone/>
            </a:pPr>
            <a:r>
              <a:rPr lang="en-GB" dirty="0"/>
              <a:t>5. R. M. French, C. </a:t>
            </a:r>
            <a:r>
              <a:rPr lang="en-GB" dirty="0" err="1"/>
              <a:t>Zehrung</a:t>
            </a:r>
            <a:r>
              <a:rPr lang="en-GB" dirty="0"/>
              <a:t>, and J. Stratton, A supersonic ping pong gun (2013) </a:t>
            </a:r>
          </a:p>
          <a:p>
            <a:pPr marL="0" indent="0">
              <a:buNone/>
            </a:pPr>
            <a:r>
              <a:rPr lang="en-GB" dirty="0"/>
              <a:t>6. W. </a:t>
            </a:r>
            <a:r>
              <a:rPr lang="en-GB" dirty="0" err="1"/>
              <a:t>Gurstelle</a:t>
            </a:r>
            <a:r>
              <a:rPr lang="en-GB" dirty="0"/>
              <a:t>. Backyard ballistics: Build potato cannons, paper match rockets, Cincinnati fire kites, tennis ball mortars, and more dynamite devices (Chicago Review Press, 2001) </a:t>
            </a:r>
          </a:p>
          <a:p>
            <a:pPr marL="0" indent="0">
              <a:buNone/>
            </a:pPr>
            <a:r>
              <a:rPr lang="en-GB" dirty="0"/>
              <a:t>7. E. D. S. Courtney and M. W. Courtney. Studying the internal ballistics of a </a:t>
            </a:r>
          </a:p>
          <a:p>
            <a:pPr marL="0" indent="0">
              <a:buNone/>
            </a:pPr>
            <a:r>
              <a:rPr lang="en-GB" dirty="0"/>
              <a:t>combustion-driven potato cannon using high-speed video. Eur. J. Phys. 34, 915-920 (2013) </a:t>
            </a:r>
          </a:p>
          <a:p>
            <a:pPr marL="0" indent="0">
              <a:buNone/>
            </a:pPr>
            <a:r>
              <a:rPr lang="en-GB" dirty="0"/>
              <a:t>8. C. </a:t>
            </a:r>
            <a:r>
              <a:rPr lang="en-GB" dirty="0" err="1"/>
              <a:t>Jasperson</a:t>
            </a:r>
            <a:r>
              <a:rPr lang="en-GB" dirty="0"/>
              <a:t> and A. </a:t>
            </a:r>
            <a:r>
              <a:rPr lang="en-GB" dirty="0" err="1"/>
              <a:t>Pollman</a:t>
            </a:r>
            <a:r>
              <a:rPr lang="en-GB" dirty="0"/>
              <a:t>. Video measurement of the muzzle velocity of a potato gun. Phys. Educ. 46, 607 (2011) </a:t>
            </a:r>
          </a:p>
          <a:p>
            <a:pPr marL="0" indent="0">
              <a:buNone/>
            </a:pPr>
            <a:r>
              <a:rPr lang="en-GB" dirty="0"/>
              <a:t>9. M. Courtney and A. Courtney. Acoustic measurement of potato cannon velocity. Phys. Teach. 45, 496-497 (2007) </a:t>
            </a:r>
          </a:p>
          <a:p>
            <a:endParaRPr lang="en-GB"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46</a:t>
            </a:fld>
            <a:endParaRPr lang="zh-CN" altLang="en-US"/>
          </a:p>
        </p:txBody>
      </p:sp>
    </p:spTree>
    <p:extLst>
      <p:ext uri="{BB962C8B-B14F-4D97-AF65-F5344CB8AC3E}">
        <p14:creationId xmlns:p14="http://schemas.microsoft.com/office/powerpoint/2010/main" val="326459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References</a:t>
            </a:r>
            <a:endParaRPr lang="en-GB" dirty="0"/>
          </a:p>
        </p:txBody>
      </p:sp>
      <p:sp>
        <p:nvSpPr>
          <p:cNvPr id="3" name="内容占位符 2"/>
          <p:cNvSpPr>
            <a:spLocks noGrp="1"/>
          </p:cNvSpPr>
          <p:nvPr>
            <p:ph idx="1"/>
          </p:nvPr>
        </p:nvSpPr>
        <p:spPr/>
        <p:txBody>
          <a:bodyPr>
            <a:normAutofit fontScale="62500" lnSpcReduction="20000"/>
          </a:bodyPr>
          <a:lstStyle/>
          <a:p>
            <a:pPr marL="0" indent="0">
              <a:buNone/>
            </a:pPr>
            <a:r>
              <a:rPr lang="en-GB" dirty="0"/>
              <a:t>10. R. W. Peterson, B. N. Pulford, and K. R. Stein. The ping-pong cannon: A closer look. Phys. Teach. 43, 1, 22-25 (2005) </a:t>
            </a:r>
          </a:p>
          <a:p>
            <a:pPr marL="0" indent="0">
              <a:buNone/>
            </a:pPr>
            <a:r>
              <a:rPr lang="en-GB" dirty="0"/>
              <a:t>11. G. Olson, R. Peterson, B. Pulford, M. </a:t>
            </a:r>
            <a:r>
              <a:rPr lang="en-GB" dirty="0" err="1"/>
              <a:t>Seaberg</a:t>
            </a:r>
            <a:r>
              <a:rPr lang="en-GB" dirty="0"/>
              <a:t>, K. Stein, C. </a:t>
            </a:r>
            <a:r>
              <a:rPr lang="en-GB" dirty="0" err="1"/>
              <a:t>Stelter</a:t>
            </a:r>
            <a:r>
              <a:rPr lang="en-GB" dirty="0"/>
              <a:t>, and R. Weber. The role of shock waves in expansion tube accelerators. Am. J. Phys. 74, 1071 (2006) </a:t>
            </a:r>
          </a:p>
          <a:p>
            <a:pPr marL="0" indent="0">
              <a:buNone/>
            </a:pPr>
            <a:r>
              <a:rPr lang="en-GB" dirty="0"/>
              <a:t>12. Z. J. </a:t>
            </a:r>
            <a:r>
              <a:rPr lang="en-GB" dirty="0" err="1"/>
              <a:t>Rohrbach</a:t>
            </a:r>
            <a:r>
              <a:rPr lang="en-GB" dirty="0"/>
              <a:t>, T. R. </a:t>
            </a:r>
            <a:r>
              <a:rPr lang="en-GB" dirty="0" err="1"/>
              <a:t>Buresh</a:t>
            </a:r>
            <a:r>
              <a:rPr lang="en-GB" dirty="0"/>
              <a:t>, and M. J. Madsen. </a:t>
            </a:r>
            <a:r>
              <a:rPr lang="en-GB" dirty="0" err="1"/>
              <a:t>Modeling</a:t>
            </a:r>
            <a:r>
              <a:rPr lang="en-GB" dirty="0"/>
              <a:t> the exit velocity of a compressed air cannon. Am. J. Phys. 80, 24 (2012) </a:t>
            </a:r>
          </a:p>
          <a:p>
            <a:pPr marL="0" indent="0">
              <a:buNone/>
            </a:pPr>
            <a:r>
              <a:rPr lang="en-GB" dirty="0"/>
              <a:t>13. C. E. </a:t>
            </a:r>
            <a:r>
              <a:rPr lang="en-GB" dirty="0" err="1"/>
              <a:t>Mungan</a:t>
            </a:r>
            <a:r>
              <a:rPr lang="en-GB" dirty="0"/>
              <a:t>. Irreversible adiabatic compression of an ideal gas. Phys. Teach. 41 450–453(2003)</a:t>
            </a:r>
            <a:endParaRPr lang="zh-CN" altLang="en-US" dirty="0"/>
          </a:p>
          <a:p>
            <a:pPr marL="0" indent="0">
              <a:buNone/>
            </a:pPr>
            <a:r>
              <a:rPr lang="en-GB" dirty="0"/>
              <a:t>14. C. E. </a:t>
            </a:r>
            <a:r>
              <a:rPr lang="en-GB" dirty="0" err="1"/>
              <a:t>Mungan</a:t>
            </a:r>
            <a:r>
              <a:rPr lang="en-GB" dirty="0"/>
              <a:t>. Internal ballistics of a pneumatic potato cannon. Eur. J. Phys. 30, 453–457 (2009) </a:t>
            </a:r>
          </a:p>
          <a:p>
            <a:pPr marL="0" indent="0">
              <a:buNone/>
            </a:pPr>
            <a:r>
              <a:rPr lang="en-GB" dirty="0"/>
              <a:t>15. B. Taylor. Recoil experiments using a compressed air cannon. Phys. Teach. 44, 582–584 (2006) </a:t>
            </a:r>
          </a:p>
          <a:p>
            <a:pPr marL="0" indent="0">
              <a:buNone/>
            </a:pPr>
            <a:r>
              <a:rPr lang="en-GB" dirty="0"/>
              <a:t>16. E. Achenbach, Experiments on the flow past spheres at very high Reynolds numbers. J. Fluid Mech. 54, 3, 565-575 (1972) </a:t>
            </a:r>
          </a:p>
          <a:p>
            <a:pPr marL="0" indent="0">
              <a:buNone/>
            </a:pPr>
            <a:r>
              <a:rPr lang="en-GB" dirty="0"/>
              <a:t>17. A. </a:t>
            </a:r>
            <a:r>
              <a:rPr lang="en-GB" dirty="0" err="1"/>
              <a:t>Downie</a:t>
            </a:r>
            <a:r>
              <a:rPr lang="en-GB" dirty="0"/>
              <a:t>. Vacuum Bazookas, Electric Rainbow Jelly, and 27 Other Saturday Science Projects (Princeton University Press, 2001)</a:t>
            </a:r>
          </a:p>
          <a:p>
            <a:endParaRPr lang="en-GB"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47</a:t>
            </a:fld>
            <a:endParaRPr lang="zh-CN" altLang="en-US"/>
          </a:p>
        </p:txBody>
      </p:sp>
    </p:spTree>
    <p:extLst>
      <p:ext uri="{BB962C8B-B14F-4D97-AF65-F5344CB8AC3E}">
        <p14:creationId xmlns:p14="http://schemas.microsoft.com/office/powerpoint/2010/main" val="1994311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7467" y="2967335"/>
            <a:ext cx="3817072" cy="923330"/>
          </a:xfrm>
          <a:prstGeom prst="rect">
            <a:avLst/>
          </a:prstGeom>
          <a:noFill/>
        </p:spPr>
        <p:txBody>
          <a:bodyPr wrap="none" lIns="91440" tIns="45720" rIns="91440" bIns="45720">
            <a:spAutoFit/>
          </a:bodyPr>
          <a:lstStyle/>
          <a:p>
            <a:pPr algn="ctr"/>
            <a:r>
              <a:rPr lang="en-US" altLang="zh-CN" sz="5400" b="1" cap="none" spc="0" dirty="0" smtClean="0">
                <a:ln w="0"/>
                <a:effectLst>
                  <a:outerShdw blurRad="38100" dist="19050" dir="2700000" algn="tl" rotWithShape="0">
                    <a:schemeClr val="dk1">
                      <a:alpha val="40000"/>
                    </a:schemeClr>
                  </a:outerShdw>
                </a:effectLst>
                <a:latin typeface="Comic Sans MS" panose="030F0702030302020204" pitchFamily="66" charset="0"/>
              </a:rPr>
              <a:t>Thank You!</a:t>
            </a:r>
            <a:endParaRPr lang="zh-CN" altLang="en-US" sz="5400" b="1" cap="none" spc="0" dirty="0">
              <a:ln w="0"/>
              <a:effectLst>
                <a:outerShdw blurRad="38100" dist="19050" dir="2700000" algn="tl" rotWithShape="0">
                  <a:schemeClr val="dk1">
                    <a:alpha val="40000"/>
                  </a:schemeClr>
                </a:outerShdw>
              </a:effectLst>
              <a:latin typeface="Comic Sans MS" panose="030F0702030302020204" pitchFamily="66"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48</a:t>
            </a:fld>
            <a:endParaRPr lang="zh-CN" altLang="en-US"/>
          </a:p>
        </p:txBody>
      </p:sp>
    </p:spTree>
    <p:extLst>
      <p:ext uri="{BB962C8B-B14F-4D97-AF65-F5344CB8AC3E}">
        <p14:creationId xmlns:p14="http://schemas.microsoft.com/office/powerpoint/2010/main" val="2032470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793487"/>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zh-CN" altLang="en-US" sz="3600" b="1" dirty="0" smtClean="0">
                <a:latin typeface="宋体" panose="02010600030101010101" pitchFamily="2" charset="-122"/>
                <a:ea typeface="宋体" panose="02010600030101010101" pitchFamily="2" charset="-122"/>
                <a:cs typeface="Times New Roman" panose="02020603050405020304" pitchFamily="18" charset="0"/>
              </a:rPr>
              <a:t>理论推导</a:t>
            </a:r>
            <a:endParaRPr lang="en-US" altLang="zh-CN" sz="36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49</a:t>
            </a:fld>
            <a:endParaRPr lang="zh-CN" altLang="en-US"/>
          </a:p>
        </p:txBody>
      </p:sp>
    </p:spTree>
    <p:extLst>
      <p:ext uri="{BB962C8B-B14F-4D97-AF65-F5344CB8AC3E}">
        <p14:creationId xmlns:p14="http://schemas.microsoft.com/office/powerpoint/2010/main" val="3190347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理论推导</a:t>
            </a:r>
            <a:endParaRPr lang="zh-CN" altLang="en-US" dirty="0"/>
          </a:p>
        </p:txBody>
      </p:sp>
      <p:sp>
        <p:nvSpPr>
          <p:cNvPr id="3" name="内容占位符 2"/>
          <p:cNvSpPr>
            <a:spLocks noGrp="1"/>
          </p:cNvSpPr>
          <p:nvPr>
            <p:ph idx="1"/>
          </p:nvPr>
        </p:nvSpPr>
        <p:spPr/>
        <p:txBody>
          <a:bodyPr/>
          <a:lstStyle/>
          <a:p>
            <a:pPr marL="0" indent="0">
              <a:buNone/>
            </a:pPr>
            <a:r>
              <a:rPr lang="zh-CN" altLang="en-US" dirty="0" smtClean="0"/>
              <a:t>写出描述气体运动的兰姆</a:t>
            </a:r>
            <a:r>
              <a:rPr lang="en-US" altLang="zh-CN" dirty="0" smtClean="0"/>
              <a:t>-</a:t>
            </a:r>
            <a:r>
              <a:rPr lang="zh-CN" altLang="en-US" dirty="0" smtClean="0"/>
              <a:t>葛罗米柯方程</a:t>
            </a:r>
            <a:endParaRPr lang="en-US" altLang="zh-CN" dirty="0" smtClean="0"/>
          </a:p>
          <a:p>
            <a:pPr marL="0" indent="0">
              <a:buNone/>
            </a:pPr>
            <a:endParaRPr lang="en-US" altLang="zh-CN" dirty="0"/>
          </a:p>
          <a:p>
            <a:pPr marL="0" indent="0">
              <a:buNone/>
            </a:pPr>
            <a:endParaRPr lang="en-US" altLang="zh-CN" dirty="0" smtClean="0"/>
          </a:p>
          <a:p>
            <a:pPr marL="0" indent="0">
              <a:buNone/>
            </a:pPr>
            <a:r>
              <a:rPr lang="zh-CN" altLang="en-US" dirty="0" smtClean="0"/>
              <a:t>位变加速度</a:t>
            </a:r>
            <a:endParaRPr lang="en-US" altLang="zh-CN" dirty="0" smtClean="0"/>
          </a:p>
          <a:p>
            <a:pPr marL="0" indent="0">
              <a:buNone/>
            </a:pPr>
            <a:endParaRPr lang="en-US" altLang="zh-CN" dirty="0"/>
          </a:p>
          <a:p>
            <a:pPr marL="0" indent="0">
              <a:buNone/>
            </a:pPr>
            <a:endParaRPr lang="en-US" altLang="zh-CN" dirty="0" smtClean="0"/>
          </a:p>
          <a:p>
            <a:pPr marL="0" indent="0">
              <a:buNone/>
            </a:pPr>
            <a:r>
              <a:rPr lang="zh-CN" altLang="en-US" dirty="0" smtClean="0"/>
              <a:t>于是有</a:t>
            </a:r>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3292024433"/>
              </p:ext>
            </p:extLst>
          </p:nvPr>
        </p:nvGraphicFramePr>
        <p:xfrm>
          <a:off x="1104527" y="2460812"/>
          <a:ext cx="2980510" cy="826528"/>
        </p:xfrm>
        <a:graphic>
          <a:graphicData uri="http://schemas.openxmlformats.org/presentationml/2006/ole">
            <mc:AlternateContent xmlns:mc="http://schemas.openxmlformats.org/markup-compatibility/2006">
              <mc:Choice xmlns:v="urn:schemas-microsoft-com:vml" Requires="v">
                <p:oleObj spid="_x0000_s67640" name="Equation" r:id="rId3" imgW="1511280" imgH="419040" progId="Equation.DSMT4">
                  <p:embed/>
                </p:oleObj>
              </mc:Choice>
              <mc:Fallback>
                <p:oleObj name="Equation" r:id="rId3" imgW="1511280" imgH="419040" progId="Equation.DSMT4">
                  <p:embed/>
                  <p:pic>
                    <p:nvPicPr>
                      <p:cNvPr id="0" name=""/>
                      <p:cNvPicPr/>
                      <p:nvPr/>
                    </p:nvPicPr>
                    <p:blipFill>
                      <a:blip r:embed="rId4"/>
                      <a:stretch>
                        <a:fillRect/>
                      </a:stretch>
                    </p:blipFill>
                    <p:spPr>
                      <a:xfrm>
                        <a:off x="1104527" y="2460812"/>
                        <a:ext cx="2980510" cy="826528"/>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4012494415"/>
              </p:ext>
            </p:extLst>
          </p:nvPr>
        </p:nvGraphicFramePr>
        <p:xfrm>
          <a:off x="989479" y="3953435"/>
          <a:ext cx="2996182" cy="732400"/>
        </p:xfrm>
        <a:graphic>
          <a:graphicData uri="http://schemas.openxmlformats.org/presentationml/2006/ole">
            <mc:AlternateContent xmlns:mc="http://schemas.openxmlformats.org/markup-compatibility/2006">
              <mc:Choice xmlns:v="urn:schemas-microsoft-com:vml" Requires="v">
                <p:oleObj spid="_x0000_s67641" name="Equation" r:id="rId5" imgW="1714320" imgH="419040" progId="Equation.DSMT4">
                  <p:embed/>
                </p:oleObj>
              </mc:Choice>
              <mc:Fallback>
                <p:oleObj name="Equation" r:id="rId5" imgW="1714320" imgH="419040" progId="Equation.DSMT4">
                  <p:embed/>
                  <p:pic>
                    <p:nvPicPr>
                      <p:cNvPr id="0" name=""/>
                      <p:cNvPicPr/>
                      <p:nvPr/>
                    </p:nvPicPr>
                    <p:blipFill>
                      <a:blip r:embed="rId6"/>
                      <a:stretch>
                        <a:fillRect/>
                      </a:stretch>
                    </p:blipFill>
                    <p:spPr>
                      <a:xfrm>
                        <a:off x="989479" y="3953435"/>
                        <a:ext cx="2996182" cy="732400"/>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182224990"/>
              </p:ext>
            </p:extLst>
          </p:nvPr>
        </p:nvGraphicFramePr>
        <p:xfrm>
          <a:off x="955489" y="5607424"/>
          <a:ext cx="3880308" cy="798887"/>
        </p:xfrm>
        <a:graphic>
          <a:graphicData uri="http://schemas.openxmlformats.org/presentationml/2006/ole">
            <mc:AlternateContent xmlns:mc="http://schemas.openxmlformats.org/markup-compatibility/2006">
              <mc:Choice xmlns:v="urn:schemas-microsoft-com:vml" Requires="v">
                <p:oleObj spid="_x0000_s67642" name="Equation" r:id="rId7" imgW="2158920" imgH="444240" progId="Equation.DSMT4">
                  <p:embed/>
                </p:oleObj>
              </mc:Choice>
              <mc:Fallback>
                <p:oleObj name="Equation" r:id="rId7" imgW="2158920" imgH="444240" progId="Equation.DSMT4">
                  <p:embed/>
                  <p:pic>
                    <p:nvPicPr>
                      <p:cNvPr id="0" name=""/>
                      <p:cNvPicPr/>
                      <p:nvPr/>
                    </p:nvPicPr>
                    <p:blipFill>
                      <a:blip r:embed="rId8"/>
                      <a:stretch>
                        <a:fillRect/>
                      </a:stretch>
                    </p:blipFill>
                    <p:spPr>
                      <a:xfrm>
                        <a:off x="955489" y="5607424"/>
                        <a:ext cx="3880308" cy="798887"/>
                      </a:xfrm>
                      <a:prstGeom prst="rect">
                        <a:avLst/>
                      </a:prstGeom>
                    </p:spPr>
                  </p:pic>
                </p:oleObj>
              </mc:Fallback>
            </mc:AlternateContent>
          </a:graphicData>
        </a:graphic>
      </p:graphicFrame>
      <p:sp>
        <p:nvSpPr>
          <p:cNvPr id="7" name="灯片编号占位符 6"/>
          <p:cNvSpPr>
            <a:spLocks noGrp="1"/>
          </p:cNvSpPr>
          <p:nvPr>
            <p:ph type="sldNum" sz="quarter" idx="12"/>
          </p:nvPr>
        </p:nvSpPr>
        <p:spPr/>
        <p:txBody>
          <a:bodyPr/>
          <a:lstStyle/>
          <a:p>
            <a:fld id="{1A54FE71-44B7-4752-9E07-321918EE349E}" type="slidenum">
              <a:rPr lang="zh-CN" altLang="en-US" smtClean="0"/>
              <a:t>50</a:t>
            </a:fld>
            <a:endParaRPr lang="zh-CN" altLang="en-US"/>
          </a:p>
        </p:txBody>
      </p:sp>
    </p:spTree>
    <p:extLst>
      <p:ext uri="{BB962C8B-B14F-4D97-AF65-F5344CB8AC3E}">
        <p14:creationId xmlns:p14="http://schemas.microsoft.com/office/powerpoint/2010/main" val="1588078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理论推导</a:t>
            </a:r>
          </a:p>
        </p:txBody>
      </p:sp>
      <p:sp>
        <p:nvSpPr>
          <p:cNvPr id="3" name="内容占位符 2"/>
          <p:cNvSpPr>
            <a:spLocks noGrp="1"/>
          </p:cNvSpPr>
          <p:nvPr>
            <p:ph idx="1"/>
          </p:nvPr>
        </p:nvSpPr>
        <p:spPr/>
        <p:txBody>
          <a:bodyPr/>
          <a:lstStyle/>
          <a:p>
            <a:pPr marL="0" indent="0">
              <a:buNone/>
            </a:pPr>
            <a:r>
              <a:rPr lang="zh-CN" altLang="en-US" dirty="0" smtClean="0"/>
              <a:t>用势函数描述体积力（重力）</a:t>
            </a:r>
            <a:endParaRPr lang="en-US" altLang="zh-CN" dirty="0" smtClean="0"/>
          </a:p>
          <a:p>
            <a:pPr marL="0" indent="0">
              <a:buNone/>
            </a:pPr>
            <a:endParaRPr lang="en-US" altLang="zh-CN" dirty="0"/>
          </a:p>
          <a:p>
            <a:pPr marL="0" indent="0">
              <a:buNone/>
            </a:pPr>
            <a:r>
              <a:rPr lang="zh-CN" altLang="en-US" dirty="0"/>
              <a:t>由</a:t>
            </a:r>
            <a:r>
              <a:rPr lang="zh-CN" altLang="en-US" dirty="0" smtClean="0"/>
              <a:t>正压流体条件，可设正压函数</a:t>
            </a:r>
            <a:endParaRPr lang="en-US" altLang="zh-CN" dirty="0" smtClean="0"/>
          </a:p>
          <a:p>
            <a:pPr marL="0" indent="0">
              <a:buNone/>
            </a:pPr>
            <a:endParaRPr lang="en-US" altLang="zh-CN" dirty="0" smtClean="0"/>
          </a:p>
          <a:p>
            <a:pPr marL="0" indent="0">
              <a:buNone/>
            </a:pPr>
            <a:r>
              <a:rPr lang="zh-CN" altLang="en-US" dirty="0" smtClean="0"/>
              <a:t>带回方程，有</a:t>
            </a:r>
            <a:endParaRPr lang="en-US" altLang="zh-CN" dirty="0" smtClean="0"/>
          </a:p>
          <a:p>
            <a:pPr marL="0" indent="0">
              <a:buNone/>
            </a:pPr>
            <a:endParaRPr lang="en-US" altLang="zh-CN" dirty="0"/>
          </a:p>
          <a:p>
            <a:pPr marL="0" indent="0">
              <a:buNone/>
            </a:pPr>
            <a:endParaRPr lang="en-US" altLang="zh-CN" dirty="0" smtClean="0"/>
          </a:p>
          <a:p>
            <a:pPr marL="0" indent="0">
              <a:buNone/>
            </a:pPr>
            <a:r>
              <a:rPr lang="zh-CN" altLang="en-US" dirty="0" smtClean="0"/>
              <a:t>对方程两边同乘   ，有              积分</a:t>
            </a:r>
            <a:r>
              <a:rPr lang="zh-CN" altLang="en-US" dirty="0"/>
              <a:t>并化</a:t>
            </a:r>
            <a:r>
              <a:rPr lang="zh-CN" altLang="en-US" dirty="0" smtClean="0"/>
              <a:t>简，有</a:t>
            </a:r>
            <a:endParaRPr lang="en-US" altLang="zh-CN" dirty="0" smtClean="0"/>
          </a:p>
          <a:p>
            <a:pPr marL="0" indent="0">
              <a:buNone/>
            </a:pPr>
            <a:endParaRPr lang="en-US" altLang="zh-CN" dirty="0"/>
          </a:p>
          <a:p>
            <a:pPr marL="0" indent="0">
              <a:buNone/>
            </a:pPr>
            <a:endParaRPr lang="en-US" altLang="zh-CN" dirty="0" smtClean="0"/>
          </a:p>
        </p:txBody>
      </p:sp>
      <p:graphicFrame>
        <p:nvGraphicFramePr>
          <p:cNvPr id="4" name="对象 3"/>
          <p:cNvGraphicFramePr>
            <a:graphicFrameLocks noChangeAspect="1"/>
          </p:cNvGraphicFramePr>
          <p:nvPr>
            <p:extLst>
              <p:ext uri="{D42A27DB-BD31-4B8C-83A1-F6EECF244321}">
                <p14:modId xmlns:p14="http://schemas.microsoft.com/office/powerpoint/2010/main" val="2436935066"/>
              </p:ext>
            </p:extLst>
          </p:nvPr>
        </p:nvGraphicFramePr>
        <p:xfrm>
          <a:off x="1131048" y="2312893"/>
          <a:ext cx="2013696" cy="503424"/>
        </p:xfrm>
        <a:graphic>
          <a:graphicData uri="http://schemas.openxmlformats.org/presentationml/2006/ole">
            <mc:AlternateContent xmlns:mc="http://schemas.openxmlformats.org/markup-compatibility/2006">
              <mc:Choice xmlns:v="urn:schemas-microsoft-com:vml" Requires="v">
                <p:oleObj spid="_x0000_s68718" name="Equation" r:id="rId3" imgW="812520" imgH="203040" progId="Equation.DSMT4">
                  <p:embed/>
                </p:oleObj>
              </mc:Choice>
              <mc:Fallback>
                <p:oleObj name="Equation" r:id="rId3" imgW="812520" imgH="203040" progId="Equation.DSMT4">
                  <p:embed/>
                  <p:pic>
                    <p:nvPicPr>
                      <p:cNvPr id="0" name=""/>
                      <p:cNvPicPr/>
                      <p:nvPr/>
                    </p:nvPicPr>
                    <p:blipFill>
                      <a:blip r:embed="rId4"/>
                      <a:stretch>
                        <a:fillRect/>
                      </a:stretch>
                    </p:blipFill>
                    <p:spPr>
                      <a:xfrm>
                        <a:off x="1131048" y="2312893"/>
                        <a:ext cx="2013696" cy="503424"/>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813316861"/>
              </p:ext>
            </p:extLst>
          </p:nvPr>
        </p:nvGraphicFramePr>
        <p:xfrm>
          <a:off x="994335" y="3205768"/>
          <a:ext cx="1372347" cy="780818"/>
        </p:xfrm>
        <a:graphic>
          <a:graphicData uri="http://schemas.openxmlformats.org/presentationml/2006/ole">
            <mc:AlternateContent xmlns:mc="http://schemas.openxmlformats.org/markup-compatibility/2006">
              <mc:Choice xmlns:v="urn:schemas-microsoft-com:vml" Requires="v">
                <p:oleObj spid="_x0000_s68719" name="Equation" r:id="rId5" imgW="736560" imgH="419040" progId="Equation.DSMT4">
                  <p:embed/>
                </p:oleObj>
              </mc:Choice>
              <mc:Fallback>
                <p:oleObj name="Equation" r:id="rId5" imgW="736560" imgH="419040" progId="Equation.DSMT4">
                  <p:embed/>
                  <p:pic>
                    <p:nvPicPr>
                      <p:cNvPr id="0" name=""/>
                      <p:cNvPicPr/>
                      <p:nvPr/>
                    </p:nvPicPr>
                    <p:blipFill>
                      <a:blip r:embed="rId6"/>
                      <a:stretch>
                        <a:fillRect/>
                      </a:stretch>
                    </p:blipFill>
                    <p:spPr>
                      <a:xfrm>
                        <a:off x="994335" y="3205768"/>
                        <a:ext cx="1372347" cy="780818"/>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185788447"/>
              </p:ext>
            </p:extLst>
          </p:nvPr>
        </p:nvGraphicFramePr>
        <p:xfrm>
          <a:off x="889746" y="4356847"/>
          <a:ext cx="4325066" cy="820271"/>
        </p:xfrm>
        <a:graphic>
          <a:graphicData uri="http://schemas.openxmlformats.org/presentationml/2006/ole">
            <mc:AlternateContent xmlns:mc="http://schemas.openxmlformats.org/markup-compatibility/2006">
              <mc:Choice xmlns:v="urn:schemas-microsoft-com:vml" Requires="v">
                <p:oleObj spid="_x0000_s68720" name="Equation" r:id="rId7" imgW="2209680" imgH="419040" progId="Equation.DSMT4">
                  <p:embed/>
                </p:oleObj>
              </mc:Choice>
              <mc:Fallback>
                <p:oleObj name="Equation" r:id="rId7" imgW="2209680" imgH="419040" progId="Equation.DSMT4">
                  <p:embed/>
                  <p:pic>
                    <p:nvPicPr>
                      <p:cNvPr id="0" name=""/>
                      <p:cNvPicPr/>
                      <p:nvPr/>
                    </p:nvPicPr>
                    <p:blipFill>
                      <a:blip r:embed="rId8"/>
                      <a:stretch>
                        <a:fillRect/>
                      </a:stretch>
                    </p:blipFill>
                    <p:spPr>
                      <a:xfrm>
                        <a:off x="889746" y="4356847"/>
                        <a:ext cx="4325066" cy="820271"/>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3511968939"/>
              </p:ext>
            </p:extLst>
          </p:nvPr>
        </p:nvGraphicFramePr>
        <p:xfrm>
          <a:off x="3459256" y="5377837"/>
          <a:ext cx="440390" cy="411030"/>
        </p:xfrm>
        <a:graphic>
          <a:graphicData uri="http://schemas.openxmlformats.org/presentationml/2006/ole">
            <mc:AlternateContent xmlns:mc="http://schemas.openxmlformats.org/markup-compatibility/2006">
              <mc:Choice xmlns:v="urn:schemas-microsoft-com:vml" Requires="v">
                <p:oleObj spid="_x0000_s68721" name="Equation" r:id="rId9" imgW="190440" imgH="177480" progId="Equation.DSMT4">
                  <p:embed/>
                </p:oleObj>
              </mc:Choice>
              <mc:Fallback>
                <p:oleObj name="Equation" r:id="rId9" imgW="190440" imgH="177480" progId="Equation.DSMT4">
                  <p:embed/>
                  <p:pic>
                    <p:nvPicPr>
                      <p:cNvPr id="0" name=""/>
                      <p:cNvPicPr/>
                      <p:nvPr/>
                    </p:nvPicPr>
                    <p:blipFill>
                      <a:blip r:embed="rId10"/>
                      <a:stretch>
                        <a:fillRect/>
                      </a:stretch>
                    </p:blipFill>
                    <p:spPr>
                      <a:xfrm>
                        <a:off x="3459256" y="5377837"/>
                        <a:ext cx="440390" cy="411030"/>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374337683"/>
              </p:ext>
            </p:extLst>
          </p:nvPr>
        </p:nvGraphicFramePr>
        <p:xfrm>
          <a:off x="4765487" y="5459506"/>
          <a:ext cx="1811975" cy="342806"/>
        </p:xfrm>
        <a:graphic>
          <a:graphicData uri="http://schemas.openxmlformats.org/presentationml/2006/ole">
            <mc:AlternateContent xmlns:mc="http://schemas.openxmlformats.org/markup-compatibility/2006">
              <mc:Choice xmlns:v="urn:schemas-microsoft-com:vml" Requires="v">
                <p:oleObj spid="_x0000_s68722" name="Equation" r:id="rId11" imgW="939600" imgH="177480" progId="Equation.DSMT4">
                  <p:embed/>
                </p:oleObj>
              </mc:Choice>
              <mc:Fallback>
                <p:oleObj name="Equation" r:id="rId11" imgW="939600" imgH="177480" progId="Equation.DSMT4">
                  <p:embed/>
                  <p:pic>
                    <p:nvPicPr>
                      <p:cNvPr id="0" name=""/>
                      <p:cNvPicPr/>
                      <p:nvPr/>
                    </p:nvPicPr>
                    <p:blipFill>
                      <a:blip r:embed="rId12"/>
                      <a:stretch>
                        <a:fillRect/>
                      </a:stretch>
                    </p:blipFill>
                    <p:spPr>
                      <a:xfrm>
                        <a:off x="4765487" y="5459506"/>
                        <a:ext cx="1811975" cy="342806"/>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779671594"/>
              </p:ext>
            </p:extLst>
          </p:nvPr>
        </p:nvGraphicFramePr>
        <p:xfrm>
          <a:off x="972671" y="5903259"/>
          <a:ext cx="3342174" cy="812334"/>
        </p:xfrm>
        <a:graphic>
          <a:graphicData uri="http://schemas.openxmlformats.org/presentationml/2006/ole">
            <mc:AlternateContent xmlns:mc="http://schemas.openxmlformats.org/markup-compatibility/2006">
              <mc:Choice xmlns:v="urn:schemas-microsoft-com:vml" Requires="v">
                <p:oleObj spid="_x0000_s68723" name="Equation" r:id="rId13" imgW="1828800" imgH="444240" progId="Equation.DSMT4">
                  <p:embed/>
                </p:oleObj>
              </mc:Choice>
              <mc:Fallback>
                <p:oleObj name="Equation" r:id="rId13" imgW="1828800" imgH="444240" progId="Equation.DSMT4">
                  <p:embed/>
                  <p:pic>
                    <p:nvPicPr>
                      <p:cNvPr id="0" name=""/>
                      <p:cNvPicPr/>
                      <p:nvPr/>
                    </p:nvPicPr>
                    <p:blipFill>
                      <a:blip r:embed="rId14"/>
                      <a:stretch>
                        <a:fillRect/>
                      </a:stretch>
                    </p:blipFill>
                    <p:spPr>
                      <a:xfrm>
                        <a:off x="972671" y="5903259"/>
                        <a:ext cx="3342174" cy="812334"/>
                      </a:xfrm>
                      <a:prstGeom prst="rect">
                        <a:avLst/>
                      </a:prstGeom>
                    </p:spPr>
                  </p:pic>
                </p:oleObj>
              </mc:Fallback>
            </mc:AlternateContent>
          </a:graphicData>
        </a:graphic>
      </p:graphicFrame>
      <p:sp>
        <p:nvSpPr>
          <p:cNvPr id="10" name="灯片编号占位符 9"/>
          <p:cNvSpPr>
            <a:spLocks noGrp="1"/>
          </p:cNvSpPr>
          <p:nvPr>
            <p:ph type="sldNum" sz="quarter" idx="12"/>
          </p:nvPr>
        </p:nvSpPr>
        <p:spPr/>
        <p:txBody>
          <a:bodyPr/>
          <a:lstStyle/>
          <a:p>
            <a:fld id="{1A54FE71-44B7-4752-9E07-321918EE349E}" type="slidenum">
              <a:rPr lang="zh-CN" altLang="en-US" smtClean="0"/>
              <a:t>51</a:t>
            </a:fld>
            <a:endParaRPr lang="zh-CN" altLang="en-US"/>
          </a:p>
        </p:txBody>
      </p:sp>
    </p:spTree>
    <p:extLst>
      <p:ext uri="{BB962C8B-B14F-4D97-AF65-F5344CB8AC3E}">
        <p14:creationId xmlns:p14="http://schemas.microsoft.com/office/powerpoint/2010/main" val="416432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理论推导</a:t>
            </a:r>
          </a:p>
        </p:txBody>
      </p:sp>
      <p:sp>
        <p:nvSpPr>
          <p:cNvPr id="3" name="内容占位符 2"/>
          <p:cNvSpPr>
            <a:spLocks noGrp="1"/>
          </p:cNvSpPr>
          <p:nvPr>
            <p:ph idx="1"/>
          </p:nvPr>
        </p:nvSpPr>
        <p:spPr/>
        <p:txBody>
          <a:bodyPr>
            <a:normAutofit lnSpcReduction="10000"/>
          </a:bodyPr>
          <a:lstStyle/>
          <a:p>
            <a:pPr marL="0" indent="0">
              <a:buNone/>
            </a:pPr>
            <a:r>
              <a:rPr lang="zh-CN" altLang="en-US" dirty="0" smtClean="0"/>
              <a:t>对地球上流动的气体，有</a:t>
            </a:r>
            <a:endParaRPr lang="en-US" altLang="zh-CN" dirty="0" smtClean="0"/>
          </a:p>
          <a:p>
            <a:pPr marL="0" indent="0">
              <a:lnSpc>
                <a:spcPct val="110000"/>
              </a:lnSpc>
              <a:buNone/>
            </a:pPr>
            <a:r>
              <a:rPr lang="zh-CN" altLang="en-US" dirty="0" smtClean="0"/>
              <a:t>于是，得到可以描述非定常流动、可压缩气体的</a:t>
            </a:r>
            <a:r>
              <a:rPr lang="zh-CN" altLang="en-US" dirty="0" smtClean="0">
                <a:solidFill>
                  <a:srgbClr val="FF0000"/>
                </a:solidFill>
              </a:rPr>
              <a:t>伯努利积分</a:t>
            </a:r>
            <a:r>
              <a:rPr lang="zh-CN" altLang="en-US" dirty="0" smtClean="0"/>
              <a:t>，该方程可以很好地描述真空炮模型中的气体湍流。</a:t>
            </a:r>
            <a:endParaRPr lang="en-US" altLang="zh-CN" dirty="0" smtClean="0"/>
          </a:p>
          <a:p>
            <a:pPr marL="0" indent="0">
              <a:buNone/>
            </a:pPr>
            <a:endParaRPr lang="en-US" altLang="zh-CN" dirty="0"/>
          </a:p>
          <a:p>
            <a:pPr marL="0" indent="0">
              <a:buNone/>
            </a:pPr>
            <a:endParaRPr lang="en-US" altLang="zh-CN" dirty="0" smtClean="0"/>
          </a:p>
          <a:p>
            <a:pPr marL="0" indent="0">
              <a:buNone/>
            </a:pPr>
            <a:r>
              <a:rPr lang="zh-CN" altLang="en-US" dirty="0" smtClean="0"/>
              <a:t>进一步，若          ，有</a:t>
            </a:r>
            <a:endParaRPr lang="en-US" altLang="zh-CN" dirty="0" smtClean="0"/>
          </a:p>
          <a:p>
            <a:pPr marL="0" indent="0">
              <a:buNone/>
            </a:pPr>
            <a:endParaRPr lang="en-US" altLang="zh-CN" dirty="0" smtClean="0"/>
          </a:p>
          <a:p>
            <a:pPr marL="0" indent="0">
              <a:buNone/>
            </a:pPr>
            <a:endParaRPr lang="en-US" altLang="zh-CN" dirty="0"/>
          </a:p>
          <a:p>
            <a:pPr marL="0" indent="0">
              <a:buNone/>
            </a:pPr>
            <a:r>
              <a:rPr lang="zh-CN" altLang="en-US" dirty="0" smtClean="0"/>
              <a:t>进一步，若将气体速度表现为速度势，有</a:t>
            </a:r>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694614928"/>
              </p:ext>
            </p:extLst>
          </p:nvPr>
        </p:nvGraphicFramePr>
        <p:xfrm>
          <a:off x="5112123" y="1882588"/>
          <a:ext cx="962628" cy="417139"/>
        </p:xfrm>
        <a:graphic>
          <a:graphicData uri="http://schemas.openxmlformats.org/presentationml/2006/ole">
            <mc:AlternateContent xmlns:mc="http://schemas.openxmlformats.org/markup-compatibility/2006">
              <mc:Choice xmlns:v="urn:schemas-microsoft-com:vml" Requires="v">
                <p:oleObj spid="_x0000_s69725" name="Equation" r:id="rId3" imgW="380880" imgH="164880" progId="Equation.DSMT4">
                  <p:embed/>
                </p:oleObj>
              </mc:Choice>
              <mc:Fallback>
                <p:oleObj name="Equation" r:id="rId3" imgW="380880" imgH="164880" progId="Equation.DSMT4">
                  <p:embed/>
                  <p:pic>
                    <p:nvPicPr>
                      <p:cNvPr id="0" name=""/>
                      <p:cNvPicPr/>
                      <p:nvPr/>
                    </p:nvPicPr>
                    <p:blipFill>
                      <a:blip r:embed="rId4"/>
                      <a:stretch>
                        <a:fillRect/>
                      </a:stretch>
                    </p:blipFill>
                    <p:spPr>
                      <a:xfrm>
                        <a:off x="5112123" y="1882588"/>
                        <a:ext cx="962628" cy="417139"/>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853568181"/>
              </p:ext>
            </p:extLst>
          </p:nvPr>
        </p:nvGraphicFramePr>
        <p:xfrm>
          <a:off x="1026458" y="3240741"/>
          <a:ext cx="3397504" cy="825782"/>
        </p:xfrm>
        <a:graphic>
          <a:graphicData uri="http://schemas.openxmlformats.org/presentationml/2006/ole">
            <mc:AlternateContent xmlns:mc="http://schemas.openxmlformats.org/markup-compatibility/2006">
              <mc:Choice xmlns:v="urn:schemas-microsoft-com:vml" Requires="v">
                <p:oleObj spid="_x0000_s69726" name="Equation" r:id="rId5" imgW="1828800" imgH="444240" progId="Equation.DSMT4">
                  <p:embed/>
                </p:oleObj>
              </mc:Choice>
              <mc:Fallback>
                <p:oleObj name="Equation" r:id="rId5" imgW="1828800" imgH="444240" progId="Equation.DSMT4">
                  <p:embed/>
                  <p:pic>
                    <p:nvPicPr>
                      <p:cNvPr id="0" name=""/>
                      <p:cNvPicPr/>
                      <p:nvPr/>
                    </p:nvPicPr>
                    <p:blipFill>
                      <a:blip r:embed="rId6"/>
                      <a:stretch>
                        <a:fillRect/>
                      </a:stretch>
                    </p:blipFill>
                    <p:spPr>
                      <a:xfrm>
                        <a:off x="1026458" y="3240741"/>
                        <a:ext cx="3397504" cy="825782"/>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3727971930"/>
              </p:ext>
            </p:extLst>
          </p:nvPr>
        </p:nvGraphicFramePr>
        <p:xfrm>
          <a:off x="2993463" y="4208929"/>
          <a:ext cx="1082183" cy="329360"/>
        </p:xfrm>
        <a:graphic>
          <a:graphicData uri="http://schemas.openxmlformats.org/presentationml/2006/ole">
            <mc:AlternateContent xmlns:mc="http://schemas.openxmlformats.org/markup-compatibility/2006">
              <mc:Choice xmlns:v="urn:schemas-microsoft-com:vml" Requires="v">
                <p:oleObj spid="_x0000_s69727" name="Equation" r:id="rId7" imgW="583920" imgH="177480" progId="Equation.DSMT4">
                  <p:embed/>
                </p:oleObj>
              </mc:Choice>
              <mc:Fallback>
                <p:oleObj name="Equation" r:id="rId7" imgW="583920" imgH="177480" progId="Equation.DSMT4">
                  <p:embed/>
                  <p:pic>
                    <p:nvPicPr>
                      <p:cNvPr id="0" name=""/>
                      <p:cNvPicPr/>
                      <p:nvPr/>
                    </p:nvPicPr>
                    <p:blipFill>
                      <a:blip r:embed="rId8"/>
                      <a:stretch>
                        <a:fillRect/>
                      </a:stretch>
                    </p:blipFill>
                    <p:spPr>
                      <a:xfrm>
                        <a:off x="2993463" y="4208929"/>
                        <a:ext cx="1082183" cy="329360"/>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600928559"/>
              </p:ext>
            </p:extLst>
          </p:nvPr>
        </p:nvGraphicFramePr>
        <p:xfrm>
          <a:off x="971176" y="4666130"/>
          <a:ext cx="2819028" cy="704757"/>
        </p:xfrm>
        <a:graphic>
          <a:graphicData uri="http://schemas.openxmlformats.org/presentationml/2006/ole">
            <mc:AlternateContent xmlns:mc="http://schemas.openxmlformats.org/markup-compatibility/2006">
              <mc:Choice xmlns:v="urn:schemas-microsoft-com:vml" Requires="v">
                <p:oleObj spid="_x0000_s69728" name="Equation" r:id="rId9" imgW="1777680" imgH="444240" progId="Equation.DSMT4">
                  <p:embed/>
                </p:oleObj>
              </mc:Choice>
              <mc:Fallback>
                <p:oleObj name="Equation" r:id="rId9" imgW="1777680" imgH="444240" progId="Equation.DSMT4">
                  <p:embed/>
                  <p:pic>
                    <p:nvPicPr>
                      <p:cNvPr id="0" name=""/>
                      <p:cNvPicPr/>
                      <p:nvPr/>
                    </p:nvPicPr>
                    <p:blipFill>
                      <a:blip r:embed="rId10"/>
                      <a:stretch>
                        <a:fillRect/>
                      </a:stretch>
                    </p:blipFill>
                    <p:spPr>
                      <a:xfrm>
                        <a:off x="971176" y="4666130"/>
                        <a:ext cx="2819028" cy="704757"/>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45179812"/>
              </p:ext>
            </p:extLst>
          </p:nvPr>
        </p:nvGraphicFramePr>
        <p:xfrm>
          <a:off x="1097429" y="6010835"/>
          <a:ext cx="2466710" cy="731651"/>
        </p:xfrm>
        <a:graphic>
          <a:graphicData uri="http://schemas.openxmlformats.org/presentationml/2006/ole">
            <mc:AlternateContent xmlns:mc="http://schemas.openxmlformats.org/markup-compatibility/2006">
              <mc:Choice xmlns:v="urn:schemas-microsoft-com:vml" Requires="v">
                <p:oleObj spid="_x0000_s69729" name="Equation" r:id="rId11" imgW="1498320" imgH="444240" progId="Equation.DSMT4">
                  <p:embed/>
                </p:oleObj>
              </mc:Choice>
              <mc:Fallback>
                <p:oleObj name="Equation" r:id="rId11" imgW="1498320" imgH="444240" progId="Equation.DSMT4">
                  <p:embed/>
                  <p:pic>
                    <p:nvPicPr>
                      <p:cNvPr id="0" name=""/>
                      <p:cNvPicPr/>
                      <p:nvPr/>
                    </p:nvPicPr>
                    <p:blipFill>
                      <a:blip r:embed="rId12"/>
                      <a:stretch>
                        <a:fillRect/>
                      </a:stretch>
                    </p:blipFill>
                    <p:spPr>
                      <a:xfrm>
                        <a:off x="1097429" y="6010835"/>
                        <a:ext cx="2466710" cy="731651"/>
                      </a:xfrm>
                      <a:prstGeom prst="rect">
                        <a:avLst/>
                      </a:prstGeom>
                    </p:spPr>
                  </p:pic>
                </p:oleObj>
              </mc:Fallback>
            </mc:AlternateContent>
          </a:graphicData>
        </a:graphic>
      </p:graphicFrame>
      <p:sp>
        <p:nvSpPr>
          <p:cNvPr id="6" name="灯片编号占位符 5"/>
          <p:cNvSpPr>
            <a:spLocks noGrp="1"/>
          </p:cNvSpPr>
          <p:nvPr>
            <p:ph type="sldNum" sz="quarter" idx="12"/>
          </p:nvPr>
        </p:nvSpPr>
        <p:spPr/>
        <p:txBody>
          <a:bodyPr/>
          <a:lstStyle/>
          <a:p>
            <a:fld id="{1A54FE71-44B7-4752-9E07-321918EE349E}" type="slidenum">
              <a:rPr lang="zh-CN" altLang="en-US" smtClean="0"/>
              <a:t>52</a:t>
            </a:fld>
            <a:endParaRPr lang="zh-CN" altLang="en-US"/>
          </a:p>
        </p:txBody>
      </p:sp>
    </p:spTree>
    <p:extLst>
      <p:ext uri="{BB962C8B-B14F-4D97-AF65-F5344CB8AC3E}">
        <p14:creationId xmlns:p14="http://schemas.microsoft.com/office/powerpoint/2010/main" val="1765796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793487"/>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zh-CN" altLang="en-US" sz="3600" b="1" dirty="0" smtClean="0">
                <a:latin typeface="宋体" panose="02010600030101010101" pitchFamily="2" charset="-122"/>
                <a:ea typeface="宋体" panose="02010600030101010101" pitchFamily="2" charset="-122"/>
                <a:cs typeface="Times New Roman" panose="02020603050405020304" pitchFamily="18" charset="0"/>
              </a:rPr>
              <a:t>初始位置</a:t>
            </a:r>
            <a:endParaRPr lang="en-US" altLang="zh-CN" sz="36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53</a:t>
            </a:fld>
            <a:endParaRPr lang="zh-CN" altLang="en-US"/>
          </a:p>
        </p:txBody>
      </p:sp>
    </p:spTree>
    <p:extLst>
      <p:ext uri="{BB962C8B-B14F-4D97-AF65-F5344CB8AC3E}">
        <p14:creationId xmlns:p14="http://schemas.microsoft.com/office/powerpoint/2010/main" val="4024291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初始位置</a:t>
            </a:r>
            <a:endParaRPr lang="zh-CN" altLang="en-US"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54</a:t>
            </a:fld>
            <a:endParaRPr lang="zh-CN" altLang="en-US"/>
          </a:p>
        </p:txBody>
      </p:sp>
      <p:pic>
        <p:nvPicPr>
          <p:cNvPr id="71682" name="Picture 2" descr="D:\SUPT\Fast chain\演讲\origin\Graph1.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82800" y="1825625"/>
            <a:ext cx="56264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329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793487"/>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zh-CN" altLang="en-US" sz="3600" b="1">
                <a:latin typeface="宋体" panose="02010600030101010101" pitchFamily="2" charset="-122"/>
                <a:ea typeface="宋体" panose="02010600030101010101" pitchFamily="2" charset="-122"/>
                <a:cs typeface="Times New Roman" panose="02020603050405020304" pitchFamily="18" charset="0"/>
              </a:rPr>
              <a:t>两台</a:t>
            </a:r>
            <a:endParaRPr lang="en-US" altLang="zh-CN" sz="36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55</a:t>
            </a:fld>
            <a:endParaRPr lang="zh-CN" altLang="en-US"/>
          </a:p>
        </p:txBody>
      </p:sp>
    </p:spTree>
    <p:extLst>
      <p:ext uri="{BB962C8B-B14F-4D97-AF65-F5344CB8AC3E}">
        <p14:creationId xmlns:p14="http://schemas.microsoft.com/office/powerpoint/2010/main" val="2638324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1754326"/>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GB" altLang="zh-CN" sz="3600" b="1" dirty="0">
                <a:latin typeface="Comic Sans MS" panose="030F0702030302020204" pitchFamily="66" charset="0"/>
                <a:ea typeface="楷体" pitchFamily="49" charset="-122"/>
                <a:cs typeface="Times New Roman" panose="02020603050405020304" pitchFamily="18" charset="0"/>
              </a:rPr>
              <a:t> Factors that we did not quantitatively </a:t>
            </a:r>
            <a:r>
              <a:rPr lang="en-GB" altLang="zh-CN" sz="3600" b="1" dirty="0" err="1" smtClean="0">
                <a:latin typeface="Comic Sans MS" panose="030F0702030302020204" pitchFamily="66" charset="0"/>
                <a:ea typeface="楷体" pitchFamily="49" charset="-122"/>
                <a:cs typeface="Times New Roman" panose="02020603050405020304" pitchFamily="18" charset="0"/>
              </a:rPr>
              <a:t>analyzed</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56</a:t>
            </a:fld>
            <a:endParaRPr lang="zh-CN" altLang="en-US"/>
          </a:p>
        </p:txBody>
      </p:sp>
    </p:spTree>
    <p:extLst>
      <p:ext uri="{BB962C8B-B14F-4D97-AF65-F5344CB8AC3E}">
        <p14:creationId xmlns:p14="http://schemas.microsoft.com/office/powerpoint/2010/main" val="2949071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dirty="0" smtClean="0"/>
              <a:t> </a:t>
            </a:r>
            <a:r>
              <a:rPr lang="en-US" sz="3200" b="1" dirty="0" smtClean="0"/>
              <a:t>Factors that we did not quantitatively analyze</a:t>
            </a:r>
            <a:endParaRPr lang="en-GB" sz="3200" b="1" dirty="0"/>
          </a:p>
        </p:txBody>
      </p:sp>
      <p:sp>
        <p:nvSpPr>
          <p:cNvPr id="3" name="内容占位符 2"/>
          <p:cNvSpPr>
            <a:spLocks noGrp="1"/>
          </p:cNvSpPr>
          <p:nvPr>
            <p:ph idx="1"/>
          </p:nvPr>
        </p:nvSpPr>
        <p:spPr/>
        <p:txBody>
          <a:bodyPr/>
          <a:lstStyle/>
          <a:p>
            <a:r>
              <a:rPr lang="en-US" dirty="0" smtClean="0"/>
              <a:t>1. Friction caused by the tube wall</a:t>
            </a:r>
          </a:p>
          <a:p>
            <a:endParaRPr lang="en-US" dirty="0" smtClean="0"/>
          </a:p>
          <a:p>
            <a:endParaRPr lang="en-US" dirty="0" smtClean="0"/>
          </a:p>
          <a:p>
            <a:endParaRPr lang="en-GB" dirty="0"/>
          </a:p>
        </p:txBody>
      </p:sp>
      <p:pic>
        <p:nvPicPr>
          <p:cNvPr id="14339" name="Picture 3" descr="C:\Users\Yang\Desktop\论文\cupt\南京比赛\微信图片_201705121435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642" y="2359764"/>
            <a:ext cx="4951213" cy="28295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07968" y="2204865"/>
            <a:ext cx="5472608" cy="3046988"/>
          </a:xfrm>
          <a:prstGeom prst="rect">
            <a:avLst/>
          </a:prstGeom>
          <a:noFill/>
        </p:spPr>
        <p:txBody>
          <a:bodyPr wrap="square" rtlCol="0">
            <a:spAutoFit/>
          </a:bodyPr>
          <a:lstStyle/>
          <a:p>
            <a:r>
              <a:rPr lang="en-US" sz="2400" dirty="0" smtClean="0">
                <a:latin typeface="Comic Sans MS" panose="030F0702030302020204" pitchFamily="66" charset="0"/>
              </a:rPr>
              <a:t>The frictional coefficient is about 0.5, the gravity of the projectile  is about 0.1N , the friction force is about 0.05N.</a:t>
            </a:r>
          </a:p>
          <a:p>
            <a:r>
              <a:rPr lang="en-US" sz="2400" dirty="0" smtClean="0">
                <a:latin typeface="Comic Sans MS" panose="030F0702030302020204" pitchFamily="66" charset="0"/>
              </a:rPr>
              <a:t>The friction is far less than propulsive force caused by pressure difference, which is about 50N, it is negligible.</a:t>
            </a:r>
          </a:p>
        </p:txBody>
      </p:sp>
      <p:sp>
        <p:nvSpPr>
          <p:cNvPr id="5" name="灯片编号占位符 4"/>
          <p:cNvSpPr>
            <a:spLocks noGrp="1"/>
          </p:cNvSpPr>
          <p:nvPr>
            <p:ph type="sldNum" sz="quarter" idx="12"/>
          </p:nvPr>
        </p:nvSpPr>
        <p:spPr/>
        <p:txBody>
          <a:bodyPr/>
          <a:lstStyle/>
          <a:p>
            <a:fld id="{1A54FE71-44B7-4752-9E07-321918EE349E}" type="slidenum">
              <a:rPr lang="zh-CN" altLang="en-US" smtClean="0"/>
              <a:t>57</a:t>
            </a:fld>
            <a:endParaRPr lang="zh-CN" altLang="en-US"/>
          </a:p>
        </p:txBody>
      </p:sp>
    </p:spTree>
    <p:extLst>
      <p:ext uri="{BB962C8B-B14F-4D97-AF65-F5344CB8AC3E}">
        <p14:creationId xmlns:p14="http://schemas.microsoft.com/office/powerpoint/2010/main" val="3135376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GB" sz="4000" b="1" dirty="0"/>
              <a:t> </a:t>
            </a:r>
            <a:r>
              <a:rPr lang="en-GB" sz="3200" b="1" dirty="0"/>
              <a:t>Factors that we did not quantitatively </a:t>
            </a:r>
            <a:r>
              <a:rPr lang="en-GB" sz="3200" b="1" dirty="0" err="1"/>
              <a:t>analyze</a:t>
            </a:r>
            <a:endParaRPr lang="en-GB" sz="3200" b="1" dirty="0"/>
          </a:p>
        </p:txBody>
      </p:sp>
      <p:sp>
        <p:nvSpPr>
          <p:cNvPr id="5" name="内容占位符 4"/>
          <p:cNvSpPr>
            <a:spLocks noGrp="1"/>
          </p:cNvSpPr>
          <p:nvPr>
            <p:ph idx="1"/>
          </p:nvPr>
        </p:nvSpPr>
        <p:spPr/>
        <p:txBody>
          <a:bodyPr/>
          <a:lstStyle/>
          <a:p>
            <a:pPr marL="0" indent="0">
              <a:buNone/>
            </a:pPr>
            <a:r>
              <a:rPr lang="en-US" dirty="0" smtClean="0"/>
              <a:t>2.viscous force</a:t>
            </a:r>
          </a:p>
          <a:p>
            <a:endParaRPr lang="en-US" dirty="0" smtClean="0"/>
          </a:p>
          <a:p>
            <a:endParaRPr lang="en-US" dirty="0"/>
          </a:p>
          <a:p>
            <a:r>
              <a:rPr lang="en-US" dirty="0" smtClean="0"/>
              <a:t>We suppose that fluid flows past our projectile is laminar fluid, then the viscous is about </a:t>
            </a:r>
            <a:r>
              <a:rPr lang="en-US" altLang="zh-CN" dirty="0" smtClean="0"/>
              <a:t>0.0028N, it is negligible compared the propulsive force.</a:t>
            </a:r>
            <a:endParaRPr lang="en-GB" dirty="0"/>
          </a:p>
        </p:txBody>
      </p:sp>
      <p:graphicFrame>
        <p:nvGraphicFramePr>
          <p:cNvPr id="6" name="对象 5"/>
          <p:cNvGraphicFramePr>
            <a:graphicFrameLocks noChangeAspect="1"/>
          </p:cNvGraphicFramePr>
          <p:nvPr>
            <p:extLst>
              <p:ext uri="{D42A27DB-BD31-4B8C-83A1-F6EECF244321}">
                <p14:modId xmlns:p14="http://schemas.microsoft.com/office/powerpoint/2010/main" val="3525003636"/>
              </p:ext>
            </p:extLst>
          </p:nvPr>
        </p:nvGraphicFramePr>
        <p:xfrm>
          <a:off x="855133" y="2349501"/>
          <a:ext cx="3295651" cy="1008063"/>
        </p:xfrm>
        <a:graphic>
          <a:graphicData uri="http://schemas.openxmlformats.org/presentationml/2006/ole">
            <mc:AlternateContent xmlns:mc="http://schemas.openxmlformats.org/markup-compatibility/2006">
              <mc:Choice xmlns:v="urn:schemas-microsoft-com:vml" Requires="v">
                <p:oleObj spid="_x0000_s17495" name="Equation" r:id="rId3" imgW="965160" imgH="393480" progId="Equation.DSMT4">
                  <p:embed/>
                </p:oleObj>
              </mc:Choice>
              <mc:Fallback>
                <p:oleObj name="Equation" r:id="rId3" imgW="965160" imgH="39348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133" y="2349501"/>
                        <a:ext cx="3295651"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灯片编号占位符 2"/>
          <p:cNvSpPr>
            <a:spLocks noGrp="1"/>
          </p:cNvSpPr>
          <p:nvPr>
            <p:ph type="sldNum" sz="quarter" idx="12"/>
          </p:nvPr>
        </p:nvSpPr>
        <p:spPr/>
        <p:txBody>
          <a:bodyPr/>
          <a:lstStyle/>
          <a:p>
            <a:fld id="{1A54FE71-44B7-4752-9E07-321918EE349E}" type="slidenum">
              <a:rPr lang="zh-CN" altLang="en-US" smtClean="0"/>
              <a:t>58</a:t>
            </a:fld>
            <a:endParaRPr lang="zh-CN" altLang="en-US"/>
          </a:p>
        </p:txBody>
      </p:sp>
    </p:spTree>
    <p:extLst>
      <p:ext uri="{BB962C8B-B14F-4D97-AF65-F5344CB8AC3E}">
        <p14:creationId xmlns:p14="http://schemas.microsoft.com/office/powerpoint/2010/main" val="32799367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GB" sz="3200" b="1" dirty="0">
                <a:solidFill>
                  <a:prstClr val="black"/>
                </a:solidFill>
              </a:rPr>
              <a:t> Factors that we did not quantitatively </a:t>
            </a:r>
            <a:r>
              <a:rPr lang="en-GB" sz="3200" b="1" dirty="0" err="1">
                <a:solidFill>
                  <a:prstClr val="black"/>
                </a:solidFill>
              </a:rPr>
              <a:t>analyze</a:t>
            </a:r>
            <a:endParaRPr lang="en-GB" sz="3200" b="1" dirty="0"/>
          </a:p>
        </p:txBody>
      </p:sp>
      <p:sp>
        <p:nvSpPr>
          <p:cNvPr id="3" name="内容占位符 2"/>
          <p:cNvSpPr>
            <a:spLocks noGrp="1"/>
          </p:cNvSpPr>
          <p:nvPr>
            <p:ph idx="1"/>
          </p:nvPr>
        </p:nvSpPr>
        <p:spPr/>
        <p:txBody>
          <a:bodyPr/>
          <a:lstStyle/>
          <a:p>
            <a:pPr marL="0" indent="0">
              <a:buNone/>
            </a:pPr>
            <a:r>
              <a:rPr lang="en-US" altLang="zh-CN" dirty="0" smtClean="0"/>
              <a:t>3. The momentum given by the accelerating gas behind the projectile</a:t>
            </a:r>
            <a:endParaRPr lang="en-US" altLang="zh-CN" dirty="0"/>
          </a:p>
          <a:p>
            <a:pPr marL="0" indent="0">
              <a:buNone/>
            </a:pPr>
            <a:r>
              <a:rPr lang="en-US" altLang="zh-CN" dirty="0" smtClean="0"/>
              <a:t>The interval between the back of the projectile and the membrane is about 1~3cm, the momentum given by the gas which accelerating suddenly is </a:t>
            </a:r>
            <a:r>
              <a:rPr lang="en-US" altLang="zh-CN" dirty="0"/>
              <a:t>e</a:t>
            </a:r>
            <a:r>
              <a:rPr lang="en-US" altLang="zh-CN" dirty="0" smtClean="0"/>
              <a:t>stimated as 0.0048Kg·m/s </a:t>
            </a:r>
            <a:r>
              <a:rPr lang="zh-CN" altLang="en-US" dirty="0" smtClean="0"/>
              <a:t>，</a:t>
            </a:r>
            <a:r>
              <a:rPr lang="en-US" altLang="zh-CN" dirty="0" smtClean="0"/>
              <a:t>it’s negligible compared the positive work made by the pressure difference.</a:t>
            </a:r>
            <a:endParaRPr lang="en-GB"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59</a:t>
            </a:fld>
            <a:endParaRPr lang="zh-CN" altLang="en-US"/>
          </a:p>
        </p:txBody>
      </p:sp>
    </p:spTree>
    <p:extLst>
      <p:ext uri="{BB962C8B-B14F-4D97-AF65-F5344CB8AC3E}">
        <p14:creationId xmlns:p14="http://schemas.microsoft.com/office/powerpoint/2010/main" val="3356289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29" y="2057593"/>
            <a:ext cx="5741773" cy="3416320"/>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Why will the </a:t>
            </a:r>
            <a:r>
              <a:rPr lang="en-US" altLang="zh-CN" sz="3600" b="1" dirty="0" err="1" smtClean="0">
                <a:latin typeface="Comic Sans MS" panose="030F0702030302020204" pitchFamily="66" charset="0"/>
                <a:ea typeface="楷体" pitchFamily="49" charset="-122"/>
                <a:cs typeface="Times New Roman" panose="02020603050405020304" pitchFamily="18" charset="0"/>
              </a:rPr>
              <a:t>aluminium</a:t>
            </a:r>
            <a:r>
              <a:rPr lang="en-US" altLang="zh-CN" sz="3600" b="1" dirty="0" smtClean="0">
                <a:latin typeface="Comic Sans MS" panose="030F0702030302020204" pitchFamily="66" charset="0"/>
                <a:ea typeface="楷体" pitchFamily="49" charset="-122"/>
                <a:cs typeface="Times New Roman" panose="02020603050405020304" pitchFamily="18" charset="0"/>
              </a:rPr>
              <a:t> foil be blew out when the inner air pressure is still lower than 1atm?</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60</a:t>
            </a:fld>
            <a:endParaRPr lang="zh-CN" altLang="en-US"/>
          </a:p>
        </p:txBody>
      </p:sp>
    </p:spTree>
    <p:extLst>
      <p:ext uri="{BB962C8B-B14F-4D97-AF65-F5344CB8AC3E}">
        <p14:creationId xmlns:p14="http://schemas.microsoft.com/office/powerpoint/2010/main" val="4268787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GB" sz="4000" dirty="0"/>
              <a:t>Why will the aluminium foil be blew </a:t>
            </a:r>
            <a:r>
              <a:rPr lang="en-GB" sz="4000" dirty="0" smtClean="0"/>
              <a:t>out?</a:t>
            </a:r>
            <a:endParaRPr lang="en-GB" sz="4000" dirty="0"/>
          </a:p>
        </p:txBody>
      </p:sp>
      <p:sp>
        <p:nvSpPr>
          <p:cNvPr id="5" name="TextBox 4"/>
          <p:cNvSpPr txBox="1"/>
          <p:nvPr/>
        </p:nvSpPr>
        <p:spPr>
          <a:xfrm>
            <a:off x="1169894" y="4316506"/>
            <a:ext cx="9923930" cy="1292662"/>
          </a:xfrm>
          <a:prstGeom prst="rect">
            <a:avLst/>
          </a:prstGeom>
          <a:noFill/>
        </p:spPr>
        <p:txBody>
          <a:bodyPr wrap="square" rtlCol="0">
            <a:spAutoFit/>
          </a:bodyPr>
          <a:lstStyle/>
          <a:p>
            <a:r>
              <a:rPr lang="en-GB" sz="2000" dirty="0">
                <a:latin typeface="Comic Sans MS" panose="030F0702030302020204" pitchFamily="66" charset="0"/>
              </a:rPr>
              <a:t>In the process of accelerating, compression of the gas ahead of the projectile was not a series of </a:t>
            </a:r>
            <a:r>
              <a:rPr lang="en-GB" sz="2000" dirty="0" err="1">
                <a:latin typeface="Comic Sans MS" panose="030F0702030302020204" pitchFamily="66" charset="0"/>
              </a:rPr>
              <a:t>quasistatic</a:t>
            </a:r>
            <a:r>
              <a:rPr lang="en-GB" sz="2000" dirty="0">
                <a:latin typeface="Comic Sans MS" panose="030F0702030302020204" pitchFamily="66" charset="0"/>
              </a:rPr>
              <a:t> </a:t>
            </a:r>
            <a:r>
              <a:rPr lang="en-GB" sz="2000" dirty="0" smtClean="0">
                <a:latin typeface="Comic Sans MS" panose="030F0702030302020204" pitchFamily="66" charset="0"/>
              </a:rPr>
              <a:t>process. Pressure near the muzzle will higher than the theoretical prediction.</a:t>
            </a:r>
            <a:endParaRPr lang="en-GB" sz="2000" dirty="0">
              <a:latin typeface="Comic Sans MS" panose="030F0702030302020204" pitchFamily="66" charset="0"/>
            </a:endParaRPr>
          </a:p>
          <a:p>
            <a:r>
              <a:rPr lang="en-US" dirty="0" smtClean="0">
                <a:latin typeface="Comic Sans MS" panose="030F0702030302020204" pitchFamily="66" charset="0"/>
              </a:rPr>
              <a:t> </a:t>
            </a:r>
            <a:endParaRPr lang="en-GB" dirty="0">
              <a:latin typeface="Comic Sans MS" panose="030F0702030302020204" pitchFamily="66" charset="0"/>
            </a:endParaRPr>
          </a:p>
        </p:txBody>
      </p:sp>
      <p:sp>
        <p:nvSpPr>
          <p:cNvPr id="3" name="内容占位符 2"/>
          <p:cNvSpPr>
            <a:spLocks noGrp="1"/>
          </p:cNvSpPr>
          <p:nvPr>
            <p:ph idx="1"/>
          </p:nvPr>
        </p:nvSpPr>
        <p:spPr/>
        <p:txBody>
          <a:bodyPr/>
          <a:lstStyle/>
          <a:p>
            <a:endParaRPr lang="en-GB"/>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625" y="1555460"/>
            <a:ext cx="5565987" cy="2761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999989" y="6309320"/>
            <a:ext cx="3936437" cy="369332"/>
          </a:xfrm>
          <a:prstGeom prst="rect">
            <a:avLst/>
          </a:prstGeom>
          <a:noFill/>
        </p:spPr>
        <p:txBody>
          <a:bodyPr wrap="square" rtlCol="0">
            <a:spAutoFit/>
          </a:bodyPr>
          <a:lstStyle/>
          <a:p>
            <a:r>
              <a:rPr lang="en-US" dirty="0" smtClean="0">
                <a:latin typeface="Comic Sans MS" panose="030F0702030302020204" pitchFamily="66" charset="0"/>
              </a:rPr>
              <a:t>Ref.10  </a:t>
            </a:r>
            <a:r>
              <a:rPr lang="en-US" dirty="0">
                <a:latin typeface="Comic Sans MS" panose="030F0702030302020204" pitchFamily="66" charset="0"/>
              </a:rPr>
              <a:t>P</a:t>
            </a:r>
            <a:r>
              <a:rPr lang="en-US" dirty="0" smtClean="0">
                <a:latin typeface="Comic Sans MS" panose="030F0702030302020204" pitchFamily="66" charset="0"/>
              </a:rPr>
              <a:t>eterson et al. </a:t>
            </a:r>
            <a:endParaRPr lang="en-GB" dirty="0">
              <a:latin typeface="Comic Sans MS" panose="030F0702030302020204" pitchFamily="66" charset="0"/>
            </a:endParaRPr>
          </a:p>
        </p:txBody>
      </p:sp>
      <p:sp>
        <p:nvSpPr>
          <p:cNvPr id="4" name="灯片编号占位符 3"/>
          <p:cNvSpPr>
            <a:spLocks noGrp="1"/>
          </p:cNvSpPr>
          <p:nvPr>
            <p:ph type="sldNum" sz="quarter" idx="12"/>
          </p:nvPr>
        </p:nvSpPr>
        <p:spPr/>
        <p:txBody>
          <a:bodyPr/>
          <a:lstStyle/>
          <a:p>
            <a:fld id="{1A54FE71-44B7-4752-9E07-321918EE349E}" type="slidenum">
              <a:rPr lang="zh-CN" altLang="en-US" smtClean="0"/>
              <a:t>61</a:t>
            </a:fld>
            <a:endParaRPr lang="zh-CN" altLang="en-US"/>
          </a:p>
        </p:txBody>
      </p:sp>
    </p:spTree>
    <p:extLst>
      <p:ext uri="{BB962C8B-B14F-4D97-AF65-F5344CB8AC3E}">
        <p14:creationId xmlns:p14="http://schemas.microsoft.com/office/powerpoint/2010/main" val="3057448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831446"/>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Isothermal</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62</a:t>
            </a:fld>
            <a:endParaRPr lang="zh-CN" altLang="en-US"/>
          </a:p>
        </p:txBody>
      </p:sp>
    </p:spTree>
    <p:extLst>
      <p:ext uri="{BB962C8B-B14F-4D97-AF65-F5344CB8AC3E}">
        <p14:creationId xmlns:p14="http://schemas.microsoft.com/office/powerpoint/2010/main" val="2562059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smtClean="0">
                <a:ea typeface="楷体" pitchFamily="49" charset="-122"/>
                <a:cs typeface="Times New Roman" panose="02020603050405020304" pitchFamily="18" charset="0"/>
              </a:rPr>
              <a:t>Isothermal</a:t>
            </a:r>
            <a:endParaRPr lang="en-GB" dirty="0"/>
          </a:p>
        </p:txBody>
      </p:sp>
      <p:sp>
        <p:nvSpPr>
          <p:cNvPr id="3" name="内容占位符 2"/>
          <p:cNvSpPr>
            <a:spLocks noGrp="1"/>
          </p:cNvSpPr>
          <p:nvPr>
            <p:ph idx="1"/>
          </p:nvPr>
        </p:nvSpPr>
        <p:spPr/>
        <p:txBody>
          <a:bodyPr/>
          <a:lstStyle/>
          <a:p>
            <a:endParaRPr lang="en-GB" dirty="0"/>
          </a:p>
        </p:txBody>
      </p:sp>
      <mc:AlternateContent xmlns:mc="http://schemas.openxmlformats.org/markup-compatibility/2006" xmlns:a14="http://schemas.microsoft.com/office/drawing/2010/main">
        <mc:Choice Requires="a14">
          <p:sp>
            <p:nvSpPr>
              <p:cNvPr id="4" name="文本框 52"/>
              <p:cNvSpPr txBox="1"/>
              <p:nvPr/>
            </p:nvSpPr>
            <p:spPr>
              <a:xfrm>
                <a:off x="1160962" y="2418822"/>
                <a:ext cx="1751633"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800" i="1" smtClean="0">
                              <a:latin typeface="Cambria Math" panose="02040503050406030204" pitchFamily="18" charset="0"/>
                            </a:rPr>
                          </m:ctrlPr>
                        </m:sSubPr>
                        <m:e>
                          <m:r>
                            <a:rPr lang="en-US" altLang="zh-CN" sz="2800" b="0" i="1" smtClean="0">
                              <a:latin typeface="Cambria Math" panose="02040503050406030204" pitchFamily="18" charset="0"/>
                            </a:rPr>
                            <m:t>𝑃</m:t>
                          </m:r>
                        </m:e>
                        <m:sub>
                          <m:r>
                            <a:rPr lang="en-US" altLang="zh-CN" sz="2800" b="0" i="1" smtClean="0">
                              <a:latin typeface="Cambria Math" panose="02040503050406030204" pitchFamily="18" charset="0"/>
                            </a:rPr>
                            <m:t>𝐵</m:t>
                          </m:r>
                        </m:sub>
                      </m:sSub>
                      <m:sSub>
                        <m:sSubPr>
                          <m:ctrlPr>
                            <a:rPr lang="en-US" altLang="zh-CN" sz="2800" i="1" smtClean="0">
                              <a:latin typeface="Cambria Math" panose="02040503050406030204" pitchFamily="18" charset="0"/>
                            </a:rPr>
                          </m:ctrlPr>
                        </m:sSubPr>
                        <m:e>
                          <m:r>
                            <a:rPr lang="en-US" altLang="zh-CN" sz="2800" b="0" i="1" smtClean="0">
                              <a:latin typeface="Cambria Math" panose="02040503050406030204" pitchFamily="18" charset="0"/>
                            </a:rPr>
                            <m:t>𝑉</m:t>
                          </m:r>
                        </m:e>
                        <m:sub>
                          <m:r>
                            <a:rPr lang="en-US" altLang="zh-CN" sz="2800" b="0" i="1" smtClean="0">
                              <a:latin typeface="Cambria Math" panose="02040503050406030204" pitchFamily="18" charset="0"/>
                            </a:rPr>
                            <m:t>0</m:t>
                          </m:r>
                        </m:sub>
                      </m:sSub>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𝑃𝑉</m:t>
                      </m:r>
                    </m:oMath>
                  </m:oMathPara>
                </a14:m>
                <a:endParaRPr lang="zh-CN" altLang="en-US" sz="2800" dirty="0"/>
              </a:p>
            </p:txBody>
          </p:sp>
        </mc:Choice>
        <mc:Fallback xmlns="">
          <p:sp>
            <p:nvSpPr>
              <p:cNvPr id="4" name="文本框 52"/>
              <p:cNvSpPr txBox="1">
                <a:spLocks noRot="1" noChangeAspect="1" noMove="1" noResize="1" noEditPoints="1" noAdjustHandles="1" noChangeArrowheads="1" noChangeShapeType="1" noTextEdit="1"/>
              </p:cNvSpPr>
              <p:nvPr/>
            </p:nvSpPr>
            <p:spPr>
              <a:xfrm>
                <a:off x="1160962" y="2418822"/>
                <a:ext cx="1751633" cy="430887"/>
              </a:xfrm>
              <a:prstGeom prst="rect">
                <a:avLst/>
              </a:prstGeom>
              <a:blipFill rotWithShape="1">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文本框 53"/>
              <p:cNvSpPr txBox="1"/>
              <p:nvPr/>
            </p:nvSpPr>
            <p:spPr>
              <a:xfrm>
                <a:off x="1065485" y="1880172"/>
                <a:ext cx="2346348"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latin typeface="Cambria Math" panose="02040503050406030204" pitchFamily="18" charset="0"/>
                        </a:rPr>
                        <m:t>𝑉</m:t>
                      </m:r>
                      <m:r>
                        <a:rPr lang="en-US" altLang="zh-CN" sz="2800" b="0" i="1" smtClean="0">
                          <a:latin typeface="Cambria Math" panose="02040503050406030204" pitchFamily="18" charset="0"/>
                        </a:rPr>
                        <m:t>=</m:t>
                      </m:r>
                      <m:d>
                        <m:dPr>
                          <m:ctrlPr>
                            <a:rPr lang="en-US" altLang="zh-CN" sz="2800" b="0" i="1" smtClean="0">
                              <a:latin typeface="Cambria Math" panose="02040503050406030204" pitchFamily="18" charset="0"/>
                            </a:rPr>
                          </m:ctrlPr>
                        </m:dPr>
                        <m:e>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𝑥</m:t>
                              </m:r>
                            </m:e>
                            <m:sub>
                              <m:r>
                                <a:rPr lang="en-US" altLang="zh-CN" sz="2800" b="0" i="1" smtClean="0">
                                  <a:latin typeface="Cambria Math" panose="02040503050406030204" pitchFamily="18" charset="0"/>
                                </a:rPr>
                                <m:t>𝐴</m:t>
                              </m:r>
                            </m:sub>
                          </m:sSub>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𝑥</m:t>
                          </m:r>
                        </m:e>
                      </m:d>
                      <m:r>
                        <a:rPr lang="en-US" altLang="zh-CN" sz="2800" b="0" i="1" smtClean="0">
                          <a:latin typeface="Cambria Math" panose="02040503050406030204" pitchFamily="18" charset="0"/>
                        </a:rPr>
                        <m:t>𝑠</m:t>
                      </m:r>
                    </m:oMath>
                  </m:oMathPara>
                </a14:m>
                <a:endParaRPr lang="zh-CN" altLang="en-US" sz="2800" dirty="0"/>
              </a:p>
            </p:txBody>
          </p:sp>
        </mc:Choice>
        <mc:Fallback xmlns="">
          <p:sp>
            <p:nvSpPr>
              <p:cNvPr id="5" name="文本框 53"/>
              <p:cNvSpPr txBox="1">
                <a:spLocks noRot="1" noChangeAspect="1" noMove="1" noResize="1" noEditPoints="1" noAdjustHandles="1" noChangeArrowheads="1" noChangeShapeType="1" noTextEdit="1"/>
              </p:cNvSpPr>
              <p:nvPr/>
            </p:nvSpPr>
            <p:spPr>
              <a:xfrm>
                <a:off x="1065485" y="1880172"/>
                <a:ext cx="2346348" cy="430887"/>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文本框 54"/>
              <p:cNvSpPr txBox="1"/>
              <p:nvPr/>
            </p:nvSpPr>
            <p:spPr>
              <a:xfrm>
                <a:off x="1074560" y="2740312"/>
                <a:ext cx="2922210" cy="883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latin typeface="Cambria Math" panose="02040503050406030204" pitchFamily="18" charset="0"/>
                        </a:rPr>
                        <m:t>𝑓</m:t>
                      </m:r>
                      <m:r>
                        <a:rPr lang="en-US" altLang="zh-CN" sz="2800" b="0" i="1" smtClean="0">
                          <a:latin typeface="Cambria Math" panose="02040503050406030204" pitchFamily="18" charset="0"/>
                        </a:rPr>
                        <m:t>=</m:t>
                      </m:r>
                      <m:r>
                        <a:rPr lang="en-US" altLang="zh-CN" sz="2800" i="1">
                          <a:latin typeface="Cambria Math" panose="02040503050406030204" pitchFamily="18" charset="0"/>
                        </a:rPr>
                        <m:t>𝑃</m:t>
                      </m:r>
                      <m:r>
                        <a:rPr lang="en-US" altLang="zh-CN" sz="2800" b="0" i="1" smtClean="0">
                          <a:latin typeface="Cambria Math" panose="02040503050406030204" pitchFamily="18" charset="0"/>
                        </a:rPr>
                        <m:t>𝑠</m:t>
                      </m:r>
                      <m:r>
                        <a:rPr lang="en-US" altLang="zh-CN" sz="2800" b="0" i="1" smtClean="0">
                          <a:latin typeface="Cambria Math" panose="02040503050406030204" pitchFamily="18" charset="0"/>
                        </a:rPr>
                        <m:t>=</m:t>
                      </m:r>
                      <m:f>
                        <m:fPr>
                          <m:ctrlPr>
                            <a:rPr lang="en-US" altLang="zh-CN" sz="2800" b="0" i="1" smtClean="0">
                              <a:latin typeface="Cambria Math" panose="02040503050406030204" pitchFamily="18" charset="0"/>
                            </a:rPr>
                          </m:ctrlPr>
                        </m:fPr>
                        <m:num>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𝑃</m:t>
                              </m:r>
                            </m:e>
                            <m:sub>
                              <m:r>
                                <a:rPr lang="en-US" altLang="zh-CN" sz="2800" b="0" i="1" smtClean="0">
                                  <a:latin typeface="Cambria Math" panose="02040503050406030204" pitchFamily="18" charset="0"/>
                                </a:rPr>
                                <m:t>𝐵</m:t>
                              </m:r>
                            </m:sub>
                          </m:sSub>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𝑉</m:t>
                              </m:r>
                            </m:e>
                            <m:sub>
                              <m:r>
                                <a:rPr lang="en-US" altLang="zh-CN" sz="2800" b="0" i="1" smtClean="0">
                                  <a:latin typeface="Cambria Math" panose="02040503050406030204" pitchFamily="18" charset="0"/>
                                </a:rPr>
                                <m:t>0</m:t>
                              </m:r>
                            </m:sub>
                          </m:sSub>
                        </m:num>
                        <m:den>
                          <m:r>
                            <a:rPr lang="en-US" altLang="zh-CN" sz="2800" b="0" i="1" smtClean="0">
                              <a:latin typeface="Cambria Math" panose="02040503050406030204" pitchFamily="18" charset="0"/>
                            </a:rPr>
                            <m:t>(</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𝑥</m:t>
                              </m:r>
                            </m:e>
                            <m:sub>
                              <m:r>
                                <a:rPr lang="en-US" altLang="zh-CN" sz="2800" b="0" i="1" smtClean="0">
                                  <a:latin typeface="Cambria Math" panose="02040503050406030204" pitchFamily="18" charset="0"/>
                                </a:rPr>
                                <m:t>𝐴</m:t>
                              </m:r>
                            </m:sub>
                          </m:sSub>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𝑥</m:t>
                          </m:r>
                          <m:r>
                            <a:rPr lang="en-US" altLang="zh-CN" sz="2800" b="0" i="1" smtClean="0">
                              <a:latin typeface="Cambria Math" panose="02040503050406030204" pitchFamily="18" charset="0"/>
                            </a:rPr>
                            <m:t>)</m:t>
                          </m:r>
                        </m:den>
                      </m:f>
                    </m:oMath>
                  </m:oMathPara>
                </a14:m>
                <a:endParaRPr lang="zh-CN" altLang="en-US" sz="2800" dirty="0"/>
              </a:p>
            </p:txBody>
          </p:sp>
        </mc:Choice>
        <mc:Fallback xmlns="">
          <p:sp>
            <p:nvSpPr>
              <p:cNvPr id="6" name="文本框 54"/>
              <p:cNvSpPr txBox="1">
                <a:spLocks noRot="1" noChangeAspect="1" noMove="1" noResize="1" noEditPoints="1" noAdjustHandles="1" noChangeArrowheads="1" noChangeShapeType="1" noTextEdit="1"/>
              </p:cNvSpPr>
              <p:nvPr/>
            </p:nvSpPr>
            <p:spPr>
              <a:xfrm>
                <a:off x="1074560" y="2740312"/>
                <a:ext cx="2922210" cy="883062"/>
              </a:xfrm>
              <a:prstGeom prst="rect">
                <a:avLst/>
              </a:prstGeom>
              <a:blipFill rotWithShape="1">
                <a:blip r:embed="rId4"/>
                <a:stretch>
                  <a:fillRect/>
                </a:stretch>
              </a:blipFill>
            </p:spPr>
            <p:txBody>
              <a:bodyPr/>
              <a:lstStyle/>
              <a:p>
                <a:r>
                  <a:rPr lang="en-GB">
                    <a:noFill/>
                  </a:rPr>
                  <a:t> </a:t>
                </a:r>
              </a:p>
            </p:txBody>
          </p:sp>
        </mc:Fallback>
      </mc:AlternateContent>
      <p:sp>
        <p:nvSpPr>
          <p:cNvPr id="7" name="灯片编号占位符 6"/>
          <p:cNvSpPr>
            <a:spLocks noGrp="1"/>
          </p:cNvSpPr>
          <p:nvPr>
            <p:ph type="sldNum" sz="quarter" idx="12"/>
          </p:nvPr>
        </p:nvSpPr>
        <p:spPr/>
        <p:txBody>
          <a:bodyPr/>
          <a:lstStyle/>
          <a:p>
            <a:fld id="{1A54FE71-44B7-4752-9E07-321918EE349E}" type="slidenum">
              <a:rPr lang="zh-CN" altLang="en-US" smtClean="0"/>
              <a:t>63</a:t>
            </a:fld>
            <a:endParaRPr lang="zh-CN" altLang="en-US"/>
          </a:p>
        </p:txBody>
      </p:sp>
    </p:spTree>
    <p:extLst>
      <p:ext uri="{BB962C8B-B14F-4D97-AF65-F5344CB8AC3E}">
        <p14:creationId xmlns:p14="http://schemas.microsoft.com/office/powerpoint/2010/main" val="1853589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831446"/>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Appendices</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64</a:t>
            </a:fld>
            <a:endParaRPr lang="zh-CN" altLang="en-US"/>
          </a:p>
        </p:txBody>
      </p:sp>
    </p:spTree>
    <p:extLst>
      <p:ext uri="{BB962C8B-B14F-4D97-AF65-F5344CB8AC3E}">
        <p14:creationId xmlns:p14="http://schemas.microsoft.com/office/powerpoint/2010/main" val="2533144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1662443"/>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GB" altLang="zh-CN" sz="3600" b="1" dirty="0">
                <a:latin typeface="Comic Sans MS" panose="030F0702030302020204" pitchFamily="66" charset="0"/>
                <a:ea typeface="楷体" pitchFamily="49" charset="-122"/>
                <a:cs typeface="Times New Roman" panose="02020603050405020304" pitchFamily="18" charset="0"/>
              </a:rPr>
              <a:t>Some defects in the theory</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65</a:t>
            </a:fld>
            <a:endParaRPr lang="zh-CN" altLang="en-US"/>
          </a:p>
        </p:txBody>
      </p:sp>
    </p:spTree>
    <p:extLst>
      <p:ext uri="{BB962C8B-B14F-4D97-AF65-F5344CB8AC3E}">
        <p14:creationId xmlns:p14="http://schemas.microsoft.com/office/powerpoint/2010/main" val="541601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GB" altLang="zh-CN" b="1" dirty="0">
                <a:ea typeface="楷体" pitchFamily="49" charset="-122"/>
                <a:cs typeface="Times New Roman" panose="02020603050405020304" pitchFamily="18" charset="0"/>
              </a:rPr>
              <a:t>Some defects in the </a:t>
            </a:r>
            <a:r>
              <a:rPr lang="en-GB" altLang="zh-CN" b="1" dirty="0" smtClean="0">
                <a:ea typeface="楷体" pitchFamily="49" charset="-122"/>
                <a:cs typeface="Times New Roman" panose="02020603050405020304" pitchFamily="18" charset="0"/>
              </a:rPr>
              <a:t>theory</a:t>
            </a:r>
            <a:endParaRPr lang="en-GB" dirty="0"/>
          </a:p>
        </p:txBody>
      </p:sp>
      <p:sp>
        <p:nvSpPr>
          <p:cNvPr id="3" name="内容占位符 2"/>
          <p:cNvSpPr>
            <a:spLocks noGrp="1"/>
          </p:cNvSpPr>
          <p:nvPr>
            <p:ph idx="1"/>
          </p:nvPr>
        </p:nvSpPr>
        <p:spPr/>
        <p:txBody>
          <a:bodyPr>
            <a:normAutofit lnSpcReduction="10000"/>
          </a:bodyPr>
          <a:lstStyle/>
          <a:p>
            <a:pPr marL="0" indent="0">
              <a:buNone/>
            </a:pPr>
            <a:r>
              <a:rPr lang="en-US" altLang="zh-CN" sz="3600" dirty="0"/>
              <a:t>1.The high velocity of the projectile indicates that the motion of fluid inside the tube is turbulent. That means the </a:t>
            </a:r>
            <a:r>
              <a:rPr lang="el-GR" altLang="zh-CN" sz="3600" dirty="0"/>
              <a:t>φ </a:t>
            </a:r>
            <a:r>
              <a:rPr lang="en-US" altLang="zh-CN" sz="3600" dirty="0"/>
              <a:t>of the </a:t>
            </a:r>
            <a:r>
              <a:rPr lang="en-US" altLang="zh-CN" sz="3600" dirty="0" smtClean="0"/>
              <a:t>formula</a:t>
            </a:r>
          </a:p>
          <a:p>
            <a:pPr marL="0" indent="0">
              <a:buNone/>
            </a:pPr>
            <a:r>
              <a:rPr lang="en-US" altLang="zh-CN" sz="3600" dirty="0" smtClean="0"/>
              <a:t>               is changeable. The </a:t>
            </a:r>
            <a:r>
              <a:rPr lang="en-US" altLang="zh-CN" sz="3600" dirty="0"/>
              <a:t>theory is not accurate, it </a:t>
            </a:r>
            <a:r>
              <a:rPr lang="en-US" altLang="zh-CN" sz="3600" dirty="0" smtClean="0"/>
              <a:t>only </a:t>
            </a:r>
            <a:r>
              <a:rPr lang="en-US" altLang="zh-CN" sz="3600" dirty="0"/>
              <a:t>can be used on estimating the range of optimal </a:t>
            </a:r>
            <a:r>
              <a:rPr lang="en-US" altLang="zh-CN" sz="3600" dirty="0" err="1"/>
              <a:t>parametres</a:t>
            </a:r>
            <a:r>
              <a:rPr lang="en-US" altLang="zh-CN" sz="3600" dirty="0"/>
              <a:t> but not the accurate ones</a:t>
            </a:r>
            <a:r>
              <a:rPr lang="en-US" altLang="zh-CN" sz="3600" dirty="0" smtClean="0"/>
              <a:t>.</a:t>
            </a:r>
          </a:p>
          <a:p>
            <a:pPr marL="0" indent="0">
              <a:buNone/>
            </a:pPr>
            <a:r>
              <a:rPr lang="en-US" altLang="zh-CN" sz="3600" dirty="0" smtClean="0"/>
              <a:t>We underestimated the resistance.</a:t>
            </a:r>
            <a:endParaRPr lang="en-US" altLang="zh-CN" sz="3600" dirty="0"/>
          </a:p>
          <a:p>
            <a:endParaRPr lang="en-GB" dirty="0"/>
          </a:p>
        </p:txBody>
      </p:sp>
      <p:graphicFrame>
        <p:nvGraphicFramePr>
          <p:cNvPr id="4" name="对象 3"/>
          <p:cNvGraphicFramePr>
            <a:graphicFrameLocks noChangeAspect="1"/>
          </p:cNvGraphicFramePr>
          <p:nvPr>
            <p:extLst>
              <p:ext uri="{D42A27DB-BD31-4B8C-83A1-F6EECF244321}">
                <p14:modId xmlns:p14="http://schemas.microsoft.com/office/powerpoint/2010/main" val="4239286815"/>
              </p:ext>
            </p:extLst>
          </p:nvPr>
        </p:nvGraphicFramePr>
        <p:xfrm>
          <a:off x="1388221" y="3455894"/>
          <a:ext cx="1658688" cy="724742"/>
        </p:xfrm>
        <a:graphic>
          <a:graphicData uri="http://schemas.openxmlformats.org/presentationml/2006/ole">
            <mc:AlternateContent xmlns:mc="http://schemas.openxmlformats.org/markup-compatibility/2006">
              <mc:Choice xmlns:v="urn:schemas-microsoft-com:vml" Requires="v">
                <p:oleObj spid="_x0000_s15472" name="Equation" r:id="rId3" imgW="901309" imgH="393529" progId="Equation.DSMT4">
                  <p:embed/>
                </p:oleObj>
              </mc:Choice>
              <mc:Fallback>
                <p:oleObj name="Equation" r:id="rId3" imgW="901309" imgH="393529"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8221" y="3455894"/>
                        <a:ext cx="1658688" cy="724742"/>
                      </a:xfrm>
                      <a:prstGeom prst="rect">
                        <a:avLst/>
                      </a:prstGeom>
                      <a:noFill/>
                      <a:ln>
                        <a:noFill/>
                      </a:ln>
                      <a:extLst/>
                    </p:spPr>
                  </p:pic>
                </p:oleObj>
              </mc:Fallback>
            </mc:AlternateContent>
          </a:graphicData>
        </a:graphic>
      </p:graphicFrame>
      <p:sp>
        <p:nvSpPr>
          <p:cNvPr id="5" name="灯片编号占位符 4"/>
          <p:cNvSpPr>
            <a:spLocks noGrp="1"/>
          </p:cNvSpPr>
          <p:nvPr>
            <p:ph type="sldNum" sz="quarter" idx="12"/>
          </p:nvPr>
        </p:nvSpPr>
        <p:spPr/>
        <p:txBody>
          <a:bodyPr/>
          <a:lstStyle/>
          <a:p>
            <a:fld id="{1A54FE71-44B7-4752-9E07-321918EE349E}" type="slidenum">
              <a:rPr lang="zh-CN" altLang="en-US" smtClean="0"/>
              <a:t>66</a:t>
            </a:fld>
            <a:endParaRPr lang="zh-CN" altLang="en-US"/>
          </a:p>
        </p:txBody>
      </p:sp>
    </p:spTree>
    <p:extLst>
      <p:ext uri="{BB962C8B-B14F-4D97-AF65-F5344CB8AC3E}">
        <p14:creationId xmlns:p14="http://schemas.microsoft.com/office/powerpoint/2010/main" val="3326352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GB" altLang="zh-CN" b="1" dirty="0">
                <a:ea typeface="楷体" pitchFamily="49" charset="-122"/>
                <a:cs typeface="Times New Roman" panose="02020603050405020304" pitchFamily="18" charset="0"/>
              </a:rPr>
              <a:t>Some defects in the </a:t>
            </a:r>
            <a:r>
              <a:rPr lang="en-GB" altLang="zh-CN" b="1" dirty="0" smtClean="0">
                <a:ea typeface="楷体" pitchFamily="49" charset="-122"/>
                <a:cs typeface="Times New Roman" panose="02020603050405020304" pitchFamily="18" charset="0"/>
              </a:rPr>
              <a:t>theory</a:t>
            </a:r>
            <a:endParaRPr lang="en-GB" dirty="0"/>
          </a:p>
        </p:txBody>
      </p:sp>
      <p:sp>
        <p:nvSpPr>
          <p:cNvPr id="3" name="内容占位符 2"/>
          <p:cNvSpPr>
            <a:spLocks noGrp="1"/>
          </p:cNvSpPr>
          <p:nvPr>
            <p:ph idx="1"/>
          </p:nvPr>
        </p:nvSpPr>
        <p:spPr/>
        <p:txBody>
          <a:bodyPr/>
          <a:lstStyle/>
          <a:p>
            <a:pPr marL="0" indent="0">
              <a:buNone/>
            </a:pPr>
            <a:r>
              <a:rPr lang="en-US" altLang="zh-CN" dirty="0"/>
              <a:t>2.In the accelerating process, the projectile will cause a turbulence ahead of it, the turbulence will cause a kinetic energy loss. </a:t>
            </a:r>
          </a:p>
          <a:p>
            <a:pPr marL="0" indent="0">
              <a:buNone/>
            </a:pPr>
            <a:r>
              <a:rPr lang="en-US" altLang="zh-CN" dirty="0"/>
              <a:t>3</a:t>
            </a:r>
            <a:r>
              <a:rPr lang="en-US" altLang="zh-CN" dirty="0" smtClean="0"/>
              <a:t>.There </a:t>
            </a:r>
            <a:r>
              <a:rPr lang="en-US" altLang="zh-CN" dirty="0"/>
              <a:t>was a gap(1mm) between projectile and tube wall in our experiment, the air gas leak played a significant role in the over-estimating in the theory(pressure loss).</a:t>
            </a:r>
            <a:endParaRPr lang="zh-CN" altLang="en-US" dirty="0"/>
          </a:p>
          <a:p>
            <a:endParaRPr lang="en-GB"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67</a:t>
            </a:fld>
            <a:endParaRPr lang="zh-CN" altLang="en-US"/>
          </a:p>
        </p:txBody>
      </p:sp>
    </p:spTree>
    <p:extLst>
      <p:ext uri="{BB962C8B-B14F-4D97-AF65-F5344CB8AC3E}">
        <p14:creationId xmlns:p14="http://schemas.microsoft.com/office/powerpoint/2010/main" val="1248932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GB" altLang="zh-CN" b="1" dirty="0">
                <a:ea typeface="楷体" pitchFamily="49" charset="-122"/>
                <a:cs typeface="Times New Roman" panose="02020603050405020304" pitchFamily="18" charset="0"/>
              </a:rPr>
              <a:t>Some defects in the </a:t>
            </a:r>
            <a:r>
              <a:rPr lang="en-GB" altLang="zh-CN" b="1" dirty="0" smtClean="0">
                <a:ea typeface="楷体" pitchFamily="49" charset="-122"/>
                <a:cs typeface="Times New Roman" panose="02020603050405020304" pitchFamily="18" charset="0"/>
              </a:rPr>
              <a:t>theory</a:t>
            </a:r>
            <a:endParaRPr lang="en-GB" dirty="0"/>
          </a:p>
        </p:txBody>
      </p:sp>
      <p:sp>
        <p:nvSpPr>
          <p:cNvPr id="3" name="内容占位符 2"/>
          <p:cNvSpPr>
            <a:spLocks noGrp="1"/>
          </p:cNvSpPr>
          <p:nvPr>
            <p:ph idx="1"/>
          </p:nvPr>
        </p:nvSpPr>
        <p:spPr/>
        <p:txBody>
          <a:bodyPr>
            <a:normAutofit lnSpcReduction="10000"/>
          </a:bodyPr>
          <a:lstStyle/>
          <a:p>
            <a:pPr marL="0" indent="0">
              <a:buNone/>
            </a:pPr>
            <a:r>
              <a:rPr lang="en-GB" dirty="0"/>
              <a:t>5. In the process of accelerating, compression of the gas ahead of the projectile was not a series of </a:t>
            </a:r>
            <a:r>
              <a:rPr lang="en-GB" dirty="0" err="1" smtClean="0"/>
              <a:t>quasistatic</a:t>
            </a:r>
            <a:r>
              <a:rPr lang="en-GB" dirty="0" smtClean="0"/>
              <a:t> </a:t>
            </a:r>
            <a:r>
              <a:rPr lang="en-GB" dirty="0"/>
              <a:t>process </a:t>
            </a:r>
            <a:r>
              <a:rPr lang="en-US" dirty="0"/>
              <a:t>.</a:t>
            </a:r>
          </a:p>
          <a:p>
            <a:r>
              <a:rPr lang="en-US" dirty="0"/>
              <a:t>Relaxation </a:t>
            </a:r>
            <a:r>
              <a:rPr lang="en-US" dirty="0" smtClean="0"/>
              <a:t>time=pipe length/sound velocity =3m</a:t>
            </a:r>
            <a:r>
              <a:rPr lang="en-US" dirty="0"/>
              <a:t>/(300m/s)=0.01</a:t>
            </a:r>
            <a:r>
              <a:rPr lang="en-US" altLang="zh-CN" dirty="0"/>
              <a:t>s</a:t>
            </a:r>
            <a:endParaRPr lang="en-US" dirty="0"/>
          </a:p>
          <a:p>
            <a:r>
              <a:rPr lang="en-US" dirty="0"/>
              <a:t>Total time of all </a:t>
            </a:r>
            <a:r>
              <a:rPr lang="en-US" dirty="0" smtClean="0"/>
              <a:t>processes=pipe length/average projectile velocity=3m/ (50m/s)=0.06s</a:t>
            </a:r>
            <a:endParaRPr lang="en-US" dirty="0"/>
          </a:p>
          <a:p>
            <a:pPr marL="0" indent="0">
              <a:buNone/>
            </a:pPr>
            <a:endParaRPr lang="en-US" dirty="0"/>
          </a:p>
          <a:p>
            <a:pPr marL="0" indent="0">
              <a:buNone/>
            </a:pPr>
            <a:r>
              <a:rPr lang="en-US" dirty="0"/>
              <a:t>Their orders of magnitude do not differ, which indicates the processes are not exact </a:t>
            </a:r>
            <a:r>
              <a:rPr lang="en-GB" dirty="0" err="1"/>
              <a:t>quasistatic</a:t>
            </a:r>
            <a:r>
              <a:rPr lang="en-GB" dirty="0"/>
              <a:t> </a:t>
            </a:r>
            <a:r>
              <a:rPr lang="en-GB" dirty="0" smtClean="0"/>
              <a:t>processes </a:t>
            </a:r>
            <a:r>
              <a:rPr lang="en-US" dirty="0"/>
              <a:t>.</a:t>
            </a:r>
          </a:p>
          <a:p>
            <a:endParaRPr lang="en-GB"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68</a:t>
            </a:fld>
            <a:endParaRPr lang="zh-CN" altLang="en-US"/>
          </a:p>
        </p:txBody>
      </p:sp>
    </p:spTree>
    <p:extLst>
      <p:ext uri="{BB962C8B-B14F-4D97-AF65-F5344CB8AC3E}">
        <p14:creationId xmlns:p14="http://schemas.microsoft.com/office/powerpoint/2010/main" val="3587325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Isothermal &amp;adiabatic</a:t>
            </a:r>
            <a:endParaRPr lang="en-GB" dirty="0"/>
          </a:p>
        </p:txBody>
      </p:sp>
      <p:sp>
        <p:nvSpPr>
          <p:cNvPr id="3" name="内容占位符 2"/>
          <p:cNvSpPr>
            <a:spLocks noGrp="1"/>
          </p:cNvSpPr>
          <p:nvPr>
            <p:ph idx="1"/>
          </p:nvPr>
        </p:nvSpPr>
        <p:spPr/>
        <p:txBody>
          <a:bodyPr>
            <a:normAutofit/>
          </a:bodyPr>
          <a:lstStyle/>
          <a:p>
            <a:r>
              <a:rPr lang="en-US" dirty="0" smtClean="0"/>
              <a:t>Suppose the gas ahead of projectile is isothermal/adiabatic, the work done the projectile turns into the inner energy of the gas.</a:t>
            </a:r>
          </a:p>
          <a:p>
            <a:endParaRPr lang="en-US" dirty="0" smtClean="0"/>
          </a:p>
          <a:p>
            <a:endParaRPr lang="en-GB" dirty="0"/>
          </a:p>
        </p:txBody>
      </p:sp>
      <p:graphicFrame>
        <p:nvGraphicFramePr>
          <p:cNvPr id="4" name="对象 3"/>
          <p:cNvGraphicFramePr>
            <a:graphicFrameLocks noChangeAspect="1"/>
          </p:cNvGraphicFramePr>
          <p:nvPr>
            <p:extLst>
              <p:ext uri="{D42A27DB-BD31-4B8C-83A1-F6EECF244321}">
                <p14:modId xmlns:p14="http://schemas.microsoft.com/office/powerpoint/2010/main" val="2984736681"/>
              </p:ext>
            </p:extLst>
          </p:nvPr>
        </p:nvGraphicFramePr>
        <p:xfrm>
          <a:off x="1039813" y="2947988"/>
          <a:ext cx="7013575" cy="1597025"/>
        </p:xfrm>
        <a:graphic>
          <a:graphicData uri="http://schemas.openxmlformats.org/presentationml/2006/ole">
            <mc:AlternateContent xmlns:mc="http://schemas.openxmlformats.org/markup-compatibility/2006">
              <mc:Choice xmlns:v="urn:schemas-microsoft-com:vml" Requires="v">
                <p:oleObj spid="_x0000_s16495" name="Equation" r:id="rId3" imgW="4127400" imgH="939600" progId="Equation.DSMT4">
                  <p:embed/>
                </p:oleObj>
              </mc:Choice>
              <mc:Fallback>
                <p:oleObj name="Equation" r:id="rId3" imgW="4127400" imgH="939600" progId="Equation.DSMT4">
                  <p:embed/>
                  <p:pic>
                    <p:nvPicPr>
                      <p:cNvPr id="0" name="对象 6"/>
                      <p:cNvPicPr>
                        <a:picLocks noChangeAspect="1" noChangeArrowheads="1"/>
                      </p:cNvPicPr>
                      <p:nvPr/>
                    </p:nvPicPr>
                    <p:blipFill>
                      <a:blip r:embed="rId4"/>
                      <a:srcRect/>
                      <a:stretch>
                        <a:fillRect/>
                      </a:stretch>
                    </p:blipFill>
                    <p:spPr bwMode="auto">
                      <a:xfrm>
                        <a:off x="1039813" y="2947988"/>
                        <a:ext cx="7013575" cy="1597025"/>
                      </a:xfrm>
                      <a:prstGeom prst="rect">
                        <a:avLst/>
                      </a:prstGeom>
                      <a:noFill/>
                      <a:ln>
                        <a:noFill/>
                      </a:ln>
                    </p:spPr>
                  </p:pic>
                </p:oleObj>
              </mc:Fallback>
            </mc:AlternateContent>
          </a:graphicData>
        </a:graphic>
      </p:graphicFrame>
      <p:sp>
        <p:nvSpPr>
          <p:cNvPr id="5" name="TextBox 4"/>
          <p:cNvSpPr txBox="1"/>
          <p:nvPr/>
        </p:nvSpPr>
        <p:spPr>
          <a:xfrm>
            <a:off x="1142999" y="4729772"/>
            <a:ext cx="7812741" cy="369332"/>
          </a:xfrm>
          <a:prstGeom prst="rect">
            <a:avLst/>
          </a:prstGeom>
          <a:noFill/>
        </p:spPr>
        <p:txBody>
          <a:bodyPr wrap="square" rtlCol="0">
            <a:spAutoFit/>
          </a:bodyPr>
          <a:lstStyle/>
          <a:p>
            <a:r>
              <a:rPr lang="en-US" dirty="0" smtClean="0">
                <a:latin typeface="Comic Sans MS" panose="030F0702030302020204" pitchFamily="66" charset="0"/>
              </a:rPr>
              <a:t>The error is less than 10%. </a:t>
            </a:r>
            <a:endParaRPr lang="en-GB" dirty="0">
              <a:latin typeface="Comic Sans MS" panose="030F0702030302020204" pitchFamily="66" charset="0"/>
            </a:endParaRPr>
          </a:p>
        </p:txBody>
      </p:sp>
      <p:sp>
        <p:nvSpPr>
          <p:cNvPr id="6" name="灯片编号占位符 5"/>
          <p:cNvSpPr>
            <a:spLocks noGrp="1"/>
          </p:cNvSpPr>
          <p:nvPr>
            <p:ph type="sldNum" sz="quarter" idx="12"/>
          </p:nvPr>
        </p:nvSpPr>
        <p:spPr/>
        <p:txBody>
          <a:bodyPr/>
          <a:lstStyle/>
          <a:p>
            <a:fld id="{1A54FE71-44B7-4752-9E07-321918EE349E}" type="slidenum">
              <a:rPr lang="zh-CN" altLang="en-US" smtClean="0"/>
              <a:t>69</a:t>
            </a:fld>
            <a:endParaRPr lang="zh-CN" altLang="en-US"/>
          </a:p>
        </p:txBody>
      </p:sp>
    </p:spTree>
    <p:extLst>
      <p:ext uri="{BB962C8B-B14F-4D97-AF65-F5344CB8AC3E}">
        <p14:creationId xmlns:p14="http://schemas.microsoft.com/office/powerpoint/2010/main" val="3188081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solidFill>
                  <a:prstClr val="black"/>
                </a:solidFill>
              </a:rPr>
              <a:t> </a:t>
            </a:r>
            <a:r>
              <a:rPr lang="en-US" sz="3200" b="1" dirty="0">
                <a:solidFill>
                  <a:prstClr val="black"/>
                </a:solidFill>
              </a:rPr>
              <a:t>Factors that we did not quantitatively </a:t>
            </a:r>
            <a:r>
              <a:rPr lang="en-US" sz="3200" b="1" dirty="0" smtClean="0">
                <a:solidFill>
                  <a:prstClr val="black"/>
                </a:solidFill>
              </a:rPr>
              <a:t>analyze</a:t>
            </a:r>
            <a:endParaRPr lang="en-GB" sz="3200" dirty="0"/>
          </a:p>
        </p:txBody>
      </p:sp>
      <p:sp>
        <p:nvSpPr>
          <p:cNvPr id="3" name="内容占位符 2"/>
          <p:cNvSpPr>
            <a:spLocks noGrp="1"/>
          </p:cNvSpPr>
          <p:nvPr>
            <p:ph idx="1"/>
          </p:nvPr>
        </p:nvSpPr>
        <p:spPr/>
        <p:txBody>
          <a:bodyPr/>
          <a:lstStyle/>
          <a:p>
            <a:r>
              <a:rPr lang="en-US" dirty="0" smtClean="0"/>
              <a:t>The rotation of a projectile whose geometry is sphere.</a:t>
            </a:r>
          </a:p>
          <a:p>
            <a:endParaRPr lang="en-US" dirty="0" smtClean="0"/>
          </a:p>
        </p:txBody>
      </p:sp>
      <p:graphicFrame>
        <p:nvGraphicFramePr>
          <p:cNvPr id="4" name="对象 3"/>
          <p:cNvGraphicFramePr>
            <a:graphicFrameLocks noChangeAspect="1"/>
          </p:cNvGraphicFramePr>
          <p:nvPr>
            <p:extLst>
              <p:ext uri="{D42A27DB-BD31-4B8C-83A1-F6EECF244321}">
                <p14:modId xmlns:p14="http://schemas.microsoft.com/office/powerpoint/2010/main" val="1825100522"/>
              </p:ext>
            </p:extLst>
          </p:nvPr>
        </p:nvGraphicFramePr>
        <p:xfrm>
          <a:off x="1038785" y="2450633"/>
          <a:ext cx="1012260" cy="615295"/>
        </p:xfrm>
        <a:graphic>
          <a:graphicData uri="http://schemas.openxmlformats.org/presentationml/2006/ole">
            <mc:AlternateContent xmlns:mc="http://schemas.openxmlformats.org/markup-compatibility/2006">
              <mc:Choice xmlns:v="urn:schemas-microsoft-com:vml" Requires="v">
                <p:oleObj spid="_x0000_s15172" name="Equation" r:id="rId3" imgW="647640" imgH="393480" progId="Equation.DSMT4">
                  <p:embed/>
                </p:oleObj>
              </mc:Choice>
              <mc:Fallback>
                <p:oleObj name="Equation" r:id="rId3" imgW="647640" imgH="393480" progId="Equation.DSMT4">
                  <p:embed/>
                  <p:pic>
                    <p:nvPicPr>
                      <p:cNvPr id="0" name=""/>
                      <p:cNvPicPr/>
                      <p:nvPr/>
                    </p:nvPicPr>
                    <p:blipFill>
                      <a:blip r:embed="rId4"/>
                      <a:stretch>
                        <a:fillRect/>
                      </a:stretch>
                    </p:blipFill>
                    <p:spPr>
                      <a:xfrm>
                        <a:off x="1038785" y="2450633"/>
                        <a:ext cx="1012260" cy="615295"/>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180008384"/>
              </p:ext>
            </p:extLst>
          </p:nvPr>
        </p:nvGraphicFramePr>
        <p:xfrm>
          <a:off x="947269" y="3338138"/>
          <a:ext cx="6367951" cy="601849"/>
        </p:xfrm>
        <a:graphic>
          <a:graphicData uri="http://schemas.openxmlformats.org/presentationml/2006/ole">
            <mc:AlternateContent xmlns:mc="http://schemas.openxmlformats.org/markup-compatibility/2006">
              <mc:Choice xmlns:v="urn:schemas-microsoft-com:vml" Requires="v">
                <p:oleObj spid="_x0000_s15173" name="Equation" r:id="rId5" imgW="4165560" imgH="393480" progId="Equation.DSMT4">
                  <p:embed/>
                </p:oleObj>
              </mc:Choice>
              <mc:Fallback>
                <p:oleObj name="Equation" r:id="rId5" imgW="4165560" imgH="393480" progId="Equation.DSMT4">
                  <p:embed/>
                  <p:pic>
                    <p:nvPicPr>
                      <p:cNvPr id="0" name=""/>
                      <p:cNvPicPr/>
                      <p:nvPr/>
                    </p:nvPicPr>
                    <p:blipFill>
                      <a:blip r:embed="rId6"/>
                      <a:stretch>
                        <a:fillRect/>
                      </a:stretch>
                    </p:blipFill>
                    <p:spPr>
                      <a:xfrm>
                        <a:off x="947269" y="3338138"/>
                        <a:ext cx="6367951" cy="601849"/>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007083178"/>
              </p:ext>
            </p:extLst>
          </p:nvPr>
        </p:nvGraphicFramePr>
        <p:xfrm>
          <a:off x="972297" y="4306328"/>
          <a:ext cx="2970112" cy="467378"/>
        </p:xfrm>
        <a:graphic>
          <a:graphicData uri="http://schemas.openxmlformats.org/presentationml/2006/ole">
            <mc:AlternateContent xmlns:mc="http://schemas.openxmlformats.org/markup-compatibility/2006">
              <mc:Choice xmlns:v="urn:schemas-microsoft-com:vml" Requires="v">
                <p:oleObj spid="_x0000_s15174" name="Equation" r:id="rId7" imgW="2501640" imgH="393480" progId="Equation.DSMT4">
                  <p:embed/>
                </p:oleObj>
              </mc:Choice>
              <mc:Fallback>
                <p:oleObj name="Equation" r:id="rId7" imgW="2501640" imgH="393480" progId="Equation.DSMT4">
                  <p:embed/>
                  <p:pic>
                    <p:nvPicPr>
                      <p:cNvPr id="0" name=""/>
                      <p:cNvPicPr/>
                      <p:nvPr/>
                    </p:nvPicPr>
                    <p:blipFill>
                      <a:blip r:embed="rId8"/>
                      <a:stretch>
                        <a:fillRect/>
                      </a:stretch>
                    </p:blipFill>
                    <p:spPr>
                      <a:xfrm>
                        <a:off x="972297" y="4306328"/>
                        <a:ext cx="2970112" cy="467378"/>
                      </a:xfrm>
                      <a:prstGeom prst="rect">
                        <a:avLst/>
                      </a:prstGeom>
                    </p:spPr>
                  </p:pic>
                </p:oleObj>
              </mc:Fallback>
            </mc:AlternateContent>
          </a:graphicData>
        </a:graphic>
      </p:graphicFrame>
      <p:sp>
        <p:nvSpPr>
          <p:cNvPr id="11" name="TextBox 10"/>
          <p:cNvSpPr txBox="1"/>
          <p:nvPr/>
        </p:nvSpPr>
        <p:spPr>
          <a:xfrm>
            <a:off x="1129553" y="5015753"/>
            <a:ext cx="2541494" cy="369332"/>
          </a:xfrm>
          <a:prstGeom prst="rect">
            <a:avLst/>
          </a:prstGeom>
          <a:noFill/>
        </p:spPr>
        <p:txBody>
          <a:bodyPr wrap="square" rtlCol="0">
            <a:spAutoFit/>
          </a:bodyPr>
          <a:lstStyle/>
          <a:p>
            <a:r>
              <a:rPr lang="en-US" dirty="0" smtClean="0">
                <a:latin typeface="Comic Sans MS" panose="030F0702030302020204" pitchFamily="66" charset="0"/>
              </a:rPr>
              <a:t>Suppose that </a:t>
            </a:r>
            <a:endParaRPr lang="en-GB" dirty="0">
              <a:latin typeface="Comic Sans MS" panose="030F0702030302020204" pitchFamily="66" charset="0"/>
            </a:endParaRPr>
          </a:p>
        </p:txBody>
      </p:sp>
      <p:graphicFrame>
        <p:nvGraphicFramePr>
          <p:cNvPr id="12" name="对象 11"/>
          <p:cNvGraphicFramePr>
            <a:graphicFrameLocks noChangeAspect="1"/>
          </p:cNvGraphicFramePr>
          <p:nvPr>
            <p:extLst>
              <p:ext uri="{D42A27DB-BD31-4B8C-83A1-F6EECF244321}">
                <p14:modId xmlns:p14="http://schemas.microsoft.com/office/powerpoint/2010/main" val="752225922"/>
              </p:ext>
            </p:extLst>
          </p:nvPr>
        </p:nvGraphicFramePr>
        <p:xfrm>
          <a:off x="2849563" y="5072063"/>
          <a:ext cx="820737" cy="257175"/>
        </p:xfrm>
        <a:graphic>
          <a:graphicData uri="http://schemas.openxmlformats.org/presentationml/2006/ole">
            <mc:AlternateContent xmlns:mc="http://schemas.openxmlformats.org/markup-compatibility/2006">
              <mc:Choice xmlns:v="urn:schemas-microsoft-com:vml" Requires="v">
                <p:oleObj spid="_x0000_s15175" name="Equation" r:id="rId9" imgW="444240" imgH="139680" progId="Equation.DSMT4">
                  <p:embed/>
                </p:oleObj>
              </mc:Choice>
              <mc:Fallback>
                <p:oleObj name="Equation" r:id="rId9" imgW="444240" imgH="139680" progId="Equation.DSMT4">
                  <p:embed/>
                  <p:pic>
                    <p:nvPicPr>
                      <p:cNvPr id="0" name=""/>
                      <p:cNvPicPr/>
                      <p:nvPr/>
                    </p:nvPicPr>
                    <p:blipFill>
                      <a:blip r:embed="rId10"/>
                      <a:stretch>
                        <a:fillRect/>
                      </a:stretch>
                    </p:blipFill>
                    <p:spPr>
                      <a:xfrm>
                        <a:off x="2849563" y="5072063"/>
                        <a:ext cx="820737" cy="257175"/>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1034311038"/>
              </p:ext>
            </p:extLst>
          </p:nvPr>
        </p:nvGraphicFramePr>
        <p:xfrm>
          <a:off x="952498" y="5637586"/>
          <a:ext cx="4184277" cy="480417"/>
        </p:xfrm>
        <a:graphic>
          <a:graphicData uri="http://schemas.openxmlformats.org/presentationml/2006/ole">
            <mc:AlternateContent xmlns:mc="http://schemas.openxmlformats.org/markup-compatibility/2006">
              <mc:Choice xmlns:v="urn:schemas-microsoft-com:vml" Requires="v">
                <p:oleObj spid="_x0000_s15176" name="Equation" r:id="rId11" imgW="3429000" imgH="393480" progId="Equation.DSMT4">
                  <p:embed/>
                </p:oleObj>
              </mc:Choice>
              <mc:Fallback>
                <p:oleObj name="Equation" r:id="rId11" imgW="3429000" imgH="393480" progId="Equation.DSMT4">
                  <p:embed/>
                  <p:pic>
                    <p:nvPicPr>
                      <p:cNvPr id="0" name=""/>
                      <p:cNvPicPr/>
                      <p:nvPr/>
                    </p:nvPicPr>
                    <p:blipFill>
                      <a:blip r:embed="rId12"/>
                      <a:stretch>
                        <a:fillRect/>
                      </a:stretch>
                    </p:blipFill>
                    <p:spPr>
                      <a:xfrm>
                        <a:off x="952498" y="5637586"/>
                        <a:ext cx="4184277" cy="480417"/>
                      </a:xfrm>
                      <a:prstGeom prst="rect">
                        <a:avLst/>
                      </a:prstGeom>
                    </p:spPr>
                  </p:pic>
                </p:oleObj>
              </mc:Fallback>
            </mc:AlternateContent>
          </a:graphicData>
        </a:graphic>
      </p:graphicFrame>
      <p:sp>
        <p:nvSpPr>
          <p:cNvPr id="14" name="TextBox 13"/>
          <p:cNvSpPr txBox="1"/>
          <p:nvPr/>
        </p:nvSpPr>
        <p:spPr>
          <a:xfrm>
            <a:off x="6858000" y="4316506"/>
            <a:ext cx="4773706" cy="2031325"/>
          </a:xfrm>
          <a:prstGeom prst="rect">
            <a:avLst/>
          </a:prstGeom>
          <a:noFill/>
        </p:spPr>
        <p:txBody>
          <a:bodyPr wrap="square" rtlCol="0">
            <a:spAutoFit/>
          </a:bodyPr>
          <a:lstStyle/>
          <a:p>
            <a:r>
              <a:rPr lang="en-US" dirty="0" smtClean="0">
                <a:latin typeface="Comic Sans MS" panose="030F0702030302020204" pitchFamily="66" charset="0"/>
              </a:rPr>
              <a:t>In fact, from our observation of the experiment, the friction between projectile(2g, sphere) and the wall of tube was negligible. The </a:t>
            </a:r>
            <a:r>
              <a:rPr lang="en-US" altLang="zh-CN" dirty="0" smtClean="0">
                <a:latin typeface="Comic Sans MS" panose="030F0702030302020204" pitchFamily="66" charset="0"/>
              </a:rPr>
              <a:t>angular velocity  could not reach a value of           before it reached the muzzle.</a:t>
            </a:r>
          </a:p>
          <a:p>
            <a:endParaRPr lang="en-GB" dirty="0">
              <a:latin typeface="Comic Sans MS" panose="030F0702030302020204" pitchFamily="66" charset="0"/>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1261585622"/>
              </p:ext>
            </p:extLst>
          </p:nvPr>
        </p:nvGraphicFramePr>
        <p:xfrm>
          <a:off x="9120841" y="5385085"/>
          <a:ext cx="453465" cy="502051"/>
        </p:xfrm>
        <a:graphic>
          <a:graphicData uri="http://schemas.openxmlformats.org/presentationml/2006/ole">
            <mc:AlternateContent xmlns:mc="http://schemas.openxmlformats.org/markup-compatibility/2006">
              <mc:Choice xmlns:v="urn:schemas-microsoft-com:vml" Requires="v">
                <p:oleObj spid="_x0000_s15177" name="Equation" r:id="rId13" imgW="355320" imgH="393480" progId="Equation.DSMT4">
                  <p:embed/>
                </p:oleObj>
              </mc:Choice>
              <mc:Fallback>
                <p:oleObj name="Equation" r:id="rId13" imgW="355320" imgH="393480" progId="Equation.DSMT4">
                  <p:embed/>
                  <p:pic>
                    <p:nvPicPr>
                      <p:cNvPr id="0" name=""/>
                      <p:cNvPicPr/>
                      <p:nvPr/>
                    </p:nvPicPr>
                    <p:blipFill>
                      <a:blip r:embed="rId14"/>
                      <a:stretch>
                        <a:fillRect/>
                      </a:stretch>
                    </p:blipFill>
                    <p:spPr>
                      <a:xfrm>
                        <a:off x="9120841" y="5385085"/>
                        <a:ext cx="453465" cy="502051"/>
                      </a:xfrm>
                      <a:prstGeom prst="rect">
                        <a:avLst/>
                      </a:prstGeom>
                    </p:spPr>
                  </p:pic>
                </p:oleObj>
              </mc:Fallback>
            </mc:AlternateContent>
          </a:graphicData>
        </a:graphic>
      </p:graphicFrame>
      <p:sp>
        <p:nvSpPr>
          <p:cNvPr id="6" name="灯片编号占位符 5"/>
          <p:cNvSpPr>
            <a:spLocks noGrp="1"/>
          </p:cNvSpPr>
          <p:nvPr>
            <p:ph type="sldNum" sz="quarter" idx="12"/>
          </p:nvPr>
        </p:nvSpPr>
        <p:spPr/>
        <p:txBody>
          <a:bodyPr/>
          <a:lstStyle/>
          <a:p>
            <a:fld id="{1A54FE71-44B7-4752-9E07-321918EE349E}" type="slidenum">
              <a:rPr lang="zh-CN" altLang="en-US" smtClean="0"/>
              <a:t>70</a:t>
            </a:fld>
            <a:endParaRPr lang="zh-CN" altLang="en-US"/>
          </a:p>
        </p:txBody>
      </p:sp>
    </p:spTree>
    <p:extLst>
      <p:ext uri="{BB962C8B-B14F-4D97-AF65-F5344CB8AC3E}">
        <p14:creationId xmlns:p14="http://schemas.microsoft.com/office/powerpoint/2010/main" val="3319393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1662443"/>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a:latin typeface="Comic Sans MS" panose="030F0702030302020204" pitchFamily="66" charset="0"/>
                <a:ea typeface="楷体" pitchFamily="49" charset="-122"/>
                <a:cs typeface="Times New Roman" panose="02020603050405020304" pitchFamily="18" charset="0"/>
              </a:rPr>
              <a:t>Velocity measurement error estimate</a:t>
            </a:r>
          </a:p>
        </p:txBody>
      </p:sp>
      <p:sp>
        <p:nvSpPr>
          <p:cNvPr id="2" name="灯片编号占位符 1"/>
          <p:cNvSpPr>
            <a:spLocks noGrp="1"/>
          </p:cNvSpPr>
          <p:nvPr>
            <p:ph type="sldNum" sz="quarter" idx="12"/>
          </p:nvPr>
        </p:nvSpPr>
        <p:spPr/>
        <p:txBody>
          <a:bodyPr/>
          <a:lstStyle/>
          <a:p>
            <a:fld id="{1A54FE71-44B7-4752-9E07-321918EE349E}" type="slidenum">
              <a:rPr lang="zh-CN" altLang="en-US" smtClean="0"/>
              <a:t>71</a:t>
            </a:fld>
            <a:endParaRPr lang="zh-CN" altLang="en-US"/>
          </a:p>
        </p:txBody>
      </p:sp>
    </p:spTree>
    <p:extLst>
      <p:ext uri="{BB962C8B-B14F-4D97-AF65-F5344CB8AC3E}">
        <p14:creationId xmlns:p14="http://schemas.microsoft.com/office/powerpoint/2010/main" val="4200622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ea typeface="楷体" pitchFamily="49" charset="-122"/>
                <a:cs typeface="Times New Roman" panose="02020603050405020304" pitchFamily="18" charset="0"/>
              </a:rPr>
              <a:t>Velocity measurement error </a:t>
            </a:r>
            <a:r>
              <a:rPr lang="en-US" altLang="zh-CN" b="1" dirty="0" smtClean="0">
                <a:ea typeface="楷体" pitchFamily="49" charset="-122"/>
                <a:cs typeface="Times New Roman" panose="02020603050405020304" pitchFamily="18" charset="0"/>
              </a:rPr>
              <a:t>estimate</a:t>
            </a:r>
            <a:endParaRPr lang="en-GB" dirty="0"/>
          </a:p>
        </p:txBody>
      </p:sp>
      <p:pic>
        <p:nvPicPr>
          <p:cNvPr id="4" name="内容占位符 3"/>
          <p:cNvPicPr>
            <a:picLocks noChangeAspect="1"/>
          </p:cNvPicPr>
          <p:nvPr/>
        </p:nvPicPr>
        <p:blipFill>
          <a:blip r:embed="rId2"/>
          <a:stretch>
            <a:fillRect/>
          </a:stretch>
        </p:blipFill>
        <p:spPr>
          <a:xfrm>
            <a:off x="1533763" y="1544232"/>
            <a:ext cx="8229600" cy="3274235"/>
          </a:xfrm>
          <a:prstGeom prst="rect">
            <a:avLst/>
          </a:prstGeom>
        </p:spPr>
      </p:pic>
      <p:sp>
        <p:nvSpPr>
          <p:cNvPr id="5" name="内容占位符 4"/>
          <p:cNvSpPr txBox="1">
            <a:spLocks noGrp="1"/>
          </p:cNvSpPr>
          <p:nvPr>
            <p:ph idx="1"/>
          </p:nvPr>
        </p:nvSpPr>
        <p:spPr>
          <a:xfrm>
            <a:off x="838200" y="4975411"/>
            <a:ext cx="10591800" cy="1255728"/>
          </a:xfrm>
          <a:prstGeom prst="rect">
            <a:avLst/>
          </a:prstGeom>
          <a:noFill/>
        </p:spPr>
        <p:txBody>
          <a:bodyPr wrap="square" rtlCol="0">
            <a:spAutoFit/>
          </a:bodyPr>
          <a:lstStyle/>
          <a:p>
            <a:r>
              <a:rPr lang="en-US" dirty="0" smtClean="0">
                <a:latin typeface="Comic Sans MS" panose="030F0702030302020204" pitchFamily="66" charset="0"/>
              </a:rPr>
              <a:t>The scale and the trajectory of the projectile are not in a same straight line, the measurement error in this is about </a:t>
            </a:r>
            <a:r>
              <a:rPr lang="el-GR" altLang="zh-CN" dirty="0">
                <a:latin typeface="Comic Sans MS" panose="030F0702030302020204" pitchFamily="66" charset="0"/>
              </a:rPr>
              <a:t>δ</a:t>
            </a:r>
            <a:r>
              <a:rPr lang="en-US" altLang="zh-CN" dirty="0" smtClean="0">
                <a:latin typeface="Comic Sans MS" panose="030F0702030302020204" pitchFamily="66" charset="0"/>
              </a:rPr>
              <a:t>=(0.1m/1m)</a:t>
            </a:r>
            <a:r>
              <a:rPr lang="zh-CN" altLang="en-US" dirty="0" smtClean="0">
                <a:latin typeface="Comic Sans MS" panose="030F0702030302020204" pitchFamily="66" charset="0"/>
              </a:rPr>
              <a:t>*</a:t>
            </a:r>
            <a:r>
              <a:rPr lang="en-US" altLang="zh-CN" dirty="0">
                <a:latin typeface="Comic Sans MS" panose="030F0702030302020204" pitchFamily="66" charset="0"/>
              </a:rPr>
              <a:t>100</a:t>
            </a:r>
            <a:r>
              <a:rPr lang="en-US" altLang="zh-CN" dirty="0" smtClean="0">
                <a:latin typeface="Comic Sans MS" panose="030F0702030302020204" pitchFamily="66" charset="0"/>
              </a:rPr>
              <a:t>%=10%</a:t>
            </a:r>
            <a:endParaRPr lang="en-GB" dirty="0">
              <a:latin typeface="Comic Sans MS" panose="030F0702030302020204" pitchFamily="66" charset="0"/>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9241" y="1409760"/>
            <a:ext cx="104933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灯片编号占位符 2"/>
          <p:cNvSpPr>
            <a:spLocks noGrp="1"/>
          </p:cNvSpPr>
          <p:nvPr>
            <p:ph type="sldNum" sz="quarter" idx="12"/>
          </p:nvPr>
        </p:nvSpPr>
        <p:spPr/>
        <p:txBody>
          <a:bodyPr/>
          <a:lstStyle/>
          <a:p>
            <a:fld id="{1A54FE71-44B7-4752-9E07-321918EE349E}" type="slidenum">
              <a:rPr lang="zh-CN" altLang="en-US" smtClean="0"/>
              <a:t>72</a:t>
            </a:fld>
            <a:endParaRPr lang="zh-CN" altLang="en-US"/>
          </a:p>
        </p:txBody>
      </p:sp>
    </p:spTree>
    <p:extLst>
      <p:ext uri="{BB962C8B-B14F-4D97-AF65-F5344CB8AC3E}">
        <p14:creationId xmlns:p14="http://schemas.microsoft.com/office/powerpoint/2010/main" val="593132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ea typeface="楷体" pitchFamily="49" charset="-122"/>
                <a:cs typeface="Times New Roman" panose="02020603050405020304" pitchFamily="18" charset="0"/>
              </a:rPr>
              <a:t>Velocity measurement error </a:t>
            </a:r>
            <a:r>
              <a:rPr lang="en-US" altLang="zh-CN" b="1" dirty="0" smtClean="0">
                <a:ea typeface="楷体" pitchFamily="49" charset="-122"/>
                <a:cs typeface="Times New Roman" panose="02020603050405020304" pitchFamily="18" charset="0"/>
              </a:rPr>
              <a:t>estimate</a:t>
            </a:r>
            <a:endParaRPr lang="en-GB" dirty="0"/>
          </a:p>
        </p:txBody>
      </p:sp>
      <p:pic>
        <p:nvPicPr>
          <p:cNvPr id="4" name="内容占位符 3"/>
          <p:cNvPicPr>
            <a:picLocks noGrp="1" noChangeAspect="1"/>
          </p:cNvPicPr>
          <p:nvPr>
            <p:ph idx="1"/>
          </p:nvPr>
        </p:nvPicPr>
        <p:blipFill rotWithShape="1">
          <a:blip r:embed="rId2"/>
          <a:srcRect l="6612" t="14569" r="25485" b="11487"/>
          <a:stretch/>
        </p:blipFill>
        <p:spPr>
          <a:xfrm>
            <a:off x="646367" y="1804102"/>
            <a:ext cx="6399892" cy="3918296"/>
          </a:xfrm>
          <a:prstGeom prst="rect">
            <a:avLst/>
          </a:prstGeom>
        </p:spPr>
      </p:pic>
      <p:sp>
        <p:nvSpPr>
          <p:cNvPr id="6" name="TextBox 5"/>
          <p:cNvSpPr txBox="1"/>
          <p:nvPr/>
        </p:nvSpPr>
        <p:spPr>
          <a:xfrm>
            <a:off x="7530352" y="1804102"/>
            <a:ext cx="3938319" cy="3785652"/>
          </a:xfrm>
          <a:prstGeom prst="rect">
            <a:avLst/>
          </a:prstGeom>
          <a:noFill/>
        </p:spPr>
        <p:txBody>
          <a:bodyPr wrap="square" rtlCol="0">
            <a:spAutoFit/>
          </a:bodyPr>
          <a:lstStyle/>
          <a:p>
            <a:r>
              <a:rPr lang="en-US" sz="2400" dirty="0" smtClean="0">
                <a:latin typeface="Comic Sans MS" panose="030F0702030302020204" pitchFamily="66" charset="0"/>
              </a:rPr>
              <a:t>The commercial video analyzing software Tracker supposed everywhere in the two-dimensional screen same long as the scale had the same length  as the scale had  in three-dimensional space, that is how another error comes.</a:t>
            </a:r>
            <a:endParaRPr lang="en-GB" sz="2400" dirty="0">
              <a:latin typeface="Comic Sans MS" panose="030F0702030302020204" pitchFamily="66" charset="0"/>
            </a:endParaRPr>
          </a:p>
        </p:txBody>
      </p:sp>
      <p:sp>
        <p:nvSpPr>
          <p:cNvPr id="3" name="灯片编号占位符 2"/>
          <p:cNvSpPr>
            <a:spLocks noGrp="1"/>
          </p:cNvSpPr>
          <p:nvPr>
            <p:ph type="sldNum" sz="quarter" idx="12"/>
          </p:nvPr>
        </p:nvSpPr>
        <p:spPr/>
        <p:txBody>
          <a:bodyPr/>
          <a:lstStyle/>
          <a:p>
            <a:fld id="{1A54FE71-44B7-4752-9E07-321918EE349E}" type="slidenum">
              <a:rPr lang="zh-CN" altLang="en-US" smtClean="0"/>
              <a:t>73</a:t>
            </a:fld>
            <a:endParaRPr lang="zh-CN" altLang="en-US"/>
          </a:p>
        </p:txBody>
      </p:sp>
    </p:spTree>
    <p:extLst>
      <p:ext uri="{BB962C8B-B14F-4D97-AF65-F5344CB8AC3E}">
        <p14:creationId xmlns:p14="http://schemas.microsoft.com/office/powerpoint/2010/main" val="348825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ea typeface="楷体" pitchFamily="49" charset="-122"/>
                <a:cs typeface="Times New Roman" panose="02020603050405020304" pitchFamily="18" charset="0"/>
              </a:rPr>
              <a:t>Velocity measurement error estimate</a:t>
            </a:r>
            <a:endParaRPr lang="en-GB" dirty="0"/>
          </a:p>
        </p:txBody>
      </p:sp>
      <p:sp>
        <p:nvSpPr>
          <p:cNvPr id="4" name="内容占位符 2"/>
          <p:cNvSpPr>
            <a:spLocks noGrp="1"/>
          </p:cNvSpPr>
          <p:nvPr>
            <p:ph idx="1"/>
          </p:nvPr>
        </p:nvSpPr>
        <p:spPr/>
        <p:txBody>
          <a:bodyPr/>
          <a:lstStyle/>
          <a:p>
            <a:r>
              <a:rPr lang="en-US" dirty="0" smtClean="0"/>
              <a:t>We chose the method of counting the pixels to measure the velocity, but that was still not accurate, the first error cause could not be avoided.</a:t>
            </a:r>
          </a:p>
          <a:p>
            <a:r>
              <a:rPr lang="en-US" dirty="0" smtClean="0"/>
              <a:t>As it is stated above, the error rate of velocity was estimated as 10%.</a:t>
            </a:r>
            <a:endParaRPr lang="en-GB" dirty="0"/>
          </a:p>
        </p:txBody>
      </p:sp>
      <p:sp>
        <p:nvSpPr>
          <p:cNvPr id="3" name="灯片编号占位符 2"/>
          <p:cNvSpPr>
            <a:spLocks noGrp="1"/>
          </p:cNvSpPr>
          <p:nvPr>
            <p:ph type="sldNum" sz="quarter" idx="12"/>
          </p:nvPr>
        </p:nvSpPr>
        <p:spPr/>
        <p:txBody>
          <a:bodyPr/>
          <a:lstStyle/>
          <a:p>
            <a:fld id="{1A54FE71-44B7-4752-9E07-321918EE349E}" type="slidenum">
              <a:rPr lang="zh-CN" altLang="en-US" smtClean="0"/>
              <a:t>74</a:t>
            </a:fld>
            <a:endParaRPr lang="zh-CN" altLang="en-US"/>
          </a:p>
        </p:txBody>
      </p:sp>
    </p:spTree>
    <p:extLst>
      <p:ext uri="{BB962C8B-B14F-4D97-AF65-F5344CB8AC3E}">
        <p14:creationId xmlns:p14="http://schemas.microsoft.com/office/powerpoint/2010/main" val="1979757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831446"/>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Simulation</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75</a:t>
            </a:fld>
            <a:endParaRPr lang="zh-CN" altLang="en-US"/>
          </a:p>
        </p:txBody>
      </p:sp>
    </p:spTree>
    <p:extLst>
      <p:ext uri="{BB962C8B-B14F-4D97-AF65-F5344CB8AC3E}">
        <p14:creationId xmlns:p14="http://schemas.microsoft.com/office/powerpoint/2010/main" val="4200622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Simulation</a:t>
            </a:r>
            <a:endParaRPr lang="zh-CN" altLang="en-US" dirty="0"/>
          </a:p>
        </p:txBody>
      </p:sp>
      <p:pic>
        <p:nvPicPr>
          <p:cNvPr id="19460" name="Picture 4" descr="C:\Users\Yang\Desktop\cupt\数据\Case 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3975" y="1600201"/>
            <a:ext cx="10624051" cy="45259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07435" y="1196752"/>
            <a:ext cx="2400267" cy="369332"/>
          </a:xfrm>
          <a:prstGeom prst="rect">
            <a:avLst/>
          </a:prstGeom>
          <a:noFill/>
        </p:spPr>
        <p:txBody>
          <a:bodyPr wrap="square" rtlCol="0">
            <a:spAutoFit/>
          </a:bodyPr>
          <a:lstStyle/>
          <a:p>
            <a:r>
              <a:rPr lang="en-US" altLang="zh-CN" dirty="0" smtClean="0"/>
              <a:t>A still projectile</a:t>
            </a:r>
            <a:endParaRPr lang="zh-CN" altLang="en-US" dirty="0"/>
          </a:p>
        </p:txBody>
      </p:sp>
      <p:sp>
        <p:nvSpPr>
          <p:cNvPr id="3" name="TextBox 2"/>
          <p:cNvSpPr txBox="1"/>
          <p:nvPr/>
        </p:nvSpPr>
        <p:spPr>
          <a:xfrm>
            <a:off x="2207568" y="2996952"/>
            <a:ext cx="2064229" cy="369332"/>
          </a:xfrm>
          <a:prstGeom prst="rect">
            <a:avLst/>
          </a:prstGeom>
          <a:noFill/>
        </p:spPr>
        <p:txBody>
          <a:bodyPr wrap="square" rtlCol="0">
            <a:spAutoFit/>
          </a:bodyPr>
          <a:lstStyle/>
          <a:p>
            <a:r>
              <a:rPr lang="en-US" altLang="zh-CN" dirty="0" smtClean="0"/>
              <a:t>Air flows in</a:t>
            </a:r>
            <a:endParaRPr lang="zh-CN" altLang="en-US" dirty="0"/>
          </a:p>
        </p:txBody>
      </p:sp>
      <p:sp>
        <p:nvSpPr>
          <p:cNvPr id="6" name="TextBox 5"/>
          <p:cNvSpPr txBox="1"/>
          <p:nvPr/>
        </p:nvSpPr>
        <p:spPr>
          <a:xfrm>
            <a:off x="8208235" y="3149352"/>
            <a:ext cx="2064229" cy="369332"/>
          </a:xfrm>
          <a:prstGeom prst="rect">
            <a:avLst/>
          </a:prstGeom>
          <a:noFill/>
        </p:spPr>
        <p:txBody>
          <a:bodyPr wrap="square" rtlCol="0">
            <a:spAutoFit/>
          </a:bodyPr>
          <a:lstStyle/>
          <a:p>
            <a:r>
              <a:rPr lang="en-US" altLang="zh-CN" dirty="0" smtClean="0"/>
              <a:t>Air flows out</a:t>
            </a:r>
            <a:endParaRPr lang="zh-CN" altLang="en-US"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76</a:t>
            </a:fld>
            <a:endParaRPr lang="zh-CN" altLang="en-US"/>
          </a:p>
        </p:txBody>
      </p:sp>
    </p:spTree>
    <p:extLst>
      <p:ext uri="{BB962C8B-B14F-4D97-AF65-F5344CB8AC3E}">
        <p14:creationId xmlns:p14="http://schemas.microsoft.com/office/powerpoint/2010/main" val="2290790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1662443"/>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Revision of the air resistance formula</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77</a:t>
            </a:fld>
            <a:endParaRPr lang="zh-CN" altLang="en-US"/>
          </a:p>
        </p:txBody>
      </p:sp>
    </p:spTree>
    <p:extLst>
      <p:ext uri="{BB962C8B-B14F-4D97-AF65-F5344CB8AC3E}">
        <p14:creationId xmlns:p14="http://schemas.microsoft.com/office/powerpoint/2010/main" val="4200622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𝜑</a:t>
            </a:r>
            <a:endParaRPr lang="en-GB" dirty="0"/>
          </a:p>
        </p:txBody>
      </p:sp>
      <p:sp>
        <p:nvSpPr>
          <p:cNvPr id="3" name="内容占位符 2"/>
          <p:cNvSpPr>
            <a:spLocks noGrp="1"/>
          </p:cNvSpPr>
          <p:nvPr>
            <p:ph idx="1"/>
          </p:nvPr>
        </p:nvSpPr>
        <p:spPr/>
        <p:txBody>
          <a:bodyPr/>
          <a:lstStyle/>
          <a:p>
            <a:r>
              <a:rPr lang="en-US" dirty="0"/>
              <a:t>𝜑 </a:t>
            </a:r>
            <a:r>
              <a:rPr lang="en-US" dirty="0" smtClean="0"/>
              <a:t>is a </a:t>
            </a:r>
            <a:r>
              <a:rPr lang="en-US" dirty="0" err="1" smtClean="0"/>
              <a:t>parametre</a:t>
            </a:r>
            <a:r>
              <a:rPr lang="en-US" dirty="0" smtClean="0"/>
              <a:t> which is introduced into the formula and it has no dimension, and it is introduced for a better fitting between theoretical predictions and experiment results.</a:t>
            </a:r>
          </a:p>
          <a:p>
            <a:r>
              <a:rPr lang="en-US" dirty="0" smtClean="0"/>
              <a:t>The air resistance is still proportional to the square of velocity, but the coefficient is ambiguous.</a:t>
            </a:r>
          </a:p>
          <a:p>
            <a:r>
              <a:rPr lang="en-US" dirty="0" smtClean="0"/>
              <a:t>The </a:t>
            </a:r>
            <a:r>
              <a:rPr lang="en-US" dirty="0"/>
              <a:t>𝜑 </a:t>
            </a:r>
            <a:r>
              <a:rPr lang="en-US" dirty="0" smtClean="0"/>
              <a:t>we used was actually a average one, because </a:t>
            </a:r>
            <a:r>
              <a:rPr lang="en-US" dirty="0"/>
              <a:t>𝜑 </a:t>
            </a:r>
            <a:r>
              <a:rPr lang="en-US" dirty="0" smtClean="0"/>
              <a:t>was changing when the velocity and </a:t>
            </a:r>
            <a:r>
              <a:rPr lang="en-US" dirty="0" err="1" smtClean="0"/>
              <a:t>reynolds</a:t>
            </a:r>
            <a:r>
              <a:rPr lang="en-US" dirty="0" smtClean="0"/>
              <a:t> number changed.</a:t>
            </a:r>
            <a:endParaRPr lang="en-GB"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78</a:t>
            </a:fld>
            <a:endParaRPr lang="zh-CN" altLang="en-US"/>
          </a:p>
        </p:txBody>
      </p:sp>
    </p:spTree>
    <p:extLst>
      <p:ext uri="{BB962C8B-B14F-4D97-AF65-F5344CB8AC3E}">
        <p14:creationId xmlns:p14="http://schemas.microsoft.com/office/powerpoint/2010/main" val="2561569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𝜑</a:t>
            </a:r>
            <a:endParaRPr lang="en-GB" dirty="0"/>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28879" y="1855694"/>
            <a:ext cx="5872587" cy="4232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C:\Users\Yang\Desktop\论文\cupt\diametr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5517" y="3832410"/>
            <a:ext cx="3166550" cy="23935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Yang\Desktop\论文\cupt\not well\Graph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8061" y="1261439"/>
            <a:ext cx="3201462" cy="2409691"/>
          </a:xfrm>
          <a:prstGeom prst="rect">
            <a:avLst/>
          </a:prstGeom>
          <a:noFill/>
          <a:extLst>
            <a:ext uri="{909E8E84-426E-40DD-AFC4-6F175D3DCCD1}">
              <a14:hiddenFill xmlns:a14="http://schemas.microsoft.com/office/drawing/2010/main">
                <a:solidFill>
                  <a:srgbClr val="FFFFFF"/>
                </a:solidFill>
              </a14:hiddenFill>
            </a:ext>
          </a:extLst>
        </p:spPr>
      </p:pic>
      <p:sp>
        <p:nvSpPr>
          <p:cNvPr id="3" name="灯片编号占位符 2"/>
          <p:cNvSpPr>
            <a:spLocks noGrp="1"/>
          </p:cNvSpPr>
          <p:nvPr>
            <p:ph type="sldNum" sz="quarter" idx="12"/>
          </p:nvPr>
        </p:nvSpPr>
        <p:spPr/>
        <p:txBody>
          <a:bodyPr/>
          <a:lstStyle/>
          <a:p>
            <a:fld id="{1A54FE71-44B7-4752-9E07-321918EE349E}" type="slidenum">
              <a:rPr lang="zh-CN" altLang="en-US" smtClean="0"/>
              <a:t>79</a:t>
            </a:fld>
            <a:endParaRPr lang="zh-CN" altLang="en-US"/>
          </a:p>
        </p:txBody>
      </p:sp>
    </p:spTree>
    <p:extLst>
      <p:ext uri="{BB962C8B-B14F-4D97-AF65-F5344CB8AC3E}">
        <p14:creationId xmlns:p14="http://schemas.microsoft.com/office/powerpoint/2010/main" val="2583782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2493440"/>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GB" altLang="zh-CN" sz="3600" b="1" dirty="0">
                <a:latin typeface="Comic Sans MS" panose="030F0702030302020204" pitchFamily="66" charset="0"/>
                <a:ea typeface="楷体" pitchFamily="49" charset="-122"/>
                <a:cs typeface="Times New Roman" panose="02020603050405020304" pitchFamily="18" charset="0"/>
              </a:rPr>
              <a:t>About the vacuum cleaner and vacuum pump</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80</a:t>
            </a:fld>
            <a:endParaRPr lang="zh-CN" altLang="en-US"/>
          </a:p>
        </p:txBody>
      </p:sp>
    </p:spTree>
    <p:extLst>
      <p:ext uri="{BB962C8B-B14F-4D97-AF65-F5344CB8AC3E}">
        <p14:creationId xmlns:p14="http://schemas.microsoft.com/office/powerpoint/2010/main" val="293881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dirty="0" smtClean="0"/>
              <a:t>A</a:t>
            </a:r>
            <a:r>
              <a:rPr lang="en-US" altLang="zh-CN" dirty="0" smtClean="0"/>
              <a:t>bout the vacuum cleaner and vacuum pump</a:t>
            </a:r>
            <a:endParaRPr lang="en-GB" dirty="0"/>
          </a:p>
        </p:txBody>
      </p:sp>
      <p:sp>
        <p:nvSpPr>
          <p:cNvPr id="3" name="内容占位符 2"/>
          <p:cNvSpPr>
            <a:spLocks noGrp="1"/>
          </p:cNvSpPr>
          <p:nvPr>
            <p:ph idx="1"/>
          </p:nvPr>
        </p:nvSpPr>
        <p:spPr/>
        <p:txBody>
          <a:bodyPr/>
          <a:lstStyle/>
          <a:p>
            <a:r>
              <a:rPr lang="en-US" dirty="0" smtClean="0"/>
              <a:t>P=	Q*HS</a:t>
            </a:r>
          </a:p>
          <a:p>
            <a:r>
              <a:rPr lang="en-US" dirty="0" smtClean="0"/>
              <a:t>P maximum pressure</a:t>
            </a:r>
          </a:p>
          <a:p>
            <a:r>
              <a:rPr lang="en-US" dirty="0" smtClean="0"/>
              <a:t>Q =airflow velocity*section of tube</a:t>
            </a:r>
          </a:p>
          <a:p>
            <a:r>
              <a:rPr lang="en-US" dirty="0" smtClean="0"/>
              <a:t>HS=the vacuum condition it can create</a:t>
            </a:r>
          </a:p>
          <a:p>
            <a:endParaRPr lang="en-US" dirty="0" smtClean="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222" y="3792070"/>
            <a:ext cx="8447252" cy="2272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A54FE71-44B7-4752-9E07-321918EE349E}" type="slidenum">
              <a:rPr lang="zh-CN" altLang="en-US" smtClean="0"/>
              <a:t>81</a:t>
            </a:fld>
            <a:endParaRPr lang="zh-CN" altLang="en-US"/>
          </a:p>
        </p:txBody>
      </p:sp>
    </p:spTree>
    <p:extLst>
      <p:ext uri="{BB962C8B-B14F-4D97-AF65-F5344CB8AC3E}">
        <p14:creationId xmlns:p14="http://schemas.microsoft.com/office/powerpoint/2010/main" val="3486729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dirty="0"/>
              <a:t>A</a:t>
            </a:r>
            <a:r>
              <a:rPr lang="en-US" altLang="zh-CN" dirty="0"/>
              <a:t>bout the vacuum cleaner and vacuum pump</a:t>
            </a:r>
            <a:endParaRPr lang="en-GB" dirty="0"/>
          </a:p>
        </p:txBody>
      </p:sp>
      <p:pic>
        <p:nvPicPr>
          <p:cNvPr id="184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2726" y="1628800"/>
            <a:ext cx="12970067" cy="2125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665" y="3861049"/>
            <a:ext cx="11747500" cy="258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A54FE71-44B7-4752-9E07-321918EE349E}" type="slidenum">
              <a:rPr lang="zh-CN" altLang="en-US" smtClean="0"/>
              <a:t>82</a:t>
            </a:fld>
            <a:endParaRPr lang="zh-CN" altLang="en-US"/>
          </a:p>
        </p:txBody>
      </p:sp>
    </p:spTree>
    <p:extLst>
      <p:ext uri="{BB962C8B-B14F-4D97-AF65-F5344CB8AC3E}">
        <p14:creationId xmlns:p14="http://schemas.microsoft.com/office/powerpoint/2010/main" val="3853935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2585323"/>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Diagrams of theory predictions of a wider domain </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83</a:t>
            </a:fld>
            <a:endParaRPr lang="zh-CN" altLang="en-US"/>
          </a:p>
        </p:txBody>
      </p:sp>
    </p:spTree>
    <p:extLst>
      <p:ext uri="{BB962C8B-B14F-4D97-AF65-F5344CB8AC3E}">
        <p14:creationId xmlns:p14="http://schemas.microsoft.com/office/powerpoint/2010/main" val="1929644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1</a:t>
            </a:r>
            <a:r>
              <a:rPr lang="en-US" dirty="0" smtClean="0"/>
              <a:t>.Length of the tube -velocity(sphere)</a:t>
            </a:r>
            <a:endParaRPr lang="en-GB"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20630" y="2160993"/>
            <a:ext cx="7350741" cy="340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131858" y="5611016"/>
            <a:ext cx="1573306" cy="369332"/>
          </a:xfrm>
          <a:prstGeom prst="rect">
            <a:avLst/>
          </a:prstGeom>
          <a:noFill/>
        </p:spPr>
        <p:txBody>
          <a:bodyPr wrap="square" rtlCol="0">
            <a:spAutoFit/>
          </a:bodyPr>
          <a:lstStyle/>
          <a:p>
            <a:r>
              <a:rPr lang="en-US" dirty="0" smtClean="0">
                <a:latin typeface="Comic Sans MS" panose="030F0702030302020204" pitchFamily="66" charset="0"/>
              </a:rPr>
              <a:t>Length (m)</a:t>
            </a:r>
            <a:endParaRPr lang="en-GB" dirty="0">
              <a:latin typeface="Comic Sans MS" panose="030F0702030302020204" pitchFamily="66" charset="0"/>
            </a:endParaRPr>
          </a:p>
        </p:txBody>
      </p:sp>
      <p:sp>
        <p:nvSpPr>
          <p:cNvPr id="4" name="TextBox 3"/>
          <p:cNvSpPr txBox="1"/>
          <p:nvPr/>
        </p:nvSpPr>
        <p:spPr>
          <a:xfrm>
            <a:off x="1609182" y="2030506"/>
            <a:ext cx="461665" cy="2232212"/>
          </a:xfrm>
          <a:prstGeom prst="rect">
            <a:avLst/>
          </a:prstGeom>
          <a:noFill/>
        </p:spPr>
        <p:txBody>
          <a:bodyPr vert="vert270" wrap="square" rtlCol="0">
            <a:spAutoFit/>
          </a:bodyPr>
          <a:lstStyle/>
          <a:p>
            <a:r>
              <a:rPr lang="en-US" dirty="0" smtClean="0">
                <a:latin typeface="Comic Sans MS" panose="030F0702030302020204" pitchFamily="66" charset="0"/>
              </a:rPr>
              <a:t>Velocity (m/s)</a:t>
            </a:r>
            <a:endParaRPr lang="en-GB" dirty="0">
              <a:latin typeface="Comic Sans MS" panose="030F0702030302020204" pitchFamily="66" charset="0"/>
            </a:endParaRPr>
          </a:p>
        </p:txBody>
      </p:sp>
      <p:sp>
        <p:nvSpPr>
          <p:cNvPr id="5" name="灯片编号占位符 4"/>
          <p:cNvSpPr>
            <a:spLocks noGrp="1"/>
          </p:cNvSpPr>
          <p:nvPr>
            <p:ph type="sldNum" sz="quarter" idx="12"/>
          </p:nvPr>
        </p:nvSpPr>
        <p:spPr/>
        <p:txBody>
          <a:bodyPr/>
          <a:lstStyle/>
          <a:p>
            <a:fld id="{1A54FE71-44B7-4752-9E07-321918EE349E}" type="slidenum">
              <a:rPr lang="zh-CN" altLang="en-US" smtClean="0"/>
              <a:t>84</a:t>
            </a:fld>
            <a:endParaRPr lang="zh-CN" altLang="en-US"/>
          </a:p>
        </p:txBody>
      </p:sp>
    </p:spTree>
    <p:extLst>
      <p:ext uri="{BB962C8B-B14F-4D97-AF65-F5344CB8AC3E}">
        <p14:creationId xmlns:p14="http://schemas.microsoft.com/office/powerpoint/2010/main" val="1462326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2</a:t>
            </a:r>
            <a:r>
              <a:rPr lang="en-US" dirty="0" smtClean="0"/>
              <a:t>.Length of the tube-velocity(cylinder)</a:t>
            </a:r>
            <a:endParaRPr lang="en-GB" dirty="0"/>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9788" y="2118110"/>
            <a:ext cx="6804907" cy="3161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131858" y="5426350"/>
            <a:ext cx="1573306" cy="369332"/>
          </a:xfrm>
          <a:prstGeom prst="rect">
            <a:avLst/>
          </a:prstGeom>
          <a:noFill/>
        </p:spPr>
        <p:txBody>
          <a:bodyPr wrap="square" rtlCol="0">
            <a:spAutoFit/>
          </a:bodyPr>
          <a:lstStyle/>
          <a:p>
            <a:r>
              <a:rPr lang="en-US" dirty="0" smtClean="0">
                <a:latin typeface="Comic Sans MS" panose="030F0702030302020204" pitchFamily="66" charset="0"/>
              </a:rPr>
              <a:t>Length (m)</a:t>
            </a:r>
            <a:endParaRPr lang="en-GB" dirty="0">
              <a:latin typeface="Comic Sans MS" panose="030F0702030302020204" pitchFamily="66" charset="0"/>
            </a:endParaRPr>
          </a:p>
        </p:txBody>
      </p:sp>
      <p:sp>
        <p:nvSpPr>
          <p:cNvPr id="5" name="TextBox 4"/>
          <p:cNvSpPr txBox="1"/>
          <p:nvPr/>
        </p:nvSpPr>
        <p:spPr>
          <a:xfrm>
            <a:off x="1609182" y="2030506"/>
            <a:ext cx="461665" cy="2232212"/>
          </a:xfrm>
          <a:prstGeom prst="rect">
            <a:avLst/>
          </a:prstGeom>
          <a:noFill/>
        </p:spPr>
        <p:txBody>
          <a:bodyPr vert="vert270" wrap="square" rtlCol="0">
            <a:spAutoFit/>
          </a:bodyPr>
          <a:lstStyle/>
          <a:p>
            <a:r>
              <a:rPr lang="en-US" dirty="0" smtClean="0">
                <a:latin typeface="Comic Sans MS" panose="030F0702030302020204" pitchFamily="66" charset="0"/>
              </a:rPr>
              <a:t>Velocity (m/s)</a:t>
            </a:r>
            <a:endParaRPr lang="en-GB" dirty="0">
              <a:latin typeface="Comic Sans MS" panose="030F0702030302020204" pitchFamily="66" charset="0"/>
            </a:endParaRPr>
          </a:p>
        </p:txBody>
      </p:sp>
      <p:sp>
        <p:nvSpPr>
          <p:cNvPr id="3" name="灯片编号占位符 2"/>
          <p:cNvSpPr>
            <a:spLocks noGrp="1"/>
          </p:cNvSpPr>
          <p:nvPr>
            <p:ph type="sldNum" sz="quarter" idx="12"/>
          </p:nvPr>
        </p:nvSpPr>
        <p:spPr/>
        <p:txBody>
          <a:bodyPr/>
          <a:lstStyle/>
          <a:p>
            <a:fld id="{1A54FE71-44B7-4752-9E07-321918EE349E}" type="slidenum">
              <a:rPr lang="zh-CN" altLang="en-US" smtClean="0"/>
              <a:t>85</a:t>
            </a:fld>
            <a:endParaRPr lang="zh-CN" altLang="en-US"/>
          </a:p>
        </p:txBody>
      </p:sp>
    </p:spTree>
    <p:extLst>
      <p:ext uri="{BB962C8B-B14F-4D97-AF65-F5344CB8AC3E}">
        <p14:creationId xmlns:p14="http://schemas.microsoft.com/office/powerpoint/2010/main" val="2909760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3163330" y="2850969"/>
            <a:ext cx="5741773" cy="2585323"/>
          </a:xfrm>
          <a:prstGeom prst="rect">
            <a:avLst/>
          </a:prstGeom>
          <a:solidFill>
            <a:schemeClr val="bg1"/>
          </a:solidFill>
          <a:ln w="9525">
            <a:noFill/>
            <a:miter lim="800000"/>
            <a:headEnd/>
            <a:tailEnd/>
          </a:ln>
          <a:effectLst>
            <a:glow rad="228600">
              <a:schemeClr val="accent1">
                <a:satMod val="175000"/>
                <a:alpha val="40000"/>
              </a:schemeClr>
            </a:glow>
          </a:effectLst>
        </p:spPr>
        <p:txBody>
          <a:bodyPr wrap="square">
            <a:spAutoFit/>
          </a:bodyPr>
          <a:lstStyle/>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Another </a:t>
            </a:r>
            <a:r>
              <a:rPr lang="en-US" altLang="zh-CN" sz="3600" b="1" dirty="0" err="1" smtClean="0">
                <a:latin typeface="Comic Sans MS" panose="030F0702030302020204" pitchFamily="66" charset="0"/>
                <a:ea typeface="楷体" pitchFamily="49" charset="-122"/>
                <a:cs typeface="Times New Roman" panose="02020603050405020304" pitchFamily="18" charset="0"/>
              </a:rPr>
              <a:t>parametre</a:t>
            </a:r>
            <a:r>
              <a:rPr lang="en-US" altLang="zh-CN" sz="3600" b="1" dirty="0" smtClean="0">
                <a:latin typeface="Comic Sans MS" panose="030F0702030302020204" pitchFamily="66" charset="0"/>
                <a:ea typeface="楷体" pitchFamily="49" charset="-122"/>
                <a:cs typeface="Times New Roman" panose="02020603050405020304" pitchFamily="18" charset="0"/>
              </a:rPr>
              <a:t>-</a:t>
            </a:r>
          </a:p>
          <a:p>
            <a:pPr algn="ctr">
              <a:lnSpc>
                <a:spcPct val="150000"/>
              </a:lnSpc>
              <a:defRPr/>
            </a:pPr>
            <a:r>
              <a:rPr lang="en-US" altLang="zh-CN" sz="3600" b="1" dirty="0" smtClean="0">
                <a:latin typeface="Comic Sans MS" panose="030F0702030302020204" pitchFamily="66" charset="0"/>
                <a:ea typeface="楷体" pitchFamily="49" charset="-122"/>
                <a:cs typeface="Times New Roman" panose="02020603050405020304" pitchFamily="18" charset="0"/>
              </a:rPr>
              <a:t>The displacement of accelerating</a:t>
            </a:r>
            <a:endParaRPr lang="en-US" altLang="zh-CN" sz="3600" b="1" dirty="0">
              <a:latin typeface="Comic Sans MS" panose="030F0702030302020204" pitchFamily="66" charset="0"/>
              <a:ea typeface="楷体" pitchFamily="49"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1A54FE71-44B7-4752-9E07-321918EE349E}" type="slidenum">
              <a:rPr lang="zh-CN" altLang="en-US" smtClean="0"/>
              <a:t>86</a:t>
            </a:fld>
            <a:endParaRPr lang="zh-CN" altLang="en-US"/>
          </a:p>
        </p:txBody>
      </p:sp>
    </p:spTree>
    <p:extLst>
      <p:ext uri="{BB962C8B-B14F-4D97-AF65-F5344CB8AC3E}">
        <p14:creationId xmlns:p14="http://schemas.microsoft.com/office/powerpoint/2010/main" val="2603439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sz="4000" dirty="0" smtClean="0"/>
              <a:t>The displacement of accelerating-Velocity</a:t>
            </a:r>
            <a:endParaRPr lang="en-GB" sz="4000"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37679" y="1734671"/>
            <a:ext cx="4312836" cy="1976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326340" y="3832412"/>
            <a:ext cx="1573306" cy="369332"/>
          </a:xfrm>
          <a:prstGeom prst="rect">
            <a:avLst/>
          </a:prstGeom>
          <a:noFill/>
        </p:spPr>
        <p:txBody>
          <a:bodyPr wrap="square" rtlCol="0">
            <a:spAutoFit/>
          </a:bodyPr>
          <a:lstStyle/>
          <a:p>
            <a:r>
              <a:rPr lang="en-US" dirty="0" smtClean="0">
                <a:latin typeface="Comic Sans MS" panose="030F0702030302020204" pitchFamily="66" charset="0"/>
              </a:rPr>
              <a:t>Length (m)</a:t>
            </a:r>
            <a:endParaRPr lang="en-GB" dirty="0">
              <a:latin typeface="Comic Sans MS" panose="030F0702030302020204" pitchFamily="66" charset="0"/>
            </a:endParaRPr>
          </a:p>
        </p:txBody>
      </p:sp>
      <p:sp>
        <p:nvSpPr>
          <p:cNvPr id="5" name="TextBox 4"/>
          <p:cNvSpPr txBox="1"/>
          <p:nvPr/>
        </p:nvSpPr>
        <p:spPr>
          <a:xfrm>
            <a:off x="477396" y="1489030"/>
            <a:ext cx="461665" cy="2232212"/>
          </a:xfrm>
          <a:prstGeom prst="rect">
            <a:avLst/>
          </a:prstGeom>
          <a:noFill/>
        </p:spPr>
        <p:txBody>
          <a:bodyPr vert="vert270" wrap="square" rtlCol="0">
            <a:spAutoFit/>
          </a:bodyPr>
          <a:lstStyle/>
          <a:p>
            <a:r>
              <a:rPr lang="en-US" dirty="0" smtClean="0">
                <a:latin typeface="Comic Sans MS" panose="030F0702030302020204" pitchFamily="66" charset="0"/>
              </a:rPr>
              <a:t>Velocity (m/s)</a:t>
            </a:r>
            <a:endParaRPr lang="en-GB" dirty="0">
              <a:latin typeface="Comic Sans MS" panose="030F0702030302020204" pitchFamily="66" charset="0"/>
            </a:endParaRPr>
          </a:p>
        </p:txBody>
      </p:sp>
      <p:sp>
        <p:nvSpPr>
          <p:cNvPr id="3" name="TextBox 2"/>
          <p:cNvSpPr txBox="1"/>
          <p:nvPr/>
        </p:nvSpPr>
        <p:spPr>
          <a:xfrm>
            <a:off x="1317812" y="4450976"/>
            <a:ext cx="8606117" cy="1200329"/>
          </a:xfrm>
          <a:prstGeom prst="rect">
            <a:avLst/>
          </a:prstGeom>
          <a:noFill/>
        </p:spPr>
        <p:txBody>
          <a:bodyPr wrap="square" rtlCol="0">
            <a:spAutoFit/>
          </a:bodyPr>
          <a:lstStyle/>
          <a:p>
            <a:r>
              <a:rPr lang="en-US" dirty="0" smtClean="0">
                <a:latin typeface="Comic Sans MS" panose="030F0702030302020204" pitchFamily="66" charset="0"/>
              </a:rPr>
              <a:t>The muzzle velocity is proportional to the displacement of accelerating (</a:t>
            </a:r>
            <a:r>
              <a:rPr lang="en-US" dirty="0" err="1" smtClean="0">
                <a:latin typeface="Comic Sans MS" panose="030F0702030302020204" pitchFamily="66" charset="0"/>
              </a:rPr>
              <a:t>X</a:t>
            </a:r>
            <a:r>
              <a:rPr lang="en-US" baseline="-25000" dirty="0" err="1" smtClean="0">
                <a:latin typeface="Comic Sans MS" panose="030F0702030302020204" pitchFamily="66" charset="0"/>
              </a:rPr>
              <a:t>b</a:t>
            </a:r>
            <a:r>
              <a:rPr lang="en-US" dirty="0" smtClean="0">
                <a:latin typeface="Comic Sans MS" panose="030F0702030302020204" pitchFamily="66" charset="0"/>
              </a:rPr>
              <a:t>), but </a:t>
            </a:r>
            <a:r>
              <a:rPr lang="en-US" dirty="0" err="1" smtClean="0">
                <a:latin typeface="Comic Sans MS" panose="030F0702030302020204" pitchFamily="66" charset="0"/>
              </a:rPr>
              <a:t>X</a:t>
            </a:r>
            <a:r>
              <a:rPr lang="en-US" baseline="-25000" dirty="0" err="1" smtClean="0">
                <a:latin typeface="Comic Sans MS" panose="030F0702030302020204" pitchFamily="66" charset="0"/>
              </a:rPr>
              <a:t>b</a:t>
            </a:r>
            <a:r>
              <a:rPr lang="en-US" baseline="-25000" dirty="0" smtClean="0">
                <a:latin typeface="Comic Sans MS" panose="030F0702030302020204" pitchFamily="66" charset="0"/>
              </a:rPr>
              <a:t> </a:t>
            </a:r>
            <a:r>
              <a:rPr lang="en-US" dirty="0" smtClean="0">
                <a:latin typeface="Comic Sans MS" panose="030F0702030302020204" pitchFamily="66" charset="0"/>
              </a:rPr>
              <a:t>differs in each experiment which has different </a:t>
            </a:r>
            <a:r>
              <a:rPr lang="en-US" dirty="0" err="1" smtClean="0">
                <a:latin typeface="Comic Sans MS" panose="030F0702030302020204" pitchFamily="66" charset="0"/>
              </a:rPr>
              <a:t>parametres</a:t>
            </a:r>
            <a:r>
              <a:rPr lang="en-US" dirty="0" smtClean="0">
                <a:latin typeface="Comic Sans MS" panose="030F0702030302020204" pitchFamily="66" charset="0"/>
              </a:rPr>
              <a:t> (projectile mass, pipe length, pipe </a:t>
            </a:r>
            <a:r>
              <a:rPr lang="en-US" dirty="0" err="1" smtClean="0">
                <a:latin typeface="Comic Sans MS" panose="030F0702030302020204" pitchFamily="66" charset="0"/>
              </a:rPr>
              <a:t>diametre</a:t>
            </a:r>
            <a:r>
              <a:rPr lang="en-US" dirty="0" smtClean="0">
                <a:latin typeface="Comic Sans MS" panose="030F0702030302020204" pitchFamily="66" charset="0"/>
              </a:rPr>
              <a:t>).</a:t>
            </a:r>
          </a:p>
          <a:p>
            <a:r>
              <a:rPr lang="en-US" dirty="0" smtClean="0">
                <a:latin typeface="Comic Sans MS" panose="030F0702030302020204" pitchFamily="66" charset="0"/>
              </a:rPr>
              <a:t>An average </a:t>
            </a:r>
            <a:r>
              <a:rPr lang="en-US" dirty="0" err="1" smtClean="0">
                <a:latin typeface="Comic Sans MS" panose="030F0702030302020204" pitchFamily="66" charset="0"/>
              </a:rPr>
              <a:t>X</a:t>
            </a:r>
            <a:r>
              <a:rPr lang="en-US" baseline="-25000" dirty="0" err="1" smtClean="0">
                <a:latin typeface="Comic Sans MS" panose="030F0702030302020204" pitchFamily="66" charset="0"/>
              </a:rPr>
              <a:t>b</a:t>
            </a:r>
            <a:r>
              <a:rPr lang="en-US" dirty="0" smtClean="0">
                <a:latin typeface="Comic Sans MS" panose="030F0702030302020204" pitchFamily="66" charset="0"/>
              </a:rPr>
              <a:t> was </a:t>
            </a:r>
            <a:r>
              <a:rPr lang="en-US" dirty="0" err="1" smtClean="0">
                <a:latin typeface="Comic Sans MS" panose="030F0702030302020204" pitchFamily="66" charset="0"/>
              </a:rPr>
              <a:t>selceted</a:t>
            </a:r>
            <a:r>
              <a:rPr lang="en-US" dirty="0" smtClean="0">
                <a:latin typeface="Comic Sans MS" panose="030F0702030302020204" pitchFamily="66" charset="0"/>
              </a:rPr>
              <a:t> and substituted into the formula.</a:t>
            </a:r>
            <a:endParaRPr lang="en-GB" dirty="0">
              <a:latin typeface="Comic Sans MS" panose="030F0702030302020204" pitchFamily="66" charset="0"/>
            </a:endParaRPr>
          </a:p>
        </p:txBody>
      </p:sp>
      <p:sp>
        <p:nvSpPr>
          <p:cNvPr id="6" name="灯片编号占位符 5"/>
          <p:cNvSpPr>
            <a:spLocks noGrp="1"/>
          </p:cNvSpPr>
          <p:nvPr>
            <p:ph type="sldNum" sz="quarter" idx="12"/>
          </p:nvPr>
        </p:nvSpPr>
        <p:spPr/>
        <p:txBody>
          <a:bodyPr/>
          <a:lstStyle/>
          <a:p>
            <a:fld id="{1A54FE71-44B7-4752-9E07-321918EE349E}" type="slidenum">
              <a:rPr lang="zh-CN" altLang="en-US" smtClean="0"/>
              <a:t>87</a:t>
            </a:fld>
            <a:endParaRPr lang="zh-CN" altLang="en-US"/>
          </a:p>
        </p:txBody>
      </p:sp>
    </p:spTree>
    <p:extLst>
      <p:ext uri="{BB962C8B-B14F-4D97-AF65-F5344CB8AC3E}">
        <p14:creationId xmlns:p14="http://schemas.microsoft.com/office/powerpoint/2010/main" val="1288800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伯努利定理使用条件</a:t>
            </a:r>
            <a:endParaRPr lang="zh-CN" altLang="en-US" dirty="0"/>
          </a:p>
        </p:txBody>
      </p:sp>
      <p:sp>
        <p:nvSpPr>
          <p:cNvPr id="3" name="内容占位符 2"/>
          <p:cNvSpPr>
            <a:spLocks noGrp="1"/>
          </p:cNvSpPr>
          <p:nvPr>
            <p:ph idx="1"/>
          </p:nvPr>
        </p:nvSpPr>
        <p:spPr/>
        <p:txBody>
          <a:bodyPr/>
          <a:lstStyle/>
          <a:p>
            <a:r>
              <a:rPr lang="zh-CN" altLang="en-US" b="0" dirty="0"/>
              <a:t>定常流：在流动系统中，流体在任何一点之性质不随时间改变。</a:t>
            </a:r>
          </a:p>
          <a:p>
            <a:r>
              <a:rPr lang="zh-CN" altLang="en-US" b="0" dirty="0"/>
              <a:t>不可压缩流：密度为常数，在流体为气体适用于马赫数</a:t>
            </a:r>
            <a:r>
              <a:rPr lang="en-US" altLang="zh-CN" b="0" dirty="0"/>
              <a:t>(Ma)&lt;0.3</a:t>
            </a:r>
            <a:r>
              <a:rPr lang="zh-CN" altLang="en-US" b="0" dirty="0"/>
              <a:t>。</a:t>
            </a:r>
          </a:p>
          <a:p>
            <a:r>
              <a:rPr lang="zh-CN" altLang="en-US" b="0" dirty="0"/>
              <a:t>无摩擦流：摩擦效应可忽略，忽略黏滞性效应。</a:t>
            </a:r>
          </a:p>
          <a:p>
            <a:r>
              <a:rPr lang="zh-CN" altLang="en-US" b="0" dirty="0"/>
              <a:t>流体沿着流线流动：流体元素沿着流线而流动，流线间彼此是不相交的。</a:t>
            </a:r>
          </a:p>
          <a:p>
            <a:endParaRPr lang="zh-CN" altLang="en-US"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88</a:t>
            </a:fld>
            <a:endParaRPr lang="zh-CN" altLang="en-US"/>
          </a:p>
        </p:txBody>
      </p:sp>
    </p:spTree>
    <p:extLst>
      <p:ext uri="{BB962C8B-B14F-4D97-AF65-F5344CB8AC3E}">
        <p14:creationId xmlns:p14="http://schemas.microsoft.com/office/powerpoint/2010/main" val="3579057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伯努利定理使用条件</a:t>
            </a:r>
          </a:p>
        </p:txBody>
      </p:sp>
      <p:sp>
        <p:nvSpPr>
          <p:cNvPr id="3" name="内容占位符 2"/>
          <p:cNvSpPr>
            <a:spLocks noGrp="1"/>
          </p:cNvSpPr>
          <p:nvPr>
            <p:ph idx="1"/>
          </p:nvPr>
        </p:nvSpPr>
        <p:spPr/>
        <p:txBody>
          <a:bodyPr/>
          <a:lstStyle/>
          <a:p>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3209717192"/>
              </p:ext>
            </p:extLst>
          </p:nvPr>
        </p:nvGraphicFramePr>
        <p:xfrm>
          <a:off x="1417917" y="2407024"/>
          <a:ext cx="5123441" cy="1315478"/>
        </p:xfrm>
        <a:graphic>
          <a:graphicData uri="http://schemas.openxmlformats.org/presentationml/2006/ole">
            <mc:AlternateContent xmlns:mc="http://schemas.openxmlformats.org/markup-compatibility/2006">
              <mc:Choice xmlns:v="urn:schemas-microsoft-com:vml" Requires="v">
                <p:oleObj spid="_x0000_s20548" name="Equation" r:id="rId3" imgW="1879560" imgH="482400" progId="Equation.DSMT4">
                  <p:embed/>
                </p:oleObj>
              </mc:Choice>
              <mc:Fallback>
                <p:oleObj name="Equation" r:id="rId3" imgW="1879560" imgH="482400" progId="Equation.DSMT4">
                  <p:embed/>
                  <p:pic>
                    <p:nvPicPr>
                      <p:cNvPr id="0" name=""/>
                      <p:cNvPicPr/>
                      <p:nvPr/>
                    </p:nvPicPr>
                    <p:blipFill>
                      <a:blip r:embed="rId4"/>
                      <a:stretch>
                        <a:fillRect/>
                      </a:stretch>
                    </p:blipFill>
                    <p:spPr>
                      <a:xfrm>
                        <a:off x="1417917" y="2407024"/>
                        <a:ext cx="5123441" cy="1315478"/>
                      </a:xfrm>
                      <a:prstGeom prst="rect">
                        <a:avLst/>
                      </a:prstGeom>
                    </p:spPr>
                  </p:pic>
                </p:oleObj>
              </mc:Fallback>
            </mc:AlternateContent>
          </a:graphicData>
        </a:graphic>
      </p:graphicFrame>
      <p:sp>
        <p:nvSpPr>
          <p:cNvPr id="4" name="灯片编号占位符 3"/>
          <p:cNvSpPr>
            <a:spLocks noGrp="1"/>
          </p:cNvSpPr>
          <p:nvPr>
            <p:ph type="sldNum" sz="quarter" idx="12"/>
          </p:nvPr>
        </p:nvSpPr>
        <p:spPr/>
        <p:txBody>
          <a:bodyPr/>
          <a:lstStyle/>
          <a:p>
            <a:fld id="{1A54FE71-44B7-4752-9E07-321918EE349E}" type="slidenum">
              <a:rPr lang="zh-CN" altLang="en-US" smtClean="0"/>
              <a:t>89</a:t>
            </a:fld>
            <a:endParaRPr lang="zh-CN" altLang="en-US"/>
          </a:p>
        </p:txBody>
      </p:sp>
    </p:spTree>
    <p:extLst>
      <p:ext uri="{BB962C8B-B14F-4D97-AF65-F5344CB8AC3E}">
        <p14:creationId xmlns:p14="http://schemas.microsoft.com/office/powerpoint/2010/main" val="935254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shock wave</a:t>
            </a:r>
            <a:endParaRPr lang="zh-CN" altLang="en-US" dirty="0"/>
          </a:p>
        </p:txBody>
      </p:sp>
      <p:sp>
        <p:nvSpPr>
          <p:cNvPr id="3" name="内容占位符 2"/>
          <p:cNvSpPr>
            <a:spLocks noGrp="1"/>
          </p:cNvSpPr>
          <p:nvPr>
            <p:ph idx="1"/>
          </p:nvPr>
        </p:nvSpPr>
        <p:spPr/>
        <p:txBody>
          <a:bodyPr/>
          <a:lstStyle/>
          <a:p>
            <a:r>
              <a:rPr lang="en-US" altLang="zh-CN" dirty="0"/>
              <a:t>In physics, a shock wave (also spelled shockwave), or shock, is a type of propagating disturbance. When a wave moves faster than the local speed of sound in a fluid, it is a shock wave. </a:t>
            </a:r>
            <a:endParaRPr lang="zh-CN" altLang="en-US"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90</a:t>
            </a:fld>
            <a:endParaRPr lang="zh-CN" altLang="en-US"/>
          </a:p>
        </p:txBody>
      </p:sp>
    </p:spTree>
    <p:extLst>
      <p:ext uri="{BB962C8B-B14F-4D97-AF65-F5344CB8AC3E}">
        <p14:creationId xmlns:p14="http://schemas.microsoft.com/office/powerpoint/2010/main" val="86777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Vacuum cleaner</a:t>
            </a:r>
            <a:endParaRPr lang="zh-CN" altLang="en-US" dirty="0"/>
          </a:p>
        </p:txBody>
      </p:sp>
      <p:sp>
        <p:nvSpPr>
          <p:cNvPr id="3" name="内容占位符 2"/>
          <p:cNvSpPr>
            <a:spLocks noGrp="1"/>
          </p:cNvSpPr>
          <p:nvPr>
            <p:ph idx="1"/>
          </p:nvPr>
        </p:nvSpPr>
        <p:spPr/>
        <p:txBody>
          <a:bodyPr/>
          <a:lstStyle/>
          <a:p>
            <a:r>
              <a:rPr lang="en-US" altLang="zh-CN" dirty="0"/>
              <a:t>A vacuum cleaner, also known as a sweeper or hoover, is a device that uses an air pump (a centrifugal fan in all but some of the very oldest models), to create a partial </a:t>
            </a:r>
            <a:r>
              <a:rPr lang="en-US" altLang="zh-CN" dirty="0" smtClean="0"/>
              <a:t>vacuum.</a:t>
            </a:r>
          </a:p>
          <a:p>
            <a:endParaRPr lang="zh-CN" altLang="en-US" dirty="0"/>
          </a:p>
        </p:txBody>
      </p:sp>
      <p:sp>
        <p:nvSpPr>
          <p:cNvPr id="4" name="灯片编号占位符 3"/>
          <p:cNvSpPr>
            <a:spLocks noGrp="1"/>
          </p:cNvSpPr>
          <p:nvPr>
            <p:ph type="sldNum" sz="quarter" idx="12"/>
          </p:nvPr>
        </p:nvSpPr>
        <p:spPr/>
        <p:txBody>
          <a:bodyPr/>
          <a:lstStyle/>
          <a:p>
            <a:fld id="{1A54FE71-44B7-4752-9E07-321918EE349E}" type="slidenum">
              <a:rPr lang="zh-CN" altLang="en-US" smtClean="0"/>
              <a:t>91</a:t>
            </a:fld>
            <a:endParaRPr lang="zh-CN" altLang="en-US"/>
          </a:p>
        </p:txBody>
      </p:sp>
    </p:spTree>
    <p:extLst>
      <p:ext uri="{BB962C8B-B14F-4D97-AF65-F5344CB8AC3E}">
        <p14:creationId xmlns:p14="http://schemas.microsoft.com/office/powerpoint/2010/main" val="2500219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21506" name="Picture 2" descr="C:\Users\Yang\Desktop\微信图片_2017071412324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66078" y="1875070"/>
            <a:ext cx="5801784"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1507" name="Picture 3" descr="C:\Users\Yang\Desktop\微信图片_2017071412324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06400" y="-10972800"/>
            <a:ext cx="4800000" cy="360000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C:\Users\Yang\Desktop\微信图片_2017071412324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06400" y="-10972800"/>
            <a:ext cx="4800000" cy="3600000"/>
          </a:xfrm>
          <a:prstGeom prst="rect">
            <a:avLst/>
          </a:prstGeom>
          <a:noFill/>
          <a:extLst>
            <a:ext uri="{909E8E84-426E-40DD-AFC4-6F175D3DCCD1}">
              <a14:hiddenFill xmlns:a14="http://schemas.microsoft.com/office/drawing/2010/main">
                <a:solidFill>
                  <a:srgbClr val="FFFFFF"/>
                </a:solidFill>
              </a14:hiddenFill>
            </a:ext>
          </a:extLst>
        </p:spPr>
      </p:pic>
      <p:pic>
        <p:nvPicPr>
          <p:cNvPr id="21509" name="Picture 5" descr="C:\Users\Yang\Desktop\微信图片_2017071412324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06400" y="-10972800"/>
            <a:ext cx="7200000" cy="5400000"/>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C:\Users\Yang\Desktop\微信图片_2017071412324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06400" y="-10972800"/>
            <a:ext cx="12004800" cy="9003600"/>
          </a:xfrm>
          <a:prstGeom prst="rect">
            <a:avLst/>
          </a:prstGeom>
          <a:noFill/>
          <a:extLst>
            <a:ext uri="{909E8E84-426E-40DD-AFC4-6F175D3DCCD1}">
              <a14:hiddenFill xmlns:a14="http://schemas.microsoft.com/office/drawing/2010/main">
                <a:solidFill>
                  <a:srgbClr val="FFFFFF"/>
                </a:solidFill>
              </a14:hiddenFill>
            </a:ext>
          </a:extLst>
        </p:spPr>
      </p:pic>
      <p:pic>
        <p:nvPicPr>
          <p:cNvPr id="21511" name="Picture 7" descr="C:\Users\Yang\Desktop\微信图片_2017071412325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6440655" y="1441918"/>
            <a:ext cx="5908273" cy="4431205"/>
          </a:xfrm>
          <a:prstGeom prst="rect">
            <a:avLst/>
          </a:prstGeom>
          <a:noFill/>
          <a:extLst>
            <a:ext uri="{909E8E84-426E-40DD-AFC4-6F175D3DCCD1}">
              <a14:hiddenFill xmlns:a14="http://schemas.microsoft.com/office/drawing/2010/main">
                <a:solidFill>
                  <a:srgbClr val="FFFFFF"/>
                </a:solidFill>
              </a14:hiddenFill>
            </a:ext>
          </a:extLst>
        </p:spPr>
      </p:pic>
      <p:sp>
        <p:nvSpPr>
          <p:cNvPr id="3" name="灯片编号占位符 2"/>
          <p:cNvSpPr>
            <a:spLocks noGrp="1"/>
          </p:cNvSpPr>
          <p:nvPr>
            <p:ph type="sldNum" sz="quarter" idx="12"/>
          </p:nvPr>
        </p:nvSpPr>
        <p:spPr/>
        <p:txBody>
          <a:bodyPr/>
          <a:lstStyle/>
          <a:p>
            <a:fld id="{1A54FE71-44B7-4752-9E07-321918EE349E}" type="slidenum">
              <a:rPr lang="zh-CN" altLang="en-US" smtClean="0"/>
              <a:t>92</a:t>
            </a:fld>
            <a:endParaRPr lang="zh-CN" altLang="en-US"/>
          </a:p>
        </p:txBody>
      </p:sp>
    </p:spTree>
    <p:extLst>
      <p:ext uri="{BB962C8B-B14F-4D97-AF65-F5344CB8AC3E}">
        <p14:creationId xmlns:p14="http://schemas.microsoft.com/office/powerpoint/2010/main" val="269254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1611699400"/>
              </p:ext>
            </p:extLst>
          </p:nvPr>
        </p:nvGraphicFramePr>
        <p:xfrm>
          <a:off x="376516" y="171463"/>
          <a:ext cx="1734671" cy="6463353"/>
        </p:xfrm>
        <a:graphic>
          <a:graphicData uri="http://schemas.openxmlformats.org/presentationml/2006/ole">
            <mc:AlternateContent xmlns:mc="http://schemas.openxmlformats.org/markup-compatibility/2006">
              <mc:Choice xmlns:v="urn:schemas-microsoft-com:vml" Requires="v">
                <p:oleObj spid="_x0000_s32807" name="Equation" r:id="rId3" imgW="3263760" imgH="12166560" progId="Equation.DSMT4">
                  <p:embed/>
                </p:oleObj>
              </mc:Choice>
              <mc:Fallback>
                <p:oleObj name="Equation" r:id="rId3" imgW="3263760" imgH="12166560" progId="Equation.DSMT4">
                  <p:embed/>
                  <p:pic>
                    <p:nvPicPr>
                      <p:cNvPr id="0" name=""/>
                      <p:cNvPicPr/>
                      <p:nvPr/>
                    </p:nvPicPr>
                    <p:blipFill>
                      <a:blip r:embed="rId4"/>
                      <a:stretch>
                        <a:fillRect/>
                      </a:stretch>
                    </p:blipFill>
                    <p:spPr>
                      <a:xfrm>
                        <a:off x="376516" y="171463"/>
                        <a:ext cx="1734671" cy="6463353"/>
                      </a:xfrm>
                      <a:prstGeom prst="rect">
                        <a:avLst/>
                      </a:prstGeom>
                    </p:spPr>
                  </p:pic>
                </p:oleObj>
              </mc:Fallback>
            </mc:AlternateContent>
          </a:graphicData>
        </a:graphic>
      </p:graphicFrame>
      <p:sp>
        <p:nvSpPr>
          <p:cNvPr id="2" name="灯片编号占位符 1"/>
          <p:cNvSpPr>
            <a:spLocks noGrp="1"/>
          </p:cNvSpPr>
          <p:nvPr>
            <p:ph type="sldNum" sz="quarter" idx="12"/>
          </p:nvPr>
        </p:nvSpPr>
        <p:spPr/>
        <p:txBody>
          <a:bodyPr/>
          <a:lstStyle/>
          <a:p>
            <a:fld id="{1A54FE71-44B7-4752-9E07-321918EE349E}" type="slidenum">
              <a:rPr lang="zh-CN" altLang="en-US" smtClean="0"/>
              <a:t>93</a:t>
            </a:fld>
            <a:endParaRPr lang="zh-CN" altLang="en-US"/>
          </a:p>
        </p:txBody>
      </p:sp>
    </p:spTree>
    <p:extLst>
      <p:ext uri="{BB962C8B-B14F-4D97-AF65-F5344CB8AC3E}">
        <p14:creationId xmlns:p14="http://schemas.microsoft.com/office/powerpoint/2010/main" val="3333001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3598031275"/>
              </p:ext>
            </p:extLst>
          </p:nvPr>
        </p:nvGraphicFramePr>
        <p:xfrm>
          <a:off x="376516" y="171463"/>
          <a:ext cx="1734671" cy="6463353"/>
        </p:xfrm>
        <a:graphic>
          <a:graphicData uri="http://schemas.openxmlformats.org/presentationml/2006/ole">
            <mc:AlternateContent xmlns:mc="http://schemas.openxmlformats.org/markup-compatibility/2006">
              <mc:Choice xmlns:v="urn:schemas-microsoft-com:vml" Requires="v">
                <p:oleObj spid="_x0000_s54303" name="Equation" r:id="rId3" imgW="3263760" imgH="12166560" progId="Equation.DSMT4">
                  <p:embed/>
                </p:oleObj>
              </mc:Choice>
              <mc:Fallback>
                <p:oleObj name="Equation" r:id="rId3" imgW="3263760" imgH="12166560" progId="Equation.DSMT4">
                  <p:embed/>
                  <p:pic>
                    <p:nvPicPr>
                      <p:cNvPr id="0" name=""/>
                      <p:cNvPicPr/>
                      <p:nvPr/>
                    </p:nvPicPr>
                    <p:blipFill>
                      <a:blip r:embed="rId4"/>
                      <a:stretch>
                        <a:fillRect/>
                      </a:stretch>
                    </p:blipFill>
                    <p:spPr>
                      <a:xfrm>
                        <a:off x="376516" y="171463"/>
                        <a:ext cx="1734671" cy="6463353"/>
                      </a:xfrm>
                      <a:prstGeom prst="rect">
                        <a:avLst/>
                      </a:prstGeom>
                    </p:spPr>
                  </p:pic>
                </p:oleObj>
              </mc:Fallback>
            </mc:AlternateContent>
          </a:graphicData>
        </a:graphic>
      </p:graphicFrame>
      <p:sp>
        <p:nvSpPr>
          <p:cNvPr id="2" name="灯片编号占位符 1"/>
          <p:cNvSpPr>
            <a:spLocks noGrp="1"/>
          </p:cNvSpPr>
          <p:nvPr>
            <p:ph type="sldNum" sz="quarter" idx="12"/>
          </p:nvPr>
        </p:nvSpPr>
        <p:spPr/>
        <p:txBody>
          <a:bodyPr/>
          <a:lstStyle/>
          <a:p>
            <a:fld id="{1A54FE71-44B7-4752-9E07-321918EE349E}" type="slidenum">
              <a:rPr lang="zh-CN" altLang="en-US" smtClean="0"/>
              <a:t>94</a:t>
            </a:fld>
            <a:endParaRPr lang="zh-CN" altLang="en-US"/>
          </a:p>
        </p:txBody>
      </p:sp>
    </p:spTree>
    <p:extLst>
      <p:ext uri="{BB962C8B-B14F-4D97-AF65-F5344CB8AC3E}">
        <p14:creationId xmlns:p14="http://schemas.microsoft.com/office/powerpoint/2010/main" val="168873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3856143859"/>
              </p:ext>
            </p:extLst>
          </p:nvPr>
        </p:nvGraphicFramePr>
        <p:xfrm>
          <a:off x="922244" y="2234734"/>
          <a:ext cx="1714500" cy="1282700"/>
        </p:xfrm>
        <a:graphic>
          <a:graphicData uri="http://schemas.openxmlformats.org/presentationml/2006/ole">
            <mc:AlternateContent xmlns:mc="http://schemas.openxmlformats.org/markup-compatibility/2006">
              <mc:Choice xmlns:v="urn:schemas-microsoft-com:vml" Requires="v">
                <p:oleObj spid="_x0000_s55530" name="Equation" r:id="rId3" imgW="1714320" imgH="1282680" progId="Equation.DSMT4">
                  <p:embed/>
                </p:oleObj>
              </mc:Choice>
              <mc:Fallback>
                <p:oleObj name="Equation" r:id="rId3" imgW="1714320" imgH="1282680" progId="Equation.DSMT4">
                  <p:embed/>
                  <p:pic>
                    <p:nvPicPr>
                      <p:cNvPr id="0" name=""/>
                      <p:cNvPicPr/>
                      <p:nvPr/>
                    </p:nvPicPr>
                    <p:blipFill>
                      <a:blip r:embed="rId4"/>
                      <a:stretch>
                        <a:fillRect/>
                      </a:stretch>
                    </p:blipFill>
                    <p:spPr>
                      <a:xfrm>
                        <a:off x="922244" y="2234734"/>
                        <a:ext cx="1714500" cy="1282700"/>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785569964"/>
              </p:ext>
            </p:extLst>
          </p:nvPr>
        </p:nvGraphicFramePr>
        <p:xfrm>
          <a:off x="968935" y="3890963"/>
          <a:ext cx="2159000" cy="444500"/>
        </p:xfrm>
        <a:graphic>
          <a:graphicData uri="http://schemas.openxmlformats.org/presentationml/2006/ole">
            <mc:AlternateContent xmlns:mc="http://schemas.openxmlformats.org/markup-compatibility/2006">
              <mc:Choice xmlns:v="urn:schemas-microsoft-com:vml" Requires="v">
                <p:oleObj spid="_x0000_s55531" name="Equation" r:id="rId5" imgW="2158920" imgH="444240" progId="Equation.DSMT4">
                  <p:embed/>
                </p:oleObj>
              </mc:Choice>
              <mc:Fallback>
                <p:oleObj name="Equation" r:id="rId5" imgW="2158920" imgH="444240" progId="Equation.DSMT4">
                  <p:embed/>
                  <p:pic>
                    <p:nvPicPr>
                      <p:cNvPr id="0" name=""/>
                      <p:cNvPicPr/>
                      <p:nvPr/>
                    </p:nvPicPr>
                    <p:blipFill>
                      <a:blip r:embed="rId6"/>
                      <a:stretch>
                        <a:fillRect/>
                      </a:stretch>
                    </p:blipFill>
                    <p:spPr>
                      <a:xfrm>
                        <a:off x="968935" y="3890963"/>
                        <a:ext cx="2159000" cy="444500"/>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544269185"/>
              </p:ext>
            </p:extLst>
          </p:nvPr>
        </p:nvGraphicFramePr>
        <p:xfrm>
          <a:off x="956982" y="4669025"/>
          <a:ext cx="2209800" cy="1066800"/>
        </p:xfrm>
        <a:graphic>
          <a:graphicData uri="http://schemas.openxmlformats.org/presentationml/2006/ole">
            <mc:AlternateContent xmlns:mc="http://schemas.openxmlformats.org/markup-compatibility/2006">
              <mc:Choice xmlns:v="urn:schemas-microsoft-com:vml" Requires="v">
                <p:oleObj spid="_x0000_s55532" name="Equation" r:id="rId7" imgW="2209680" imgH="1066680" progId="Equation.DSMT4">
                  <p:embed/>
                </p:oleObj>
              </mc:Choice>
              <mc:Fallback>
                <p:oleObj name="Equation" r:id="rId7" imgW="2209680" imgH="1066680" progId="Equation.DSMT4">
                  <p:embed/>
                  <p:pic>
                    <p:nvPicPr>
                      <p:cNvPr id="0" name=""/>
                      <p:cNvPicPr/>
                      <p:nvPr/>
                    </p:nvPicPr>
                    <p:blipFill>
                      <a:blip r:embed="rId8"/>
                      <a:stretch>
                        <a:fillRect/>
                      </a:stretch>
                    </p:blipFill>
                    <p:spPr>
                      <a:xfrm>
                        <a:off x="956982" y="4669025"/>
                        <a:ext cx="2209800" cy="1066800"/>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1850560975"/>
              </p:ext>
            </p:extLst>
          </p:nvPr>
        </p:nvGraphicFramePr>
        <p:xfrm>
          <a:off x="848285" y="6000284"/>
          <a:ext cx="2857500" cy="609600"/>
        </p:xfrm>
        <a:graphic>
          <a:graphicData uri="http://schemas.openxmlformats.org/presentationml/2006/ole">
            <mc:AlternateContent xmlns:mc="http://schemas.openxmlformats.org/markup-compatibility/2006">
              <mc:Choice xmlns:v="urn:schemas-microsoft-com:vml" Requires="v">
                <p:oleObj spid="_x0000_s55533" name="Equation" r:id="rId9" imgW="2857320" imgH="609480" progId="Equation.DSMT4">
                  <p:embed/>
                </p:oleObj>
              </mc:Choice>
              <mc:Fallback>
                <p:oleObj name="Equation" r:id="rId9" imgW="2857320" imgH="609480" progId="Equation.DSMT4">
                  <p:embed/>
                  <p:pic>
                    <p:nvPicPr>
                      <p:cNvPr id="0" name=""/>
                      <p:cNvPicPr/>
                      <p:nvPr/>
                    </p:nvPicPr>
                    <p:blipFill>
                      <a:blip r:embed="rId10"/>
                      <a:stretch>
                        <a:fillRect/>
                      </a:stretch>
                    </p:blipFill>
                    <p:spPr>
                      <a:xfrm>
                        <a:off x="848285" y="6000284"/>
                        <a:ext cx="2857500" cy="609600"/>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1468499367"/>
              </p:ext>
            </p:extLst>
          </p:nvPr>
        </p:nvGraphicFramePr>
        <p:xfrm>
          <a:off x="3668806" y="2282172"/>
          <a:ext cx="2057400" cy="838200"/>
        </p:xfrm>
        <a:graphic>
          <a:graphicData uri="http://schemas.openxmlformats.org/presentationml/2006/ole">
            <mc:AlternateContent xmlns:mc="http://schemas.openxmlformats.org/markup-compatibility/2006">
              <mc:Choice xmlns:v="urn:schemas-microsoft-com:vml" Requires="v">
                <p:oleObj spid="_x0000_s55534" name="Equation" r:id="rId11" imgW="2057400" imgH="838080" progId="Equation.DSMT4">
                  <p:embed/>
                </p:oleObj>
              </mc:Choice>
              <mc:Fallback>
                <p:oleObj name="Equation" r:id="rId11" imgW="2057400" imgH="838080" progId="Equation.DSMT4">
                  <p:embed/>
                  <p:pic>
                    <p:nvPicPr>
                      <p:cNvPr id="0" name=""/>
                      <p:cNvPicPr/>
                      <p:nvPr/>
                    </p:nvPicPr>
                    <p:blipFill>
                      <a:blip r:embed="rId12"/>
                      <a:stretch>
                        <a:fillRect/>
                      </a:stretch>
                    </p:blipFill>
                    <p:spPr>
                      <a:xfrm>
                        <a:off x="3668806" y="2282172"/>
                        <a:ext cx="2057400" cy="83820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535520781"/>
              </p:ext>
            </p:extLst>
          </p:nvPr>
        </p:nvGraphicFramePr>
        <p:xfrm>
          <a:off x="3675529" y="3413966"/>
          <a:ext cx="1828800" cy="1828800"/>
        </p:xfrm>
        <a:graphic>
          <a:graphicData uri="http://schemas.openxmlformats.org/presentationml/2006/ole">
            <mc:AlternateContent xmlns:mc="http://schemas.openxmlformats.org/markup-compatibility/2006">
              <mc:Choice xmlns:v="urn:schemas-microsoft-com:vml" Requires="v">
                <p:oleObj spid="_x0000_s55535" name="Equation" r:id="rId13" imgW="1828800" imgH="1828800" progId="Equation.DSMT4">
                  <p:embed/>
                </p:oleObj>
              </mc:Choice>
              <mc:Fallback>
                <p:oleObj name="Equation" r:id="rId13" imgW="1828800" imgH="1828800" progId="Equation.DSMT4">
                  <p:embed/>
                  <p:pic>
                    <p:nvPicPr>
                      <p:cNvPr id="0" name=""/>
                      <p:cNvPicPr/>
                      <p:nvPr/>
                    </p:nvPicPr>
                    <p:blipFill>
                      <a:blip r:embed="rId14"/>
                      <a:stretch>
                        <a:fillRect/>
                      </a:stretch>
                    </p:blipFill>
                    <p:spPr>
                      <a:xfrm>
                        <a:off x="3675529" y="3413966"/>
                        <a:ext cx="1828800" cy="1828800"/>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1860476904"/>
              </p:ext>
            </p:extLst>
          </p:nvPr>
        </p:nvGraphicFramePr>
        <p:xfrm>
          <a:off x="6857627" y="1121990"/>
          <a:ext cx="3263900" cy="4826000"/>
        </p:xfrm>
        <a:graphic>
          <a:graphicData uri="http://schemas.openxmlformats.org/presentationml/2006/ole">
            <mc:AlternateContent xmlns:mc="http://schemas.openxmlformats.org/markup-compatibility/2006">
              <mc:Choice xmlns:v="urn:schemas-microsoft-com:vml" Requires="v">
                <p:oleObj spid="_x0000_s55536" name="Equation" r:id="rId15" imgW="3263760" imgH="4825800" progId="Equation.DSMT4">
                  <p:embed/>
                </p:oleObj>
              </mc:Choice>
              <mc:Fallback>
                <p:oleObj name="Equation" r:id="rId15" imgW="3263760" imgH="4825800" progId="Equation.DSMT4">
                  <p:embed/>
                  <p:pic>
                    <p:nvPicPr>
                      <p:cNvPr id="0" name=""/>
                      <p:cNvPicPr/>
                      <p:nvPr/>
                    </p:nvPicPr>
                    <p:blipFill>
                      <a:blip r:embed="rId16"/>
                      <a:stretch>
                        <a:fillRect/>
                      </a:stretch>
                    </p:blipFill>
                    <p:spPr>
                      <a:xfrm>
                        <a:off x="6857627" y="1121990"/>
                        <a:ext cx="3263900" cy="482600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1050804477"/>
              </p:ext>
            </p:extLst>
          </p:nvPr>
        </p:nvGraphicFramePr>
        <p:xfrm>
          <a:off x="6689164" y="381280"/>
          <a:ext cx="3251200" cy="444500"/>
        </p:xfrm>
        <a:graphic>
          <a:graphicData uri="http://schemas.openxmlformats.org/presentationml/2006/ole">
            <mc:AlternateContent xmlns:mc="http://schemas.openxmlformats.org/markup-compatibility/2006">
              <mc:Choice xmlns:v="urn:schemas-microsoft-com:vml" Requires="v">
                <p:oleObj spid="_x0000_s55537" name="Equation" r:id="rId17" imgW="3251160" imgH="444240" progId="Equation.DSMT4">
                  <p:embed/>
                </p:oleObj>
              </mc:Choice>
              <mc:Fallback>
                <p:oleObj name="Equation" r:id="rId17" imgW="3251160" imgH="444240" progId="Equation.DSMT4">
                  <p:embed/>
                  <p:pic>
                    <p:nvPicPr>
                      <p:cNvPr id="0" name=""/>
                      <p:cNvPicPr/>
                      <p:nvPr/>
                    </p:nvPicPr>
                    <p:blipFill>
                      <a:blip r:embed="rId18"/>
                      <a:stretch>
                        <a:fillRect/>
                      </a:stretch>
                    </p:blipFill>
                    <p:spPr>
                      <a:xfrm>
                        <a:off x="6689164" y="381280"/>
                        <a:ext cx="3251200" cy="444500"/>
                      </a:xfrm>
                      <a:prstGeom prst="rect">
                        <a:avLst/>
                      </a:prstGeom>
                    </p:spPr>
                  </p:pic>
                </p:oleObj>
              </mc:Fallback>
            </mc:AlternateContent>
          </a:graphicData>
        </a:graphic>
      </p:graphicFrame>
      <p:sp>
        <p:nvSpPr>
          <p:cNvPr id="9" name="灯片编号占位符 8"/>
          <p:cNvSpPr>
            <a:spLocks noGrp="1"/>
          </p:cNvSpPr>
          <p:nvPr>
            <p:ph type="sldNum" sz="quarter" idx="12"/>
          </p:nvPr>
        </p:nvSpPr>
        <p:spPr/>
        <p:txBody>
          <a:bodyPr/>
          <a:lstStyle/>
          <a:p>
            <a:fld id="{1A54FE71-44B7-4752-9E07-321918EE349E}" type="slidenum">
              <a:rPr lang="zh-CN" altLang="en-US" smtClean="0"/>
              <a:t>95</a:t>
            </a:fld>
            <a:endParaRPr lang="zh-CN" altLang="en-US"/>
          </a:p>
        </p:txBody>
      </p:sp>
    </p:spTree>
    <p:extLst>
      <p:ext uri="{BB962C8B-B14F-4D97-AF65-F5344CB8AC3E}">
        <p14:creationId xmlns:p14="http://schemas.microsoft.com/office/powerpoint/2010/main" val="3690853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2|1.6"/>
</p:tagLst>
</file>

<file path=ppt/tags/tag2.xml><?xml version="1.0" encoding="utf-8"?>
<p:tagLst xmlns:a="http://schemas.openxmlformats.org/drawingml/2006/main" xmlns:r="http://schemas.openxmlformats.org/officeDocument/2006/relationships" xmlns:p="http://schemas.openxmlformats.org/presentationml/2006/main">
  <p:tag name="TIMING" val="|0.4|3.9|2.4|0.9|0.7|1.1|2.9|1.9"/>
</p:tagLst>
</file>

<file path=ppt/tags/tag3.xml><?xml version="1.0" encoding="utf-8"?>
<p:tagLst xmlns:a="http://schemas.openxmlformats.org/drawingml/2006/main" xmlns:r="http://schemas.openxmlformats.org/officeDocument/2006/relationships" xmlns:p="http://schemas.openxmlformats.org/presentationml/2006/main">
  <p:tag name="TIMING" val="|9.8|74"/>
</p:tagLst>
</file>

<file path=ppt/tags/tag4.xml><?xml version="1.0" encoding="utf-8"?>
<p:tagLst xmlns:a="http://schemas.openxmlformats.org/drawingml/2006/main" xmlns:r="http://schemas.openxmlformats.org/officeDocument/2006/relationships" xmlns:p="http://schemas.openxmlformats.org/presentationml/2006/main">
  <p:tag name="TIMING" val="|2|14.8|3.3|1.3|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3250</TotalTime>
  <Words>3664</Words>
  <Application>Microsoft Office PowerPoint</Application>
  <PresentationFormat>宽屏</PresentationFormat>
  <Paragraphs>524</Paragraphs>
  <Slides>95</Slides>
  <Notes>0</Notes>
  <HiddenSlides>0</HiddenSlides>
  <MMClips>3</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95</vt:i4>
      </vt:variant>
    </vt:vector>
  </HeadingPairs>
  <TitlesOfParts>
    <vt:vector size="105" baseType="lpstr">
      <vt:lpstr>等线</vt:lpstr>
      <vt:lpstr>楷体</vt:lpstr>
      <vt:lpstr>宋体</vt:lpstr>
      <vt:lpstr>Arial</vt:lpstr>
      <vt:lpstr>Calibri</vt:lpstr>
      <vt:lpstr>Cambria Math</vt:lpstr>
      <vt:lpstr>Comic Sans MS</vt:lpstr>
      <vt:lpstr>Times New Roman</vt:lpstr>
      <vt:lpstr>Office 主题​​</vt:lpstr>
      <vt:lpstr>Equation</vt:lpstr>
      <vt:lpstr>真空火箭炮</vt:lpstr>
      <vt:lpstr>纲要</vt:lpstr>
      <vt:lpstr>PowerPoint 演示文稿</vt:lpstr>
      <vt:lpstr>PowerPoint 演示文稿</vt:lpstr>
      <vt:lpstr>问题简图</vt:lpstr>
      <vt:lpstr>解决问题的思路</vt:lpstr>
      <vt:lpstr>PowerPoint 演示文稿</vt:lpstr>
      <vt:lpstr>PowerPoint 演示文稿</vt:lpstr>
      <vt:lpstr>预实验（真空装置）</vt:lpstr>
      <vt:lpstr>预实验（真空装置）</vt:lpstr>
      <vt:lpstr>预实验（触发方式、封口材料、炮弹）</vt:lpstr>
      <vt:lpstr>理论探讨思路</vt:lpstr>
      <vt:lpstr>理论推导</vt:lpstr>
      <vt:lpstr>理论推导</vt:lpstr>
      <vt:lpstr>理论推导</vt:lpstr>
      <vt:lpstr>理论推导</vt:lpstr>
      <vt:lpstr>理论推导</vt:lpstr>
      <vt:lpstr>理论推导</vt:lpstr>
      <vt:lpstr>理论推导</vt:lpstr>
      <vt:lpstr>理论推导</vt:lpstr>
      <vt:lpstr>变量分析</vt:lpstr>
      <vt:lpstr>PowerPoint 演示文稿</vt:lpstr>
      <vt:lpstr>实验装置</vt:lpstr>
      <vt:lpstr>实验装置</vt:lpstr>
      <vt:lpstr>实验设计</vt:lpstr>
      <vt:lpstr>触发装置</vt:lpstr>
      <vt:lpstr>触发装置</vt:lpstr>
      <vt:lpstr>初始段理论-实验图</vt:lpstr>
      <vt:lpstr>速度-质量关系曲线</vt:lpstr>
      <vt:lpstr>速度-质量关系曲线</vt:lpstr>
      <vt:lpstr>控制变量的有效性的证明</vt:lpstr>
      <vt:lpstr>速度-炮筒长度关系曲线</vt:lpstr>
      <vt:lpstr>速度-炮筒直径</vt:lpstr>
      <vt:lpstr>关于吸尘器吸风量限制末速度的讨论</vt:lpstr>
      <vt:lpstr>关于吸尘器吸风量限制末速度的讨论</vt:lpstr>
      <vt:lpstr>关于吸尘器吸风量限制末速度的讨论</vt:lpstr>
      <vt:lpstr>关于吸尘器吸风量限制末速度的讨论</vt:lpstr>
      <vt:lpstr>关于吸尘器吸风量限制末速度的讨论</vt:lpstr>
      <vt:lpstr>PowerPoint 演示文稿</vt:lpstr>
      <vt:lpstr>误差分析</vt:lpstr>
      <vt:lpstr>PowerPoint 演示文稿</vt:lpstr>
      <vt:lpstr>结论（炮弹速度）</vt:lpstr>
      <vt:lpstr>结论（炮弹速度）</vt:lpstr>
      <vt:lpstr>结论（最大化方法，作用力因素）</vt:lpstr>
      <vt:lpstr>结论（最大化方法，气流量因素）</vt:lpstr>
      <vt:lpstr>References</vt:lpstr>
      <vt:lpstr>References</vt:lpstr>
      <vt:lpstr>PowerPoint 演示文稿</vt:lpstr>
      <vt:lpstr>PowerPoint 演示文稿</vt:lpstr>
      <vt:lpstr>理论推导</vt:lpstr>
      <vt:lpstr>理论推导</vt:lpstr>
      <vt:lpstr>理论推导</vt:lpstr>
      <vt:lpstr>PowerPoint 演示文稿</vt:lpstr>
      <vt:lpstr>初始位置</vt:lpstr>
      <vt:lpstr>PowerPoint 演示文稿</vt:lpstr>
      <vt:lpstr>PowerPoint 演示文稿</vt:lpstr>
      <vt:lpstr> Factors that we did not quantitatively analyze</vt:lpstr>
      <vt:lpstr> Factors that we did not quantitatively analyze</vt:lpstr>
      <vt:lpstr> Factors that we did not quantitatively analyze</vt:lpstr>
      <vt:lpstr>PowerPoint 演示文稿</vt:lpstr>
      <vt:lpstr>Why will the aluminium foil be blew out?</vt:lpstr>
      <vt:lpstr>PowerPoint 演示文稿</vt:lpstr>
      <vt:lpstr>Isothermal</vt:lpstr>
      <vt:lpstr>PowerPoint 演示文稿</vt:lpstr>
      <vt:lpstr>PowerPoint 演示文稿</vt:lpstr>
      <vt:lpstr>Some defects in the theory</vt:lpstr>
      <vt:lpstr>Some defects in the theory</vt:lpstr>
      <vt:lpstr>Some defects in the theory</vt:lpstr>
      <vt:lpstr>Isothermal &amp;adiabatic</vt:lpstr>
      <vt:lpstr> Factors that we did not quantitatively analyze</vt:lpstr>
      <vt:lpstr>PowerPoint 演示文稿</vt:lpstr>
      <vt:lpstr>Velocity measurement error estimate</vt:lpstr>
      <vt:lpstr>Velocity measurement error estimate</vt:lpstr>
      <vt:lpstr>Velocity measurement error estimate</vt:lpstr>
      <vt:lpstr>PowerPoint 演示文稿</vt:lpstr>
      <vt:lpstr>Simulation</vt:lpstr>
      <vt:lpstr>PowerPoint 演示文稿</vt:lpstr>
      <vt:lpstr>𝜑</vt:lpstr>
      <vt:lpstr>𝜑</vt:lpstr>
      <vt:lpstr>PowerPoint 演示文稿</vt:lpstr>
      <vt:lpstr>About the vacuum cleaner and vacuum pump</vt:lpstr>
      <vt:lpstr>About the vacuum cleaner and vacuum pump</vt:lpstr>
      <vt:lpstr>PowerPoint 演示文稿</vt:lpstr>
      <vt:lpstr>1.Length of the tube -velocity(sphere)</vt:lpstr>
      <vt:lpstr>2.Length of the tube-velocity(cylinder)</vt:lpstr>
      <vt:lpstr>PowerPoint 演示文稿</vt:lpstr>
      <vt:lpstr>The displacement of accelerating-Velocity</vt:lpstr>
      <vt:lpstr>伯努利定理使用条件</vt:lpstr>
      <vt:lpstr>伯努利定理使用条件</vt:lpstr>
      <vt:lpstr>shock wave</vt:lpstr>
      <vt:lpstr>Vacuum cleaner</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xfjin</dc:creator>
  <cp:lastModifiedBy>Yang</cp:lastModifiedBy>
  <cp:revision>336</cp:revision>
  <dcterms:created xsi:type="dcterms:W3CDTF">2017-05-13T13:52:05Z</dcterms:created>
  <dcterms:modified xsi:type="dcterms:W3CDTF">2018-05-05T02:55:25Z</dcterms:modified>
</cp:coreProperties>
</file>