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446" r:id="rId5"/>
    <p:sldId id="447" r:id="rId6"/>
    <p:sldId id="448" r:id="rId7"/>
    <p:sldId id="449" r:id="rId8"/>
    <p:sldId id="450" r:id="rId9"/>
    <p:sldId id="451" r:id="rId10"/>
    <p:sldId id="452" r:id="rId11"/>
    <p:sldId id="453" r:id="rId12"/>
    <p:sldId id="302" r:id="rId13"/>
    <p:sldId id="334" r:id="rId14"/>
    <p:sldId id="333" r:id="rId15"/>
    <p:sldId id="331" r:id="rId16"/>
    <p:sldId id="373" r:id="rId17"/>
    <p:sldId id="411" r:id="rId18"/>
    <p:sldId id="412" r:id="rId19"/>
    <p:sldId id="413" r:id="rId20"/>
    <p:sldId id="454" r:id="rId21"/>
    <p:sldId id="330" r:id="rId22"/>
    <p:sldId id="366" r:id="rId23"/>
    <p:sldId id="367" r:id="rId24"/>
    <p:sldId id="408" r:id="rId25"/>
    <p:sldId id="368" r:id="rId26"/>
    <p:sldId id="409" r:id="rId27"/>
    <p:sldId id="455" r:id="rId28"/>
    <p:sldId id="457" r:id="rId29"/>
    <p:sldId id="458" r:id="rId30"/>
    <p:sldId id="456" r:id="rId31"/>
    <p:sldId id="459" r:id="rId32"/>
    <p:sldId id="460" r:id="rId33"/>
    <p:sldId id="281" r:id="rId34"/>
  </p:sldIdLst>
  <p:sldSz cx="9144000" cy="5143500" type="screen16x9"/>
  <p:notesSz cx="6858000" cy="9144000"/>
  <p:embeddedFontLst>
    <p:embeddedFont>
      <p:font typeface="张海山锐线体简" panose="02000000000000000000" pitchFamily="2" charset="-122"/>
      <p:regular r:id="rId38"/>
    </p:embeddedFont>
    <p:embeddedFont>
      <p:font typeface="方正兰亭细黑_GBK" panose="02000000000000000000" pitchFamily="2" charset="-122"/>
      <p:regular r:id="rId39"/>
    </p:embeddedFont>
    <p:embeddedFont>
      <p:font typeface="楷体" panose="02010609060101010101" charset="-122"/>
      <p:regular r:id="rId40"/>
    </p:embeddedFont>
    <p:embeddedFont>
      <p:font typeface="Watford DB" pitchFamily="2" charset="0"/>
      <p:regular r:id="rId41"/>
    </p:embeddedFont>
    <p:embeddedFont>
      <p:font typeface="方正兰亭细黑_GBK_M" panose="02010600010101010101" pitchFamily="2" charset="2"/>
      <p:regular r:id="rId42"/>
    </p:embeddedFont>
    <p:embeddedFont>
      <p:font typeface="Calibri" panose="020F0502020204030204" charset="0"/>
      <p:regular r:id="rId43"/>
      <p:bold r:id="rId44"/>
      <p:italic r:id="rId45"/>
      <p:boldItalic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21" autoAdjust="0"/>
    <p:restoredTop sz="94660"/>
  </p:normalViewPr>
  <p:slideViewPr>
    <p:cSldViewPr snapToGrid="0">
      <p:cViewPr>
        <p:scale>
          <a:sx n="66" d="100"/>
          <a:sy n="66" d="100"/>
        </p:scale>
        <p:origin x="-840" y="-726"/>
      </p:cViewPr>
      <p:guideLst>
        <p:guide orient="horz" pos="16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font" Target="fonts/font9.fntdata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36.wmf"/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7FD7A-F41B-4FED-8E35-F78DB9F4D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image" Target="../media/image8.wmf"/><Relationship Id="rId7" Type="http://schemas.openxmlformats.org/officeDocument/2006/relationships/oleObject" Target="../embeddings/oleObject2.bin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2" Type="http://schemas.openxmlformats.org/officeDocument/2006/relationships/notesSlide" Target="../notesSlides/notesSlide4.xml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3" Type="http://schemas.openxmlformats.org/officeDocument/2006/relationships/image" Target="../media/image9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wmf"/><Relationship Id="rId8" Type="http://schemas.openxmlformats.org/officeDocument/2006/relationships/oleObject" Target="../embeddings/oleObject7.bin"/><Relationship Id="rId7" Type="http://schemas.openxmlformats.org/officeDocument/2006/relationships/image" Target="../media/image12.wmf"/><Relationship Id="rId6" Type="http://schemas.openxmlformats.org/officeDocument/2006/relationships/oleObject" Target="../embeddings/oleObject6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Relationship Id="rId3" Type="http://schemas.openxmlformats.org/officeDocument/2006/relationships/image" Target="../media/image10.wmf"/><Relationship Id="rId2" Type="http://schemas.openxmlformats.org/officeDocument/2006/relationships/oleObject" Target="../embeddings/oleObject4.bin"/><Relationship Id="rId15" Type="http://schemas.openxmlformats.org/officeDocument/2006/relationships/notesSlide" Target="../notesSlides/notesSlide6.xml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8.xml"/><Relationship Id="rId12" Type="http://schemas.openxmlformats.org/officeDocument/2006/relationships/tags" Target="../tags/tag5.xml"/><Relationship Id="rId11" Type="http://schemas.openxmlformats.org/officeDocument/2006/relationships/image" Target="../media/image14.wmf"/><Relationship Id="rId10" Type="http://schemas.openxmlformats.org/officeDocument/2006/relationships/oleObject" Target="../embeddings/oleObject8.bin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8.xml"/><Relationship Id="rId7" Type="http://schemas.openxmlformats.org/officeDocument/2006/relationships/tags" Target="../tags/tag6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15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8.xml"/><Relationship Id="rId3" Type="http://schemas.openxmlformats.org/officeDocument/2006/relationships/tags" Target="../tags/tag7.xml"/><Relationship Id="rId2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9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2.bin"/><Relationship Id="rId3" Type="http://schemas.openxmlformats.org/officeDocument/2006/relationships/image" Target="../media/image19.wmf"/><Relationship Id="rId2" Type="http://schemas.openxmlformats.org/officeDocument/2006/relationships/oleObject" Target="../embeddings/oleObject11.bin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.xml"/><Relationship Id="rId4" Type="http://schemas.openxmlformats.org/officeDocument/2006/relationships/image" Target="../media/image24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23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2.xml"/><Relationship Id="rId2" Type="http://schemas.openxmlformats.org/officeDocument/2006/relationships/image" Target="../media/image25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6.xml"/><Relationship Id="rId2" Type="http://schemas.openxmlformats.org/officeDocument/2006/relationships/image" Target="../media/image28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7.v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8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29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.bin"/><Relationship Id="rId8" Type="http://schemas.openxmlformats.org/officeDocument/2006/relationships/image" Target="../media/image35.w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32.png"/><Relationship Id="rId14" Type="http://schemas.openxmlformats.org/officeDocument/2006/relationships/notesSlide" Target="../notesSlides/notesSlide20.xml"/><Relationship Id="rId13" Type="http://schemas.openxmlformats.org/officeDocument/2006/relationships/vmlDrawing" Target="../drawings/vmlDrawing8.v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9.xml"/><Relationship Id="rId10" Type="http://schemas.openxmlformats.org/officeDocument/2006/relationships/image" Target="../media/image36.wmf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wmf"/><Relationship Id="rId8" Type="http://schemas.openxmlformats.org/officeDocument/2006/relationships/oleObject" Target="../embeddings/oleObject22.bin"/><Relationship Id="rId7" Type="http://schemas.openxmlformats.org/officeDocument/2006/relationships/image" Target="../media/image40.wmf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0.bin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9" Type="http://schemas.openxmlformats.org/officeDocument/2006/relationships/notesSlide" Target="../notesSlides/notesSlide21.xml"/><Relationship Id="rId18" Type="http://schemas.openxmlformats.org/officeDocument/2006/relationships/vmlDrawing" Target="../drawings/vmlDrawing9.v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20.xml"/><Relationship Id="rId15" Type="http://schemas.openxmlformats.org/officeDocument/2006/relationships/image" Target="../media/image44.wmf"/><Relationship Id="rId14" Type="http://schemas.openxmlformats.org/officeDocument/2006/relationships/oleObject" Target="../embeddings/oleObject25.bin"/><Relationship Id="rId13" Type="http://schemas.openxmlformats.org/officeDocument/2006/relationships/image" Target="../media/image43.wmf"/><Relationship Id="rId12" Type="http://schemas.openxmlformats.org/officeDocument/2006/relationships/oleObject" Target="../embeddings/oleObject24.bin"/><Relationship Id="rId11" Type="http://schemas.openxmlformats.org/officeDocument/2006/relationships/image" Target="../media/image42.wmf"/><Relationship Id="rId10" Type="http://schemas.openxmlformats.org/officeDocument/2006/relationships/oleObject" Target="../embeddings/oleObject23.bin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2.xml"/><Relationship Id="rId7" Type="http://schemas.openxmlformats.org/officeDocument/2006/relationships/image" Target="../media/image50.wmf"/><Relationship Id="rId6" Type="http://schemas.openxmlformats.org/officeDocument/2006/relationships/oleObject" Target="../embeddings/oleObject27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6.bin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1" Type="http://schemas.openxmlformats.org/officeDocument/2006/relationships/notesSlide" Target="../notesSlides/notesSlide23.xml"/><Relationship Id="rId10" Type="http://schemas.openxmlformats.org/officeDocument/2006/relationships/vmlDrawing" Target="../drawings/vmlDrawing10.v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3.xml"/><Relationship Id="rId7" Type="http://schemas.openxmlformats.org/officeDocument/2006/relationships/image" Target="../media/image54.wmf"/><Relationship Id="rId6" Type="http://schemas.openxmlformats.org/officeDocument/2006/relationships/oleObject" Target="../embeddings/oleObject29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28.bin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1" Type="http://schemas.openxmlformats.org/officeDocument/2006/relationships/notesSlide" Target="../notesSlides/notesSlide24.xml"/><Relationship Id="rId10" Type="http://schemas.openxmlformats.org/officeDocument/2006/relationships/vmlDrawing" Target="../drawings/vmlDrawing11.v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6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椭圆 10"/>
          <p:cNvSpPr/>
          <p:nvPr/>
        </p:nvSpPr>
        <p:spPr>
          <a:xfrm>
            <a:off x="1256583" y="3729788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458033" y="126968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216986" y="4440947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555140" y="809202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098095" y="4423601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73523" y="3230102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3777723" y="80920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024239" y="3866717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3600309" y="4149156"/>
            <a:ext cx="452191" cy="45219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295249" y="1851531"/>
            <a:ext cx="6810579" cy="1258798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6" name="圆角矩形 35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椭圆 37"/>
          <p:cNvSpPr/>
          <p:nvPr/>
        </p:nvSpPr>
        <p:spPr>
          <a:xfrm>
            <a:off x="479789" y="4314421"/>
            <a:ext cx="379661" cy="37966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2479789" y="369909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470196" y="24967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86091" y="83323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/>
          <p:cNvSpPr/>
          <p:nvPr/>
        </p:nvSpPr>
        <p:spPr>
          <a:xfrm>
            <a:off x="2170889" y="57456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503923" y="1269680"/>
            <a:ext cx="727904" cy="72790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610178" y="367912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3" name="同心圆 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椭圆 54"/>
          <p:cNvSpPr/>
          <p:nvPr/>
        </p:nvSpPr>
        <p:spPr>
          <a:xfrm>
            <a:off x="464438" y="2571750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3226479" y="2006540"/>
            <a:ext cx="4094480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μ子寿命的测量</a:t>
            </a:r>
            <a:endParaRPr lang="zh-CN" altLang="en-US" sz="4400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246496" y="2681263"/>
            <a:ext cx="5233035" cy="335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                                                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      实验者：黄轩 陈星宇</a:t>
            </a:r>
            <a:endParaRPr lang="zh-CN" altLang="en-US" sz="16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10" name="背景音乐 - 轻快钢琴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5784419"/>
            <a:ext cx="609600" cy="60960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1591310" y="1733550"/>
            <a:ext cx="1609725" cy="154305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7" name="图片 6" descr="图片1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7180" y="1764665"/>
            <a:ext cx="1670050" cy="1534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8.33333E-7 -7.40741E-7 L 0.05121 -0.31451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-2.59259E-6 L -0.13889 -0.41882 " pathEditMode="relative" rAng="0" ptsTypes="AA">
                                      <p:cBhvr>
                                        <p:cTn id="25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05556E-6 -1.48148E-6 L -0.0125 -0.41667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-3.45679E-6 L -0.10381 -0.2787 " pathEditMode="relative" rAng="0" ptsTypes="AA">
                                      <p:cBhvr>
                                        <p:cTn id="43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1" y="-1395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6 2.71605E-6 L -0.18993 -0.35895 " pathEditMode="relative" rAng="0" ptsTypes="AA">
                                      <p:cBhvr>
                                        <p:cTn id="52" dur="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-1796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2.71605E-6 L 0.1526 -0.4034 " pathEditMode="relative" rAng="0" ptsTypes="AA">
                                      <p:cBhvr>
                                        <p:cTn id="61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22" y="-2018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L -0.05121 -0.27871 " pathEditMode="relative" rAng="0" ptsTypes="AA">
                                      <p:cBhvr>
                                        <p:cTn id="70" dur="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7778E-6 -4.19753E-6 L 0.13021 -0.19259 " pathEditMode="relative" rAng="0" ptsTypes="AA">
                                      <p:cBhvr>
                                        <p:cTn id="79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2.59259E-6 L 0.14375 0.17222 " pathEditMode="relative" rAng="0" ptsTypes="AA">
                                      <p:cBhvr>
                                        <p:cTn id="95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88889E-6 -4.81481E-6 L 0.13507 0.28334 " pathEditMode="relative" rAng="0" ptsTypes="AA">
                                      <p:cBhvr>
                                        <p:cTn id="104" dur="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3" y="1416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8.33333E-7 3.20988E-6 L 0.0625 0.20555 " pathEditMode="relative" rAng="0" ptsTypes="AA">
                                      <p:cBhvr>
                                        <p:cTn id="113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0 L -0.01371 0.35 " pathEditMode="relative" rAng="0" ptsTypes="AA">
                                      <p:cBhvr>
                                        <p:cTn id="122" dur="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33333E-6 -1.60494E-6 L 0.16875 -0.04074 " pathEditMode="relative" rAng="0" ptsTypes="AA">
                                      <p:cBhvr>
                                        <p:cTn id="124" dur="5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94444E-6 -3.08642E-6 L -0.04757 0.3855 " pathEditMode="relative" rAng="0" ptsTypes="AA">
                                      <p:cBhvr>
                                        <p:cTn id="133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23457E-6 L -0.0875 0.25895 " pathEditMode="relative" rAng="0" ptsTypes="AA">
                                      <p:cBhvr>
                                        <p:cTn id="137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33333E-6 -2.71605E-6 L -0.18368 0.37439 " pathEditMode="relative" rAng="0" ptsTypes="AA">
                                      <p:cBhvr>
                                        <p:cTn id="151" dur="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5E-6 -6.17284E-7 L -0.19879 0.28333 " pathEditMode="relative" rAng="0" ptsTypes="AA">
                                      <p:cBhvr>
                                        <p:cTn id="16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"/>
                            </p:stCondLst>
                            <p:childTnLst>
                              <p:par>
                                <p:cTn id="1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"/>
                            </p:stCondLst>
                            <p:childTnLst>
                              <p:par>
                                <p:cTn id="16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700"/>
                            </p:stCondLst>
                            <p:childTnLst>
                              <p:par>
                                <p:cTn id="1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6349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2.59259E-6 L 0.14375 0.17222 " pathEditMode="relative" rAng="0" ptsTypes="AA">
                                      <p:cBhvr>
                                        <p:cTn id="191" dur="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9" showWhenStopped="0">
                <p:cTn id="19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38" grpId="0" animBg="1"/>
      <p:bldP spid="38" grpId="1" animBg="1"/>
      <p:bldP spid="38" grpId="2" animBg="1"/>
      <p:bldP spid="48" grpId="0" animBg="1"/>
      <p:bldP spid="48" grpId="1" animBg="1"/>
      <p:bldP spid="48" grpId="2" animBg="1"/>
      <p:bldP spid="55" grpId="0" animBg="1"/>
      <p:bldP spid="55" grpId="1" animBg="1"/>
      <p:bldP spid="55" grpId="2" animBg="1"/>
      <p:bldP spid="56" grpId="0"/>
      <p:bldP spid="57" grpId="0"/>
      <p:bldP spid="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476623" y="1248215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实验原理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488053" y="1886578"/>
            <a:ext cx="255397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实验方法</a:t>
            </a:r>
            <a:r>
              <a:rPr lang="en-US" altLang="zh-CN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&amp;</a:t>
            </a:r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仪器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30903" y="2461441"/>
            <a:ext cx="26720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μ子寿命的测量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99483" y="3057257"/>
            <a:ext cx="19608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宇宙线通量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30192" y="1257359"/>
            <a:ext cx="20116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讲述人：黄轩</a:t>
            </a:r>
            <a:endParaRPr lang="zh-CN" altLang="en-US" sz="24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1562735" y="1257300"/>
            <a:ext cx="3175" cy="245745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1889365" y="133921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885555" y="196580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885555" y="251746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885555" y="310342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主目录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2160085" y="267886"/>
            <a:ext cx="1183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CONTENTS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>
            <a:off x="2026111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47"/>
          <p:cNvSpPr txBox="1"/>
          <p:nvPr/>
        </p:nvSpPr>
        <p:spPr>
          <a:xfrm>
            <a:off x="6174512" y="3087429"/>
            <a:ext cx="20116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讲述人：黄轩</a:t>
            </a:r>
            <a:endParaRPr lang="zh-CN" altLang="en-US" sz="24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TextBox 47"/>
          <p:cNvSpPr txBox="1"/>
          <p:nvPr/>
        </p:nvSpPr>
        <p:spPr>
          <a:xfrm>
            <a:off x="4901972" y="1875849"/>
            <a:ext cx="23164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讲述人：陈星宇</a:t>
            </a:r>
            <a:endParaRPr lang="zh-CN" altLang="en-US" sz="24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5143272" y="2471479"/>
            <a:ext cx="23164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讲述人：陈星宇</a:t>
            </a:r>
            <a:endParaRPr lang="zh-CN" altLang="en-US" sz="24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58" grpId="0" bldLvl="0" animBg="1"/>
      <p:bldP spid="59" grpId="0" bldLvl="0" animBg="1"/>
      <p:bldP spid="60" grpId="0" bldLvl="0" animBg="1"/>
      <p:bldP spid="61" grpId="0" bldLvl="0" animBg="1"/>
      <p:bldP spid="64" grpId="0"/>
      <p:bldP spid="106" grpId="0"/>
      <p:bldP spid="105" grpId="0" bldLvl="0" animBg="1"/>
      <p:bldP spid="107" grpId="0"/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28283" y="1654615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</a:t>
            </a:r>
            <a:endParaRPr lang="zh-CN" altLang="en-US" sz="28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28283" y="2375528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研究意义</a:t>
            </a:r>
            <a:endParaRPr lang="zh-CN" altLang="en-US" sz="28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28283" y="3057257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928132" y="1747579"/>
            <a:ext cx="222758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 BACKGROUND</a:t>
            </a:r>
            <a:endParaRPr lang="en-US" altLang="zh-CN" sz="1600" dirty="0" smtClean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46046" y="2469667"/>
            <a:ext cx="2196465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 SIGNIFICANCE</a:t>
            </a:r>
            <a:endParaRPr lang="en-US" altLang="zh-CN" sz="1600" dirty="0" smtClean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63974" y="3159464"/>
            <a:ext cx="234823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THEORETICAL BASIS</a:t>
            </a:r>
            <a:endParaRPr lang="en-US" altLang="zh-CN" sz="1600" dirty="0" smtClean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8785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773553"/>
            <a:ext cx="0" cy="158686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177355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4034395" y="242808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34395" y="308564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7" grpId="0"/>
      <p:bldP spid="48" grpId="0"/>
      <p:bldP spid="49" grpId="0"/>
      <p:bldP spid="51" grpId="0"/>
      <p:bldP spid="58" grpId="0" bldLvl="0" animBg="1"/>
      <p:bldP spid="59" grpId="0" bldLvl="0" animBg="1"/>
      <p:bldP spid="61" grpId="0" bldLvl="0" animBg="1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1935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 BACKGROUND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F:\0PPT素材\9918632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084" y="3529047"/>
            <a:ext cx="1898901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0PPT素材\ce4FaCfURkdJ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377" y="2269047"/>
            <a:ext cx="1627119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0PPT素材\5104bce8a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3" y="1009047"/>
            <a:ext cx="1920000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6666244" y="3655158"/>
            <a:ext cx="1773818" cy="914863"/>
            <a:chOff x="6854925" y="3607126"/>
            <a:chExt cx="3260213" cy="914863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6854925" y="3607126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6854925" y="3912080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6854925" y="4217034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6854925" y="4521989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6500495" y="3348990"/>
            <a:ext cx="2169795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μ子带有1个单位的电荷</a:t>
            </a:r>
            <a:endParaRPr lang="zh-CN" altLang="en-US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64425" y="3655268"/>
            <a:ext cx="1976755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质量：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105.658MeV/c</a:t>
            </a:r>
            <a:r>
              <a:rPr lang="en-US" altLang="zh-CN" sz="1400" baseline="30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</a:t>
            </a:r>
            <a:endParaRPr lang="en-US" altLang="zh-CN" sz="1400" baseline="300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581570" y="3957384"/>
            <a:ext cx="1800225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平均寿命：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2.197</a:t>
            </a:r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μ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s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602109" y="2358208"/>
            <a:ext cx="1773818" cy="914863"/>
            <a:chOff x="6854925" y="3607126"/>
            <a:chExt cx="3260213" cy="914863"/>
          </a:xfrm>
        </p:grpSpPr>
        <p:cxnSp>
          <p:nvCxnSpPr>
            <p:cNvPr id="72" name="直接连接符 71"/>
            <p:cNvCxnSpPr/>
            <p:nvPr/>
          </p:nvCxnSpPr>
          <p:spPr>
            <a:xfrm flipH="1">
              <a:off x="6854925" y="3607126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6854925" y="3912080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6854925" y="4217034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6854925" y="4521989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/>
          <p:cNvSpPr txBox="1"/>
          <p:nvPr/>
        </p:nvSpPr>
        <p:spPr>
          <a:xfrm>
            <a:off x="4483780" y="2089276"/>
            <a:ext cx="2010410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大部分的μ子产生在约 </a:t>
            </a:r>
            <a:endParaRPr lang="zh-CN" altLang="en-US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436790" y="2656133"/>
            <a:ext cx="2228850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μ子通量 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1~2</a:t>
            </a:r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cm</a:t>
            </a:r>
            <a:r>
              <a:rPr lang="en-US" altLang="zh-CN" sz="1400" baseline="30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-2</a:t>
            </a:r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·min</a:t>
            </a:r>
            <a:r>
              <a:rPr lang="zh-CN" altLang="en-US" sz="1400" baseline="30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-1</a:t>
            </a:r>
            <a:endParaRPr lang="zh-CN" altLang="en-US" sz="1400" baseline="300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26325" y="3043974"/>
            <a:ext cx="1764030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平均能量约为4GeV </a:t>
            </a:r>
            <a:endParaRPr lang="zh-CN" altLang="en-US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839350" y="1140756"/>
            <a:ext cx="1773818" cy="914863"/>
            <a:chOff x="6854925" y="3607126"/>
            <a:chExt cx="3260213" cy="914863"/>
          </a:xfrm>
        </p:grpSpPr>
        <p:cxnSp>
          <p:nvCxnSpPr>
            <p:cNvPr id="80" name="直接连接符 79"/>
            <p:cNvCxnSpPr/>
            <p:nvPr/>
          </p:nvCxnSpPr>
          <p:spPr>
            <a:xfrm flipH="1">
              <a:off x="6854925" y="3607126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6854925" y="3912080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flipH="1">
              <a:off x="6854925" y="4217034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H="1">
              <a:off x="6854925" y="4521989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2729276" y="835629"/>
            <a:ext cx="1960880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宇宙线中的μ子主要是</a:t>
            </a:r>
            <a:endParaRPr lang="zh-CN" altLang="en-US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51480" y="1355090"/>
          <a:ext cx="2099310" cy="426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5" imgW="838200" imgH="266700" progId="Equation.KSEE3">
                  <p:embed/>
                </p:oleObj>
              </mc:Choice>
              <mc:Fallback>
                <p:oleObj name="" r:id="rId5" imgW="838200" imgH="266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51480" y="1355090"/>
                        <a:ext cx="2099310" cy="426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62275" y="1788795"/>
          <a:ext cx="208788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838200" imgH="254000" progId="Equation.KSEE3">
                  <p:embed/>
                </p:oleObj>
              </mc:Choice>
              <mc:Fallback>
                <p:oleObj name="" r:id="rId7" imgW="8382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62275" y="1788795"/>
                        <a:ext cx="208788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83"/>
          <p:cNvSpPr txBox="1"/>
          <p:nvPr/>
        </p:nvSpPr>
        <p:spPr>
          <a:xfrm>
            <a:off x="2729276" y="1151224"/>
            <a:ext cx="2010410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由π介子 衰变产生的。</a:t>
            </a:r>
            <a:endParaRPr lang="zh-CN" altLang="en-US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" name="TextBox 75"/>
          <p:cNvSpPr txBox="1"/>
          <p:nvPr/>
        </p:nvSpPr>
        <p:spPr>
          <a:xfrm>
            <a:off x="4509815" y="2358516"/>
            <a:ext cx="2156460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15 km 的高空，</a:t>
            </a:r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  <a:sym typeface="+mn-ea"/>
              </a:rPr>
              <a:t>海平面上</a:t>
            </a:r>
            <a:endParaRPr lang="zh-CN" altLang="en-US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  <a:sym typeface="+mn-ea"/>
            </a:endParaRPr>
          </a:p>
        </p:txBody>
      </p:sp>
      <p:sp>
        <p:nvSpPr>
          <p:cNvPr id="8" name="TextBox 35"/>
          <p:cNvSpPr txBox="1"/>
          <p:nvPr/>
        </p:nvSpPr>
        <p:spPr>
          <a:xfrm>
            <a:off x="6564630" y="4265295"/>
            <a:ext cx="2169795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积分通量：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70m</a:t>
            </a:r>
            <a:r>
              <a:rPr lang="en-US" altLang="zh-CN" sz="1400" baseline="30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-2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s</a:t>
            </a:r>
            <a:r>
              <a:rPr lang="en-US" altLang="zh-CN" sz="1400" baseline="30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-1</a:t>
            </a:r>
            <a:r>
              <a:rPr lang="en-US" altLang="zh-CN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sr</a:t>
            </a:r>
            <a:r>
              <a:rPr lang="en-US" altLang="zh-CN" sz="1400" baseline="30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-1</a:t>
            </a:r>
            <a:endParaRPr lang="en-US" altLang="zh-CN" sz="1400" baseline="300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</p:spTree>
    <p:custDataLst>
      <p:tags r:id="rId9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8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8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8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36" grpId="0"/>
      <p:bldP spid="69" grpId="0"/>
      <p:bldP spid="70" grpId="0"/>
      <p:bldP spid="76" grpId="0"/>
      <p:bldP spid="77" grpId="0"/>
      <p:bldP spid="78" grpId="0"/>
      <p:bldP spid="84" grpId="0"/>
      <p:bldP spid="87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研究意义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2059305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  <a:sym typeface="+mn-ea"/>
              </a:rPr>
              <a:t>THE SIGNIFICANCE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650495" y="1257663"/>
            <a:ext cx="3236595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可以利用μ子寿命的精确值来确定粒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  <a:sym typeface="+mn-ea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子物理标准模型中的费米耦合常数</a:t>
            </a:r>
            <a:r>
              <a:rPr lang="en-US" altLang="zh-CN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G</a:t>
            </a:r>
            <a:r>
              <a:rPr lang="en-US" altLang="zh-CN" sz="1400" baseline="-250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F</a:t>
            </a:r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，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  <a:sym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78709" y="3840865"/>
            <a:ext cx="2849880" cy="73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在实验室对μ子的观测和寿命测量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也是对狭义相对论的时间膨胀效应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的有力验证。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383983" y="2837823"/>
            <a:ext cx="3126740" cy="73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μ子寿命约为</a:t>
            </a:r>
            <a:r>
              <a:rPr lang="en-US" altLang="zh-CN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2</a:t>
            </a:r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微秒，在相对μ子静止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的参考系中μ子仅仅能够移动六百多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米，而大气层厚度为</a:t>
            </a:r>
            <a:r>
              <a:rPr lang="en-US" altLang="zh-CN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15km</a:t>
            </a:r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。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815199" y="1048961"/>
            <a:ext cx="936015" cy="93601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1728354" y="1952437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椭圆 75"/>
          <p:cNvSpPr/>
          <p:nvPr/>
        </p:nvSpPr>
        <p:spPr>
          <a:xfrm>
            <a:off x="2607513" y="2842044"/>
            <a:ext cx="936015" cy="93601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532098" y="3745521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73500" y="1880235"/>
          <a:ext cx="1351915" cy="829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723900" imgH="444500" progId="Equation.KSEE3">
                  <p:embed/>
                </p:oleObj>
              </mc:Choice>
              <mc:Fallback>
                <p:oleObj name="" r:id="rId2" imgW="723900" imgH="4445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73500" y="1880235"/>
                        <a:ext cx="1351915" cy="829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68" grpId="0"/>
          <p:bldP spid="69" grpId="0"/>
          <p:bldP spid="70" grpId="0"/>
          <p:bldP spid="72" grpId="0" bldLvl="0" animBg="1"/>
          <p:bldP spid="76" grpId="0" bldLvl="0" animBg="1"/>
          <p:bldP spid="8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68" grpId="0"/>
          <p:bldP spid="69" grpId="0"/>
          <p:bldP spid="70" grpId="0"/>
          <p:bldP spid="72" grpId="0" bldLvl="0" animBg="1"/>
          <p:bldP spid="76" grpId="0" bldLvl="0" animBg="1"/>
          <p:bldP spid="8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91139" y="267886"/>
            <a:ext cx="2218055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THEORETICAL BASIS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514985" y="1283335"/>
            <a:ext cx="3039745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一种粒子在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dt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时间内的衰变数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dN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和此时刻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t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的总数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N</a:t>
            </a:r>
            <a:r>
              <a:rPr 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(t)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成正比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0609990" y="6382589"/>
            <a:ext cx="8686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69380" y="1272858"/>
          <a:ext cx="1959610" cy="692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" imgW="901700" imgH="405765" progId="Equation.KSEE3">
                  <p:embed/>
                </p:oleObj>
              </mc:Choice>
              <mc:Fallback>
                <p:oleObj name="" r:id="rId2" imgW="901700" imgH="405765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69380" y="1272858"/>
                        <a:ext cx="1959610" cy="692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36085" y="3542030"/>
          <a:ext cx="433959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4" imgW="1866900" imgH="342900" progId="Equation.KSEE3">
                  <p:embed/>
                </p:oleObj>
              </mc:Choice>
              <mc:Fallback>
                <p:oleObj name="" r:id="rId4" imgW="1866900" imgH="342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36085" y="3542030"/>
                        <a:ext cx="4339590" cy="800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14985" y="2164080"/>
            <a:ext cx="1663065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cs typeface="宋体" panose="02010600030101010101" pitchFamily="2" charset="-122"/>
              </a:rPr>
              <a:t>λ称为衰变常数</a:t>
            </a:r>
            <a:endParaRPr lang="zh-CN" altLang="en-US" sz="1600"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4985" y="3154045"/>
            <a:ext cx="2722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实验上通过记录确定时间间隔内粒子衰变事例数</a:t>
            </a:r>
            <a:r>
              <a:rPr lang="en-US" altLang="zh-CN"/>
              <a:t>dN</a:t>
            </a:r>
            <a:r>
              <a:rPr lang="zh-CN" altLang="en-US"/>
              <a:t>，利用指数拟合方法，可以求得粒子寿命</a:t>
            </a:r>
            <a:r>
              <a:rPr lang="zh-CN" altLang="en-US">
                <a:cs typeface="Calibri" panose="020F0502020204030204" charset="0"/>
              </a:rPr>
              <a:t>τ。</a:t>
            </a:r>
            <a:endParaRPr lang="zh-CN" altLang="en-US">
              <a:cs typeface="Calibri" panose="020F0502020204030204" charset="0"/>
            </a:endParaRPr>
          </a:p>
        </p:txBody>
      </p: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35475" y="2499360"/>
          <a:ext cx="425386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6" imgW="1854200" imgH="342900" progId="Equation.KSEE3">
                  <p:embed/>
                </p:oleObj>
              </mc:Choice>
              <mc:Fallback>
                <p:oleObj name="" r:id="rId6" imgW="1854200" imgH="3429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35475" y="2499360"/>
                        <a:ext cx="4253865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26585" y="1431290"/>
          <a:ext cx="1725295" cy="313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" r:id="rId8" imgW="977900" imgH="177165" progId="Equation.KSEE3">
                  <p:embed/>
                </p:oleObj>
              </mc:Choice>
              <mc:Fallback>
                <p:oleObj name="" r:id="rId8" imgW="977900" imgH="177165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26585" y="1431290"/>
                        <a:ext cx="1725295" cy="313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73100" y="2616835"/>
          <a:ext cx="757555" cy="437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0" imgW="368300" imgH="393700" progId="Equation.KSEE3">
                  <p:embed/>
                </p:oleObj>
              </mc:Choice>
              <mc:Fallback>
                <p:oleObj name="" r:id="rId10" imgW="3683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73100" y="2616835"/>
                        <a:ext cx="757555" cy="437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91139" y="267886"/>
            <a:ext cx="2218055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THEORETICAL BASIS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10609990" y="6382589"/>
            <a:ext cx="8686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8" name="图片 7" descr="捕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655" y="1383665"/>
            <a:ext cx="3556000" cy="21463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61975" y="847725"/>
            <a:ext cx="4160520" cy="1798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宇宙线中的μ子通过塑料闪烁体时，主要的能量损失方式是电离能损，并伴随库仑散射。高能量μ子可直接从闪烁体中穿出,并在径迹周围 产生电子及荧光光子等次级粒子，一些较低能量μ子在闪烁体中停止后，可以自由衰变，也可能与物质的原子核发生作用被俘获而消失。</a:t>
            </a:r>
            <a:endParaRPr lang="zh-CN" altLang="en-US" sz="1600"/>
          </a:p>
        </p:txBody>
      </p:sp>
      <p:graphicFrame>
        <p:nvGraphicFramePr>
          <p:cNvPr id="10" name="内容占位符 9">
            <a:hlinkClick r:id="" action="ppaction://ole?verb="/>
          </p:cNvPr>
          <p:cNvGraphicFramePr>
            <a:graphicFrameLocks noChangeAspect="1"/>
          </p:cNvGraphicFramePr>
          <p:nvPr>
            <p:ph idx="1"/>
          </p:nvPr>
        </p:nvGraphicFramePr>
        <p:xfrm>
          <a:off x="1136650" y="3187383"/>
          <a:ext cx="2341245" cy="62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1002665" imgH="266700" progId="Equation.KSEE3">
                  <p:embed/>
                </p:oleObj>
              </mc:Choice>
              <mc:Fallback>
                <p:oleObj name="" r:id="rId3" imgW="1002665" imgH="266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6650" y="3187383"/>
                        <a:ext cx="2341245" cy="623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49668" y="4028440"/>
          <a:ext cx="2243455" cy="589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5" imgW="965200" imgH="254000" progId="Equation.KSEE3">
                  <p:embed/>
                </p:oleObj>
              </mc:Choice>
              <mc:Fallback>
                <p:oleObj name="" r:id="rId5" imgW="965200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9668" y="4028440"/>
                        <a:ext cx="2243455" cy="589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7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1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741045"/>
            <a:ext cx="2355215" cy="264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91139" y="267886"/>
            <a:ext cx="2218055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THEORETICAL BASIS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514985" y="890905"/>
            <a:ext cx="3818890" cy="179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衰变中产生的电子继续与闪烁体发生作用损失能量,并使闪烁体分子激发,而电子反中微子和μ子中微子直接穿出。塑料闪烁体中受激发的分子在极短的时间内退激发并发射荧光，</a:t>
            </a:r>
            <a:r>
              <a:rPr lang="zh-CN" altLang="en-US" sz="1600">
                <a:sym typeface="+mn-ea"/>
              </a:rPr>
              <a:t>荧光通过光电倍增管光电转换放大而输出电信号。这个信号将作为μ子的“到达”信号。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0609990" y="6382589"/>
            <a:ext cx="8686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14985" y="3383915"/>
            <a:ext cx="7964805" cy="8255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停止在闪烁体内的μ子发生衰变,产生的电子被闪烁探测器探测。形成μ子产生“衰变”的信号。由于微观粒子的衰变具有一定的统计性，因此实验上是通过测量时间差的分布，进而计算得到μ子的平均寿命。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135" grpId="0"/>
      <p:bldP spid="1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85433" y="1643185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实验方法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419723" y="3000107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实验设备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8785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55955" cy="830580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en-US" altLang="zh-CN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773553"/>
            <a:ext cx="0" cy="158686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177355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34395" y="308564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8" grpId="0" bldLvl="0" animBg="1"/>
      <p:bldP spid="61" grpId="0" bldLvl="0" animBg="1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实验方法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116332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METHOD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638175" y="891540"/>
            <a:ext cx="6610350" cy="6400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当我们谈论μ子寿命测量的时候</a:t>
            </a:r>
            <a:endParaRPr lang="zh-CN" altLang="en-US" sz="36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49533" y="1658620"/>
            <a:ext cx="3396615" cy="6400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我们测些什么？</a:t>
            </a:r>
            <a:endParaRPr lang="zh-CN" altLang="en-US" sz="36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96515" y="3582670"/>
          <a:ext cx="3949700" cy="1122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206500" imgH="342900" progId="Equation.KSEE3">
                  <p:embed/>
                </p:oleObj>
              </mc:Choice>
              <mc:Fallback>
                <p:oleObj name="" r:id="rId2" imgW="1206500" imgH="342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96515" y="3582670"/>
                        <a:ext cx="3949700" cy="1122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903730" y="2477135"/>
            <a:ext cx="595439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简单说，就是记录单个发生衰变的μ子的寿命，然后统计具有不同寿命（</a:t>
            </a:r>
            <a:r>
              <a:rPr lang="en-US" altLang="zh-CN"/>
              <a:t>X</a:t>
            </a:r>
            <a:r>
              <a:rPr lang="zh-CN" altLang="en-US"/>
              <a:t>轴）的μ子的个数（</a:t>
            </a:r>
            <a:r>
              <a:rPr lang="en-US" altLang="zh-CN"/>
              <a:t>Y</a:t>
            </a:r>
            <a:r>
              <a:rPr lang="zh-CN" altLang="en-US"/>
              <a:t>轴），通过公式进行拟合。</a:t>
            </a:r>
            <a:endParaRPr lang="zh-CN" altLang="en-US"/>
          </a:p>
        </p:txBody>
      </p: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33775" y="2970848"/>
          <a:ext cx="285686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4" imgW="1244600" imgH="330200" progId="Equation.KSEE3">
                  <p:embed/>
                </p:oleObj>
              </mc:Choice>
              <mc:Fallback>
                <p:oleObj name="" r:id="rId4" imgW="1244600" imgH="3302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33775" y="2970848"/>
                        <a:ext cx="2856865" cy="75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6"/>
    </p:custData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实验方法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970"/>
            <a:ext cx="2669540" cy="348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METHOD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65" y="877570"/>
            <a:ext cx="4815205" cy="2897505"/>
          </a:xfrm>
          <a:prstGeom prst="rect">
            <a:avLst/>
          </a:prstGeom>
        </p:spPr>
      </p:pic>
      <p:pic>
        <p:nvPicPr>
          <p:cNvPr id="6" name="图片 5" descr="图片3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710" y="2093595"/>
            <a:ext cx="4815205" cy="28975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30900" y="1042670"/>
            <a:ext cx="2902585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下一时刻，一个寿命为</a:t>
            </a:r>
            <a:r>
              <a:rPr lang="en-US" altLang="zh-CN"/>
              <a:t>3.2</a:t>
            </a:r>
            <a:r>
              <a:rPr lang="zh-CN" altLang="en-US"/>
              <a:t>微秒的衰变事件被探测到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实验方法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116332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METHOD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2" name="图片 1" descr="图片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85" y="1008380"/>
            <a:ext cx="5196840" cy="3126740"/>
          </a:xfrm>
          <a:prstGeom prst="rect">
            <a:avLst/>
          </a:prstGeom>
        </p:spPr>
      </p:pic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72835" y="1178878"/>
          <a:ext cx="2455545" cy="1040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990600" imgH="419100" progId="Equation.KSEE3">
                  <p:embed/>
                </p:oleObj>
              </mc:Choice>
              <mc:Fallback>
                <p:oleObj name="" r:id="rId3" imgW="990600" imgH="419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72835" y="1178878"/>
                        <a:ext cx="2455545" cy="1040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组合 94"/>
          <p:cNvGrpSpPr/>
          <p:nvPr/>
        </p:nvGrpSpPr>
        <p:grpSpPr>
          <a:xfrm>
            <a:off x="6141085" y="2911475"/>
            <a:ext cx="2870200" cy="1719580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252359" y="3018441"/>
            <a:ext cx="7924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时间封装</a:t>
            </a:r>
            <a:endParaRPr lang="zh-CN" altLang="en-US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6982220" y="3070261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6948823" y="3033605"/>
            <a:ext cx="1452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TIME BIN SCALE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183478" y="3474324"/>
            <a:ext cx="2687955" cy="10668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可知，此时的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1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微秒即为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一个单位的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dt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，我们称之为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TIME BIN SCALE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，是我们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划分μ子寿命的精细程度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</p:spTree>
    <p:custDataLst>
      <p:tags r:id="rId5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实验设备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30988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4" name="图片 3" descr="QQ截图20161220152813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340" y="688340"/>
            <a:ext cx="6705600" cy="35934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实验设备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83063" y="1942692"/>
            <a:ext cx="528131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5202366" y="1390653"/>
            <a:ext cx="1118835" cy="11188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7261893" y="1398942"/>
            <a:ext cx="1102257" cy="11022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椭圆 33"/>
          <p:cNvSpPr/>
          <p:nvPr/>
        </p:nvSpPr>
        <p:spPr>
          <a:xfrm>
            <a:off x="894148" y="1390653"/>
            <a:ext cx="1118835" cy="11188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3090836" y="1413230"/>
            <a:ext cx="1102257" cy="11022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47969" y="2608485"/>
            <a:ext cx="17068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光电倍增管</a:t>
            </a:r>
            <a:endParaRPr lang="zh-CN" altLang="en-US" sz="24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87828" y="2631345"/>
            <a:ext cx="10972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甄别器</a:t>
            </a:r>
            <a:endParaRPr lang="zh-CN" altLang="en-US" sz="24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16867" y="2654205"/>
            <a:ext cx="101219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FPGA</a:t>
            </a:r>
            <a:endParaRPr lang="en-US" altLang="zh-CN" sz="24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04325" y="2688495"/>
            <a:ext cx="606425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PC</a:t>
            </a:r>
            <a:endParaRPr lang="en-US" altLang="zh-CN" sz="24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74650" y="3098800"/>
            <a:ext cx="2014855" cy="162433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8" name="圆角矩形 47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42987" y="3311950"/>
            <a:ext cx="2033905" cy="1310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塑料闪烁体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中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产生的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光脉冲进入PMT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，将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微弱的光信号转变为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电信号并放大约一百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万倍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2550160" y="3110230"/>
            <a:ext cx="2039620" cy="162433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" name="圆角矩形 4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49165" y="3135630"/>
            <a:ext cx="2012950" cy="162433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938010" y="3124200"/>
            <a:ext cx="2075180" cy="162433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圆角矩形 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624278" y="3346240"/>
            <a:ext cx="1808480" cy="822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甄别器的工作原理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是筛选高于其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设定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阈值的信号输出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2" name="TextBox 61"/>
          <p:cNvSpPr txBox="1"/>
          <p:nvPr/>
        </p:nvSpPr>
        <p:spPr>
          <a:xfrm>
            <a:off x="4820296" y="3369100"/>
            <a:ext cx="1808480" cy="10668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FPGA的功能是记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录满足其时间设定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的两个脉冲之间的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时间间隔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57401" y="3430695"/>
            <a:ext cx="2022475" cy="822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通过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USB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接入电脑，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将记录用一定的格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式记录并用软件处理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30" grpId="0" bldLvl="0" animBg="1"/>
      <p:bldP spid="34" grpId="0" bldLvl="0" animBg="1"/>
      <p:bldP spid="38" grpId="0"/>
      <p:bldP spid="39" grpId="0"/>
      <p:bldP spid="40" grpId="0"/>
      <p:bldP spid="41" grpId="0"/>
      <p:bldP spid="59" grpId="0"/>
      <p:bldP spid="61" grpId="0"/>
      <p:bldP spid="62" grpId="0"/>
      <p:bldP spid="6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实验设备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647065" y="731520"/>
            <a:ext cx="2663190" cy="5791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320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甄别器的阈值</a:t>
            </a:r>
            <a:endParaRPr lang="zh-CN" altLang="en-US" sz="320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2262505" y="3246120"/>
          <a:ext cx="6604000" cy="140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2415"/>
                <a:gridCol w="793115"/>
                <a:gridCol w="778510"/>
                <a:gridCol w="772795"/>
                <a:gridCol w="792480"/>
                <a:gridCol w="854710"/>
                <a:gridCol w="10699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260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300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350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380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430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480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PMT</a:t>
                      </a:r>
                      <a:r>
                        <a:rPr lang="zh-CN" altLang="en-US"/>
                        <a:t>负偏压</a:t>
                      </a:r>
                      <a:r>
                        <a:rPr lang="en-US" altLang="zh-CN"/>
                        <a:t>6V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2681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2469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2429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2246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2135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2122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PMT</a:t>
                      </a:r>
                      <a:r>
                        <a:rPr lang="zh-CN" altLang="en-US" sz="1800">
                          <a:sym typeface="+mn-ea"/>
                        </a:rPr>
                        <a:t>负偏压</a:t>
                      </a:r>
                      <a:r>
                        <a:rPr lang="en-US" altLang="zh-CN" sz="1800">
                          <a:sym typeface="+mn-ea"/>
                        </a:rPr>
                        <a:t>7V</a:t>
                      </a:r>
                      <a:endParaRPr lang="en-US" altLang="zh-CN" sz="1800"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23995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16707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14309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14498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11604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4235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670300" y="2811780"/>
            <a:ext cx="4652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μ子事件数随随偏压、阈值的变化（</a:t>
            </a:r>
            <a:r>
              <a:rPr lang="en-US" altLang="zh-CN"/>
              <a:t>10min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38530" y="1360170"/>
            <a:ext cx="389763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光电倍增管由于光阴极和倍增极的热电子发射，会在阳极输出一个电脉冲，它与入射光的存在与否无关，称之为暗电流脉冲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实验设备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514985" y="1017270"/>
            <a:ext cx="3574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电子学电路，主要是</a:t>
            </a:r>
            <a:r>
              <a:rPr lang="en-US" altLang="zh-CN"/>
              <a:t>FPGA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85" y="1544955"/>
            <a:ext cx="4589145" cy="28759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070" y="1764665"/>
            <a:ext cx="3806190" cy="26562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实验设备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2" name="图片 1" descr="QQ截图20161220225247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1179830"/>
            <a:ext cx="7106285" cy="31261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8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28283" y="1700335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实验结果</a:t>
            </a:r>
            <a:endParaRPr lang="zh-CN" altLang="en-US" sz="28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28283" y="2954387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分析讨论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3242" y="1804729"/>
            <a:ext cx="112014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RESULTS</a:t>
            </a:r>
            <a:endParaRPr lang="en-US" altLang="zh-CN" sz="1600" dirty="0" smtClean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60849" y="3045164"/>
            <a:ext cx="148590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DISCUSSION</a:t>
            </a:r>
            <a:endParaRPr lang="en-US" altLang="zh-CN" sz="1600" dirty="0" smtClean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8785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55955" cy="830580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en-US" altLang="zh-CN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773553"/>
            <a:ext cx="0" cy="158686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181927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34395" y="303992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48" grpId="0"/>
      <p:bldP spid="51" grpId="0"/>
      <p:bldP spid="58" grpId="0" bldLvl="0" animBg="1"/>
      <p:bldP spid="61" grpId="0" bldLvl="0" animBg="1"/>
      <p:bldP spid="6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实验结果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112014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RESULTS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92760" y="777240"/>
            <a:ext cx="218249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软件自带拟合结果</a:t>
            </a:r>
            <a:endParaRPr lang="zh-CN" altLang="en-US"/>
          </a:p>
        </p:txBody>
      </p:sp>
      <p:pic>
        <p:nvPicPr>
          <p:cNvPr id="4" name="图片 3" descr="2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" y="1143000"/>
            <a:ext cx="6354445" cy="3349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46520" y="1543050"/>
            <a:ext cx="2811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实验条件：</a:t>
            </a:r>
            <a:r>
              <a:rPr lang="en-US" altLang="zh-CN"/>
              <a:t>-6.961V/294mV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6457950" y="2045970"/>
            <a:ext cx="2686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测量时间：</a:t>
            </a:r>
            <a:r>
              <a:rPr lang="en-US" altLang="zh-CN"/>
              <a:t>6d 16h 28m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6469380" y="2526030"/>
            <a:ext cx="1954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衰变事件：</a:t>
            </a:r>
            <a:r>
              <a:rPr lang="en-US" altLang="zh-CN"/>
              <a:t>5249</a:t>
            </a:r>
            <a:endParaRPr lang="en-US" altLang="zh-CN"/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66230" y="3075940"/>
          <a:ext cx="2317750" cy="553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850900" imgH="203200" progId="Equation.KSEE3">
                  <p:embed/>
                </p:oleObj>
              </mc:Choice>
              <mc:Fallback>
                <p:oleObj name="" r:id="rId3" imgW="8509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66230" y="3075940"/>
                        <a:ext cx="2317750" cy="553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38595" y="3629660"/>
          <a:ext cx="2446020" cy="528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5" imgW="939800" imgH="203200" progId="Equation.KSEE3">
                  <p:embed/>
                </p:oleObj>
              </mc:Choice>
              <mc:Fallback>
                <p:oleObj name="" r:id="rId5" imgW="939800" imgH="203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38595" y="3629660"/>
                        <a:ext cx="2446020" cy="528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7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实验结果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112014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RESULTS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85" y="917575"/>
            <a:ext cx="4829175" cy="33083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80710" y="1085850"/>
            <a:ext cx="2811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实验条件：</a:t>
            </a:r>
            <a:r>
              <a:rPr lang="en-US" altLang="zh-CN"/>
              <a:t>-6.961V/294mV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5692140" y="1531620"/>
            <a:ext cx="300609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拟合函数</a:t>
            </a:r>
            <a:endParaRPr lang="zh-CN" altLang="en-US"/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48020" y="1892300"/>
          <a:ext cx="3427730" cy="45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1625600" imgH="215900" progId="Equation.KSEE3">
                  <p:embed/>
                </p:oleObj>
              </mc:Choice>
              <mc:Fallback>
                <p:oleObj name="" r:id="rId3" imgW="1625600" imgH="215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48020" y="1892300"/>
                        <a:ext cx="3427730" cy="455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829300" y="2514600"/>
            <a:ext cx="2948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最小时间分辨（</a:t>
            </a:r>
            <a:r>
              <a:rPr lang="en-US" altLang="zh-CN"/>
              <a:t>Time Bin</a:t>
            </a:r>
            <a:r>
              <a:rPr lang="zh-CN" altLang="en-US"/>
              <a:t>）</a:t>
            </a:r>
            <a:endParaRPr lang="zh-CN" altLang="en-US"/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12610" y="2870200"/>
          <a:ext cx="72580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5" imgW="393700" imgH="203200" progId="Equation.KSEE3">
                  <p:embed/>
                </p:oleObj>
              </mc:Choice>
              <mc:Fallback>
                <p:oleObj name="" r:id="rId5" imgW="393700" imgH="2032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12610" y="2870200"/>
                        <a:ext cx="725805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69660" y="3407410"/>
          <a:ext cx="1833880" cy="553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7" imgW="673100" imgH="203200" progId="Equation.KSEE3">
                  <p:embed/>
                </p:oleObj>
              </mc:Choice>
              <mc:Fallback>
                <p:oleObj name="" r:id="rId7" imgW="6731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69660" y="3407410"/>
                        <a:ext cx="1833880" cy="553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9176" y="3971290"/>
          <a:ext cx="1950720" cy="528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9" imgW="749300" imgH="203200" progId="Equation.KSEE3">
                  <p:embed/>
                </p:oleObj>
              </mc:Choice>
              <mc:Fallback>
                <p:oleObj name="" r:id="rId9" imgW="749300" imgH="203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99176" y="3971290"/>
                        <a:ext cx="1950720" cy="528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7670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讨论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148590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DISCUSSION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05" y="1090930"/>
            <a:ext cx="3550920" cy="26517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100" y="1090930"/>
            <a:ext cx="3559810" cy="26517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37995" y="3737610"/>
            <a:ext cx="2366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Time Bin</a:t>
            </a:r>
            <a:r>
              <a:rPr lang="zh-CN" altLang="en-US"/>
              <a:t>：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602605" y="3738880"/>
            <a:ext cx="2366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Time Bin</a:t>
            </a:r>
            <a:r>
              <a:rPr lang="zh-CN" altLang="en-US"/>
              <a:t>：</a:t>
            </a:r>
            <a:endParaRPr lang="en-US" altLang="zh-CN"/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2090" y="3761740"/>
          <a:ext cx="70294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4" imgW="381000" imgH="203200" progId="Equation.KSEE3">
                  <p:embed/>
                </p:oleObj>
              </mc:Choice>
              <mc:Fallback>
                <p:oleObj name="" r:id="rId4" imgW="381000" imgH="2032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52090" y="3761740"/>
                        <a:ext cx="702945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73850" y="3774440"/>
          <a:ext cx="68008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6" imgW="368300" imgH="203200" progId="Equation.KSEE3">
                  <p:embed/>
                </p:oleObj>
              </mc:Choice>
              <mc:Fallback>
                <p:oleObj name="" r:id="rId6" imgW="368300" imgH="2032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73850" y="3774440"/>
                        <a:ext cx="680085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280795" y="4114800"/>
            <a:ext cx="318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相关系数：</a:t>
            </a:r>
            <a:r>
              <a:rPr lang="en-US" altLang="zh-CN"/>
              <a:t>0.99635</a:t>
            </a:r>
            <a:endParaRPr lang="en-US" altLang="zh-CN"/>
          </a:p>
        </p:txBody>
      </p:sp>
      <p:sp>
        <p:nvSpPr>
          <p:cNvPr id="12" name="文本框 11"/>
          <p:cNvSpPr txBox="1"/>
          <p:nvPr/>
        </p:nvSpPr>
        <p:spPr>
          <a:xfrm>
            <a:off x="5225415" y="4116070"/>
            <a:ext cx="318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相关系数：</a:t>
            </a:r>
            <a:r>
              <a:rPr lang="en-US" altLang="zh-CN"/>
              <a:t>0.99737</a:t>
            </a:r>
            <a:endParaRPr lang="en-US" altLang="zh-CN"/>
          </a:p>
        </p:txBody>
      </p:sp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86058" y="4566285"/>
          <a:ext cx="131572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8" imgW="673100" imgH="203200" progId="Equation.KSEE3">
                  <p:embed/>
                </p:oleObj>
              </mc:Choice>
              <mc:Fallback>
                <p:oleObj name="" r:id="rId8" imgW="6731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86058" y="4566285"/>
                        <a:ext cx="1315720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27723" y="4589780"/>
          <a:ext cx="1046480" cy="321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0" imgW="660400" imgH="203200" progId="Equation.KSEE3">
                  <p:embed/>
                </p:oleObj>
              </mc:Choice>
              <mc:Fallback>
                <p:oleObj name="" r:id="rId10" imgW="6604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27723" y="4589780"/>
                        <a:ext cx="1046480" cy="321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308850" y="4569460"/>
          <a:ext cx="1315085" cy="362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12" imgW="736600" imgH="203200" progId="Equation.KSEE3">
                  <p:embed/>
                </p:oleObj>
              </mc:Choice>
              <mc:Fallback>
                <p:oleObj name="" r:id="rId12" imgW="736600" imgH="203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08850" y="4569460"/>
                        <a:ext cx="1315085" cy="362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38095" y="4545330"/>
          <a:ext cx="1517650" cy="41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4" imgW="749300" imgH="203200" progId="Equation.KSEE3">
                  <p:embed/>
                </p:oleObj>
              </mc:Choice>
              <mc:Fallback>
                <p:oleObj name="" r:id="rId14" imgW="749300" imgH="203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538095" y="4545330"/>
                        <a:ext cx="1517650" cy="41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6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8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7670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讨论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48590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DISCUSSION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421428" y="29972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6646545" y="3215005"/>
            <a:ext cx="2291715" cy="1739265"/>
            <a:chOff x="6646272" y="3215046"/>
            <a:chExt cx="1721136" cy="1224902"/>
          </a:xfrm>
        </p:grpSpPr>
        <p:grpSp>
          <p:nvGrpSpPr>
            <p:cNvPr id="32" name="组合 31"/>
            <p:cNvGrpSpPr/>
            <p:nvPr/>
          </p:nvGrpSpPr>
          <p:grpSpPr>
            <a:xfrm>
              <a:off x="6646272" y="3215046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圆角矩形 3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6726172" y="3520541"/>
              <a:ext cx="1569660" cy="75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非</a:t>
              </a:r>
              <a:r>
                <a:rPr lang="en-US" altLang="zh-CN" sz="16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400</a:t>
              </a:r>
              <a:r>
                <a:rPr lang="zh-CN" altLang="en-US" sz="16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开头的数据，代表在此时间窗口内测到了一个μ子衰变，数值即为其寿命</a:t>
              </a:r>
              <a:endPara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97070" y="1206500"/>
            <a:ext cx="2429510" cy="1833880"/>
            <a:chOff x="4885670" y="1880397"/>
            <a:chExt cx="1721136" cy="1224902"/>
          </a:xfrm>
        </p:grpSpPr>
        <p:grpSp>
          <p:nvGrpSpPr>
            <p:cNvPr id="23" name="组合 22"/>
            <p:cNvGrpSpPr/>
            <p:nvPr/>
          </p:nvGrpSpPr>
          <p:grpSpPr>
            <a:xfrm>
              <a:off x="4885670" y="1880397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圆角矩形 2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946974" y="1988334"/>
              <a:ext cx="1569660" cy="977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400</a:t>
              </a:r>
              <a:r>
                <a:rPr lang="zh-CN" altLang="en-US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开头的数据，</a:t>
              </a:r>
              <a:endParaRPr lang="zh-CN" altLang="en-US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代表在时间窗口内只测到了μ子事件，而没有测到μ子衰变事件</a:t>
              </a:r>
              <a:endParaRPr lang="zh-CN" altLang="en-US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52294" y="2534577"/>
            <a:ext cx="1102257" cy="1102257"/>
            <a:chOff x="6095144" y="2591727"/>
            <a:chExt cx="1102257" cy="1102257"/>
          </a:xfrm>
        </p:grpSpPr>
        <p:grpSp>
          <p:nvGrpSpPr>
            <p:cNvPr id="35" name="组合 34"/>
            <p:cNvGrpSpPr/>
            <p:nvPr/>
          </p:nvGrpSpPr>
          <p:grpSpPr>
            <a:xfrm>
              <a:off x="6095144" y="2591727"/>
              <a:ext cx="1102257" cy="110225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413831" y="2821439"/>
              <a:ext cx="309880" cy="584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5" y="888365"/>
            <a:ext cx="2790190" cy="942975"/>
          </a:xfrm>
          <a:prstGeom prst="rect">
            <a:avLst/>
          </a:prstGeom>
        </p:spPr>
      </p:pic>
      <p:pic>
        <p:nvPicPr>
          <p:cNvPr id="20" name="图片 19" descr="QQ截图20161220212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25" y="2113280"/>
            <a:ext cx="2300605" cy="24142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32020" y="788670"/>
            <a:ext cx="389763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衷心感谢叶竞波教授提供的数据！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8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8" presetClass="entr" presetSubtype="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8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8" presetClass="entr" presetSubtype="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4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245571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6" name="图片 5" descr="0.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15" y="1478280"/>
            <a:ext cx="3528695" cy="27120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75605" y="4190365"/>
            <a:ext cx="2366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Time Bin</a:t>
            </a:r>
            <a:r>
              <a:rPr lang="zh-CN" altLang="en-US"/>
              <a:t>：</a:t>
            </a:r>
            <a:r>
              <a:rPr lang="en-US" altLang="zh-CN"/>
              <a:t>100ns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1360805" y="4190365"/>
            <a:ext cx="2366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Time Bin</a:t>
            </a:r>
            <a:r>
              <a:rPr lang="zh-CN" altLang="en-US"/>
              <a:t>：</a:t>
            </a:r>
            <a:r>
              <a:rPr lang="en-US" altLang="zh-CN"/>
              <a:t>50ns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1280795" y="4480560"/>
            <a:ext cx="318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相关系数：</a:t>
            </a:r>
            <a:r>
              <a:rPr lang="en-US" altLang="zh-CN"/>
              <a:t>0.414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5465445" y="4447540"/>
            <a:ext cx="318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相关系数：</a:t>
            </a:r>
            <a:r>
              <a:rPr lang="en-US" altLang="zh-CN"/>
              <a:t>0.623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939165" y="720090"/>
            <a:ext cx="66973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原始数据文件（一）中，共查找到</a:t>
            </a:r>
            <a:r>
              <a:rPr lang="en-US" altLang="zh-CN"/>
              <a:t>229</a:t>
            </a:r>
            <a:r>
              <a:rPr lang="zh-CN" altLang="en-US"/>
              <a:t>个衰变时间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08685" y="994410"/>
            <a:ext cx="7018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将原始数据点在更小的</a:t>
            </a:r>
            <a:r>
              <a:rPr lang="en-US" altLang="zh-CN"/>
              <a:t>Time Bin</a:t>
            </a:r>
            <a:r>
              <a:rPr lang="zh-CN" altLang="en-US"/>
              <a:t>下进行分类，得到结果如图</a:t>
            </a:r>
            <a:endParaRPr lang="zh-CN" altLang="en-US"/>
          </a:p>
        </p:txBody>
      </p:sp>
      <p:sp>
        <p:nvSpPr>
          <p:cNvPr id="15" name="TextBox 25"/>
          <p:cNvSpPr txBox="1"/>
          <p:nvPr/>
        </p:nvSpPr>
        <p:spPr>
          <a:xfrm>
            <a:off x="908685" y="206375"/>
            <a:ext cx="168592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讨论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6" name="TextBox 26"/>
          <p:cNvSpPr txBox="1"/>
          <p:nvPr/>
        </p:nvSpPr>
        <p:spPr>
          <a:xfrm>
            <a:off x="2390916" y="267886"/>
            <a:ext cx="148590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DISCUSSION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pic>
        <p:nvPicPr>
          <p:cNvPr id="2" name="图片 1" descr="0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025" y="1490980"/>
            <a:ext cx="3499485" cy="2699385"/>
          </a:xfrm>
          <a:prstGeom prst="rect">
            <a:avLst/>
          </a:prstGeom>
        </p:spPr>
      </p:pic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81798" y="4758055"/>
          <a:ext cx="141478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4" imgW="723900" imgH="203200" progId="Equation.KSEE3">
                  <p:embed/>
                </p:oleObj>
              </mc:Choice>
              <mc:Fallback>
                <p:oleObj name="" r:id="rId4" imgW="7239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1798" y="4758055"/>
                        <a:ext cx="1414780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58486" y="4747895"/>
          <a:ext cx="146494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6" imgW="749300" imgH="203200" progId="Equation.KSEE3">
                  <p:embed/>
                </p:oleObj>
              </mc:Choice>
              <mc:Fallback>
                <p:oleObj name="" r:id="rId6" imgW="7493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58486" y="4747895"/>
                        <a:ext cx="1464945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8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8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30988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46714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475605" y="3573145"/>
            <a:ext cx="2366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Time Bin</a:t>
            </a:r>
            <a:r>
              <a:rPr lang="zh-CN" altLang="en-US"/>
              <a:t>：</a:t>
            </a:r>
            <a:r>
              <a:rPr lang="en-US" altLang="zh-CN"/>
              <a:t>800ns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1360805" y="3573145"/>
            <a:ext cx="2366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Time Bin</a:t>
            </a:r>
            <a:r>
              <a:rPr lang="zh-CN" altLang="en-US"/>
              <a:t>：</a:t>
            </a:r>
            <a:r>
              <a:rPr lang="en-US" altLang="zh-CN"/>
              <a:t>400ns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1337945" y="3817620"/>
            <a:ext cx="318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相关系数：</a:t>
            </a:r>
            <a:r>
              <a:rPr lang="en-US" altLang="zh-CN"/>
              <a:t>0.919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5465445" y="3818890"/>
            <a:ext cx="318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相关系数：</a:t>
            </a:r>
            <a:r>
              <a:rPr lang="en-US" altLang="zh-CN"/>
              <a:t>0.970</a:t>
            </a:r>
            <a:endParaRPr lang="en-US" altLang="zh-CN"/>
          </a:p>
        </p:txBody>
      </p:sp>
      <p:pic>
        <p:nvPicPr>
          <p:cNvPr id="2" name="图片 1" descr="0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25" y="831850"/>
            <a:ext cx="3632200" cy="2707005"/>
          </a:xfrm>
          <a:prstGeom prst="rect">
            <a:avLst/>
          </a:prstGeom>
        </p:spPr>
      </p:pic>
      <p:pic>
        <p:nvPicPr>
          <p:cNvPr id="3" name="图片 2" descr="0.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520" y="854710"/>
            <a:ext cx="3654425" cy="27070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52170" y="4629150"/>
            <a:ext cx="8201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随着</a:t>
            </a:r>
            <a:r>
              <a:rPr lang="en-US" altLang="zh-CN"/>
              <a:t>Time Bin</a:t>
            </a:r>
            <a:r>
              <a:rPr lang="zh-CN" altLang="en-US"/>
              <a:t>的增大，指数的规律更加明显，相关系数提高，寿命也趋于</a:t>
            </a:r>
            <a:r>
              <a:rPr lang="en-US" altLang="zh-CN"/>
              <a:t>2.2</a:t>
            </a:r>
            <a:r>
              <a:rPr lang="zh-CN" altLang="en-US"/>
              <a:t>微秒</a:t>
            </a:r>
            <a:endParaRPr lang="zh-CN" altLang="en-US"/>
          </a:p>
        </p:txBody>
      </p:sp>
      <p:sp>
        <p:nvSpPr>
          <p:cNvPr id="12" name="TextBox 25"/>
          <p:cNvSpPr txBox="1"/>
          <p:nvPr/>
        </p:nvSpPr>
        <p:spPr>
          <a:xfrm>
            <a:off x="851535" y="206375"/>
            <a:ext cx="154051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讨论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2390916" y="267886"/>
            <a:ext cx="148590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DISCUSSION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57668" y="4163695"/>
          <a:ext cx="144018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4" imgW="736600" imgH="203200" progId="Equation.KSEE3">
                  <p:embed/>
                </p:oleObj>
              </mc:Choice>
              <mc:Fallback>
                <p:oleObj name="" r:id="rId4" imgW="7366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57668" y="4163695"/>
                        <a:ext cx="1440180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82298" y="4164965"/>
          <a:ext cx="144018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6" imgW="736600" imgH="203200" progId="Equation.KSEE3">
                  <p:embed/>
                </p:oleObj>
              </mc:Choice>
              <mc:Fallback>
                <p:oleObj name="" r:id="rId6" imgW="7366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82298" y="4164965"/>
                        <a:ext cx="1440180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8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7" grpId="0"/>
      <p:bldP spid="8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28283" y="1700335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sz="28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28283" y="2954387"/>
            <a:ext cx="16052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实验结论</a:t>
            </a:r>
            <a:endParaRPr lang="zh-CN" altLang="en-US" sz="28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69409" y="3045164"/>
            <a:ext cx="112014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RESULTS</a:t>
            </a:r>
            <a:endParaRPr lang="en-US" altLang="zh-CN" sz="1600" dirty="0" smtClean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8785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55955" cy="830580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en-US" altLang="zh-CN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773553"/>
            <a:ext cx="0" cy="158686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181927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34395" y="303992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TextBox 50"/>
          <p:cNvSpPr txBox="1"/>
          <p:nvPr/>
        </p:nvSpPr>
        <p:spPr>
          <a:xfrm>
            <a:off x="5886834" y="1799294"/>
            <a:ext cx="234823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THEORETICAL BASIS</a:t>
            </a:r>
            <a:endParaRPr lang="en-US" altLang="zh-CN" sz="1600" dirty="0" smtClean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1" grpId="0"/>
      <p:bldP spid="58" grpId="0" bldLvl="0" animBg="1"/>
      <p:bldP spid="61" grpId="0" bldLvl="0" animBg="1"/>
      <p:bldP spid="64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  <a:sym typeface="+mn-ea"/>
              </a:rPr>
              <a:t>理论基础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76625" y="267886"/>
            <a:ext cx="2218055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  <a:sym typeface="+mn-ea"/>
              </a:rPr>
              <a:t>THEORETICAL BASIS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1409155" y="1152718"/>
            <a:ext cx="2517980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577489" y="1259569"/>
            <a:ext cx="995680" cy="335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符合测量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V="1">
            <a:off x="2678808" y="1299959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497161" y="1681162"/>
            <a:ext cx="2494280" cy="73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用两个或两个以上不同的探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测器来记录两个或两个以上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同时发生的、相互关联的事件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106777" y="1152718"/>
            <a:ext cx="2517980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1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435766" y="1259569"/>
            <a:ext cx="792480" cy="335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真符合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377323" y="1263303"/>
            <a:ext cx="386080" cy="335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Ⅱ</a:t>
            </a:r>
            <a:endParaRPr lang="zh-CN" altLang="en-US" sz="16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6376430" y="1299959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138420" y="1689100"/>
            <a:ext cx="248666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若粒子是同一事件产生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的，具有内在的因果关系，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这种符合输出称为真符合。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3312885" y="3203055"/>
            <a:ext cx="2517980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3498999" y="3292761"/>
            <a:ext cx="9956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偶然符合</a:t>
            </a:r>
            <a:endParaRPr lang="zh-CN" altLang="en-US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652646" y="3292685"/>
            <a:ext cx="386080" cy="335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Ⅲ</a:t>
            </a:r>
            <a:endParaRPr lang="zh-CN" altLang="en-US" sz="16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 flipV="1">
            <a:off x="4571743" y="3371886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280241" y="3683239"/>
            <a:ext cx="2583180" cy="944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有两个在时间上没有规律性联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系的粒子产生符合，这种情况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同样会被符合电路记录，它是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pPr algn="l"/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没有内在必然联系的符合计数 </a:t>
            </a:r>
            <a:endParaRPr lang="zh-CN" altLang="en-US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TextBox 87"/>
          <p:cNvSpPr txBox="1"/>
          <p:nvPr/>
        </p:nvSpPr>
        <p:spPr>
          <a:xfrm>
            <a:off x="2744470" y="1259840"/>
            <a:ext cx="34417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Ⅰ</a:t>
            </a:r>
            <a:endParaRPr lang="zh-CN" altLang="en-US" sz="16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79" grpId="0"/>
          <p:bldP spid="83" grpId="0"/>
          <p:bldP spid="87" grpId="0"/>
          <p:bldP spid="88" grpId="0"/>
          <p:bldP spid="90" grpId="0"/>
          <p:bldP spid="96" grpId="0"/>
          <p:bldP spid="97" grpId="0"/>
          <p:bldP spid="99" grpId="0"/>
          <p:bldP spid="1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79" grpId="0"/>
          <p:bldP spid="83" grpId="0"/>
          <p:bldP spid="87" grpId="0"/>
          <p:bldP spid="88" grpId="0"/>
          <p:bldP spid="90" grpId="0"/>
          <p:bldP spid="96" grpId="0"/>
          <p:bldP spid="97" grpId="0"/>
          <p:bldP spid="99" grpId="0"/>
          <p:bldP spid="110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实验结论</a:t>
            </a:r>
            <a:endParaRPr lang="zh-CN" altLang="en-US" sz="2000" spc="3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12014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RESULTS</a:t>
            </a:r>
            <a:endParaRPr lang="zh-CN" altLang="en-US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69069" y="1093538"/>
            <a:ext cx="235077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上探测器负高压：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-704V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下探测器负高压：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-696V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4" name="椭圆 34"/>
          <p:cNvSpPr/>
          <p:nvPr/>
        </p:nvSpPr>
        <p:spPr>
          <a:xfrm rot="5400000">
            <a:off x="6817379" y="689741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 rot="5400000">
            <a:off x="3221330" y="692381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619625" y="1092200"/>
            <a:ext cx="1885315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CH1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阈值：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240mV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  <a:sym typeface="+mn-ea"/>
            </a:endParaRPr>
          </a:p>
          <a:p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CH2</a:t>
            </a:r>
            <a:r>
              <a:rPr lang="zh-CN" altLang="en-US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阈值：</a:t>
            </a:r>
            <a:r>
              <a:rPr lang="en-US" altLang="zh-CN" sz="16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rPr>
              <a:t>240mV</a:t>
            </a:r>
            <a:endParaRPr lang="en-US" altLang="zh-CN" sz="16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35" y="2362200"/>
            <a:ext cx="3317875" cy="19945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2362200"/>
            <a:ext cx="3317875" cy="19945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42" grpId="0"/>
          <p:bldP spid="64" grpId="0" bldLvl="0" animBg="1"/>
          <p:bldP spid="7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42" grpId="0"/>
          <p:bldP spid="64" grpId="0" bldLvl="0" animBg="1"/>
          <p:bldP spid="75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实验结论</a:t>
            </a:r>
            <a:endParaRPr lang="zh-CN" altLang="en-US" sz="2000" spc="3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12014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RESULTS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213637" y="3195069"/>
            <a:ext cx="1721136" cy="1224902"/>
            <a:chOff x="3213637" y="3195069"/>
            <a:chExt cx="1721136" cy="1224902"/>
          </a:xfrm>
        </p:grpSpPr>
        <p:grpSp>
          <p:nvGrpSpPr>
            <p:cNvPr id="16" name="组合 15"/>
            <p:cNvGrpSpPr/>
            <p:nvPr/>
          </p:nvGrpSpPr>
          <p:grpSpPr>
            <a:xfrm>
              <a:off x="3213637" y="3195069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圆角矩形 1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3286982" y="3600466"/>
              <a:ext cx="1518920" cy="579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l-GR" altLang="zh-CN" sz="1600" dirty="0">
                  <a:latin typeface="+mn-ea"/>
                  <a:sym typeface="+mn-ea"/>
                </a:rPr>
                <a:t>μ</a:t>
              </a:r>
              <a:r>
                <a:rPr lang="zh-CN" altLang="en-US" sz="1600" dirty="0">
                  <a:latin typeface="+mn-ea"/>
                  <a:sym typeface="+mn-ea"/>
                </a:rPr>
                <a:t>子通量地磁西</a:t>
              </a:r>
              <a:endParaRPr lang="zh-CN" altLang="en-US" sz="1600" dirty="0">
                <a:latin typeface="+mn-ea"/>
                <a:sym typeface="+mn-ea"/>
              </a:endParaRPr>
            </a:p>
            <a:p>
              <a:pPr algn="l"/>
              <a:r>
                <a:rPr lang="zh-CN" altLang="en-US" sz="1600" dirty="0">
                  <a:latin typeface="+mn-ea"/>
                  <a:sym typeface="+mn-ea"/>
                </a:rPr>
                <a:t>大于地磁东</a:t>
              </a:r>
              <a:endParaRPr lang="zh-CN" altLang="en-US" sz="1600" dirty="0" smtClean="0">
                <a:latin typeface="+mn-ea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46272" y="3215046"/>
            <a:ext cx="1721136" cy="1224902"/>
            <a:chOff x="6646272" y="3215046"/>
            <a:chExt cx="1721136" cy="1224902"/>
          </a:xfrm>
        </p:grpSpPr>
        <p:grpSp>
          <p:nvGrpSpPr>
            <p:cNvPr id="32" name="组合 31"/>
            <p:cNvGrpSpPr/>
            <p:nvPr/>
          </p:nvGrpSpPr>
          <p:grpSpPr>
            <a:xfrm>
              <a:off x="6646272" y="3215046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圆角矩形 3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6726172" y="3609091"/>
              <a:ext cx="1518920" cy="579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l-GR" altLang="zh-CN" sz="1600" dirty="0">
                  <a:latin typeface="+mn-ea"/>
                  <a:sym typeface="+mn-ea"/>
                </a:rPr>
                <a:t>μ</a:t>
              </a:r>
              <a:r>
                <a:rPr lang="zh-CN" altLang="en-US" sz="1600" dirty="0">
                  <a:latin typeface="+mn-ea"/>
                  <a:sym typeface="+mn-ea"/>
                </a:rPr>
                <a:t>子通量地磁北</a:t>
              </a:r>
              <a:endParaRPr lang="zh-CN" altLang="en-US" sz="1600" dirty="0">
                <a:latin typeface="+mn-ea"/>
                <a:sym typeface="+mn-ea"/>
              </a:endParaRPr>
            </a:p>
            <a:p>
              <a:pPr algn="l"/>
              <a:r>
                <a:rPr lang="zh-CN" altLang="en-US" sz="1600" dirty="0">
                  <a:latin typeface="+mn-ea"/>
                  <a:sym typeface="+mn-ea"/>
                </a:rPr>
                <a:t>大于地磁南</a:t>
              </a:r>
              <a:endParaRPr lang="zh-CN" altLang="en-US" sz="1600" dirty="0">
                <a:latin typeface="+mn-ea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53035" y="1860420"/>
            <a:ext cx="1721136" cy="1224902"/>
            <a:chOff x="1453035" y="1860420"/>
            <a:chExt cx="1721136" cy="1224902"/>
          </a:xfrm>
        </p:grpSpPr>
        <p:grpSp>
          <p:nvGrpSpPr>
            <p:cNvPr id="13" name="组合 12"/>
            <p:cNvGrpSpPr/>
            <p:nvPr/>
          </p:nvGrpSpPr>
          <p:grpSpPr>
            <a:xfrm>
              <a:off x="1453035" y="1860420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圆角矩形 1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1534454" y="2201898"/>
              <a:ext cx="1544955" cy="51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31.3(N) </a:t>
              </a:r>
              <a:endParaRPr lang="en-US" sz="28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85670" y="1880397"/>
            <a:ext cx="1721136" cy="1224902"/>
            <a:chOff x="4885670" y="1880397"/>
            <a:chExt cx="1721136" cy="1224902"/>
          </a:xfrm>
        </p:grpSpPr>
        <p:grpSp>
          <p:nvGrpSpPr>
            <p:cNvPr id="23" name="组合 22"/>
            <p:cNvGrpSpPr/>
            <p:nvPr/>
          </p:nvGrpSpPr>
          <p:grpSpPr>
            <a:xfrm>
              <a:off x="4885670" y="1880397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圆角矩形 2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973644" y="2202086"/>
              <a:ext cx="1545590" cy="51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8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  <a:sym typeface="+mn-ea"/>
                </a:rPr>
                <a:t>121.5(E)</a:t>
              </a:r>
              <a:endParaRPr lang="en-US" altLang="zh-CN" sz="28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93618" y="1120015"/>
            <a:ext cx="1118835" cy="1118835"/>
            <a:chOff x="893618" y="1120015"/>
            <a:chExt cx="1118835" cy="1118835"/>
          </a:xfrm>
        </p:grpSpPr>
        <p:sp>
          <p:nvSpPr>
            <p:cNvPr id="9" name="椭圆 8"/>
            <p:cNvSpPr/>
            <p:nvPr/>
          </p:nvSpPr>
          <p:spPr>
            <a:xfrm>
              <a:off x="893618" y="1120015"/>
              <a:ext cx="1118835" cy="111883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179937" y="1343502"/>
              <a:ext cx="5020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A</a:t>
              </a:r>
              <a:endParaRPr lang="zh-CN" altLang="en-US" sz="32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26253" y="1139992"/>
            <a:ext cx="1118835" cy="1118835"/>
            <a:chOff x="4326253" y="1139992"/>
            <a:chExt cx="1118835" cy="1118835"/>
          </a:xfrm>
        </p:grpSpPr>
        <p:sp>
          <p:nvSpPr>
            <p:cNvPr id="31" name="椭圆 30"/>
            <p:cNvSpPr/>
            <p:nvPr/>
          </p:nvSpPr>
          <p:spPr>
            <a:xfrm>
              <a:off x="4326253" y="1139992"/>
              <a:ext cx="1118835" cy="111883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41600" y="1392507"/>
              <a:ext cx="4491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C</a:t>
              </a:r>
              <a:endParaRPr lang="zh-CN" altLang="en-US" sz="32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62509" y="2571750"/>
            <a:ext cx="1102257" cy="1102257"/>
            <a:chOff x="2662509" y="2571750"/>
            <a:chExt cx="1102257" cy="1102257"/>
          </a:xfrm>
        </p:grpSpPr>
        <p:grpSp>
          <p:nvGrpSpPr>
            <p:cNvPr id="10" name="组合 9"/>
            <p:cNvGrpSpPr/>
            <p:nvPr/>
          </p:nvGrpSpPr>
          <p:grpSpPr>
            <a:xfrm>
              <a:off x="2662509" y="2571750"/>
              <a:ext cx="1102257" cy="110225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" name="同心圆 1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2966682" y="2830490"/>
              <a:ext cx="5020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Watford DB" pitchFamily="2" charset="0"/>
                  <a:ea typeface="造字工房劲黑（非商用）常规体" pitchFamily="50" charset="-122"/>
                </a:rPr>
                <a:t>B</a:t>
              </a:r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95144" y="2591727"/>
            <a:ext cx="1102257" cy="1102257"/>
            <a:chOff x="6095144" y="2591727"/>
            <a:chExt cx="1102257" cy="1102257"/>
          </a:xfrm>
        </p:grpSpPr>
        <p:grpSp>
          <p:nvGrpSpPr>
            <p:cNvPr id="35" name="组合 34"/>
            <p:cNvGrpSpPr/>
            <p:nvPr/>
          </p:nvGrpSpPr>
          <p:grpSpPr>
            <a:xfrm>
              <a:off x="6095144" y="2591727"/>
              <a:ext cx="1102257" cy="110225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413831" y="2821439"/>
              <a:ext cx="5020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Watford DB" pitchFamily="2" charset="0"/>
                  <a:ea typeface="造字工房劲黑（非商用）常规体" pitchFamily="50" charset="-122"/>
                </a:rPr>
                <a:t>D</a:t>
              </a:r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8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8" presetClass="entr" presetSubtype="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8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8" presetClass="entr" presetSubtype="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8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8" presetClass="entr" presetSubtype="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8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8" presetClass="entr" presetSubtype="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bldLvl="0" animBg="1"/>
          <p:bldP spid="26" grpId="0"/>
          <p:bldP spid="27" grpId="0"/>
          <p:bldP spid="49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512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参考文献</a:t>
            </a:r>
            <a:endParaRPr lang="zh-CN" altLang="en-US" sz="2000" spc="3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417320" cy="348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itchFamily="34" charset="-128"/>
                <a:ea typeface="Kozuka Gothic Pro R" pitchFamily="34" charset="-128"/>
              </a:rPr>
              <a:t>REFERENCE</a:t>
            </a:r>
            <a:endParaRPr lang="en-US" altLang="zh-CN" sz="1600" dirty="0">
              <a:solidFill>
                <a:srgbClr val="C0000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937260" y="1337310"/>
            <a:ext cx="77831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[2]孙腊珍, 吴雨生, 李澄. μ子寿命测量实验[J]. 物理实验, 2010, 30(2):1-3.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937260" y="1965960"/>
            <a:ext cx="6640830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[3]</a:t>
            </a:r>
            <a:r>
              <a:rPr lang="zh-CN" altLang="en-US"/>
              <a:t>吕治严, 李澄, 吴雨生,等. 宇宙线μ轻子寿命测量实验和电子学设计[J]. 核电子学与探测技术, 2010, 30(1):96-99.</a:t>
            </a: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937260" y="2720340"/>
            <a:ext cx="6732270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[4]</a:t>
            </a:r>
            <a:r>
              <a:rPr lang="zh-CN" altLang="en-US"/>
              <a:t>吴雨生, 吕治严, 李数,等. 一种简便的μ子寿命测量实验设计[J]. 中国科学技术大学学报, 2010, 40(6):608-611.</a:t>
            </a:r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948690" y="3440430"/>
            <a:ext cx="5749290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[5]</a:t>
            </a:r>
            <a:r>
              <a:rPr lang="zh-CN" altLang="en-US"/>
              <a:t>汪晓莲. 粒子探测技术[M]. 中国科学技术大学出版社, 2009.</a:t>
            </a:r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937260" y="809625"/>
            <a:ext cx="43891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ym typeface="+mn-ea"/>
              </a:rPr>
              <a:t>[1]T.E. </a:t>
            </a:r>
            <a:r>
              <a:rPr lang="en-US" altLang="zh-CN" dirty="0" err="1">
                <a:sym typeface="+mn-ea"/>
              </a:rPr>
              <a:t>Coan</a:t>
            </a:r>
            <a:r>
              <a:rPr lang="en-US" altLang="zh-CN" dirty="0">
                <a:sym typeface="+mn-ea"/>
              </a:rPr>
              <a:t> and J. Ye, Muon </a:t>
            </a:r>
            <a:r>
              <a:rPr lang="en-US" altLang="zh-CN" dirty="0" smtClean="0">
                <a:sym typeface="+mn-ea"/>
              </a:rPr>
              <a:t>Physics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  <p:bldP spid="4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组合 33"/>
          <p:cNvGrpSpPr/>
          <p:nvPr/>
        </p:nvGrpSpPr>
        <p:grpSpPr>
          <a:xfrm>
            <a:off x="1770522" y="2023569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900880" y="184535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3778083" y="425304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287522" y="1644017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43"/>
          <p:cNvSpPr/>
          <p:nvPr/>
        </p:nvSpPr>
        <p:spPr>
          <a:xfrm>
            <a:off x="3840360" y="219115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100010" y="2771433"/>
            <a:ext cx="1085850" cy="5791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Times New Roman" panose="02020603050405020304" charset="0"/>
                <a:ea typeface="造字工房俊雅锐宋体验版常规体" pitchFamily="50" charset="-122"/>
              </a:rPr>
              <a:t>Q&amp;A</a:t>
            </a:r>
            <a:endParaRPr lang="en-US" altLang="zh-CN" sz="3200" dirty="0">
              <a:solidFill>
                <a:srgbClr val="C00000"/>
              </a:solidFill>
              <a:latin typeface="Times New Roman" panose="02020603050405020304" charset="0"/>
              <a:ea typeface="造字工房俊雅锐宋体验版常规体" pitchFamily="50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988603" y="4064741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2853355" y="415630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50252" y="447227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椭圆 52"/>
          <p:cNvSpPr/>
          <p:nvPr/>
        </p:nvSpPr>
        <p:spPr>
          <a:xfrm>
            <a:off x="4437991" y="437833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681906" y="2886405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4175759" y="3266216"/>
            <a:ext cx="401213" cy="40121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517608" y="1757001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66667E-6 -3.82716E-6 L 0.44531 -0.5848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57" y="-2925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1.46123E-6 L 0.20451 0.584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291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8699E-6 L -0.52465 -0.50942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8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8.64198E-7 L 0.31701 -0.56759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51" y="-2839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11111E-6 4.44444E-6 L 0.12309 0.575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38889E-6 3.41057E-6 L -0.71736 -0.40563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9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3.20988E-6 L 1.0349 -0.87346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6" y="-4367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3.44146E-6 L -0.64115 -0.94965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482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4.5679E-6 L 0.45434 0.4966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08" y="24815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1.7284E-6 L 0.19358 -0.5429 " pathEditMode="relative" rAng="0" ptsTypes="AA">
                                      <p:cBhvr>
                                        <p:cTn id="112" dur="1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0" y="-27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99"/>
                            </p:stCondLst>
                            <p:childTnLst>
                              <p:par>
                                <p:cTn id="118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  <p:bldP spid="37" grpId="1" bldLvl="0" animBg="1"/>
      <p:bldP spid="37" grpId="2" bldLvl="0" animBg="1"/>
      <p:bldP spid="44" grpId="0" bldLvl="0" animBg="1"/>
      <p:bldP spid="44" grpId="1" bldLvl="0" animBg="1"/>
      <p:bldP spid="44" grpId="2" bldLvl="0" animBg="1"/>
      <p:bldP spid="45" grpId="0" bldLvl="0" animBg="1"/>
      <p:bldP spid="45" grpId="1" bldLvl="0" animBg="1"/>
      <p:bldP spid="46" grpId="0" bldLvl="0" animBg="1"/>
      <p:bldP spid="46" grpId="1" bldLvl="0" animBg="1"/>
      <p:bldP spid="46" grpId="2" bldLvl="0" animBg="1"/>
      <p:bldP spid="53" grpId="0" bldLvl="0" animBg="1"/>
      <p:bldP spid="53" grpId="1" bldLvl="0" animBg="1"/>
      <p:bldP spid="53" grpId="2" bldLvl="0" animBg="1"/>
      <p:bldP spid="57" grpId="0" bldLvl="0" animBg="1"/>
      <p:bldP spid="57" grpId="1" bldLvl="0" animBg="1"/>
      <p:bldP spid="57" grpId="2" bldLvl="0" animBg="1"/>
      <p:bldP spid="60" grpId="0" bldLvl="0" animBg="1"/>
      <p:bldP spid="60" grpId="1" bldLvl="0" animBg="1"/>
      <p:bldP spid="60" grpId="2" bldLvl="0" animBg="1"/>
      <p:bldP spid="6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480310" y="2065020"/>
            <a:ext cx="5566410" cy="1014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/>
              <a:t>Thank You</a:t>
            </a:r>
            <a:r>
              <a:rPr lang="zh-CN" altLang="en-US" sz="6000"/>
              <a:t>！！</a:t>
            </a:r>
            <a:endParaRPr lang="zh-CN" altLang="en-US" sz="6000"/>
          </a:p>
        </p:txBody>
      </p:sp>
      <p:sp>
        <p:nvSpPr>
          <p:cNvPr id="3" name="文本框 2"/>
          <p:cNvSpPr txBox="1"/>
          <p:nvPr/>
        </p:nvSpPr>
        <p:spPr>
          <a:xfrm>
            <a:off x="1155065" y="3326130"/>
            <a:ext cx="7223125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衷心感谢各位老师对我们本学期实验的指导！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tags/tag1.xml><?xml version="1.0" encoding="utf-8"?>
<p:tagLst xmlns:p="http://schemas.openxmlformats.org/presentationml/2006/main">
  <p:tag name="SELECTED" val="True"/>
</p:tagLst>
</file>

<file path=ppt/tags/tag2.xml><?xml version="1.0" encoding="utf-8"?>
<p:tagLst xmlns:p="http://schemas.openxmlformats.org/presentationml/2006/main">
  <p:tag name="SELECTED" val="True"/>
</p:tagLst>
</file>

<file path=ppt/tags/tag3.xml><?xml version="1.0" encoding="utf-8"?>
<p:tagLst xmlns:p="http://schemas.openxmlformats.org/presentationml/2006/main">
  <p:tag name="SELECTED" val="True"/>
</p:tagLst>
</file>

<file path=ppt/tags/tag4.xml><?xml version="1.0" encoding="utf-8"?>
<p:tagLst xmlns:p="http://schemas.openxmlformats.org/presentationml/2006/main">
  <p:tag name="SELECTED" val="True"/>
</p:tagLst>
</file>

<file path=ppt/tags/tag5.xml><?xml version="1.0" encoding="utf-8"?>
<p:tagLst xmlns:p="http://schemas.openxmlformats.org/presentationml/2006/main">
  <p:tag name="SELECTED" val="True"/>
</p:tagLst>
</file>

<file path=ppt/tags/tag6.xml><?xml version="1.0" encoding="utf-8"?>
<p:tagLst xmlns:p="http://schemas.openxmlformats.org/presentationml/2006/main">
  <p:tag name="SELECTED" val="True"/>
</p:tagLst>
</file>

<file path=ppt/tags/tag7.xml><?xml version="1.0" encoding="utf-8"?>
<p:tagLst xmlns:p="http://schemas.openxmlformats.org/presentationml/2006/main">
  <p:tag name="SELECTED" val="True"/>
</p:tagLst>
</file>

<file path=ppt/tags/tag8.xml><?xml version="1.0" encoding="utf-8"?>
<p:tagLst xmlns:p="http://schemas.openxmlformats.org/presentationml/2006/main">
  <p:tag name="SELECTED" val="True"/>
</p:tagLst>
</file>

<file path=ppt/tags/tag9.xml><?xml version="1.0" encoding="utf-8"?>
<p:tagLst xmlns:p="http://schemas.openxmlformats.org/presentationml/2006/main">
  <p:tag name="SELECTED" val="True"/>
</p:tagLst>
</file>

<file path=ppt/tags/tag10.xml><?xml version="1.0" encoding="utf-8"?>
<p:tagLst xmlns:p="http://schemas.openxmlformats.org/presentationml/2006/main">
  <p:tag name="SELECTED" val="True"/>
</p:tagLst>
</file>

<file path=ppt/tags/tag11.xml><?xml version="1.0" encoding="utf-8"?>
<p:tagLst xmlns:p="http://schemas.openxmlformats.org/presentationml/2006/main">
  <p:tag name="SELECTED" val="True"/>
</p:tagLst>
</file>

<file path=ppt/tags/tag12.xml><?xml version="1.0" encoding="utf-8"?>
<p:tagLst xmlns:p="http://schemas.openxmlformats.org/presentationml/2006/main">
  <p:tag name="SELECTED" val="True"/>
</p:tagLst>
</file>

<file path=ppt/tags/tag13.xml><?xml version="1.0" encoding="utf-8"?>
<p:tagLst xmlns:p="http://schemas.openxmlformats.org/presentationml/2006/main">
  <p:tag name="SELECTED" val="True"/>
</p:tagLst>
</file>

<file path=ppt/tags/tag14.xml><?xml version="1.0" encoding="utf-8"?>
<p:tagLst xmlns:p="http://schemas.openxmlformats.org/presentationml/2006/main">
  <p:tag name="SELECTED" val="True"/>
</p:tagLst>
</file>

<file path=ppt/tags/tag15.xml><?xml version="1.0" encoding="utf-8"?>
<p:tagLst xmlns:p="http://schemas.openxmlformats.org/presentationml/2006/main">
  <p:tag name="SELECTED" val="True"/>
</p:tagLst>
</file>

<file path=ppt/tags/tag16.xml><?xml version="1.0" encoding="utf-8"?>
<p:tagLst xmlns:p="http://schemas.openxmlformats.org/presentationml/2006/main">
  <p:tag name="SELECTED" val="True"/>
</p:tagLst>
</file>

<file path=ppt/tags/tag17.xml><?xml version="1.0" encoding="utf-8"?>
<p:tagLst xmlns:p="http://schemas.openxmlformats.org/presentationml/2006/main">
  <p:tag name="SELECTED" val="True"/>
</p:tagLst>
</file>

<file path=ppt/tags/tag18.xml><?xml version="1.0" encoding="utf-8"?>
<p:tagLst xmlns:p="http://schemas.openxmlformats.org/presentationml/2006/main">
  <p:tag name="SELECTED" val="True"/>
</p:tagLst>
</file>

<file path=ppt/tags/tag19.xml><?xml version="1.0" encoding="utf-8"?>
<p:tagLst xmlns:p="http://schemas.openxmlformats.org/presentationml/2006/main">
  <p:tag name="SELECTED" val="True"/>
</p:tagLst>
</file>

<file path=ppt/tags/tag20.xml><?xml version="1.0" encoding="utf-8"?>
<p:tagLst xmlns:p="http://schemas.openxmlformats.org/presentationml/2006/main">
  <p:tag name="SELECTED" val="True"/>
</p:tagLst>
</file>

<file path=ppt/tags/tag21.xml><?xml version="1.0" encoding="utf-8"?>
<p:tagLst xmlns:p="http://schemas.openxmlformats.org/presentationml/2006/main">
  <p:tag name="SELECTED" val="True"/>
</p:tagLst>
</file>

<file path=ppt/tags/tag22.xml><?xml version="1.0" encoding="utf-8"?>
<p:tagLst xmlns:p="http://schemas.openxmlformats.org/presentationml/2006/main">
  <p:tag name="SELECTED" val="True"/>
</p:tagLst>
</file>

<file path=ppt/tags/tag23.xml><?xml version="1.0" encoding="utf-8"?>
<p:tagLst xmlns:p="http://schemas.openxmlformats.org/presentationml/2006/main">
  <p:tag name="SELECTED" val="True"/>
</p:tagLst>
</file>

<file path=ppt/tags/tag24.xml><?xml version="1.0" encoding="utf-8"?>
<p:tagLst xmlns:p="http://schemas.openxmlformats.org/presentationml/2006/main">
  <p:tag name="SELECTED" val="True"/>
</p:tagLst>
</file>

<file path=ppt/tags/tag25.xml><?xml version="1.0" encoding="utf-8"?>
<p:tagLst xmlns:p="http://schemas.openxmlformats.org/presentationml/2006/main">
  <p:tag name="SELECTED" val="True"/>
</p:tagLst>
</file>

<file path=ppt/tags/tag26.xml><?xml version="1.0" encoding="utf-8"?>
<p:tagLst xmlns:p="http://schemas.openxmlformats.org/presentationml/2006/main">
  <p:tag name="SELECTED" val="True"/>
</p:tagLst>
</file>

<file path=ppt/tags/tag27.xml><?xml version="1.0" encoding="utf-8"?>
<p:tagLst xmlns:p="http://schemas.openxmlformats.org/presentationml/2006/main">
  <p:tag name="SELECTED" val="True"/>
</p:tagLst>
</file>

<file path=ppt/tags/tag28.xml><?xml version="1.0" encoding="utf-8"?>
<p:tagLst xmlns:p="http://schemas.openxmlformats.org/presentationml/2006/main">
  <p:tag name="SELECTED" val="True"/>
</p:tagLst>
</file>

<file path=ppt/tags/tag29.xml><?xml version="1.0" encoding="utf-8"?>
<p:tagLst xmlns:p="http://schemas.openxmlformats.org/presentationml/2006/main">
  <p:tag name="SELECTED" val="True"/>
</p:tagLst>
</file>

<file path=ppt/tags/tag30.xml><?xml version="1.0" encoding="utf-8"?>
<p:tagLst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2716</Words>
  <Application>WPS 演示</Application>
  <PresentationFormat>全屏显示(16:9)</PresentationFormat>
  <Paragraphs>460</Paragraphs>
  <Slides>31</Slides>
  <Notes>28</Notes>
  <HiddenSlides>0</HiddenSlides>
  <MMClips>1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29</vt:i4>
      </vt:variant>
      <vt:variant>
        <vt:lpstr>幻灯片标题</vt:lpstr>
      </vt:variant>
      <vt:variant>
        <vt:i4>31</vt:i4>
      </vt:variant>
    </vt:vector>
  </HeadingPairs>
  <TitlesOfParts>
    <vt:vector size="77" baseType="lpstr">
      <vt:lpstr>Arial</vt:lpstr>
      <vt:lpstr>宋体</vt:lpstr>
      <vt:lpstr>Wingdings</vt:lpstr>
      <vt:lpstr>张海山锐线体简</vt:lpstr>
      <vt:lpstr>方正兰亭细黑_GBK</vt:lpstr>
      <vt:lpstr>楷体</vt:lpstr>
      <vt:lpstr>Kozuka Gothic Pro R</vt:lpstr>
      <vt:lpstr>Watford DB</vt:lpstr>
      <vt:lpstr>造字工房劲黑（非商用）常规体</vt:lpstr>
      <vt:lpstr>方正兰亭细黑_GBK_M</vt:lpstr>
      <vt:lpstr>Calibri</vt:lpstr>
      <vt:lpstr>Times New Roman</vt:lpstr>
      <vt:lpstr>造字工房俊雅锐宋体验版常规体</vt:lpstr>
      <vt:lpstr>微软雅黑</vt:lpstr>
      <vt:lpstr>Yu Mincho</vt:lpstr>
      <vt:lpstr>黑体</vt:lpstr>
      <vt:lpstr>Office 主题​​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1111111111</dc:title>
  <dc:creator>User</dc:creator>
  <cp:lastModifiedBy>lenovo</cp:lastModifiedBy>
  <cp:revision>133</cp:revision>
  <dcterms:created xsi:type="dcterms:W3CDTF">2015-01-23T04:02:00Z</dcterms:created>
  <dcterms:modified xsi:type="dcterms:W3CDTF">2016-12-21T08:26:07Z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