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8803600" cy="36004500"/>
  <p:notesSz cx="6858000" cy="9144000"/>
  <p:defaultTextStyle>
    <a:defPPr>
      <a:defRPr lang="zh-CN"/>
    </a:defPPr>
    <a:lvl1pPr marL="0" algn="l" defTabSz="3703135" rtl="0" eaLnBrk="1" latinLnBrk="0" hangingPunct="1">
      <a:defRPr sz="7300" kern="1200">
        <a:solidFill>
          <a:schemeClr val="tx1"/>
        </a:solidFill>
        <a:latin typeface="+mn-lt"/>
        <a:ea typeface="+mn-ea"/>
        <a:cs typeface="+mn-cs"/>
      </a:defRPr>
    </a:lvl1pPr>
    <a:lvl2pPr marL="1851567" algn="l" defTabSz="3703135" rtl="0" eaLnBrk="1" latinLnBrk="0" hangingPunct="1">
      <a:defRPr sz="7300" kern="1200">
        <a:solidFill>
          <a:schemeClr val="tx1"/>
        </a:solidFill>
        <a:latin typeface="+mn-lt"/>
        <a:ea typeface="+mn-ea"/>
        <a:cs typeface="+mn-cs"/>
      </a:defRPr>
    </a:lvl2pPr>
    <a:lvl3pPr marL="3703135" algn="l" defTabSz="3703135" rtl="0" eaLnBrk="1" latinLnBrk="0" hangingPunct="1">
      <a:defRPr sz="7300" kern="1200">
        <a:solidFill>
          <a:schemeClr val="tx1"/>
        </a:solidFill>
        <a:latin typeface="+mn-lt"/>
        <a:ea typeface="+mn-ea"/>
        <a:cs typeface="+mn-cs"/>
      </a:defRPr>
    </a:lvl3pPr>
    <a:lvl4pPr marL="5554702" algn="l" defTabSz="3703135" rtl="0" eaLnBrk="1" latinLnBrk="0" hangingPunct="1">
      <a:defRPr sz="7300" kern="1200">
        <a:solidFill>
          <a:schemeClr val="tx1"/>
        </a:solidFill>
        <a:latin typeface="+mn-lt"/>
        <a:ea typeface="+mn-ea"/>
        <a:cs typeface="+mn-cs"/>
      </a:defRPr>
    </a:lvl4pPr>
    <a:lvl5pPr marL="7406270" algn="l" defTabSz="3703135" rtl="0" eaLnBrk="1" latinLnBrk="0" hangingPunct="1">
      <a:defRPr sz="7300" kern="1200">
        <a:solidFill>
          <a:schemeClr val="tx1"/>
        </a:solidFill>
        <a:latin typeface="+mn-lt"/>
        <a:ea typeface="+mn-ea"/>
        <a:cs typeface="+mn-cs"/>
      </a:defRPr>
    </a:lvl5pPr>
    <a:lvl6pPr marL="9257837" algn="l" defTabSz="3703135" rtl="0" eaLnBrk="1" latinLnBrk="0" hangingPunct="1">
      <a:defRPr sz="7300" kern="1200">
        <a:solidFill>
          <a:schemeClr val="tx1"/>
        </a:solidFill>
        <a:latin typeface="+mn-lt"/>
        <a:ea typeface="+mn-ea"/>
        <a:cs typeface="+mn-cs"/>
      </a:defRPr>
    </a:lvl6pPr>
    <a:lvl7pPr marL="11109405" algn="l" defTabSz="3703135" rtl="0" eaLnBrk="1" latinLnBrk="0" hangingPunct="1">
      <a:defRPr sz="7300" kern="1200">
        <a:solidFill>
          <a:schemeClr val="tx1"/>
        </a:solidFill>
        <a:latin typeface="+mn-lt"/>
        <a:ea typeface="+mn-ea"/>
        <a:cs typeface="+mn-cs"/>
      </a:defRPr>
    </a:lvl7pPr>
    <a:lvl8pPr marL="12960972" algn="l" defTabSz="3703135" rtl="0" eaLnBrk="1" latinLnBrk="0" hangingPunct="1">
      <a:defRPr sz="7300" kern="1200">
        <a:solidFill>
          <a:schemeClr val="tx1"/>
        </a:solidFill>
        <a:latin typeface="+mn-lt"/>
        <a:ea typeface="+mn-ea"/>
        <a:cs typeface="+mn-cs"/>
      </a:defRPr>
    </a:lvl8pPr>
    <a:lvl9pPr marL="14812539" algn="l" defTabSz="3703135" rtl="0" eaLnBrk="1" latinLnBrk="0" hangingPunct="1">
      <a:defRPr sz="7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18" autoAdjust="0"/>
  </p:normalViewPr>
  <p:slideViewPr>
    <p:cSldViewPr>
      <p:cViewPr>
        <p:scale>
          <a:sx n="30" d="100"/>
          <a:sy n="30" d="100"/>
        </p:scale>
        <p:origin x="-654" y="3900"/>
      </p:cViewPr>
      <p:guideLst>
        <p:guide orient="horz" pos="11340"/>
        <p:guide pos="907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160271" y="11184733"/>
            <a:ext cx="24483060" cy="7717632"/>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4320541" y="20402550"/>
            <a:ext cx="20162520" cy="9201150"/>
          </a:xfrm>
        </p:spPr>
        <p:txBody>
          <a:bodyPr/>
          <a:lstStyle>
            <a:lvl1pPr marL="0" indent="0" algn="ctr">
              <a:buNone/>
              <a:defRPr>
                <a:solidFill>
                  <a:schemeClr val="tx1">
                    <a:tint val="75000"/>
                  </a:schemeClr>
                </a:solidFill>
              </a:defRPr>
            </a:lvl1pPr>
            <a:lvl2pPr marL="1851567" indent="0" algn="ctr">
              <a:buNone/>
              <a:defRPr>
                <a:solidFill>
                  <a:schemeClr val="tx1">
                    <a:tint val="75000"/>
                  </a:schemeClr>
                </a:solidFill>
              </a:defRPr>
            </a:lvl2pPr>
            <a:lvl3pPr marL="3703135" indent="0" algn="ctr">
              <a:buNone/>
              <a:defRPr>
                <a:solidFill>
                  <a:schemeClr val="tx1">
                    <a:tint val="75000"/>
                  </a:schemeClr>
                </a:solidFill>
              </a:defRPr>
            </a:lvl3pPr>
            <a:lvl4pPr marL="5554702" indent="0" algn="ctr">
              <a:buNone/>
              <a:defRPr>
                <a:solidFill>
                  <a:schemeClr val="tx1">
                    <a:tint val="75000"/>
                  </a:schemeClr>
                </a:solidFill>
              </a:defRPr>
            </a:lvl4pPr>
            <a:lvl5pPr marL="7406270" indent="0" algn="ctr">
              <a:buNone/>
              <a:defRPr>
                <a:solidFill>
                  <a:schemeClr val="tx1">
                    <a:tint val="75000"/>
                  </a:schemeClr>
                </a:solidFill>
              </a:defRPr>
            </a:lvl5pPr>
            <a:lvl6pPr marL="9257837" indent="0" algn="ctr">
              <a:buNone/>
              <a:defRPr>
                <a:solidFill>
                  <a:schemeClr val="tx1">
                    <a:tint val="75000"/>
                  </a:schemeClr>
                </a:solidFill>
              </a:defRPr>
            </a:lvl6pPr>
            <a:lvl7pPr marL="11109405" indent="0" algn="ctr">
              <a:buNone/>
              <a:defRPr>
                <a:solidFill>
                  <a:schemeClr val="tx1">
                    <a:tint val="75000"/>
                  </a:schemeClr>
                </a:solidFill>
              </a:defRPr>
            </a:lvl7pPr>
            <a:lvl8pPr marL="12960972" indent="0" algn="ctr">
              <a:buNone/>
              <a:defRPr>
                <a:solidFill>
                  <a:schemeClr val="tx1">
                    <a:tint val="75000"/>
                  </a:schemeClr>
                </a:solidFill>
              </a:defRPr>
            </a:lvl8pPr>
            <a:lvl9pPr marL="14812539"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2275286" y="23136228"/>
            <a:ext cx="24483060" cy="7150894"/>
          </a:xfrm>
        </p:spPr>
        <p:txBody>
          <a:bodyPr anchor="t"/>
          <a:lstStyle>
            <a:lvl1pPr algn="l">
              <a:defRPr sz="162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275286" y="15260246"/>
            <a:ext cx="24483060" cy="7875982"/>
          </a:xfrm>
        </p:spPr>
        <p:txBody>
          <a:bodyPr anchor="b"/>
          <a:lstStyle>
            <a:lvl1pPr marL="0" indent="0">
              <a:buNone/>
              <a:defRPr sz="8100">
                <a:solidFill>
                  <a:schemeClr val="tx1">
                    <a:tint val="75000"/>
                  </a:schemeClr>
                </a:solidFill>
              </a:defRPr>
            </a:lvl1pPr>
            <a:lvl2pPr marL="1851567" indent="0">
              <a:buNone/>
              <a:defRPr sz="7300">
                <a:solidFill>
                  <a:schemeClr val="tx1">
                    <a:tint val="75000"/>
                  </a:schemeClr>
                </a:solidFill>
              </a:defRPr>
            </a:lvl2pPr>
            <a:lvl3pPr marL="3703135" indent="0">
              <a:buNone/>
              <a:defRPr sz="6500">
                <a:solidFill>
                  <a:schemeClr val="tx1">
                    <a:tint val="75000"/>
                  </a:schemeClr>
                </a:solidFill>
              </a:defRPr>
            </a:lvl3pPr>
            <a:lvl4pPr marL="5554702" indent="0">
              <a:buNone/>
              <a:defRPr sz="5700">
                <a:solidFill>
                  <a:schemeClr val="tx1">
                    <a:tint val="75000"/>
                  </a:schemeClr>
                </a:solidFill>
              </a:defRPr>
            </a:lvl4pPr>
            <a:lvl5pPr marL="7406270" indent="0">
              <a:buNone/>
              <a:defRPr sz="5700">
                <a:solidFill>
                  <a:schemeClr val="tx1">
                    <a:tint val="75000"/>
                  </a:schemeClr>
                </a:solidFill>
              </a:defRPr>
            </a:lvl5pPr>
            <a:lvl6pPr marL="9257837" indent="0">
              <a:buNone/>
              <a:defRPr sz="5700">
                <a:solidFill>
                  <a:schemeClr val="tx1">
                    <a:tint val="75000"/>
                  </a:schemeClr>
                </a:solidFill>
              </a:defRPr>
            </a:lvl6pPr>
            <a:lvl7pPr marL="11109405" indent="0">
              <a:buNone/>
              <a:defRPr sz="5700">
                <a:solidFill>
                  <a:schemeClr val="tx1">
                    <a:tint val="75000"/>
                  </a:schemeClr>
                </a:solidFill>
              </a:defRPr>
            </a:lvl7pPr>
            <a:lvl8pPr marL="12960972" indent="0">
              <a:buNone/>
              <a:defRPr sz="5700">
                <a:solidFill>
                  <a:schemeClr val="tx1">
                    <a:tint val="75000"/>
                  </a:schemeClr>
                </a:solidFill>
              </a:defRPr>
            </a:lvl8pPr>
            <a:lvl9pPr marL="14812539" indent="0">
              <a:buNone/>
              <a:defRPr sz="57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440180" y="8401053"/>
            <a:ext cx="12721590" cy="23761306"/>
          </a:xfrm>
        </p:spPr>
        <p:txBody>
          <a:bodyPr/>
          <a:lstStyle>
            <a:lvl1pPr>
              <a:defRPr sz="11300"/>
            </a:lvl1pPr>
            <a:lvl2pPr>
              <a:defRPr sz="9700"/>
            </a:lvl2pPr>
            <a:lvl3pPr>
              <a:defRPr sz="8100"/>
            </a:lvl3pPr>
            <a:lvl4pPr>
              <a:defRPr sz="7300"/>
            </a:lvl4pPr>
            <a:lvl5pPr>
              <a:defRPr sz="7300"/>
            </a:lvl5pPr>
            <a:lvl6pPr>
              <a:defRPr sz="7300"/>
            </a:lvl6pPr>
            <a:lvl7pPr>
              <a:defRPr sz="7300"/>
            </a:lvl7pPr>
            <a:lvl8pPr>
              <a:defRPr sz="7300"/>
            </a:lvl8pPr>
            <a:lvl9pPr>
              <a:defRPr sz="7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4641831" y="8401053"/>
            <a:ext cx="12721590" cy="23761306"/>
          </a:xfrm>
        </p:spPr>
        <p:txBody>
          <a:bodyPr/>
          <a:lstStyle>
            <a:lvl1pPr>
              <a:defRPr sz="11300"/>
            </a:lvl1pPr>
            <a:lvl2pPr>
              <a:defRPr sz="9700"/>
            </a:lvl2pPr>
            <a:lvl3pPr>
              <a:defRPr sz="8100"/>
            </a:lvl3pPr>
            <a:lvl4pPr>
              <a:defRPr sz="7300"/>
            </a:lvl4pPr>
            <a:lvl5pPr>
              <a:defRPr sz="7300"/>
            </a:lvl5pPr>
            <a:lvl6pPr>
              <a:defRPr sz="7300"/>
            </a:lvl6pPr>
            <a:lvl7pPr>
              <a:defRPr sz="7300"/>
            </a:lvl7pPr>
            <a:lvl8pPr>
              <a:defRPr sz="7300"/>
            </a:lvl8pPr>
            <a:lvl9pPr>
              <a:defRPr sz="7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440180" y="8059344"/>
            <a:ext cx="12726592" cy="3358751"/>
          </a:xfrm>
        </p:spPr>
        <p:txBody>
          <a:bodyPr anchor="b"/>
          <a:lstStyle>
            <a:lvl1pPr marL="0" indent="0">
              <a:buNone/>
              <a:defRPr sz="9700" b="1"/>
            </a:lvl1pPr>
            <a:lvl2pPr marL="1851567" indent="0">
              <a:buNone/>
              <a:defRPr sz="8100" b="1"/>
            </a:lvl2pPr>
            <a:lvl3pPr marL="3703135" indent="0">
              <a:buNone/>
              <a:defRPr sz="7300" b="1"/>
            </a:lvl3pPr>
            <a:lvl4pPr marL="5554702" indent="0">
              <a:buNone/>
              <a:defRPr sz="6500" b="1"/>
            </a:lvl4pPr>
            <a:lvl5pPr marL="7406270" indent="0">
              <a:buNone/>
              <a:defRPr sz="6500" b="1"/>
            </a:lvl5pPr>
            <a:lvl6pPr marL="9257837" indent="0">
              <a:buNone/>
              <a:defRPr sz="6500" b="1"/>
            </a:lvl6pPr>
            <a:lvl7pPr marL="11109405" indent="0">
              <a:buNone/>
              <a:defRPr sz="6500" b="1"/>
            </a:lvl7pPr>
            <a:lvl8pPr marL="12960972" indent="0">
              <a:buNone/>
              <a:defRPr sz="6500" b="1"/>
            </a:lvl8pPr>
            <a:lvl9pPr marL="14812539" indent="0">
              <a:buNone/>
              <a:defRPr sz="6500" b="1"/>
            </a:lvl9pPr>
          </a:lstStyle>
          <a:p>
            <a:pPr lvl="0"/>
            <a:r>
              <a:rPr lang="zh-CN" altLang="en-US" smtClean="0"/>
              <a:t>单击此处编辑母版文本样式</a:t>
            </a:r>
          </a:p>
        </p:txBody>
      </p:sp>
      <p:sp>
        <p:nvSpPr>
          <p:cNvPr id="4" name="内容占位符 3"/>
          <p:cNvSpPr>
            <a:spLocks noGrp="1"/>
          </p:cNvSpPr>
          <p:nvPr>
            <p:ph sz="half" idx="2"/>
          </p:nvPr>
        </p:nvSpPr>
        <p:spPr>
          <a:xfrm>
            <a:off x="1440180" y="11418094"/>
            <a:ext cx="12726592" cy="20744262"/>
          </a:xfrm>
        </p:spPr>
        <p:txBody>
          <a:bodyPr/>
          <a:lstStyle>
            <a:lvl1pPr>
              <a:defRPr sz="9700"/>
            </a:lvl1pPr>
            <a:lvl2pPr>
              <a:defRPr sz="8100"/>
            </a:lvl2pPr>
            <a:lvl3pPr>
              <a:defRPr sz="7300"/>
            </a:lvl3pPr>
            <a:lvl4pPr>
              <a:defRPr sz="6500"/>
            </a:lvl4pPr>
            <a:lvl5pPr>
              <a:defRPr sz="6500"/>
            </a:lvl5pPr>
            <a:lvl6pPr>
              <a:defRPr sz="6500"/>
            </a:lvl6pPr>
            <a:lvl7pPr>
              <a:defRPr sz="6500"/>
            </a:lvl7pPr>
            <a:lvl8pPr>
              <a:defRPr sz="6500"/>
            </a:lvl8pPr>
            <a:lvl9pPr>
              <a:defRPr sz="6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14631830" y="8059344"/>
            <a:ext cx="12731591" cy="3358751"/>
          </a:xfrm>
        </p:spPr>
        <p:txBody>
          <a:bodyPr anchor="b"/>
          <a:lstStyle>
            <a:lvl1pPr marL="0" indent="0">
              <a:buNone/>
              <a:defRPr sz="9700" b="1"/>
            </a:lvl1pPr>
            <a:lvl2pPr marL="1851567" indent="0">
              <a:buNone/>
              <a:defRPr sz="8100" b="1"/>
            </a:lvl2pPr>
            <a:lvl3pPr marL="3703135" indent="0">
              <a:buNone/>
              <a:defRPr sz="7300" b="1"/>
            </a:lvl3pPr>
            <a:lvl4pPr marL="5554702" indent="0">
              <a:buNone/>
              <a:defRPr sz="6500" b="1"/>
            </a:lvl4pPr>
            <a:lvl5pPr marL="7406270" indent="0">
              <a:buNone/>
              <a:defRPr sz="6500" b="1"/>
            </a:lvl5pPr>
            <a:lvl6pPr marL="9257837" indent="0">
              <a:buNone/>
              <a:defRPr sz="6500" b="1"/>
            </a:lvl6pPr>
            <a:lvl7pPr marL="11109405" indent="0">
              <a:buNone/>
              <a:defRPr sz="6500" b="1"/>
            </a:lvl7pPr>
            <a:lvl8pPr marL="12960972" indent="0">
              <a:buNone/>
              <a:defRPr sz="6500" b="1"/>
            </a:lvl8pPr>
            <a:lvl9pPr marL="14812539" indent="0">
              <a:buNone/>
              <a:defRPr sz="6500" b="1"/>
            </a:lvl9pPr>
          </a:lstStyle>
          <a:p>
            <a:pPr lvl="0"/>
            <a:r>
              <a:rPr lang="zh-CN" altLang="en-US" smtClean="0"/>
              <a:t>单击此处编辑母版文本样式</a:t>
            </a:r>
          </a:p>
        </p:txBody>
      </p:sp>
      <p:sp>
        <p:nvSpPr>
          <p:cNvPr id="6" name="内容占位符 5"/>
          <p:cNvSpPr>
            <a:spLocks noGrp="1"/>
          </p:cNvSpPr>
          <p:nvPr>
            <p:ph sz="quarter" idx="4"/>
          </p:nvPr>
        </p:nvSpPr>
        <p:spPr>
          <a:xfrm>
            <a:off x="14631830" y="11418094"/>
            <a:ext cx="12731591" cy="20744262"/>
          </a:xfrm>
        </p:spPr>
        <p:txBody>
          <a:bodyPr/>
          <a:lstStyle>
            <a:lvl1pPr>
              <a:defRPr sz="9700"/>
            </a:lvl1pPr>
            <a:lvl2pPr>
              <a:defRPr sz="8100"/>
            </a:lvl2pPr>
            <a:lvl3pPr>
              <a:defRPr sz="7300"/>
            </a:lvl3pPr>
            <a:lvl4pPr>
              <a:defRPr sz="6500"/>
            </a:lvl4pPr>
            <a:lvl5pPr>
              <a:defRPr sz="6500"/>
            </a:lvl5pPr>
            <a:lvl6pPr>
              <a:defRPr sz="6500"/>
            </a:lvl6pPr>
            <a:lvl7pPr>
              <a:defRPr sz="6500"/>
            </a:lvl7pPr>
            <a:lvl8pPr>
              <a:defRPr sz="6500"/>
            </a:lvl8pPr>
            <a:lvl9pPr>
              <a:defRPr sz="6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440182" y="1433513"/>
            <a:ext cx="9476186" cy="6100763"/>
          </a:xfrm>
        </p:spPr>
        <p:txBody>
          <a:bodyPr anchor="b"/>
          <a:lstStyle>
            <a:lvl1pPr algn="l">
              <a:defRPr sz="81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1261407" y="1433515"/>
            <a:ext cx="16102012" cy="30728843"/>
          </a:xfrm>
        </p:spPr>
        <p:txBody>
          <a:bodyPr/>
          <a:lstStyle>
            <a:lvl1pPr>
              <a:defRPr sz="12900"/>
            </a:lvl1pPr>
            <a:lvl2pPr>
              <a:defRPr sz="11300"/>
            </a:lvl2pPr>
            <a:lvl3pPr>
              <a:defRPr sz="9700"/>
            </a:lvl3pPr>
            <a:lvl4pPr>
              <a:defRPr sz="8100"/>
            </a:lvl4pPr>
            <a:lvl5pPr>
              <a:defRPr sz="8100"/>
            </a:lvl5pPr>
            <a:lvl6pPr>
              <a:defRPr sz="8100"/>
            </a:lvl6pPr>
            <a:lvl7pPr>
              <a:defRPr sz="8100"/>
            </a:lvl7pPr>
            <a:lvl8pPr>
              <a:defRPr sz="8100"/>
            </a:lvl8pPr>
            <a:lvl9pPr>
              <a:defRPr sz="8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440182" y="7534278"/>
            <a:ext cx="9476186" cy="24628081"/>
          </a:xfrm>
        </p:spPr>
        <p:txBody>
          <a:bodyPr/>
          <a:lstStyle>
            <a:lvl1pPr marL="0" indent="0">
              <a:buNone/>
              <a:defRPr sz="5700"/>
            </a:lvl1pPr>
            <a:lvl2pPr marL="1851567" indent="0">
              <a:buNone/>
              <a:defRPr sz="4900"/>
            </a:lvl2pPr>
            <a:lvl3pPr marL="3703135" indent="0">
              <a:buNone/>
              <a:defRPr sz="4000"/>
            </a:lvl3pPr>
            <a:lvl4pPr marL="5554702" indent="0">
              <a:buNone/>
              <a:defRPr sz="3700"/>
            </a:lvl4pPr>
            <a:lvl5pPr marL="7406270" indent="0">
              <a:buNone/>
              <a:defRPr sz="3700"/>
            </a:lvl5pPr>
            <a:lvl6pPr marL="9257837" indent="0">
              <a:buNone/>
              <a:defRPr sz="3700"/>
            </a:lvl6pPr>
            <a:lvl7pPr marL="11109405" indent="0">
              <a:buNone/>
              <a:defRPr sz="3700"/>
            </a:lvl7pPr>
            <a:lvl8pPr marL="12960972" indent="0">
              <a:buNone/>
              <a:defRPr sz="3700"/>
            </a:lvl8pPr>
            <a:lvl9pPr marL="14812539" indent="0">
              <a:buNone/>
              <a:defRPr sz="37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645708" y="25203151"/>
            <a:ext cx="17282160" cy="2975374"/>
          </a:xfrm>
        </p:spPr>
        <p:txBody>
          <a:bodyPr anchor="b"/>
          <a:lstStyle>
            <a:lvl1pPr algn="l">
              <a:defRPr sz="81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645708" y="3217069"/>
            <a:ext cx="17282160" cy="21602700"/>
          </a:xfrm>
        </p:spPr>
        <p:txBody>
          <a:bodyPr/>
          <a:lstStyle>
            <a:lvl1pPr marL="0" indent="0">
              <a:buNone/>
              <a:defRPr sz="12900"/>
            </a:lvl1pPr>
            <a:lvl2pPr marL="1851567" indent="0">
              <a:buNone/>
              <a:defRPr sz="11300"/>
            </a:lvl2pPr>
            <a:lvl3pPr marL="3703135" indent="0">
              <a:buNone/>
              <a:defRPr sz="9700"/>
            </a:lvl3pPr>
            <a:lvl4pPr marL="5554702" indent="0">
              <a:buNone/>
              <a:defRPr sz="8100"/>
            </a:lvl4pPr>
            <a:lvl5pPr marL="7406270" indent="0">
              <a:buNone/>
              <a:defRPr sz="8100"/>
            </a:lvl5pPr>
            <a:lvl6pPr marL="9257837" indent="0">
              <a:buNone/>
              <a:defRPr sz="8100"/>
            </a:lvl6pPr>
            <a:lvl7pPr marL="11109405" indent="0">
              <a:buNone/>
              <a:defRPr sz="8100"/>
            </a:lvl7pPr>
            <a:lvl8pPr marL="12960972" indent="0">
              <a:buNone/>
              <a:defRPr sz="8100"/>
            </a:lvl8pPr>
            <a:lvl9pPr marL="14812539" indent="0">
              <a:buNone/>
              <a:defRPr sz="8100"/>
            </a:lvl9pPr>
          </a:lstStyle>
          <a:p>
            <a:endParaRPr lang="zh-CN" altLang="en-US"/>
          </a:p>
        </p:txBody>
      </p:sp>
      <p:sp>
        <p:nvSpPr>
          <p:cNvPr id="4" name="文本占位符 3"/>
          <p:cNvSpPr>
            <a:spLocks noGrp="1"/>
          </p:cNvSpPr>
          <p:nvPr>
            <p:ph type="body" sz="half" idx="2"/>
          </p:nvPr>
        </p:nvSpPr>
        <p:spPr>
          <a:xfrm>
            <a:off x="5645708" y="28178525"/>
            <a:ext cx="17282160" cy="4225526"/>
          </a:xfrm>
        </p:spPr>
        <p:txBody>
          <a:bodyPr/>
          <a:lstStyle>
            <a:lvl1pPr marL="0" indent="0">
              <a:buNone/>
              <a:defRPr sz="5700"/>
            </a:lvl1pPr>
            <a:lvl2pPr marL="1851567" indent="0">
              <a:buNone/>
              <a:defRPr sz="4900"/>
            </a:lvl2pPr>
            <a:lvl3pPr marL="3703135" indent="0">
              <a:buNone/>
              <a:defRPr sz="4000"/>
            </a:lvl3pPr>
            <a:lvl4pPr marL="5554702" indent="0">
              <a:buNone/>
              <a:defRPr sz="3700"/>
            </a:lvl4pPr>
            <a:lvl5pPr marL="7406270" indent="0">
              <a:buNone/>
              <a:defRPr sz="3700"/>
            </a:lvl5pPr>
            <a:lvl6pPr marL="9257837" indent="0">
              <a:buNone/>
              <a:defRPr sz="3700"/>
            </a:lvl6pPr>
            <a:lvl7pPr marL="11109405" indent="0">
              <a:buNone/>
              <a:defRPr sz="3700"/>
            </a:lvl7pPr>
            <a:lvl8pPr marL="12960972" indent="0">
              <a:buNone/>
              <a:defRPr sz="3700"/>
            </a:lvl8pPr>
            <a:lvl9pPr marL="14812539" indent="0">
              <a:buNone/>
              <a:defRPr sz="37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882610" y="1441852"/>
            <a:ext cx="6480810" cy="3072050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440180" y="1441852"/>
            <a:ext cx="18962370" cy="3072050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2012/5/20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440181" y="1441849"/>
            <a:ext cx="25923240" cy="6000750"/>
          </a:xfrm>
          <a:prstGeom prst="rect">
            <a:avLst/>
          </a:prstGeom>
        </p:spPr>
        <p:txBody>
          <a:bodyPr vert="horz" lIns="370313" tIns="185157" rIns="370313" bIns="18515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440181" y="8401053"/>
            <a:ext cx="25923240" cy="23761306"/>
          </a:xfrm>
          <a:prstGeom prst="rect">
            <a:avLst/>
          </a:prstGeom>
        </p:spPr>
        <p:txBody>
          <a:bodyPr vert="horz" lIns="370313" tIns="185157" rIns="370313" bIns="185157"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1440181" y="33370840"/>
            <a:ext cx="6720840" cy="1916907"/>
          </a:xfrm>
          <a:prstGeom prst="rect">
            <a:avLst/>
          </a:prstGeom>
        </p:spPr>
        <p:txBody>
          <a:bodyPr vert="horz" lIns="370313" tIns="185157" rIns="370313" bIns="185157" rtlCol="0" anchor="ctr"/>
          <a:lstStyle>
            <a:lvl1pPr algn="l">
              <a:defRPr sz="4900">
                <a:solidFill>
                  <a:schemeClr val="tx1">
                    <a:tint val="75000"/>
                  </a:schemeClr>
                </a:solidFill>
              </a:defRPr>
            </a:lvl1pPr>
          </a:lstStyle>
          <a:p>
            <a:fld id="{530820CF-B880-4189-942D-D702A7CBA730}" type="datetimeFigureOut">
              <a:rPr lang="zh-CN" altLang="en-US" smtClean="0"/>
              <a:t>2012/5/20</a:t>
            </a:fld>
            <a:endParaRPr lang="zh-CN" altLang="en-US"/>
          </a:p>
        </p:txBody>
      </p:sp>
      <p:sp>
        <p:nvSpPr>
          <p:cNvPr id="5" name="页脚占位符 4"/>
          <p:cNvSpPr>
            <a:spLocks noGrp="1"/>
          </p:cNvSpPr>
          <p:nvPr>
            <p:ph type="ftr" sz="quarter" idx="3"/>
          </p:nvPr>
        </p:nvSpPr>
        <p:spPr>
          <a:xfrm>
            <a:off x="9841231" y="33370840"/>
            <a:ext cx="9121140" cy="1916907"/>
          </a:xfrm>
          <a:prstGeom prst="rect">
            <a:avLst/>
          </a:prstGeom>
        </p:spPr>
        <p:txBody>
          <a:bodyPr vert="horz" lIns="370313" tIns="185157" rIns="370313" bIns="185157" rtlCol="0" anchor="ctr"/>
          <a:lstStyle>
            <a:lvl1pPr algn="ctr">
              <a:defRPr sz="4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20642581" y="33370840"/>
            <a:ext cx="6720840" cy="1916907"/>
          </a:xfrm>
          <a:prstGeom prst="rect">
            <a:avLst/>
          </a:prstGeom>
        </p:spPr>
        <p:txBody>
          <a:bodyPr vert="horz" lIns="370313" tIns="185157" rIns="370313" bIns="185157" rtlCol="0" anchor="ctr"/>
          <a:lstStyle>
            <a:lvl1pPr algn="r">
              <a:defRPr sz="49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703135" rtl="0" eaLnBrk="1" latinLnBrk="0" hangingPunct="1">
        <a:spcBef>
          <a:spcPct val="0"/>
        </a:spcBef>
        <a:buNone/>
        <a:defRPr sz="17800" kern="1200">
          <a:solidFill>
            <a:schemeClr val="tx1"/>
          </a:solidFill>
          <a:latin typeface="+mj-lt"/>
          <a:ea typeface="+mj-ea"/>
          <a:cs typeface="+mj-cs"/>
        </a:defRPr>
      </a:lvl1pPr>
    </p:titleStyle>
    <p:bodyStyle>
      <a:lvl1pPr marL="1388676" indent="-1388676" algn="l" defTabSz="3703135" rtl="0" eaLnBrk="1" latinLnBrk="0" hangingPunct="1">
        <a:spcBef>
          <a:spcPct val="20000"/>
        </a:spcBef>
        <a:buFont typeface="Arial" pitchFamily="34" charset="0"/>
        <a:buChar char="•"/>
        <a:defRPr sz="12900" kern="1200">
          <a:solidFill>
            <a:schemeClr val="tx1"/>
          </a:solidFill>
          <a:latin typeface="+mn-lt"/>
          <a:ea typeface="+mn-ea"/>
          <a:cs typeface="+mn-cs"/>
        </a:defRPr>
      </a:lvl1pPr>
      <a:lvl2pPr marL="3008797" indent="-1157230" algn="l" defTabSz="3703135" rtl="0" eaLnBrk="1" latinLnBrk="0" hangingPunct="1">
        <a:spcBef>
          <a:spcPct val="20000"/>
        </a:spcBef>
        <a:buFont typeface="Arial" pitchFamily="34" charset="0"/>
        <a:buChar char="–"/>
        <a:defRPr sz="11300" kern="1200">
          <a:solidFill>
            <a:schemeClr val="tx1"/>
          </a:solidFill>
          <a:latin typeface="+mn-lt"/>
          <a:ea typeface="+mn-ea"/>
          <a:cs typeface="+mn-cs"/>
        </a:defRPr>
      </a:lvl2pPr>
      <a:lvl3pPr marL="4628919" indent="-925784" algn="l" defTabSz="3703135" rtl="0" eaLnBrk="1" latinLnBrk="0" hangingPunct="1">
        <a:spcBef>
          <a:spcPct val="20000"/>
        </a:spcBef>
        <a:buFont typeface="Arial" pitchFamily="34" charset="0"/>
        <a:buChar char="•"/>
        <a:defRPr sz="9700" kern="1200">
          <a:solidFill>
            <a:schemeClr val="tx1"/>
          </a:solidFill>
          <a:latin typeface="+mn-lt"/>
          <a:ea typeface="+mn-ea"/>
          <a:cs typeface="+mn-cs"/>
        </a:defRPr>
      </a:lvl3pPr>
      <a:lvl4pPr marL="6480486" indent="-925784" algn="l" defTabSz="3703135" rtl="0" eaLnBrk="1" latinLnBrk="0" hangingPunct="1">
        <a:spcBef>
          <a:spcPct val="20000"/>
        </a:spcBef>
        <a:buFont typeface="Arial" pitchFamily="34" charset="0"/>
        <a:buChar char="–"/>
        <a:defRPr sz="8100" kern="1200">
          <a:solidFill>
            <a:schemeClr val="tx1"/>
          </a:solidFill>
          <a:latin typeface="+mn-lt"/>
          <a:ea typeface="+mn-ea"/>
          <a:cs typeface="+mn-cs"/>
        </a:defRPr>
      </a:lvl4pPr>
      <a:lvl5pPr marL="8332053" indent="-925784" algn="l" defTabSz="3703135" rtl="0" eaLnBrk="1" latinLnBrk="0" hangingPunct="1">
        <a:spcBef>
          <a:spcPct val="20000"/>
        </a:spcBef>
        <a:buFont typeface="Arial" pitchFamily="34" charset="0"/>
        <a:buChar char="»"/>
        <a:defRPr sz="8100" kern="1200">
          <a:solidFill>
            <a:schemeClr val="tx1"/>
          </a:solidFill>
          <a:latin typeface="+mn-lt"/>
          <a:ea typeface="+mn-ea"/>
          <a:cs typeface="+mn-cs"/>
        </a:defRPr>
      </a:lvl5pPr>
      <a:lvl6pPr marL="10183621" indent="-925784" algn="l" defTabSz="3703135" rtl="0" eaLnBrk="1" latinLnBrk="0" hangingPunct="1">
        <a:spcBef>
          <a:spcPct val="20000"/>
        </a:spcBef>
        <a:buFont typeface="Arial" pitchFamily="34" charset="0"/>
        <a:buChar char="•"/>
        <a:defRPr sz="8100" kern="1200">
          <a:solidFill>
            <a:schemeClr val="tx1"/>
          </a:solidFill>
          <a:latin typeface="+mn-lt"/>
          <a:ea typeface="+mn-ea"/>
          <a:cs typeface="+mn-cs"/>
        </a:defRPr>
      </a:lvl6pPr>
      <a:lvl7pPr marL="12035188" indent="-925784" algn="l" defTabSz="3703135" rtl="0" eaLnBrk="1" latinLnBrk="0" hangingPunct="1">
        <a:spcBef>
          <a:spcPct val="20000"/>
        </a:spcBef>
        <a:buFont typeface="Arial" pitchFamily="34" charset="0"/>
        <a:buChar char="•"/>
        <a:defRPr sz="8100" kern="1200">
          <a:solidFill>
            <a:schemeClr val="tx1"/>
          </a:solidFill>
          <a:latin typeface="+mn-lt"/>
          <a:ea typeface="+mn-ea"/>
          <a:cs typeface="+mn-cs"/>
        </a:defRPr>
      </a:lvl7pPr>
      <a:lvl8pPr marL="13886756" indent="-925784" algn="l" defTabSz="3703135" rtl="0" eaLnBrk="1" latinLnBrk="0" hangingPunct="1">
        <a:spcBef>
          <a:spcPct val="20000"/>
        </a:spcBef>
        <a:buFont typeface="Arial" pitchFamily="34" charset="0"/>
        <a:buChar char="•"/>
        <a:defRPr sz="8100" kern="1200">
          <a:solidFill>
            <a:schemeClr val="tx1"/>
          </a:solidFill>
          <a:latin typeface="+mn-lt"/>
          <a:ea typeface="+mn-ea"/>
          <a:cs typeface="+mn-cs"/>
        </a:defRPr>
      </a:lvl8pPr>
      <a:lvl9pPr marL="15738323" indent="-925784" algn="l" defTabSz="3703135" rtl="0" eaLnBrk="1" latinLnBrk="0" hangingPunct="1">
        <a:spcBef>
          <a:spcPct val="20000"/>
        </a:spcBef>
        <a:buFont typeface="Arial" pitchFamily="34" charset="0"/>
        <a:buChar char="•"/>
        <a:defRPr sz="8100" kern="1200">
          <a:solidFill>
            <a:schemeClr val="tx1"/>
          </a:solidFill>
          <a:latin typeface="+mn-lt"/>
          <a:ea typeface="+mn-ea"/>
          <a:cs typeface="+mn-cs"/>
        </a:defRPr>
      </a:lvl9pPr>
    </p:bodyStyle>
    <p:otherStyle>
      <a:defPPr>
        <a:defRPr lang="zh-CN"/>
      </a:defPPr>
      <a:lvl1pPr marL="0" algn="l" defTabSz="3703135" rtl="0" eaLnBrk="1" latinLnBrk="0" hangingPunct="1">
        <a:defRPr sz="7300" kern="1200">
          <a:solidFill>
            <a:schemeClr val="tx1"/>
          </a:solidFill>
          <a:latin typeface="+mn-lt"/>
          <a:ea typeface="+mn-ea"/>
          <a:cs typeface="+mn-cs"/>
        </a:defRPr>
      </a:lvl1pPr>
      <a:lvl2pPr marL="1851567" algn="l" defTabSz="3703135" rtl="0" eaLnBrk="1" latinLnBrk="0" hangingPunct="1">
        <a:defRPr sz="7300" kern="1200">
          <a:solidFill>
            <a:schemeClr val="tx1"/>
          </a:solidFill>
          <a:latin typeface="+mn-lt"/>
          <a:ea typeface="+mn-ea"/>
          <a:cs typeface="+mn-cs"/>
        </a:defRPr>
      </a:lvl2pPr>
      <a:lvl3pPr marL="3703135" algn="l" defTabSz="3703135" rtl="0" eaLnBrk="1" latinLnBrk="0" hangingPunct="1">
        <a:defRPr sz="7300" kern="1200">
          <a:solidFill>
            <a:schemeClr val="tx1"/>
          </a:solidFill>
          <a:latin typeface="+mn-lt"/>
          <a:ea typeface="+mn-ea"/>
          <a:cs typeface="+mn-cs"/>
        </a:defRPr>
      </a:lvl3pPr>
      <a:lvl4pPr marL="5554702" algn="l" defTabSz="3703135" rtl="0" eaLnBrk="1" latinLnBrk="0" hangingPunct="1">
        <a:defRPr sz="7300" kern="1200">
          <a:solidFill>
            <a:schemeClr val="tx1"/>
          </a:solidFill>
          <a:latin typeface="+mn-lt"/>
          <a:ea typeface="+mn-ea"/>
          <a:cs typeface="+mn-cs"/>
        </a:defRPr>
      </a:lvl4pPr>
      <a:lvl5pPr marL="7406270" algn="l" defTabSz="3703135" rtl="0" eaLnBrk="1" latinLnBrk="0" hangingPunct="1">
        <a:defRPr sz="7300" kern="1200">
          <a:solidFill>
            <a:schemeClr val="tx1"/>
          </a:solidFill>
          <a:latin typeface="+mn-lt"/>
          <a:ea typeface="+mn-ea"/>
          <a:cs typeface="+mn-cs"/>
        </a:defRPr>
      </a:lvl5pPr>
      <a:lvl6pPr marL="9257837" algn="l" defTabSz="3703135" rtl="0" eaLnBrk="1" latinLnBrk="0" hangingPunct="1">
        <a:defRPr sz="7300" kern="1200">
          <a:solidFill>
            <a:schemeClr val="tx1"/>
          </a:solidFill>
          <a:latin typeface="+mn-lt"/>
          <a:ea typeface="+mn-ea"/>
          <a:cs typeface="+mn-cs"/>
        </a:defRPr>
      </a:lvl6pPr>
      <a:lvl7pPr marL="11109405" algn="l" defTabSz="3703135" rtl="0" eaLnBrk="1" latinLnBrk="0" hangingPunct="1">
        <a:defRPr sz="7300" kern="1200">
          <a:solidFill>
            <a:schemeClr val="tx1"/>
          </a:solidFill>
          <a:latin typeface="+mn-lt"/>
          <a:ea typeface="+mn-ea"/>
          <a:cs typeface="+mn-cs"/>
        </a:defRPr>
      </a:lvl7pPr>
      <a:lvl8pPr marL="12960972" algn="l" defTabSz="3703135" rtl="0" eaLnBrk="1" latinLnBrk="0" hangingPunct="1">
        <a:defRPr sz="7300" kern="1200">
          <a:solidFill>
            <a:schemeClr val="tx1"/>
          </a:solidFill>
          <a:latin typeface="+mn-lt"/>
          <a:ea typeface="+mn-ea"/>
          <a:cs typeface="+mn-cs"/>
        </a:defRPr>
      </a:lvl8pPr>
      <a:lvl9pPr marL="14812539" algn="l" defTabSz="3703135" rtl="0" eaLnBrk="1" latinLnBrk="0" hangingPunct="1">
        <a:defRPr sz="7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5.wmf"/><Relationship Id="rId3" Type="http://schemas.openxmlformats.org/officeDocument/2006/relationships/image" Target="../media/image6.png"/><Relationship Id="rId21" Type="http://schemas.openxmlformats.org/officeDocument/2006/relationships/image" Target="../media/image14.png"/><Relationship Id="rId7" Type="http://schemas.openxmlformats.org/officeDocument/2006/relationships/image" Target="../media/image10.png"/><Relationship Id="rId12" Type="http://schemas.openxmlformats.org/officeDocument/2006/relationships/oleObject" Target="../embeddings/oleObject3.bin"/><Relationship Id="rId17" Type="http://schemas.openxmlformats.org/officeDocument/2006/relationships/oleObject" Target="../embeddings/oleObject5.bin"/><Relationship Id="rId2" Type="http://schemas.openxmlformats.org/officeDocument/2006/relationships/slideLayout" Target="../slideLayouts/slideLayout7.xml"/><Relationship Id="rId16" Type="http://schemas.openxmlformats.org/officeDocument/2006/relationships/image" Target="../media/image11.png"/><Relationship Id="rId20" Type="http://schemas.openxmlformats.org/officeDocument/2006/relationships/image" Target="../media/image13.png"/><Relationship Id="rId1" Type="http://schemas.openxmlformats.org/officeDocument/2006/relationships/vmlDrawing" Target="../drawings/vmlDrawing1.vml"/><Relationship Id="rId6" Type="http://schemas.openxmlformats.org/officeDocument/2006/relationships/image" Target="../media/image9.png"/><Relationship Id="rId11" Type="http://schemas.openxmlformats.org/officeDocument/2006/relationships/image" Target="../media/image2.wmf"/><Relationship Id="rId5" Type="http://schemas.openxmlformats.org/officeDocument/2006/relationships/image" Target="../media/image8.png"/><Relationship Id="rId15" Type="http://schemas.openxmlformats.org/officeDocument/2006/relationships/image" Target="../media/image4.wmf"/><Relationship Id="rId10" Type="http://schemas.openxmlformats.org/officeDocument/2006/relationships/oleObject" Target="../embeddings/oleObject2.bin"/><Relationship Id="rId19"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wmf"/><Relationship Id="rId14" Type="http://schemas.openxmlformats.org/officeDocument/2006/relationships/oleObject" Target="../embeddings/oleObject4.bin"/><Relationship Id="rId2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704278" y="21602650"/>
            <a:ext cx="17537948" cy="9061007"/>
          </a:xfrm>
          <a:prstGeom prst="rect">
            <a:avLst/>
          </a:prstGeom>
          <a:effectLst>
            <a:glow rad="1397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8373" tIns="39187" rIns="78373" bIns="39187" rtlCol="0" anchor="ctr"/>
          <a:lstStyle/>
          <a:p>
            <a:pPr algn="ctr"/>
            <a:endParaRPr lang="zh-CN" altLang="en-US"/>
          </a:p>
        </p:txBody>
      </p:sp>
      <p:sp>
        <p:nvSpPr>
          <p:cNvPr id="4" name="流程图: 过程 3"/>
          <p:cNvSpPr/>
          <p:nvPr/>
        </p:nvSpPr>
        <p:spPr>
          <a:xfrm>
            <a:off x="704278" y="10214076"/>
            <a:ext cx="17537948" cy="10848514"/>
          </a:xfrm>
          <a:prstGeom prst="flowChartProcess">
            <a:avLst/>
          </a:prstGeom>
          <a:effectLst>
            <a:glow rad="1397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8373" tIns="39187" rIns="78373" bIns="39187" rtlCol="0" anchor="ctr"/>
          <a:lstStyle/>
          <a:p>
            <a:pPr algn="ctr"/>
            <a:endParaRPr lang="zh-CN" altLang="en-US"/>
          </a:p>
        </p:txBody>
      </p:sp>
      <p:sp>
        <p:nvSpPr>
          <p:cNvPr id="2" name="圆角矩形 1"/>
          <p:cNvSpPr/>
          <p:nvPr/>
        </p:nvSpPr>
        <p:spPr>
          <a:xfrm>
            <a:off x="448250" y="5640877"/>
            <a:ext cx="17793977" cy="3507463"/>
          </a:xfrm>
          <a:prstGeom prst="roundRect">
            <a:avLst/>
          </a:prstGeom>
          <a:effectLst>
            <a:glow rad="1397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8373" tIns="39187" rIns="78373" bIns="39187" rtlCol="0" anchor="ctr"/>
          <a:lstStyle/>
          <a:p>
            <a:pPr algn="ctr"/>
            <a:endParaRPr lang="zh-CN" altLang="en-US" dirty="0">
              <a:latin typeface="Times New Roman" pitchFamily="18" charset="0"/>
              <a:cs typeface="Times New Roman" pitchFamily="18" charset="0"/>
            </a:endParaRPr>
          </a:p>
        </p:txBody>
      </p:sp>
      <p:sp>
        <p:nvSpPr>
          <p:cNvPr id="3" name="圆角矩形 2"/>
          <p:cNvSpPr/>
          <p:nvPr/>
        </p:nvSpPr>
        <p:spPr>
          <a:xfrm>
            <a:off x="18754284" y="5640877"/>
            <a:ext cx="9217024" cy="7020613"/>
          </a:xfrm>
          <a:prstGeom prst="roundRect">
            <a:avLst/>
          </a:prstGeom>
          <a:effectLst>
            <a:glow rad="1397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8373" tIns="39187" rIns="78373" bIns="39187" rtlCol="0" anchor="ctr"/>
          <a:lstStyle/>
          <a:p>
            <a:pPr algn="ctr"/>
            <a:endParaRPr lang="zh-CN" altLang="en-US"/>
          </a:p>
        </p:txBody>
      </p:sp>
      <p:sp>
        <p:nvSpPr>
          <p:cNvPr id="5" name="圆角矩形 4"/>
          <p:cNvSpPr/>
          <p:nvPr/>
        </p:nvSpPr>
        <p:spPr>
          <a:xfrm>
            <a:off x="18754284" y="13338793"/>
            <a:ext cx="9217024" cy="17324864"/>
          </a:xfrm>
          <a:prstGeom prst="roundRect">
            <a:avLst/>
          </a:prstGeom>
          <a:effectLst>
            <a:glow rad="1397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8373" tIns="39187" rIns="78373" bIns="39187" rtlCol="0" anchor="ctr"/>
          <a:lstStyle/>
          <a:p>
            <a:pPr algn="ctr"/>
            <a:endParaRPr lang="zh-CN" altLang="en-US"/>
          </a:p>
        </p:txBody>
      </p:sp>
      <p:sp>
        <p:nvSpPr>
          <p:cNvPr id="7" name="圆角矩形 6"/>
          <p:cNvSpPr/>
          <p:nvPr/>
        </p:nvSpPr>
        <p:spPr>
          <a:xfrm>
            <a:off x="704278" y="31083703"/>
            <a:ext cx="27267029" cy="3660407"/>
          </a:xfrm>
          <a:prstGeom prst="roundRect">
            <a:avLst/>
          </a:prstGeom>
          <a:effectLst>
            <a:glow rad="1397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8373" tIns="39187" rIns="78373" bIns="39187" rtlCol="0" anchor="ctr"/>
          <a:lstStyle/>
          <a:p>
            <a:pPr algn="ctr"/>
            <a:endParaRPr lang="zh-CN" altLang="en-US" sz="2700" dirty="0"/>
          </a:p>
        </p:txBody>
      </p:sp>
      <p:cxnSp>
        <p:nvCxnSpPr>
          <p:cNvPr id="9" name="直接连接符 8"/>
          <p:cNvCxnSpPr/>
          <p:nvPr/>
        </p:nvCxnSpPr>
        <p:spPr>
          <a:xfrm>
            <a:off x="448250" y="4680770"/>
            <a:ext cx="27779086" cy="0"/>
          </a:xfrm>
          <a:prstGeom prst="line">
            <a:avLst/>
          </a:prstGeom>
          <a:effectLst>
            <a:glow rad="101600">
              <a:schemeClr val="accent1">
                <a:satMod val="175000"/>
                <a:alpha val="40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314" y="11161490"/>
            <a:ext cx="8000000" cy="3000000"/>
          </a:xfrm>
          <a:prstGeom prst="rect">
            <a:avLst/>
          </a:prstGeom>
        </p:spPr>
      </p:pic>
      <p:sp>
        <p:nvSpPr>
          <p:cNvPr id="19" name="TextBox 18"/>
          <p:cNvSpPr txBox="1"/>
          <p:nvPr/>
        </p:nvSpPr>
        <p:spPr>
          <a:xfrm>
            <a:off x="1024314" y="10501417"/>
            <a:ext cx="8128903" cy="494638"/>
          </a:xfrm>
          <a:prstGeom prst="rect">
            <a:avLst/>
          </a:prstGeom>
          <a:noFill/>
        </p:spPr>
        <p:txBody>
          <a:bodyPr wrap="square" lIns="78373" tIns="39187" rIns="78373" bIns="39187" rtlCol="0">
            <a:spAutoFit/>
          </a:bodyPr>
          <a:lstStyle/>
          <a:p>
            <a:r>
              <a:rPr lang="en-US" altLang="zh-CN" sz="2700" b="1" dirty="0">
                <a:solidFill>
                  <a:srgbClr val="000000"/>
                </a:solidFill>
                <a:latin typeface="Times New Roman" pitchFamily="18" charset="0"/>
                <a:ea typeface="宋体" pitchFamily="2" charset="-122"/>
                <a:cs typeface="Times New Roman" pitchFamily="18" charset="0"/>
              </a:rPr>
              <a:t>Epitaxial Bismuth thin film on Si (111) substrate</a:t>
            </a:r>
            <a:endParaRPr lang="zh-CN" altLang="en-US" sz="2700" b="1" dirty="0">
              <a:latin typeface="Times New Roman" pitchFamily="18" charset="0"/>
              <a:cs typeface="Times New Roman" pitchFamily="18" charset="0"/>
            </a:endParaRPr>
          </a:p>
        </p:txBody>
      </p:sp>
      <p:sp>
        <p:nvSpPr>
          <p:cNvPr id="20" name="TextBox 19"/>
          <p:cNvSpPr txBox="1"/>
          <p:nvPr/>
        </p:nvSpPr>
        <p:spPr>
          <a:xfrm>
            <a:off x="1024314" y="14521864"/>
            <a:ext cx="10497166" cy="494638"/>
          </a:xfrm>
          <a:prstGeom prst="rect">
            <a:avLst/>
          </a:prstGeom>
          <a:noFill/>
        </p:spPr>
        <p:txBody>
          <a:bodyPr wrap="square" lIns="78373" tIns="39187" rIns="78373" bIns="39187" rtlCol="0">
            <a:spAutoFit/>
          </a:bodyPr>
          <a:lstStyle/>
          <a:p>
            <a:r>
              <a:rPr lang="en-US" altLang="zh-CN" sz="2700" b="1" dirty="0">
                <a:latin typeface="Times New Roman" pitchFamily="18" charset="0"/>
                <a:cs typeface="Times New Roman" pitchFamily="18" charset="0"/>
              </a:rPr>
              <a:t>RHEED of Si(111)-7×7  and Bismuth film of different thickness</a:t>
            </a:r>
            <a:endParaRPr lang="zh-CN" altLang="en-US" sz="2700" b="1" dirty="0">
              <a:latin typeface="Times New Roman" pitchFamily="18" charset="0"/>
              <a:cs typeface="Times New Roman" pitchFamily="18" charset="0"/>
            </a:endParaRPr>
          </a:p>
        </p:txBody>
      </p:sp>
      <p:sp>
        <p:nvSpPr>
          <p:cNvPr id="22" name="TextBox 21"/>
          <p:cNvSpPr txBox="1"/>
          <p:nvPr/>
        </p:nvSpPr>
        <p:spPr>
          <a:xfrm>
            <a:off x="1152327" y="20342510"/>
            <a:ext cx="14385571" cy="910136"/>
          </a:xfrm>
          <a:prstGeom prst="rect">
            <a:avLst/>
          </a:prstGeom>
          <a:noFill/>
        </p:spPr>
        <p:txBody>
          <a:bodyPr wrap="square" lIns="78373" tIns="39187" rIns="78373" bIns="39187" rtlCol="0">
            <a:spAutoFit/>
          </a:bodyPr>
          <a:lstStyle/>
          <a:p>
            <a:r>
              <a:rPr lang="en-US" altLang="zh-CN" sz="2700" b="1" dirty="0">
                <a:latin typeface="Times New Roman" pitchFamily="18" charset="0"/>
                <a:ea typeface="宋体" pitchFamily="2" charset="-122"/>
                <a:cs typeface="Times New Roman" pitchFamily="18" charset="0"/>
              </a:rPr>
              <a:t>Grazing angle XRD of Bismuth with thickness 1.5nm(left)   6nm(right)</a:t>
            </a:r>
          </a:p>
          <a:p>
            <a:endParaRPr lang="zh-CN" altLang="en-US" sz="2700" b="1" dirty="0">
              <a:latin typeface="Times New Roman" pitchFamily="18" charset="0"/>
              <a:cs typeface="Times New Roman" pitchFamily="18" charset="0"/>
            </a:endParaRPr>
          </a:p>
        </p:txBody>
      </p:sp>
      <p:sp>
        <p:nvSpPr>
          <p:cNvPr id="24" name="TextBox 23"/>
          <p:cNvSpPr txBox="1"/>
          <p:nvPr/>
        </p:nvSpPr>
        <p:spPr>
          <a:xfrm>
            <a:off x="9473252" y="10988729"/>
            <a:ext cx="8512946" cy="2156631"/>
          </a:xfrm>
          <a:prstGeom prst="rect">
            <a:avLst/>
          </a:prstGeom>
          <a:noFill/>
        </p:spPr>
        <p:txBody>
          <a:bodyPr wrap="square" lIns="78373" tIns="39187" rIns="78373" bIns="39187" rtlCol="0">
            <a:spAutoFit/>
          </a:bodyPr>
          <a:lstStyle/>
          <a:p>
            <a:r>
              <a:rPr lang="en-US" altLang="zh-CN" sz="2700" b="1" dirty="0">
                <a:solidFill>
                  <a:srgbClr val="FF0000"/>
                </a:solidFill>
                <a:latin typeface="Times New Roman" pitchFamily="18" charset="0"/>
                <a:ea typeface="宋体" pitchFamily="2" charset="-122"/>
                <a:cs typeface="Times New Roman" pitchFamily="18" charset="0"/>
              </a:rPr>
              <a:t>The RHEED pattern and Grazing angel XRD result of Bismuth of different thickness confirms the phase transition from pseudocubic phase (PC) to hexagonal phase (HEX) [2].</a:t>
            </a:r>
          </a:p>
          <a:p>
            <a:endParaRPr lang="zh-CN" altLang="en-US" sz="2700" b="1" dirty="0">
              <a:latin typeface="Times New Roman" pitchFamily="18" charset="0"/>
              <a:cs typeface="Times New Roman" pitchFamily="18" charset="0"/>
            </a:endParaRPr>
          </a:p>
        </p:txBody>
      </p:sp>
      <p:sp>
        <p:nvSpPr>
          <p:cNvPr id="26" name="TextBox 25"/>
          <p:cNvSpPr txBox="1"/>
          <p:nvPr/>
        </p:nvSpPr>
        <p:spPr>
          <a:xfrm>
            <a:off x="1152328" y="21962690"/>
            <a:ext cx="7936882" cy="494638"/>
          </a:xfrm>
          <a:prstGeom prst="rect">
            <a:avLst/>
          </a:prstGeom>
          <a:noFill/>
        </p:spPr>
        <p:txBody>
          <a:bodyPr wrap="square" lIns="78373" tIns="39187" rIns="78373" bIns="39187" rtlCol="0">
            <a:spAutoFit/>
          </a:bodyPr>
          <a:lstStyle/>
          <a:p>
            <a:r>
              <a:rPr lang="en-US" altLang="zh-CN" sz="2700" b="1" dirty="0">
                <a:solidFill>
                  <a:srgbClr val="000000"/>
                </a:solidFill>
                <a:latin typeface="Times New Roman" pitchFamily="18" charset="0"/>
                <a:ea typeface="宋体" pitchFamily="2" charset="-122"/>
                <a:cs typeface="Times New Roman" pitchFamily="18" charset="0"/>
              </a:rPr>
              <a:t>Transport properties of bismuth thin film</a:t>
            </a:r>
            <a:endParaRPr lang="zh-CN" altLang="en-US" sz="2700" dirty="0">
              <a:latin typeface="Times New Roman" pitchFamily="18" charset="0"/>
              <a:cs typeface="Times New Roman" pitchFamily="18" charset="0"/>
            </a:endParaRPr>
          </a:p>
        </p:txBody>
      </p:sp>
      <p:sp>
        <p:nvSpPr>
          <p:cNvPr id="27" name="TextBox 26"/>
          <p:cNvSpPr txBox="1"/>
          <p:nvPr/>
        </p:nvSpPr>
        <p:spPr>
          <a:xfrm>
            <a:off x="9473252" y="13426741"/>
            <a:ext cx="8512946" cy="402305"/>
          </a:xfrm>
          <a:prstGeom prst="rect">
            <a:avLst/>
          </a:prstGeom>
          <a:noFill/>
        </p:spPr>
        <p:txBody>
          <a:bodyPr wrap="square" lIns="78373" tIns="39187" rIns="78373" bIns="39187" rtlCol="0">
            <a:spAutoFit/>
          </a:bodyPr>
          <a:lstStyle/>
          <a:p>
            <a:r>
              <a:rPr lang="en-US" altLang="zh-CN" sz="2100" b="1" dirty="0">
                <a:ea typeface="宋体" pitchFamily="2" charset="-122"/>
                <a:cs typeface="Times New Roman" pitchFamily="18" charset="0"/>
              </a:rPr>
              <a:t>[2]  </a:t>
            </a:r>
            <a:r>
              <a:rPr lang="pl-PL" altLang="en-US" sz="2100" b="1" i="1" dirty="0">
                <a:ea typeface="宋体" pitchFamily="2" charset="-122"/>
              </a:rPr>
              <a:t>T. Nagao,</a:t>
            </a:r>
            <a:r>
              <a:rPr lang="en-US" altLang="zh-CN" sz="2100" b="1" i="1" dirty="0">
                <a:ea typeface="宋体" pitchFamily="2" charset="-122"/>
              </a:rPr>
              <a:t> </a:t>
            </a:r>
            <a:r>
              <a:rPr lang="pl-PL" altLang="en-US" sz="2100" b="1" i="1" dirty="0">
                <a:ea typeface="宋体" pitchFamily="2" charset="-122"/>
              </a:rPr>
              <a:t>J.T. Sadowski</a:t>
            </a:r>
            <a:r>
              <a:rPr lang="en-US" altLang="zh-CN" sz="2100" b="1" i="1" dirty="0">
                <a:ea typeface="宋体" pitchFamily="2" charset="-122"/>
              </a:rPr>
              <a:t>,  </a:t>
            </a:r>
            <a:r>
              <a:rPr lang="en-US" altLang="en-US" sz="2100" b="1" i="1" dirty="0">
                <a:ea typeface="宋体" pitchFamily="2" charset="-122"/>
              </a:rPr>
              <a:t>T. Sakurai</a:t>
            </a:r>
            <a:r>
              <a:rPr lang="en-US" altLang="zh-CN" sz="2100" b="1" i="1" dirty="0">
                <a:ea typeface="宋体" pitchFamily="2" charset="-122"/>
              </a:rPr>
              <a:t> PhysRevLett_93_105501(2004)</a:t>
            </a:r>
            <a:endParaRPr lang="zh-CN" altLang="en-US" sz="2100" b="1" i="1" dirty="0"/>
          </a:p>
        </p:txBody>
      </p:sp>
      <mc:AlternateContent xmlns:mc="http://schemas.openxmlformats.org/markup-compatibility/2006" xmlns:a14="http://schemas.microsoft.com/office/drawing/2010/main">
        <mc:Choice Requires="a14">
          <p:sp>
            <p:nvSpPr>
              <p:cNvPr id="28" name="TextBox 27"/>
              <p:cNvSpPr txBox="1"/>
              <p:nvPr/>
            </p:nvSpPr>
            <p:spPr>
              <a:xfrm>
                <a:off x="1728392" y="28503417"/>
                <a:ext cx="15745749" cy="1363915"/>
              </a:xfrm>
              <a:prstGeom prst="rect">
                <a:avLst/>
              </a:prstGeom>
              <a:noFill/>
            </p:spPr>
            <p:txBody>
              <a:bodyPr wrap="square" lIns="78373" tIns="39187" rIns="78373" bIns="39187" rtlCol="0">
                <a:spAutoFit/>
              </a:bodyPr>
              <a:lstStyle/>
              <a:p>
                <a:r>
                  <a:rPr lang="en-US" altLang="zh-CN" sz="2700" b="1" dirty="0">
                    <a:solidFill>
                      <a:srgbClr val="FF0000"/>
                    </a:solidFill>
                    <a:latin typeface="Times New Roman" pitchFamily="18" charset="0"/>
                    <a:ea typeface="宋体" pitchFamily="2" charset="-122"/>
                    <a:cs typeface="Times New Roman" pitchFamily="18" charset="0"/>
                  </a:rPr>
                  <a:t>The competition between metallic surface state and bulk semiconductor give rise a non-monotonic resistance – temperature curve. From the dependence of the sheet conductance on the film thickness </a:t>
                </a:r>
              </a:p>
              <a:p>
                <a:r>
                  <a:rPr lang="en-US" altLang="zh-CN" sz="2700" b="1" dirty="0">
                    <a:solidFill>
                      <a:srgbClr val="FF0000"/>
                    </a:solidFill>
                    <a:latin typeface="Times New Roman" pitchFamily="18" charset="0"/>
                    <a:ea typeface="宋体" pitchFamily="2" charset="-122"/>
                    <a:cs typeface="Times New Roman" pitchFamily="18" charset="0"/>
                  </a:rPr>
                  <a:t>the  conductance of the surface states is about </a:t>
                </a:r>
                <a14:m>
                  <m:oMath xmlns:m="http://schemas.openxmlformats.org/officeDocument/2006/math">
                    <m:sSup>
                      <m:sSupPr>
                        <m:ctrlPr>
                          <a:rPr lang="en-US" altLang="zh-CN" sz="2700" b="1" i="1">
                            <a:solidFill>
                              <a:srgbClr val="FF0000"/>
                            </a:solidFill>
                            <a:latin typeface="Cambria Math"/>
                          </a:rPr>
                        </m:ctrlPr>
                      </m:sSupPr>
                      <m:e>
                        <m:r>
                          <a:rPr lang="en-US" altLang="zh-CN" sz="2700" b="1" i="1">
                            <a:solidFill>
                              <a:srgbClr val="FF0000"/>
                            </a:solidFill>
                            <a:latin typeface="Cambria Math"/>
                          </a:rPr>
                          <m:t>𝟏𝟎</m:t>
                        </m:r>
                      </m:e>
                      <m:sup>
                        <m:r>
                          <a:rPr lang="en-US" altLang="zh-CN" sz="2700" b="1" i="1">
                            <a:solidFill>
                              <a:srgbClr val="FF0000"/>
                            </a:solidFill>
                            <a:latin typeface="Cambria Math"/>
                          </a:rPr>
                          <m:t>−</m:t>
                        </m:r>
                        <m:r>
                          <a:rPr lang="en-US" altLang="zh-CN" sz="2700" b="1" i="1">
                            <a:solidFill>
                              <a:srgbClr val="FF0000"/>
                            </a:solidFill>
                            <a:latin typeface="Cambria Math"/>
                          </a:rPr>
                          <m:t>𝟑</m:t>
                        </m:r>
                      </m:sup>
                    </m:sSup>
                    <m:sSup>
                      <m:sSupPr>
                        <m:ctrlPr>
                          <a:rPr lang="en-US" altLang="zh-CN" sz="2700" b="1" i="1">
                            <a:solidFill>
                              <a:srgbClr val="FF0000"/>
                            </a:solidFill>
                            <a:latin typeface="Cambria Math"/>
                          </a:rPr>
                        </m:ctrlPr>
                      </m:sSupPr>
                      <m:e>
                        <m:r>
                          <a:rPr lang="en-US" altLang="zh-CN" sz="2700" b="1" i="1">
                            <a:solidFill>
                              <a:srgbClr val="FF0000"/>
                            </a:solidFill>
                            <a:latin typeface="Cambria Math"/>
                          </a:rPr>
                          <m:t>𝜴</m:t>
                        </m:r>
                        <m:r>
                          <m:rPr>
                            <m:nor/>
                          </m:rPr>
                          <a:rPr lang="zh-CN" altLang="en-US" sz="2700" b="1" i="1" dirty="0">
                            <a:solidFill>
                              <a:srgbClr val="FF0000"/>
                            </a:solidFill>
                          </a:rPr>
                          <m:t> </m:t>
                        </m:r>
                      </m:e>
                      <m:sup>
                        <m:r>
                          <a:rPr lang="en-US" altLang="zh-CN" sz="2700" b="1" i="1">
                            <a:solidFill>
                              <a:srgbClr val="FF0000"/>
                            </a:solidFill>
                            <a:latin typeface="Cambria Math"/>
                          </a:rPr>
                          <m:t>−</m:t>
                        </m:r>
                        <m:r>
                          <a:rPr lang="en-US" altLang="zh-CN" sz="2700" b="1" i="1">
                            <a:solidFill>
                              <a:srgbClr val="FF0000"/>
                            </a:solidFill>
                            <a:latin typeface="Cambria Math"/>
                          </a:rPr>
                          <m:t>𝟏</m:t>
                        </m:r>
                      </m:sup>
                    </m:sSup>
                  </m:oMath>
                </a14:m>
                <a:r>
                  <a:rPr lang="en-US" altLang="zh-CN" sz="2700" b="1" dirty="0">
                    <a:solidFill>
                      <a:srgbClr val="FF0000"/>
                    </a:solidFill>
                    <a:latin typeface="Times New Roman" pitchFamily="18" charset="0"/>
                    <a:ea typeface="宋体" pitchFamily="2" charset="-122"/>
                    <a:cs typeface="Times New Roman" pitchFamily="18" charset="0"/>
                  </a:rPr>
                  <a:t>.</a:t>
                </a:r>
              </a:p>
            </p:txBody>
          </p:sp>
        </mc:Choice>
        <mc:Fallback xmlns="">
          <p:sp>
            <p:nvSpPr>
              <p:cNvPr id="28" name="TextBox 27"/>
              <p:cNvSpPr txBox="1">
                <a:spLocks noRot="1" noChangeAspect="1" noMove="1" noResize="1" noEditPoints="1" noAdjustHandles="1" noChangeArrowheads="1" noChangeShapeType="1" noTextEdit="1"/>
              </p:cNvSpPr>
              <p:nvPr/>
            </p:nvSpPr>
            <p:spPr>
              <a:xfrm>
                <a:off x="1728392" y="28503417"/>
                <a:ext cx="15745749" cy="1363915"/>
              </a:xfrm>
              <a:prstGeom prst="rect">
                <a:avLst/>
              </a:prstGeom>
              <a:blipFill rotWithShape="1">
                <a:blip r:embed="rId4"/>
                <a:stretch>
                  <a:fillRect l="-813" t="-4484" b="-11659"/>
                </a:stretch>
              </a:blipFill>
            </p:spPr>
            <p:txBody>
              <a:bodyPr/>
              <a:lstStyle/>
              <a:p>
                <a:r>
                  <a:rPr lang="zh-CN" altLang="en-US">
                    <a:noFill/>
                  </a:rPr>
                  <a:t> </a:t>
                </a:r>
              </a:p>
            </p:txBody>
          </p:sp>
        </mc:Fallback>
      </mc:AlternateContent>
      <p:sp>
        <p:nvSpPr>
          <p:cNvPr id="31" name="矩形 30"/>
          <p:cNvSpPr/>
          <p:nvPr/>
        </p:nvSpPr>
        <p:spPr>
          <a:xfrm>
            <a:off x="22148616" y="10433389"/>
            <a:ext cx="2752306" cy="774654"/>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78373" tIns="39187" rIns="78373" bIns="39187" rtlCol="0" anchor="ctr"/>
          <a:lstStyle/>
          <a:p>
            <a:pPr algn="ctr"/>
            <a:endParaRPr lang="zh-CN" altLang="en-US"/>
          </a:p>
        </p:txBody>
      </p:sp>
      <p:sp>
        <p:nvSpPr>
          <p:cNvPr id="32" name="矩形 31"/>
          <p:cNvSpPr/>
          <p:nvPr/>
        </p:nvSpPr>
        <p:spPr>
          <a:xfrm>
            <a:off x="23133847" y="10619839"/>
            <a:ext cx="781844" cy="494638"/>
          </a:xfrm>
          <a:prstGeom prst="rect">
            <a:avLst/>
          </a:prstGeom>
          <a:noFill/>
        </p:spPr>
        <p:txBody>
          <a:bodyPr wrap="none" lIns="78373" tIns="39187" rIns="78373" bIns="39187">
            <a:spAutoFit/>
          </a:bodyPr>
          <a:lstStyle/>
          <a:p>
            <a:pPr algn="ctr"/>
            <a:r>
              <a:rPr lang="en-US" altLang="zh-CN" sz="2700" b="1" dirty="0">
                <a:ln w="31550" cmpd="sng">
                  <a:solidFill>
                    <a:srgbClr val="FF0000"/>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bulk</a:t>
            </a:r>
          </a:p>
        </p:txBody>
      </p:sp>
      <p:cxnSp>
        <p:nvCxnSpPr>
          <p:cNvPr id="33" name="直接箭头连接符 32"/>
          <p:cNvCxnSpPr/>
          <p:nvPr/>
        </p:nvCxnSpPr>
        <p:spPr>
          <a:xfrm rot="5400000">
            <a:off x="22188956" y="10082697"/>
            <a:ext cx="508000" cy="1412"/>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rot="16200000" flipV="1">
            <a:off x="22218615" y="11604234"/>
            <a:ext cx="508000" cy="1412"/>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22256672" y="10627880"/>
            <a:ext cx="373977" cy="494638"/>
          </a:xfrm>
          <a:prstGeom prst="rect">
            <a:avLst/>
          </a:prstGeom>
          <a:noFill/>
        </p:spPr>
        <p:txBody>
          <a:bodyPr wrap="none" lIns="78373" tIns="39187" rIns="78373" bIns="39187">
            <a:spAutoFit/>
          </a:bodyPr>
          <a:lstStyle/>
          <a:p>
            <a:pPr algn="ctr"/>
            <a:r>
              <a:rPr lang="en-US" altLang="zh-CN" sz="2700" b="1" i="1" spc="257" dirty="0">
                <a:ln w="11430" cmpd="sng">
                  <a:noFill/>
                  <a:prstDash val="solid"/>
                  <a:miter lim="800000"/>
                </a:ln>
                <a:solidFill>
                  <a:srgbClr val="FF0000"/>
                </a:solidFill>
                <a:effectLst>
                  <a:glow rad="45500">
                    <a:schemeClr val="accent1">
                      <a:satMod val="220000"/>
                      <a:alpha val="35000"/>
                    </a:schemeClr>
                  </a:glow>
                </a:effectLst>
              </a:rPr>
              <a:t>d</a:t>
            </a:r>
            <a:endParaRPr lang="zh-CN" altLang="en-US" sz="2700" b="1" i="1" spc="257" dirty="0">
              <a:ln w="11430" cmpd="sng">
                <a:noFill/>
                <a:prstDash val="solid"/>
                <a:miter lim="800000"/>
              </a:ln>
              <a:solidFill>
                <a:srgbClr val="FF0000"/>
              </a:solidFill>
              <a:effectLst>
                <a:glow rad="45500">
                  <a:schemeClr val="accent1">
                    <a:satMod val="220000"/>
                    <a:alpha val="35000"/>
                  </a:schemeClr>
                </a:glow>
              </a:effectLst>
            </a:endParaRPr>
          </a:p>
        </p:txBody>
      </p:sp>
      <p:sp>
        <p:nvSpPr>
          <p:cNvPr id="36" name="矩形 35"/>
          <p:cNvSpPr/>
          <p:nvPr/>
        </p:nvSpPr>
        <p:spPr>
          <a:xfrm>
            <a:off x="21854523" y="9881405"/>
            <a:ext cx="3340492" cy="494638"/>
          </a:xfrm>
          <a:prstGeom prst="rect">
            <a:avLst/>
          </a:prstGeom>
          <a:noFill/>
        </p:spPr>
        <p:txBody>
          <a:bodyPr wrap="square" lIns="78373" tIns="39187" rIns="78373" bIns="39187">
            <a:spAutoFit/>
          </a:bodyPr>
          <a:lstStyle/>
          <a:p>
            <a:pPr algn="ctr"/>
            <a:r>
              <a:rPr lang="en-US" altLang="zh-CN" sz="2700" b="1" spc="257"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surface</a:t>
            </a:r>
            <a:endParaRPr lang="zh-CN" altLang="en-US" sz="2700" b="1" spc="257"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0" name="TextBox 29"/>
          <p:cNvSpPr txBox="1"/>
          <p:nvPr/>
        </p:nvSpPr>
        <p:spPr>
          <a:xfrm>
            <a:off x="19669288" y="5940911"/>
            <a:ext cx="7277905" cy="556193"/>
          </a:xfrm>
          <a:prstGeom prst="rect">
            <a:avLst/>
          </a:prstGeom>
          <a:noFill/>
        </p:spPr>
        <p:txBody>
          <a:bodyPr wrap="square" lIns="78373" tIns="39187" rIns="78373" bIns="39187" rtlCol="0">
            <a:spAutoFit/>
          </a:bodyPr>
          <a:lstStyle/>
          <a:p>
            <a:r>
              <a:rPr lang="en-US" altLang="zh-CN" sz="3100" b="1" dirty="0">
                <a:latin typeface="Times New Roman" pitchFamily="18" charset="0"/>
                <a:ea typeface="宋体" pitchFamily="2" charset="-122"/>
                <a:cs typeface="Times New Roman" pitchFamily="18" charset="0"/>
              </a:rPr>
              <a:t>Semiconductor-to-Semimetal transition</a:t>
            </a:r>
            <a:endParaRPr lang="zh-CN" altLang="en-US" sz="3100" dirty="0">
              <a:latin typeface="Times New Roman" pitchFamily="18" charset="0"/>
              <a:cs typeface="Times New Roman" pitchFamily="18" charset="0"/>
            </a:endParaRPr>
          </a:p>
        </p:txBody>
      </p:sp>
      <p:sp>
        <p:nvSpPr>
          <p:cNvPr id="43" name="TextBox 42"/>
          <p:cNvSpPr txBox="1"/>
          <p:nvPr/>
        </p:nvSpPr>
        <p:spPr>
          <a:xfrm>
            <a:off x="19010312" y="6632436"/>
            <a:ext cx="8512946" cy="2156631"/>
          </a:xfrm>
          <a:prstGeom prst="rect">
            <a:avLst/>
          </a:prstGeom>
          <a:noFill/>
        </p:spPr>
        <p:txBody>
          <a:bodyPr wrap="square" lIns="78373" tIns="39187" rIns="78373" bIns="39187" rtlCol="0">
            <a:spAutoFit/>
          </a:bodyPr>
          <a:lstStyle/>
          <a:p>
            <a:r>
              <a:rPr lang="en-US" altLang="zh-CN" sz="2700" b="1" dirty="0">
                <a:solidFill>
                  <a:srgbClr val="000000"/>
                </a:solidFill>
                <a:latin typeface="Times New Roman" pitchFamily="18" charset="0"/>
                <a:ea typeface="宋体" pitchFamily="2" charset="-122"/>
                <a:cs typeface="Times New Roman" pitchFamily="18" charset="0"/>
              </a:rPr>
              <a:t>It was predicted that with the decreasing thickness of Bismuth film, a band gap would develop due to the quantum size effect, which lead to semimetal-semiconductor (SMSC) transition[1].</a:t>
            </a:r>
          </a:p>
          <a:p>
            <a:endParaRPr lang="zh-CN" altLang="en-US" sz="2700" b="1" dirty="0">
              <a:latin typeface="Times New Roman" pitchFamily="18" charset="0"/>
              <a:cs typeface="Times New Roman" pitchFamily="18" charset="0"/>
            </a:endParaRPr>
          </a:p>
        </p:txBody>
      </p:sp>
      <p:sp>
        <p:nvSpPr>
          <p:cNvPr id="45" name="Text Box 197"/>
          <p:cNvSpPr txBox="1">
            <a:spLocks noChangeArrowheads="1"/>
          </p:cNvSpPr>
          <p:nvPr/>
        </p:nvSpPr>
        <p:spPr bwMode="auto">
          <a:xfrm>
            <a:off x="18754283" y="8374107"/>
            <a:ext cx="9089010" cy="105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17412" tIns="158706" rIns="317412" bIns="158706">
            <a:spAutoFit/>
          </a:bodyPr>
          <a:lstStyle>
            <a:lvl1pPr defTabSz="3703638">
              <a:defRPr sz="2400">
                <a:solidFill>
                  <a:schemeClr val="tx1"/>
                </a:solidFill>
                <a:latin typeface="Times New Roman" pitchFamily="18" charset="0"/>
              </a:defRPr>
            </a:lvl1pPr>
            <a:lvl2pPr marL="1851025" defTabSz="3703638">
              <a:defRPr sz="2400">
                <a:solidFill>
                  <a:schemeClr val="tx1"/>
                </a:solidFill>
                <a:latin typeface="Times New Roman" pitchFamily="18" charset="0"/>
              </a:defRPr>
            </a:lvl2pPr>
            <a:lvl3pPr marL="3703638" defTabSz="3703638">
              <a:defRPr sz="2400">
                <a:solidFill>
                  <a:schemeClr val="tx1"/>
                </a:solidFill>
                <a:latin typeface="Times New Roman" pitchFamily="18" charset="0"/>
              </a:defRPr>
            </a:lvl3pPr>
            <a:lvl4pPr marL="5554663" defTabSz="3703638">
              <a:defRPr sz="2400">
                <a:solidFill>
                  <a:schemeClr val="tx1"/>
                </a:solidFill>
                <a:latin typeface="Times New Roman" pitchFamily="18" charset="0"/>
              </a:defRPr>
            </a:lvl4pPr>
            <a:lvl5pPr marL="7407275" defTabSz="3703638">
              <a:defRPr sz="2400">
                <a:solidFill>
                  <a:schemeClr val="tx1"/>
                </a:solidFill>
                <a:latin typeface="Times New Roman" pitchFamily="18" charset="0"/>
              </a:defRPr>
            </a:lvl5pPr>
            <a:lvl6pPr marL="7864475" defTabSz="3703638" fontAlgn="base">
              <a:spcBef>
                <a:spcPct val="0"/>
              </a:spcBef>
              <a:spcAft>
                <a:spcPct val="0"/>
              </a:spcAft>
              <a:defRPr sz="2400">
                <a:solidFill>
                  <a:schemeClr val="tx1"/>
                </a:solidFill>
                <a:latin typeface="Times New Roman" pitchFamily="18" charset="0"/>
              </a:defRPr>
            </a:lvl6pPr>
            <a:lvl7pPr marL="8321675" defTabSz="3703638" fontAlgn="base">
              <a:spcBef>
                <a:spcPct val="0"/>
              </a:spcBef>
              <a:spcAft>
                <a:spcPct val="0"/>
              </a:spcAft>
              <a:defRPr sz="2400">
                <a:solidFill>
                  <a:schemeClr val="tx1"/>
                </a:solidFill>
                <a:latin typeface="Times New Roman" pitchFamily="18" charset="0"/>
              </a:defRPr>
            </a:lvl7pPr>
            <a:lvl8pPr marL="8778875" defTabSz="3703638" fontAlgn="base">
              <a:spcBef>
                <a:spcPct val="0"/>
              </a:spcBef>
              <a:spcAft>
                <a:spcPct val="0"/>
              </a:spcAft>
              <a:defRPr sz="2400">
                <a:solidFill>
                  <a:schemeClr val="tx1"/>
                </a:solidFill>
                <a:latin typeface="Times New Roman" pitchFamily="18" charset="0"/>
              </a:defRPr>
            </a:lvl8pPr>
            <a:lvl9pPr marL="9236075" defTabSz="3703638" fontAlgn="base">
              <a:spcBef>
                <a:spcPct val="0"/>
              </a:spcBef>
              <a:spcAft>
                <a:spcPct val="0"/>
              </a:spcAft>
              <a:defRPr sz="2400">
                <a:solidFill>
                  <a:schemeClr val="tx1"/>
                </a:solidFill>
                <a:latin typeface="Times New Roman" pitchFamily="18" charset="0"/>
              </a:defRPr>
            </a:lvl9pPr>
          </a:lstStyle>
          <a:p>
            <a:pPr>
              <a:spcBef>
                <a:spcPct val="30000"/>
              </a:spcBef>
            </a:pPr>
            <a:r>
              <a:rPr lang="en-US" altLang="zh-CN" b="1" i="1" dirty="0">
                <a:latin typeface="+mn-lt"/>
                <a:ea typeface="宋体" pitchFamily="2" charset="-122"/>
                <a:cs typeface="Times New Roman" pitchFamily="18" charset="0"/>
              </a:rPr>
              <a:t>[1] V. N. Lutskii, JETP Lett. 2, 245 (1965), V.B. Sandomirsjii, JETP 25, 101 (1967)</a:t>
            </a:r>
          </a:p>
        </p:txBody>
      </p:sp>
      <p:cxnSp>
        <p:nvCxnSpPr>
          <p:cNvPr id="46" name="直接连接符 45"/>
          <p:cNvCxnSpPr/>
          <p:nvPr/>
        </p:nvCxnSpPr>
        <p:spPr>
          <a:xfrm>
            <a:off x="19138327" y="10871536"/>
            <a:ext cx="27161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9493749" y="9438803"/>
            <a:ext cx="0" cy="2125228"/>
          </a:xfrm>
          <a:prstGeom prst="line">
            <a:avLst/>
          </a:prstGeom>
        </p:spPr>
        <p:style>
          <a:lnRef idx="1">
            <a:schemeClr val="accent1"/>
          </a:lnRef>
          <a:fillRef idx="0">
            <a:schemeClr val="accent1"/>
          </a:fillRef>
          <a:effectRef idx="0">
            <a:schemeClr val="accent1"/>
          </a:effectRef>
          <a:fontRef idx="minor">
            <a:schemeClr val="tx1"/>
          </a:fontRef>
        </p:style>
      </p:cxnSp>
      <p:sp>
        <p:nvSpPr>
          <p:cNvPr id="50" name="任意多边形 49"/>
          <p:cNvSpPr/>
          <p:nvPr/>
        </p:nvSpPr>
        <p:spPr>
          <a:xfrm>
            <a:off x="18963393" y="10337403"/>
            <a:ext cx="1071033" cy="1352021"/>
          </a:xfrm>
          <a:custGeom>
            <a:avLst/>
            <a:gdLst>
              <a:gd name="connsiteX0" fmla="*/ 0 w 1204331"/>
              <a:gd name="connsiteY0" fmla="*/ 1600200 h 1622503"/>
              <a:gd name="connsiteX1" fmla="*/ 301083 w 1204331"/>
              <a:gd name="connsiteY1" fmla="*/ 262054 h 1622503"/>
              <a:gd name="connsiteX2" fmla="*/ 591014 w 1204331"/>
              <a:gd name="connsiteY2" fmla="*/ 27878 h 1622503"/>
              <a:gd name="connsiteX3" fmla="*/ 847492 w 1204331"/>
              <a:gd name="connsiteY3" fmla="*/ 183995 h 1622503"/>
              <a:gd name="connsiteX4" fmla="*/ 992458 w 1204331"/>
              <a:gd name="connsiteY4" fmla="*/ 585439 h 1622503"/>
              <a:gd name="connsiteX5" fmla="*/ 1204331 w 1204331"/>
              <a:gd name="connsiteY5" fmla="*/ 1622503 h 1622503"/>
              <a:gd name="connsiteX6" fmla="*/ 1204331 w 1204331"/>
              <a:gd name="connsiteY6" fmla="*/ 1622503 h 162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4331" h="1622503">
                <a:moveTo>
                  <a:pt x="0" y="1600200"/>
                </a:moveTo>
                <a:cubicBezTo>
                  <a:pt x="101290" y="1062154"/>
                  <a:pt x="202581" y="524108"/>
                  <a:pt x="301083" y="262054"/>
                </a:cubicBezTo>
                <a:cubicBezTo>
                  <a:pt x="399585" y="0"/>
                  <a:pt x="499946" y="40888"/>
                  <a:pt x="591014" y="27878"/>
                </a:cubicBezTo>
                <a:cubicBezTo>
                  <a:pt x="682082" y="14868"/>
                  <a:pt x="780585" y="91068"/>
                  <a:pt x="847492" y="183995"/>
                </a:cubicBezTo>
                <a:cubicBezTo>
                  <a:pt x="914399" y="276922"/>
                  <a:pt x="932985" y="345688"/>
                  <a:pt x="992458" y="585439"/>
                </a:cubicBezTo>
                <a:cubicBezTo>
                  <a:pt x="1051931" y="825190"/>
                  <a:pt x="1204331" y="1622503"/>
                  <a:pt x="1204331" y="1622503"/>
                </a:cubicBezTo>
                <a:lnTo>
                  <a:pt x="1204331" y="1622503"/>
                </a:lnTo>
              </a:path>
            </a:pathLst>
          </a:custGeom>
          <a:ln w="19050">
            <a:solidFill>
              <a:srgbClr val="00B0F0"/>
            </a:solidFill>
          </a:ln>
        </p:spPr>
        <p:style>
          <a:lnRef idx="1">
            <a:schemeClr val="accent1"/>
          </a:lnRef>
          <a:fillRef idx="0">
            <a:schemeClr val="accent1"/>
          </a:fillRef>
          <a:effectRef idx="0">
            <a:schemeClr val="accent1"/>
          </a:effectRef>
          <a:fontRef idx="minor">
            <a:schemeClr val="tx1"/>
          </a:fontRef>
        </p:style>
        <p:txBody>
          <a:bodyPr lIns="78373" tIns="39187" rIns="78373" bIns="39187" anchor="ctr"/>
          <a:lstStyle/>
          <a:p>
            <a:pPr algn="ctr">
              <a:defRPr/>
            </a:pPr>
            <a:endParaRPr lang="zh-CN" altLang="en-US"/>
          </a:p>
        </p:txBody>
      </p:sp>
      <p:cxnSp>
        <p:nvCxnSpPr>
          <p:cNvPr id="51" name="直接连接符 50"/>
          <p:cNvCxnSpPr/>
          <p:nvPr/>
        </p:nvCxnSpPr>
        <p:spPr>
          <a:xfrm>
            <a:off x="20994532" y="9446844"/>
            <a:ext cx="0" cy="2125228"/>
          </a:xfrm>
          <a:prstGeom prst="line">
            <a:avLst/>
          </a:prstGeom>
        </p:spPr>
        <p:style>
          <a:lnRef idx="1">
            <a:schemeClr val="accent1"/>
          </a:lnRef>
          <a:fillRef idx="0">
            <a:schemeClr val="accent1"/>
          </a:fillRef>
          <a:effectRef idx="0">
            <a:schemeClr val="accent1"/>
          </a:effectRef>
          <a:fontRef idx="minor">
            <a:schemeClr val="tx1"/>
          </a:fontRef>
        </p:style>
      </p:cxnSp>
      <p:sp>
        <p:nvSpPr>
          <p:cNvPr id="54" name="任意多边形 53"/>
          <p:cNvSpPr/>
          <p:nvPr/>
        </p:nvSpPr>
        <p:spPr>
          <a:xfrm>
            <a:off x="20712264" y="9870782"/>
            <a:ext cx="615244" cy="1328208"/>
          </a:xfrm>
          <a:custGeom>
            <a:avLst/>
            <a:gdLst>
              <a:gd name="connsiteX0" fmla="*/ 0 w 691375"/>
              <a:gd name="connsiteY0" fmla="*/ 0 h 1594624"/>
              <a:gd name="connsiteX1" fmla="*/ 323385 w 691375"/>
              <a:gd name="connsiteY1" fmla="*/ 1594624 h 1594624"/>
              <a:gd name="connsiteX2" fmla="*/ 691375 w 691375"/>
              <a:gd name="connsiteY2" fmla="*/ 0 h 1594624"/>
            </a:gdLst>
            <a:ahLst/>
            <a:cxnLst>
              <a:cxn ang="0">
                <a:pos x="connsiteX0" y="connsiteY0"/>
              </a:cxn>
              <a:cxn ang="0">
                <a:pos x="connsiteX1" y="connsiteY1"/>
              </a:cxn>
              <a:cxn ang="0">
                <a:pos x="connsiteX2" y="connsiteY2"/>
              </a:cxn>
            </a:cxnLst>
            <a:rect l="l" t="t" r="r" b="b"/>
            <a:pathLst>
              <a:path w="691375" h="1594624">
                <a:moveTo>
                  <a:pt x="0" y="0"/>
                </a:moveTo>
                <a:cubicBezTo>
                  <a:pt x="104078" y="797312"/>
                  <a:pt x="208156" y="1594624"/>
                  <a:pt x="323385" y="1594624"/>
                </a:cubicBezTo>
                <a:cubicBezTo>
                  <a:pt x="438614" y="1594624"/>
                  <a:pt x="564994" y="797312"/>
                  <a:pt x="691375" y="0"/>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lIns="78373" tIns="39187" rIns="78373" bIns="39187" anchor="ctr"/>
          <a:lstStyle/>
          <a:p>
            <a:pPr algn="ctr">
              <a:defRPr/>
            </a:pPr>
            <a:endParaRPr lang="zh-CN" altLang="en-US"/>
          </a:p>
        </p:txBody>
      </p:sp>
      <p:cxnSp>
        <p:nvCxnSpPr>
          <p:cNvPr id="55" name="直接连接符 54"/>
          <p:cNvCxnSpPr/>
          <p:nvPr/>
        </p:nvCxnSpPr>
        <p:spPr>
          <a:xfrm>
            <a:off x="25195016" y="10702293"/>
            <a:ext cx="26482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25731059" y="9659732"/>
            <a:ext cx="0" cy="2022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27075208" y="9481303"/>
            <a:ext cx="0" cy="2160240"/>
          </a:xfrm>
          <a:prstGeom prst="line">
            <a:avLst/>
          </a:prstGeom>
        </p:spPr>
        <p:style>
          <a:lnRef idx="1">
            <a:schemeClr val="accent1"/>
          </a:lnRef>
          <a:fillRef idx="0">
            <a:schemeClr val="accent1"/>
          </a:fillRef>
          <a:effectRef idx="0">
            <a:schemeClr val="accent1"/>
          </a:effectRef>
          <a:fontRef idx="minor">
            <a:schemeClr val="tx1"/>
          </a:fontRef>
        </p:style>
      </p:cxnSp>
      <p:sp>
        <p:nvSpPr>
          <p:cNvPr id="61" name="任意多边形 60"/>
          <p:cNvSpPr/>
          <p:nvPr/>
        </p:nvSpPr>
        <p:spPr>
          <a:xfrm>
            <a:off x="25195015" y="11001014"/>
            <a:ext cx="1071034" cy="818958"/>
          </a:xfrm>
          <a:custGeom>
            <a:avLst/>
            <a:gdLst>
              <a:gd name="connsiteX0" fmla="*/ 0 w 1204331"/>
              <a:gd name="connsiteY0" fmla="*/ 1600200 h 1622503"/>
              <a:gd name="connsiteX1" fmla="*/ 301083 w 1204331"/>
              <a:gd name="connsiteY1" fmla="*/ 262054 h 1622503"/>
              <a:gd name="connsiteX2" fmla="*/ 591014 w 1204331"/>
              <a:gd name="connsiteY2" fmla="*/ 27878 h 1622503"/>
              <a:gd name="connsiteX3" fmla="*/ 847492 w 1204331"/>
              <a:gd name="connsiteY3" fmla="*/ 183995 h 1622503"/>
              <a:gd name="connsiteX4" fmla="*/ 992458 w 1204331"/>
              <a:gd name="connsiteY4" fmla="*/ 585439 h 1622503"/>
              <a:gd name="connsiteX5" fmla="*/ 1204331 w 1204331"/>
              <a:gd name="connsiteY5" fmla="*/ 1622503 h 1622503"/>
              <a:gd name="connsiteX6" fmla="*/ 1204331 w 1204331"/>
              <a:gd name="connsiteY6" fmla="*/ 1622503 h 1622503"/>
              <a:gd name="connsiteX0" fmla="*/ 0 w 1204331"/>
              <a:gd name="connsiteY0" fmla="*/ 1600200 h 1622503"/>
              <a:gd name="connsiteX1" fmla="*/ 301083 w 1204331"/>
              <a:gd name="connsiteY1" fmla="*/ 262054 h 1622503"/>
              <a:gd name="connsiteX2" fmla="*/ 591014 w 1204331"/>
              <a:gd name="connsiteY2" fmla="*/ 27878 h 1622503"/>
              <a:gd name="connsiteX3" fmla="*/ 838200 w 1204331"/>
              <a:gd name="connsiteY3" fmla="*/ 152400 h 1622503"/>
              <a:gd name="connsiteX4" fmla="*/ 992458 w 1204331"/>
              <a:gd name="connsiteY4" fmla="*/ 585439 h 1622503"/>
              <a:gd name="connsiteX5" fmla="*/ 1204331 w 1204331"/>
              <a:gd name="connsiteY5" fmla="*/ 1622503 h 1622503"/>
              <a:gd name="connsiteX6" fmla="*/ 1204331 w 1204331"/>
              <a:gd name="connsiteY6" fmla="*/ 1622503 h 162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4331" h="1622503">
                <a:moveTo>
                  <a:pt x="0" y="1600200"/>
                </a:moveTo>
                <a:cubicBezTo>
                  <a:pt x="101290" y="1062154"/>
                  <a:pt x="202581" y="524108"/>
                  <a:pt x="301083" y="262054"/>
                </a:cubicBezTo>
                <a:cubicBezTo>
                  <a:pt x="399585" y="0"/>
                  <a:pt x="501495" y="46154"/>
                  <a:pt x="591014" y="27878"/>
                </a:cubicBezTo>
                <a:cubicBezTo>
                  <a:pt x="680533" y="9602"/>
                  <a:pt x="771293" y="59473"/>
                  <a:pt x="838200" y="152400"/>
                </a:cubicBezTo>
                <a:cubicBezTo>
                  <a:pt x="905107" y="245327"/>
                  <a:pt x="931436" y="340422"/>
                  <a:pt x="992458" y="585439"/>
                </a:cubicBezTo>
                <a:cubicBezTo>
                  <a:pt x="1053480" y="830456"/>
                  <a:pt x="1204331" y="1622503"/>
                  <a:pt x="1204331" y="1622503"/>
                </a:cubicBezTo>
                <a:lnTo>
                  <a:pt x="1204331" y="1622503"/>
                </a:lnTo>
              </a:path>
            </a:pathLst>
          </a:custGeom>
          <a:ln w="19050">
            <a:solidFill>
              <a:srgbClr val="00B0F0"/>
            </a:solidFill>
          </a:ln>
        </p:spPr>
        <p:style>
          <a:lnRef idx="1">
            <a:schemeClr val="accent1"/>
          </a:lnRef>
          <a:fillRef idx="0">
            <a:schemeClr val="accent1"/>
          </a:fillRef>
          <a:effectRef idx="0">
            <a:schemeClr val="accent1"/>
          </a:effectRef>
          <a:fontRef idx="minor">
            <a:schemeClr val="tx1"/>
          </a:fontRef>
        </p:style>
        <p:txBody>
          <a:bodyPr lIns="78373" tIns="39187" rIns="78373" bIns="39187" anchor="ctr"/>
          <a:lstStyle/>
          <a:p>
            <a:pPr algn="ctr">
              <a:defRPr/>
            </a:pPr>
            <a:endParaRPr lang="zh-CN" altLang="en-US"/>
          </a:p>
        </p:txBody>
      </p:sp>
      <p:sp>
        <p:nvSpPr>
          <p:cNvPr id="62" name="任意多边形 61"/>
          <p:cNvSpPr/>
          <p:nvPr/>
        </p:nvSpPr>
        <p:spPr>
          <a:xfrm>
            <a:off x="26779110" y="9481303"/>
            <a:ext cx="615244" cy="1071367"/>
          </a:xfrm>
          <a:custGeom>
            <a:avLst/>
            <a:gdLst>
              <a:gd name="connsiteX0" fmla="*/ 0 w 691375"/>
              <a:gd name="connsiteY0" fmla="*/ 0 h 1594624"/>
              <a:gd name="connsiteX1" fmla="*/ 323385 w 691375"/>
              <a:gd name="connsiteY1" fmla="*/ 1594624 h 1594624"/>
              <a:gd name="connsiteX2" fmla="*/ 691375 w 691375"/>
              <a:gd name="connsiteY2" fmla="*/ 0 h 1594624"/>
            </a:gdLst>
            <a:ahLst/>
            <a:cxnLst>
              <a:cxn ang="0">
                <a:pos x="connsiteX0" y="connsiteY0"/>
              </a:cxn>
              <a:cxn ang="0">
                <a:pos x="connsiteX1" y="connsiteY1"/>
              </a:cxn>
              <a:cxn ang="0">
                <a:pos x="connsiteX2" y="connsiteY2"/>
              </a:cxn>
            </a:cxnLst>
            <a:rect l="l" t="t" r="r" b="b"/>
            <a:pathLst>
              <a:path w="691375" h="1594624">
                <a:moveTo>
                  <a:pt x="0" y="0"/>
                </a:moveTo>
                <a:cubicBezTo>
                  <a:pt x="104078" y="797312"/>
                  <a:pt x="208156" y="1594624"/>
                  <a:pt x="323385" y="1594624"/>
                </a:cubicBezTo>
                <a:cubicBezTo>
                  <a:pt x="438614" y="1594624"/>
                  <a:pt x="564994" y="797312"/>
                  <a:pt x="691375" y="0"/>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lIns="78373" tIns="39187" rIns="78373" bIns="39187" anchor="ctr"/>
          <a:lstStyle/>
          <a:p>
            <a:pPr algn="ctr">
              <a:defRPr/>
            </a:pPr>
            <a:endParaRPr lang="zh-CN" altLang="en-US"/>
          </a:p>
        </p:txBody>
      </p:sp>
      <p:pic>
        <p:nvPicPr>
          <p:cNvPr id="63" name="Picture 2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94355" y="11759965"/>
            <a:ext cx="191911"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2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12291" y="11774248"/>
            <a:ext cx="21025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2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35103" y="11759965"/>
            <a:ext cx="191911"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2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47194" y="11759965"/>
            <a:ext cx="21025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Box 67"/>
          <p:cNvSpPr txBox="1"/>
          <p:nvPr/>
        </p:nvSpPr>
        <p:spPr>
          <a:xfrm>
            <a:off x="704278" y="6000917"/>
            <a:ext cx="17281920" cy="2987628"/>
          </a:xfrm>
          <a:prstGeom prst="rect">
            <a:avLst/>
          </a:prstGeom>
          <a:noFill/>
        </p:spPr>
        <p:txBody>
          <a:bodyPr wrap="square" lIns="78373" tIns="39187" rIns="78373" bIns="39187" rtlCol="0">
            <a:spAutoFit/>
          </a:bodyPr>
          <a:lstStyle/>
          <a:p>
            <a:r>
              <a:rPr lang="en-US" altLang="zh-CN" sz="2700" b="1" dirty="0">
                <a:latin typeface="Times New Roman" pitchFamily="18" charset="0"/>
                <a:cs typeface="Times New Roman" pitchFamily="18" charset="0"/>
              </a:rPr>
              <a:t>Bismuth, a prototype  semimetal, has unique electronic properties. A semimetal-semiconductor(SMSC) transition</a:t>
            </a:r>
            <a:r>
              <a:rPr lang="zh-CN" altLang="en-US" sz="2700" b="1" dirty="0">
                <a:latin typeface="Times New Roman" pitchFamily="18" charset="0"/>
                <a:cs typeface="Times New Roman" pitchFamily="18" charset="0"/>
              </a:rPr>
              <a:t> </a:t>
            </a:r>
            <a:r>
              <a:rPr lang="en-US" altLang="zh-CN" sz="2700" b="1" dirty="0">
                <a:latin typeface="Times New Roman" pitchFamily="18" charset="0"/>
                <a:cs typeface="Times New Roman" pitchFamily="18" charset="0"/>
              </a:rPr>
              <a:t>is predicted to exist, even after decades of  theoretical and experimental works on this still remains a controversial issue. In the present work, the non-monotonic resistivity(conductance) – temperature curve of single crystalline Bismuth epitaxial grown on Si(111)-7*7 shows the nature of competition between metallic surface state and bulk semiconductor. Magneto resistivity of  Bismuth ultrathin film at low temperature give support for the two dimensional nature of the surface states.</a:t>
            </a:r>
          </a:p>
          <a:p>
            <a:endParaRPr lang="en-US" altLang="zh-CN" sz="2700" b="1" dirty="0">
              <a:cs typeface="Times New Roman" pitchFamily="18" charset="0"/>
            </a:endParaRPr>
          </a:p>
        </p:txBody>
      </p:sp>
      <p:pic>
        <p:nvPicPr>
          <p:cNvPr id="56" name="Picture 210" descr="fudan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6228" y="296333"/>
            <a:ext cx="4367522" cy="40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4384687" y="606604"/>
            <a:ext cx="24098677" cy="2387464"/>
          </a:xfrm>
          <a:prstGeom prst="rect">
            <a:avLst/>
          </a:prstGeom>
        </p:spPr>
        <p:txBody>
          <a:bodyPr wrap="square" lIns="78373" tIns="39187" rIns="78373" bIns="39187">
            <a:spAutoFit/>
          </a:bodyPr>
          <a:lstStyle/>
          <a:p>
            <a:pPr algn="ctr"/>
            <a:r>
              <a:rPr lang="en-US" altLang="zh-CN" sz="7500" b="1" dirty="0">
                <a:solidFill>
                  <a:srgbClr val="0000CC"/>
                </a:solidFill>
              </a:rPr>
              <a:t>Unconventional longitudinal resistance and magnetoresistance in Single Crystalline Bismuth Thin Film</a:t>
            </a:r>
            <a:endParaRPr lang="zh-CN" altLang="en-US" dirty="0">
              <a:solidFill>
                <a:srgbClr val="0000CC"/>
              </a:solidFill>
            </a:endParaRPr>
          </a:p>
        </p:txBody>
      </p:sp>
      <p:sp>
        <p:nvSpPr>
          <p:cNvPr id="11" name="TextBox 10"/>
          <p:cNvSpPr txBox="1"/>
          <p:nvPr/>
        </p:nvSpPr>
        <p:spPr>
          <a:xfrm>
            <a:off x="5760840" y="3360624"/>
            <a:ext cx="19554117" cy="1248690"/>
          </a:xfrm>
          <a:prstGeom prst="rect">
            <a:avLst/>
          </a:prstGeom>
          <a:noFill/>
        </p:spPr>
        <p:txBody>
          <a:bodyPr wrap="square" lIns="78373" tIns="39187" rIns="78373" bIns="39187" rtlCol="0">
            <a:spAutoFit/>
          </a:bodyPr>
          <a:lstStyle/>
          <a:p>
            <a:pPr algn="ctr"/>
            <a:r>
              <a:rPr kumimoji="1" lang="en-US" altLang="zh-CN" sz="3800" b="1" i="1" dirty="0">
                <a:ea typeface="宋体" charset="-122"/>
              </a:rPr>
              <a:t>Kai Zhu, Shunhao Xiao, Xiaofeng Jin</a:t>
            </a:r>
          </a:p>
          <a:p>
            <a:pPr algn="ctr"/>
            <a:r>
              <a:rPr kumimoji="1" lang="en-US" altLang="zh-CN" sz="3800" b="1" i="1" dirty="0">
                <a:ea typeface="宋体" charset="-122"/>
              </a:rPr>
              <a:t>Department of Physics, Fudan University, Shanghai 200433</a:t>
            </a:r>
            <a:endParaRPr lang="zh-CN" altLang="en-US" sz="3800" b="1" dirty="0"/>
          </a:p>
        </p:txBody>
      </p:sp>
      <p:sp>
        <p:nvSpPr>
          <p:cNvPr id="12" name="TextBox 11"/>
          <p:cNvSpPr txBox="1"/>
          <p:nvPr/>
        </p:nvSpPr>
        <p:spPr>
          <a:xfrm>
            <a:off x="1216335" y="31143710"/>
            <a:ext cx="4352484" cy="863970"/>
          </a:xfrm>
          <a:prstGeom prst="rect">
            <a:avLst/>
          </a:prstGeom>
          <a:noFill/>
        </p:spPr>
        <p:txBody>
          <a:bodyPr wrap="square" lIns="78373" tIns="39187" rIns="78373" bIns="39187" rtlCol="0">
            <a:spAutoFit/>
          </a:bodyPr>
          <a:lstStyle/>
          <a:p>
            <a:r>
              <a:rPr lang="en-US" altLang="zh-CN" sz="5100" b="1" dirty="0"/>
              <a:t>Summary</a:t>
            </a:r>
            <a:endParaRPr lang="zh-CN" altLang="en-US" sz="5100" b="1" dirty="0"/>
          </a:p>
        </p:txBody>
      </p:sp>
      <p:sp>
        <p:nvSpPr>
          <p:cNvPr id="15" name="TextBox 14"/>
          <p:cNvSpPr txBox="1"/>
          <p:nvPr/>
        </p:nvSpPr>
        <p:spPr>
          <a:xfrm>
            <a:off x="1472363" y="32280447"/>
            <a:ext cx="25579958" cy="2140153"/>
          </a:xfrm>
          <a:prstGeom prst="rect">
            <a:avLst/>
          </a:prstGeom>
          <a:noFill/>
        </p:spPr>
        <p:txBody>
          <a:bodyPr wrap="square" lIns="78373" tIns="39187" rIns="78373" bIns="39187" rtlCol="0">
            <a:spAutoFit/>
          </a:bodyPr>
          <a:lstStyle/>
          <a:p>
            <a:pPr marL="489833" indent="-489833">
              <a:lnSpc>
                <a:spcPct val="150000"/>
              </a:lnSpc>
              <a:buFont typeface="Wingdings" pitchFamily="2" charset="2"/>
              <a:buChar char="p"/>
            </a:pPr>
            <a:r>
              <a:rPr lang="en-US" altLang="zh-CN" sz="3100" b="1" dirty="0">
                <a:latin typeface="Times New Roman" pitchFamily="18" charset="0"/>
                <a:cs typeface="Times New Roman" pitchFamily="18" charset="0"/>
              </a:rPr>
              <a:t>The predicted semimetal-semiconductor(SMSC) transition in Bismuth thin film does exist.  The unconventional  transport behavior of Bismuth thin film is due to the competition of semiconductor bulk and metallic surface state.</a:t>
            </a:r>
          </a:p>
          <a:p>
            <a:pPr marL="489833" indent="-489833">
              <a:lnSpc>
                <a:spcPct val="150000"/>
              </a:lnSpc>
              <a:buFont typeface="Wingdings" pitchFamily="2" charset="2"/>
              <a:buChar char="p"/>
            </a:pPr>
            <a:r>
              <a:rPr lang="en-US" altLang="zh-CN" sz="3100" b="1" dirty="0">
                <a:latin typeface="Times New Roman" pitchFamily="18" charset="0"/>
                <a:cs typeface="Times New Roman" pitchFamily="18" charset="0"/>
              </a:rPr>
              <a:t>Weak </a:t>
            </a:r>
            <a:r>
              <a:rPr lang="en-US" altLang="zh-CN" sz="3100" b="1" dirty="0" err="1">
                <a:latin typeface="Times New Roman" pitchFamily="18" charset="0"/>
                <a:cs typeface="Times New Roman" pitchFamily="18" charset="0"/>
              </a:rPr>
              <a:t>antilocalization</a:t>
            </a:r>
            <a:r>
              <a:rPr lang="en-US" altLang="zh-CN" sz="3100" b="1" dirty="0">
                <a:latin typeface="Times New Roman" pitchFamily="18" charset="0"/>
                <a:cs typeface="Times New Roman" pitchFamily="18" charset="0"/>
              </a:rPr>
              <a:t> in ultrathin bismuth films</a:t>
            </a:r>
            <a:r>
              <a:rPr lang="zh-CN" altLang="en-US" sz="3100" b="1" dirty="0">
                <a:latin typeface="Times New Roman" pitchFamily="18" charset="0"/>
                <a:cs typeface="Times New Roman" pitchFamily="18" charset="0"/>
              </a:rPr>
              <a:t> </a:t>
            </a:r>
            <a:r>
              <a:rPr lang="en-US" altLang="zh-CN" sz="3100" b="1" dirty="0">
                <a:latin typeface="Times New Roman" pitchFamily="18" charset="0"/>
                <a:cs typeface="Times New Roman" pitchFamily="18" charset="0"/>
              </a:rPr>
              <a:t>give support for the two dimensional nature of the surface states.</a:t>
            </a:r>
            <a:endParaRPr lang="zh-CN" altLang="en-US" sz="3100" b="1" dirty="0">
              <a:latin typeface="Times New Roman" pitchFamily="18" charset="0"/>
              <a:cs typeface="Times New Roman" pitchFamily="18" charset="0"/>
            </a:endParaRPr>
          </a:p>
        </p:txBody>
      </p:sp>
      <p:graphicFrame>
        <p:nvGraphicFramePr>
          <p:cNvPr id="44" name="对象 43"/>
          <p:cNvGraphicFramePr>
            <a:graphicFrameLocks noChangeAspect="1"/>
          </p:cNvGraphicFramePr>
          <p:nvPr>
            <p:extLst>
              <p:ext uri="{D42A27DB-BD31-4B8C-83A1-F6EECF244321}">
                <p14:modId xmlns:p14="http://schemas.microsoft.com/office/powerpoint/2010/main" val="2282217186"/>
              </p:ext>
            </p:extLst>
          </p:nvPr>
        </p:nvGraphicFramePr>
        <p:xfrm>
          <a:off x="1247544" y="22742776"/>
          <a:ext cx="7776770" cy="5591941"/>
        </p:xfrm>
        <a:graphic>
          <a:graphicData uri="http://schemas.openxmlformats.org/presentationml/2006/ole">
            <mc:AlternateContent xmlns:mc="http://schemas.openxmlformats.org/markup-compatibility/2006">
              <mc:Choice xmlns:v="urn:schemas-microsoft-com:vml" Requires="v">
                <p:oleObj spid="_x0000_s1301" name="Graph" r:id="rId8" imgW="3876480" imgH="2973600" progId="Origin50.Graph">
                  <p:embed/>
                </p:oleObj>
              </mc:Choice>
              <mc:Fallback>
                <p:oleObj name="Graph" r:id="rId8" imgW="3876480" imgH="2973600" progId="Origin50.Graph">
                  <p:embed/>
                  <p:pic>
                    <p:nvPicPr>
                      <p:cNvPr id="0" name=""/>
                      <p:cNvPicPr/>
                      <p:nvPr/>
                    </p:nvPicPr>
                    <p:blipFill>
                      <a:blip r:embed="rId9"/>
                      <a:stretch>
                        <a:fillRect/>
                      </a:stretch>
                    </p:blipFill>
                    <p:spPr>
                      <a:xfrm>
                        <a:off x="1247544" y="22742776"/>
                        <a:ext cx="7776770" cy="5591941"/>
                      </a:xfrm>
                      <a:prstGeom prst="rect">
                        <a:avLst/>
                      </a:prstGeom>
                    </p:spPr>
                  </p:pic>
                </p:oleObj>
              </mc:Fallback>
            </mc:AlternateContent>
          </a:graphicData>
        </a:graphic>
      </p:graphicFrame>
      <p:graphicFrame>
        <p:nvGraphicFramePr>
          <p:cNvPr id="47" name="对象 46"/>
          <p:cNvGraphicFramePr>
            <a:graphicFrameLocks noChangeAspect="1"/>
          </p:cNvGraphicFramePr>
          <p:nvPr>
            <p:extLst>
              <p:ext uri="{D42A27DB-BD31-4B8C-83A1-F6EECF244321}">
                <p14:modId xmlns:p14="http://schemas.microsoft.com/office/powerpoint/2010/main" val="2362438506"/>
              </p:ext>
            </p:extLst>
          </p:nvPr>
        </p:nvGraphicFramePr>
        <p:xfrm>
          <a:off x="8945194" y="22682770"/>
          <a:ext cx="8011380" cy="5760640"/>
        </p:xfrm>
        <a:graphic>
          <a:graphicData uri="http://schemas.openxmlformats.org/presentationml/2006/ole">
            <mc:AlternateContent xmlns:mc="http://schemas.openxmlformats.org/markup-compatibility/2006">
              <mc:Choice xmlns:v="urn:schemas-microsoft-com:vml" Requires="v">
                <p:oleObj spid="_x0000_s1302" name="Graph" r:id="rId10" imgW="3876480" imgH="2973600" progId="Origin50.Graph">
                  <p:embed/>
                </p:oleObj>
              </mc:Choice>
              <mc:Fallback>
                <p:oleObj name="Graph" r:id="rId10" imgW="3876480" imgH="2973600" progId="Origin50.Graph">
                  <p:embed/>
                  <p:pic>
                    <p:nvPicPr>
                      <p:cNvPr id="0" name=""/>
                      <p:cNvPicPr/>
                      <p:nvPr/>
                    </p:nvPicPr>
                    <p:blipFill>
                      <a:blip r:embed="rId11"/>
                      <a:stretch>
                        <a:fillRect/>
                      </a:stretch>
                    </p:blipFill>
                    <p:spPr>
                      <a:xfrm>
                        <a:off x="8945194" y="22682770"/>
                        <a:ext cx="8011380" cy="5760640"/>
                      </a:xfrm>
                      <a:prstGeom prst="rect">
                        <a:avLst/>
                      </a:prstGeom>
                    </p:spPr>
                  </p:pic>
                </p:oleObj>
              </mc:Fallback>
            </mc:AlternateContent>
          </a:graphicData>
        </a:graphic>
      </p:graphicFrame>
      <p:graphicFrame>
        <p:nvGraphicFramePr>
          <p:cNvPr id="49" name="对象 48"/>
          <p:cNvGraphicFramePr>
            <a:graphicFrameLocks noChangeAspect="1"/>
          </p:cNvGraphicFramePr>
          <p:nvPr>
            <p:extLst>
              <p:ext uri="{D42A27DB-BD31-4B8C-83A1-F6EECF244321}">
                <p14:modId xmlns:p14="http://schemas.microsoft.com/office/powerpoint/2010/main" val="3922095106"/>
              </p:ext>
            </p:extLst>
          </p:nvPr>
        </p:nvGraphicFramePr>
        <p:xfrm>
          <a:off x="1090985" y="15335275"/>
          <a:ext cx="7390602" cy="4865787"/>
        </p:xfrm>
        <a:graphic>
          <a:graphicData uri="http://schemas.openxmlformats.org/presentationml/2006/ole">
            <mc:AlternateContent xmlns:mc="http://schemas.openxmlformats.org/markup-compatibility/2006">
              <mc:Choice xmlns:v="urn:schemas-microsoft-com:vml" Requires="v">
                <p:oleObj spid="_x0000_s1303" name="Graph" r:id="rId12" imgW="4132800" imgH="2901600" progId="Origin50.Graph">
                  <p:embed/>
                </p:oleObj>
              </mc:Choice>
              <mc:Fallback>
                <p:oleObj name="Graph" r:id="rId12" imgW="4132800" imgH="2901600" progId="Origin50.Graph">
                  <p:embed/>
                  <p:pic>
                    <p:nvPicPr>
                      <p:cNvPr id="0" name=""/>
                      <p:cNvPicPr/>
                      <p:nvPr/>
                    </p:nvPicPr>
                    <p:blipFill>
                      <a:blip r:embed="rId13"/>
                      <a:stretch>
                        <a:fillRect/>
                      </a:stretch>
                    </p:blipFill>
                    <p:spPr>
                      <a:xfrm>
                        <a:off x="1090985" y="15335275"/>
                        <a:ext cx="7390602" cy="4865787"/>
                      </a:xfrm>
                      <a:prstGeom prst="rect">
                        <a:avLst/>
                      </a:prstGeom>
                    </p:spPr>
                  </p:pic>
                </p:oleObj>
              </mc:Fallback>
            </mc:AlternateContent>
          </a:graphicData>
        </a:graphic>
      </p:graphicFrame>
      <p:graphicFrame>
        <p:nvGraphicFramePr>
          <p:cNvPr id="52" name="对象 51"/>
          <p:cNvGraphicFramePr>
            <a:graphicFrameLocks noChangeAspect="1"/>
          </p:cNvGraphicFramePr>
          <p:nvPr>
            <p:extLst>
              <p:ext uri="{D42A27DB-BD31-4B8C-83A1-F6EECF244321}">
                <p14:modId xmlns:p14="http://schemas.microsoft.com/office/powerpoint/2010/main" val="4126626910"/>
              </p:ext>
            </p:extLst>
          </p:nvPr>
        </p:nvGraphicFramePr>
        <p:xfrm>
          <a:off x="9481780" y="15361957"/>
          <a:ext cx="7564920" cy="4980553"/>
        </p:xfrm>
        <a:graphic>
          <a:graphicData uri="http://schemas.openxmlformats.org/presentationml/2006/ole">
            <mc:AlternateContent xmlns:mc="http://schemas.openxmlformats.org/markup-compatibility/2006">
              <mc:Choice xmlns:v="urn:schemas-microsoft-com:vml" Requires="v">
                <p:oleObj spid="_x0000_s1304" name="Graph" r:id="rId14" imgW="4132800" imgH="2901600" progId="Origin50.Graph">
                  <p:embed/>
                </p:oleObj>
              </mc:Choice>
              <mc:Fallback>
                <p:oleObj name="Graph" r:id="rId14" imgW="4132800" imgH="2901600" progId="Origin50.Graph">
                  <p:embed/>
                  <p:pic>
                    <p:nvPicPr>
                      <p:cNvPr id="0" name=""/>
                      <p:cNvPicPr/>
                      <p:nvPr/>
                    </p:nvPicPr>
                    <p:blipFill>
                      <a:blip r:embed="rId15"/>
                      <a:stretch>
                        <a:fillRect/>
                      </a:stretch>
                    </p:blipFill>
                    <p:spPr>
                      <a:xfrm>
                        <a:off x="9481780" y="15361957"/>
                        <a:ext cx="7564920" cy="4980553"/>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53" name="TextBox 52"/>
              <p:cNvSpPr txBox="1"/>
              <p:nvPr/>
            </p:nvSpPr>
            <p:spPr>
              <a:xfrm>
                <a:off x="9217224" y="26703217"/>
                <a:ext cx="3968441" cy="432056"/>
              </a:xfrm>
              <a:prstGeom prst="rect">
                <a:avLst/>
              </a:prstGeom>
              <a:noFill/>
            </p:spPr>
            <p:txBody>
              <a:bodyPr wrap="square" lIns="78373" tIns="39187" rIns="78373" bIns="39187" rtlCol="0">
                <a:spAutoFit/>
              </a:bodyPr>
              <a:lstStyle/>
              <a:p>
                <a:pPr/>
                <a14:m>
                  <m:oMathPara xmlns:m="http://schemas.openxmlformats.org/officeDocument/2006/math">
                    <m:oMathParaPr>
                      <m:jc m:val="centerGroup"/>
                    </m:oMathParaPr>
                    <m:oMath xmlns:m="http://schemas.openxmlformats.org/officeDocument/2006/math">
                      <m:sSup>
                        <m:sSupPr>
                          <m:ctrlPr>
                            <a:rPr lang="en-US" altLang="zh-CN" sz="2100" b="1" i="1">
                              <a:solidFill>
                                <a:srgbClr val="FF0000"/>
                              </a:solidFill>
                              <a:latin typeface="Cambria Math"/>
                            </a:rPr>
                          </m:ctrlPr>
                        </m:sSupPr>
                        <m:e>
                          <m:r>
                            <a:rPr lang="en-US" altLang="zh-CN" sz="2100" b="1" i="1">
                              <a:solidFill>
                                <a:srgbClr val="FF0000"/>
                              </a:solidFill>
                              <a:latin typeface="Cambria Math"/>
                            </a:rPr>
                            <m:t>𝟏𝟎</m:t>
                          </m:r>
                        </m:e>
                        <m:sup>
                          <m:r>
                            <a:rPr lang="en-US" altLang="zh-CN" sz="2100" b="1" i="1">
                              <a:solidFill>
                                <a:srgbClr val="FF0000"/>
                              </a:solidFill>
                              <a:latin typeface="Cambria Math"/>
                            </a:rPr>
                            <m:t>−</m:t>
                          </m:r>
                          <m:r>
                            <a:rPr lang="en-US" altLang="zh-CN" sz="2100" b="1" i="1">
                              <a:solidFill>
                                <a:srgbClr val="FF0000"/>
                              </a:solidFill>
                              <a:latin typeface="Cambria Math"/>
                            </a:rPr>
                            <m:t>𝟑</m:t>
                          </m:r>
                        </m:sup>
                      </m:sSup>
                      <m:sSup>
                        <m:sSupPr>
                          <m:ctrlPr>
                            <a:rPr lang="en-US" altLang="zh-CN" sz="2100" b="1" i="1">
                              <a:solidFill>
                                <a:srgbClr val="FF0000"/>
                              </a:solidFill>
                              <a:latin typeface="Cambria Math"/>
                            </a:rPr>
                          </m:ctrlPr>
                        </m:sSupPr>
                        <m:e>
                          <m:r>
                            <a:rPr lang="en-US" altLang="zh-CN" sz="2100" b="1" i="1">
                              <a:solidFill>
                                <a:srgbClr val="FF0000"/>
                              </a:solidFill>
                              <a:latin typeface="Cambria Math"/>
                            </a:rPr>
                            <m:t>𝜴</m:t>
                          </m:r>
                          <m:r>
                            <m:rPr>
                              <m:nor/>
                            </m:rPr>
                            <a:rPr lang="zh-CN" altLang="en-US" sz="2100" b="1" i="1" dirty="0">
                              <a:solidFill>
                                <a:srgbClr val="FF0000"/>
                              </a:solidFill>
                            </a:rPr>
                            <m:t> </m:t>
                          </m:r>
                        </m:e>
                        <m:sup>
                          <m:r>
                            <a:rPr lang="en-US" altLang="zh-CN" sz="2100" b="1" i="1">
                              <a:solidFill>
                                <a:srgbClr val="FF0000"/>
                              </a:solidFill>
                              <a:latin typeface="Cambria Math"/>
                            </a:rPr>
                            <m:t>−</m:t>
                          </m:r>
                          <m:r>
                            <a:rPr lang="en-US" altLang="zh-CN" sz="2100" b="1" i="1">
                              <a:solidFill>
                                <a:srgbClr val="FF0000"/>
                              </a:solidFill>
                              <a:latin typeface="Cambria Math"/>
                            </a:rPr>
                            <m:t>𝟏</m:t>
                          </m:r>
                        </m:sup>
                      </m:sSup>
                    </m:oMath>
                  </m:oMathPara>
                </a14:m>
                <a:endParaRPr lang="zh-CN" altLang="en-US" sz="2100" b="1" i="1" dirty="0">
                  <a:solidFill>
                    <a:srgbClr val="FF0000"/>
                  </a:solidFill>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9217224" y="26703217"/>
                <a:ext cx="3968441" cy="432056"/>
              </a:xfrm>
              <a:prstGeom prst="rect">
                <a:avLst/>
              </a:prstGeom>
              <a:blipFill rotWithShape="1">
                <a:blip r:embed="rId16"/>
                <a:stretch>
                  <a:fillRect/>
                </a:stretch>
              </a:blipFill>
            </p:spPr>
            <p:txBody>
              <a:bodyPr/>
              <a:lstStyle/>
              <a:p>
                <a:r>
                  <a:rPr lang="zh-CN" altLang="en-US">
                    <a:noFill/>
                  </a:rPr>
                  <a:t> </a:t>
                </a:r>
              </a:p>
            </p:txBody>
          </p:sp>
        </mc:Fallback>
      </mc:AlternateContent>
      <p:graphicFrame>
        <p:nvGraphicFramePr>
          <p:cNvPr id="58" name="对象 57"/>
          <p:cNvGraphicFramePr>
            <a:graphicFrameLocks noChangeAspect="1"/>
          </p:cNvGraphicFramePr>
          <p:nvPr>
            <p:extLst>
              <p:ext uri="{D42A27DB-BD31-4B8C-83A1-F6EECF244321}">
                <p14:modId xmlns:p14="http://schemas.microsoft.com/office/powerpoint/2010/main" val="3327365200"/>
              </p:ext>
            </p:extLst>
          </p:nvPr>
        </p:nvGraphicFramePr>
        <p:xfrm>
          <a:off x="18562262" y="14401850"/>
          <a:ext cx="9659996" cy="6946088"/>
        </p:xfrm>
        <a:graphic>
          <a:graphicData uri="http://schemas.openxmlformats.org/presentationml/2006/ole">
            <mc:AlternateContent xmlns:mc="http://schemas.openxmlformats.org/markup-compatibility/2006">
              <mc:Choice xmlns:v="urn:schemas-microsoft-com:vml" Requires="v">
                <p:oleObj spid="_x0000_s1305" name="Graph" r:id="rId17" imgW="3876480" imgH="2973600" progId="Origin50.Graph">
                  <p:embed/>
                </p:oleObj>
              </mc:Choice>
              <mc:Fallback>
                <p:oleObj name="Graph" r:id="rId17" imgW="3876480" imgH="2973600" progId="Origin50.Graph">
                  <p:embed/>
                  <p:pic>
                    <p:nvPicPr>
                      <p:cNvPr id="0" name=""/>
                      <p:cNvPicPr/>
                      <p:nvPr/>
                    </p:nvPicPr>
                    <p:blipFill>
                      <a:blip r:embed="rId18"/>
                      <a:stretch>
                        <a:fillRect/>
                      </a:stretch>
                    </p:blipFill>
                    <p:spPr>
                      <a:xfrm>
                        <a:off x="18562262" y="14401850"/>
                        <a:ext cx="9659996" cy="6946088"/>
                      </a:xfrm>
                      <a:prstGeom prst="rect">
                        <a:avLst/>
                      </a:prstGeom>
                    </p:spPr>
                  </p:pic>
                </p:oleObj>
              </mc:Fallback>
            </mc:AlternateContent>
          </a:graphicData>
        </a:graphic>
      </p:graphicFrame>
      <p:sp>
        <p:nvSpPr>
          <p:cNvPr id="60" name="矩形 59"/>
          <p:cNvSpPr/>
          <p:nvPr/>
        </p:nvSpPr>
        <p:spPr>
          <a:xfrm>
            <a:off x="19299864" y="14161824"/>
            <a:ext cx="8395532" cy="556193"/>
          </a:xfrm>
          <a:prstGeom prst="rect">
            <a:avLst/>
          </a:prstGeom>
        </p:spPr>
        <p:txBody>
          <a:bodyPr wrap="none" lIns="78373" tIns="39187" rIns="78373" bIns="39187">
            <a:spAutoFit/>
          </a:bodyPr>
          <a:lstStyle/>
          <a:p>
            <a:r>
              <a:rPr lang="en-US" altLang="zh-CN" sz="3100" b="1" dirty="0">
                <a:latin typeface="Times New Roman" pitchFamily="18" charset="0"/>
                <a:cs typeface="Times New Roman" pitchFamily="18" charset="0"/>
              </a:rPr>
              <a:t>Weak Antilocalization in ultrathin bismuth films</a:t>
            </a:r>
            <a:endParaRPr lang="zh-CN" altLang="en-US" sz="3100" b="1"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67" name="TextBox 66"/>
              <p:cNvSpPr txBox="1"/>
              <p:nvPr/>
            </p:nvSpPr>
            <p:spPr>
              <a:xfrm>
                <a:off x="19138326" y="21002584"/>
                <a:ext cx="8704967" cy="4832300"/>
              </a:xfrm>
              <a:prstGeom prst="rect">
                <a:avLst/>
              </a:prstGeom>
              <a:noFill/>
            </p:spPr>
            <p:txBody>
              <a:bodyPr wrap="square" lIns="78373" tIns="39187" rIns="78373" bIns="39187" rtlCol="0">
                <a:spAutoFit/>
              </a:bodyPr>
              <a:lstStyle/>
              <a:p>
                <a:r>
                  <a:rPr lang="en-US" altLang="zh-CN" sz="2700" b="1" dirty="0">
                    <a:latin typeface="Times New Roman" pitchFamily="18" charset="0"/>
                    <a:cs typeface="Times New Roman" pitchFamily="18" charset="0"/>
                  </a:rPr>
                  <a:t>         Weak </a:t>
                </a:r>
                <a:r>
                  <a:rPr lang="en-US" altLang="zh-CN" sz="2700" b="1" dirty="0" err="1">
                    <a:latin typeface="Times New Roman" pitchFamily="18" charset="0"/>
                    <a:cs typeface="Times New Roman" pitchFamily="18" charset="0"/>
                  </a:rPr>
                  <a:t>Antilocalization</a:t>
                </a:r>
                <a:r>
                  <a:rPr lang="en-US" altLang="zh-CN" sz="2700" b="1" dirty="0">
                    <a:latin typeface="Times New Roman" pitchFamily="18" charset="0"/>
                    <a:cs typeface="Times New Roman" pitchFamily="18" charset="0"/>
                  </a:rPr>
                  <a:t> effect of 3nm Bismuth</a:t>
                </a:r>
              </a:p>
              <a:p>
                <a:r>
                  <a:rPr lang="en-US" altLang="zh-CN" sz="2700" b="1" dirty="0">
                    <a:solidFill>
                      <a:srgbClr val="FF0000"/>
                    </a:solidFill>
                    <a:latin typeface="Times New Roman" pitchFamily="18" charset="0"/>
                    <a:cs typeface="Times New Roman" pitchFamily="18" charset="0"/>
                  </a:rPr>
                  <a:t>In the limit of very strong spin-orbit coupling , The </a:t>
                </a:r>
                <a:r>
                  <a:rPr lang="en-US" altLang="zh-CN" sz="2700" b="1" dirty="0" err="1">
                    <a:solidFill>
                      <a:srgbClr val="FF0000"/>
                    </a:solidFill>
                    <a:latin typeface="Times New Roman" pitchFamily="18" charset="0"/>
                    <a:cs typeface="Times New Roman" pitchFamily="18" charset="0"/>
                  </a:rPr>
                  <a:t>Hikami</a:t>
                </a:r>
                <a:r>
                  <a:rPr lang="en-US" altLang="zh-CN" sz="2700" b="1" dirty="0">
                    <a:solidFill>
                      <a:srgbClr val="FF0000"/>
                    </a:solidFill>
                    <a:latin typeface="Times New Roman" pitchFamily="18" charset="0"/>
                    <a:cs typeface="Times New Roman" pitchFamily="18" charset="0"/>
                  </a:rPr>
                  <a:t>-Larkin-</a:t>
                </a:r>
                <a:r>
                  <a:rPr lang="en-US" altLang="zh-CN" sz="2700" b="1" dirty="0" err="1">
                    <a:solidFill>
                      <a:srgbClr val="FF0000"/>
                    </a:solidFill>
                    <a:latin typeface="Times New Roman" pitchFamily="18" charset="0"/>
                    <a:cs typeface="Times New Roman" pitchFamily="18" charset="0"/>
                  </a:rPr>
                  <a:t>Nagaoka</a:t>
                </a:r>
                <a:r>
                  <a:rPr lang="en-US" altLang="zh-CN" sz="2700" b="1" dirty="0">
                    <a:solidFill>
                      <a:srgbClr val="FF0000"/>
                    </a:solidFill>
                    <a:latin typeface="Times New Roman" pitchFamily="18" charset="0"/>
                    <a:cs typeface="Times New Roman" pitchFamily="18" charset="0"/>
                  </a:rPr>
                  <a:t> (HLN) equation to account for the </a:t>
                </a:r>
                <a:r>
                  <a:rPr lang="en-US" altLang="zh-CN" sz="2700" b="1" dirty="0" err="1">
                    <a:solidFill>
                      <a:srgbClr val="FF0000"/>
                    </a:solidFill>
                    <a:latin typeface="Times New Roman" pitchFamily="18" charset="0"/>
                    <a:cs typeface="Times New Roman" pitchFamily="18" charset="0"/>
                  </a:rPr>
                  <a:t>magnetoconductivity</a:t>
                </a:r>
                <a:r>
                  <a:rPr lang="en-US" altLang="zh-CN" sz="2700" b="1" dirty="0">
                    <a:solidFill>
                      <a:srgbClr val="FF0000"/>
                    </a:solidFill>
                    <a:latin typeface="Times New Roman" pitchFamily="18" charset="0"/>
                    <a:cs typeface="Times New Roman" pitchFamily="18" charset="0"/>
                  </a:rPr>
                  <a:t> is reduce to</a:t>
                </a:r>
              </a:p>
              <a:p>
                <a:endParaRPr lang="en-US" altLang="zh-CN" sz="2700" b="1" dirty="0">
                  <a:solidFill>
                    <a:srgbClr val="FF0000"/>
                  </a:solidFill>
                  <a:latin typeface="Times New Roman" pitchFamily="18" charset="0"/>
                  <a:cs typeface="Times New Roman" pitchFamily="18" charset="0"/>
                </a:endParaRPr>
              </a:p>
              <a:p>
                <a:endParaRPr lang="en-US" altLang="zh-CN" sz="2700" b="1" dirty="0">
                  <a:solidFill>
                    <a:srgbClr val="FF0000"/>
                  </a:solidFill>
                  <a:latin typeface="Times New Roman" pitchFamily="18" charset="0"/>
                  <a:cs typeface="Times New Roman" pitchFamily="18" charset="0"/>
                </a:endParaRPr>
              </a:p>
              <a:p>
                <a:endParaRPr lang="en-US" altLang="zh-CN" sz="2700" b="1" dirty="0">
                  <a:solidFill>
                    <a:srgbClr val="FF0000"/>
                  </a:solidFill>
                  <a:latin typeface="Times New Roman" pitchFamily="18" charset="0"/>
                  <a:cs typeface="Times New Roman" pitchFamily="18" charset="0"/>
                </a:endParaRPr>
              </a:p>
              <a:p>
                <a14:m>
                  <m:oMath xmlns:m="http://schemas.openxmlformats.org/officeDocument/2006/math">
                    <m:r>
                      <a:rPr lang="en-US" altLang="zh-CN" sz="2700" b="1" i="1">
                        <a:solidFill>
                          <a:srgbClr val="FF0000"/>
                        </a:solidFill>
                        <a:latin typeface="Cambria Math"/>
                        <a:ea typeface="Cambria Math"/>
                      </a:rPr>
                      <m:t>𝜳</m:t>
                    </m:r>
                    <m:r>
                      <a:rPr lang="en-US" altLang="zh-CN" sz="2700" b="1" i="1">
                        <a:solidFill>
                          <a:srgbClr val="FF0000"/>
                        </a:solidFill>
                        <a:latin typeface="Cambria Math"/>
                        <a:ea typeface="Cambria Math"/>
                      </a:rPr>
                      <m:t> </m:t>
                    </m:r>
                  </m:oMath>
                </a14:m>
                <a:r>
                  <a:rPr lang="en-US" altLang="zh-CN" sz="2700" b="1" dirty="0">
                    <a:solidFill>
                      <a:srgbClr val="FF0000"/>
                    </a:solidFill>
                    <a:latin typeface="Times New Roman" pitchFamily="18" charset="0"/>
                    <a:cs typeface="Times New Roman" pitchFamily="18" charset="0"/>
                  </a:rPr>
                  <a:t>is the digamma function </a:t>
                </a:r>
                <a14:m>
                  <m:oMath xmlns:m="http://schemas.openxmlformats.org/officeDocument/2006/math">
                    <m:sSub>
                      <m:sSubPr>
                        <m:ctrlPr>
                          <a:rPr lang="en-US" altLang="zh-CN" sz="2700" b="1" i="1">
                            <a:solidFill>
                              <a:srgbClr val="FF0000"/>
                            </a:solidFill>
                            <a:latin typeface="Cambria Math"/>
                          </a:rPr>
                        </m:ctrlPr>
                      </m:sSubPr>
                      <m:e>
                        <m:r>
                          <a:rPr lang="zh-CN" altLang="en-US" sz="2700" b="1" i="1">
                            <a:solidFill>
                              <a:srgbClr val="FF0000"/>
                            </a:solidFill>
                            <a:latin typeface="Cambria Math"/>
                          </a:rPr>
                          <m:t>𝜶</m:t>
                        </m:r>
                        <m:r>
                          <a:rPr lang="en-US" altLang="zh-CN" sz="2700" b="1" i="1">
                            <a:solidFill>
                              <a:srgbClr val="FF0000"/>
                            </a:solidFill>
                            <a:latin typeface="Cambria Math"/>
                          </a:rPr>
                          <m:t>=</m:t>
                        </m:r>
                        <m:f>
                          <m:fPr>
                            <m:ctrlPr>
                              <a:rPr lang="en-US" altLang="zh-CN" sz="2700" b="1" i="1">
                                <a:solidFill>
                                  <a:srgbClr val="FF0000"/>
                                </a:solidFill>
                                <a:latin typeface="Cambria Math"/>
                              </a:rPr>
                            </m:ctrlPr>
                          </m:fPr>
                          <m:num>
                            <m:r>
                              <a:rPr lang="en-US" altLang="zh-CN" sz="2700" b="1" i="1">
                                <a:solidFill>
                                  <a:srgbClr val="FF0000"/>
                                </a:solidFill>
                                <a:latin typeface="Cambria Math"/>
                              </a:rPr>
                              <m:t>𝟏</m:t>
                            </m:r>
                          </m:num>
                          <m:den>
                            <m:r>
                              <a:rPr lang="en-US" altLang="zh-CN" sz="2700" b="1" i="1">
                                <a:solidFill>
                                  <a:srgbClr val="FF0000"/>
                                </a:solidFill>
                                <a:latin typeface="Cambria Math"/>
                              </a:rPr>
                              <m:t>𝟐</m:t>
                            </m:r>
                          </m:den>
                        </m:f>
                        <m:r>
                          <a:rPr lang="en-US" altLang="zh-CN" sz="2700" b="1" i="1">
                            <a:solidFill>
                              <a:srgbClr val="FF0000"/>
                            </a:solidFill>
                            <a:latin typeface="Cambria Math"/>
                          </a:rPr>
                          <m:t>,   </m:t>
                        </m:r>
                        <m:r>
                          <a:rPr lang="en-US" altLang="zh-CN" sz="2700" b="1" i="1">
                            <a:solidFill>
                              <a:srgbClr val="FF0000"/>
                            </a:solidFill>
                            <a:latin typeface="Cambria Math"/>
                          </a:rPr>
                          <m:t>𝑩</m:t>
                        </m:r>
                      </m:e>
                      <m:sub>
                        <m:r>
                          <a:rPr lang="zh-CN" altLang="en-US" sz="2700" b="1" i="1">
                            <a:solidFill>
                              <a:srgbClr val="FF0000"/>
                            </a:solidFill>
                            <a:latin typeface="Cambria Math"/>
                          </a:rPr>
                          <m:t>𝝋</m:t>
                        </m:r>
                      </m:sub>
                    </m:sSub>
                    <m:r>
                      <a:rPr lang="en-US" altLang="zh-CN" sz="2700" b="1" i="1">
                        <a:solidFill>
                          <a:srgbClr val="FF0000"/>
                        </a:solidFill>
                        <a:latin typeface="Cambria Math"/>
                      </a:rPr>
                      <m:t>=</m:t>
                    </m:r>
                    <m:r>
                      <m:rPr>
                        <m:nor/>
                      </m:rPr>
                      <a:rPr lang="en-US" altLang="zh-CN" sz="2700" b="1">
                        <a:solidFill>
                          <a:srgbClr val="FF0000"/>
                        </a:solidFill>
                        <a:latin typeface="Times New Roman" pitchFamily="18" charset="0"/>
                        <a:cs typeface="Times New Roman" pitchFamily="18" charset="0"/>
                      </a:rPr>
                      <m:t>h</m:t>
                    </m:r>
                    <m:r>
                      <m:rPr>
                        <m:nor/>
                      </m:rPr>
                      <a:rPr lang="en-US" altLang="zh-CN" sz="2700" b="1">
                        <a:solidFill>
                          <a:srgbClr val="FF0000"/>
                        </a:solidFill>
                        <a:latin typeface="Times New Roman" pitchFamily="18" charset="0"/>
                        <a:cs typeface="Times New Roman" pitchFamily="18" charset="0"/>
                      </a:rPr>
                      <m:t>/(8</m:t>
                    </m:r>
                    <m:r>
                      <a:rPr lang="el-GR" altLang="zh-CN" sz="2700" b="1" i="1">
                        <a:solidFill>
                          <a:srgbClr val="FF0000"/>
                        </a:solidFill>
                        <a:latin typeface="Cambria Math"/>
                        <a:ea typeface="Cambria Math"/>
                      </a:rPr>
                      <m:t>𝝅</m:t>
                    </m:r>
                    <m:r>
                      <a:rPr lang="en-US" altLang="zh-CN" sz="2700" b="1" i="1">
                        <a:solidFill>
                          <a:srgbClr val="FF0000"/>
                        </a:solidFill>
                        <a:latin typeface="Cambria Math"/>
                        <a:ea typeface="Cambria Math"/>
                      </a:rPr>
                      <m:t>𝑫𝒆</m:t>
                    </m:r>
                    <m:sSub>
                      <m:sSubPr>
                        <m:ctrlPr>
                          <a:rPr lang="en-US" altLang="zh-CN" sz="2700" b="1" i="1">
                            <a:solidFill>
                              <a:srgbClr val="FF0000"/>
                            </a:solidFill>
                            <a:latin typeface="Cambria Math"/>
                            <a:ea typeface="Cambria Math"/>
                          </a:rPr>
                        </m:ctrlPr>
                      </m:sSubPr>
                      <m:e>
                        <m:r>
                          <a:rPr lang="zh-CN" altLang="en-US" sz="2700" b="1" i="1">
                            <a:solidFill>
                              <a:srgbClr val="FF0000"/>
                            </a:solidFill>
                            <a:latin typeface="Cambria Math"/>
                            <a:ea typeface="Cambria Math"/>
                          </a:rPr>
                          <m:t>𝝉</m:t>
                        </m:r>
                      </m:e>
                      <m:sub>
                        <m:r>
                          <a:rPr lang="zh-CN" altLang="en-US" sz="2700" b="1" i="1">
                            <a:solidFill>
                              <a:srgbClr val="FF0000"/>
                            </a:solidFill>
                            <a:latin typeface="Cambria Math"/>
                            <a:ea typeface="Cambria Math"/>
                          </a:rPr>
                          <m:t>𝝋</m:t>
                        </m:r>
                      </m:sub>
                    </m:sSub>
                    <m:r>
                      <m:rPr>
                        <m:nor/>
                      </m:rPr>
                      <a:rPr lang="en-US" altLang="zh-CN" sz="2700" b="1">
                        <a:solidFill>
                          <a:srgbClr val="FF0000"/>
                        </a:solidFill>
                        <a:latin typeface="Times New Roman" pitchFamily="18" charset="0"/>
                        <a:cs typeface="Times New Roman" pitchFamily="18" charset="0"/>
                      </a:rPr>
                      <m:t>)</m:t>
                    </m:r>
                  </m:oMath>
                </a14:m>
                <a:r>
                  <a:rPr lang="en-US" altLang="zh-CN" sz="2700" b="1" dirty="0">
                    <a:solidFill>
                      <a:srgbClr val="FF0000"/>
                    </a:solidFill>
                    <a:latin typeface="Times New Roman" pitchFamily="18" charset="0"/>
                    <a:cs typeface="Times New Roman" pitchFamily="18" charset="0"/>
                  </a:rPr>
                  <a:t> </a:t>
                </a:r>
              </a:p>
              <a:p>
                <a:r>
                  <a:rPr lang="en-US" altLang="zh-CN" sz="2700" b="1" dirty="0">
                    <a:solidFill>
                      <a:srgbClr val="FF0000"/>
                    </a:solidFill>
                    <a:latin typeface="Times New Roman" pitchFamily="18" charset="0"/>
                    <a:cs typeface="Times New Roman" pitchFamily="18" charset="0"/>
                  </a:rPr>
                  <a:t>a characteristic field related to the </a:t>
                </a:r>
                <a:r>
                  <a:rPr lang="en-US" altLang="zh-CN" sz="2700" b="1" dirty="0" err="1">
                    <a:solidFill>
                      <a:srgbClr val="FF0000"/>
                    </a:solidFill>
                    <a:latin typeface="Times New Roman" pitchFamily="18" charset="0"/>
                    <a:cs typeface="Times New Roman" pitchFamily="18" charset="0"/>
                  </a:rPr>
                  <a:t>dephasing</a:t>
                </a:r>
                <a:r>
                  <a:rPr lang="en-US" altLang="zh-CN" sz="2700" b="1" dirty="0">
                    <a:solidFill>
                      <a:srgbClr val="FF0000"/>
                    </a:solidFill>
                    <a:latin typeface="Times New Roman" pitchFamily="18" charset="0"/>
                    <a:cs typeface="Times New Roman" pitchFamily="18" charset="0"/>
                  </a:rPr>
                  <a:t>  time D is the diffusion constant. Below gives the fitting to the experiment data.</a:t>
                </a:r>
                <a:endParaRPr lang="zh-CN" altLang="en-US" sz="2700" b="1" dirty="0">
                  <a:solidFill>
                    <a:srgbClr val="FF0000"/>
                  </a:solidFill>
                  <a:latin typeface="Times New Roman" pitchFamily="18" charset="0"/>
                  <a:cs typeface="Times New Roman" pitchFamily="18" charset="0"/>
                </a:endParaRPr>
              </a:p>
            </p:txBody>
          </p:sp>
        </mc:Choice>
        <mc:Fallback xmlns="">
          <p:sp>
            <p:nvSpPr>
              <p:cNvPr id="67" name="TextBox 66"/>
              <p:cNvSpPr txBox="1">
                <a:spLocks noRot="1" noChangeAspect="1" noMove="1" noResize="1" noEditPoints="1" noAdjustHandles="1" noChangeArrowheads="1" noChangeShapeType="1" noTextEdit="1"/>
              </p:cNvSpPr>
              <p:nvPr/>
            </p:nvSpPr>
            <p:spPr>
              <a:xfrm>
                <a:off x="19138326" y="21002584"/>
                <a:ext cx="8704967" cy="4832300"/>
              </a:xfrm>
              <a:prstGeom prst="rect">
                <a:avLst/>
              </a:prstGeom>
              <a:blipFill rotWithShape="1">
                <a:blip r:embed="rId19"/>
                <a:stretch>
                  <a:fillRect l="-1401" t="-1261" b="-239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19353123" y="22807557"/>
                <a:ext cx="7314787" cy="1172837"/>
              </a:xfrm>
              <a:prstGeom prst="rect">
                <a:avLst/>
              </a:prstGeom>
              <a:noFill/>
            </p:spPr>
            <p:txBody>
              <a:bodyPr wrap="none" lIns="78373" tIns="39187" rIns="78373" bIns="39187" rtlCol="0">
                <a:spAutoFit/>
              </a:bodyPr>
              <a:lstStyle/>
              <a:p>
                <a:pPr/>
                <a14:m>
                  <m:oMathPara xmlns:m="http://schemas.openxmlformats.org/officeDocument/2006/math">
                    <m:oMathParaPr>
                      <m:jc m:val="centerGroup"/>
                    </m:oMathParaPr>
                    <m:oMath xmlns:m="http://schemas.openxmlformats.org/officeDocument/2006/math">
                      <m:r>
                        <a:rPr lang="zh-CN" altLang="en-US" sz="3100" b="1" i="1">
                          <a:latin typeface="Cambria Math"/>
                        </a:rPr>
                        <m:t>∆</m:t>
                      </m:r>
                      <m:r>
                        <a:rPr lang="zh-CN" altLang="en-US" sz="3100" b="1" i="1">
                          <a:latin typeface="Cambria Math"/>
                        </a:rPr>
                        <m:t>𝝈</m:t>
                      </m:r>
                      <m:r>
                        <a:rPr lang="en-US" altLang="zh-CN" sz="3100" b="1" i="1">
                          <a:latin typeface="Cambria Math"/>
                          <a:ea typeface="Cambria Math"/>
                        </a:rPr>
                        <m:t>=−</m:t>
                      </m:r>
                      <m:r>
                        <a:rPr lang="zh-CN" altLang="en-US" sz="3100" b="1" i="1">
                          <a:latin typeface="Cambria Math"/>
                          <a:ea typeface="Cambria Math"/>
                        </a:rPr>
                        <m:t>𝜶</m:t>
                      </m:r>
                      <m:r>
                        <a:rPr lang="zh-CN" altLang="en-US" sz="3100" b="1" i="1">
                          <a:latin typeface="Cambria Math"/>
                          <a:ea typeface="Cambria Math"/>
                        </a:rPr>
                        <m:t>∙</m:t>
                      </m:r>
                      <m:f>
                        <m:fPr>
                          <m:ctrlPr>
                            <a:rPr lang="en-US" altLang="zh-CN" sz="3100" b="1" i="1">
                              <a:latin typeface="Cambria Math"/>
                              <a:ea typeface="Cambria Math"/>
                            </a:rPr>
                          </m:ctrlPr>
                        </m:fPr>
                        <m:num>
                          <m:sSup>
                            <m:sSupPr>
                              <m:ctrlPr>
                                <a:rPr lang="en-US" altLang="zh-CN" sz="3100" b="1" i="1">
                                  <a:latin typeface="Cambria Math"/>
                                  <a:ea typeface="Cambria Math"/>
                                </a:rPr>
                              </m:ctrlPr>
                            </m:sSupPr>
                            <m:e>
                              <m:r>
                                <a:rPr lang="en-US" altLang="zh-CN" sz="3100" b="1" i="1">
                                  <a:latin typeface="Cambria Math"/>
                                  <a:ea typeface="Cambria Math"/>
                                </a:rPr>
                                <m:t>𝒆</m:t>
                              </m:r>
                            </m:e>
                            <m:sup>
                              <m:r>
                                <a:rPr lang="en-US" altLang="zh-CN" sz="3100" b="1" i="1">
                                  <a:latin typeface="Cambria Math"/>
                                  <a:ea typeface="Cambria Math"/>
                                </a:rPr>
                                <m:t>𝟐</m:t>
                              </m:r>
                            </m:sup>
                          </m:sSup>
                        </m:num>
                        <m:den>
                          <m:r>
                            <a:rPr lang="en-US" altLang="zh-CN" sz="3100" b="1" i="1">
                              <a:latin typeface="Cambria Math"/>
                              <a:ea typeface="Cambria Math"/>
                            </a:rPr>
                            <m:t>𝟐</m:t>
                          </m:r>
                          <m:r>
                            <a:rPr lang="zh-CN" altLang="en-US" sz="3100" b="1" i="1">
                              <a:latin typeface="Cambria Math"/>
                              <a:ea typeface="Cambria Math"/>
                            </a:rPr>
                            <m:t>𝝅</m:t>
                          </m:r>
                          <m:r>
                            <a:rPr lang="en-US" altLang="zh-CN" sz="3100" b="1" i="1">
                              <a:latin typeface="Cambria Math"/>
                              <a:ea typeface="Cambria Math"/>
                            </a:rPr>
                            <m:t>𝒉</m:t>
                          </m:r>
                        </m:den>
                      </m:f>
                      <m:d>
                        <m:dPr>
                          <m:begChr m:val="["/>
                          <m:endChr m:val="]"/>
                          <m:ctrlPr>
                            <a:rPr lang="en-US" altLang="zh-CN" sz="3100" b="1" i="1">
                              <a:latin typeface="Cambria Math"/>
                              <a:ea typeface="Cambria Math"/>
                            </a:rPr>
                          </m:ctrlPr>
                        </m:dPr>
                        <m:e>
                          <m:r>
                            <a:rPr lang="en-US" altLang="zh-CN" sz="3100" b="1">
                              <a:latin typeface="Cambria Math"/>
                              <a:ea typeface="Cambria Math"/>
                            </a:rPr>
                            <m:t>𝚿</m:t>
                          </m:r>
                          <m:d>
                            <m:dPr>
                              <m:ctrlPr>
                                <a:rPr lang="en-US" altLang="zh-CN" sz="3100" b="1" i="1">
                                  <a:latin typeface="Cambria Math"/>
                                  <a:ea typeface="Cambria Math"/>
                                </a:rPr>
                              </m:ctrlPr>
                            </m:dPr>
                            <m:e>
                              <m:f>
                                <m:fPr>
                                  <m:ctrlPr>
                                    <a:rPr lang="en-US" altLang="zh-CN" sz="3100" b="1" i="1">
                                      <a:latin typeface="Cambria Math"/>
                                      <a:ea typeface="Cambria Math"/>
                                    </a:rPr>
                                  </m:ctrlPr>
                                </m:fPr>
                                <m:num>
                                  <m:r>
                                    <a:rPr lang="en-US" altLang="zh-CN" sz="3100" b="1" i="1">
                                      <a:latin typeface="Cambria Math"/>
                                      <a:ea typeface="Cambria Math"/>
                                    </a:rPr>
                                    <m:t>𝟏</m:t>
                                  </m:r>
                                </m:num>
                                <m:den>
                                  <m:r>
                                    <a:rPr lang="en-US" altLang="zh-CN" sz="3100" b="1" i="1">
                                      <a:latin typeface="Cambria Math"/>
                                      <a:ea typeface="Cambria Math"/>
                                    </a:rPr>
                                    <m:t>𝟐</m:t>
                                  </m:r>
                                </m:den>
                              </m:f>
                              <m:r>
                                <a:rPr lang="en-US" altLang="zh-CN" sz="3100" b="1" i="1">
                                  <a:latin typeface="Cambria Math"/>
                                  <a:ea typeface="Cambria Math"/>
                                </a:rPr>
                                <m:t>+</m:t>
                              </m:r>
                              <m:f>
                                <m:fPr>
                                  <m:ctrlPr>
                                    <a:rPr lang="en-US" altLang="zh-CN" sz="3100" b="1" i="1">
                                      <a:latin typeface="Cambria Math"/>
                                      <a:ea typeface="Cambria Math"/>
                                    </a:rPr>
                                  </m:ctrlPr>
                                </m:fPr>
                                <m:num>
                                  <m:sSub>
                                    <m:sSubPr>
                                      <m:ctrlPr>
                                        <a:rPr lang="en-US" altLang="zh-CN" sz="3100" b="1" i="1">
                                          <a:latin typeface="Cambria Math"/>
                                          <a:ea typeface="Cambria Math"/>
                                        </a:rPr>
                                      </m:ctrlPr>
                                    </m:sSubPr>
                                    <m:e>
                                      <m:r>
                                        <a:rPr lang="en-US" altLang="zh-CN" sz="3100" b="1" i="1">
                                          <a:latin typeface="Cambria Math"/>
                                          <a:ea typeface="Cambria Math"/>
                                        </a:rPr>
                                        <m:t>𝑩</m:t>
                                      </m:r>
                                    </m:e>
                                    <m:sub>
                                      <m:r>
                                        <a:rPr lang="zh-CN" altLang="en-US" sz="3100" b="1" i="1">
                                          <a:latin typeface="Cambria Math"/>
                                          <a:ea typeface="Cambria Math"/>
                                        </a:rPr>
                                        <m:t>𝝋</m:t>
                                      </m:r>
                                    </m:sub>
                                  </m:sSub>
                                </m:num>
                                <m:den>
                                  <m:r>
                                    <a:rPr lang="en-US" altLang="zh-CN" sz="3100" b="1" i="1">
                                      <a:latin typeface="Cambria Math"/>
                                      <a:ea typeface="Cambria Math"/>
                                    </a:rPr>
                                    <m:t>𝑩</m:t>
                                  </m:r>
                                </m:den>
                              </m:f>
                            </m:e>
                          </m:d>
                          <m:r>
                            <a:rPr lang="en-US" altLang="zh-CN" sz="3100" b="1" i="1">
                              <a:latin typeface="Cambria Math"/>
                              <a:ea typeface="Cambria Math"/>
                            </a:rPr>
                            <m:t>−</m:t>
                          </m:r>
                          <m:r>
                            <a:rPr lang="en-US" altLang="zh-CN" sz="3100" b="1" i="1">
                              <a:latin typeface="Cambria Math"/>
                              <a:ea typeface="Cambria Math"/>
                            </a:rPr>
                            <m:t>𝑳𝒏</m:t>
                          </m:r>
                          <m:d>
                            <m:dPr>
                              <m:ctrlPr>
                                <a:rPr lang="en-US" altLang="zh-CN" sz="3100" b="1" i="1">
                                  <a:latin typeface="Cambria Math"/>
                                  <a:ea typeface="Cambria Math"/>
                                </a:rPr>
                              </m:ctrlPr>
                            </m:dPr>
                            <m:e>
                              <m:f>
                                <m:fPr>
                                  <m:ctrlPr>
                                    <a:rPr lang="en-US" altLang="zh-CN" sz="3100" b="1" i="1">
                                      <a:latin typeface="Cambria Math"/>
                                      <a:ea typeface="Cambria Math"/>
                                    </a:rPr>
                                  </m:ctrlPr>
                                </m:fPr>
                                <m:num>
                                  <m:sSub>
                                    <m:sSubPr>
                                      <m:ctrlPr>
                                        <a:rPr lang="en-US" altLang="zh-CN" sz="3100" b="1" i="1">
                                          <a:latin typeface="Cambria Math"/>
                                          <a:ea typeface="Cambria Math"/>
                                        </a:rPr>
                                      </m:ctrlPr>
                                    </m:sSubPr>
                                    <m:e>
                                      <m:r>
                                        <a:rPr lang="en-US" altLang="zh-CN" sz="3100" b="1" i="1">
                                          <a:latin typeface="Cambria Math"/>
                                          <a:ea typeface="Cambria Math"/>
                                        </a:rPr>
                                        <m:t>𝑩</m:t>
                                      </m:r>
                                    </m:e>
                                    <m:sub>
                                      <m:r>
                                        <a:rPr lang="zh-CN" altLang="en-US" sz="3100" b="1" i="1">
                                          <a:latin typeface="Cambria Math"/>
                                          <a:ea typeface="Cambria Math"/>
                                        </a:rPr>
                                        <m:t>𝝋</m:t>
                                      </m:r>
                                    </m:sub>
                                  </m:sSub>
                                </m:num>
                                <m:den>
                                  <m:r>
                                    <a:rPr lang="en-US" altLang="zh-CN" sz="3100" b="1" i="1">
                                      <a:latin typeface="Cambria Math"/>
                                      <a:ea typeface="Cambria Math"/>
                                    </a:rPr>
                                    <m:t>𝑩</m:t>
                                  </m:r>
                                </m:den>
                              </m:f>
                            </m:e>
                          </m:d>
                        </m:e>
                      </m:d>
                    </m:oMath>
                  </m:oMathPara>
                </a14:m>
                <a:endParaRPr lang="zh-CN" altLang="en-US" sz="3100" b="1" dirty="0"/>
              </a:p>
            </p:txBody>
          </p:sp>
        </mc:Choice>
        <mc:Fallback xmlns="">
          <p:sp>
            <p:nvSpPr>
              <p:cNvPr id="69" name="TextBox 68"/>
              <p:cNvSpPr txBox="1">
                <a:spLocks noRot="1" noChangeAspect="1" noMove="1" noResize="1" noEditPoints="1" noAdjustHandles="1" noChangeArrowheads="1" noChangeShapeType="1" noTextEdit="1"/>
              </p:cNvSpPr>
              <p:nvPr/>
            </p:nvSpPr>
            <p:spPr>
              <a:xfrm>
                <a:off x="19353123" y="22807557"/>
                <a:ext cx="7314787" cy="1172837"/>
              </a:xfrm>
              <a:prstGeom prst="rect">
                <a:avLst/>
              </a:prstGeom>
              <a:blipFill rotWithShape="1">
                <a:blip r:embed="rId20"/>
                <a:stretch>
                  <a:fillRect/>
                </a:stretch>
              </a:blipFill>
            </p:spPr>
            <p:txBody>
              <a:bodyPr/>
              <a:lstStyle/>
              <a:p>
                <a:r>
                  <a:rPr lang="zh-CN" altLang="en-US">
                    <a:noFill/>
                  </a:rPr>
                  <a:t> </a:t>
                </a:r>
              </a:p>
            </p:txBody>
          </p:sp>
        </mc:Fallback>
      </mc:AlternateContent>
      <p:pic>
        <p:nvPicPr>
          <p:cNvPr id="71" name="图片 70"/>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0262145" y="26003223"/>
            <a:ext cx="6685048" cy="4000361"/>
          </a:xfrm>
          <a:prstGeom prst="rect">
            <a:avLst/>
          </a:prstGeom>
        </p:spPr>
      </p:pic>
      <p:sp>
        <p:nvSpPr>
          <p:cNvPr id="72" name="TextBox 71"/>
          <p:cNvSpPr txBox="1"/>
          <p:nvPr/>
        </p:nvSpPr>
        <p:spPr>
          <a:xfrm>
            <a:off x="23403768" y="26335917"/>
            <a:ext cx="2135269" cy="448471"/>
          </a:xfrm>
          <a:prstGeom prst="rect">
            <a:avLst/>
          </a:prstGeom>
          <a:noFill/>
        </p:spPr>
        <p:txBody>
          <a:bodyPr wrap="square" lIns="78373" tIns="39187" rIns="78373" bIns="39187" rtlCol="0">
            <a:spAutoFit/>
          </a:bodyPr>
          <a:lstStyle/>
          <a:p>
            <a:r>
              <a:rPr lang="en-US" altLang="zh-CN" sz="2400" b="1" i="1" dirty="0"/>
              <a:t>B (T)</a:t>
            </a:r>
            <a:endParaRPr lang="zh-CN" altLang="en-US" sz="2400" b="1" i="1" dirty="0"/>
          </a:p>
        </p:txBody>
      </p:sp>
      <mc:AlternateContent xmlns:mc="http://schemas.openxmlformats.org/markup-compatibility/2006" xmlns:a14="http://schemas.microsoft.com/office/drawing/2010/main">
        <mc:Choice Requires="a14">
          <p:sp>
            <p:nvSpPr>
              <p:cNvPr id="73" name="TextBox 72"/>
              <p:cNvSpPr txBox="1"/>
              <p:nvPr/>
            </p:nvSpPr>
            <p:spPr>
              <a:xfrm>
                <a:off x="19078899" y="27336431"/>
                <a:ext cx="1230685" cy="448471"/>
              </a:xfrm>
              <a:prstGeom prst="rect">
                <a:avLst/>
              </a:prstGeom>
              <a:noFill/>
            </p:spPr>
            <p:txBody>
              <a:bodyPr wrap="none" lIns="78373" tIns="39187" rIns="78373" bIns="39187" rtlCol="0">
                <a:spAutoFit/>
              </a:bodyPr>
              <a:lstStyle/>
              <a:p>
                <a:pPr/>
                <a14:m>
                  <m:oMathPara xmlns:m="http://schemas.openxmlformats.org/officeDocument/2006/math">
                    <m:oMathParaPr>
                      <m:jc m:val="centerGroup"/>
                    </m:oMathParaPr>
                    <m:oMath xmlns:m="http://schemas.openxmlformats.org/officeDocument/2006/math">
                      <m:r>
                        <a:rPr lang="zh-CN" altLang="en-US" sz="2400" b="1" i="1">
                          <a:latin typeface="Cambria Math"/>
                        </a:rPr>
                        <m:t>∆</m:t>
                      </m:r>
                      <m:r>
                        <a:rPr lang="zh-CN" altLang="en-US" sz="2400" b="1" i="1">
                          <a:latin typeface="Cambria Math"/>
                        </a:rPr>
                        <m:t>𝝈</m:t>
                      </m:r>
                      <m:r>
                        <a:rPr lang="en-US" altLang="zh-CN" sz="2400" b="1" i="1">
                          <a:latin typeface="Cambria Math"/>
                        </a:rPr>
                        <m:t>(</m:t>
                      </m:r>
                      <m:r>
                        <a:rPr lang="zh-CN" altLang="en-US" sz="2400" b="1" i="1">
                          <a:latin typeface="Cambria Math"/>
                        </a:rPr>
                        <m:t>𝝁</m:t>
                      </m:r>
                      <m:r>
                        <a:rPr lang="en-US" altLang="zh-CN" sz="2400" b="1" i="1">
                          <a:latin typeface="Cambria Math"/>
                        </a:rPr>
                        <m:t>𝑺</m:t>
                      </m:r>
                      <m:r>
                        <a:rPr lang="en-US" altLang="zh-CN" sz="2400" b="1" i="1">
                          <a:latin typeface="Cambria Math"/>
                        </a:rPr>
                        <m:t>)</m:t>
                      </m:r>
                    </m:oMath>
                  </m:oMathPara>
                </a14:m>
                <a:endParaRPr lang="zh-CN" altLang="en-US" sz="2400" b="1" dirty="0"/>
              </a:p>
            </p:txBody>
          </p:sp>
        </mc:Choice>
        <mc:Fallback xmlns="">
          <p:sp>
            <p:nvSpPr>
              <p:cNvPr id="73" name="TextBox 72"/>
              <p:cNvSpPr txBox="1">
                <a:spLocks noRot="1" noChangeAspect="1" noMove="1" noResize="1" noEditPoints="1" noAdjustHandles="1" noChangeArrowheads="1" noChangeShapeType="1" noTextEdit="1"/>
              </p:cNvSpPr>
              <p:nvPr/>
            </p:nvSpPr>
            <p:spPr>
              <a:xfrm>
                <a:off x="19078899" y="27336431"/>
                <a:ext cx="1230685" cy="448471"/>
              </a:xfrm>
              <a:prstGeom prst="rect">
                <a:avLst/>
              </a:prstGeom>
              <a:blipFill rotWithShape="1">
                <a:blip r:embed="rId22"/>
                <a:stretch>
                  <a:fillRect r="-1980" b="-1891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1476863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0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xit" presetSubtype="0" fill="hold" nodeType="clickEffect">
                                  <p:stCondLst>
                                    <p:cond delay="0"/>
                                  </p:stCondLst>
                                  <p:childTnLst>
                                    <p:animEffect transition="out" filter="fade">
                                      <p:cBhvr>
                                        <p:cTn id="11" dur="1000"/>
                                        <p:tgtEl>
                                          <p:spTgt spid="50"/>
                                        </p:tgtEl>
                                      </p:cBhvr>
                                    </p:animEffect>
                                    <p:anim calcmode="lin" valueType="num">
                                      <p:cBhvr>
                                        <p:cTn id="12" dur="1000"/>
                                        <p:tgtEl>
                                          <p:spTgt spid="50"/>
                                        </p:tgtEl>
                                        <p:attrNameLst>
                                          <p:attrName>ppt_x</p:attrName>
                                        </p:attrNameLst>
                                      </p:cBhvr>
                                      <p:tavLst>
                                        <p:tav tm="0">
                                          <p:val>
                                            <p:strVal val="ppt_x"/>
                                          </p:val>
                                        </p:tav>
                                        <p:tav tm="100000">
                                          <p:val>
                                            <p:strVal val="ppt_x"/>
                                          </p:val>
                                        </p:tav>
                                      </p:tavLst>
                                    </p:anim>
                                    <p:anim calcmode="lin" valueType="num">
                                      <p:cBhvr>
                                        <p:cTn id="13" dur="1000"/>
                                        <p:tgtEl>
                                          <p:spTgt spid="50"/>
                                        </p:tgtEl>
                                        <p:attrNameLst>
                                          <p:attrName>ppt_y</p:attrName>
                                        </p:attrNameLst>
                                      </p:cBhvr>
                                      <p:tavLst>
                                        <p:tav tm="0">
                                          <p:val>
                                            <p:strVal val="ppt_y"/>
                                          </p:val>
                                        </p:tav>
                                        <p:tav tm="100000">
                                          <p:val>
                                            <p:strVal val="ppt_y+.1"/>
                                          </p:val>
                                        </p:tav>
                                      </p:tavLst>
                                    </p:anim>
                                    <p:set>
                                      <p:cBhvr>
                                        <p:cTn id="14" dur="1" fill="hold">
                                          <p:stCondLst>
                                            <p:cond delay="999"/>
                                          </p:stCondLst>
                                        </p:cTn>
                                        <p:tgtEl>
                                          <p:spTgt spid="50"/>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2000"/>
                                        <p:tgtEl>
                                          <p:spTgt spid="54"/>
                                        </p:tgtEl>
                                      </p:cBhvr>
                                    </p:animEffect>
                                  </p:childTnLst>
                                </p:cTn>
                              </p:par>
                              <p:par>
                                <p:cTn id="18" presetID="47" presetClass="exit" presetSubtype="0" fill="hold" nodeType="withEffect">
                                  <p:stCondLst>
                                    <p:cond delay="0"/>
                                  </p:stCondLst>
                                  <p:childTnLst>
                                    <p:animEffect transition="out" filter="fade">
                                      <p:cBhvr>
                                        <p:cTn id="19" dur="1000"/>
                                        <p:tgtEl>
                                          <p:spTgt spid="54"/>
                                        </p:tgtEl>
                                      </p:cBhvr>
                                    </p:animEffect>
                                    <p:anim calcmode="lin" valueType="num">
                                      <p:cBhvr>
                                        <p:cTn id="20" dur="1000"/>
                                        <p:tgtEl>
                                          <p:spTgt spid="54"/>
                                        </p:tgtEl>
                                        <p:attrNameLst>
                                          <p:attrName>ppt_x</p:attrName>
                                        </p:attrNameLst>
                                      </p:cBhvr>
                                      <p:tavLst>
                                        <p:tav tm="0">
                                          <p:val>
                                            <p:strVal val="ppt_x"/>
                                          </p:val>
                                        </p:tav>
                                        <p:tav tm="100000">
                                          <p:val>
                                            <p:strVal val="ppt_x"/>
                                          </p:val>
                                        </p:tav>
                                      </p:tavLst>
                                    </p:anim>
                                    <p:anim calcmode="lin" valueType="num">
                                      <p:cBhvr>
                                        <p:cTn id="21" dur="1000"/>
                                        <p:tgtEl>
                                          <p:spTgt spid="54"/>
                                        </p:tgtEl>
                                        <p:attrNameLst>
                                          <p:attrName>ppt_y</p:attrName>
                                        </p:attrNameLst>
                                      </p:cBhvr>
                                      <p:tavLst>
                                        <p:tav tm="0">
                                          <p:val>
                                            <p:strVal val="ppt_y"/>
                                          </p:val>
                                        </p:tav>
                                        <p:tav tm="100000">
                                          <p:val>
                                            <p:strVal val="ppt_y-.1"/>
                                          </p:val>
                                        </p:tav>
                                      </p:tavLst>
                                    </p:anim>
                                    <p:set>
                                      <p:cBhvr>
                                        <p:cTn id="22" dur="1" fill="hold">
                                          <p:stCondLst>
                                            <p:cond delay="999"/>
                                          </p:stCondLst>
                                        </p:cTn>
                                        <p:tgtEl>
                                          <p:spTgt spid="54"/>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2000"/>
                                        <p:tgtEl>
                                          <p:spTgt spid="61"/>
                                        </p:tgtEl>
                                      </p:cBhvr>
                                    </p:animEffect>
                                  </p:childTnLst>
                                </p:cTn>
                              </p:par>
                              <p:par>
                                <p:cTn id="26" presetID="10" presetClass="entr" presetSubtype="0" fill="hold"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2000"/>
                                        <p:tgtEl>
                                          <p:spTgt spid="62"/>
                                        </p:tgtEl>
                                      </p:cBhvr>
                                    </p:animEffect>
                                  </p:childTnLst>
                                </p:cTn>
                              </p:par>
                              <p:par>
                                <p:cTn id="29" presetID="47" presetClass="exit" presetSubtype="0" fill="hold" nodeType="withEffect">
                                  <p:stCondLst>
                                    <p:cond delay="0"/>
                                  </p:stCondLst>
                                  <p:childTnLst>
                                    <p:animEffect transition="out" filter="fade">
                                      <p:cBhvr>
                                        <p:cTn id="30" dur="1000"/>
                                        <p:tgtEl>
                                          <p:spTgt spid="62"/>
                                        </p:tgtEl>
                                      </p:cBhvr>
                                    </p:animEffect>
                                    <p:anim calcmode="lin" valueType="num">
                                      <p:cBhvr>
                                        <p:cTn id="31" dur="1000"/>
                                        <p:tgtEl>
                                          <p:spTgt spid="62"/>
                                        </p:tgtEl>
                                        <p:attrNameLst>
                                          <p:attrName>ppt_x</p:attrName>
                                        </p:attrNameLst>
                                      </p:cBhvr>
                                      <p:tavLst>
                                        <p:tav tm="0">
                                          <p:val>
                                            <p:strVal val="ppt_x"/>
                                          </p:val>
                                        </p:tav>
                                        <p:tav tm="100000">
                                          <p:val>
                                            <p:strVal val="ppt_x"/>
                                          </p:val>
                                        </p:tav>
                                      </p:tavLst>
                                    </p:anim>
                                    <p:anim calcmode="lin" valueType="num">
                                      <p:cBhvr>
                                        <p:cTn id="32" dur="1000"/>
                                        <p:tgtEl>
                                          <p:spTgt spid="62"/>
                                        </p:tgtEl>
                                        <p:attrNameLst>
                                          <p:attrName>ppt_y</p:attrName>
                                        </p:attrNameLst>
                                      </p:cBhvr>
                                      <p:tavLst>
                                        <p:tav tm="0">
                                          <p:val>
                                            <p:strVal val="ppt_y"/>
                                          </p:val>
                                        </p:tav>
                                        <p:tav tm="100000">
                                          <p:val>
                                            <p:strVal val="ppt_y-.1"/>
                                          </p:val>
                                        </p:tav>
                                      </p:tavLst>
                                    </p:anim>
                                    <p:set>
                                      <p:cBhvr>
                                        <p:cTn id="33" dur="1" fill="hold">
                                          <p:stCondLst>
                                            <p:cond delay="999"/>
                                          </p:stCondLst>
                                        </p:cTn>
                                        <p:tgtEl>
                                          <p:spTgt spid="62"/>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63"/>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64"/>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473</TotalTime>
  <Words>512</Words>
  <Application>Microsoft Office PowerPoint</Application>
  <PresentationFormat>自定义</PresentationFormat>
  <Paragraphs>33</Paragraphs>
  <Slides>1</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3" baseType="lpstr">
      <vt:lpstr>Office 主题</vt:lpstr>
      <vt:lpstr>Graph</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annaliya</dc:creator>
  <cp:lastModifiedBy>annaliya</cp:lastModifiedBy>
  <cp:revision>86</cp:revision>
  <dcterms:created xsi:type="dcterms:W3CDTF">2011-09-13T09:12:25Z</dcterms:created>
  <dcterms:modified xsi:type="dcterms:W3CDTF">2012-05-20T14:23:09Z</dcterms:modified>
</cp:coreProperties>
</file>