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9" r:id="rId2"/>
    <p:sldId id="262" r:id="rId3"/>
    <p:sldId id="265" r:id="rId4"/>
    <p:sldId id="261" r:id="rId5"/>
    <p:sldId id="264" r:id="rId6"/>
    <p:sldId id="267" r:id="rId7"/>
    <p:sldId id="266" r:id="rId8"/>
    <p:sldId id="270" r:id="rId9"/>
    <p:sldId id="260" r:id="rId10"/>
    <p:sldId id="263" r:id="rId11"/>
    <p:sldId id="271" r:id="rId12"/>
    <p:sldId id="272" r:id="rId13"/>
    <p:sldId id="273" r:id="rId14"/>
    <p:sldId id="274" r:id="rId15"/>
    <p:sldId id="275" r:id="rId16"/>
    <p:sldId id="276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F6F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67" d="100"/>
          <a:sy n="67" d="100"/>
        </p:scale>
        <p:origin x="-11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F0B7F-7EF2-43A5-8319-E34778E0A56B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AE93B-C7F0-4399-BAEE-5B5FF873E2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AE93B-C7F0-4399-BAEE-5B5FF873E2B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2010-7-1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QQ截图未命名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571480"/>
            <a:ext cx="5572164" cy="5857916"/>
          </a:xfrm>
          <a:prstGeom prst="rect">
            <a:avLst/>
          </a:prstGeom>
        </p:spPr>
      </p:pic>
      <p:pic>
        <p:nvPicPr>
          <p:cNvPr id="14" name="图片 13" descr="QQ截图未命名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000240"/>
            <a:ext cx="8072494" cy="2786082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500034" y="2000240"/>
            <a:ext cx="8143932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00034" y="4786322"/>
            <a:ext cx="8143932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 descr="QQ截图未命名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480" y="2000240"/>
            <a:ext cx="5572164" cy="2795604"/>
          </a:xfrm>
          <a:prstGeom prst="rect">
            <a:avLst/>
          </a:prstGeom>
        </p:spPr>
      </p:pic>
      <p:sp>
        <p:nvSpPr>
          <p:cNvPr id="16" name="副标题 2"/>
          <p:cNvSpPr txBox="1">
            <a:spLocks/>
          </p:cNvSpPr>
          <p:nvPr/>
        </p:nvSpPr>
        <p:spPr>
          <a:xfrm>
            <a:off x="1571604" y="2786058"/>
            <a:ext cx="5857916" cy="107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sz="5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itchFamily="2" charset="-122"/>
                <a:ea typeface="华文楷体" pitchFamily="2" charset="-122"/>
              </a:rPr>
              <a:t>β</a:t>
            </a:r>
            <a:r>
              <a:rPr kumimoji="0" lang="zh-CN" altLang="en-US" sz="5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itchFamily="2" charset="-122"/>
                <a:ea typeface="华文楷体" pitchFamily="2" charset="-122"/>
              </a:rPr>
              <a:t>衰变研究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47864" y="2579420"/>
            <a:ext cx="12014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600" dirty="0" smtClean="0">
                <a:solidFill>
                  <a:schemeClr val="tx2">
                    <a:lumMod val="75000"/>
                  </a:schemeClr>
                </a:solidFill>
              </a:rPr>
              <a:t>□</a:t>
            </a:r>
            <a:endParaRPr lang="zh-CN" altLang="en-US" sz="9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29124" y="2643182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dirty="0" smtClean="0">
                <a:solidFill>
                  <a:schemeClr val="accent1">
                    <a:lumMod val="75000"/>
                  </a:schemeClr>
                </a:solidFill>
              </a:rPr>
              <a:t>□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11760" y="2681625"/>
            <a:ext cx="10001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0" dirty="0" smtClean="0">
                <a:solidFill>
                  <a:schemeClr val="accent1">
                    <a:lumMod val="75000"/>
                  </a:schemeClr>
                </a:solidFill>
              </a:rPr>
              <a:t>□</a:t>
            </a:r>
            <a:endParaRPr lang="zh-CN" altLang="en-US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00694" y="2786058"/>
            <a:ext cx="110799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rgbClr val="0070C0"/>
                </a:solidFill>
              </a:rPr>
              <a:t>□</a:t>
            </a:r>
            <a:endParaRPr lang="zh-CN" altLang="en-US" sz="7200" dirty="0">
              <a:solidFill>
                <a:srgbClr val="0070C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71604" y="2786058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□</a:t>
            </a:r>
            <a:endParaRPr lang="zh-CN" altLang="en-US" sz="6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357950" y="2928934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 smtClean="0">
                <a:solidFill>
                  <a:srgbClr val="00B0F0"/>
                </a:solidFill>
              </a:rPr>
              <a:t>□</a:t>
            </a:r>
            <a:endParaRPr lang="zh-CN" altLang="en-US" sz="6000" dirty="0">
              <a:solidFill>
                <a:srgbClr val="00B0F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57224" y="2857496"/>
            <a:ext cx="8771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□</a:t>
            </a:r>
            <a:endParaRPr lang="zh-CN" altLang="en-US" sz="5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43768" y="3000372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accent5"/>
                </a:solidFill>
              </a:rPr>
              <a:t>□</a:t>
            </a:r>
            <a:endParaRPr lang="zh-CN" altLang="en-US" sz="4800" dirty="0">
              <a:solidFill>
                <a:schemeClr val="accent5"/>
              </a:solidFill>
            </a:endParaRPr>
          </a:p>
        </p:txBody>
      </p:sp>
      <p:pic>
        <p:nvPicPr>
          <p:cNvPr id="26" name="图片 25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2976" y="1643050"/>
            <a:ext cx="288000" cy="288000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27" name="图片 26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85984" y="1643050"/>
            <a:ext cx="288000" cy="288000"/>
          </a:xfrm>
          <a:prstGeom prst="rect">
            <a:avLst/>
          </a:prstGeom>
          <a:solidFill>
            <a:schemeClr val="tx2">
              <a:lumMod val="60000"/>
              <a:lumOff val="40000"/>
              <a:alpha val="0"/>
            </a:schemeClr>
          </a:solidFill>
        </p:spPr>
      </p:pic>
      <p:pic>
        <p:nvPicPr>
          <p:cNvPr id="28" name="图片 27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28992" y="1643050"/>
            <a:ext cx="288000" cy="288000"/>
          </a:xfrm>
          <a:prstGeom prst="rect">
            <a:avLst/>
          </a:prstGeom>
        </p:spPr>
      </p:pic>
      <p:pic>
        <p:nvPicPr>
          <p:cNvPr id="29" name="图片 28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57488" y="1643050"/>
            <a:ext cx="288000" cy="288000"/>
          </a:xfrm>
          <a:prstGeom prst="rect">
            <a:avLst/>
          </a:prstGeom>
        </p:spPr>
      </p:pic>
      <p:pic>
        <p:nvPicPr>
          <p:cNvPr id="30" name="图片 29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00496" y="1643050"/>
            <a:ext cx="288000" cy="288000"/>
          </a:xfrm>
          <a:prstGeom prst="rect">
            <a:avLst/>
          </a:prstGeom>
        </p:spPr>
      </p:pic>
      <p:pic>
        <p:nvPicPr>
          <p:cNvPr id="31" name="图片 30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72000" y="1643050"/>
            <a:ext cx="288000" cy="288000"/>
          </a:xfrm>
          <a:prstGeom prst="rect">
            <a:avLst/>
          </a:prstGeom>
        </p:spPr>
      </p:pic>
      <p:pic>
        <p:nvPicPr>
          <p:cNvPr id="32" name="图片 31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43504" y="1643050"/>
            <a:ext cx="288000" cy="288000"/>
          </a:xfrm>
          <a:prstGeom prst="rect">
            <a:avLst/>
          </a:prstGeom>
        </p:spPr>
      </p:pic>
      <p:pic>
        <p:nvPicPr>
          <p:cNvPr id="33" name="图片 32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15008" y="1643050"/>
            <a:ext cx="288000" cy="288000"/>
          </a:xfrm>
          <a:prstGeom prst="rect">
            <a:avLst/>
          </a:prstGeom>
        </p:spPr>
      </p:pic>
      <p:pic>
        <p:nvPicPr>
          <p:cNvPr id="34" name="图片 33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86512" y="1643050"/>
            <a:ext cx="288000" cy="288000"/>
          </a:xfrm>
          <a:prstGeom prst="rect">
            <a:avLst/>
          </a:prstGeom>
        </p:spPr>
      </p:pic>
      <p:pic>
        <p:nvPicPr>
          <p:cNvPr id="35" name="图片 34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14480" y="1643050"/>
            <a:ext cx="288000" cy="288000"/>
          </a:xfrm>
          <a:prstGeom prst="rect">
            <a:avLst/>
          </a:prstGeom>
        </p:spPr>
      </p:pic>
      <p:pic>
        <p:nvPicPr>
          <p:cNvPr id="36" name="图片 35" descr="QQ截图未命名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9520" y="1643050"/>
            <a:ext cx="288000" cy="288000"/>
          </a:xfrm>
          <a:prstGeom prst="rect">
            <a:avLst/>
          </a:prstGeom>
        </p:spPr>
      </p:pic>
      <p:pic>
        <p:nvPicPr>
          <p:cNvPr id="37" name="图片 36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58016" y="1643050"/>
            <a:ext cx="288000" cy="288000"/>
          </a:xfrm>
          <a:prstGeom prst="rect">
            <a:avLst/>
          </a:prstGeom>
        </p:spPr>
      </p:pic>
      <p:pic>
        <p:nvPicPr>
          <p:cNvPr id="38" name="图片 37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86512" y="4857760"/>
            <a:ext cx="288000" cy="288000"/>
          </a:xfrm>
          <a:prstGeom prst="rect">
            <a:avLst/>
          </a:prstGeom>
        </p:spPr>
      </p:pic>
      <p:pic>
        <p:nvPicPr>
          <p:cNvPr id="39" name="图片 38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15008" y="4857760"/>
            <a:ext cx="288000" cy="288000"/>
          </a:xfrm>
          <a:prstGeom prst="rect">
            <a:avLst/>
          </a:prstGeom>
        </p:spPr>
      </p:pic>
      <p:pic>
        <p:nvPicPr>
          <p:cNvPr id="40" name="图片 39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43504" y="4857760"/>
            <a:ext cx="288000" cy="288000"/>
          </a:xfrm>
          <a:prstGeom prst="rect">
            <a:avLst/>
          </a:prstGeom>
        </p:spPr>
      </p:pic>
      <p:pic>
        <p:nvPicPr>
          <p:cNvPr id="41" name="图片 40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72000" y="4857760"/>
            <a:ext cx="288000" cy="288000"/>
          </a:xfrm>
          <a:prstGeom prst="rect">
            <a:avLst/>
          </a:prstGeom>
        </p:spPr>
      </p:pic>
      <p:pic>
        <p:nvPicPr>
          <p:cNvPr id="42" name="图片 41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00496" y="4857760"/>
            <a:ext cx="288000" cy="288000"/>
          </a:xfrm>
          <a:prstGeom prst="rect">
            <a:avLst/>
          </a:prstGeom>
        </p:spPr>
      </p:pic>
      <p:pic>
        <p:nvPicPr>
          <p:cNvPr id="43" name="图片 42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28992" y="4857760"/>
            <a:ext cx="288000" cy="288000"/>
          </a:xfrm>
          <a:prstGeom prst="rect">
            <a:avLst/>
          </a:prstGeom>
        </p:spPr>
      </p:pic>
      <p:pic>
        <p:nvPicPr>
          <p:cNvPr id="44" name="图片 43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57488" y="4857760"/>
            <a:ext cx="288000" cy="288000"/>
          </a:xfrm>
          <a:prstGeom prst="rect">
            <a:avLst/>
          </a:prstGeom>
        </p:spPr>
      </p:pic>
      <p:pic>
        <p:nvPicPr>
          <p:cNvPr id="45" name="图片 44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85984" y="4857760"/>
            <a:ext cx="288000" cy="288000"/>
          </a:xfrm>
          <a:prstGeom prst="rect">
            <a:avLst/>
          </a:prstGeom>
        </p:spPr>
      </p:pic>
      <p:pic>
        <p:nvPicPr>
          <p:cNvPr id="46" name="图片 45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14480" y="4857760"/>
            <a:ext cx="288000" cy="288000"/>
          </a:xfrm>
          <a:prstGeom prst="rect">
            <a:avLst/>
          </a:prstGeom>
        </p:spPr>
      </p:pic>
      <p:pic>
        <p:nvPicPr>
          <p:cNvPr id="47" name="图片 46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2976" y="4857760"/>
            <a:ext cx="288000" cy="288000"/>
          </a:xfrm>
          <a:prstGeom prst="rect">
            <a:avLst/>
          </a:prstGeom>
        </p:spPr>
      </p:pic>
      <p:pic>
        <p:nvPicPr>
          <p:cNvPr id="48" name="图片 47" descr="QQ截图未命名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9520" y="4857760"/>
            <a:ext cx="288000" cy="288000"/>
          </a:xfrm>
          <a:prstGeom prst="rect">
            <a:avLst/>
          </a:prstGeom>
        </p:spPr>
      </p:pic>
      <p:pic>
        <p:nvPicPr>
          <p:cNvPr id="49" name="图片 48" descr="QQ截图未命名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58016" y="4857760"/>
            <a:ext cx="288000" cy="288000"/>
          </a:xfrm>
          <a:prstGeom prst="rect">
            <a:avLst/>
          </a:prstGeom>
        </p:spPr>
      </p:pic>
      <p:sp>
        <p:nvSpPr>
          <p:cNvPr id="63" name="矩形 62"/>
          <p:cNvSpPr/>
          <p:nvPr/>
        </p:nvSpPr>
        <p:spPr>
          <a:xfrm>
            <a:off x="2843808" y="2996952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by</a:t>
            </a:r>
            <a:r>
              <a:rPr lang="zh-CN" altLang="en-US" sz="36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相对论实验仪</a:t>
            </a:r>
            <a:endParaRPr lang="zh-CN" altLang="en-US" sz="36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44208" y="5445224"/>
            <a:ext cx="14718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07300190004</a:t>
            </a:r>
          </a:p>
          <a:p>
            <a:r>
              <a:rPr lang="zh-CN" altLang="en-US" dirty="0" smtClean="0"/>
              <a:t>张惠澍</a:t>
            </a:r>
          </a:p>
          <a:p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3000"/>
                            </p:stCondLst>
                            <p:childTnLst>
                              <p:par>
                                <p:cTn id="23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0.20434 -0.15185 " pathEditMode="relative" rAng="0" ptsTypes="AA">
                                      <p:cBhvr>
                                        <p:cTn id="23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7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4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1.3" calcmode="lin" valueType="num">
                                      <p:cBhvr override="childStyle">
                                        <p:cTn id="23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500"/>
                            </p:stCondLst>
                            <p:childTnLst>
                              <p:par>
                                <p:cTn id="24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0"/>
                            </p:stCondLst>
                            <p:childTnLst>
                              <p:par>
                                <p:cTn id="2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P spid="16" grpId="1" build="allAtOnce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hylab.fudan.edu.cn/lib/exe/fetch.php?media=exp:xd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8083225" cy="4536504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6516216" y="764704"/>
            <a:ext cx="1697901" cy="5437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4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实验仪器</a:t>
            </a:r>
            <a:endParaRPr lang="zh-CN" altLang="en-US" sz="44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6872"/>
            <a:ext cx="693719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1259632" y="1412776"/>
            <a:ext cx="7571184" cy="2121099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latin typeface="+mn-ea"/>
              </a:rPr>
              <a:t>电子动量越大，其偏转的曲率半径越大</a:t>
            </a:r>
          </a:p>
          <a:p>
            <a:r>
              <a:rPr lang="zh-CN" altLang="en-US" sz="2400" dirty="0" smtClean="0">
                <a:latin typeface="+mn-ea"/>
              </a:rPr>
              <a:t>电子动量可由曲率半径确定</a:t>
            </a:r>
            <a:endParaRPr lang="en-US" altLang="zh-CN" sz="2400" dirty="0" smtClean="0">
              <a:latin typeface="+mn-ea"/>
            </a:endParaRPr>
          </a:p>
          <a:p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</p:txBody>
      </p:sp>
      <p:sp>
        <p:nvSpPr>
          <p:cNvPr id="8" name="矩形 7"/>
          <p:cNvSpPr/>
          <p:nvPr/>
        </p:nvSpPr>
        <p:spPr>
          <a:xfrm>
            <a:off x="6516216" y="548680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8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实验原理</a:t>
            </a:r>
            <a:endParaRPr lang="zh-CN" altLang="en-US" sz="48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2860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1196752"/>
            <a:ext cx="3528392" cy="428203"/>
          </a:xfrm>
          <a:prstGeom prst="rect">
            <a:avLst/>
          </a:prstGeom>
          <a:noFill/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22860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10" name="图片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916832"/>
            <a:ext cx="612068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 12"/>
          <p:cNvSpPr/>
          <p:nvPr/>
        </p:nvSpPr>
        <p:spPr>
          <a:xfrm>
            <a:off x="6372200" y="620688"/>
            <a:ext cx="2232248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40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相对论公式</a:t>
            </a:r>
            <a:endParaRPr lang="zh-CN" altLang="en-US" sz="40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60232" y="170080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电子运动速度大！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ihep.ac.cn/kejiyuandi/zhishi/071129-hep/fermi-bat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08720"/>
            <a:ext cx="6928572" cy="4320480"/>
          </a:xfrm>
          <a:prstGeom prst="rect">
            <a:avLst/>
          </a:prstGeom>
          <a:noFill/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5229200"/>
            <a:ext cx="6408712" cy="112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矩形 13"/>
          <p:cNvSpPr/>
          <p:nvPr/>
        </p:nvSpPr>
        <p:spPr>
          <a:xfrm>
            <a:off x="7164288" y="260648"/>
            <a:ext cx="138691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extrusionClr>
                <a:schemeClr val="tx1"/>
              </a:extrusionClr>
              <a:contourClr>
                <a:schemeClr val="tx1"/>
              </a:contourClr>
            </a:sp3d>
          </a:bodyPr>
          <a:lstStyle/>
          <a:p>
            <a:pPr lvl="0" algn="ctr"/>
            <a:r>
              <a:rPr lang="en-US" altLang="zh-CN" sz="2800" b="1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  <a:ea typeface="+mj-ea"/>
              </a:rPr>
              <a:t>β</a:t>
            </a:r>
            <a:r>
              <a:rPr lang="en-US" altLang="zh-CN" sz="28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  <a:ea typeface="+mj-ea"/>
              </a:rPr>
              <a:t>-</a:t>
            </a:r>
            <a:r>
              <a:rPr lang="zh-CN" altLang="en-US" sz="2800" b="1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  <a:ea typeface="+mj-ea"/>
              </a:rPr>
              <a:t>衰变</a:t>
            </a:r>
            <a:endParaRPr lang="zh-CN" altLang="en-US" sz="28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797152"/>
            <a:ext cx="30384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6309320"/>
            <a:ext cx="29432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852936"/>
            <a:ext cx="475252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1916832"/>
            <a:ext cx="5967370" cy="839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1547664" y="1052736"/>
            <a:ext cx="391164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extrusionClr>
                <a:schemeClr val="tx1"/>
              </a:extrusionClr>
              <a:contourClr>
                <a:schemeClr val="tx1"/>
              </a:contourClr>
            </a:sp3d>
          </a:bodyPr>
          <a:lstStyle/>
          <a:p>
            <a:pPr lvl="0" algn="ctr"/>
            <a:r>
              <a:rPr lang="en-US" altLang="zh-CN" sz="2800" b="1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  <a:ea typeface="+mj-ea"/>
              </a:rPr>
              <a:t>β</a:t>
            </a:r>
            <a:r>
              <a:rPr lang="en-US" altLang="zh-CN" sz="28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  <a:ea typeface="+mj-ea"/>
              </a:rPr>
              <a:t>-</a:t>
            </a:r>
            <a:r>
              <a:rPr lang="zh-CN" altLang="en-US" sz="2800" b="1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  <a:ea typeface="+mj-ea"/>
              </a:rPr>
              <a:t>衰变概率分布函数：</a:t>
            </a:r>
            <a:endParaRPr lang="zh-CN" altLang="en-US" sz="28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716016" y="3429000"/>
            <a:ext cx="4114800" cy="2481139"/>
          </a:xfrm>
        </p:spPr>
        <p:txBody>
          <a:bodyPr>
            <a:normAutofit/>
          </a:bodyPr>
          <a:lstStyle/>
          <a:p>
            <a:r>
              <a:rPr lang="en-US" altLang="zh-CN" sz="2400" dirty="0" smtClean="0"/>
              <a:t>p —</a:t>
            </a:r>
            <a:r>
              <a:rPr lang="zh-CN" altLang="en-US" sz="2400" dirty="0" smtClean="0"/>
              <a:t>电子动量</a:t>
            </a:r>
            <a:endParaRPr lang="en-US" altLang="zh-CN" sz="2400" dirty="0" smtClean="0"/>
          </a:p>
          <a:p>
            <a:r>
              <a:rPr lang="en-US" altLang="zh-CN" sz="2400" dirty="0" smtClean="0"/>
              <a:t>F(Z,E)—</a:t>
            </a:r>
            <a:r>
              <a:rPr lang="zh-CN" altLang="en-US" sz="2400" dirty="0" smtClean="0"/>
              <a:t>费米分布函数</a:t>
            </a:r>
            <a:endParaRPr lang="en-US" altLang="zh-CN" sz="2400" dirty="0" smtClean="0"/>
          </a:p>
          <a:p>
            <a:r>
              <a:rPr lang="en-US" altLang="zh-CN" sz="2400" dirty="0" smtClean="0"/>
              <a:t>M</a:t>
            </a:r>
            <a:r>
              <a:rPr lang="en-US" altLang="zh-CN" sz="2400" baseline="-30000" dirty="0" smtClean="0"/>
              <a:t>if</a:t>
            </a:r>
            <a:r>
              <a:rPr lang="en-US" altLang="zh-CN" sz="2400" dirty="0" smtClean="0"/>
              <a:t> —</a:t>
            </a:r>
            <a:r>
              <a:rPr lang="zh-CN" altLang="en-US" sz="2400" dirty="0" smtClean="0"/>
              <a:t>跃迁矩阵元</a:t>
            </a:r>
            <a:endParaRPr lang="en-US" altLang="zh-CN" sz="2400" dirty="0" smtClean="0"/>
          </a:p>
          <a:p>
            <a:r>
              <a:rPr lang="en-US" altLang="zh-CN" sz="2400" dirty="0" smtClean="0"/>
              <a:t>E</a:t>
            </a:r>
            <a:r>
              <a:rPr lang="en-US" altLang="zh-CN" sz="2400" baseline="-25000" dirty="0" smtClean="0"/>
              <a:t>m</a:t>
            </a:r>
            <a:r>
              <a:rPr lang="en-US" altLang="zh-CN" sz="2400" dirty="0" smtClean="0"/>
              <a:t>—β</a:t>
            </a:r>
            <a:r>
              <a:rPr lang="zh-CN" altLang="en-US" sz="2400" dirty="0" smtClean="0"/>
              <a:t>射线最大能量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136904" cy="4135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3744" y="4783091"/>
            <a:ext cx="576064" cy="126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任意多边形 21"/>
          <p:cNvSpPr/>
          <p:nvPr/>
        </p:nvSpPr>
        <p:spPr>
          <a:xfrm>
            <a:off x="1475656" y="3830762"/>
            <a:ext cx="1667594" cy="894381"/>
          </a:xfrm>
          <a:custGeom>
            <a:avLst/>
            <a:gdLst>
              <a:gd name="connsiteX0" fmla="*/ 0 w 1657350"/>
              <a:gd name="connsiteY0" fmla="*/ 778669 h 778669"/>
              <a:gd name="connsiteX1" fmla="*/ 900112 w 1657350"/>
              <a:gd name="connsiteY1" fmla="*/ 7144 h 778669"/>
              <a:gd name="connsiteX2" fmla="*/ 1657350 w 1657350"/>
              <a:gd name="connsiteY2" fmla="*/ 735806 h 778669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4837 w 1662187"/>
              <a:gd name="connsiteY0" fmla="*/ 795338 h 795338"/>
              <a:gd name="connsiteX1" fmla="*/ 150019 w 1662187"/>
              <a:gd name="connsiteY1" fmla="*/ 360040 h 795338"/>
              <a:gd name="connsiteX2" fmla="*/ 904949 w 1662187"/>
              <a:gd name="connsiteY2" fmla="*/ 23813 h 795338"/>
              <a:gd name="connsiteX3" fmla="*/ 1662187 w 1662187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1326 w 1656184"/>
              <a:gd name="connsiteY3" fmla="*/ 288032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0160 w 1656184"/>
              <a:gd name="connsiteY3" fmla="*/ 302319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1301 w 1657485"/>
              <a:gd name="connsiteY0" fmla="*/ 795338 h 801120"/>
              <a:gd name="connsiteX1" fmla="*/ 146483 w 1657485"/>
              <a:gd name="connsiteY1" fmla="*/ 360040 h 801120"/>
              <a:gd name="connsiteX2" fmla="*/ 901413 w 1657485"/>
              <a:gd name="connsiteY2" fmla="*/ 23813 h 801120"/>
              <a:gd name="connsiteX3" fmla="*/ 1444836 w 1657485"/>
              <a:gd name="connsiteY3" fmla="*/ 317110 h 801120"/>
              <a:gd name="connsiteX4" fmla="*/ 1657485 w 1657485"/>
              <a:gd name="connsiteY4" fmla="*/ 801120 h 80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485" h="801120">
                <a:moveTo>
                  <a:pt x="1301" y="795338"/>
                </a:moveTo>
                <a:cubicBezTo>
                  <a:pt x="0" y="755776"/>
                  <a:pt x="20996" y="511497"/>
                  <a:pt x="146483" y="360040"/>
                </a:cubicBezTo>
                <a:cubicBezTo>
                  <a:pt x="346756" y="83444"/>
                  <a:pt x="650902" y="0"/>
                  <a:pt x="901413" y="23813"/>
                </a:cubicBezTo>
                <a:cubicBezTo>
                  <a:pt x="1117243" y="37245"/>
                  <a:pt x="1331969" y="191555"/>
                  <a:pt x="1444836" y="317110"/>
                </a:cubicBezTo>
                <a:cubicBezTo>
                  <a:pt x="1589108" y="480908"/>
                  <a:pt x="1649145" y="750606"/>
                  <a:pt x="1657485" y="80112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任意多边形 22"/>
          <p:cNvSpPr/>
          <p:nvPr/>
        </p:nvSpPr>
        <p:spPr>
          <a:xfrm>
            <a:off x="1475656" y="3501008"/>
            <a:ext cx="2304256" cy="1182413"/>
          </a:xfrm>
          <a:custGeom>
            <a:avLst/>
            <a:gdLst>
              <a:gd name="connsiteX0" fmla="*/ 0 w 1657350"/>
              <a:gd name="connsiteY0" fmla="*/ 778669 h 778669"/>
              <a:gd name="connsiteX1" fmla="*/ 900112 w 1657350"/>
              <a:gd name="connsiteY1" fmla="*/ 7144 h 778669"/>
              <a:gd name="connsiteX2" fmla="*/ 1657350 w 1657350"/>
              <a:gd name="connsiteY2" fmla="*/ 735806 h 778669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4837 w 1662187"/>
              <a:gd name="connsiteY0" fmla="*/ 795338 h 795338"/>
              <a:gd name="connsiteX1" fmla="*/ 150019 w 1662187"/>
              <a:gd name="connsiteY1" fmla="*/ 360040 h 795338"/>
              <a:gd name="connsiteX2" fmla="*/ 904949 w 1662187"/>
              <a:gd name="connsiteY2" fmla="*/ 23813 h 795338"/>
              <a:gd name="connsiteX3" fmla="*/ 1662187 w 1662187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1326 w 1656184"/>
              <a:gd name="connsiteY3" fmla="*/ 288032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0160 w 1656184"/>
              <a:gd name="connsiteY3" fmla="*/ 302319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1301 w 1657485"/>
              <a:gd name="connsiteY0" fmla="*/ 795338 h 801120"/>
              <a:gd name="connsiteX1" fmla="*/ 146483 w 1657485"/>
              <a:gd name="connsiteY1" fmla="*/ 360040 h 801120"/>
              <a:gd name="connsiteX2" fmla="*/ 901413 w 1657485"/>
              <a:gd name="connsiteY2" fmla="*/ 23813 h 801120"/>
              <a:gd name="connsiteX3" fmla="*/ 1444836 w 1657485"/>
              <a:gd name="connsiteY3" fmla="*/ 317110 h 801120"/>
              <a:gd name="connsiteX4" fmla="*/ 1657485 w 1657485"/>
              <a:gd name="connsiteY4" fmla="*/ 801120 h 80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485" h="801120">
                <a:moveTo>
                  <a:pt x="1301" y="795338"/>
                </a:moveTo>
                <a:cubicBezTo>
                  <a:pt x="0" y="755776"/>
                  <a:pt x="20996" y="511497"/>
                  <a:pt x="146483" y="360040"/>
                </a:cubicBezTo>
                <a:cubicBezTo>
                  <a:pt x="346756" y="83444"/>
                  <a:pt x="650902" y="0"/>
                  <a:pt x="901413" y="23813"/>
                </a:cubicBezTo>
                <a:cubicBezTo>
                  <a:pt x="1117243" y="37245"/>
                  <a:pt x="1331969" y="191555"/>
                  <a:pt x="1444836" y="317110"/>
                </a:cubicBezTo>
                <a:cubicBezTo>
                  <a:pt x="1589108" y="480908"/>
                  <a:pt x="1649145" y="750606"/>
                  <a:pt x="1657485" y="80112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任意多边形 23"/>
          <p:cNvSpPr/>
          <p:nvPr/>
        </p:nvSpPr>
        <p:spPr>
          <a:xfrm>
            <a:off x="1475656" y="3140968"/>
            <a:ext cx="2952328" cy="1614461"/>
          </a:xfrm>
          <a:custGeom>
            <a:avLst/>
            <a:gdLst>
              <a:gd name="connsiteX0" fmla="*/ 0 w 1657350"/>
              <a:gd name="connsiteY0" fmla="*/ 778669 h 778669"/>
              <a:gd name="connsiteX1" fmla="*/ 900112 w 1657350"/>
              <a:gd name="connsiteY1" fmla="*/ 7144 h 778669"/>
              <a:gd name="connsiteX2" fmla="*/ 1657350 w 1657350"/>
              <a:gd name="connsiteY2" fmla="*/ 735806 h 778669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4837 w 1662187"/>
              <a:gd name="connsiteY0" fmla="*/ 795338 h 795338"/>
              <a:gd name="connsiteX1" fmla="*/ 150019 w 1662187"/>
              <a:gd name="connsiteY1" fmla="*/ 360040 h 795338"/>
              <a:gd name="connsiteX2" fmla="*/ 904949 w 1662187"/>
              <a:gd name="connsiteY2" fmla="*/ 23813 h 795338"/>
              <a:gd name="connsiteX3" fmla="*/ 1662187 w 1662187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1326 w 1656184"/>
              <a:gd name="connsiteY3" fmla="*/ 288032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0160 w 1656184"/>
              <a:gd name="connsiteY3" fmla="*/ 302319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1301 w 1657485"/>
              <a:gd name="connsiteY0" fmla="*/ 795338 h 801120"/>
              <a:gd name="connsiteX1" fmla="*/ 146483 w 1657485"/>
              <a:gd name="connsiteY1" fmla="*/ 360040 h 801120"/>
              <a:gd name="connsiteX2" fmla="*/ 901413 w 1657485"/>
              <a:gd name="connsiteY2" fmla="*/ 23813 h 801120"/>
              <a:gd name="connsiteX3" fmla="*/ 1444836 w 1657485"/>
              <a:gd name="connsiteY3" fmla="*/ 317110 h 801120"/>
              <a:gd name="connsiteX4" fmla="*/ 1657485 w 1657485"/>
              <a:gd name="connsiteY4" fmla="*/ 801120 h 80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485" h="801120">
                <a:moveTo>
                  <a:pt x="1301" y="795338"/>
                </a:moveTo>
                <a:cubicBezTo>
                  <a:pt x="0" y="755776"/>
                  <a:pt x="20996" y="511497"/>
                  <a:pt x="146483" y="360040"/>
                </a:cubicBezTo>
                <a:cubicBezTo>
                  <a:pt x="346756" y="83444"/>
                  <a:pt x="650902" y="0"/>
                  <a:pt x="901413" y="23813"/>
                </a:cubicBezTo>
                <a:cubicBezTo>
                  <a:pt x="1117243" y="37245"/>
                  <a:pt x="1331969" y="191555"/>
                  <a:pt x="1444836" y="317110"/>
                </a:cubicBezTo>
                <a:cubicBezTo>
                  <a:pt x="1589108" y="480908"/>
                  <a:pt x="1649145" y="750606"/>
                  <a:pt x="1657485" y="80112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任意多边形 24"/>
          <p:cNvSpPr/>
          <p:nvPr/>
        </p:nvSpPr>
        <p:spPr>
          <a:xfrm>
            <a:off x="1475656" y="2708920"/>
            <a:ext cx="3600400" cy="2046509"/>
          </a:xfrm>
          <a:custGeom>
            <a:avLst/>
            <a:gdLst>
              <a:gd name="connsiteX0" fmla="*/ 0 w 1657350"/>
              <a:gd name="connsiteY0" fmla="*/ 778669 h 778669"/>
              <a:gd name="connsiteX1" fmla="*/ 900112 w 1657350"/>
              <a:gd name="connsiteY1" fmla="*/ 7144 h 778669"/>
              <a:gd name="connsiteX2" fmla="*/ 1657350 w 1657350"/>
              <a:gd name="connsiteY2" fmla="*/ 735806 h 778669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4837 w 1662187"/>
              <a:gd name="connsiteY0" fmla="*/ 795338 h 795338"/>
              <a:gd name="connsiteX1" fmla="*/ 150019 w 1662187"/>
              <a:gd name="connsiteY1" fmla="*/ 360040 h 795338"/>
              <a:gd name="connsiteX2" fmla="*/ 904949 w 1662187"/>
              <a:gd name="connsiteY2" fmla="*/ 23813 h 795338"/>
              <a:gd name="connsiteX3" fmla="*/ 1662187 w 1662187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1326 w 1656184"/>
              <a:gd name="connsiteY3" fmla="*/ 288032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0160 w 1656184"/>
              <a:gd name="connsiteY3" fmla="*/ 302319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1301 w 1657485"/>
              <a:gd name="connsiteY0" fmla="*/ 795338 h 801120"/>
              <a:gd name="connsiteX1" fmla="*/ 146483 w 1657485"/>
              <a:gd name="connsiteY1" fmla="*/ 360040 h 801120"/>
              <a:gd name="connsiteX2" fmla="*/ 901413 w 1657485"/>
              <a:gd name="connsiteY2" fmla="*/ 23813 h 801120"/>
              <a:gd name="connsiteX3" fmla="*/ 1444836 w 1657485"/>
              <a:gd name="connsiteY3" fmla="*/ 317110 h 801120"/>
              <a:gd name="connsiteX4" fmla="*/ 1657485 w 1657485"/>
              <a:gd name="connsiteY4" fmla="*/ 801120 h 80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485" h="801120">
                <a:moveTo>
                  <a:pt x="1301" y="795338"/>
                </a:moveTo>
                <a:cubicBezTo>
                  <a:pt x="0" y="755776"/>
                  <a:pt x="20996" y="511497"/>
                  <a:pt x="146483" y="360040"/>
                </a:cubicBezTo>
                <a:cubicBezTo>
                  <a:pt x="346756" y="83444"/>
                  <a:pt x="650902" y="0"/>
                  <a:pt x="901413" y="23813"/>
                </a:cubicBezTo>
                <a:cubicBezTo>
                  <a:pt x="1117243" y="37245"/>
                  <a:pt x="1331969" y="191555"/>
                  <a:pt x="1444836" y="317110"/>
                </a:cubicBezTo>
                <a:cubicBezTo>
                  <a:pt x="1589108" y="480908"/>
                  <a:pt x="1649145" y="750606"/>
                  <a:pt x="1657485" y="80112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任意多边形 25"/>
          <p:cNvSpPr/>
          <p:nvPr/>
        </p:nvSpPr>
        <p:spPr>
          <a:xfrm>
            <a:off x="1475656" y="2276872"/>
            <a:ext cx="4176464" cy="2478557"/>
          </a:xfrm>
          <a:custGeom>
            <a:avLst/>
            <a:gdLst>
              <a:gd name="connsiteX0" fmla="*/ 0 w 1657350"/>
              <a:gd name="connsiteY0" fmla="*/ 778669 h 778669"/>
              <a:gd name="connsiteX1" fmla="*/ 900112 w 1657350"/>
              <a:gd name="connsiteY1" fmla="*/ 7144 h 778669"/>
              <a:gd name="connsiteX2" fmla="*/ 1657350 w 1657350"/>
              <a:gd name="connsiteY2" fmla="*/ 735806 h 778669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4837 w 1662187"/>
              <a:gd name="connsiteY0" fmla="*/ 795338 h 795338"/>
              <a:gd name="connsiteX1" fmla="*/ 150019 w 1662187"/>
              <a:gd name="connsiteY1" fmla="*/ 360040 h 795338"/>
              <a:gd name="connsiteX2" fmla="*/ 904949 w 1662187"/>
              <a:gd name="connsiteY2" fmla="*/ 23813 h 795338"/>
              <a:gd name="connsiteX3" fmla="*/ 1662187 w 1662187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1326 w 1656184"/>
              <a:gd name="connsiteY3" fmla="*/ 288032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0160 w 1656184"/>
              <a:gd name="connsiteY3" fmla="*/ 302319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1301 w 1657485"/>
              <a:gd name="connsiteY0" fmla="*/ 795338 h 801120"/>
              <a:gd name="connsiteX1" fmla="*/ 146483 w 1657485"/>
              <a:gd name="connsiteY1" fmla="*/ 360040 h 801120"/>
              <a:gd name="connsiteX2" fmla="*/ 901413 w 1657485"/>
              <a:gd name="connsiteY2" fmla="*/ 23813 h 801120"/>
              <a:gd name="connsiteX3" fmla="*/ 1444836 w 1657485"/>
              <a:gd name="connsiteY3" fmla="*/ 317110 h 801120"/>
              <a:gd name="connsiteX4" fmla="*/ 1657485 w 1657485"/>
              <a:gd name="connsiteY4" fmla="*/ 801120 h 80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485" h="801120">
                <a:moveTo>
                  <a:pt x="1301" y="795338"/>
                </a:moveTo>
                <a:cubicBezTo>
                  <a:pt x="0" y="755776"/>
                  <a:pt x="20996" y="511497"/>
                  <a:pt x="146483" y="360040"/>
                </a:cubicBezTo>
                <a:cubicBezTo>
                  <a:pt x="346756" y="83444"/>
                  <a:pt x="650902" y="0"/>
                  <a:pt x="901413" y="23813"/>
                </a:cubicBezTo>
                <a:cubicBezTo>
                  <a:pt x="1117243" y="37245"/>
                  <a:pt x="1331969" y="191555"/>
                  <a:pt x="1444836" y="317110"/>
                </a:cubicBezTo>
                <a:cubicBezTo>
                  <a:pt x="1589108" y="480908"/>
                  <a:pt x="1649145" y="750606"/>
                  <a:pt x="1657485" y="80112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任意多边形 26"/>
          <p:cNvSpPr/>
          <p:nvPr/>
        </p:nvSpPr>
        <p:spPr>
          <a:xfrm>
            <a:off x="1475656" y="1844824"/>
            <a:ext cx="4896544" cy="2910605"/>
          </a:xfrm>
          <a:custGeom>
            <a:avLst/>
            <a:gdLst>
              <a:gd name="connsiteX0" fmla="*/ 0 w 1657350"/>
              <a:gd name="connsiteY0" fmla="*/ 778669 h 778669"/>
              <a:gd name="connsiteX1" fmla="*/ 900112 w 1657350"/>
              <a:gd name="connsiteY1" fmla="*/ 7144 h 778669"/>
              <a:gd name="connsiteX2" fmla="*/ 1657350 w 1657350"/>
              <a:gd name="connsiteY2" fmla="*/ 735806 h 778669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238 h 795238"/>
              <a:gd name="connsiteX1" fmla="*/ 900112 w 1657350"/>
              <a:gd name="connsiteY1" fmla="*/ 23713 h 795238"/>
              <a:gd name="connsiteX2" fmla="*/ 1657350 w 1657350"/>
              <a:gd name="connsiteY2" fmla="*/ 752375 h 7952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217190 w 1657350"/>
              <a:gd name="connsiteY1" fmla="*/ 487288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4837 w 1662187"/>
              <a:gd name="connsiteY0" fmla="*/ 795338 h 795338"/>
              <a:gd name="connsiteX1" fmla="*/ 150019 w 1662187"/>
              <a:gd name="connsiteY1" fmla="*/ 360040 h 795338"/>
              <a:gd name="connsiteX2" fmla="*/ 904949 w 1662187"/>
              <a:gd name="connsiteY2" fmla="*/ 23813 h 795338"/>
              <a:gd name="connsiteX3" fmla="*/ 1662187 w 1662187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657350 w 1657350"/>
              <a:gd name="connsiteY3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7350"/>
              <a:gd name="connsiteY0" fmla="*/ 795338 h 795338"/>
              <a:gd name="connsiteX1" fmla="*/ 145182 w 1657350"/>
              <a:gd name="connsiteY1" fmla="*/ 360040 h 795338"/>
              <a:gd name="connsiteX2" fmla="*/ 900112 w 1657350"/>
              <a:gd name="connsiteY2" fmla="*/ 23813 h 795338"/>
              <a:gd name="connsiteX3" fmla="*/ 1441326 w 1657350"/>
              <a:gd name="connsiteY3" fmla="*/ 288032 h 795338"/>
              <a:gd name="connsiteX4" fmla="*/ 1657350 w 1657350"/>
              <a:gd name="connsiteY4" fmla="*/ 752475 h 795338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1326 w 1656184"/>
              <a:gd name="connsiteY3" fmla="*/ 288032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0160 w 1656184"/>
              <a:gd name="connsiteY3" fmla="*/ 302319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6375"/>
              <a:gd name="connsiteX1" fmla="*/ 145182 w 1656184"/>
              <a:gd name="connsiteY1" fmla="*/ 360040 h 806375"/>
              <a:gd name="connsiteX2" fmla="*/ 900112 w 1656184"/>
              <a:gd name="connsiteY2" fmla="*/ 23813 h 806375"/>
              <a:gd name="connsiteX3" fmla="*/ 1443535 w 1656184"/>
              <a:gd name="connsiteY3" fmla="*/ 317110 h 806375"/>
              <a:gd name="connsiteX4" fmla="*/ 1656184 w 1656184"/>
              <a:gd name="connsiteY4" fmla="*/ 806375 h 806375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0 w 1656184"/>
              <a:gd name="connsiteY0" fmla="*/ 795338 h 801120"/>
              <a:gd name="connsiteX1" fmla="*/ 145182 w 1656184"/>
              <a:gd name="connsiteY1" fmla="*/ 360040 h 801120"/>
              <a:gd name="connsiteX2" fmla="*/ 900112 w 1656184"/>
              <a:gd name="connsiteY2" fmla="*/ 23813 h 801120"/>
              <a:gd name="connsiteX3" fmla="*/ 1443535 w 1656184"/>
              <a:gd name="connsiteY3" fmla="*/ 317110 h 801120"/>
              <a:gd name="connsiteX4" fmla="*/ 1656184 w 1656184"/>
              <a:gd name="connsiteY4" fmla="*/ 801120 h 801120"/>
              <a:gd name="connsiteX0" fmla="*/ 1301 w 1657485"/>
              <a:gd name="connsiteY0" fmla="*/ 795338 h 801120"/>
              <a:gd name="connsiteX1" fmla="*/ 146483 w 1657485"/>
              <a:gd name="connsiteY1" fmla="*/ 360040 h 801120"/>
              <a:gd name="connsiteX2" fmla="*/ 901413 w 1657485"/>
              <a:gd name="connsiteY2" fmla="*/ 23813 h 801120"/>
              <a:gd name="connsiteX3" fmla="*/ 1444836 w 1657485"/>
              <a:gd name="connsiteY3" fmla="*/ 317110 h 801120"/>
              <a:gd name="connsiteX4" fmla="*/ 1657485 w 1657485"/>
              <a:gd name="connsiteY4" fmla="*/ 801120 h 80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485" h="801120">
                <a:moveTo>
                  <a:pt x="1301" y="795338"/>
                </a:moveTo>
                <a:cubicBezTo>
                  <a:pt x="0" y="755776"/>
                  <a:pt x="20996" y="511497"/>
                  <a:pt x="146483" y="360040"/>
                </a:cubicBezTo>
                <a:cubicBezTo>
                  <a:pt x="346756" y="83444"/>
                  <a:pt x="650902" y="0"/>
                  <a:pt x="901413" y="23813"/>
                </a:cubicBezTo>
                <a:cubicBezTo>
                  <a:pt x="1117243" y="37245"/>
                  <a:pt x="1331969" y="191555"/>
                  <a:pt x="1444836" y="317110"/>
                </a:cubicBezTo>
                <a:cubicBezTo>
                  <a:pt x="1589108" y="480908"/>
                  <a:pt x="1649145" y="750606"/>
                  <a:pt x="1657485" y="80112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768576"/>
            <a:ext cx="90487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" name="直接箭头连接符 31"/>
          <p:cNvCxnSpPr/>
          <p:nvPr/>
        </p:nvCxnSpPr>
        <p:spPr>
          <a:xfrm>
            <a:off x="3923928" y="937864"/>
            <a:ext cx="864096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12944" y="4782296"/>
            <a:ext cx="576064" cy="126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782864"/>
            <a:ext cx="576064" cy="126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00" y="4782864"/>
            <a:ext cx="576064" cy="126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7672" y="4782864"/>
            <a:ext cx="576064" cy="126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1456" y="4797152"/>
            <a:ext cx="576064" cy="126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4672" y="4797152"/>
            <a:ext cx="576064" cy="126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1475656" y="16288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latin typeface="+mn-ea"/>
              </a:rPr>
              <a:t>均匀磁场</a:t>
            </a:r>
            <a:endParaRPr lang="zh-CN" altLang="en-US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932040" y="76470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真空泵</a:t>
            </a:r>
            <a:endParaRPr lang="zh-CN" alt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563888" y="270892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真空室</a:t>
            </a:r>
            <a:endParaRPr lang="zh-CN" alt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923928" y="429309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塑料薄膜</a:t>
            </a:r>
            <a:endParaRPr lang="zh-CN" altLang="en-US" b="1" dirty="0"/>
          </a:p>
        </p:txBody>
      </p:sp>
      <p:sp>
        <p:nvSpPr>
          <p:cNvPr id="28" name="矩形 27"/>
          <p:cNvSpPr/>
          <p:nvPr/>
        </p:nvSpPr>
        <p:spPr>
          <a:xfrm>
            <a:off x="6732240" y="404664"/>
            <a:ext cx="1627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实验过程</a:t>
            </a:r>
            <a:endParaRPr lang="zh-CN" altLang="en-US" sz="28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0.05503 3.33333E-6 " pathEditMode="relative" ptsTypes="AA">
                                      <p:cBhvr>
                                        <p:cTn id="11" dur="7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8 -1.85185E-6 L -0.55435 -1.85185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8.67362E-19 L 0.07865 -8.67362E-19 " pathEditMode="relative" ptsTypes="AA">
                                      <p:cBhvr>
                                        <p:cTn id="62" dur="1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07101 3.33333E-6 " pathEditMode="relative" ptsTypes="AA">
                                      <p:cBhvr>
                                        <p:cTn id="72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8.67362E-19 L 0.07083 -8.67362E-19 " pathEditMode="relative" ptsTypes="AA">
                                      <p:cBhvr>
                                        <p:cTn id="8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6.66667E-6 L 0.07083 -6.66667E-6 " pathEditMode="relative" ptsTypes="AA">
                                      <p:cBhvr>
                                        <p:cTn id="92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33333E-6 L 0.07865 -3.33333E-6 " pathEditMode="relative" ptsTypes="AA">
                                      <p:cBhvr>
                                        <p:cTn id="102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717032"/>
            <a:ext cx="388813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3960439" cy="284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6876256" y="620688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6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能量定标</a:t>
            </a:r>
            <a:endParaRPr lang="zh-CN" altLang="en-US" sz="36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ea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223838" y="609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2060848"/>
            <a:ext cx="3067050" cy="323850"/>
          </a:xfrm>
          <a:prstGeom prst="rect">
            <a:avLst/>
          </a:prstGeom>
          <a:noFill/>
        </p:spPr>
      </p:pic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223838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14" name="图片 1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852936"/>
            <a:ext cx="482453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179749" cy="585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4283968" y="1268760"/>
            <a:ext cx="4301177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闪烁探头在不同位置能谱图</a:t>
            </a:r>
            <a:endParaRPr lang="zh-CN" altLang="en-US" sz="40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7544" y="3068960"/>
            <a:ext cx="561662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460830" y="260648"/>
            <a:ext cx="511851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860032" y="4797152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从趋势及形状上看与理论情况相似！</a:t>
            </a:r>
            <a:endParaRPr lang="zh-CN" altLang="en-US" b="1" dirty="0"/>
          </a:p>
        </p:txBody>
      </p:sp>
      <p:sp>
        <p:nvSpPr>
          <p:cNvPr id="8" name="矩形 7"/>
          <p:cNvSpPr/>
          <p:nvPr/>
        </p:nvSpPr>
        <p:spPr>
          <a:xfrm>
            <a:off x="251520" y="2132856"/>
            <a:ext cx="31245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β</a:t>
            </a:r>
            <a:r>
              <a:rPr lang="zh-CN" altLang="en-US" sz="36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射线强度</a:t>
            </a:r>
            <a:r>
              <a:rPr lang="en-US" altLang="zh-CN" sz="36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-</a:t>
            </a:r>
            <a:r>
              <a:rPr lang="zh-CN" altLang="en-US" sz="36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强度关系</a:t>
            </a:r>
            <a:endParaRPr lang="zh-CN" altLang="en-US" sz="36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8224" y="83671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实验结果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996952"/>
            <a:ext cx="6313030" cy="1340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5868144" y="620688"/>
            <a:ext cx="2454519" cy="5437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4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实验结果处理</a:t>
            </a:r>
            <a:endParaRPr lang="zh-CN" altLang="en-US" sz="44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e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556792"/>
            <a:ext cx="5967370" cy="839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右箭头 8"/>
          <p:cNvSpPr/>
          <p:nvPr/>
        </p:nvSpPr>
        <p:spPr>
          <a:xfrm rot="2972242">
            <a:off x="5323829" y="4462416"/>
            <a:ext cx="743928" cy="23742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6096" y="5013176"/>
            <a:ext cx="1733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/>
              <a:t>这部分为常数</a:t>
            </a:r>
            <a:endParaRPr lang="zh-CN" altLang="en-US" sz="2000" b="1" dirty="0"/>
          </a:p>
        </p:txBody>
      </p:sp>
      <p:sp>
        <p:nvSpPr>
          <p:cNvPr id="11" name="右箭头 10"/>
          <p:cNvSpPr/>
          <p:nvPr/>
        </p:nvSpPr>
        <p:spPr>
          <a:xfrm rot="4677735">
            <a:off x="3169576" y="4490919"/>
            <a:ext cx="743928" cy="23742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39752" y="5013176"/>
            <a:ext cx="2765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/>
              <a:t>一级禁忌跃迁修正因子</a:t>
            </a: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05273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20688"/>
            <a:ext cx="4388373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492896"/>
            <a:ext cx="24098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331640" y="1700808"/>
            <a:ext cx="1731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使用近似：</a:t>
            </a:r>
            <a:endParaRPr lang="zh-CN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475656" y="5157192"/>
            <a:ext cx="14478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Z—</a:t>
            </a:r>
            <a:r>
              <a:rPr lang="zh-CN" altLang="en-US" b="1" dirty="0" smtClean="0"/>
              <a:t>原子序数</a:t>
            </a:r>
            <a:endParaRPr lang="en-US" altLang="zh-CN" b="1" dirty="0" smtClean="0"/>
          </a:p>
          <a:p>
            <a:r>
              <a:rPr lang="en-US" altLang="zh-CN" b="1" dirty="0" smtClean="0"/>
              <a:t>V—</a:t>
            </a:r>
            <a:r>
              <a:rPr lang="zh-CN" altLang="en-US" b="1" dirty="0" smtClean="0"/>
              <a:t>电子速度</a:t>
            </a:r>
            <a:endParaRPr lang="en-US" altLang="zh-CN" b="1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269875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10" name="图片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2"/>
            <a:ext cx="662473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>
            <a:off x="1259632" y="5733256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/>
              <a:t>直线与</a:t>
            </a:r>
            <a:r>
              <a:rPr lang="en-US" altLang="zh-CN" b="1" dirty="0" smtClean="0"/>
              <a:t>X</a:t>
            </a:r>
            <a:r>
              <a:rPr lang="zh-CN" altLang="en-US" b="1" dirty="0" smtClean="0"/>
              <a:t>轴交点</a:t>
            </a:r>
            <a:r>
              <a:rPr lang="en-US" altLang="zh-CN" b="1" dirty="0" smtClean="0"/>
              <a:t>E=2.279MeV</a:t>
            </a:r>
            <a:r>
              <a:rPr lang="zh-CN" altLang="en-US" b="1" dirty="0" smtClean="0"/>
              <a:t>与理论值</a:t>
            </a:r>
            <a:r>
              <a:rPr lang="en-US" altLang="zh-CN" b="1" dirty="0" smtClean="0"/>
              <a:t>2.274MeV</a:t>
            </a:r>
            <a:r>
              <a:rPr lang="zh-CN" altLang="en-US" b="1" dirty="0" smtClean="0"/>
              <a:t>误差</a:t>
            </a:r>
            <a:r>
              <a:rPr lang="en-US" altLang="zh-CN" b="1" dirty="0" smtClean="0"/>
              <a:t>0.2%</a:t>
            </a:r>
          </a:p>
        </p:txBody>
      </p:sp>
      <p:sp>
        <p:nvSpPr>
          <p:cNvPr id="9" name="矩形 8"/>
          <p:cNvSpPr/>
          <p:nvPr/>
        </p:nvSpPr>
        <p:spPr>
          <a:xfrm>
            <a:off x="6012160" y="620688"/>
            <a:ext cx="1888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W-E</a:t>
            </a:r>
            <a:r>
              <a:rPr lang="zh-CN" altLang="en-US" sz="2400" b="1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关系图：</a:t>
            </a:r>
            <a:endParaRPr lang="zh-CN" altLang="en-US" sz="24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ea"/>
            </a:endParaRP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628800"/>
            <a:ext cx="3744416" cy="794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39552" y="548680"/>
            <a:ext cx="525658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4788024" y="908720"/>
            <a:ext cx="4052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6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为什么右边</a:t>
            </a:r>
            <a:r>
              <a:rPr lang="en-US" altLang="zh-CN" sz="36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4</a:t>
            </a:r>
            <a:r>
              <a:rPr lang="zh-CN" altLang="en-US" sz="36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个点偏离直线？</a:t>
            </a:r>
            <a:endParaRPr lang="zh-CN" altLang="en-US" sz="36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ea"/>
            </a:endParaRPr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611560" y="4725144"/>
            <a:ext cx="8003232" cy="1611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zh-CN" altLang="en-US" sz="2400" b="1" dirty="0" smtClean="0"/>
              <a:t>能量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越大的电子越靠近磁场边缘（不均匀性）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zh-CN" altLang="en-US" sz="2400" b="1" dirty="0" smtClean="0"/>
              <a:t>能量越大的电子计数率越低，误差越大</a:t>
            </a:r>
            <a:endParaRPr lang="en-US" altLang="zh-CN" sz="2400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altLang="zh-CN" sz="2400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altLang="zh-CN" sz="2400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altLang="zh-CN" sz="2400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altLang="zh-CN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228184" y="764704"/>
            <a:ext cx="2037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5400" b="1" baseline="50000" dirty="0" smtClean="0">
                <a:ln w="11430"/>
                <a:gradFill>
                  <a:gsLst>
                    <a:gs pos="0">
                      <a:schemeClr val="tx1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ea"/>
              </a:rPr>
              <a:t>误差成因</a:t>
            </a:r>
            <a:endParaRPr lang="zh-CN" altLang="en-US" sz="5400" b="1" baseline="50000" dirty="0">
              <a:ln w="11430"/>
              <a:gradFill>
                <a:gsLst>
                  <a:gs pos="0">
                    <a:schemeClr val="tx1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ea"/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2267744" y="1772816"/>
            <a:ext cx="5040560" cy="4525963"/>
          </a:xfrm>
        </p:spPr>
        <p:txBody>
          <a:bodyPr>
            <a:normAutofit/>
          </a:bodyPr>
          <a:lstStyle/>
          <a:p>
            <a:r>
              <a:rPr lang="zh-CN" altLang="en-US" sz="2800" dirty="0" smtClean="0"/>
              <a:t>磁场边缘不均匀性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zh-CN" altLang="en-US" sz="2800" dirty="0" smtClean="0"/>
              <a:t>塑料薄膜对粒子的吸收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zh-CN" altLang="en-US" sz="2800" dirty="0" smtClean="0"/>
              <a:t>读数误差（道址，峰值）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zh-CN" altLang="en-US" sz="2800" dirty="0" smtClean="0"/>
              <a:t>近似处理误差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27784" y="2852936"/>
            <a:ext cx="3688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200</Words>
  <Application>Microsoft Office PowerPoint</Application>
  <PresentationFormat>全屏显示(4:3)</PresentationFormat>
  <Paragraphs>58</Paragraphs>
  <Slides>16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利用相对论验证实验仪进行β衰变研究 </dc:title>
  <cp:lastModifiedBy>Administrator</cp:lastModifiedBy>
  <cp:revision>41</cp:revision>
  <dcterms:modified xsi:type="dcterms:W3CDTF">2010-06-30T16:23:57Z</dcterms:modified>
</cp:coreProperties>
</file>