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sldIdLst>
    <p:sldId id="256" r:id="rId2"/>
    <p:sldId id="257" r:id="rId3"/>
    <p:sldId id="258" r:id="rId4"/>
    <p:sldId id="268" r:id="rId5"/>
    <p:sldId id="259" r:id="rId6"/>
    <p:sldId id="265" r:id="rId7"/>
    <p:sldId id="266" r:id="rId8"/>
    <p:sldId id="267" r:id="rId9"/>
    <p:sldId id="260" r:id="rId10"/>
    <p:sldId id="264" r:id="rId11"/>
    <p:sldId id="261" r:id="rId12"/>
    <p:sldId id="269" r:id="rId13"/>
    <p:sldId id="270" r:id="rId14"/>
    <p:sldId id="271" r:id="rId15"/>
    <p:sldId id="272" r:id="rId16"/>
    <p:sldId id="273" r:id="rId17"/>
    <p:sldId id="274" r:id="rId18"/>
    <p:sldId id="262" r:id="rId19"/>
    <p:sldId id="275" r:id="rId20"/>
    <p:sldId id="276" r:id="rId21"/>
    <p:sldId id="277" r:id="rId22"/>
    <p:sldId id="278" r:id="rId23"/>
    <p:sldId id="279" r:id="rId24"/>
    <p:sldId id="280" r:id="rId25"/>
    <p:sldId id="263"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JCong\Desktop\&#33437;&#40635;&#27833;&#26631;&#23450;\&#33437;&#40635;&#27833;&#26631;&#23450;\&#27979;&#37327;3\Book1.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JCong\Desktop\&#33437;&#40635;&#27833;&#26631;&#23450;\&#33437;&#40635;&#27833;&#26631;&#23450;\&#27979;&#37327;3\Book1.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JCong\Desktop\666\666\Book1.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JCong\Desktop\666\666\Book1.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JCong\Desktop\666\666\Book1.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JCong\Desktop\666\666\Book1.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JCong\Desktop\666\666\Book1.xls"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样品百分含量柱状图</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val>
            <c:numRef>
              <c:f>[Book1.xls]NMR测量查询结果数据!$D$3:$D$14</c:f>
              <c:numCache>
                <c:formatCode>General</c:formatCode>
                <c:ptCount val="12"/>
                <c:pt idx="0">
                  <c:v>48.491779999999999</c:v>
                </c:pt>
                <c:pt idx="1">
                  <c:v>48.514299999999999</c:v>
                </c:pt>
                <c:pt idx="2">
                  <c:v>48.212060000000001</c:v>
                </c:pt>
                <c:pt idx="3">
                  <c:v>48.401580000000003</c:v>
                </c:pt>
                <c:pt idx="4">
                  <c:v>48.428710000000002</c:v>
                </c:pt>
                <c:pt idx="5">
                  <c:v>48.487250000000003</c:v>
                </c:pt>
                <c:pt idx="6">
                  <c:v>48.405180000000001</c:v>
                </c:pt>
                <c:pt idx="7">
                  <c:v>48.431690000000003</c:v>
                </c:pt>
                <c:pt idx="8">
                  <c:v>48.414540000000002</c:v>
                </c:pt>
                <c:pt idx="9">
                  <c:v>48.334490000000002</c:v>
                </c:pt>
                <c:pt idx="10">
                  <c:v>48.299320000000002</c:v>
                </c:pt>
                <c:pt idx="11">
                  <c:v>48.42351</c:v>
                </c:pt>
              </c:numCache>
            </c:numRef>
          </c:val>
        </c:ser>
        <c:dLbls>
          <c:showLegendKey val="0"/>
          <c:showVal val="0"/>
          <c:showCatName val="0"/>
          <c:showSerName val="0"/>
          <c:showPercent val="0"/>
          <c:showBubbleSize val="0"/>
        </c:dLbls>
        <c:gapWidth val="182"/>
        <c:axId val="1552969552"/>
        <c:axId val="1552973904"/>
      </c:barChart>
      <c:catAx>
        <c:axId val="1552969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552973904"/>
        <c:crosses val="autoZero"/>
        <c:auto val="1"/>
        <c:lblAlgn val="ctr"/>
        <c:lblOffset val="100"/>
        <c:noMultiLvlLbl val="0"/>
      </c:catAx>
      <c:valAx>
        <c:axId val="1552973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552969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样品百分比含量图</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NMR测量查询结果数据!$C$17:$C$28</c:f>
              <c:numCache>
                <c:formatCode>General</c:formatCode>
                <c:ptCount val="12"/>
                <c:pt idx="0">
                  <c:v>48.514299999999999</c:v>
                </c:pt>
                <c:pt idx="1">
                  <c:v>48.491779999999999</c:v>
                </c:pt>
                <c:pt idx="2">
                  <c:v>48.487250000000003</c:v>
                </c:pt>
                <c:pt idx="3">
                  <c:v>48.431690000000003</c:v>
                </c:pt>
                <c:pt idx="4">
                  <c:v>48.428710000000002</c:v>
                </c:pt>
                <c:pt idx="5">
                  <c:v>48.42351</c:v>
                </c:pt>
                <c:pt idx="6">
                  <c:v>48.414540000000002</c:v>
                </c:pt>
                <c:pt idx="7">
                  <c:v>48.405180000000001</c:v>
                </c:pt>
                <c:pt idx="8">
                  <c:v>48.401580000000003</c:v>
                </c:pt>
                <c:pt idx="9">
                  <c:v>48.334490000000002</c:v>
                </c:pt>
                <c:pt idx="10">
                  <c:v>48.299320000000002</c:v>
                </c:pt>
                <c:pt idx="11">
                  <c:v>48.212060000000001</c:v>
                </c:pt>
              </c:numCache>
            </c:numRef>
          </c:val>
        </c:ser>
        <c:dLbls>
          <c:dLblPos val="outEnd"/>
          <c:showLegendKey val="0"/>
          <c:showVal val="1"/>
          <c:showCatName val="0"/>
          <c:showSerName val="0"/>
          <c:showPercent val="0"/>
          <c:showBubbleSize val="0"/>
        </c:dLbls>
        <c:gapWidth val="182"/>
        <c:axId val="2003496240"/>
        <c:axId val="2003491888"/>
      </c:barChart>
      <c:catAx>
        <c:axId val="2003496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03491888"/>
        <c:crosses val="autoZero"/>
        <c:auto val="1"/>
        <c:lblAlgn val="ctr"/>
        <c:lblOffset val="100"/>
        <c:noMultiLvlLbl val="0"/>
      </c:catAx>
      <c:valAx>
        <c:axId val="2003491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03496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汇源橙汁</a:t>
            </a:r>
            <a:endParaRPr lang="en-US" altLang="zh-CN"/>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[Book1.xls]NMR测量查询结果数据!$D$29:$D$34</c:f>
              <c:numCache>
                <c:formatCode>General</c:formatCode>
                <c:ptCount val="6"/>
                <c:pt idx="0">
                  <c:v>91.948269999999994</c:v>
                </c:pt>
                <c:pt idx="1">
                  <c:v>93.874179999999996</c:v>
                </c:pt>
                <c:pt idx="2">
                  <c:v>93.457980000000006</c:v>
                </c:pt>
                <c:pt idx="3">
                  <c:v>93.432310000000001</c:v>
                </c:pt>
                <c:pt idx="4">
                  <c:v>93.212590000000006</c:v>
                </c:pt>
                <c:pt idx="5">
                  <c:v>92.561089999999993</c:v>
                </c:pt>
              </c:numCache>
            </c:numRef>
          </c:val>
        </c:ser>
        <c:dLbls>
          <c:dLblPos val="outEnd"/>
          <c:showLegendKey val="0"/>
          <c:showVal val="1"/>
          <c:showCatName val="0"/>
          <c:showSerName val="0"/>
          <c:showPercent val="0"/>
          <c:showBubbleSize val="0"/>
        </c:dLbls>
        <c:gapWidth val="182"/>
        <c:axId val="1998538816"/>
        <c:axId val="1998539360"/>
      </c:barChart>
      <c:catAx>
        <c:axId val="1998538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98539360"/>
        <c:crosses val="autoZero"/>
        <c:auto val="1"/>
        <c:lblAlgn val="ctr"/>
        <c:lblOffset val="100"/>
        <c:noMultiLvlLbl val="0"/>
      </c:catAx>
      <c:valAx>
        <c:axId val="1998539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98538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味全橙汁</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[Book1.xls]NMR测量查询结果数据!$E$29:$E$34</c:f>
              <c:numCache>
                <c:formatCode>General</c:formatCode>
                <c:ptCount val="6"/>
                <c:pt idx="0">
                  <c:v>98.574780000000004</c:v>
                </c:pt>
                <c:pt idx="1">
                  <c:v>99.403009999999995</c:v>
                </c:pt>
                <c:pt idx="2">
                  <c:v>98.13767</c:v>
                </c:pt>
                <c:pt idx="3">
                  <c:v>97.08775</c:v>
                </c:pt>
                <c:pt idx="4">
                  <c:v>96.884659999999997</c:v>
                </c:pt>
                <c:pt idx="5">
                  <c:v>96.958460000000002</c:v>
                </c:pt>
              </c:numCache>
            </c:numRef>
          </c:val>
        </c:ser>
        <c:dLbls>
          <c:dLblPos val="outEnd"/>
          <c:showLegendKey val="0"/>
          <c:showVal val="1"/>
          <c:showCatName val="0"/>
          <c:showSerName val="0"/>
          <c:showPercent val="0"/>
          <c:showBubbleSize val="0"/>
        </c:dLbls>
        <c:gapWidth val="182"/>
        <c:axId val="1919939360"/>
        <c:axId val="1919941536"/>
      </c:barChart>
      <c:catAx>
        <c:axId val="1919939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19941536"/>
        <c:crosses val="autoZero"/>
        <c:auto val="1"/>
        <c:lblAlgn val="ctr"/>
        <c:lblOffset val="100"/>
        <c:noMultiLvlLbl val="0"/>
      </c:catAx>
      <c:valAx>
        <c:axId val="1919941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19939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光明鲜奶</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5.2446758932461375E-2"/>
          <c:y val="0.13674112256586485"/>
          <c:w val="0.90482623123526562"/>
          <c:h val="0.7807609744658206"/>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[Book1.xls]NMR测量查询结果数据!$F$29:$F$34</c:f>
              <c:numCache>
                <c:formatCode>General</c:formatCode>
                <c:ptCount val="6"/>
                <c:pt idx="0">
                  <c:v>87.199460000000002</c:v>
                </c:pt>
                <c:pt idx="1">
                  <c:v>86.79898</c:v>
                </c:pt>
                <c:pt idx="2">
                  <c:v>86.305350000000004</c:v>
                </c:pt>
                <c:pt idx="3">
                  <c:v>86.401520000000005</c:v>
                </c:pt>
                <c:pt idx="4">
                  <c:v>86.146829999999994</c:v>
                </c:pt>
                <c:pt idx="5">
                  <c:v>86.071550000000002</c:v>
                </c:pt>
              </c:numCache>
            </c:numRef>
          </c:val>
        </c:ser>
        <c:dLbls>
          <c:dLblPos val="outEnd"/>
          <c:showLegendKey val="0"/>
          <c:showVal val="1"/>
          <c:showCatName val="0"/>
          <c:showSerName val="0"/>
          <c:showPercent val="0"/>
          <c:showBubbleSize val="0"/>
        </c:dLbls>
        <c:gapWidth val="182"/>
        <c:axId val="1699304096"/>
        <c:axId val="1699305728"/>
      </c:barChart>
      <c:catAx>
        <c:axId val="1699304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99305728"/>
        <c:crosses val="autoZero"/>
        <c:auto val="1"/>
        <c:lblAlgn val="ctr"/>
        <c:lblOffset val="100"/>
        <c:noMultiLvlLbl val="0"/>
      </c:catAx>
      <c:valAx>
        <c:axId val="16993057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99304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光明优倍</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[Book1.xls]NMR测量查询结果数据!$G$29:$G$34</c:f>
              <c:numCache>
                <c:formatCode>General</c:formatCode>
                <c:ptCount val="6"/>
                <c:pt idx="0">
                  <c:v>83.371210000000005</c:v>
                </c:pt>
                <c:pt idx="1">
                  <c:v>83.073430000000002</c:v>
                </c:pt>
                <c:pt idx="2">
                  <c:v>82.143960000000007</c:v>
                </c:pt>
                <c:pt idx="3">
                  <c:v>82.097390000000004</c:v>
                </c:pt>
                <c:pt idx="4">
                  <c:v>81.849770000000007</c:v>
                </c:pt>
                <c:pt idx="5">
                  <c:v>81.672619999999995</c:v>
                </c:pt>
              </c:numCache>
            </c:numRef>
          </c:val>
        </c:ser>
        <c:dLbls>
          <c:dLblPos val="outEnd"/>
          <c:showLegendKey val="0"/>
          <c:showVal val="1"/>
          <c:showCatName val="0"/>
          <c:showSerName val="0"/>
          <c:showPercent val="0"/>
          <c:showBubbleSize val="0"/>
        </c:dLbls>
        <c:gapWidth val="182"/>
        <c:axId val="168354432"/>
        <c:axId val="168357696"/>
      </c:barChart>
      <c:catAx>
        <c:axId val="168354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8357696"/>
        <c:crosses val="autoZero"/>
        <c:auto val="1"/>
        <c:lblAlgn val="ctr"/>
        <c:lblOffset val="100"/>
        <c:noMultiLvlLbl val="0"/>
      </c:catAx>
      <c:valAx>
        <c:axId val="168357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8354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NMR测量查询结果数据!$D$29:$D$35</c:f>
              <c:numCache>
                <c:formatCode>General</c:formatCode>
                <c:ptCount val="7"/>
                <c:pt idx="0">
                  <c:v>91.948269999999994</c:v>
                </c:pt>
                <c:pt idx="1">
                  <c:v>93.874179999999996</c:v>
                </c:pt>
                <c:pt idx="2">
                  <c:v>93.457980000000006</c:v>
                </c:pt>
                <c:pt idx="3">
                  <c:v>93.432310000000001</c:v>
                </c:pt>
                <c:pt idx="4">
                  <c:v>93.212590000000006</c:v>
                </c:pt>
                <c:pt idx="5">
                  <c:v>92.561089999999993</c:v>
                </c:pt>
                <c:pt idx="6">
                  <c:v>93.081070000000011</c:v>
                </c:pt>
              </c:numCache>
            </c:numRef>
          </c:val>
        </c:ser>
        <c:ser>
          <c:idx val="1"/>
          <c:order val="1"/>
          <c:spPr>
            <a:solidFill>
              <a:schemeClr val="accent2"/>
            </a:solidFill>
            <a:ln>
              <a:noFill/>
            </a:ln>
            <a:effectLst/>
          </c:spPr>
          <c:invertIfNegative val="0"/>
          <c:val>
            <c:numRef>
              <c:f>NMR测量查询结果数据!$E$29:$E$35</c:f>
              <c:numCache>
                <c:formatCode>General</c:formatCode>
                <c:ptCount val="7"/>
                <c:pt idx="0">
                  <c:v>98.574780000000004</c:v>
                </c:pt>
                <c:pt idx="1">
                  <c:v>99.403009999999995</c:v>
                </c:pt>
                <c:pt idx="2">
                  <c:v>98.13767</c:v>
                </c:pt>
                <c:pt idx="3">
                  <c:v>97.08775</c:v>
                </c:pt>
                <c:pt idx="4">
                  <c:v>96.884659999999997</c:v>
                </c:pt>
                <c:pt idx="5">
                  <c:v>96.958460000000002</c:v>
                </c:pt>
                <c:pt idx="6">
                  <c:v>97.841054999999997</c:v>
                </c:pt>
              </c:numCache>
            </c:numRef>
          </c:val>
        </c:ser>
        <c:ser>
          <c:idx val="2"/>
          <c:order val="2"/>
          <c:spPr>
            <a:solidFill>
              <a:schemeClr val="accent3"/>
            </a:solidFill>
            <a:ln>
              <a:noFill/>
            </a:ln>
            <a:effectLst/>
          </c:spPr>
          <c:invertIfNegative val="0"/>
          <c:val>
            <c:numRef>
              <c:f>NMR测量查询结果数据!$F$29:$F$35</c:f>
              <c:numCache>
                <c:formatCode>General</c:formatCode>
                <c:ptCount val="7"/>
                <c:pt idx="0">
                  <c:v>87.199460000000002</c:v>
                </c:pt>
                <c:pt idx="1">
                  <c:v>86.79898</c:v>
                </c:pt>
                <c:pt idx="2">
                  <c:v>86.305350000000004</c:v>
                </c:pt>
                <c:pt idx="3">
                  <c:v>86.401520000000005</c:v>
                </c:pt>
                <c:pt idx="4">
                  <c:v>86.146829999999994</c:v>
                </c:pt>
                <c:pt idx="5">
                  <c:v>86.071550000000002</c:v>
                </c:pt>
                <c:pt idx="6">
                  <c:v>86.487281666666675</c:v>
                </c:pt>
              </c:numCache>
            </c:numRef>
          </c:val>
        </c:ser>
        <c:ser>
          <c:idx val="3"/>
          <c:order val="3"/>
          <c:spPr>
            <a:solidFill>
              <a:schemeClr val="accent4"/>
            </a:solidFill>
            <a:ln>
              <a:noFill/>
            </a:ln>
            <a:effectLst/>
          </c:spPr>
          <c:invertIfNegative val="0"/>
          <c:val>
            <c:numRef>
              <c:f>NMR测量查询结果数据!$G$29:$G$35</c:f>
              <c:numCache>
                <c:formatCode>General</c:formatCode>
                <c:ptCount val="7"/>
                <c:pt idx="0">
                  <c:v>83.371210000000005</c:v>
                </c:pt>
                <c:pt idx="1">
                  <c:v>83.073430000000002</c:v>
                </c:pt>
                <c:pt idx="2">
                  <c:v>82.143960000000007</c:v>
                </c:pt>
                <c:pt idx="3">
                  <c:v>82.097390000000004</c:v>
                </c:pt>
                <c:pt idx="4">
                  <c:v>81.849770000000007</c:v>
                </c:pt>
                <c:pt idx="5">
                  <c:v>81.672619999999995</c:v>
                </c:pt>
                <c:pt idx="6">
                  <c:v>82.368063333333325</c:v>
                </c:pt>
              </c:numCache>
            </c:numRef>
          </c:val>
        </c:ser>
        <c:dLbls>
          <c:showLegendKey val="0"/>
          <c:showVal val="0"/>
          <c:showCatName val="0"/>
          <c:showSerName val="0"/>
          <c:showPercent val="0"/>
          <c:showBubbleSize val="0"/>
        </c:dLbls>
        <c:gapWidth val="219"/>
        <c:overlap val="-27"/>
        <c:axId val="1998534464"/>
        <c:axId val="1998535552"/>
      </c:barChart>
      <c:catAx>
        <c:axId val="199853446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98535552"/>
        <c:crosses val="autoZero"/>
        <c:auto val="1"/>
        <c:lblAlgn val="ctr"/>
        <c:lblOffset val="100"/>
        <c:noMultiLvlLbl val="0"/>
      </c:catAx>
      <c:valAx>
        <c:axId val="19985355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98534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7459C52A-BDA9-4467-9733-4274DE6233CB}" type="datetimeFigureOut">
              <a:rPr lang="zh-CN" altLang="en-US" smtClean="0"/>
              <a:t>2015/1/6</a:t>
            </a:fld>
            <a:endParaRPr lang="zh-CN" altLang="en-US"/>
          </a:p>
        </p:txBody>
      </p:sp>
      <p:sp>
        <p:nvSpPr>
          <p:cNvPr id="5" name="Footer Placeholder 4"/>
          <p:cNvSpPr>
            <a:spLocks noGrp="1"/>
          </p:cNvSpPr>
          <p:nvPr>
            <p:ph type="ftr" sz="quarter" idx="11"/>
          </p:nvPr>
        </p:nvSpPr>
        <p:spPr>
          <a:xfrm>
            <a:off x="1371600" y="4323845"/>
            <a:ext cx="6400800" cy="365125"/>
          </a:xfrm>
        </p:spPr>
        <p:txBody>
          <a:bodyPr/>
          <a:lstStyle/>
          <a:p>
            <a:endParaRPr lang="zh-CN" altLang="en-US"/>
          </a:p>
        </p:txBody>
      </p:sp>
      <p:sp>
        <p:nvSpPr>
          <p:cNvPr id="6" name="Slide Number Placeholder 5"/>
          <p:cNvSpPr>
            <a:spLocks noGrp="1"/>
          </p:cNvSpPr>
          <p:nvPr>
            <p:ph type="sldNum" sz="quarter" idx="12"/>
          </p:nvPr>
        </p:nvSpPr>
        <p:spPr>
          <a:xfrm>
            <a:off x="8077200" y="1430866"/>
            <a:ext cx="2743200" cy="365125"/>
          </a:xfrm>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686936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2803409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7459C52A-BDA9-4467-9733-4274DE6233CB}" type="datetimeFigureOut">
              <a:rPr lang="zh-CN" altLang="en-US" smtClean="0"/>
              <a:t>2015/1/6</a:t>
            </a:fld>
            <a:endParaRPr lang="zh-CN" altLang="en-US"/>
          </a:p>
        </p:txBody>
      </p:sp>
      <p:sp>
        <p:nvSpPr>
          <p:cNvPr id="5" name="Footer Placeholder 4"/>
          <p:cNvSpPr>
            <a:spLocks noGrp="1"/>
          </p:cNvSpPr>
          <p:nvPr>
            <p:ph type="ftr" sz="quarter" idx="11"/>
          </p:nvPr>
        </p:nvSpPr>
        <p:spPr>
          <a:xfrm>
            <a:off x="685800" y="381001"/>
            <a:ext cx="6991492" cy="364065"/>
          </a:xfrm>
        </p:spPr>
        <p:txBody>
          <a:bodyPr/>
          <a:lstStyle/>
          <a:p>
            <a:endParaRPr lang="zh-CN" altLang="en-US"/>
          </a:p>
        </p:txBody>
      </p:sp>
      <p:sp>
        <p:nvSpPr>
          <p:cNvPr id="6" name="Slide Number Placeholder 5"/>
          <p:cNvSpPr>
            <a:spLocks noGrp="1"/>
          </p:cNvSpPr>
          <p:nvPr>
            <p:ph type="sldNum" sz="quarter" idx="12"/>
          </p:nvPr>
        </p:nvSpPr>
        <p:spPr>
          <a:xfrm>
            <a:off x="10862452" y="381000"/>
            <a:ext cx="643748" cy="365125"/>
          </a:xfrm>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23046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118193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85800" y="3132666"/>
            <a:ext cx="5311775" cy="308601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3132666"/>
            <a:ext cx="5334000" cy="308601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1752461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214605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134713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1461660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4088813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758444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标题和描述">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a:xfrm>
            <a:off x="685800" y="379941"/>
            <a:ext cx="6991492" cy="365125"/>
          </a:xfrm>
        </p:spPr>
        <p:txBody>
          <a:bodyPr/>
          <a:lstStyle/>
          <a:p>
            <a:endParaRPr lang="zh-CN" altLang="en-US"/>
          </a:p>
        </p:txBody>
      </p:sp>
      <p:sp>
        <p:nvSpPr>
          <p:cNvPr id="7" name="Slide Number Placeholder 6"/>
          <p:cNvSpPr>
            <a:spLocks noGrp="1"/>
          </p:cNvSpPr>
          <p:nvPr>
            <p:ph type="sldNum" sz="quarter" idx="12"/>
          </p:nvPr>
        </p:nvSpPr>
        <p:spPr>
          <a:xfrm>
            <a:off x="10862452" y="381000"/>
            <a:ext cx="643748" cy="365125"/>
          </a:xfrm>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3505649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带描述的引言">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zh-CN" altLang="en-US" smtClean="0"/>
              <a:t>单击此处编辑母版标题样式</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a:xfrm>
            <a:off x="685800" y="379941"/>
            <a:ext cx="6991492" cy="365125"/>
          </a:xfrm>
        </p:spPr>
        <p:txBody>
          <a:bodyPr/>
          <a:lstStyle/>
          <a:p>
            <a:endParaRPr lang="zh-CN" altLang="en-US"/>
          </a:p>
        </p:txBody>
      </p:sp>
      <p:sp>
        <p:nvSpPr>
          <p:cNvPr id="7" name="Slide Number Placeholder 6"/>
          <p:cNvSpPr>
            <a:spLocks noGrp="1"/>
          </p:cNvSpPr>
          <p:nvPr>
            <p:ph type="sldNum" sz="quarter" idx="12"/>
          </p:nvPr>
        </p:nvSpPr>
        <p:spPr>
          <a:xfrm>
            <a:off x="10862452" y="381000"/>
            <a:ext cx="643748" cy="365125"/>
          </a:xfrm>
        </p:spPr>
        <p:txBody>
          <a:bodyPr/>
          <a:lstStyle/>
          <a:p>
            <a:fld id="{DEEAF33C-61B5-4862-A9CE-88EC6663B6F8}" type="slidenum">
              <a:rPr lang="zh-CN" altLang="en-US" smtClean="0"/>
              <a:t>‹#›</a:t>
            </a:fld>
            <a:endParaRPr lang="zh-CN" alt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50173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名片">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7459C52A-BDA9-4467-9733-4274DE6233CB}" type="datetimeFigureOut">
              <a:rPr lang="zh-CN" altLang="en-US" smtClean="0"/>
              <a:t>2015/1/6</a:t>
            </a:fld>
            <a:endParaRPr lang="zh-CN" altLang="en-US"/>
          </a:p>
        </p:txBody>
      </p:sp>
      <p:sp>
        <p:nvSpPr>
          <p:cNvPr id="6" name="Footer Placeholder 5"/>
          <p:cNvSpPr>
            <a:spLocks noGrp="1"/>
          </p:cNvSpPr>
          <p:nvPr>
            <p:ph type="ftr" sz="quarter" idx="11"/>
          </p:nvPr>
        </p:nvSpPr>
        <p:spPr>
          <a:xfrm>
            <a:off x="685800" y="378883"/>
            <a:ext cx="6991492" cy="365125"/>
          </a:xfrm>
        </p:spPr>
        <p:txBody>
          <a:bodyPr/>
          <a:lstStyle/>
          <a:p>
            <a:endParaRPr lang="zh-CN" altLang="en-US"/>
          </a:p>
        </p:txBody>
      </p:sp>
      <p:sp>
        <p:nvSpPr>
          <p:cNvPr id="7" name="Slide Number Placeholder 6"/>
          <p:cNvSpPr>
            <a:spLocks noGrp="1"/>
          </p:cNvSpPr>
          <p:nvPr>
            <p:ph type="sldNum" sz="quarter" idx="12"/>
          </p:nvPr>
        </p:nvSpPr>
        <p:spPr>
          <a:xfrm>
            <a:off x="10862452" y="381000"/>
            <a:ext cx="643748" cy="365125"/>
          </a:xfrm>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2478826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zh-CN" altLang="en-US" smtClean="0"/>
              <a:t>单击此处编辑母版标题样式</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2303474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zh-CN" altLang="en-US" smtClean="0"/>
              <a:t>单击此处编辑母版标题样式</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1533242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459C52A-BDA9-4467-9733-4274DE6233CB}" type="datetimeFigureOut">
              <a:rPr lang="zh-CN" altLang="en-US" smtClean="0"/>
              <a:t>2015/1/6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1738628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7459C52A-BDA9-4467-9733-4274DE6233CB}" type="datetimeFigureOut">
              <a:rPr lang="zh-CN" altLang="en-US" smtClean="0"/>
              <a:t>2015/1/6</a:t>
            </a:fld>
            <a:endParaRPr lang="zh-CN" altLang="en-US"/>
          </a:p>
        </p:txBody>
      </p:sp>
      <p:sp>
        <p:nvSpPr>
          <p:cNvPr id="5" name="Footer Placeholder 4"/>
          <p:cNvSpPr>
            <a:spLocks noGrp="1"/>
          </p:cNvSpPr>
          <p:nvPr>
            <p:ph type="ftr" sz="quarter" idx="11"/>
          </p:nvPr>
        </p:nvSpPr>
        <p:spPr>
          <a:xfrm>
            <a:off x="685800" y="381000"/>
            <a:ext cx="6991492" cy="365125"/>
          </a:xfrm>
        </p:spPr>
        <p:txBody>
          <a:bodyPr/>
          <a:lstStyle/>
          <a:p>
            <a:endParaRPr lang="zh-CN" altLang="en-US"/>
          </a:p>
        </p:txBody>
      </p:sp>
      <p:sp>
        <p:nvSpPr>
          <p:cNvPr id="6" name="Slide Number Placeholder 5"/>
          <p:cNvSpPr>
            <a:spLocks noGrp="1"/>
          </p:cNvSpPr>
          <p:nvPr>
            <p:ph type="sldNum" sz="quarter" idx="12"/>
          </p:nvPr>
        </p:nvSpPr>
        <p:spPr>
          <a:xfrm>
            <a:off x="10862452" y="381000"/>
            <a:ext cx="643748" cy="365125"/>
          </a:xfrm>
        </p:spPr>
        <p:txBody>
          <a:body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2206862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459C52A-BDA9-4467-9733-4274DE6233CB}" type="datetimeFigureOut">
              <a:rPr lang="zh-CN" altLang="en-US" smtClean="0"/>
              <a:t>2015/1/6</a:t>
            </a:fld>
            <a:endParaRPr lang="zh-CN" alt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EEAF33C-61B5-4862-A9CE-88EC6663B6F8}" type="slidenum">
              <a:rPr lang="zh-CN" altLang="en-US" smtClean="0"/>
              <a:t>‹#›</a:t>
            </a:fld>
            <a:endParaRPr lang="zh-CN" altLang="en-US"/>
          </a:p>
        </p:txBody>
      </p:sp>
    </p:spTree>
    <p:extLst>
      <p:ext uri="{BB962C8B-B14F-4D97-AF65-F5344CB8AC3E}">
        <p14:creationId xmlns:p14="http://schemas.microsoft.com/office/powerpoint/2010/main" val="4134897977"/>
      </p:ext>
    </p:extLst>
  </p:cSld>
  <p:clrMap bg1="dk1" tx1="lt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核磁共振选做实验</a:t>
            </a:r>
            <a:endParaRPr lang="zh-CN" altLang="en-US" dirty="0"/>
          </a:p>
        </p:txBody>
      </p:sp>
      <p:sp>
        <p:nvSpPr>
          <p:cNvPr id="3" name="副标题 2"/>
          <p:cNvSpPr>
            <a:spLocks noGrp="1"/>
          </p:cNvSpPr>
          <p:nvPr>
            <p:ph type="subTitle" idx="1"/>
          </p:nvPr>
        </p:nvSpPr>
        <p:spPr/>
        <p:txBody>
          <a:bodyPr>
            <a:normAutofit fontScale="92500" lnSpcReduction="10000"/>
          </a:bodyPr>
          <a:lstStyle/>
          <a:p>
            <a:r>
              <a:rPr lang="en-US" altLang="zh-CN" dirty="0" smtClean="0"/>
              <a:t>12307130033 </a:t>
            </a:r>
            <a:r>
              <a:rPr lang="zh-CN" altLang="en-US" dirty="0" smtClean="0"/>
              <a:t>刘佳聪 </a:t>
            </a:r>
            <a:r>
              <a:rPr lang="en-US" altLang="zh-CN" dirty="0" smtClean="0"/>
              <a:t>12</a:t>
            </a:r>
            <a:r>
              <a:rPr lang="zh-CN" altLang="en-US" dirty="0" smtClean="0"/>
              <a:t>级光信息科学与</a:t>
            </a:r>
            <a:r>
              <a:rPr lang="zh-CN" altLang="en-US" dirty="0" smtClean="0"/>
              <a:t>技术</a:t>
            </a:r>
            <a:endParaRPr lang="en-US" altLang="zh-CN" dirty="0" smtClean="0"/>
          </a:p>
          <a:p>
            <a:r>
              <a:rPr lang="en-US" altLang="zh-CN" dirty="0" smtClean="0"/>
              <a:t>12307130040 </a:t>
            </a:r>
            <a:r>
              <a:rPr lang="zh-CN" altLang="en-US" dirty="0" smtClean="0"/>
              <a:t>陆征豪 </a:t>
            </a:r>
            <a:r>
              <a:rPr lang="en-US" altLang="zh-CN" dirty="0"/>
              <a:t>12</a:t>
            </a:r>
            <a:r>
              <a:rPr lang="zh-CN" altLang="en-US" dirty="0"/>
              <a:t>级光信息科学与技术</a:t>
            </a:r>
            <a:endParaRPr lang="en-US" altLang="zh-CN" dirty="0"/>
          </a:p>
          <a:p>
            <a:endParaRPr lang="zh-CN" altLang="en-US" dirty="0"/>
          </a:p>
        </p:txBody>
      </p:sp>
    </p:spTree>
    <p:extLst>
      <p:ext uri="{BB962C8B-B14F-4D97-AF65-F5344CB8AC3E}">
        <p14:creationId xmlns:p14="http://schemas.microsoft.com/office/powerpoint/2010/main" val="160484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报告大纲</a:t>
            </a:r>
            <a:endParaRPr lang="zh-CN" altLang="en-US" dirty="0"/>
          </a:p>
        </p:txBody>
      </p:sp>
      <p:sp>
        <p:nvSpPr>
          <p:cNvPr id="3" name="内容占位符 2"/>
          <p:cNvSpPr>
            <a:spLocks noGrp="1"/>
          </p:cNvSpPr>
          <p:nvPr>
            <p:ph idx="1"/>
          </p:nvPr>
        </p:nvSpPr>
        <p:spPr/>
        <p:txBody>
          <a:bodyPr/>
          <a:lstStyle/>
          <a:p>
            <a:r>
              <a:rPr lang="zh-CN" altLang="en-US" dirty="0" smtClean="0"/>
              <a:t>实验的基本原理</a:t>
            </a:r>
            <a:endParaRPr lang="en-US" altLang="zh-CN" dirty="0" smtClean="0"/>
          </a:p>
          <a:p>
            <a:r>
              <a:rPr lang="zh-CN" altLang="en-US" dirty="0" smtClean="0"/>
              <a:t>芝麻油标定原理</a:t>
            </a:r>
            <a:endParaRPr lang="en-US" altLang="zh-CN" dirty="0" smtClean="0"/>
          </a:p>
          <a:p>
            <a:r>
              <a:rPr lang="zh-CN" altLang="en-US" dirty="0" smtClean="0"/>
              <a:t>芝麻油标定展示</a:t>
            </a:r>
            <a:endParaRPr lang="en-US" altLang="zh-CN" dirty="0" smtClean="0"/>
          </a:p>
          <a:p>
            <a:r>
              <a:rPr lang="zh-CN" altLang="en-US" dirty="0" smtClean="0"/>
              <a:t>含水量标定原理</a:t>
            </a:r>
            <a:endParaRPr lang="en-US" altLang="zh-CN" dirty="0" smtClean="0"/>
          </a:p>
          <a:p>
            <a:r>
              <a:rPr lang="zh-CN" altLang="en-US" dirty="0" smtClean="0"/>
              <a:t>含水量标定展示</a:t>
            </a:r>
            <a:endParaRPr lang="en-US" altLang="zh-CN" dirty="0" smtClean="0"/>
          </a:p>
          <a:p>
            <a:r>
              <a:rPr lang="zh-CN" altLang="en-US" dirty="0" smtClean="0"/>
              <a:t>实验分析与总结</a:t>
            </a:r>
            <a:endParaRPr lang="zh-CN" altLang="en-US" dirty="0"/>
          </a:p>
        </p:txBody>
      </p:sp>
    </p:spTree>
    <p:extLst>
      <p:ext uri="{BB962C8B-B14F-4D97-AF65-F5344CB8AC3E}">
        <p14:creationId xmlns:p14="http://schemas.microsoft.com/office/powerpoint/2010/main" val="1019502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实验原理</a:t>
            </a:r>
            <a:endParaRPr lang="zh-CN" altLang="en-US" dirty="0"/>
          </a:p>
        </p:txBody>
      </p:sp>
      <p:sp>
        <p:nvSpPr>
          <p:cNvPr id="3" name="内容占位符 2"/>
          <p:cNvSpPr>
            <a:spLocks noGrp="1"/>
          </p:cNvSpPr>
          <p:nvPr>
            <p:ph idx="1"/>
          </p:nvPr>
        </p:nvSpPr>
        <p:spPr/>
        <p:txBody>
          <a:bodyPr/>
          <a:lstStyle/>
          <a:p>
            <a:r>
              <a:rPr lang="zh-CN" altLang="en-US" dirty="0" smtClean="0"/>
              <a:t>核磁共振的物理基础是原子核的自旋，在发现中子后认识到，核自旋是质子自旋与中子自旋之和，只有质子数和中子数两者或者其一为奇数是，才有非零的核磁矩，正是这种磁性核才能产生核磁共振。</a:t>
            </a:r>
            <a:endParaRPr lang="en-US" altLang="zh-CN" dirty="0" smtClean="0"/>
          </a:p>
          <a:p>
            <a:r>
              <a:rPr lang="zh-CN" altLang="en-US" dirty="0" smtClean="0"/>
              <a:t>在经过的必做实验中的核磁共振实验之后，我们对核磁共振成像的原理以及核磁共振成像仪的工作原理有了初步的了解，因此决定尝试新的软件，进行含油率的测定。由于上次的仪器使用状况良好，因此再次使用了上次的仪器。</a:t>
            </a:r>
            <a:endParaRPr lang="en-US" altLang="zh-CN" dirty="0" smtClean="0"/>
          </a:p>
          <a:p>
            <a:r>
              <a:rPr lang="zh-CN" altLang="en-US" dirty="0" smtClean="0"/>
              <a:t>关于核磁共振成像仪：拉莫尔频率的测定在整个实验中起到了主心骨的支柱作用，然而不巧的是，我们经过实际验证发现，随着时间的流逝，仪器测定的同一物质的拉莫尔频率会发生变化，一般在</a:t>
            </a:r>
            <a:r>
              <a:rPr lang="en-US" altLang="zh-CN" dirty="0" smtClean="0"/>
              <a:t>0.5KHz</a:t>
            </a:r>
            <a:r>
              <a:rPr lang="zh-CN" altLang="en-US" dirty="0" smtClean="0"/>
              <a:t>的范围内，但是足以对实验造成毁灭影响。原因分析为仪器控温能力不佳，常常会看到温度下降</a:t>
            </a:r>
            <a:r>
              <a:rPr lang="en-US" altLang="zh-CN" dirty="0" smtClean="0"/>
              <a:t>0.01</a:t>
            </a:r>
            <a:r>
              <a:rPr lang="zh-CN" altLang="en-US" dirty="0" smtClean="0"/>
              <a:t>℃，过一会儿又回复正常，可见温度的稳定性并不是特别好，实验时间的跨度不应太长，来减小误差。</a:t>
            </a:r>
            <a:endParaRPr lang="zh-CN" altLang="en-US" dirty="0"/>
          </a:p>
        </p:txBody>
      </p:sp>
    </p:spTree>
    <p:extLst>
      <p:ext uri="{BB962C8B-B14F-4D97-AF65-F5344CB8AC3E}">
        <p14:creationId xmlns:p14="http://schemas.microsoft.com/office/powerpoint/2010/main" val="517966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32176" y="764372"/>
            <a:ext cx="8610600" cy="1293028"/>
          </a:xfrm>
        </p:spPr>
        <p:txBody>
          <a:bodyPr/>
          <a:lstStyle/>
          <a:p>
            <a:r>
              <a:rPr lang="zh-CN" altLang="en-US" dirty="0" smtClean="0"/>
              <a:t>芝麻成像图</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24004" y="2057401"/>
            <a:ext cx="5030391" cy="4024313"/>
          </a:xfr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933" y="2057400"/>
            <a:ext cx="5030391" cy="4024313"/>
          </a:xfrm>
          <a:prstGeom prst="rect">
            <a:avLst/>
          </a:prstGeom>
        </p:spPr>
      </p:pic>
    </p:spTree>
    <p:extLst>
      <p:ext uri="{BB962C8B-B14F-4D97-AF65-F5344CB8AC3E}">
        <p14:creationId xmlns:p14="http://schemas.microsoft.com/office/powerpoint/2010/main" val="12674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芝麻油标定原理</a:t>
            </a:r>
            <a:endParaRPr lang="zh-CN" altLang="en-US" dirty="0"/>
          </a:p>
        </p:txBody>
      </p:sp>
      <p:sp>
        <p:nvSpPr>
          <p:cNvPr id="3" name="内容占位符 2"/>
          <p:cNvSpPr>
            <a:spLocks noGrp="1"/>
          </p:cNvSpPr>
          <p:nvPr>
            <p:ph idx="1"/>
          </p:nvPr>
        </p:nvSpPr>
        <p:spPr>
          <a:xfrm>
            <a:off x="685800" y="2057401"/>
            <a:ext cx="10820400" cy="4024125"/>
          </a:xfrm>
        </p:spPr>
        <p:txBody>
          <a:bodyPr/>
          <a:lstStyle/>
          <a:p>
            <a:r>
              <a:rPr lang="zh-CN" altLang="en-US" dirty="0" smtClean="0"/>
              <a:t>当处于拉莫尔频率时，特定分子会发生核磁共振，通过接收和判断其信号强弱我们可以推测出其分子含量。因此实验中首先要选定待测分子种类</a:t>
            </a:r>
            <a:r>
              <a:rPr lang="en-US" altLang="zh-CN" dirty="0" smtClean="0"/>
              <a:t>——</a:t>
            </a:r>
            <a:r>
              <a:rPr lang="zh-CN" altLang="en-US" dirty="0" smtClean="0"/>
              <a:t>芝麻油，将其按照质量梯度排列并且进行扫描，将获取的信号进行定标。</a:t>
            </a:r>
            <a:endParaRPr lang="en-US" altLang="zh-CN" dirty="0" smtClean="0"/>
          </a:p>
          <a:p>
            <a:r>
              <a:rPr lang="zh-CN" altLang="en-US" dirty="0" smtClean="0"/>
              <a:t>然后通过对待测样品中在同一拉莫尔频率出进行三秒，测量其信号强弱，根据信号强弱可以推断出待测样品中特定物质含量。</a:t>
            </a:r>
            <a:endParaRPr lang="en-US" altLang="zh-CN" dirty="0" smtClean="0"/>
          </a:p>
          <a:p>
            <a:r>
              <a:rPr lang="zh-CN" altLang="en-US" dirty="0" smtClean="0"/>
              <a:t>取样时不仅需要注意梯度的均匀选取，还要保证样品数量不能过多，由于探测仪器的面积大小大约只有</a:t>
            </a:r>
            <a:r>
              <a:rPr lang="en-US" altLang="zh-CN" dirty="0" smtClean="0"/>
              <a:t>1cm*1cm</a:t>
            </a:r>
            <a:r>
              <a:rPr lang="zh-CN" altLang="en-US" dirty="0" smtClean="0"/>
              <a:t>，所以液面过高的部分信号将无法被有效识别。</a:t>
            </a:r>
            <a:endParaRPr lang="en-US" altLang="zh-CN" dirty="0" smtClean="0"/>
          </a:p>
          <a:p>
            <a:r>
              <a:rPr lang="zh-CN" altLang="en-US" dirty="0" smtClean="0"/>
              <a:t>样品要尽量保持竖直放置，理由同上，但无法避免需要水平放置，所以需等待其完全落下后在测量更加准确。</a:t>
            </a:r>
            <a:endParaRPr lang="en-US" altLang="zh-CN" dirty="0" smtClean="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78948025"/>
              </p:ext>
            </p:extLst>
          </p:nvPr>
        </p:nvGraphicFramePr>
        <p:xfrm>
          <a:off x="1867408" y="5339846"/>
          <a:ext cx="8128002" cy="741680"/>
        </p:xfrm>
        <a:graphic>
          <a:graphicData uri="http://schemas.openxmlformats.org/drawingml/2006/table">
            <a:tbl>
              <a:tblPr firstRow="1" bandRow="1">
                <a:tableStyleId>{5C22544A-7EE6-4342-B048-85BDC9FD1C3A}</a:tableStyleId>
              </a:tblPr>
              <a:tblGrid>
                <a:gridCol w="1354667"/>
                <a:gridCol w="1354667"/>
                <a:gridCol w="1354667"/>
                <a:gridCol w="1354667"/>
                <a:gridCol w="1354667"/>
                <a:gridCol w="1354667"/>
              </a:tblGrid>
              <a:tr h="370840">
                <a:tc>
                  <a:txBody>
                    <a:bodyPr/>
                    <a:lstStyle/>
                    <a:p>
                      <a:r>
                        <a:rPr lang="zh-CN" altLang="en-US" dirty="0" smtClean="0"/>
                        <a:t>样品编号</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c>
                  <a:txBody>
                    <a:bodyPr/>
                    <a:lstStyle/>
                    <a:p>
                      <a:r>
                        <a:rPr lang="en-US" altLang="zh-CN" dirty="0" smtClean="0"/>
                        <a:t>5</a:t>
                      </a:r>
                      <a:endParaRPr lang="zh-CN" altLang="en-US" dirty="0"/>
                    </a:p>
                  </a:txBody>
                  <a:tcPr/>
                </a:tc>
              </a:tr>
              <a:tr h="370840">
                <a:tc>
                  <a:txBody>
                    <a:bodyPr/>
                    <a:lstStyle/>
                    <a:p>
                      <a:r>
                        <a:rPr lang="zh-CN" altLang="en-US" dirty="0" smtClean="0"/>
                        <a:t>样品质量</a:t>
                      </a:r>
                      <a:endParaRPr lang="zh-CN" altLang="en-US" dirty="0"/>
                    </a:p>
                  </a:txBody>
                  <a:tcPr/>
                </a:tc>
                <a:tc>
                  <a:txBody>
                    <a:bodyPr/>
                    <a:lstStyle/>
                    <a:p>
                      <a:r>
                        <a:rPr lang="en-US" altLang="zh-CN" dirty="0" smtClean="0"/>
                        <a:t>0.69g</a:t>
                      </a:r>
                      <a:endParaRPr lang="zh-CN" altLang="en-US" dirty="0"/>
                    </a:p>
                  </a:txBody>
                  <a:tcPr/>
                </a:tc>
                <a:tc>
                  <a:txBody>
                    <a:bodyPr/>
                    <a:lstStyle/>
                    <a:p>
                      <a:r>
                        <a:rPr lang="en-US" altLang="zh-CN" dirty="0" smtClean="0"/>
                        <a:t>0.58g</a:t>
                      </a:r>
                      <a:endParaRPr lang="zh-CN" altLang="en-US" dirty="0"/>
                    </a:p>
                  </a:txBody>
                  <a:tcPr/>
                </a:tc>
                <a:tc>
                  <a:txBody>
                    <a:bodyPr/>
                    <a:lstStyle/>
                    <a:p>
                      <a:r>
                        <a:rPr lang="en-US" altLang="zh-CN" dirty="0" smtClean="0"/>
                        <a:t>0.43g</a:t>
                      </a:r>
                      <a:endParaRPr lang="zh-CN" altLang="en-US" dirty="0"/>
                    </a:p>
                  </a:txBody>
                  <a:tcPr/>
                </a:tc>
                <a:tc>
                  <a:txBody>
                    <a:bodyPr/>
                    <a:lstStyle/>
                    <a:p>
                      <a:r>
                        <a:rPr lang="en-US" altLang="zh-CN" dirty="0" smtClean="0"/>
                        <a:t>0.24g</a:t>
                      </a:r>
                      <a:endParaRPr lang="zh-CN" altLang="en-US" dirty="0"/>
                    </a:p>
                  </a:txBody>
                  <a:tcPr/>
                </a:tc>
                <a:tc>
                  <a:txBody>
                    <a:bodyPr/>
                    <a:lstStyle/>
                    <a:p>
                      <a:r>
                        <a:rPr lang="en-US" altLang="zh-CN" dirty="0" smtClean="0"/>
                        <a:t>0.16g</a:t>
                      </a:r>
                      <a:endParaRPr lang="zh-CN" altLang="en-US" dirty="0"/>
                    </a:p>
                  </a:txBody>
                  <a:tcPr/>
                </a:tc>
              </a:tr>
            </a:tbl>
          </a:graphicData>
        </a:graphic>
      </p:graphicFrame>
    </p:spTree>
    <p:extLst>
      <p:ext uri="{BB962C8B-B14F-4D97-AF65-F5344CB8AC3E}">
        <p14:creationId xmlns:p14="http://schemas.microsoft.com/office/powerpoint/2010/main" val="4258833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芝麻油拉莫尔频率</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9316" y="2137099"/>
            <a:ext cx="5398604" cy="4318883"/>
          </a:xfrm>
        </p:spPr>
      </p:pic>
      <p:sp>
        <p:nvSpPr>
          <p:cNvPr id="5" name="文本框 4"/>
          <p:cNvSpPr txBox="1"/>
          <p:nvPr/>
        </p:nvSpPr>
        <p:spPr>
          <a:xfrm>
            <a:off x="7479792" y="2137099"/>
            <a:ext cx="3813048" cy="4247317"/>
          </a:xfrm>
          <a:prstGeom prst="rect">
            <a:avLst/>
          </a:prstGeom>
          <a:noFill/>
        </p:spPr>
        <p:txBody>
          <a:bodyPr wrap="square" rtlCol="0">
            <a:spAutoFit/>
          </a:bodyPr>
          <a:lstStyle/>
          <a:p>
            <a:r>
              <a:rPr lang="zh-CN" altLang="en-US" dirty="0" smtClean="0"/>
              <a:t>芝麻油的拉莫尔频率：</a:t>
            </a:r>
            <a:endParaRPr lang="en-US" altLang="zh-CN" dirty="0" smtClean="0"/>
          </a:p>
          <a:p>
            <a:r>
              <a:rPr lang="en-US" altLang="zh-CN" dirty="0"/>
              <a:t> </a:t>
            </a:r>
            <a:r>
              <a:rPr lang="en-US" altLang="zh-CN" dirty="0" smtClean="0"/>
              <a:t>                      23,182.766 KHz</a:t>
            </a:r>
          </a:p>
          <a:p>
            <a:r>
              <a:rPr lang="zh-CN" altLang="en-US" dirty="0" smtClean="0"/>
              <a:t>曾经测出的拉莫尔频率：</a:t>
            </a:r>
            <a:endParaRPr lang="en-US" altLang="zh-CN" dirty="0" smtClean="0"/>
          </a:p>
          <a:p>
            <a:r>
              <a:rPr lang="en-US" altLang="zh-CN" dirty="0" smtClean="0"/>
              <a:t>                       23,182.837 KHz</a:t>
            </a:r>
          </a:p>
          <a:p>
            <a:r>
              <a:rPr lang="en-US" altLang="zh-CN" dirty="0"/>
              <a:t>  </a:t>
            </a:r>
            <a:r>
              <a:rPr lang="en-US" altLang="zh-CN" dirty="0" smtClean="0"/>
              <a:t>                     23,182.756 KHz</a:t>
            </a:r>
          </a:p>
          <a:p>
            <a:r>
              <a:rPr lang="en-US" altLang="zh-CN" dirty="0"/>
              <a:t> </a:t>
            </a:r>
            <a:r>
              <a:rPr lang="en-US" altLang="zh-CN" dirty="0" smtClean="0"/>
              <a:t>                      23,182.922 </a:t>
            </a:r>
            <a:r>
              <a:rPr lang="en-US" altLang="zh-CN" dirty="0"/>
              <a:t>KHz</a:t>
            </a:r>
          </a:p>
          <a:p>
            <a:r>
              <a:rPr lang="en-US" altLang="zh-CN" dirty="0"/>
              <a:t> </a:t>
            </a:r>
            <a:r>
              <a:rPr lang="en-US" altLang="zh-CN" dirty="0" smtClean="0"/>
              <a:t>                      23,182.800 KHz</a:t>
            </a:r>
          </a:p>
          <a:p>
            <a:endParaRPr lang="en-US" altLang="zh-CN" dirty="0"/>
          </a:p>
          <a:p>
            <a:r>
              <a:rPr lang="zh-CN" altLang="en-US" dirty="0" smtClean="0"/>
              <a:t>可以推断出拉莫尔频率会在实验中发生轻微变化，系温度控制原因。</a:t>
            </a:r>
            <a:endParaRPr lang="en-US" altLang="zh-CN" dirty="0" smtClean="0"/>
          </a:p>
          <a:p>
            <a:endParaRPr lang="en-US" altLang="zh-CN" dirty="0" smtClean="0"/>
          </a:p>
          <a:p>
            <a:r>
              <a:rPr lang="zh-CN" altLang="en-US" dirty="0" smtClean="0"/>
              <a:t>拉莫尔频率平均值：</a:t>
            </a:r>
            <a:r>
              <a:rPr lang="en-US" altLang="zh-CN" dirty="0" smtClean="0"/>
              <a:t>23,182.816</a:t>
            </a:r>
          </a:p>
          <a:p>
            <a:r>
              <a:rPr lang="zh-CN" altLang="en-US" dirty="0" smtClean="0"/>
              <a:t>但是这个数据没有任何意义，只能证明在较长时间内拉莫尔频率变化较为明显，实验中需要重新测量。</a:t>
            </a:r>
            <a:endParaRPr lang="en-US" altLang="zh-CN" dirty="0" smtClean="0"/>
          </a:p>
        </p:txBody>
      </p:sp>
    </p:spTree>
    <p:extLst>
      <p:ext uri="{BB962C8B-B14F-4D97-AF65-F5344CB8AC3E}">
        <p14:creationId xmlns:p14="http://schemas.microsoft.com/office/powerpoint/2010/main" val="1150075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芝麻油定标曲线</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6788" y="2057401"/>
            <a:ext cx="5030391" cy="4024313"/>
          </a:xfrm>
        </p:spPr>
      </p:pic>
      <p:sp>
        <p:nvSpPr>
          <p:cNvPr id="5" name="文本框 4"/>
          <p:cNvSpPr txBox="1"/>
          <p:nvPr/>
        </p:nvSpPr>
        <p:spPr>
          <a:xfrm>
            <a:off x="7717536" y="2532888"/>
            <a:ext cx="3337560" cy="2031325"/>
          </a:xfrm>
          <a:prstGeom prst="rect">
            <a:avLst/>
          </a:prstGeom>
          <a:noFill/>
        </p:spPr>
        <p:txBody>
          <a:bodyPr wrap="square" rtlCol="0">
            <a:spAutoFit/>
          </a:bodyPr>
          <a:lstStyle/>
          <a:p>
            <a:r>
              <a:rPr lang="zh-CN" altLang="en-US" dirty="0" smtClean="0"/>
              <a:t>定标方程参数为：</a:t>
            </a:r>
            <a:endParaRPr lang="en-US" altLang="zh-CN" dirty="0" smtClean="0"/>
          </a:p>
          <a:p>
            <a:r>
              <a:rPr lang="zh-CN" altLang="en-US" dirty="0" smtClean="0"/>
              <a:t>       斜率</a:t>
            </a:r>
            <a:r>
              <a:rPr lang="en-US" altLang="zh-CN" dirty="0" smtClean="0"/>
              <a:t>=17.415</a:t>
            </a:r>
          </a:p>
          <a:p>
            <a:r>
              <a:rPr lang="zh-CN" altLang="en-US" dirty="0" smtClean="0"/>
              <a:t>       截距</a:t>
            </a:r>
            <a:r>
              <a:rPr lang="en-US" altLang="zh-CN" dirty="0" smtClean="0"/>
              <a:t>=94.009</a:t>
            </a:r>
          </a:p>
          <a:p>
            <a:endParaRPr lang="en-US" altLang="zh-CN" dirty="0"/>
          </a:p>
          <a:p>
            <a:r>
              <a:rPr lang="zh-CN" altLang="en-US" dirty="0" smtClean="0"/>
              <a:t>截距带来的误差：</a:t>
            </a:r>
            <a:endParaRPr lang="en-US" altLang="zh-CN" dirty="0" smtClean="0"/>
          </a:p>
          <a:p>
            <a:r>
              <a:rPr lang="en-US" altLang="zh-CN" dirty="0"/>
              <a:t> </a:t>
            </a:r>
            <a:r>
              <a:rPr lang="en-US" altLang="zh-CN" dirty="0" smtClean="0"/>
              <a:t>       </a:t>
            </a:r>
            <a:r>
              <a:rPr lang="zh-CN" altLang="en-US" dirty="0" smtClean="0"/>
              <a:t>相对于最大值</a:t>
            </a:r>
            <a:r>
              <a:rPr lang="en-US" altLang="zh-CN" dirty="0" smtClean="0"/>
              <a:t>——5.22%</a:t>
            </a:r>
          </a:p>
          <a:p>
            <a:r>
              <a:rPr lang="en-US" altLang="zh-CN" dirty="0"/>
              <a:t> </a:t>
            </a:r>
            <a:r>
              <a:rPr lang="en-US" altLang="zh-CN" dirty="0" smtClean="0"/>
              <a:t>       94.009/17.415=5.398</a:t>
            </a:r>
          </a:p>
        </p:txBody>
      </p:sp>
    </p:spTree>
    <p:extLst>
      <p:ext uri="{BB962C8B-B14F-4D97-AF65-F5344CB8AC3E}">
        <p14:creationId xmlns:p14="http://schemas.microsoft.com/office/powerpoint/2010/main" val="1533050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04744" y="727799"/>
            <a:ext cx="8610600" cy="1293028"/>
          </a:xfrm>
        </p:spPr>
        <p:txBody>
          <a:bodyPr/>
          <a:lstStyle/>
          <a:p>
            <a:r>
              <a:rPr lang="zh-CN" altLang="en-US" dirty="0" smtClean="0"/>
              <a:t>芝麻油定标曲线的注意事项</a:t>
            </a:r>
            <a:endParaRPr lang="zh-CN" altLang="en-US" dirty="0"/>
          </a:p>
        </p:txBody>
      </p:sp>
      <p:sp>
        <p:nvSpPr>
          <p:cNvPr id="3" name="内容占位符 2"/>
          <p:cNvSpPr>
            <a:spLocks noGrp="1"/>
          </p:cNvSpPr>
          <p:nvPr>
            <p:ph idx="1"/>
          </p:nvPr>
        </p:nvSpPr>
        <p:spPr>
          <a:xfrm>
            <a:off x="7333488" y="2130554"/>
            <a:ext cx="3657600" cy="4078223"/>
          </a:xfrm>
        </p:spPr>
        <p:txBody>
          <a:bodyPr/>
          <a:lstStyle/>
          <a:p>
            <a:r>
              <a:rPr lang="zh-CN" altLang="en-US" dirty="0" smtClean="0"/>
              <a:t>定标曲线的性能不仅有参数方程决定，还需要使信号峰值达到最大，不然会引入较大误差！</a:t>
            </a:r>
            <a:endParaRPr lang="en-US" altLang="zh-CN" dirty="0" smtClean="0"/>
          </a:p>
          <a:p>
            <a:endParaRPr lang="en-US" altLang="zh-CN" dirty="0" smtClean="0"/>
          </a:p>
          <a:p>
            <a:r>
              <a:rPr lang="zh-CN" altLang="en-US" dirty="0" smtClean="0"/>
              <a:t>斜率</a:t>
            </a:r>
            <a:r>
              <a:rPr lang="en-US" altLang="zh-CN" dirty="0" smtClean="0"/>
              <a:t>=3.792</a:t>
            </a:r>
          </a:p>
          <a:p>
            <a:r>
              <a:rPr lang="zh-CN" altLang="en-US" dirty="0" smtClean="0"/>
              <a:t>截距</a:t>
            </a:r>
            <a:r>
              <a:rPr lang="en-US" altLang="zh-CN" dirty="0" smtClean="0"/>
              <a:t>=28.319</a:t>
            </a:r>
          </a:p>
          <a:p>
            <a:r>
              <a:rPr lang="en-US" altLang="zh-CN" dirty="0" smtClean="0"/>
              <a:t>28.319/3.792=7.468</a:t>
            </a:r>
          </a:p>
          <a:p>
            <a:endParaRPr lang="zh-CN" altLang="en-US" dirty="0"/>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7685" y="1965960"/>
            <a:ext cx="4778503" cy="3822803"/>
          </a:xfrm>
          <a:prstGeom prst="rect">
            <a:avLst/>
          </a:prstGeom>
        </p:spPr>
      </p:pic>
    </p:spTree>
    <p:extLst>
      <p:ext uri="{BB962C8B-B14F-4D97-AF65-F5344CB8AC3E}">
        <p14:creationId xmlns:p14="http://schemas.microsoft.com/office/powerpoint/2010/main" val="973740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芝麻油标定成果展示</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074807293"/>
              </p:ext>
            </p:extLst>
          </p:nvPr>
        </p:nvGraphicFramePr>
        <p:xfrm>
          <a:off x="1174496" y="2057401"/>
          <a:ext cx="5966968" cy="3692494"/>
        </p:xfrm>
        <a:graphic>
          <a:graphicData uri="http://schemas.openxmlformats.org/drawingml/2006/table">
            <a:tbl>
              <a:tblPr/>
              <a:tblGrid>
                <a:gridCol w="1323458"/>
                <a:gridCol w="1749415"/>
                <a:gridCol w="2155068"/>
                <a:gridCol w="739027"/>
              </a:tblGrid>
              <a:tr h="284038">
                <a:tc>
                  <a:txBody>
                    <a:bodyPr/>
                    <a:lstStyle/>
                    <a:p>
                      <a:pPr algn="l" fontAlgn="ctr"/>
                      <a:r>
                        <a:rPr lang="zh-CN" altLang="en-US" sz="1200" b="0" i="0" u="none" strike="noStrike" dirty="0">
                          <a:effectLst/>
                          <a:latin typeface="宋体" panose="02010600030101010101" pitchFamily="2" charset="-122"/>
                          <a:ea typeface="宋体" panose="02010600030101010101" pitchFamily="2" charset="-122"/>
                        </a:rPr>
                        <a:t>样品名称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样品编号</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测量日期</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smtClean="0">
                          <a:effectLst/>
                          <a:latin typeface="宋体" panose="02010600030101010101" pitchFamily="2" charset="-122"/>
                          <a:ea typeface="宋体" panose="02010600030101010101" pitchFamily="2" charset="-122"/>
                        </a:rPr>
                        <a:t>百</a:t>
                      </a:r>
                      <a:r>
                        <a:rPr lang="zh-CN" altLang="en-US" sz="1200" b="0" i="0" u="none" strike="noStrike" dirty="0">
                          <a:effectLst/>
                          <a:latin typeface="宋体" panose="02010600030101010101" pitchFamily="2" charset="-122"/>
                          <a:ea typeface="宋体" panose="02010600030101010101" pitchFamily="2" charset="-122"/>
                        </a:rPr>
                        <a:t>分含量</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dirty="0">
                          <a:effectLst/>
                          <a:latin typeface="宋体" panose="02010600030101010101" pitchFamily="2" charset="-122"/>
                          <a:ea typeface="宋体" panose="02010600030101010101" pitchFamily="2" charset="-122"/>
                        </a:rPr>
                        <a:t>2014-12-10 15:20:26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dirty="0" smtClean="0">
                          <a:effectLst/>
                          <a:latin typeface="宋体" panose="02010600030101010101" pitchFamily="2" charset="-122"/>
                          <a:ea typeface="宋体" panose="02010600030101010101" pitchFamily="2" charset="-122"/>
                        </a:rPr>
                        <a:t>48.49178   </a:t>
                      </a:r>
                      <a:endParaRPr lang="en-US" altLang="zh-CN" sz="1200" b="0" i="0" u="none" strike="noStrike" dirty="0">
                        <a:effectLst/>
                        <a:latin typeface="宋体" panose="02010600030101010101" pitchFamily="2" charset="-122"/>
                        <a:ea typeface="宋体" panose="02010600030101010101" pitchFamily="2" charset="-122"/>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dirty="0">
                          <a:effectLst/>
                          <a:latin typeface="宋体" panose="02010600030101010101" pitchFamily="2" charset="-122"/>
                          <a:ea typeface="宋体" panose="02010600030101010101" pitchFamily="2" charset="-122"/>
                        </a:rPr>
                        <a:t>2014-12-10 15:20:34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dirty="0" smtClean="0">
                          <a:effectLst/>
                          <a:latin typeface="宋体" panose="02010600030101010101" pitchFamily="2" charset="-122"/>
                          <a:ea typeface="宋体" panose="02010600030101010101" pitchFamily="2" charset="-122"/>
                        </a:rPr>
                        <a:t>48.51430</a:t>
                      </a:r>
                      <a:endParaRPr lang="en-US" altLang="zh-CN" sz="1200" b="0" i="0" u="none" strike="noStrike" dirty="0">
                        <a:effectLst/>
                        <a:latin typeface="宋体" panose="02010600030101010101" pitchFamily="2" charset="-122"/>
                        <a:ea typeface="宋体" panose="02010600030101010101" pitchFamily="2" charset="-122"/>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48.21206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48.40158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48.42871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48.48725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48.40518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15:20:52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48.43169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48.41454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15:20:56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48.33449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15:20:59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48.29932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038">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黑芝麻</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201412101457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2014-12-10 15:21:02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dirty="0">
                          <a:effectLst/>
                          <a:latin typeface="宋体" panose="02010600030101010101" pitchFamily="2" charset="-122"/>
                          <a:ea typeface="宋体" panose="02010600030101010101" pitchFamily="2" charset="-122"/>
                        </a:rPr>
                        <a:t>48.42351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图表 5"/>
          <p:cNvGraphicFramePr>
            <a:graphicFrameLocks/>
          </p:cNvGraphicFramePr>
          <p:nvPr>
            <p:extLst>
              <p:ext uri="{D42A27DB-BD31-4B8C-83A1-F6EECF244321}">
                <p14:modId xmlns:p14="http://schemas.microsoft.com/office/powerpoint/2010/main" val="539353914"/>
              </p:ext>
            </p:extLst>
          </p:nvPr>
        </p:nvGraphicFramePr>
        <p:xfrm>
          <a:off x="7312152" y="237744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91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芝麻油标定成果展示</a:t>
            </a:r>
          </a:p>
        </p:txBody>
      </p:sp>
      <p:graphicFrame>
        <p:nvGraphicFramePr>
          <p:cNvPr id="5" name="图表 4"/>
          <p:cNvGraphicFramePr>
            <a:graphicFrameLocks/>
          </p:cNvGraphicFramePr>
          <p:nvPr>
            <p:extLst>
              <p:ext uri="{D42A27DB-BD31-4B8C-83A1-F6EECF244321}">
                <p14:modId xmlns:p14="http://schemas.microsoft.com/office/powerpoint/2010/main" val="1982291736"/>
              </p:ext>
            </p:extLst>
          </p:nvPr>
        </p:nvGraphicFramePr>
        <p:xfrm>
          <a:off x="1048512" y="2295144"/>
          <a:ext cx="5562600" cy="3840480"/>
        </p:xfrm>
        <a:graphic>
          <a:graphicData uri="http://schemas.openxmlformats.org/drawingml/2006/chart">
            <c:chart xmlns:c="http://schemas.openxmlformats.org/drawingml/2006/chart" xmlns:r="http://schemas.openxmlformats.org/officeDocument/2006/relationships" r:id="rId2"/>
          </a:graphicData>
        </a:graphic>
      </p:graphicFrame>
      <p:sp>
        <p:nvSpPr>
          <p:cNvPr id="6" name="文本框 5"/>
          <p:cNvSpPr txBox="1"/>
          <p:nvPr/>
        </p:nvSpPr>
        <p:spPr>
          <a:xfrm>
            <a:off x="7200900" y="3099816"/>
            <a:ext cx="3931920" cy="2308324"/>
          </a:xfrm>
          <a:prstGeom prst="rect">
            <a:avLst/>
          </a:prstGeom>
          <a:noFill/>
        </p:spPr>
        <p:txBody>
          <a:bodyPr wrap="square" rtlCol="0">
            <a:spAutoFit/>
          </a:bodyPr>
          <a:lstStyle/>
          <a:p>
            <a:r>
              <a:rPr lang="zh-CN" altLang="en-US" dirty="0" smtClean="0"/>
              <a:t>芝麻油含量的平均值为：</a:t>
            </a:r>
            <a:r>
              <a:rPr lang="en-US" altLang="zh-CN" b="1" dirty="0" smtClean="0"/>
              <a:t>48.403701</a:t>
            </a:r>
          </a:p>
          <a:p>
            <a:r>
              <a:rPr lang="zh-CN" altLang="en-US" dirty="0" smtClean="0"/>
              <a:t>芝麻油含量的中位值为：</a:t>
            </a:r>
            <a:r>
              <a:rPr lang="en-US" altLang="zh-CN" b="1" dirty="0" smtClean="0"/>
              <a:t>48.419025</a:t>
            </a:r>
          </a:p>
          <a:p>
            <a:r>
              <a:rPr lang="zh-CN" altLang="en-US" dirty="0" smtClean="0"/>
              <a:t>样本方差为：</a:t>
            </a:r>
            <a:r>
              <a:rPr lang="en-US" altLang="zh-CN" b="1" dirty="0"/>
              <a:t>0.006775643</a:t>
            </a:r>
            <a:r>
              <a:rPr lang="zh-CN" altLang="en-US" b="1" dirty="0"/>
              <a:t> </a:t>
            </a:r>
            <a:endParaRPr lang="en-US" altLang="zh-CN" b="1" dirty="0" smtClean="0"/>
          </a:p>
          <a:p>
            <a:r>
              <a:rPr lang="zh-CN" altLang="en-US" dirty="0" smtClean="0"/>
              <a:t>样本标准差为：</a:t>
            </a:r>
            <a:r>
              <a:rPr lang="en-US" altLang="zh-CN" b="1" dirty="0" smtClean="0"/>
              <a:t>0.8231429402</a:t>
            </a:r>
          </a:p>
          <a:p>
            <a:endParaRPr lang="en-US" altLang="zh-CN" dirty="0" smtClean="0"/>
          </a:p>
          <a:p>
            <a:r>
              <a:rPr lang="zh-CN" altLang="en-US" dirty="0" smtClean="0"/>
              <a:t>极端值依旧很好的落在了置信区间内，因此可以推定实验数据的可信度达到标准要求。</a:t>
            </a:r>
            <a:endParaRPr lang="zh-CN" altLang="en-US" dirty="0"/>
          </a:p>
        </p:txBody>
      </p:sp>
    </p:spTree>
    <p:extLst>
      <p:ext uri="{BB962C8B-B14F-4D97-AF65-F5344CB8AC3E}">
        <p14:creationId xmlns:p14="http://schemas.microsoft.com/office/powerpoint/2010/main" val="2476381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含水量标定想法来源</a:t>
            </a:r>
            <a:endParaRPr lang="zh-CN" altLang="en-US" dirty="0"/>
          </a:p>
        </p:txBody>
      </p:sp>
      <p:sp>
        <p:nvSpPr>
          <p:cNvPr id="3" name="内容占位符 2"/>
          <p:cNvSpPr>
            <a:spLocks noGrp="1"/>
          </p:cNvSpPr>
          <p:nvPr>
            <p:ph idx="1"/>
          </p:nvPr>
        </p:nvSpPr>
        <p:spPr>
          <a:xfrm>
            <a:off x="685800" y="2194560"/>
            <a:ext cx="11201400" cy="4024125"/>
          </a:xfrm>
        </p:spPr>
        <p:txBody>
          <a:bodyPr/>
          <a:lstStyle/>
          <a:p>
            <a:r>
              <a:rPr lang="zh-CN" altLang="en-US" dirty="0" smtClean="0"/>
              <a:t>在大家喝饮料的时候，是否都有着同样的疑问？</a:t>
            </a:r>
            <a:endParaRPr lang="en-US" altLang="zh-CN" dirty="0" smtClean="0"/>
          </a:p>
          <a:p>
            <a:pPr marL="0" indent="0">
              <a:buNone/>
            </a:pPr>
            <a:r>
              <a:rPr lang="en-US" altLang="zh-CN" dirty="0" smtClean="0"/>
              <a:t>              </a:t>
            </a:r>
            <a:r>
              <a:rPr lang="zh-CN" altLang="en-US" dirty="0" smtClean="0"/>
              <a:t>这小小的瓶子里，装的到底有多少仅仅是普通的水呢？</a:t>
            </a:r>
            <a:endParaRPr lang="en-US" altLang="zh-CN" dirty="0" smtClean="0"/>
          </a:p>
          <a:p>
            <a:pPr marL="0" indent="0">
              <a:buNone/>
            </a:pPr>
            <a:r>
              <a:rPr lang="en-US" altLang="zh-CN" dirty="0"/>
              <a:t> </a:t>
            </a:r>
            <a:r>
              <a:rPr lang="en-US" altLang="zh-CN" dirty="0" smtClean="0"/>
              <a:t>                          </a:t>
            </a:r>
            <a:r>
              <a:rPr lang="zh-CN" altLang="en-US" dirty="0" smtClean="0"/>
              <a:t>果汁的掺水量自己榨过果汁的老师和同学们应当都大致有所了解</a:t>
            </a:r>
            <a:endParaRPr lang="en-US" altLang="zh-CN" dirty="0" smtClean="0"/>
          </a:p>
          <a:p>
            <a:pPr marL="0" indent="0">
              <a:buNone/>
            </a:pPr>
            <a:r>
              <a:rPr lang="en-US" altLang="zh-CN" dirty="0"/>
              <a:t> </a:t>
            </a:r>
            <a:r>
              <a:rPr lang="en-US" altLang="zh-CN" dirty="0" smtClean="0"/>
              <a:t>                                        </a:t>
            </a:r>
            <a:r>
              <a:rPr lang="zh-CN" altLang="en-US" dirty="0" smtClean="0"/>
              <a:t>牛奶呢，光明的小房子动辄两位数的价钱，卖掉的水又有几何？</a:t>
            </a:r>
            <a:endParaRPr lang="en-US" altLang="zh-CN" dirty="0" smtClean="0"/>
          </a:p>
          <a:p>
            <a:pPr marL="0" indent="0">
              <a:buNone/>
            </a:pPr>
            <a:r>
              <a:rPr lang="en-US" altLang="zh-CN" dirty="0"/>
              <a:t> </a:t>
            </a:r>
          </a:p>
          <a:p>
            <a:pPr marL="0" indent="0">
              <a:buNone/>
            </a:pPr>
            <a:r>
              <a:rPr lang="en-US" altLang="zh-CN" dirty="0"/>
              <a:t> </a:t>
            </a:r>
            <a:r>
              <a:rPr lang="en-US" altLang="zh-CN" dirty="0" smtClean="0"/>
              <a:t>                         </a:t>
            </a:r>
            <a:r>
              <a:rPr lang="zh-CN" altLang="en-US" dirty="0" smtClean="0"/>
              <a:t>本次试验中采用在本超和全家可以轻易采购到的原材料：</a:t>
            </a:r>
            <a:endParaRPr lang="en-US" altLang="zh-CN" dirty="0" smtClean="0"/>
          </a:p>
          <a:p>
            <a:pPr marL="0" indent="0">
              <a:buNone/>
            </a:pPr>
            <a:r>
              <a:rPr lang="en-US" altLang="zh-CN" dirty="0"/>
              <a:t> </a:t>
            </a:r>
            <a:r>
              <a:rPr lang="en-US" altLang="zh-CN" dirty="0" smtClean="0"/>
              <a:t>      1.</a:t>
            </a:r>
            <a:r>
              <a:rPr lang="zh-CN" altLang="en-US" dirty="0" smtClean="0"/>
              <a:t>汇源橙汁  </a:t>
            </a:r>
            <a:r>
              <a:rPr lang="en-US" altLang="zh-CN" dirty="0" smtClean="0"/>
              <a:t>2.</a:t>
            </a:r>
            <a:r>
              <a:rPr lang="zh-CN" altLang="en-US" dirty="0" smtClean="0"/>
              <a:t>味全橙汁   </a:t>
            </a:r>
            <a:r>
              <a:rPr lang="en-US" altLang="zh-CN" dirty="0" smtClean="0"/>
              <a:t>3.</a:t>
            </a:r>
            <a:r>
              <a:rPr lang="zh-CN" altLang="en-US" dirty="0" smtClean="0"/>
              <a:t>光明鲜奶  </a:t>
            </a:r>
            <a:r>
              <a:rPr lang="en-US" altLang="zh-CN" dirty="0" smtClean="0"/>
              <a:t>4.</a:t>
            </a:r>
            <a:r>
              <a:rPr lang="zh-CN" altLang="en-US" dirty="0" smtClean="0"/>
              <a:t>光明优倍</a:t>
            </a:r>
            <a:endParaRPr lang="en-US" altLang="zh-CN" dirty="0" smtClean="0"/>
          </a:p>
          <a:p>
            <a:pPr marL="0" indent="0">
              <a:buNone/>
            </a:pPr>
            <a:r>
              <a:rPr lang="en-US" altLang="zh-CN" dirty="0"/>
              <a:t> </a:t>
            </a:r>
            <a:r>
              <a:rPr lang="en-US" altLang="zh-CN" dirty="0" smtClean="0"/>
              <a:t>       </a:t>
            </a:r>
            <a:r>
              <a:rPr lang="zh-CN" altLang="en-US" dirty="0" smtClean="0"/>
              <a:t>作为竞争者的汇源与味全，两者的含水量并不能再试验前推测得出，不过我们个人主观偏向于相信味全的掺水量较低</a:t>
            </a:r>
            <a:r>
              <a:rPr lang="en-US" altLang="zh-CN" dirty="0" smtClean="0"/>
              <a:t>(</a:t>
            </a:r>
            <a:r>
              <a:rPr lang="zh-CN" altLang="en-US" dirty="0" smtClean="0"/>
              <a:t>个人观点，不喜勿喷</a:t>
            </a:r>
            <a:r>
              <a:rPr lang="en-US" altLang="zh-CN" dirty="0" smtClean="0"/>
              <a:t>)</a:t>
            </a:r>
            <a:r>
              <a:rPr lang="zh-CN" altLang="en-US" dirty="0" smtClean="0"/>
              <a:t>；优倍作为普通鲜奶的升级装，理所当然应该含水量更低，不过事实是否如此呢，还有待实验后的结论。</a:t>
            </a:r>
            <a:endParaRPr lang="zh-CN" altLang="en-US" dirty="0"/>
          </a:p>
        </p:txBody>
      </p:sp>
    </p:spTree>
    <p:extLst>
      <p:ext uri="{BB962C8B-B14F-4D97-AF65-F5344CB8AC3E}">
        <p14:creationId xmlns:p14="http://schemas.microsoft.com/office/powerpoint/2010/main" val="3120615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水的拉莫尔频率</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62316" y="2057401"/>
            <a:ext cx="5030391" cy="4024313"/>
          </a:xfrm>
        </p:spPr>
      </p:pic>
      <p:sp>
        <p:nvSpPr>
          <p:cNvPr id="5" name="文本框 4"/>
          <p:cNvSpPr txBox="1"/>
          <p:nvPr/>
        </p:nvSpPr>
        <p:spPr>
          <a:xfrm>
            <a:off x="8179605" y="2350008"/>
            <a:ext cx="2139696" cy="369332"/>
          </a:xfrm>
          <a:prstGeom prst="rect">
            <a:avLst/>
          </a:prstGeom>
          <a:noFill/>
        </p:spPr>
        <p:txBody>
          <a:bodyPr wrap="square" rtlCol="0">
            <a:spAutoFit/>
          </a:bodyPr>
          <a:lstStyle/>
          <a:p>
            <a:r>
              <a:rPr lang="en-US" altLang="zh-CN" dirty="0" smtClean="0"/>
              <a:t>23,182.378 KHz</a:t>
            </a:r>
            <a:endParaRPr lang="zh-CN" altLang="en-US" dirty="0"/>
          </a:p>
        </p:txBody>
      </p:sp>
    </p:spTree>
    <p:extLst>
      <p:ext uri="{BB962C8B-B14F-4D97-AF65-F5344CB8AC3E}">
        <p14:creationId xmlns:p14="http://schemas.microsoft.com/office/powerpoint/2010/main" val="1854001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汇源橙汁的</a:t>
            </a:r>
            <a:r>
              <a:rPr lang="zh-CN" altLang="en-US" dirty="0"/>
              <a:t>拉莫尔频率</a:t>
            </a:r>
          </a:p>
        </p:txBody>
      </p:sp>
      <p:pic>
        <p:nvPicPr>
          <p:cNvPr id="5" name="内容占位符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81188" y="2057401"/>
            <a:ext cx="5030391" cy="4024313"/>
          </a:xfrm>
        </p:spPr>
      </p:pic>
      <p:sp>
        <p:nvSpPr>
          <p:cNvPr id="4" name="文本框 3"/>
          <p:cNvSpPr txBox="1"/>
          <p:nvPr/>
        </p:nvSpPr>
        <p:spPr>
          <a:xfrm>
            <a:off x="8179605" y="2350008"/>
            <a:ext cx="2139696" cy="369332"/>
          </a:xfrm>
          <a:prstGeom prst="rect">
            <a:avLst/>
          </a:prstGeom>
          <a:noFill/>
        </p:spPr>
        <p:txBody>
          <a:bodyPr wrap="square" rtlCol="0">
            <a:spAutoFit/>
          </a:bodyPr>
          <a:lstStyle/>
          <a:p>
            <a:r>
              <a:rPr lang="en-US" altLang="zh-CN" dirty="0" smtClean="0"/>
              <a:t>23,182.327 KHz</a:t>
            </a:r>
            <a:endParaRPr lang="zh-CN" altLang="en-US" dirty="0"/>
          </a:p>
        </p:txBody>
      </p:sp>
    </p:spTree>
    <p:extLst>
      <p:ext uri="{BB962C8B-B14F-4D97-AF65-F5344CB8AC3E}">
        <p14:creationId xmlns:p14="http://schemas.microsoft.com/office/powerpoint/2010/main" val="4274785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味全橙汁的</a:t>
            </a:r>
            <a:r>
              <a:rPr lang="zh-CN" altLang="en-US" dirty="0"/>
              <a:t>拉莫尔频率</a:t>
            </a:r>
          </a:p>
        </p:txBody>
      </p:sp>
      <p:pic>
        <p:nvPicPr>
          <p:cNvPr id="5" name="内容占位符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1460" y="1919605"/>
            <a:ext cx="5030391" cy="4024313"/>
          </a:xfrm>
        </p:spPr>
      </p:pic>
      <p:sp>
        <p:nvSpPr>
          <p:cNvPr id="4" name="文本框 3"/>
          <p:cNvSpPr txBox="1"/>
          <p:nvPr/>
        </p:nvSpPr>
        <p:spPr>
          <a:xfrm>
            <a:off x="8179605" y="2350008"/>
            <a:ext cx="2139696" cy="369332"/>
          </a:xfrm>
          <a:prstGeom prst="rect">
            <a:avLst/>
          </a:prstGeom>
          <a:noFill/>
        </p:spPr>
        <p:txBody>
          <a:bodyPr wrap="square" rtlCol="0">
            <a:spAutoFit/>
          </a:bodyPr>
          <a:lstStyle/>
          <a:p>
            <a:r>
              <a:rPr lang="en-US" altLang="zh-CN" dirty="0" smtClean="0"/>
              <a:t>23,182.390 KHz</a:t>
            </a:r>
            <a:endParaRPr lang="zh-CN" altLang="en-US" dirty="0"/>
          </a:p>
        </p:txBody>
      </p:sp>
    </p:spTree>
    <p:extLst>
      <p:ext uri="{BB962C8B-B14F-4D97-AF65-F5344CB8AC3E}">
        <p14:creationId xmlns:p14="http://schemas.microsoft.com/office/powerpoint/2010/main" val="2058024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光明鲜奶的</a:t>
            </a:r>
            <a:r>
              <a:rPr lang="zh-CN" altLang="en-US" dirty="0"/>
              <a:t>拉莫尔频率</a:t>
            </a:r>
          </a:p>
        </p:txBody>
      </p:sp>
      <p:pic>
        <p:nvPicPr>
          <p:cNvPr id="5" name="内容占位符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99476" y="2057401"/>
            <a:ext cx="5030391" cy="4024313"/>
          </a:xfrm>
        </p:spPr>
      </p:pic>
      <p:sp>
        <p:nvSpPr>
          <p:cNvPr id="4" name="文本框 3"/>
          <p:cNvSpPr txBox="1"/>
          <p:nvPr/>
        </p:nvSpPr>
        <p:spPr>
          <a:xfrm>
            <a:off x="8179605" y="2350008"/>
            <a:ext cx="2139696" cy="369332"/>
          </a:xfrm>
          <a:prstGeom prst="rect">
            <a:avLst/>
          </a:prstGeom>
          <a:noFill/>
        </p:spPr>
        <p:txBody>
          <a:bodyPr wrap="square" rtlCol="0">
            <a:spAutoFit/>
          </a:bodyPr>
          <a:lstStyle/>
          <a:p>
            <a:r>
              <a:rPr lang="en-US" altLang="zh-CN" dirty="0" smtClean="0"/>
              <a:t>23,182.427 KHz</a:t>
            </a:r>
            <a:endParaRPr lang="zh-CN" altLang="en-US" dirty="0"/>
          </a:p>
        </p:txBody>
      </p:sp>
    </p:spTree>
    <p:extLst>
      <p:ext uri="{BB962C8B-B14F-4D97-AF65-F5344CB8AC3E}">
        <p14:creationId xmlns:p14="http://schemas.microsoft.com/office/powerpoint/2010/main" val="1828928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光明优倍的</a:t>
            </a:r>
            <a:r>
              <a:rPr lang="zh-CN" altLang="en-US" dirty="0"/>
              <a:t>拉莫尔频率</a:t>
            </a:r>
          </a:p>
        </p:txBody>
      </p:sp>
      <p:pic>
        <p:nvPicPr>
          <p:cNvPr id="5" name="内容占位符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3756" y="2057401"/>
            <a:ext cx="5030391" cy="4024313"/>
          </a:xfrm>
        </p:spPr>
      </p:pic>
      <p:sp>
        <p:nvSpPr>
          <p:cNvPr id="4" name="文本框 3"/>
          <p:cNvSpPr txBox="1"/>
          <p:nvPr/>
        </p:nvSpPr>
        <p:spPr>
          <a:xfrm>
            <a:off x="8179605" y="2350008"/>
            <a:ext cx="2139696" cy="369332"/>
          </a:xfrm>
          <a:prstGeom prst="rect">
            <a:avLst/>
          </a:prstGeom>
          <a:noFill/>
        </p:spPr>
        <p:txBody>
          <a:bodyPr wrap="square" rtlCol="0">
            <a:spAutoFit/>
          </a:bodyPr>
          <a:lstStyle/>
          <a:p>
            <a:r>
              <a:rPr lang="en-US" altLang="zh-CN" dirty="0" smtClean="0"/>
              <a:t>23,182.415 KHz</a:t>
            </a:r>
            <a:endParaRPr lang="zh-CN" altLang="en-US" dirty="0"/>
          </a:p>
        </p:txBody>
      </p:sp>
    </p:spTree>
    <p:extLst>
      <p:ext uri="{BB962C8B-B14F-4D97-AF65-F5344CB8AC3E}">
        <p14:creationId xmlns:p14="http://schemas.microsoft.com/office/powerpoint/2010/main" val="1503280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猜想：拉莫尔频率差异性</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2844355020"/>
              </p:ext>
            </p:extLst>
          </p:nvPr>
        </p:nvGraphicFramePr>
        <p:xfrm>
          <a:off x="685800" y="2193923"/>
          <a:ext cx="10820400" cy="1111314"/>
        </p:xfrm>
        <a:graphic>
          <a:graphicData uri="http://schemas.openxmlformats.org/drawingml/2006/table">
            <a:tbl>
              <a:tblPr firstRow="1" bandRow="1">
                <a:tableStyleId>{5C22544A-7EE6-4342-B048-85BDC9FD1C3A}</a:tableStyleId>
              </a:tblPr>
              <a:tblGrid>
                <a:gridCol w="1803400"/>
                <a:gridCol w="1803400"/>
                <a:gridCol w="1803400"/>
                <a:gridCol w="1803400"/>
                <a:gridCol w="1803400"/>
                <a:gridCol w="1803400"/>
              </a:tblGrid>
              <a:tr h="379794">
                <a:tc>
                  <a:txBody>
                    <a:bodyPr/>
                    <a:lstStyle/>
                    <a:p>
                      <a:r>
                        <a:rPr lang="zh-CN" altLang="en-US" dirty="0" smtClean="0"/>
                        <a:t>样品名称</a:t>
                      </a:r>
                      <a:endParaRPr lang="zh-CN" altLang="en-US" dirty="0"/>
                    </a:p>
                  </a:txBody>
                  <a:tcPr/>
                </a:tc>
                <a:tc>
                  <a:txBody>
                    <a:bodyPr/>
                    <a:lstStyle/>
                    <a:p>
                      <a:r>
                        <a:rPr lang="zh-CN" altLang="en-US" dirty="0" smtClean="0"/>
                        <a:t>水</a:t>
                      </a:r>
                      <a:endParaRPr lang="zh-CN" altLang="en-US" dirty="0"/>
                    </a:p>
                  </a:txBody>
                  <a:tcPr/>
                </a:tc>
                <a:tc>
                  <a:txBody>
                    <a:bodyPr/>
                    <a:lstStyle/>
                    <a:p>
                      <a:r>
                        <a:rPr lang="zh-CN" altLang="en-US" dirty="0" smtClean="0"/>
                        <a:t>汇源橙汁</a:t>
                      </a:r>
                      <a:endParaRPr lang="zh-CN" altLang="en-US" dirty="0"/>
                    </a:p>
                  </a:txBody>
                  <a:tcPr/>
                </a:tc>
                <a:tc>
                  <a:txBody>
                    <a:bodyPr/>
                    <a:lstStyle/>
                    <a:p>
                      <a:r>
                        <a:rPr lang="zh-CN" altLang="en-US" dirty="0" smtClean="0"/>
                        <a:t>味全橙汁</a:t>
                      </a:r>
                      <a:endParaRPr lang="zh-CN" altLang="en-US" dirty="0"/>
                    </a:p>
                  </a:txBody>
                  <a:tcPr/>
                </a:tc>
                <a:tc>
                  <a:txBody>
                    <a:bodyPr/>
                    <a:lstStyle/>
                    <a:p>
                      <a:r>
                        <a:rPr lang="zh-CN" altLang="en-US" dirty="0" smtClean="0"/>
                        <a:t>鲜奶</a:t>
                      </a:r>
                      <a:endParaRPr lang="zh-CN" altLang="en-US" dirty="0"/>
                    </a:p>
                  </a:txBody>
                  <a:tcPr/>
                </a:tc>
                <a:tc>
                  <a:txBody>
                    <a:bodyPr/>
                    <a:lstStyle/>
                    <a:p>
                      <a:r>
                        <a:rPr lang="zh-CN" altLang="en-US" dirty="0" smtClean="0"/>
                        <a:t>优倍</a:t>
                      </a:r>
                      <a:endParaRPr lang="zh-CN" altLang="en-US" dirty="0"/>
                    </a:p>
                  </a:txBody>
                  <a:tcPr/>
                </a:tc>
              </a:tr>
              <a:tr h="189897">
                <a:tc>
                  <a:txBody>
                    <a:bodyPr/>
                    <a:lstStyle/>
                    <a:p>
                      <a:r>
                        <a:rPr lang="zh-CN" altLang="en-US" dirty="0" smtClean="0"/>
                        <a:t>拉莫尔频率</a:t>
                      </a:r>
                      <a:endParaRPr lang="zh-CN" altLang="en-US" dirty="0"/>
                    </a:p>
                  </a:txBody>
                  <a:tcPr/>
                </a:tc>
                <a:tc>
                  <a:txBody>
                    <a:bodyPr/>
                    <a:lstStyle/>
                    <a:p>
                      <a:r>
                        <a:rPr lang="en-US" altLang="zh-CN" dirty="0" smtClean="0"/>
                        <a:t>23,182.378</a:t>
                      </a:r>
                      <a:endParaRPr lang="zh-CN" altLang="en-US" dirty="0"/>
                    </a:p>
                  </a:txBody>
                  <a:tcPr/>
                </a:tc>
                <a:tc>
                  <a:txBody>
                    <a:bodyPr/>
                    <a:lstStyle/>
                    <a:p>
                      <a:r>
                        <a:rPr lang="en-US" altLang="zh-CN" dirty="0" smtClean="0"/>
                        <a:t>23,182.327</a:t>
                      </a:r>
                      <a:endParaRPr lang="zh-CN" altLang="en-US" dirty="0"/>
                    </a:p>
                  </a:txBody>
                  <a:tcPr/>
                </a:tc>
                <a:tc>
                  <a:txBody>
                    <a:bodyPr/>
                    <a:lstStyle/>
                    <a:p>
                      <a:r>
                        <a:rPr lang="en-US" altLang="zh-CN" dirty="0" smtClean="0"/>
                        <a:t>23,182.390</a:t>
                      </a:r>
                      <a:endParaRPr lang="zh-CN" altLang="en-US" dirty="0"/>
                    </a:p>
                  </a:txBody>
                  <a:tcPr/>
                </a:tc>
                <a:tc>
                  <a:txBody>
                    <a:bodyPr/>
                    <a:lstStyle/>
                    <a:p>
                      <a:r>
                        <a:rPr lang="en-US" altLang="zh-CN" dirty="0" smtClean="0"/>
                        <a:t>23,182.427</a:t>
                      </a:r>
                      <a:endParaRPr lang="zh-CN" altLang="en-US" dirty="0"/>
                    </a:p>
                  </a:txBody>
                  <a:tcPr/>
                </a:tc>
                <a:tc>
                  <a:txBody>
                    <a:bodyPr/>
                    <a:lstStyle/>
                    <a:p>
                      <a:r>
                        <a:rPr lang="en-US" altLang="zh-CN" dirty="0" smtClean="0"/>
                        <a:t>23,182.415</a:t>
                      </a:r>
                      <a:endParaRPr lang="zh-CN" altLang="en-US" dirty="0"/>
                    </a:p>
                  </a:txBody>
                  <a:tcPr/>
                </a:tc>
              </a:tr>
              <a:tr h="189897">
                <a:tc>
                  <a:txBody>
                    <a:bodyPr/>
                    <a:lstStyle/>
                    <a:p>
                      <a:r>
                        <a:rPr lang="zh-CN" altLang="en-US" dirty="0" smtClean="0"/>
                        <a:t>差值</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(51)</a:t>
                      </a:r>
                      <a:endParaRPr lang="zh-CN" altLang="en-US" dirty="0"/>
                    </a:p>
                  </a:txBody>
                  <a:tcPr/>
                </a:tc>
                <a:tc>
                  <a:txBody>
                    <a:bodyPr/>
                    <a:lstStyle/>
                    <a:p>
                      <a:r>
                        <a:rPr lang="en-US" altLang="zh-CN" dirty="0" smtClean="0"/>
                        <a:t>12</a:t>
                      </a:r>
                      <a:endParaRPr lang="zh-CN" altLang="en-US" dirty="0"/>
                    </a:p>
                  </a:txBody>
                  <a:tcPr/>
                </a:tc>
                <a:tc>
                  <a:txBody>
                    <a:bodyPr/>
                    <a:lstStyle/>
                    <a:p>
                      <a:r>
                        <a:rPr lang="en-US" altLang="zh-CN" dirty="0" smtClean="0"/>
                        <a:t>49</a:t>
                      </a:r>
                      <a:endParaRPr lang="zh-CN" altLang="en-US" dirty="0"/>
                    </a:p>
                  </a:txBody>
                  <a:tcPr/>
                </a:tc>
                <a:tc>
                  <a:txBody>
                    <a:bodyPr/>
                    <a:lstStyle/>
                    <a:p>
                      <a:r>
                        <a:rPr lang="en-US" altLang="zh-CN" dirty="0" smtClean="0"/>
                        <a:t>37</a:t>
                      </a:r>
                      <a:endParaRPr lang="zh-CN" altLang="en-US" dirty="0"/>
                    </a:p>
                  </a:txBody>
                  <a:tcPr/>
                </a:tc>
              </a:tr>
            </a:tbl>
          </a:graphicData>
        </a:graphic>
      </p:graphicFrame>
      <p:sp>
        <p:nvSpPr>
          <p:cNvPr id="5" name="文本框 4"/>
          <p:cNvSpPr txBox="1"/>
          <p:nvPr/>
        </p:nvSpPr>
        <p:spPr>
          <a:xfrm>
            <a:off x="2075688" y="3785616"/>
            <a:ext cx="7013448" cy="1200329"/>
          </a:xfrm>
          <a:prstGeom prst="rect">
            <a:avLst/>
          </a:prstGeom>
          <a:noFill/>
        </p:spPr>
        <p:txBody>
          <a:bodyPr wrap="square" rtlCol="0">
            <a:spAutoFit/>
          </a:bodyPr>
          <a:lstStyle/>
          <a:p>
            <a:r>
              <a:rPr lang="zh-CN" altLang="en-US" dirty="0" smtClean="0"/>
              <a:t>拉莫尔频率相差的越多是否意味着同种物质的成分含量越少？</a:t>
            </a:r>
            <a:endParaRPr lang="en-US" altLang="zh-CN" dirty="0" smtClean="0"/>
          </a:p>
          <a:p>
            <a:endParaRPr lang="en-US" altLang="zh-CN" dirty="0"/>
          </a:p>
          <a:p>
            <a:r>
              <a:rPr lang="en-US" altLang="zh-CN" dirty="0" smtClean="0"/>
              <a:t>    </a:t>
            </a:r>
            <a:r>
              <a:rPr lang="zh-CN" altLang="en-US" dirty="0" smtClean="0"/>
              <a:t>完全不严谨，因为含有相同比例同一物质的不同物质的拉莫尔频率可以千差万别。</a:t>
            </a:r>
            <a:endParaRPr lang="zh-CN" altLang="en-US" dirty="0"/>
          </a:p>
        </p:txBody>
      </p:sp>
    </p:spTree>
    <p:extLst>
      <p:ext uri="{BB962C8B-B14F-4D97-AF65-F5344CB8AC3E}">
        <p14:creationId xmlns:p14="http://schemas.microsoft.com/office/powerpoint/2010/main" val="3708031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含水量标定成果展示</a:t>
            </a:r>
            <a:endParaRPr lang="zh-CN" altLang="en-US"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432075363"/>
              </p:ext>
            </p:extLst>
          </p:nvPr>
        </p:nvGraphicFramePr>
        <p:xfrm>
          <a:off x="900176" y="2278224"/>
          <a:ext cx="4439920" cy="2787551"/>
        </p:xfrm>
        <a:graphic>
          <a:graphicData uri="http://schemas.openxmlformats.org/drawingml/2006/table">
            <a:tbl>
              <a:tblPr/>
              <a:tblGrid>
                <a:gridCol w="1911632"/>
                <a:gridCol w="1264144"/>
                <a:gridCol w="1264144"/>
              </a:tblGrid>
              <a:tr h="214427">
                <a:tc>
                  <a:txBody>
                    <a:bodyPr/>
                    <a:lstStyle/>
                    <a:p>
                      <a:pPr algn="l" fontAlgn="ctr"/>
                      <a:r>
                        <a:rPr lang="zh-CN" altLang="en-US" sz="1200" b="0" i="0" u="none" strike="noStrike" dirty="0">
                          <a:effectLst/>
                          <a:latin typeface="宋体" panose="02010600030101010101" pitchFamily="2" charset="-122"/>
                          <a:ea typeface="宋体" panose="02010600030101010101" pitchFamily="2" charset="-122"/>
                        </a:rPr>
                        <a:t>样品名称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样品编号</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effectLst/>
                          <a:latin typeface="宋体" panose="02010600030101010101" pitchFamily="2" charset="-122"/>
                          <a:ea typeface="宋体" panose="02010600030101010101" pitchFamily="2" charset="-122"/>
                        </a:rPr>
                        <a:t>样品百分含量</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汇源橙汁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91.94827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汇源橙汁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93.87418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汇源橙汁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93.45798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汇源橙汁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dirty="0">
                          <a:effectLst/>
                          <a:latin typeface="宋体" panose="02010600030101010101" pitchFamily="2" charset="-122"/>
                          <a:ea typeface="宋体" panose="02010600030101010101" pitchFamily="2" charset="-122"/>
                        </a:rPr>
                        <a:t>93.43231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汇源橙汁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93.21259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汇源橙汁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92.56109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味全橙汁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98.57478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味全橙汁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99.40301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味全橙汁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98.13767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味全橙汁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97.08775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味全橙汁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a:effectLst/>
                          <a:latin typeface="宋体" panose="02010600030101010101" pitchFamily="2" charset="-122"/>
                          <a:ea typeface="宋体" panose="02010600030101010101" pitchFamily="2" charset="-122"/>
                        </a:rPr>
                        <a:t>96.88466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427">
                <a:tc>
                  <a:txBody>
                    <a:bodyPr/>
                    <a:lstStyle/>
                    <a:p>
                      <a:pPr algn="l" fontAlgn="ctr"/>
                      <a:r>
                        <a:rPr lang="zh-CN" altLang="en-US" sz="1200" b="0" i="0" u="none" strike="noStrike">
                          <a:effectLst/>
                          <a:latin typeface="宋体" panose="02010600030101010101" pitchFamily="2" charset="-122"/>
                          <a:ea typeface="宋体" panose="02010600030101010101" pitchFamily="2" charset="-122"/>
                        </a:rPr>
                        <a:t>味全橙汁</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200" b="0" i="0" u="none" strike="noStrike">
                          <a:effectLst/>
                          <a:latin typeface="宋体" panose="02010600030101010101" pitchFamily="2" charset="-122"/>
                          <a:ea typeface="宋体" panose="02010600030101010101" pitchFamily="2" charset="-122"/>
                        </a:rPr>
                        <a:t>2014121702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200" b="0" i="0" u="none" strike="noStrike" dirty="0">
                          <a:effectLst/>
                          <a:latin typeface="宋体" panose="02010600030101010101" pitchFamily="2" charset="-122"/>
                          <a:ea typeface="宋体" panose="02010600030101010101" pitchFamily="2" charset="-122"/>
                        </a:rPr>
                        <a:t>96.95846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652086962"/>
              </p:ext>
            </p:extLst>
          </p:nvPr>
        </p:nvGraphicFramePr>
        <p:xfrm>
          <a:off x="5879592" y="2258569"/>
          <a:ext cx="4828031" cy="2825498"/>
        </p:xfrm>
        <a:graphic>
          <a:graphicData uri="http://schemas.openxmlformats.org/drawingml/2006/table">
            <a:tbl>
              <a:tblPr/>
              <a:tblGrid>
                <a:gridCol w="2078735"/>
                <a:gridCol w="1374648"/>
                <a:gridCol w="1374648"/>
              </a:tblGrid>
              <a:tr h="217346">
                <a:tc>
                  <a:txBody>
                    <a:bodyPr/>
                    <a:lstStyle/>
                    <a:p>
                      <a:pPr algn="l" fontAlgn="ctr"/>
                      <a:r>
                        <a:rPr lang="zh-CN" altLang="en-US" sz="1000" b="0" i="0" u="none" strike="noStrike" dirty="0">
                          <a:effectLst/>
                          <a:latin typeface="宋体" panose="02010600030101010101" pitchFamily="2" charset="-122"/>
                          <a:ea typeface="宋体" panose="02010600030101010101" pitchFamily="2" charset="-122"/>
                        </a:rPr>
                        <a:t>样品名称</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样品编号</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00" b="0" i="0" u="none" strike="noStrike" dirty="0">
                          <a:effectLst/>
                          <a:latin typeface="宋体" panose="02010600030101010101" pitchFamily="2" charset="-122"/>
                          <a:ea typeface="宋体" panose="02010600030101010101" pitchFamily="2" charset="-122"/>
                        </a:rPr>
                        <a:t>样品百分含量</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dirty="0">
                          <a:effectLst/>
                          <a:latin typeface="宋体" panose="02010600030101010101" pitchFamily="2" charset="-122"/>
                          <a:ea typeface="宋体" panose="02010600030101010101" pitchFamily="2" charset="-122"/>
                        </a:rPr>
                        <a:t>鲜奶</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dirty="0">
                          <a:effectLst/>
                          <a:latin typeface="宋体" panose="02010600030101010101" pitchFamily="2" charset="-122"/>
                          <a:ea typeface="宋体" panose="02010600030101010101" pitchFamily="2" charset="-122"/>
                        </a:rPr>
                        <a:t>2014121703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dirty="0">
                          <a:effectLst/>
                          <a:latin typeface="宋体" panose="02010600030101010101" pitchFamily="2" charset="-122"/>
                          <a:ea typeface="宋体" panose="02010600030101010101" pitchFamily="2" charset="-122"/>
                        </a:rPr>
                        <a:t>87.19946</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鲜奶</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86.79898</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鲜奶</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86.30535</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鲜奶</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86.40152</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鲜奶</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86.14683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鲜奶</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86.07155</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优倍</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2014121704</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83.37121</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优倍</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2014121704</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83.07343</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优倍</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2014121704</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82.14396</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优倍</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2014121704</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82.09739</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优倍</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2014121704</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a:effectLst/>
                          <a:latin typeface="宋体" panose="02010600030101010101" pitchFamily="2" charset="-122"/>
                          <a:ea typeface="宋体" panose="02010600030101010101" pitchFamily="2" charset="-122"/>
                        </a:rPr>
                        <a:t>81.84977</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346">
                <a:tc>
                  <a:txBody>
                    <a:bodyPr/>
                    <a:lstStyle/>
                    <a:p>
                      <a:pPr algn="l" fontAlgn="ctr"/>
                      <a:r>
                        <a:rPr lang="zh-CN" altLang="en-US" sz="1000" b="0" i="0" u="none" strike="noStrike">
                          <a:effectLst/>
                          <a:latin typeface="宋体" panose="02010600030101010101" pitchFamily="2" charset="-122"/>
                          <a:ea typeface="宋体" panose="02010600030101010101" pitchFamily="2" charset="-122"/>
                        </a:rPr>
                        <a:t>优倍</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CN" sz="1000" b="0" i="0" u="none" strike="noStrike">
                          <a:effectLst/>
                          <a:latin typeface="宋体" panose="02010600030101010101" pitchFamily="2" charset="-122"/>
                          <a:ea typeface="宋体" panose="02010600030101010101" pitchFamily="2" charset="-122"/>
                        </a:rPr>
                        <a:t>2014121704</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000" b="0" i="0" u="none" strike="noStrike" dirty="0">
                          <a:effectLst/>
                          <a:latin typeface="宋体" panose="02010600030101010101" pitchFamily="2" charset="-122"/>
                          <a:ea typeface="宋体" panose="02010600030101010101" pitchFamily="2" charset="-122"/>
                        </a:rPr>
                        <a:t>81.67262</a:t>
                      </a:r>
                    </a:p>
                  </a:txBody>
                  <a:tcPr marL="6191" marR="6191" marT="61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46062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图标形式</a:t>
            </a:r>
            <a:endParaRPr lang="zh-CN" altLang="en-US" dirty="0"/>
          </a:p>
        </p:txBody>
      </p:sp>
      <p:graphicFrame>
        <p:nvGraphicFramePr>
          <p:cNvPr id="5" name="图表 4"/>
          <p:cNvGraphicFramePr>
            <a:graphicFrameLocks/>
          </p:cNvGraphicFramePr>
          <p:nvPr>
            <p:extLst>
              <p:ext uri="{D42A27DB-BD31-4B8C-83A1-F6EECF244321}">
                <p14:modId xmlns:p14="http://schemas.microsoft.com/office/powerpoint/2010/main" val="2866466890"/>
              </p:ext>
            </p:extLst>
          </p:nvPr>
        </p:nvGraphicFramePr>
        <p:xfrm>
          <a:off x="1121664" y="2231136"/>
          <a:ext cx="5370576" cy="32278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内容占位符 7"/>
          <p:cNvGraphicFramePr>
            <a:graphicFrameLocks noGrp="1"/>
          </p:cNvGraphicFramePr>
          <p:nvPr>
            <p:ph idx="1"/>
            <p:extLst>
              <p:ext uri="{D42A27DB-BD31-4B8C-83A1-F6EECF244321}">
                <p14:modId xmlns:p14="http://schemas.microsoft.com/office/powerpoint/2010/main" val="3347270534"/>
              </p:ext>
            </p:extLst>
          </p:nvPr>
        </p:nvGraphicFramePr>
        <p:xfrm>
          <a:off x="7004304" y="3318637"/>
          <a:ext cx="4126992" cy="1828800"/>
        </p:xfrm>
        <a:graphic>
          <a:graphicData uri="http://schemas.openxmlformats.org/drawingml/2006/table">
            <a:tbl>
              <a:tblPr firstRow="1" bandRow="1">
                <a:tableStyleId>{5C22544A-7EE6-4342-B048-85BDC9FD1C3A}</a:tableStyleId>
              </a:tblPr>
              <a:tblGrid>
                <a:gridCol w="2063496"/>
                <a:gridCol w="2063496"/>
              </a:tblGrid>
              <a:tr h="350732">
                <a:tc>
                  <a:txBody>
                    <a:bodyPr/>
                    <a:lstStyle/>
                    <a:p>
                      <a:r>
                        <a:rPr lang="zh-CN" altLang="en-US" dirty="0" smtClean="0"/>
                        <a:t>项目</a:t>
                      </a:r>
                      <a:endParaRPr lang="zh-CN" altLang="en-US" dirty="0"/>
                    </a:p>
                  </a:txBody>
                  <a:tcPr/>
                </a:tc>
                <a:tc>
                  <a:txBody>
                    <a:bodyPr/>
                    <a:lstStyle/>
                    <a:p>
                      <a:r>
                        <a:rPr lang="zh-CN" altLang="en-US" dirty="0" smtClean="0"/>
                        <a:t>数值</a:t>
                      </a:r>
                      <a:endParaRPr lang="zh-CN" altLang="en-US" dirty="0"/>
                    </a:p>
                  </a:txBody>
                  <a:tcPr/>
                </a:tc>
              </a:tr>
              <a:tr h="350732">
                <a:tc>
                  <a:txBody>
                    <a:bodyPr/>
                    <a:lstStyle/>
                    <a:p>
                      <a:r>
                        <a:rPr lang="zh-CN" altLang="en-US" dirty="0" smtClean="0"/>
                        <a:t>平均数</a:t>
                      </a:r>
                      <a:endParaRPr lang="zh-CN" altLang="en-US" dirty="0"/>
                    </a:p>
                  </a:txBody>
                  <a:tcPr/>
                </a:tc>
                <a:tc>
                  <a:txBody>
                    <a:bodyPr/>
                    <a:lstStyle/>
                    <a:p>
                      <a:r>
                        <a:rPr lang="en-US" altLang="zh-CN" dirty="0" smtClean="0"/>
                        <a:t>93.081070</a:t>
                      </a:r>
                      <a:endParaRPr lang="zh-CN" altLang="en-US" dirty="0"/>
                    </a:p>
                  </a:txBody>
                  <a:tcPr/>
                </a:tc>
              </a:tr>
              <a:tr h="182880">
                <a:tc>
                  <a:txBody>
                    <a:bodyPr/>
                    <a:lstStyle/>
                    <a:p>
                      <a:r>
                        <a:rPr lang="zh-CN" altLang="en-US" dirty="0" smtClean="0"/>
                        <a:t>中位数</a:t>
                      </a:r>
                      <a:endParaRPr lang="zh-CN" altLang="en-US" dirty="0"/>
                    </a:p>
                  </a:txBody>
                  <a:tcPr/>
                </a:tc>
                <a:tc>
                  <a:txBody>
                    <a:bodyPr/>
                    <a:lstStyle/>
                    <a:p>
                      <a:r>
                        <a:rPr lang="en-US" altLang="zh-CN" dirty="0" smtClean="0"/>
                        <a:t>93.445145</a:t>
                      </a:r>
                      <a:endParaRPr lang="zh-CN" altLang="en-US" dirty="0"/>
                    </a:p>
                  </a:txBody>
                  <a:tcPr/>
                </a:tc>
              </a:tr>
              <a:tr h="182880">
                <a:tc>
                  <a:txBody>
                    <a:bodyPr/>
                    <a:lstStyle/>
                    <a:p>
                      <a:r>
                        <a:rPr lang="zh-CN" altLang="en-US" dirty="0" smtClean="0"/>
                        <a:t>方差</a:t>
                      </a:r>
                      <a:endParaRPr lang="zh-CN" altLang="en-US" dirty="0"/>
                    </a:p>
                  </a:txBody>
                  <a:tcPr/>
                </a:tc>
                <a:tc>
                  <a:txBody>
                    <a:bodyPr/>
                    <a:lstStyle/>
                    <a:p>
                      <a:r>
                        <a:rPr lang="en-US" altLang="zh-CN" dirty="0" smtClean="0"/>
                        <a:t>0.410894451</a:t>
                      </a:r>
                      <a:endParaRPr lang="zh-CN" altLang="en-US" dirty="0"/>
                    </a:p>
                  </a:txBody>
                  <a:tcPr/>
                </a:tc>
              </a:tr>
              <a:tr h="182880">
                <a:tc>
                  <a:txBody>
                    <a:bodyPr/>
                    <a:lstStyle/>
                    <a:p>
                      <a:r>
                        <a:rPr lang="zh-CN" altLang="en-US" dirty="0" smtClean="0"/>
                        <a:t>标准差</a:t>
                      </a:r>
                      <a:endParaRPr lang="zh-CN" altLang="en-US" dirty="0"/>
                    </a:p>
                  </a:txBody>
                  <a:tcPr/>
                </a:tc>
                <a:tc>
                  <a:txBody>
                    <a:bodyPr/>
                    <a:lstStyle/>
                    <a:p>
                      <a:r>
                        <a:rPr lang="en-US" altLang="zh-CN" dirty="0" smtClean="0"/>
                        <a:t>0.641010492</a:t>
                      </a:r>
                      <a:endParaRPr lang="zh-CN" altLang="en-US" dirty="0"/>
                    </a:p>
                  </a:txBody>
                  <a:tcPr/>
                </a:tc>
              </a:tr>
            </a:tbl>
          </a:graphicData>
        </a:graphic>
      </p:graphicFrame>
    </p:spTree>
    <p:extLst>
      <p:ext uri="{BB962C8B-B14F-4D97-AF65-F5344CB8AC3E}">
        <p14:creationId xmlns:p14="http://schemas.microsoft.com/office/powerpoint/2010/main" val="3314226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图标形式</a:t>
            </a:r>
          </a:p>
        </p:txBody>
      </p:sp>
      <p:graphicFrame>
        <p:nvGraphicFramePr>
          <p:cNvPr id="4" name="图表 3"/>
          <p:cNvGraphicFramePr>
            <a:graphicFrameLocks/>
          </p:cNvGraphicFramePr>
          <p:nvPr>
            <p:extLst>
              <p:ext uri="{D42A27DB-BD31-4B8C-83A1-F6EECF244321}">
                <p14:modId xmlns:p14="http://schemas.microsoft.com/office/powerpoint/2010/main" val="438180842"/>
              </p:ext>
            </p:extLst>
          </p:nvPr>
        </p:nvGraphicFramePr>
        <p:xfrm>
          <a:off x="774192" y="2194560"/>
          <a:ext cx="6184392" cy="36210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内容占位符 7"/>
          <p:cNvGraphicFramePr>
            <a:graphicFrameLocks/>
          </p:cNvGraphicFramePr>
          <p:nvPr>
            <p:extLst>
              <p:ext uri="{D42A27DB-BD31-4B8C-83A1-F6EECF244321}">
                <p14:modId xmlns:p14="http://schemas.microsoft.com/office/powerpoint/2010/main" val="3629581827"/>
              </p:ext>
            </p:extLst>
          </p:nvPr>
        </p:nvGraphicFramePr>
        <p:xfrm>
          <a:off x="7178040" y="3246120"/>
          <a:ext cx="4126992" cy="1828800"/>
        </p:xfrm>
        <a:graphic>
          <a:graphicData uri="http://schemas.openxmlformats.org/drawingml/2006/table">
            <a:tbl>
              <a:tblPr firstRow="1" bandRow="1">
                <a:tableStyleId>{5C22544A-7EE6-4342-B048-85BDC9FD1C3A}</a:tableStyleId>
              </a:tblPr>
              <a:tblGrid>
                <a:gridCol w="2063496"/>
                <a:gridCol w="2063496"/>
              </a:tblGrid>
              <a:tr h="337693">
                <a:tc>
                  <a:txBody>
                    <a:bodyPr/>
                    <a:lstStyle/>
                    <a:p>
                      <a:r>
                        <a:rPr lang="zh-CN" altLang="en-US" dirty="0" smtClean="0"/>
                        <a:t>项目</a:t>
                      </a:r>
                      <a:endParaRPr lang="zh-CN" altLang="en-US" dirty="0"/>
                    </a:p>
                  </a:txBody>
                  <a:tcPr/>
                </a:tc>
                <a:tc>
                  <a:txBody>
                    <a:bodyPr/>
                    <a:lstStyle/>
                    <a:p>
                      <a:r>
                        <a:rPr lang="zh-CN" altLang="en-US" dirty="0" smtClean="0"/>
                        <a:t>数值</a:t>
                      </a:r>
                      <a:endParaRPr lang="zh-CN" altLang="en-US" dirty="0"/>
                    </a:p>
                  </a:txBody>
                  <a:tcPr/>
                </a:tc>
              </a:tr>
              <a:tr h="350732">
                <a:tc>
                  <a:txBody>
                    <a:bodyPr/>
                    <a:lstStyle/>
                    <a:p>
                      <a:r>
                        <a:rPr lang="zh-CN" altLang="en-US" dirty="0" smtClean="0"/>
                        <a:t>平均数</a:t>
                      </a:r>
                      <a:endParaRPr lang="zh-CN" altLang="en-US" dirty="0"/>
                    </a:p>
                  </a:txBody>
                  <a:tcPr/>
                </a:tc>
                <a:tc>
                  <a:txBody>
                    <a:bodyPr/>
                    <a:lstStyle/>
                    <a:p>
                      <a:r>
                        <a:rPr lang="en-US" altLang="zh-CN" dirty="0" smtClean="0"/>
                        <a:t>97.841055</a:t>
                      </a:r>
                      <a:endParaRPr lang="zh-CN" altLang="en-US" dirty="0"/>
                    </a:p>
                  </a:txBody>
                  <a:tcPr/>
                </a:tc>
              </a:tr>
              <a:tr h="256667">
                <a:tc>
                  <a:txBody>
                    <a:bodyPr/>
                    <a:lstStyle/>
                    <a:p>
                      <a:r>
                        <a:rPr lang="zh-CN" altLang="en-US" dirty="0" smtClean="0"/>
                        <a:t>中位数</a:t>
                      </a:r>
                      <a:endParaRPr lang="zh-CN" altLang="en-US" dirty="0"/>
                    </a:p>
                  </a:txBody>
                  <a:tcPr/>
                </a:tc>
                <a:tc>
                  <a:txBody>
                    <a:bodyPr/>
                    <a:lstStyle/>
                    <a:p>
                      <a:r>
                        <a:rPr lang="en-US" altLang="zh-CN" dirty="0" smtClean="0"/>
                        <a:t>97.612710</a:t>
                      </a:r>
                      <a:endParaRPr lang="zh-CN" altLang="en-US" dirty="0"/>
                    </a:p>
                  </a:txBody>
                  <a:tcPr/>
                </a:tc>
              </a:tr>
              <a:tr h="182880">
                <a:tc>
                  <a:txBody>
                    <a:bodyPr/>
                    <a:lstStyle/>
                    <a:p>
                      <a:r>
                        <a:rPr lang="zh-CN" altLang="en-US" dirty="0" smtClean="0"/>
                        <a:t>方差</a:t>
                      </a:r>
                      <a:endParaRPr lang="zh-CN" altLang="en-US" dirty="0"/>
                    </a:p>
                  </a:txBody>
                  <a:tcPr/>
                </a:tc>
                <a:tc>
                  <a:txBody>
                    <a:bodyPr/>
                    <a:lstStyle/>
                    <a:p>
                      <a:r>
                        <a:rPr lang="en-US" altLang="zh-CN" dirty="0" smtClean="0"/>
                        <a:t>0.887861668</a:t>
                      </a:r>
                      <a:endParaRPr lang="zh-CN" altLang="en-US" dirty="0"/>
                    </a:p>
                  </a:txBody>
                  <a:tcPr/>
                </a:tc>
              </a:tr>
              <a:tr h="182880">
                <a:tc>
                  <a:txBody>
                    <a:bodyPr/>
                    <a:lstStyle/>
                    <a:p>
                      <a:r>
                        <a:rPr lang="zh-CN" altLang="en-US" dirty="0" smtClean="0"/>
                        <a:t>标准差</a:t>
                      </a:r>
                      <a:endParaRPr lang="zh-CN" altLang="en-US" dirty="0"/>
                    </a:p>
                  </a:txBody>
                  <a:tcPr/>
                </a:tc>
                <a:tc>
                  <a:txBody>
                    <a:bodyPr/>
                    <a:lstStyle/>
                    <a:p>
                      <a:r>
                        <a:rPr lang="en-US" altLang="zh-CN" dirty="0" smtClean="0"/>
                        <a:t>0.942264118</a:t>
                      </a:r>
                      <a:endParaRPr lang="zh-CN" altLang="en-US" dirty="0"/>
                    </a:p>
                  </a:txBody>
                  <a:tcPr/>
                </a:tc>
              </a:tr>
            </a:tbl>
          </a:graphicData>
        </a:graphic>
      </p:graphicFrame>
      <p:sp>
        <p:nvSpPr>
          <p:cNvPr id="9" name="内容占位符 8"/>
          <p:cNvSpPr>
            <a:spLocks noGrp="1"/>
          </p:cNvSpPr>
          <p:nvPr>
            <p:ph idx="1"/>
          </p:nvPr>
        </p:nvSpPr>
        <p:spPr>
          <a:xfrm>
            <a:off x="685800" y="2194560"/>
            <a:ext cx="6611112" cy="4024125"/>
          </a:xfrm>
        </p:spPr>
        <p:txBody>
          <a:bodyPr/>
          <a:lstStyle/>
          <a:p>
            <a:endParaRPr lang="zh-CN" altLang="en-US" dirty="0"/>
          </a:p>
        </p:txBody>
      </p:sp>
    </p:spTree>
    <p:extLst>
      <p:ext uri="{BB962C8B-B14F-4D97-AF65-F5344CB8AC3E}">
        <p14:creationId xmlns:p14="http://schemas.microsoft.com/office/powerpoint/2010/main" val="272372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图标形式</a:t>
            </a:r>
          </a:p>
        </p:txBody>
      </p:sp>
      <p:graphicFrame>
        <p:nvGraphicFramePr>
          <p:cNvPr id="4" name="图表 3"/>
          <p:cNvGraphicFramePr>
            <a:graphicFrameLocks/>
          </p:cNvGraphicFramePr>
          <p:nvPr>
            <p:extLst>
              <p:ext uri="{D42A27DB-BD31-4B8C-83A1-F6EECF244321}">
                <p14:modId xmlns:p14="http://schemas.microsoft.com/office/powerpoint/2010/main" val="1162731552"/>
              </p:ext>
            </p:extLst>
          </p:nvPr>
        </p:nvGraphicFramePr>
        <p:xfrm>
          <a:off x="1011936" y="2340864"/>
          <a:ext cx="5269992" cy="35478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内容占位符 7"/>
          <p:cNvGraphicFramePr>
            <a:graphicFrameLocks/>
          </p:cNvGraphicFramePr>
          <p:nvPr>
            <p:extLst>
              <p:ext uri="{D42A27DB-BD31-4B8C-83A1-F6EECF244321}">
                <p14:modId xmlns:p14="http://schemas.microsoft.com/office/powerpoint/2010/main" val="3118927387"/>
              </p:ext>
            </p:extLst>
          </p:nvPr>
        </p:nvGraphicFramePr>
        <p:xfrm>
          <a:off x="7004304" y="3318637"/>
          <a:ext cx="4126992" cy="1828800"/>
        </p:xfrm>
        <a:graphic>
          <a:graphicData uri="http://schemas.openxmlformats.org/drawingml/2006/table">
            <a:tbl>
              <a:tblPr firstRow="1" bandRow="1">
                <a:tableStyleId>{5C22544A-7EE6-4342-B048-85BDC9FD1C3A}</a:tableStyleId>
              </a:tblPr>
              <a:tblGrid>
                <a:gridCol w="2063496"/>
                <a:gridCol w="2063496"/>
              </a:tblGrid>
              <a:tr h="350732">
                <a:tc>
                  <a:txBody>
                    <a:bodyPr/>
                    <a:lstStyle/>
                    <a:p>
                      <a:r>
                        <a:rPr lang="zh-CN" altLang="en-US" dirty="0" smtClean="0"/>
                        <a:t>项目</a:t>
                      </a:r>
                      <a:endParaRPr lang="zh-CN" altLang="en-US" dirty="0"/>
                    </a:p>
                  </a:txBody>
                  <a:tcPr/>
                </a:tc>
                <a:tc>
                  <a:txBody>
                    <a:bodyPr/>
                    <a:lstStyle/>
                    <a:p>
                      <a:r>
                        <a:rPr lang="zh-CN" altLang="en-US" dirty="0" smtClean="0"/>
                        <a:t>数值</a:t>
                      </a:r>
                      <a:endParaRPr lang="zh-CN" altLang="en-US" dirty="0"/>
                    </a:p>
                  </a:txBody>
                  <a:tcPr/>
                </a:tc>
              </a:tr>
              <a:tr h="350732">
                <a:tc>
                  <a:txBody>
                    <a:bodyPr/>
                    <a:lstStyle/>
                    <a:p>
                      <a:r>
                        <a:rPr lang="zh-CN" altLang="en-US" dirty="0" smtClean="0"/>
                        <a:t>平均数</a:t>
                      </a:r>
                      <a:endParaRPr lang="zh-CN" altLang="en-US" dirty="0"/>
                    </a:p>
                  </a:txBody>
                  <a:tcPr/>
                </a:tc>
                <a:tc>
                  <a:txBody>
                    <a:bodyPr/>
                    <a:lstStyle/>
                    <a:p>
                      <a:r>
                        <a:rPr lang="en-US" altLang="zh-CN" dirty="0" smtClean="0"/>
                        <a:t>86.487282</a:t>
                      </a:r>
                      <a:endParaRPr lang="zh-CN" altLang="en-US" dirty="0"/>
                    </a:p>
                  </a:txBody>
                  <a:tcPr/>
                </a:tc>
              </a:tr>
              <a:tr h="182880">
                <a:tc>
                  <a:txBody>
                    <a:bodyPr/>
                    <a:lstStyle/>
                    <a:p>
                      <a:r>
                        <a:rPr lang="zh-CN" altLang="en-US" dirty="0" smtClean="0"/>
                        <a:t>中位数</a:t>
                      </a:r>
                      <a:endParaRPr lang="zh-CN" altLang="en-US" dirty="0"/>
                    </a:p>
                  </a:txBody>
                  <a:tcPr/>
                </a:tc>
                <a:tc>
                  <a:txBody>
                    <a:bodyPr/>
                    <a:lstStyle/>
                    <a:p>
                      <a:r>
                        <a:rPr lang="en-US" altLang="zh-CN" dirty="0" smtClean="0"/>
                        <a:t>86.353435</a:t>
                      </a:r>
                      <a:endParaRPr lang="zh-CN" altLang="en-US" dirty="0"/>
                    </a:p>
                  </a:txBody>
                  <a:tcPr/>
                </a:tc>
              </a:tr>
              <a:tr h="182880">
                <a:tc>
                  <a:txBody>
                    <a:bodyPr/>
                    <a:lstStyle/>
                    <a:p>
                      <a:r>
                        <a:rPr lang="zh-CN" altLang="en-US" dirty="0" smtClean="0"/>
                        <a:t>方差</a:t>
                      </a:r>
                      <a:endParaRPr lang="zh-CN" altLang="en-US" dirty="0"/>
                    </a:p>
                  </a:txBody>
                  <a:tcPr/>
                </a:tc>
                <a:tc>
                  <a:txBody>
                    <a:bodyPr/>
                    <a:lstStyle/>
                    <a:p>
                      <a:r>
                        <a:rPr lang="en-US" altLang="zh-CN" dirty="0" smtClean="0"/>
                        <a:t>0.155591363</a:t>
                      </a:r>
                      <a:endParaRPr lang="zh-CN" altLang="en-US" dirty="0"/>
                    </a:p>
                  </a:txBody>
                  <a:tcPr/>
                </a:tc>
              </a:tr>
              <a:tr h="182880">
                <a:tc>
                  <a:txBody>
                    <a:bodyPr/>
                    <a:lstStyle/>
                    <a:p>
                      <a:r>
                        <a:rPr lang="zh-CN" altLang="en-US" dirty="0" smtClean="0"/>
                        <a:t>标准差</a:t>
                      </a:r>
                      <a:endParaRPr lang="zh-CN" altLang="en-US" dirty="0"/>
                    </a:p>
                  </a:txBody>
                  <a:tcPr/>
                </a:tc>
                <a:tc>
                  <a:txBody>
                    <a:bodyPr/>
                    <a:lstStyle/>
                    <a:p>
                      <a:r>
                        <a:rPr lang="en-US" altLang="zh-CN" dirty="0" smtClean="0"/>
                        <a:t>0.394450711</a:t>
                      </a:r>
                      <a:endParaRPr lang="zh-CN" altLang="en-US" dirty="0"/>
                    </a:p>
                  </a:txBody>
                  <a:tcPr/>
                </a:tc>
              </a:tr>
            </a:tbl>
          </a:graphicData>
        </a:graphic>
      </p:graphicFrame>
      <p:sp>
        <p:nvSpPr>
          <p:cNvPr id="9" name="内容占位符 8"/>
          <p:cNvSpPr>
            <a:spLocks noGrp="1"/>
          </p:cNvSpPr>
          <p:nvPr>
            <p:ph idx="1"/>
          </p:nvPr>
        </p:nvSpPr>
        <p:spPr>
          <a:xfrm>
            <a:off x="685800" y="2194560"/>
            <a:ext cx="7708392" cy="4024125"/>
          </a:xfrm>
        </p:spPr>
        <p:txBody>
          <a:bodyPr/>
          <a:lstStyle/>
          <a:p>
            <a:endParaRPr lang="zh-CN" altLang="en-US" dirty="0"/>
          </a:p>
        </p:txBody>
      </p:sp>
    </p:spTree>
    <p:extLst>
      <p:ext uri="{BB962C8B-B14F-4D97-AF65-F5344CB8AC3E}">
        <p14:creationId xmlns:p14="http://schemas.microsoft.com/office/powerpoint/2010/main" val="948267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图标形式</a:t>
            </a:r>
          </a:p>
        </p:txBody>
      </p:sp>
      <p:graphicFrame>
        <p:nvGraphicFramePr>
          <p:cNvPr id="5" name="图表 4"/>
          <p:cNvGraphicFramePr>
            <a:graphicFrameLocks/>
          </p:cNvGraphicFramePr>
          <p:nvPr>
            <p:extLst>
              <p:ext uri="{D42A27DB-BD31-4B8C-83A1-F6EECF244321}">
                <p14:modId xmlns:p14="http://schemas.microsoft.com/office/powerpoint/2010/main" val="604084051"/>
              </p:ext>
            </p:extLst>
          </p:nvPr>
        </p:nvGraphicFramePr>
        <p:xfrm>
          <a:off x="960120" y="2313432"/>
          <a:ext cx="5513832" cy="36758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内容占位符 7"/>
          <p:cNvGraphicFramePr>
            <a:graphicFrameLocks/>
          </p:cNvGraphicFramePr>
          <p:nvPr>
            <p:extLst>
              <p:ext uri="{D42A27DB-BD31-4B8C-83A1-F6EECF244321}">
                <p14:modId xmlns:p14="http://schemas.microsoft.com/office/powerpoint/2010/main" val="2390680906"/>
              </p:ext>
            </p:extLst>
          </p:nvPr>
        </p:nvGraphicFramePr>
        <p:xfrm>
          <a:off x="7004304" y="3318637"/>
          <a:ext cx="4126992" cy="1828800"/>
        </p:xfrm>
        <a:graphic>
          <a:graphicData uri="http://schemas.openxmlformats.org/drawingml/2006/table">
            <a:tbl>
              <a:tblPr firstRow="1" bandRow="1">
                <a:tableStyleId>{5C22544A-7EE6-4342-B048-85BDC9FD1C3A}</a:tableStyleId>
              </a:tblPr>
              <a:tblGrid>
                <a:gridCol w="2063496"/>
                <a:gridCol w="2063496"/>
              </a:tblGrid>
              <a:tr h="350732">
                <a:tc>
                  <a:txBody>
                    <a:bodyPr/>
                    <a:lstStyle/>
                    <a:p>
                      <a:r>
                        <a:rPr lang="zh-CN" altLang="en-US" dirty="0" smtClean="0"/>
                        <a:t>项目</a:t>
                      </a:r>
                      <a:endParaRPr lang="zh-CN" altLang="en-US" dirty="0"/>
                    </a:p>
                  </a:txBody>
                  <a:tcPr/>
                </a:tc>
                <a:tc>
                  <a:txBody>
                    <a:bodyPr/>
                    <a:lstStyle/>
                    <a:p>
                      <a:r>
                        <a:rPr lang="zh-CN" altLang="en-US" dirty="0" smtClean="0"/>
                        <a:t>数值</a:t>
                      </a:r>
                      <a:endParaRPr lang="zh-CN" altLang="en-US" dirty="0"/>
                    </a:p>
                  </a:txBody>
                  <a:tcPr/>
                </a:tc>
              </a:tr>
              <a:tr h="350732">
                <a:tc>
                  <a:txBody>
                    <a:bodyPr/>
                    <a:lstStyle/>
                    <a:p>
                      <a:r>
                        <a:rPr lang="zh-CN" altLang="en-US" dirty="0" smtClean="0"/>
                        <a:t>平均数</a:t>
                      </a:r>
                      <a:endParaRPr lang="zh-CN" altLang="en-US" dirty="0"/>
                    </a:p>
                  </a:txBody>
                  <a:tcPr/>
                </a:tc>
                <a:tc>
                  <a:txBody>
                    <a:bodyPr/>
                    <a:lstStyle/>
                    <a:p>
                      <a:r>
                        <a:rPr lang="en-US" altLang="zh-CN" dirty="0" smtClean="0"/>
                        <a:t>82.3681</a:t>
                      </a:r>
                      <a:endParaRPr lang="zh-CN" altLang="en-US" dirty="0"/>
                    </a:p>
                  </a:txBody>
                  <a:tcPr/>
                </a:tc>
              </a:tr>
              <a:tr h="182880">
                <a:tc>
                  <a:txBody>
                    <a:bodyPr/>
                    <a:lstStyle/>
                    <a:p>
                      <a:r>
                        <a:rPr lang="zh-CN" altLang="en-US" dirty="0" smtClean="0"/>
                        <a:t>中位数</a:t>
                      </a:r>
                      <a:endParaRPr lang="zh-CN" altLang="en-US" dirty="0"/>
                    </a:p>
                  </a:txBody>
                  <a:tcPr/>
                </a:tc>
                <a:tc>
                  <a:txBody>
                    <a:bodyPr/>
                    <a:lstStyle/>
                    <a:p>
                      <a:r>
                        <a:rPr lang="en-US" altLang="zh-CN" dirty="0" smtClean="0"/>
                        <a:t>82.120675</a:t>
                      </a:r>
                      <a:endParaRPr lang="zh-CN" altLang="en-US" dirty="0"/>
                    </a:p>
                  </a:txBody>
                  <a:tcPr/>
                </a:tc>
              </a:tr>
              <a:tr h="182880">
                <a:tc>
                  <a:txBody>
                    <a:bodyPr/>
                    <a:lstStyle/>
                    <a:p>
                      <a:r>
                        <a:rPr lang="zh-CN" altLang="en-US" dirty="0" smtClean="0"/>
                        <a:t>方差</a:t>
                      </a:r>
                      <a:endParaRPr lang="zh-CN" altLang="en-US" dirty="0"/>
                    </a:p>
                  </a:txBody>
                  <a:tcPr/>
                </a:tc>
                <a:tc>
                  <a:txBody>
                    <a:bodyPr/>
                    <a:lstStyle/>
                    <a:p>
                      <a:r>
                        <a:rPr lang="en-US" altLang="zh-CN" dirty="0" smtClean="0"/>
                        <a:t>0.3966</a:t>
                      </a:r>
                      <a:endParaRPr lang="zh-CN" altLang="en-US" dirty="0"/>
                    </a:p>
                  </a:txBody>
                  <a:tcPr/>
                </a:tc>
              </a:tr>
              <a:tr h="182880">
                <a:tc>
                  <a:txBody>
                    <a:bodyPr/>
                    <a:lstStyle/>
                    <a:p>
                      <a:r>
                        <a:rPr lang="zh-CN" altLang="en-US" dirty="0" smtClean="0"/>
                        <a:t>标准差</a:t>
                      </a:r>
                      <a:endParaRPr lang="zh-CN" altLang="en-US" dirty="0"/>
                    </a:p>
                  </a:txBody>
                  <a:tcPr/>
                </a:tc>
                <a:tc>
                  <a:txBody>
                    <a:bodyPr/>
                    <a:lstStyle/>
                    <a:p>
                      <a:r>
                        <a:rPr lang="en-US" altLang="zh-CN" dirty="0" smtClean="0"/>
                        <a:t>0.629762</a:t>
                      </a:r>
                      <a:endParaRPr lang="zh-CN" altLang="en-US" dirty="0"/>
                    </a:p>
                  </a:txBody>
                  <a:tcPr/>
                </a:tc>
              </a:tr>
            </a:tbl>
          </a:graphicData>
        </a:graphic>
      </p:graphicFrame>
      <p:sp>
        <p:nvSpPr>
          <p:cNvPr id="10" name="内容占位符 9"/>
          <p:cNvSpPr>
            <a:spLocks noGrp="1"/>
          </p:cNvSpPr>
          <p:nvPr>
            <p:ph idx="1"/>
          </p:nvPr>
        </p:nvSpPr>
        <p:spPr>
          <a:xfrm>
            <a:off x="685800" y="2194560"/>
            <a:ext cx="7333488" cy="4024125"/>
          </a:xfrm>
        </p:spPr>
        <p:txBody>
          <a:bodyPr/>
          <a:lstStyle/>
          <a:p>
            <a:endParaRPr lang="zh-CN" altLang="en-US" dirty="0"/>
          </a:p>
        </p:txBody>
      </p:sp>
    </p:spTree>
    <p:extLst>
      <p:ext uri="{BB962C8B-B14F-4D97-AF65-F5344CB8AC3E}">
        <p14:creationId xmlns:p14="http://schemas.microsoft.com/office/powerpoint/2010/main" val="1765068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数据汇总</a:t>
            </a:r>
            <a:endParaRPr lang="zh-CN" altLang="en-US" dirty="0"/>
          </a:p>
        </p:txBody>
      </p:sp>
      <p:graphicFrame>
        <p:nvGraphicFramePr>
          <p:cNvPr id="9" name="表格 8"/>
          <p:cNvGraphicFramePr>
            <a:graphicFrameLocks noGrp="1"/>
          </p:cNvGraphicFramePr>
          <p:nvPr>
            <p:extLst>
              <p:ext uri="{D42A27DB-BD31-4B8C-83A1-F6EECF244321}">
                <p14:modId xmlns:p14="http://schemas.microsoft.com/office/powerpoint/2010/main" val="1713361915"/>
              </p:ext>
            </p:extLst>
          </p:nvPr>
        </p:nvGraphicFramePr>
        <p:xfrm>
          <a:off x="1803400" y="2612474"/>
          <a:ext cx="8128000" cy="1854200"/>
        </p:xfrm>
        <a:graphic>
          <a:graphicData uri="http://schemas.openxmlformats.org/drawingml/2006/table">
            <a:tbl>
              <a:tblPr firstRow="1" bandRow="1">
                <a:tableStyleId>{5C22544A-7EE6-4342-B048-85BDC9FD1C3A}</a:tableStyleId>
              </a:tblPr>
              <a:tblGrid>
                <a:gridCol w="1625600"/>
                <a:gridCol w="1625600"/>
                <a:gridCol w="1625600"/>
                <a:gridCol w="1625600"/>
                <a:gridCol w="1625600"/>
              </a:tblGrid>
              <a:tr h="370840">
                <a:tc>
                  <a:txBody>
                    <a:bodyPr/>
                    <a:lstStyle/>
                    <a:p>
                      <a:r>
                        <a:rPr lang="zh-CN" altLang="en-US" dirty="0" smtClean="0"/>
                        <a:t>类别</a:t>
                      </a:r>
                      <a:endParaRPr lang="zh-CN" altLang="en-US" dirty="0"/>
                    </a:p>
                  </a:txBody>
                  <a:tcPr/>
                </a:tc>
                <a:tc>
                  <a:txBody>
                    <a:bodyPr/>
                    <a:lstStyle/>
                    <a:p>
                      <a:r>
                        <a:rPr lang="zh-CN" altLang="en-US" dirty="0" smtClean="0"/>
                        <a:t>汇源橙汁</a:t>
                      </a:r>
                      <a:endParaRPr lang="zh-CN" altLang="en-US" dirty="0"/>
                    </a:p>
                  </a:txBody>
                  <a:tcPr/>
                </a:tc>
                <a:tc>
                  <a:txBody>
                    <a:bodyPr/>
                    <a:lstStyle/>
                    <a:p>
                      <a:r>
                        <a:rPr lang="zh-CN" altLang="en-US" dirty="0" smtClean="0"/>
                        <a:t>味全橙汁</a:t>
                      </a:r>
                      <a:endParaRPr lang="zh-CN" altLang="en-US" dirty="0"/>
                    </a:p>
                  </a:txBody>
                  <a:tcPr/>
                </a:tc>
                <a:tc>
                  <a:txBody>
                    <a:bodyPr/>
                    <a:lstStyle/>
                    <a:p>
                      <a:r>
                        <a:rPr lang="zh-CN" altLang="en-US" dirty="0" smtClean="0"/>
                        <a:t>光明鲜奶 </a:t>
                      </a:r>
                      <a:endParaRPr lang="zh-CN" altLang="en-US" dirty="0"/>
                    </a:p>
                  </a:txBody>
                  <a:tcPr/>
                </a:tc>
                <a:tc>
                  <a:txBody>
                    <a:bodyPr/>
                    <a:lstStyle/>
                    <a:p>
                      <a:r>
                        <a:rPr lang="zh-CN" altLang="en-US" dirty="0" smtClean="0"/>
                        <a:t>光明优倍</a:t>
                      </a:r>
                      <a:endParaRPr lang="zh-CN" altLang="en-US" dirty="0"/>
                    </a:p>
                  </a:txBody>
                  <a:tcPr/>
                </a:tc>
              </a:tr>
              <a:tr h="370840">
                <a:tc>
                  <a:txBody>
                    <a:bodyPr/>
                    <a:lstStyle/>
                    <a:p>
                      <a:r>
                        <a:rPr lang="zh-CN" altLang="en-US" dirty="0" smtClean="0"/>
                        <a:t>平均数</a:t>
                      </a:r>
                      <a:endParaRPr lang="zh-CN" altLang="en-US" dirty="0"/>
                    </a:p>
                  </a:txBody>
                  <a:tcPr/>
                </a:tc>
                <a:tc>
                  <a:txBody>
                    <a:bodyPr/>
                    <a:lstStyle/>
                    <a:p>
                      <a:r>
                        <a:rPr lang="en-US" altLang="zh-CN" dirty="0" smtClean="0"/>
                        <a:t>93.081070</a:t>
                      </a:r>
                      <a:endParaRPr lang="zh-CN" altLang="en-US" dirty="0"/>
                    </a:p>
                  </a:txBody>
                  <a:tcPr/>
                </a:tc>
                <a:tc>
                  <a:txBody>
                    <a:bodyPr/>
                    <a:lstStyle/>
                    <a:p>
                      <a:r>
                        <a:rPr lang="en-US" altLang="zh-CN" dirty="0" smtClean="0"/>
                        <a:t>97.841055</a:t>
                      </a:r>
                      <a:endParaRPr lang="zh-CN" altLang="en-US" dirty="0"/>
                    </a:p>
                  </a:txBody>
                  <a:tcPr/>
                </a:tc>
                <a:tc>
                  <a:txBody>
                    <a:bodyPr/>
                    <a:lstStyle/>
                    <a:p>
                      <a:r>
                        <a:rPr lang="en-US" altLang="zh-CN" dirty="0" smtClean="0"/>
                        <a:t>86.487282</a:t>
                      </a:r>
                      <a:endParaRPr lang="zh-CN" altLang="en-US" dirty="0"/>
                    </a:p>
                  </a:txBody>
                  <a:tcPr/>
                </a:tc>
                <a:tc>
                  <a:txBody>
                    <a:bodyPr/>
                    <a:lstStyle/>
                    <a:p>
                      <a:r>
                        <a:rPr lang="en-US" altLang="zh-CN" dirty="0" smtClean="0"/>
                        <a:t>82.3681</a:t>
                      </a:r>
                      <a:endParaRPr lang="zh-CN" altLang="en-US" dirty="0"/>
                    </a:p>
                  </a:txBody>
                  <a:tcPr/>
                </a:tc>
              </a:tr>
              <a:tr h="370840">
                <a:tc>
                  <a:txBody>
                    <a:bodyPr/>
                    <a:lstStyle/>
                    <a:p>
                      <a:r>
                        <a:rPr lang="zh-CN" altLang="en-US" dirty="0" smtClean="0"/>
                        <a:t>中位数</a:t>
                      </a:r>
                      <a:endParaRPr lang="zh-CN" altLang="en-US" dirty="0"/>
                    </a:p>
                  </a:txBody>
                  <a:tcPr/>
                </a:tc>
                <a:tc>
                  <a:txBody>
                    <a:bodyPr/>
                    <a:lstStyle/>
                    <a:p>
                      <a:r>
                        <a:rPr lang="en-US" altLang="zh-CN" dirty="0" smtClean="0"/>
                        <a:t>93.445145</a:t>
                      </a:r>
                      <a:endParaRPr lang="zh-CN" altLang="en-US" dirty="0"/>
                    </a:p>
                  </a:txBody>
                  <a:tcPr/>
                </a:tc>
                <a:tc>
                  <a:txBody>
                    <a:bodyPr/>
                    <a:lstStyle/>
                    <a:p>
                      <a:r>
                        <a:rPr lang="en-US" altLang="zh-CN" dirty="0" smtClean="0"/>
                        <a:t>97.612710</a:t>
                      </a:r>
                      <a:endParaRPr lang="zh-CN" altLang="en-US" dirty="0"/>
                    </a:p>
                  </a:txBody>
                  <a:tcPr/>
                </a:tc>
                <a:tc>
                  <a:txBody>
                    <a:bodyPr/>
                    <a:lstStyle/>
                    <a:p>
                      <a:r>
                        <a:rPr lang="en-US" altLang="zh-CN" dirty="0" smtClean="0"/>
                        <a:t>86.353435</a:t>
                      </a:r>
                      <a:endParaRPr lang="zh-CN" altLang="en-US" dirty="0"/>
                    </a:p>
                  </a:txBody>
                  <a:tcPr/>
                </a:tc>
                <a:tc>
                  <a:txBody>
                    <a:bodyPr/>
                    <a:lstStyle/>
                    <a:p>
                      <a:r>
                        <a:rPr lang="en-US" altLang="zh-CN" dirty="0" smtClean="0"/>
                        <a:t>82.120675</a:t>
                      </a:r>
                      <a:endParaRPr lang="zh-CN" altLang="en-US" dirty="0"/>
                    </a:p>
                  </a:txBody>
                  <a:tcPr/>
                </a:tc>
              </a:tr>
              <a:tr h="370840">
                <a:tc>
                  <a:txBody>
                    <a:bodyPr/>
                    <a:lstStyle/>
                    <a:p>
                      <a:r>
                        <a:rPr lang="zh-CN" altLang="en-US" dirty="0" smtClean="0"/>
                        <a:t>方差</a:t>
                      </a:r>
                      <a:endParaRPr lang="zh-CN" altLang="en-US" dirty="0"/>
                    </a:p>
                  </a:txBody>
                  <a:tcPr/>
                </a:tc>
                <a:tc>
                  <a:txBody>
                    <a:bodyPr/>
                    <a:lstStyle/>
                    <a:p>
                      <a:r>
                        <a:rPr lang="en-US" altLang="zh-CN" dirty="0" smtClean="0"/>
                        <a:t>0.410894451</a:t>
                      </a:r>
                      <a:endParaRPr lang="zh-CN" altLang="en-US" dirty="0"/>
                    </a:p>
                  </a:txBody>
                  <a:tcPr/>
                </a:tc>
                <a:tc>
                  <a:txBody>
                    <a:bodyPr/>
                    <a:lstStyle/>
                    <a:p>
                      <a:r>
                        <a:rPr lang="en-US" altLang="zh-CN" dirty="0" smtClean="0"/>
                        <a:t>0.887861668</a:t>
                      </a:r>
                      <a:endParaRPr lang="zh-CN" altLang="en-US" dirty="0"/>
                    </a:p>
                  </a:txBody>
                  <a:tcPr/>
                </a:tc>
                <a:tc>
                  <a:txBody>
                    <a:bodyPr/>
                    <a:lstStyle/>
                    <a:p>
                      <a:r>
                        <a:rPr lang="en-US" altLang="zh-CN" dirty="0" smtClean="0"/>
                        <a:t>0.155591363</a:t>
                      </a:r>
                      <a:endParaRPr lang="zh-CN" altLang="en-US" dirty="0"/>
                    </a:p>
                  </a:txBody>
                  <a:tcPr/>
                </a:tc>
                <a:tc>
                  <a:txBody>
                    <a:bodyPr/>
                    <a:lstStyle/>
                    <a:p>
                      <a:r>
                        <a:rPr lang="en-US" altLang="zh-CN" dirty="0" smtClean="0"/>
                        <a:t>0.3966</a:t>
                      </a:r>
                      <a:endParaRPr lang="zh-CN" altLang="en-US" dirty="0"/>
                    </a:p>
                  </a:txBody>
                  <a:tcPr/>
                </a:tc>
              </a:tr>
              <a:tr h="370840">
                <a:tc>
                  <a:txBody>
                    <a:bodyPr/>
                    <a:lstStyle/>
                    <a:p>
                      <a:r>
                        <a:rPr lang="zh-CN" altLang="en-US" dirty="0" smtClean="0"/>
                        <a:t>标准差</a:t>
                      </a:r>
                      <a:endParaRPr lang="zh-CN" altLang="en-US" dirty="0"/>
                    </a:p>
                  </a:txBody>
                  <a:tcPr/>
                </a:tc>
                <a:tc>
                  <a:txBody>
                    <a:bodyPr/>
                    <a:lstStyle/>
                    <a:p>
                      <a:r>
                        <a:rPr lang="en-US" altLang="zh-CN" dirty="0" smtClean="0"/>
                        <a:t>0.641010492</a:t>
                      </a:r>
                      <a:endParaRPr lang="zh-CN" altLang="en-US" dirty="0"/>
                    </a:p>
                  </a:txBody>
                  <a:tcPr/>
                </a:tc>
                <a:tc>
                  <a:txBody>
                    <a:bodyPr/>
                    <a:lstStyle/>
                    <a:p>
                      <a:r>
                        <a:rPr lang="en-US" altLang="zh-CN" dirty="0" smtClean="0"/>
                        <a:t>0.942264118</a:t>
                      </a:r>
                      <a:endParaRPr lang="zh-CN" altLang="en-US" dirty="0"/>
                    </a:p>
                  </a:txBody>
                  <a:tcPr/>
                </a:tc>
                <a:tc>
                  <a:txBody>
                    <a:bodyPr/>
                    <a:lstStyle/>
                    <a:p>
                      <a:r>
                        <a:rPr lang="en-US" altLang="zh-CN" dirty="0" smtClean="0"/>
                        <a:t>0.394450711</a:t>
                      </a:r>
                      <a:endParaRPr lang="zh-CN" altLang="en-US" dirty="0"/>
                    </a:p>
                  </a:txBody>
                  <a:tcPr/>
                </a:tc>
                <a:tc>
                  <a:txBody>
                    <a:bodyPr/>
                    <a:lstStyle/>
                    <a:p>
                      <a:r>
                        <a:rPr lang="en-US" altLang="zh-CN" dirty="0" smtClean="0"/>
                        <a:t>0.629762</a:t>
                      </a:r>
                      <a:endParaRPr lang="zh-CN" altLang="en-US" dirty="0"/>
                    </a:p>
                  </a:txBody>
                  <a:tcPr/>
                </a:tc>
              </a:tr>
            </a:tbl>
          </a:graphicData>
        </a:graphic>
      </p:graphicFrame>
    </p:spTree>
    <p:extLst>
      <p:ext uri="{BB962C8B-B14F-4D97-AF65-F5344CB8AC3E}">
        <p14:creationId xmlns:p14="http://schemas.microsoft.com/office/powerpoint/2010/main" val="4119336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图表汇总</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3048451876"/>
              </p:ext>
            </p:extLst>
          </p:nvPr>
        </p:nvGraphicFramePr>
        <p:xfrm>
          <a:off x="685800" y="2193925"/>
          <a:ext cx="10820400" cy="40243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9131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Q&amp;A Part</a:t>
            </a:r>
            <a:endParaRPr lang="zh-CN" altLang="en-US" dirty="0"/>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4073138152"/>
      </p:ext>
    </p:extLst>
  </p:cSld>
  <p:clrMapOvr>
    <a:masterClrMapping/>
  </p:clrMapOvr>
</p:sld>
</file>

<file path=ppt/theme/theme1.xml><?xml version="1.0" encoding="utf-8"?>
<a:theme xmlns:a="http://schemas.openxmlformats.org/drawingml/2006/main" name="水汽尾迹">
  <a:themeElements>
    <a:clrScheme name="水汽尾迹">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水汽尾迹">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水汽尾迹">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水汽尾迹</Template>
  <TotalTime>216</TotalTime>
  <Words>1228</Words>
  <Application>Microsoft Office PowerPoint</Application>
  <PresentationFormat>宽屏</PresentationFormat>
  <Paragraphs>317</Paragraphs>
  <Slides>25</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25</vt:i4>
      </vt:variant>
    </vt:vector>
  </HeadingPairs>
  <TitlesOfParts>
    <vt:vector size="29" baseType="lpstr">
      <vt:lpstr>宋体</vt:lpstr>
      <vt:lpstr>Arial</vt:lpstr>
      <vt:lpstr>Century Gothic</vt:lpstr>
      <vt:lpstr>水汽尾迹</vt:lpstr>
      <vt:lpstr>核磁共振选做实验</vt:lpstr>
      <vt:lpstr>报告大纲</vt:lpstr>
      <vt:lpstr>实验原理</vt:lpstr>
      <vt:lpstr>芝麻成像图</vt:lpstr>
      <vt:lpstr>芝麻油标定原理</vt:lpstr>
      <vt:lpstr>芝麻油拉莫尔频率</vt:lpstr>
      <vt:lpstr>芝麻油定标曲线</vt:lpstr>
      <vt:lpstr>芝麻油定标曲线的注意事项</vt:lpstr>
      <vt:lpstr>芝麻油标定成果展示</vt:lpstr>
      <vt:lpstr>芝麻油标定成果展示</vt:lpstr>
      <vt:lpstr>含水量标定想法来源</vt:lpstr>
      <vt:lpstr>水的拉莫尔频率</vt:lpstr>
      <vt:lpstr>汇源橙汁的拉莫尔频率</vt:lpstr>
      <vt:lpstr>味全橙汁的拉莫尔频率</vt:lpstr>
      <vt:lpstr>光明鲜奶的拉莫尔频率</vt:lpstr>
      <vt:lpstr>光明优倍的拉莫尔频率</vt:lpstr>
      <vt:lpstr>猜想：拉莫尔频率差异性</vt:lpstr>
      <vt:lpstr>含水量标定成果展示</vt:lpstr>
      <vt:lpstr>图标形式</vt:lpstr>
      <vt:lpstr>图标形式</vt:lpstr>
      <vt:lpstr>图标形式</vt:lpstr>
      <vt:lpstr>图标形式</vt:lpstr>
      <vt:lpstr>数据汇总</vt:lpstr>
      <vt:lpstr>图表汇总</vt:lpstr>
      <vt:lpstr>Q&amp;A Part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核磁共振选做实验</dc:title>
  <dc:creator>L.JCong</dc:creator>
  <cp:lastModifiedBy>L.JCong</cp:lastModifiedBy>
  <cp:revision>97</cp:revision>
  <dcterms:created xsi:type="dcterms:W3CDTF">2015-01-06T13:00:07Z</dcterms:created>
  <dcterms:modified xsi:type="dcterms:W3CDTF">2015-01-06T16:39:24Z</dcterms:modified>
</cp:coreProperties>
</file>