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3"/>
    <p:sldId id="257" r:id="rId4"/>
    <p:sldId id="258"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pic>
        <p:nvPicPr>
          <p:cNvPr id="8194" name="图片 11"/>
          <p:cNvPicPr>
            <a:picLocks noChangeAspect="1"/>
          </p:cNvPicPr>
          <p:nvPr/>
        </p:nvPicPr>
        <p:blipFill>
          <a:blip r:embed="rId2"/>
          <a:srcRect l="11777" t="3351" r="15002" b="1410"/>
          <a:stretch>
            <a:fillRect/>
          </a:stretch>
        </p:blipFill>
        <p:spPr>
          <a:xfrm>
            <a:off x="0" y="0"/>
            <a:ext cx="12213167" cy="6858000"/>
          </a:xfrm>
          <a:prstGeom prst="rect">
            <a:avLst/>
          </a:prstGeom>
          <a:noFill/>
          <a:ln w="9525">
            <a:noFill/>
            <a:miter/>
          </a:ln>
        </p:spPr>
      </p:pic>
      <p:grpSp>
        <p:nvGrpSpPr>
          <p:cNvPr id="8201" name="组合 9"/>
          <p:cNvGrpSpPr/>
          <p:nvPr/>
        </p:nvGrpSpPr>
        <p:grpSpPr>
          <a:xfrm>
            <a:off x="2171700" y="2085975"/>
            <a:ext cx="7734300" cy="2624138"/>
            <a:chOff x="2264229" y="2086061"/>
            <a:chExt cx="4474028" cy="2623930"/>
          </a:xfrm>
        </p:grpSpPr>
        <p:sp>
          <p:nvSpPr>
            <p:cNvPr id="11" name="矩形 10"/>
            <p:cNvSpPr/>
            <p:nvPr/>
          </p:nvSpPr>
          <p:spPr>
            <a:xfrm>
              <a:off x="2778291" y="3838685"/>
              <a:ext cx="3510998" cy="4571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13" name="矩形 12"/>
            <p:cNvSpPr/>
            <p:nvPr/>
          </p:nvSpPr>
          <p:spPr>
            <a:xfrm>
              <a:off x="2264229" y="2086061"/>
              <a:ext cx="4474028" cy="262393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grpSp>
      <p:sp>
        <p:nvSpPr>
          <p:cNvPr id="8196" name="KSO_BT1"/>
          <p:cNvSpPr>
            <a:spLocks noGrp="1"/>
          </p:cNvSpPr>
          <p:nvPr>
            <p:ph type="ctrTitle"/>
          </p:nvPr>
        </p:nvSpPr>
        <p:spPr>
          <a:xfrm>
            <a:off x="2269067" y="2384425"/>
            <a:ext cx="7535333" cy="1406525"/>
          </a:xfrm>
          <a:prstGeom prst="rect">
            <a:avLst/>
          </a:prstGeom>
          <a:noFill/>
          <a:ln w="9525">
            <a:noFill/>
            <a:miter/>
          </a:ln>
        </p:spPr>
        <p:txBody>
          <a:bodyPr anchor="b"/>
          <a:lstStyle>
            <a:lvl1pPr lvl="0" algn="ctr">
              <a:defRPr sz="4000" kern="1200">
                <a:solidFill>
                  <a:schemeClr val="tx1"/>
                </a:solidFill>
              </a:defRPr>
            </a:lvl1pPr>
          </a:lstStyle>
          <a:p>
            <a:pPr lvl="0"/>
            <a:r>
              <a:rPr lang="zh-CN" altLang="en-US" dirty="0"/>
              <a:t>单击此处编辑母版标题样式</a:t>
            </a:r>
            <a:endParaRPr lang="zh-CN" altLang="en-US" dirty="0"/>
          </a:p>
        </p:txBody>
      </p:sp>
      <p:sp>
        <p:nvSpPr>
          <p:cNvPr id="4" name="KSO_FD"/>
          <p:cNvSpPr>
            <a:spLocks noGrp="1"/>
          </p:cNvSpPr>
          <p:nvPr>
            <p:ph type="dt" sz="half" idx="2"/>
          </p:nvPr>
        </p:nvSpPr>
        <p:spPr>
          <a:xfrm>
            <a:off x="609600" y="6245225"/>
            <a:ext cx="2844800" cy="476250"/>
          </a:xfrm>
          <a:prstGeom prst="rect">
            <a:avLst/>
          </a:prstGeom>
        </p:spPr>
        <p:txBody>
          <a:bodyPr vert="horz" lIns="91440" tIns="45720" rIns="91440" bIns="45720" rtlCol="0" anchor="ctr"/>
          <a:lstStyle>
            <a:lvl1pPr algn="l">
              <a:defRPr sz="1000">
                <a:solidFill>
                  <a:schemeClr val="tx1">
                    <a:tint val="75000"/>
                  </a:schemeClr>
                </a:solidFill>
              </a:defRPr>
            </a:lvl1pPr>
          </a:lstStyle>
          <a:p>
            <a:fld id="{82F288E0-7875-42C4-84C8-98DBBD3BF4D2}" type="datetimeFigureOut">
              <a:rPr lang="zh-CN" altLang="en-US" smtClean="0"/>
            </a:fld>
            <a:endParaRPr lang="zh-CN" altLang="en-US"/>
          </a:p>
        </p:txBody>
      </p:sp>
      <p:sp>
        <p:nvSpPr>
          <p:cNvPr id="5" name="KSO_FT"/>
          <p:cNvSpPr>
            <a:spLocks noGrp="1"/>
          </p:cNvSpPr>
          <p:nvPr>
            <p:ph type="ftr" sz="quarter" idx="3"/>
          </p:nvPr>
        </p:nvSpPr>
        <p:spPr>
          <a:xfrm>
            <a:off x="4165600" y="6245225"/>
            <a:ext cx="3860800" cy="476250"/>
          </a:xfrm>
          <a:prstGeom prst="rect">
            <a:avLst/>
          </a:prstGeom>
        </p:spPr>
        <p:txBody>
          <a:bodyPr vert="horz" lIns="91440" tIns="45720" rIns="91440" bIns="45720" rtlCol="0" anchor="ctr"/>
          <a:p>
            <a:endParaRPr lang="zh-CN" altLang="en-US"/>
          </a:p>
        </p:txBody>
      </p:sp>
      <p:sp>
        <p:nvSpPr>
          <p:cNvPr id="6" name="KSO_FN"/>
          <p:cNvSpPr>
            <a:spLocks noGrp="1"/>
          </p:cNvSpPr>
          <p:nvPr>
            <p:ph type="sldNum" sz="quarter" idx="4"/>
          </p:nvPr>
        </p:nvSpPr>
        <p:spPr>
          <a:xfrm>
            <a:off x="8737600" y="6245225"/>
            <a:ext cx="2844800" cy="476250"/>
          </a:xfrm>
          <a:prstGeom prst="rect">
            <a:avLst/>
          </a:prstGeom>
        </p:spPr>
        <p:txBody>
          <a:bodyPr vert="horz" lIns="91440" tIns="45720" rIns="91440" bIns="45720" rtlCol="0" anchor="ctr"/>
          <a:lstStyle>
            <a:lvl1pPr algn="r">
              <a:defRPr sz="1000">
                <a:solidFill>
                  <a:schemeClr val="tx1">
                    <a:tint val="75000"/>
                  </a:schemeClr>
                </a:solidFill>
              </a:defRPr>
            </a:lvl1pPr>
          </a:lstStyle>
          <a:p>
            <a:fld id="{7D9BB5D0-35E4-459D-AEF3-FE4D7C45CC19}" type="slidenum">
              <a:rPr lang="zh-CN" altLang="en-US" smtClean="0"/>
            </a:fld>
            <a:endParaRPr lang="zh-CN" altLang="en-US"/>
          </a:p>
        </p:txBody>
      </p:sp>
      <p:sp>
        <p:nvSpPr>
          <p:cNvPr id="8200" name="KSO_BC1"/>
          <p:cNvSpPr>
            <a:spLocks noGrp="1"/>
          </p:cNvSpPr>
          <p:nvPr>
            <p:ph type="subTitle" idx="1"/>
          </p:nvPr>
        </p:nvSpPr>
        <p:spPr>
          <a:xfrm>
            <a:off x="2252133" y="3962400"/>
            <a:ext cx="7535333" cy="571500"/>
          </a:xfrm>
          <a:prstGeom prst="rect">
            <a:avLst/>
          </a:prstGeom>
          <a:noFill/>
          <a:ln w="9525">
            <a:noFill/>
            <a:miter/>
          </a:ln>
        </p:spPr>
        <p:txBody>
          <a:bodyPr anchor="t"/>
          <a:lstStyle>
            <a:lvl1pPr marL="0" lvl="0" indent="0" algn="ctr">
              <a:buNone/>
              <a:defRPr kern="1200">
                <a:solidFill>
                  <a:schemeClr val="tx1"/>
                </a:solidFill>
              </a:defRPr>
            </a:lvl1pPr>
            <a:lvl2pPr marL="0" lvl="1" indent="0" algn="ctr">
              <a:buNone/>
              <a:defRPr kern="1200">
                <a:solidFill>
                  <a:schemeClr val="tx1"/>
                </a:solidFill>
              </a:defRPr>
            </a:lvl2pPr>
            <a:lvl3pPr marL="514350" lvl="2" indent="-514350" algn="ctr">
              <a:buNone/>
              <a:defRPr kern="1200">
                <a:solidFill>
                  <a:schemeClr val="tx1"/>
                </a:solidFill>
              </a:defRPr>
            </a:lvl3pPr>
            <a:lvl4pPr marL="771525" lvl="3" indent="-771525" algn="ctr">
              <a:buNone/>
              <a:defRPr kern="1200">
                <a:solidFill>
                  <a:schemeClr val="tx1"/>
                </a:solidFill>
              </a:defRPr>
            </a:lvl4pPr>
            <a:lvl5pPr marL="1028700" lvl="4" indent="-1028700" algn="ctr">
              <a:buNone/>
              <a:defRPr kern="1200">
                <a:solidFill>
                  <a:schemeClr val="tx1"/>
                </a:solidFill>
              </a:defRPr>
            </a:lvl5pPr>
          </a:lstStyle>
          <a:p>
            <a:pPr lvl="0"/>
            <a:r>
              <a:rPr lang="zh-CN" altLang="en-US" dirty="0"/>
              <a:t>单击此处编辑母版副标题样式</a:t>
            </a:r>
            <a:endParaRPr lang="zh-CN" alt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a:xfrm>
            <a:off x="629728" y="161466"/>
            <a:ext cx="10964175" cy="620957"/>
          </a:xfrm>
        </p:spPr>
        <p:txBody>
          <a:bodyPr/>
          <a:lstStyle/>
          <a:p>
            <a:r>
              <a:rPr lang="zh-CN" altLang="en-US" smtClean="0"/>
              <a:t>单击此处编辑母版标题样式</a:t>
            </a:r>
            <a:endParaRPr lang="en-US" dirty="0"/>
          </a:p>
        </p:txBody>
      </p:sp>
      <p:sp>
        <p:nvSpPr>
          <p:cNvPr id="3" name="KSO_BC1"/>
          <p:cNvSpPr>
            <a:spLocks noGrp="1"/>
          </p:cNvSpPr>
          <p:nvPr>
            <p:ph idx="1"/>
          </p:nvPr>
        </p:nvSpPr>
        <p:spPr>
          <a:xfrm>
            <a:off x="629728" y="1086929"/>
            <a:ext cx="10964175" cy="5013629"/>
          </a:xfrm>
        </p:spPr>
        <p:txBody>
          <a:bodyPr/>
          <a:lstStyle/>
          <a:p>
            <a:pPr lvl="0"/>
            <a:r>
              <a:rPr lang="zh-CN" altLang="en-US" smtClean="0"/>
              <a:t>单击此处编辑母版文本样式</a:t>
            </a:r>
            <a:endParaRPr lang="zh-CN" altLang="en-US" smtClean="0"/>
          </a:p>
          <a:p>
            <a:pPr lvl="1"/>
            <a:r>
              <a:rPr lang="zh-CN" altLang="en-US" smtClean="0"/>
              <a:t>第二级</a:t>
            </a:r>
          </a:p>
        </p:txBody>
      </p:sp>
      <p:sp>
        <p:nvSpPr>
          <p:cNvPr id="4" name="日期占位符 3"/>
          <p:cNvSpPr>
            <a:spLocks noGrp="1"/>
          </p:cNvSpPr>
          <p:nvPr>
            <p:ph type="dt" sz="half" idx="10"/>
          </p:nvPr>
        </p:nvSpPr>
        <p:spPr/>
        <p:txBody>
          <a:bodyPr/>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p>
            <a:endParaRPr lang="zh-CN" altLang="en-US"/>
          </a:p>
        </p:txBody>
      </p:sp>
      <p:sp>
        <p:nvSpPr>
          <p:cNvPr id="6" name="灯片编号占位符 5"/>
          <p:cNvSpPr>
            <a:spLocks noGrp="1"/>
          </p:cNvSpPr>
          <p:nvPr>
            <p:ph type="sldNum" sz="quarter" idx="12"/>
          </p:nvPr>
        </p:nvSpPr>
        <p:spPr/>
        <p:txBody>
          <a:bodyPr/>
          <a:p>
            <a:fld id="{7D9BB5D0-35E4-459D-AEF3-FE4D7C45CC19}" type="slidenum">
              <a:rPr lang="zh-CN" altLang="en-US" smtClean="0"/>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p:nvPr>
        </p:nvSpPr>
        <p:spPr>
          <a:xfrm>
            <a:off x="2098676" y="2249540"/>
            <a:ext cx="7994651" cy="1235075"/>
          </a:xfrm>
        </p:spPr>
        <p:txBody>
          <a:bodyPr anchor="b">
            <a:normAutofit/>
          </a:bodyPr>
          <a:lstStyle>
            <a:lvl1pPr algn="ctr">
              <a:defRPr sz="3000">
                <a:solidFill>
                  <a:schemeClr val="accent1">
                    <a:lumMod val="60000"/>
                    <a:lumOff val="40000"/>
                  </a:schemeClr>
                </a:solidFill>
                <a:effectLst>
                  <a:glow rad="101600">
                    <a:schemeClr val="accent2">
                      <a:satMod val="175000"/>
                      <a:alpha val="17000"/>
                    </a:schemeClr>
                  </a:glow>
                </a:effectLst>
              </a:defRPr>
            </a:lvl1pPr>
          </a:lstStyle>
          <a:p>
            <a:r>
              <a:rPr lang="zh-CN" altLang="en-US" smtClean="0"/>
              <a:t>单击此处编辑母版标题样式</a:t>
            </a:r>
            <a:endParaRPr lang="en-US" dirty="0"/>
          </a:p>
        </p:txBody>
      </p:sp>
      <p:sp>
        <p:nvSpPr>
          <p:cNvPr id="3" name="KSO_ST2"/>
          <p:cNvSpPr>
            <a:spLocks noGrp="1"/>
          </p:cNvSpPr>
          <p:nvPr>
            <p:ph type="body" idx="1"/>
          </p:nvPr>
        </p:nvSpPr>
        <p:spPr>
          <a:xfrm>
            <a:off x="2098679" y="3516363"/>
            <a:ext cx="7994649" cy="468000"/>
          </a:xfrm>
          <a:prstGeom prst="rect">
            <a:avLst/>
          </a:prstGeom>
          <a:noFill/>
        </p:spPr>
        <p:txBody>
          <a:bodyPr anchor="ctr">
            <a:normAutofit/>
          </a:bodyPr>
          <a:lstStyle>
            <a:lvl1pPr marL="0" indent="0" algn="ctr">
              <a:buNone/>
              <a:defRPr sz="1350">
                <a:solidFill>
                  <a:schemeClr val="tx1"/>
                </a:solidFill>
              </a:defRPr>
            </a:lvl1pPr>
            <a:lvl2pPr marL="257175" indent="0">
              <a:buNone/>
              <a:defRPr sz="1125">
                <a:solidFill>
                  <a:schemeClr val="tx1">
                    <a:tint val="75000"/>
                  </a:schemeClr>
                </a:solidFill>
              </a:defRPr>
            </a:lvl2pPr>
            <a:lvl3pPr marL="514350" indent="0">
              <a:buNone/>
              <a:defRPr sz="1015">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p>
            <a:pPr marL="0" marR="0" lvl="0" indent="0" algn="l" defTabSz="914400" rtl="0" eaLnBrk="1" latinLnBrk="0" hangingPunct="1">
              <a:spcBef>
                <a:spcPts val="0"/>
              </a:spcBef>
              <a:spcAft>
                <a:spcPts val="0"/>
              </a:spcAft>
              <a:buClrTx/>
              <a:buSzTx/>
              <a:buFontTx/>
              <a:buNone/>
              <a:defRPr/>
            </a:pPr>
            <a:fld id="{13D0CE79-49FB-443D-BEF8-6B709DE8FD0C}" type="datetimeFigureOut">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lvl="0" algn="ctr"/>
            <a:endParaRPr lang="en-US" altLang="zh-CN" sz="1000" dirty="0">
              <a:solidFill>
                <a:srgbClr val="FFFFFF"/>
              </a:solidFill>
            </a:endParaRPr>
          </a:p>
        </p:txBody>
      </p:sp>
      <p:sp>
        <p:nvSpPr>
          <p:cNvPr id="6" name="灯片编号占位符 5"/>
          <p:cNvSpPr>
            <a:spLocks noGrp="1"/>
          </p:cNvSpPr>
          <p:nvPr>
            <p:ph type="sldNum" sz="quarter" idx="12"/>
          </p:nvPr>
        </p:nvSpPr>
        <p:spPr/>
        <p:txBody>
          <a:bodyPr/>
          <a:p>
            <a:pPr marL="0" marR="0" lvl="0" indent="0" algn="r" defTabSz="914400" rtl="0" eaLnBrk="1" latinLnBrk="0" hangingPunct="1">
              <a:spcBef>
                <a:spcPts val="0"/>
              </a:spcBef>
              <a:spcAft>
                <a:spcPts val="0"/>
              </a:spcAft>
              <a:buClrTx/>
              <a:buSzTx/>
              <a:buFontTx/>
              <a:buNone/>
              <a:defRPr/>
            </a:pPr>
            <a:fld id="{EF906490-237C-474C-BA2E-D98840BC1F8F}" type="slidenum">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399823" y="1244603"/>
            <a:ext cx="5080000" cy="4932363"/>
          </a:xfrm>
        </p:spPr>
        <p:txBody>
          <a:bodyPr/>
          <a:lstStyle/>
          <a:p>
            <a:pPr lvl="0"/>
            <a:r>
              <a:rPr lang="zh-CN" altLang="en-US" smtClean="0"/>
              <a:t>单击此处编辑母版文本样式</a:t>
            </a:r>
            <a:endParaRPr lang="zh-CN" altLang="en-US" smtClean="0"/>
          </a:p>
          <a:p>
            <a:pPr lvl="1"/>
            <a:r>
              <a:rPr lang="zh-CN" altLang="en-US" smtClean="0"/>
              <a:t>第二级</a:t>
            </a:r>
          </a:p>
        </p:txBody>
      </p:sp>
      <p:sp>
        <p:nvSpPr>
          <p:cNvPr id="4" name="KSO_BC2"/>
          <p:cNvSpPr>
            <a:spLocks noGrp="1"/>
          </p:cNvSpPr>
          <p:nvPr>
            <p:ph sz="half" idx="2"/>
          </p:nvPr>
        </p:nvSpPr>
        <p:spPr>
          <a:xfrm>
            <a:off x="6519335" y="1244603"/>
            <a:ext cx="5094116" cy="4932363"/>
          </a:xfrm>
        </p:spPr>
        <p:txBody>
          <a:bodyPr/>
          <a:lstStyle/>
          <a:p>
            <a:pPr lvl="0"/>
            <a:r>
              <a:rPr lang="zh-CN" altLang="en-US" smtClean="0"/>
              <a:t>单击此处编辑母版文本样式</a:t>
            </a:r>
            <a:endParaRPr lang="zh-CN" altLang="en-US" smtClean="0"/>
          </a:p>
          <a:p>
            <a:pPr lvl="1"/>
            <a:r>
              <a:rPr lang="zh-CN" altLang="en-US" smtClean="0"/>
              <a:t>第二级</a:t>
            </a:r>
          </a:p>
        </p:txBody>
      </p:sp>
      <p:sp>
        <p:nvSpPr>
          <p:cNvPr id="5" name="日期占位符 4"/>
          <p:cNvSpPr>
            <a:spLocks noGrp="1"/>
          </p:cNvSpPr>
          <p:nvPr>
            <p:ph type="dt" sz="half" idx="10"/>
          </p:nvPr>
        </p:nvSpPr>
        <p:spPr/>
        <p:txBody>
          <a:bodyPr/>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p>
            <a:endParaRPr lang="zh-CN" altLang="en-US"/>
          </a:p>
        </p:txBody>
      </p:sp>
      <p:sp>
        <p:nvSpPr>
          <p:cNvPr id="7" name="灯片编号占位符 6"/>
          <p:cNvSpPr>
            <a:spLocks noGrp="1"/>
          </p:cNvSpPr>
          <p:nvPr>
            <p:ph type="sldNum" sz="quarter" idx="12"/>
          </p:nvPr>
        </p:nvSpPr>
        <p:spPr/>
        <p:txBody>
          <a:bodyPr/>
          <a:p>
            <a:fld id="{7D9BB5D0-35E4-459D-AEF3-FE4D7C45CC19}" type="slidenum">
              <a:rPr lang="zh-CN" altLang="en-US" smtClean="0"/>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9436" y="1376363"/>
            <a:ext cx="5157787" cy="823912"/>
          </a:xfrm>
        </p:spPr>
        <p:txBody>
          <a:bodyPr anchor="b">
            <a:normAutofit/>
          </a:bodyPr>
          <a:lstStyle>
            <a:lvl1pPr marL="0" indent="0">
              <a:buNone/>
              <a:defRPr sz="1015" b="1"/>
            </a:lvl1pPr>
            <a:lvl2pPr marL="257175" indent="0">
              <a:buNone/>
              <a:defRPr sz="1125" b="1"/>
            </a:lvl2pPr>
            <a:lvl3pPr marL="514350" indent="0">
              <a:buNone/>
              <a:defRPr sz="1015"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smtClean="0"/>
              <a:t>单击此处编辑母版文本样式</a:t>
            </a:r>
          </a:p>
        </p:txBody>
      </p:sp>
      <p:sp>
        <p:nvSpPr>
          <p:cNvPr id="4" name="KSO_BC1"/>
          <p:cNvSpPr>
            <a:spLocks noGrp="1"/>
          </p:cNvSpPr>
          <p:nvPr>
            <p:ph sz="half" idx="2"/>
          </p:nvPr>
        </p:nvSpPr>
        <p:spPr>
          <a:xfrm>
            <a:off x="1099436" y="2200275"/>
            <a:ext cx="5157787" cy="3684588"/>
          </a:xfrm>
        </p:spPr>
        <p:txBody>
          <a:bodyPr/>
          <a:lstStyle/>
          <a:p>
            <a:pPr lvl="0"/>
            <a:r>
              <a:rPr lang="zh-CN" altLang="en-US" smtClean="0"/>
              <a:t>单击此处编辑母版文本样式</a:t>
            </a:r>
            <a:endParaRPr lang="zh-CN" altLang="en-US" smtClean="0"/>
          </a:p>
          <a:p>
            <a:pPr lvl="1"/>
            <a:r>
              <a:rPr lang="zh-CN" altLang="en-US" smtClean="0"/>
              <a:t>第二级</a:t>
            </a:r>
          </a:p>
        </p:txBody>
      </p:sp>
      <p:sp>
        <p:nvSpPr>
          <p:cNvPr id="5" name="Text Placeholder 4"/>
          <p:cNvSpPr>
            <a:spLocks noGrp="1"/>
          </p:cNvSpPr>
          <p:nvPr>
            <p:ph type="body" sz="quarter" idx="3"/>
          </p:nvPr>
        </p:nvSpPr>
        <p:spPr>
          <a:xfrm>
            <a:off x="6431849" y="1376363"/>
            <a:ext cx="5183188" cy="823912"/>
          </a:xfrm>
        </p:spPr>
        <p:txBody>
          <a:bodyPr anchor="b">
            <a:normAutofit/>
          </a:bodyPr>
          <a:lstStyle>
            <a:lvl1pPr marL="0" indent="0">
              <a:buNone/>
              <a:defRPr sz="1015" b="1"/>
            </a:lvl1pPr>
            <a:lvl2pPr marL="257175" indent="0">
              <a:buNone/>
              <a:defRPr sz="1125" b="1"/>
            </a:lvl2pPr>
            <a:lvl3pPr marL="514350" indent="0">
              <a:buNone/>
              <a:defRPr sz="1015"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smtClean="0"/>
              <a:t>单击此处编辑母版文本样式</a:t>
            </a:r>
          </a:p>
        </p:txBody>
      </p:sp>
      <p:sp>
        <p:nvSpPr>
          <p:cNvPr id="6" name="KSO_BC2"/>
          <p:cNvSpPr>
            <a:spLocks noGrp="1"/>
          </p:cNvSpPr>
          <p:nvPr>
            <p:ph sz="quarter" idx="4"/>
          </p:nvPr>
        </p:nvSpPr>
        <p:spPr>
          <a:xfrm>
            <a:off x="6431849" y="2200275"/>
            <a:ext cx="5183188" cy="3684588"/>
          </a:xfrm>
        </p:spPr>
        <p:txBody>
          <a:bodyPr/>
          <a:lstStyle/>
          <a:p>
            <a:pPr lvl="0"/>
            <a:r>
              <a:rPr lang="zh-CN" altLang="en-US" smtClean="0"/>
              <a:t>单击此处编辑母版文本样式</a:t>
            </a:r>
            <a:endParaRPr lang="zh-CN" altLang="en-US" smtClean="0"/>
          </a:p>
          <a:p>
            <a:pPr lvl="1"/>
            <a:r>
              <a:rPr lang="zh-CN" altLang="en-US" smtClean="0"/>
              <a:t>第二级</a:t>
            </a:r>
          </a:p>
        </p:txBody>
      </p:sp>
      <p:sp>
        <p:nvSpPr>
          <p:cNvPr id="7" name="日期占位符 6"/>
          <p:cNvSpPr>
            <a:spLocks noGrp="1"/>
          </p:cNvSpPr>
          <p:nvPr>
            <p:ph type="dt" sz="half" idx="10"/>
          </p:nvPr>
        </p:nvSpPr>
        <p:spPr/>
        <p:txBody>
          <a:bodyPr/>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p>
            <a:endParaRPr lang="zh-CN" altLang="en-US"/>
          </a:p>
        </p:txBody>
      </p:sp>
      <p:sp>
        <p:nvSpPr>
          <p:cNvPr id="9" name="灯片编号占位符 8"/>
          <p:cNvSpPr>
            <a:spLocks noGrp="1"/>
          </p:cNvSpPr>
          <p:nvPr>
            <p:ph type="sldNum" sz="quarter" idx="12"/>
          </p:nvPr>
        </p:nvSpPr>
        <p:spPr/>
        <p:txBody>
          <a:bodyPr/>
          <a:p>
            <a:fld id="{7D9BB5D0-35E4-459D-AEF3-FE4D7C45CC19}" type="slidenum">
              <a:rPr lang="zh-CN" altLang="en-US" smtClean="0"/>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日期占位符 2"/>
          <p:cNvSpPr>
            <a:spLocks noGrp="1"/>
          </p:cNvSpPr>
          <p:nvPr>
            <p:ph type="dt" sz="half" idx="10"/>
          </p:nvPr>
        </p:nvSpPr>
        <p:spPr/>
        <p:txBody>
          <a:bodyPr/>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p>
            <a:endParaRPr lang="zh-CN" altLang="en-US"/>
          </a:p>
        </p:txBody>
      </p:sp>
      <p:sp>
        <p:nvSpPr>
          <p:cNvPr id="5" name="灯片编号占位符 4"/>
          <p:cNvSpPr>
            <a:spLocks noGrp="1"/>
          </p:cNvSpPr>
          <p:nvPr>
            <p:ph type="sldNum" sz="quarter" idx="12"/>
          </p:nvPr>
        </p:nvSpPr>
        <p:spPr/>
        <p:txBody>
          <a:bodyPr/>
          <a:p>
            <a:fld id="{7D9BB5D0-35E4-459D-AEF3-FE4D7C45CC19}" type="slidenum">
              <a:rPr lang="zh-CN" altLang="en-US" smtClean="0"/>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latinLnBrk="0" hangingPunct="1">
              <a:spcBef>
                <a:spcPts val="0"/>
              </a:spcBef>
              <a:spcAft>
                <a:spcPts val="0"/>
              </a:spcAft>
              <a:buClrTx/>
              <a:buSzTx/>
              <a:buFontTx/>
              <a:buNone/>
              <a:defRPr/>
            </a:pPr>
            <a:fld id="{13D0CE79-49FB-443D-BEF8-6B709DE8FD0C}" type="datetimeFigureOut">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lvl="0" algn="ctr"/>
            <a:endParaRPr lang="en-US" altLang="zh-CN" sz="1000" dirty="0">
              <a:solidFill>
                <a:srgbClr val="FFFFFF"/>
              </a:solidFill>
            </a:endParaRPr>
          </a:p>
        </p:txBody>
      </p:sp>
      <p:sp>
        <p:nvSpPr>
          <p:cNvPr id="4" name="灯片编号占位符 3"/>
          <p:cNvSpPr>
            <a:spLocks noGrp="1"/>
          </p:cNvSpPr>
          <p:nvPr>
            <p:ph type="sldNum" sz="quarter" idx="12"/>
          </p:nvPr>
        </p:nvSpPr>
        <p:spPr/>
        <p:txBody>
          <a:bodyPr/>
          <a:p>
            <a:pPr marL="0" marR="0" lvl="0" indent="0" algn="r" defTabSz="914400" rtl="0" eaLnBrk="1" latinLnBrk="0" hangingPunct="1">
              <a:spcBef>
                <a:spcPts val="0"/>
              </a:spcBef>
              <a:spcAft>
                <a:spcPts val="0"/>
              </a:spcAft>
              <a:buClrTx/>
              <a:buSzTx/>
              <a:buFontTx/>
              <a:buNone/>
              <a:defRPr/>
            </a:pPr>
            <a:fld id="{EF906490-237C-474C-BA2E-D98840BC1F8F}" type="slidenum">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1" y="533403"/>
            <a:ext cx="3932237" cy="1600200"/>
          </a:xfrm>
        </p:spPr>
        <p:txBody>
          <a:bodyPr anchor="b"/>
          <a:lstStyle>
            <a:lvl1pPr>
              <a:defRPr sz="18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1"/>
            <a:ext cx="6172200" cy="4873625"/>
          </a:xfrm>
        </p:spPr>
        <p:txBody>
          <a:bodyPr>
            <a:normAutofit/>
          </a:bodyPr>
          <a:lstStyle>
            <a:lvl1pPr>
              <a:defRPr sz="1125"/>
            </a:lvl1pPr>
            <a:lvl2pPr>
              <a:defRPr sz="1015"/>
            </a:lvl2pPr>
            <a:lvl3pPr>
              <a:defRPr sz="900"/>
            </a:lvl3pPr>
            <a:lvl4pPr>
              <a:defRPr sz="790"/>
            </a:lvl4pPr>
            <a:lvl5pPr>
              <a:defRPr sz="790"/>
            </a:lvl5pPr>
            <a:lvl6pPr>
              <a:defRPr sz="1125"/>
            </a:lvl6pPr>
            <a:lvl7pPr>
              <a:defRPr sz="1125"/>
            </a:lvl7pPr>
            <a:lvl8pPr>
              <a:defRPr sz="1125"/>
            </a:lvl8pPr>
            <a:lvl9pPr>
              <a:defRPr sz="1125"/>
            </a:lvl9pPr>
          </a:lstStyle>
          <a:p>
            <a:pPr lvl="0"/>
            <a:r>
              <a:rPr lang="zh-CN" altLang="en-US" smtClean="0"/>
              <a:t>单击此处编辑母版文本样式</a:t>
            </a:r>
            <a:endParaRPr lang="zh-CN" altLang="en-US" smtClean="0"/>
          </a:p>
          <a:p>
            <a:pPr lvl="1"/>
            <a:r>
              <a:rPr lang="zh-CN" altLang="en-US" smtClean="0"/>
              <a:t>第二级</a:t>
            </a:r>
          </a:p>
        </p:txBody>
      </p:sp>
      <p:sp>
        <p:nvSpPr>
          <p:cNvPr id="4" name="KSO_BC2"/>
          <p:cNvSpPr>
            <a:spLocks noGrp="1"/>
          </p:cNvSpPr>
          <p:nvPr>
            <p:ph type="body" sz="half" idx="2"/>
          </p:nvPr>
        </p:nvSpPr>
        <p:spPr>
          <a:xfrm>
            <a:off x="1144591" y="2133603"/>
            <a:ext cx="3932237" cy="3811588"/>
          </a:xfrm>
        </p:spPr>
        <p:txBody>
          <a:bodyPr/>
          <a:lstStyle>
            <a:lvl1pPr marL="0" indent="0">
              <a:buNone/>
              <a:defRPr sz="900"/>
            </a:lvl1pPr>
            <a:lvl2pPr marL="257175" indent="0">
              <a:buNone/>
              <a:defRPr sz="790"/>
            </a:lvl2pPr>
            <a:lvl3pPr marL="514350" indent="0">
              <a:buNone/>
              <a:defRPr sz="675"/>
            </a:lvl3pPr>
            <a:lvl4pPr marL="771525" indent="0">
              <a:buNone/>
              <a:defRPr sz="565"/>
            </a:lvl4pPr>
            <a:lvl5pPr marL="1028700" indent="0">
              <a:buNone/>
              <a:defRPr sz="565"/>
            </a:lvl5pPr>
            <a:lvl6pPr marL="1285875" indent="0">
              <a:buNone/>
              <a:defRPr sz="565"/>
            </a:lvl6pPr>
            <a:lvl7pPr marL="1543050" indent="0">
              <a:buNone/>
              <a:defRPr sz="565"/>
            </a:lvl7pPr>
            <a:lvl8pPr marL="1800225" indent="0">
              <a:buNone/>
              <a:defRPr sz="565"/>
            </a:lvl8pPr>
            <a:lvl9pPr marL="2057400" indent="0">
              <a:buNone/>
              <a:defRPr sz="565"/>
            </a:lvl9pPr>
          </a:lstStyle>
          <a:p>
            <a:pPr lvl="0"/>
            <a:r>
              <a:rPr lang="zh-CN" altLang="en-US" smtClean="0"/>
              <a:t>单击此处编辑母版文本样式</a:t>
            </a:r>
          </a:p>
        </p:txBody>
      </p:sp>
      <p:sp>
        <p:nvSpPr>
          <p:cNvPr id="5" name="日期占位符 4"/>
          <p:cNvSpPr>
            <a:spLocks noGrp="1"/>
          </p:cNvSpPr>
          <p:nvPr>
            <p:ph type="dt" sz="half" idx="10"/>
          </p:nvPr>
        </p:nvSpPr>
        <p:spPr/>
        <p:txBody>
          <a:bodyPr/>
          <a:p>
            <a:pPr marL="0" marR="0" lvl="0" indent="0" algn="l" defTabSz="914400" rtl="0" eaLnBrk="1" latinLnBrk="0" hangingPunct="1">
              <a:spcBef>
                <a:spcPts val="0"/>
              </a:spcBef>
              <a:spcAft>
                <a:spcPts val="0"/>
              </a:spcAft>
              <a:buClrTx/>
              <a:buSzTx/>
              <a:buFontTx/>
              <a:buNone/>
              <a:defRPr/>
            </a:pPr>
            <a:fld id="{13D0CE79-49FB-443D-BEF8-6B709DE8FD0C}" type="datetimeFigureOut">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lvl="0" algn="ctr"/>
            <a:endParaRPr lang="en-US" altLang="zh-CN" sz="1000" dirty="0">
              <a:solidFill>
                <a:srgbClr val="FFFFFF"/>
              </a:solidFill>
            </a:endParaRPr>
          </a:p>
        </p:txBody>
      </p:sp>
      <p:sp>
        <p:nvSpPr>
          <p:cNvPr id="7" name="灯片编号占位符 6"/>
          <p:cNvSpPr>
            <a:spLocks noGrp="1"/>
          </p:cNvSpPr>
          <p:nvPr>
            <p:ph type="sldNum" sz="quarter" idx="12"/>
          </p:nvPr>
        </p:nvSpPr>
        <p:spPr/>
        <p:txBody>
          <a:bodyPr/>
          <a:p>
            <a:pPr marL="0" marR="0" lvl="0" indent="0" algn="r" defTabSz="914400" rtl="0" eaLnBrk="1" latinLnBrk="0" hangingPunct="1">
              <a:spcBef>
                <a:spcPts val="0"/>
              </a:spcBef>
              <a:spcAft>
                <a:spcPts val="0"/>
              </a:spcAft>
              <a:buClrTx/>
              <a:buSzTx/>
              <a:buFontTx/>
              <a:buNone/>
              <a:defRPr/>
            </a:pPr>
            <a:fld id="{EF906490-237C-474C-BA2E-D98840BC1F8F}" type="slidenum">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p:spPr>
        <p:txBody>
          <a:bodyPr anchor="b"/>
          <a:lstStyle>
            <a:lvl1pPr>
              <a:defRPr sz="18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5442833" y="987430"/>
            <a:ext cx="6172200" cy="4873625"/>
          </a:xfrm>
        </p:spPr>
        <p:txBody>
          <a:bodyPr vert="horz" lIns="91440" tIns="45720" rIns="91440" bIns="45720" rtlCol="0" anchor="t">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marL="0" marR="0" lvl="0" indent="0" algn="just" defTabSz="514350" rtl="0" eaLnBrk="1" latinLnBrk="0" hangingPunct="1">
              <a:lnSpc>
                <a:spcPct val="110000"/>
              </a:lnSpc>
              <a:spcBef>
                <a:spcPts val="1015"/>
              </a:spcBef>
              <a:spcAft>
                <a:spcPts val="0"/>
              </a:spcAft>
              <a:buClr>
                <a:schemeClr val="accent1"/>
              </a:buClr>
              <a:buSzPct val="80000"/>
              <a:buFont typeface="Wingdings 2" panose="05020102010507070707" pitchFamily="18" charset="2"/>
              <a:buNone/>
              <a:defRPr/>
            </a:pPr>
            <a:r>
              <a:rPr kumimoji="0" lang="zh-CN" altLang="en-US" sz="1800" b="0" i="0" u="none" strike="noStrike" kern="1200" cap="none" spc="0" normalizeH="0" baseline="0" noProof="0" smtClean="0">
                <a:ln>
                  <a:noFill/>
                </a:ln>
                <a:solidFill>
                  <a:schemeClr val="accent1">
                    <a:lumMod val="60000"/>
                    <a:lumOff val="40000"/>
                  </a:schemeClr>
                </a:solidFill>
                <a:effectLst/>
                <a:uLnTx/>
                <a:uFillTx/>
                <a:latin typeface="+mj-ea"/>
                <a:ea typeface="+mj-ea"/>
                <a:cs typeface="+mn-cs"/>
              </a:rPr>
              <a:t>单击图标添加图片</a:t>
            </a:r>
            <a:endParaRPr kumimoji="0" lang="en-US" sz="1800" b="0" i="0" u="none" strike="noStrike" kern="1200" cap="none" spc="0" normalizeH="0" baseline="0" noProof="0" dirty="0">
              <a:ln>
                <a:noFill/>
              </a:ln>
              <a:solidFill>
                <a:schemeClr val="accent1">
                  <a:lumMod val="60000"/>
                  <a:lumOff val="40000"/>
                </a:schemeClr>
              </a:solidFill>
              <a:effectLst/>
              <a:uLnTx/>
              <a:uFillTx/>
              <a:latin typeface="+mj-ea"/>
              <a:ea typeface="+mj-ea"/>
              <a:cs typeface="+mn-cs"/>
            </a:endParaRPr>
          </a:p>
        </p:txBody>
      </p:sp>
      <p:sp>
        <p:nvSpPr>
          <p:cNvPr id="4" name="KSO_BC2"/>
          <p:cNvSpPr>
            <a:spLocks noGrp="1"/>
          </p:cNvSpPr>
          <p:nvPr>
            <p:ph type="body" sz="half" idx="2"/>
          </p:nvPr>
        </p:nvSpPr>
        <p:spPr>
          <a:xfrm>
            <a:off x="1246192" y="2057401"/>
            <a:ext cx="3932237" cy="3811588"/>
          </a:xfrm>
        </p:spPr>
        <p:txBody>
          <a:bodyPr/>
          <a:lstStyle>
            <a:lvl1pPr marL="0" indent="0">
              <a:buNone/>
              <a:defRPr sz="900"/>
            </a:lvl1pPr>
            <a:lvl2pPr marL="257175" indent="0">
              <a:buNone/>
              <a:defRPr sz="790"/>
            </a:lvl2pPr>
            <a:lvl3pPr marL="514350" indent="0">
              <a:buNone/>
              <a:defRPr sz="675"/>
            </a:lvl3pPr>
            <a:lvl4pPr marL="771525" indent="0">
              <a:buNone/>
              <a:defRPr sz="565"/>
            </a:lvl4pPr>
            <a:lvl5pPr marL="1028700" indent="0">
              <a:buNone/>
              <a:defRPr sz="565"/>
            </a:lvl5pPr>
            <a:lvl6pPr marL="1285875" indent="0">
              <a:buNone/>
              <a:defRPr sz="565"/>
            </a:lvl6pPr>
            <a:lvl7pPr marL="1543050" indent="0">
              <a:buNone/>
              <a:defRPr sz="565"/>
            </a:lvl7pPr>
            <a:lvl8pPr marL="1800225" indent="0">
              <a:buNone/>
              <a:defRPr sz="565"/>
            </a:lvl8pPr>
            <a:lvl9pPr marL="2057400" indent="0">
              <a:buNone/>
              <a:defRPr sz="565"/>
            </a:lvl9pPr>
          </a:lstStyle>
          <a:p>
            <a:pPr lvl="0"/>
            <a:r>
              <a:rPr lang="zh-CN" altLang="en-US" smtClean="0"/>
              <a:t>单击此处编辑母版文本样式</a:t>
            </a:r>
          </a:p>
        </p:txBody>
      </p:sp>
      <p:sp>
        <p:nvSpPr>
          <p:cNvPr id="5" name="日期占位符 4"/>
          <p:cNvSpPr>
            <a:spLocks noGrp="1"/>
          </p:cNvSpPr>
          <p:nvPr>
            <p:ph type="dt" sz="half" idx="10"/>
          </p:nvPr>
        </p:nvSpPr>
        <p:spPr/>
        <p:txBody>
          <a:bodyPr/>
          <a:p>
            <a:pPr marL="0" marR="0" lvl="0" indent="0" algn="l" defTabSz="914400" rtl="0" eaLnBrk="1" latinLnBrk="0" hangingPunct="1">
              <a:spcBef>
                <a:spcPts val="0"/>
              </a:spcBef>
              <a:spcAft>
                <a:spcPts val="0"/>
              </a:spcAft>
              <a:buClrTx/>
              <a:buSzTx/>
              <a:buFontTx/>
              <a:buNone/>
              <a:defRPr/>
            </a:pPr>
            <a:fld id="{13D0CE79-49FB-443D-BEF8-6B709DE8FD0C}" type="datetimeFigureOut">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lvl="0" algn="ctr"/>
            <a:endParaRPr lang="en-US" altLang="zh-CN" sz="1000" dirty="0">
              <a:solidFill>
                <a:srgbClr val="FFFFFF"/>
              </a:solidFill>
            </a:endParaRPr>
          </a:p>
        </p:txBody>
      </p:sp>
      <p:sp>
        <p:nvSpPr>
          <p:cNvPr id="7" name="灯片编号占位符 6"/>
          <p:cNvSpPr>
            <a:spLocks noGrp="1"/>
          </p:cNvSpPr>
          <p:nvPr>
            <p:ph type="sldNum" sz="quarter" idx="12"/>
          </p:nvPr>
        </p:nvSpPr>
        <p:spPr/>
        <p:txBody>
          <a:bodyPr/>
          <a:p>
            <a:pPr marL="0" marR="0" lvl="0" indent="0" algn="r" defTabSz="914400" rtl="0" eaLnBrk="1" latinLnBrk="0" hangingPunct="1">
              <a:spcBef>
                <a:spcPts val="0"/>
              </a:spcBef>
              <a:spcAft>
                <a:spcPts val="0"/>
              </a:spcAft>
              <a:buClrTx/>
              <a:buSzTx/>
              <a:buFontTx/>
              <a:buNone/>
              <a:defRPr/>
            </a:pPr>
            <a:fld id="{EF906490-237C-474C-BA2E-D98840BC1F8F}" type="slidenum">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p>
        </p:txBody>
      </p:sp>
      <p:sp>
        <p:nvSpPr>
          <p:cNvPr id="4" name="日期占位符 3"/>
          <p:cNvSpPr>
            <a:spLocks noGrp="1"/>
          </p:cNvSpPr>
          <p:nvPr>
            <p:ph type="dt" sz="half" idx="10"/>
          </p:nvPr>
        </p:nvSpPr>
        <p:spPr/>
        <p:txBody>
          <a:bodyPr/>
          <a:p>
            <a:pPr marL="0" marR="0" lvl="0" indent="0" algn="l" defTabSz="914400" rtl="0" eaLnBrk="1" latinLnBrk="0" hangingPunct="1">
              <a:spcBef>
                <a:spcPts val="0"/>
              </a:spcBef>
              <a:spcAft>
                <a:spcPts val="0"/>
              </a:spcAft>
              <a:buClrTx/>
              <a:buSzTx/>
              <a:buFontTx/>
              <a:buNone/>
              <a:defRPr/>
            </a:pPr>
            <a:fld id="{13D0CE79-49FB-443D-BEF8-6B709DE8FD0C}" type="datetimeFigureOut">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lvl="0" algn="ctr"/>
            <a:endParaRPr lang="en-US" altLang="zh-CN" sz="1000" dirty="0">
              <a:solidFill>
                <a:srgbClr val="FFFFFF"/>
              </a:solidFill>
            </a:endParaRPr>
          </a:p>
        </p:txBody>
      </p:sp>
      <p:sp>
        <p:nvSpPr>
          <p:cNvPr id="6" name="灯片编号占位符 5"/>
          <p:cNvSpPr>
            <a:spLocks noGrp="1"/>
          </p:cNvSpPr>
          <p:nvPr>
            <p:ph type="sldNum" sz="quarter" idx="12"/>
          </p:nvPr>
        </p:nvSpPr>
        <p:spPr/>
        <p:txBody>
          <a:bodyPr/>
          <a:p>
            <a:pPr marL="0" marR="0" lvl="0" indent="0" algn="r" defTabSz="914400" rtl="0" eaLnBrk="1" latinLnBrk="0" hangingPunct="1">
              <a:spcBef>
                <a:spcPts val="0"/>
              </a:spcBef>
              <a:spcAft>
                <a:spcPts val="0"/>
              </a:spcAft>
              <a:buClrTx/>
              <a:buSzTx/>
              <a:buFontTx/>
              <a:buNone/>
              <a:defRPr/>
            </a:pPr>
            <a:fld id="{EF906490-237C-474C-BA2E-D98840BC1F8F}" type="slidenum">
              <a:rPr kumimoji="0" lang="zh-CN" altLang="en-US" sz="10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10171291" y="365128"/>
            <a:ext cx="1182511" cy="5811839"/>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2113843" y="365128"/>
            <a:ext cx="7933269" cy="5811839"/>
          </a:xfrm>
        </p:spPr>
        <p:txBody>
          <a:bodyPr vert="eaVert"/>
          <a:lstStyle/>
          <a:p>
            <a:pPr lvl="0"/>
            <a:r>
              <a:rPr lang="zh-CN" altLang="en-US" smtClean="0"/>
              <a:t>单击此处编辑母版文本样式</a:t>
            </a:r>
            <a:endParaRPr lang="zh-CN" altLang="en-US" smtClean="0"/>
          </a:p>
          <a:p>
            <a:pPr lvl="1"/>
            <a:r>
              <a:rPr lang="zh-CN" altLang="en-US" smtClean="0"/>
              <a:t>第二级</a:t>
            </a: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pic>
        <p:nvPicPr>
          <p:cNvPr id="1026" name="图片 11"/>
          <p:cNvPicPr>
            <a:picLocks noChangeAspect="1"/>
          </p:cNvPicPr>
          <p:nvPr/>
        </p:nvPicPr>
        <p:blipFill>
          <a:blip r:embed="rId12"/>
          <a:srcRect l="11777" t="3351" r="15002" b="1410"/>
          <a:stretch>
            <a:fillRect/>
          </a:stretch>
        </p:blipFill>
        <p:spPr>
          <a:xfrm>
            <a:off x="0" y="0"/>
            <a:ext cx="12213167" cy="6858000"/>
          </a:xfrm>
          <a:prstGeom prst="rect">
            <a:avLst/>
          </a:prstGeom>
          <a:noFill/>
          <a:ln w="9525">
            <a:noFill/>
            <a:miter/>
          </a:ln>
        </p:spPr>
      </p:pic>
      <p:sp>
        <p:nvSpPr>
          <p:cNvPr id="7" name="矩形 6"/>
          <p:cNvSpPr/>
          <p:nvPr/>
        </p:nvSpPr>
        <p:spPr>
          <a:xfrm>
            <a:off x="-19049" y="12700"/>
            <a:ext cx="12213167" cy="6816725"/>
          </a:xfrm>
          <a:prstGeom prst="rect">
            <a:avLst/>
          </a:prstGeom>
          <a:solidFill>
            <a:srgbClr val="111111">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1028" name="KSO_BT1"/>
          <p:cNvSpPr>
            <a:spLocks noGrp="1"/>
          </p:cNvSpPr>
          <p:nvPr>
            <p:ph type="title"/>
          </p:nvPr>
        </p:nvSpPr>
        <p:spPr>
          <a:xfrm>
            <a:off x="558800" y="206375"/>
            <a:ext cx="11055351" cy="698500"/>
          </a:xfrm>
          <a:prstGeom prst="rect">
            <a:avLst/>
          </a:prstGeom>
          <a:noFill/>
          <a:ln w="9525">
            <a:noFill/>
            <a:miter/>
          </a:ln>
        </p:spPr>
        <p:txBody>
          <a:bodyPr anchor="b"/>
          <a:p>
            <a:pPr lvl="0"/>
            <a:r>
              <a:rPr lang="zh-CN" altLang="en-US" dirty="0"/>
              <a:t>单击此处编辑母版标题样式</a:t>
            </a:r>
            <a:endParaRPr lang="en-US" altLang="x-none" dirty="0"/>
          </a:p>
        </p:txBody>
      </p:sp>
      <p:sp>
        <p:nvSpPr>
          <p:cNvPr id="4" name="KSO_FD"/>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82F288E0-7875-42C4-84C8-98DBBD3BF4D2}" type="datetimeFigureOut">
              <a:rPr lang="zh-CN" altLang="en-US" smtClean="0"/>
            </a:fld>
            <a:endParaRPr lang="zh-CN" altLang="en-US"/>
          </a:p>
        </p:txBody>
      </p:sp>
      <p:sp>
        <p:nvSpPr>
          <p:cNvPr id="5" name="KSO_FT"/>
          <p:cNvSpPr>
            <a:spLocks noGrp="1"/>
          </p:cNvSpPr>
          <p:nvPr>
            <p:ph type="ftr" sz="quarter" idx="3"/>
          </p:nvPr>
        </p:nvSpPr>
        <p:spPr>
          <a:xfrm>
            <a:off x="4038600" y="6356350"/>
            <a:ext cx="4114800" cy="365125"/>
          </a:xfrm>
          <a:prstGeom prst="rect">
            <a:avLst/>
          </a:prstGeom>
        </p:spPr>
        <p:txBody>
          <a:bodyPr vert="horz" lIns="91440" tIns="45720" rIns="91440" bIns="45720" rtlCol="0" anchor="ctr"/>
          <a:p>
            <a:endParaRPr lang="zh-CN" altLang="en-US"/>
          </a:p>
        </p:txBody>
      </p:sp>
      <p:sp>
        <p:nvSpPr>
          <p:cNvPr id="6" name="KSO_FN"/>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7D9BB5D0-35E4-459D-AEF3-FE4D7C45CC19}" type="slidenum">
              <a:rPr lang="zh-CN" altLang="en-US" smtClean="0"/>
            </a:fld>
            <a:endParaRPr lang="zh-CN" altLang="en-US"/>
          </a:p>
        </p:txBody>
      </p:sp>
      <p:sp>
        <p:nvSpPr>
          <p:cNvPr id="1032" name="KSO_BC1"/>
          <p:cNvSpPr>
            <a:spLocks noGrp="1"/>
          </p:cNvSpPr>
          <p:nvPr>
            <p:ph type="body" idx="1"/>
          </p:nvPr>
        </p:nvSpPr>
        <p:spPr>
          <a:xfrm>
            <a:off x="558800" y="1074738"/>
            <a:ext cx="11055351" cy="5192712"/>
          </a:xfrm>
          <a:prstGeom prst="rect">
            <a:avLst/>
          </a:prstGeom>
          <a:noFill/>
          <a:ln w="9525">
            <a:noFill/>
            <a:miter/>
          </a:ln>
        </p:spPr>
        <p:txBody>
          <a:bodyPr/>
          <a:p>
            <a:pPr lvl="0"/>
            <a:r>
              <a:rPr lang="zh-CN" altLang="en-US" dirty="0"/>
              <a:t>单击此处编辑母版文本样式</a:t>
            </a:r>
            <a:endParaRPr lang="zh-CN" altLang="en-US" dirty="0"/>
          </a:p>
          <a:p>
            <a:pPr lvl="1"/>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514350" rtl="0" eaLnBrk="1" latinLnBrk="0" hangingPunct="1">
        <a:lnSpc>
          <a:spcPct val="90000"/>
        </a:lnSpc>
        <a:spcBef>
          <a:spcPct val="0"/>
        </a:spcBef>
        <a:buNone/>
        <a:defRPr sz="3200" b="1" i="0" kern="1200" baseline="0">
          <a:solidFill>
            <a:schemeClr val="accent1">
              <a:lumMod val="60000"/>
              <a:lumOff val="40000"/>
            </a:schemeClr>
          </a:solidFill>
          <a:effectLst/>
          <a:latin typeface="+mj-ea"/>
          <a:ea typeface="+mj-ea"/>
          <a:cs typeface="+mj-cs"/>
        </a:defRPr>
      </a:lvl1pPr>
    </p:titleStyle>
    <p:bodyStyle>
      <a:lvl1pPr marL="200660" indent="-200660" algn="just" defTabSz="514350" rtl="0" eaLnBrk="1" latinLnBrk="0" hangingPunct="1">
        <a:lnSpc>
          <a:spcPct val="110000"/>
        </a:lnSpc>
        <a:spcBef>
          <a:spcPts val="1015"/>
        </a:spcBef>
        <a:spcAft>
          <a:spcPts val="0"/>
        </a:spcAft>
        <a:buClr>
          <a:schemeClr val="accent1"/>
        </a:buClr>
        <a:buSzPct val="80000"/>
        <a:buFont typeface="Wingdings 2" panose="05020102010507070707" pitchFamily="18" charset="2"/>
        <a:buChar char="÷"/>
        <a:defRPr sz="2400" kern="1200" baseline="0">
          <a:solidFill>
            <a:schemeClr val="accent1">
              <a:lumMod val="60000"/>
              <a:lumOff val="40000"/>
            </a:schemeClr>
          </a:solidFill>
          <a:latin typeface="+mj-ea"/>
          <a:ea typeface="+mj-ea"/>
          <a:cs typeface="+mn-cs"/>
        </a:defRPr>
      </a:lvl1pPr>
      <a:lvl2pPr marL="200660" indent="-200660" algn="just" defTabSz="514350" rtl="0" eaLnBrk="1" latinLnBrk="0" hangingPunct="1">
        <a:lnSpc>
          <a:spcPct val="150000"/>
        </a:lnSpc>
        <a:spcBef>
          <a:spcPts val="0"/>
        </a:spcBef>
        <a:spcAft>
          <a:spcPts val="340"/>
        </a:spcAft>
        <a:buClr>
          <a:schemeClr val="accent2">
            <a:lumMod val="60000"/>
            <a:lumOff val="40000"/>
          </a:schemeClr>
        </a:buClr>
        <a:buFont typeface="新宋体" pitchFamily="49" charset="-122"/>
        <a:buChar char=" "/>
        <a:defRPr sz="1800" kern="1200" baseline="0">
          <a:solidFill>
            <a:schemeClr val="tx1"/>
          </a:solidFill>
          <a:latin typeface="+mn-ea"/>
          <a:ea typeface="+mn-ea"/>
          <a:cs typeface="+mn-cs"/>
        </a:defRPr>
      </a:lvl2pPr>
      <a:lvl3pPr marL="643255" indent="-128905" algn="l" defTabSz="514350" rtl="0" eaLnBrk="1" latinLnBrk="0" hangingPunct="1">
        <a:lnSpc>
          <a:spcPct val="90000"/>
        </a:lnSpc>
        <a:spcBef>
          <a:spcPts val="280"/>
        </a:spcBef>
        <a:buFont typeface="Arial" pitchFamily="34" charset="0"/>
        <a:buChar char="•"/>
        <a:defRPr sz="1125" kern="1200">
          <a:solidFill>
            <a:schemeClr val="tx1"/>
          </a:solidFill>
          <a:latin typeface="+mn-lt"/>
          <a:ea typeface="+mn-ea"/>
          <a:cs typeface="+mn-cs"/>
        </a:defRPr>
      </a:lvl3pPr>
      <a:lvl4pPr marL="900430" indent="-128905"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4pPr>
      <a:lvl5pPr marL="1157605" indent="-128905"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5pPr>
      <a:lvl6pPr marL="1414780" indent="-128905"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6pPr>
      <a:lvl7pPr marL="1671955" indent="-128905"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7pPr>
      <a:lvl8pPr marL="1929130" indent="-128905"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8pPr>
      <a:lvl9pPr marL="2186305" indent="-128905" algn="l" defTabSz="514350" rtl="0" eaLnBrk="1" latinLnBrk="0" hangingPunct="1">
        <a:lnSpc>
          <a:spcPct val="90000"/>
        </a:lnSpc>
        <a:spcBef>
          <a:spcPts val="280"/>
        </a:spcBef>
        <a:buFont typeface="Arial" pitchFamily="34" charset="0"/>
        <a:buChar char="•"/>
        <a:defRPr sz="1015" kern="1200">
          <a:solidFill>
            <a:schemeClr val="tx1"/>
          </a:solidFill>
          <a:latin typeface="+mn-lt"/>
          <a:ea typeface="+mn-ea"/>
          <a:cs typeface="+mn-cs"/>
        </a:defRPr>
      </a:lvl9pPr>
    </p:bodyStyle>
    <p:otherStyle>
      <a:defPPr>
        <a:defRPr lang="en-US"/>
      </a:defPPr>
      <a:lvl1pPr marL="0" algn="l" defTabSz="514350" rtl="0" eaLnBrk="1" latinLnBrk="0" hangingPunct="1">
        <a:defRPr sz="1015" kern="1200">
          <a:solidFill>
            <a:schemeClr val="tx1"/>
          </a:solidFill>
          <a:latin typeface="+mn-lt"/>
          <a:ea typeface="+mn-ea"/>
          <a:cs typeface="+mn-cs"/>
        </a:defRPr>
      </a:lvl1pPr>
      <a:lvl2pPr marL="257175" algn="l" defTabSz="514350" rtl="0" eaLnBrk="1" latinLnBrk="0" hangingPunct="1">
        <a:defRPr sz="1015" kern="1200">
          <a:solidFill>
            <a:schemeClr val="tx1"/>
          </a:solidFill>
          <a:latin typeface="+mn-lt"/>
          <a:ea typeface="+mn-ea"/>
          <a:cs typeface="+mn-cs"/>
        </a:defRPr>
      </a:lvl2pPr>
      <a:lvl3pPr marL="514350" algn="l" defTabSz="514350" rtl="0" eaLnBrk="1" latinLnBrk="0" hangingPunct="1">
        <a:defRPr sz="1015" kern="1200">
          <a:solidFill>
            <a:schemeClr val="tx1"/>
          </a:solidFill>
          <a:latin typeface="+mn-lt"/>
          <a:ea typeface="+mn-ea"/>
          <a:cs typeface="+mn-cs"/>
        </a:defRPr>
      </a:lvl3pPr>
      <a:lvl4pPr marL="771525" algn="l" defTabSz="514350" rtl="0" eaLnBrk="1" latinLnBrk="0" hangingPunct="1">
        <a:defRPr sz="1015" kern="1200">
          <a:solidFill>
            <a:schemeClr val="tx1"/>
          </a:solidFill>
          <a:latin typeface="+mn-lt"/>
          <a:ea typeface="+mn-ea"/>
          <a:cs typeface="+mn-cs"/>
        </a:defRPr>
      </a:lvl4pPr>
      <a:lvl5pPr marL="1028700" algn="l" defTabSz="514350" rtl="0" eaLnBrk="1" latinLnBrk="0" hangingPunct="1">
        <a:defRPr sz="1015" kern="1200">
          <a:solidFill>
            <a:schemeClr val="tx1"/>
          </a:solidFill>
          <a:latin typeface="+mn-lt"/>
          <a:ea typeface="+mn-ea"/>
          <a:cs typeface="+mn-cs"/>
        </a:defRPr>
      </a:lvl5pPr>
      <a:lvl6pPr marL="1285875" algn="l" defTabSz="514350" rtl="0" eaLnBrk="1" latinLnBrk="0" hangingPunct="1">
        <a:defRPr sz="1015" kern="1200">
          <a:solidFill>
            <a:schemeClr val="tx1"/>
          </a:solidFill>
          <a:latin typeface="+mn-lt"/>
          <a:ea typeface="+mn-ea"/>
          <a:cs typeface="+mn-cs"/>
        </a:defRPr>
      </a:lvl6pPr>
      <a:lvl7pPr marL="1543050" algn="l" defTabSz="514350" rtl="0" eaLnBrk="1" latinLnBrk="0" hangingPunct="1">
        <a:defRPr sz="1015" kern="1200">
          <a:solidFill>
            <a:schemeClr val="tx1"/>
          </a:solidFill>
          <a:latin typeface="+mn-lt"/>
          <a:ea typeface="+mn-ea"/>
          <a:cs typeface="+mn-cs"/>
        </a:defRPr>
      </a:lvl7pPr>
      <a:lvl8pPr marL="1800225" algn="l" defTabSz="514350" rtl="0" eaLnBrk="1" latinLnBrk="0" hangingPunct="1">
        <a:defRPr sz="1015" kern="1200">
          <a:solidFill>
            <a:schemeClr val="tx1"/>
          </a:solidFill>
          <a:latin typeface="+mn-lt"/>
          <a:ea typeface="+mn-ea"/>
          <a:cs typeface="+mn-cs"/>
        </a:defRPr>
      </a:lvl8pPr>
      <a:lvl9pPr marL="2057400" algn="l" defTabSz="514350" rtl="0" eaLnBrk="1" latinLnBrk="0" hangingPunct="1">
        <a:defRPr sz="10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2.xml"/><Relationship Id="rId4" Type="http://schemas.openxmlformats.org/officeDocument/2006/relationships/image" Target="../media/image17.wmf"/><Relationship Id="rId3" Type="http://schemas.openxmlformats.org/officeDocument/2006/relationships/oleObject" Target="../embeddings/oleObject2.bin"/><Relationship Id="rId2" Type="http://schemas.openxmlformats.org/officeDocument/2006/relationships/image" Target="../media/image16.wmf"/><Relationship Id="rId1"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2.xml"/><Relationship Id="rId4" Type="http://schemas.openxmlformats.org/officeDocument/2006/relationships/image" Target="../media/image19.wmf"/><Relationship Id="rId3" Type="http://schemas.openxmlformats.org/officeDocument/2006/relationships/oleObject" Target="../embeddings/oleObject4.bin"/><Relationship Id="rId2" Type="http://schemas.openxmlformats.org/officeDocument/2006/relationships/image" Target="../media/image18.wmf"/><Relationship Id="rId1"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ph type="ctrTitle"/>
          </p:nvPr>
        </p:nvSpPr>
        <p:spPr>
          <a:xfrm>
            <a:off x="2269490" y="2156460"/>
            <a:ext cx="7535545" cy="1528445"/>
          </a:xfrm>
        </p:spPr>
        <p:txBody>
          <a:bodyPr/>
          <a:p>
            <a:r>
              <a:rPr lang="zh-CN" altLang="en-US"/>
              <a:t>冉绍尔</a:t>
            </a:r>
            <a:r>
              <a:rPr lang="en-US" altLang="zh-CN"/>
              <a:t>-</a:t>
            </a:r>
            <a:r>
              <a:rPr lang="zh-CN" altLang="en-US"/>
              <a:t>汤森效应实验</a:t>
            </a:r>
            <a:endParaRPr lang="zh-CN" altLang="en-US"/>
          </a:p>
        </p:txBody>
      </p:sp>
      <p:sp>
        <p:nvSpPr>
          <p:cNvPr id="7" name="副标题 6"/>
          <p:cNvSpPr>
            <a:spLocks noGrp="1"/>
          </p:cNvSpPr>
          <p:nvPr>
            <p:ph type="subTitle" idx="1"/>
          </p:nvPr>
        </p:nvSpPr>
        <p:spPr/>
        <p:txBody>
          <a:bodyPr/>
          <a:p>
            <a:r>
              <a:rPr lang="zh-CN" altLang="en-US"/>
              <a:t>报告人：陈鹏 </a:t>
            </a:r>
            <a:r>
              <a:rPr lang="en-US" altLang="zh-CN"/>
              <a:t>13307130312 </a:t>
            </a:r>
            <a:r>
              <a:rPr lang="zh-CN" altLang="en-US"/>
              <a:t>光电信息科学与工程</a:t>
            </a:r>
            <a:endParaRPr lang="zh-CN" altLang="en-US"/>
          </a:p>
        </p:txBody>
      </p:sp>
      <p:sp>
        <p:nvSpPr>
          <p:cNvPr id="8" name="文本框 7"/>
          <p:cNvSpPr txBox="1"/>
          <p:nvPr/>
        </p:nvSpPr>
        <p:spPr>
          <a:xfrm>
            <a:off x="4297680" y="4907280"/>
            <a:ext cx="3535680" cy="566420"/>
          </a:xfrm>
          <a:prstGeom prst="rect">
            <a:avLst/>
          </a:prstGeom>
          <a:noFill/>
        </p:spPr>
        <p:txBody>
          <a:bodyPr wrap="none" rtlCol="0">
            <a:spAutoFit/>
          </a:bodyPr>
          <a:p>
            <a:pPr>
              <a:lnSpc>
                <a:spcPct val="130000"/>
              </a:lnSpc>
            </a:pPr>
            <a:r>
              <a:rPr lang="zh-CN" altLang="en-US" sz="2400" dirty="0" smtClean="0">
                <a:latin typeface="Arial" pitchFamily="34" charset="0"/>
                <a:ea typeface="微软雅黑" pitchFamily="34" charset="-122"/>
              </a:rPr>
              <a:t>指导老师：殳蕾，姚红英</a:t>
            </a:r>
            <a:endParaRPr lang="zh-CN" altLang="en-US" sz="2400" dirty="0" smtClean="0">
              <a:latin typeface="Arial" pitchFamily="34" charset="0"/>
              <a:ea typeface="微软雅黑"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关键词</a:t>
            </a:r>
            <a:endParaRPr lang="zh-CN" altLang="en-US"/>
          </a:p>
        </p:txBody>
      </p:sp>
      <p:sp>
        <p:nvSpPr>
          <p:cNvPr id="3" name="内容占位符 2"/>
          <p:cNvSpPr>
            <a:spLocks noGrp="1"/>
          </p:cNvSpPr>
          <p:nvPr>
            <p:ph idx="1"/>
          </p:nvPr>
        </p:nvSpPr>
        <p:spPr/>
        <p:txBody>
          <a:bodyPr/>
          <a:p>
            <a:r>
              <a:rPr lang="zh-CN" altLang="en-US" sz="2400">
                <a:solidFill>
                  <a:schemeClr val="tx1"/>
                </a:solidFill>
                <a:uFillTx/>
              </a:rPr>
              <a:t>引言</a:t>
            </a:r>
            <a:endParaRPr lang="zh-CN" altLang="en-US" sz="2400">
              <a:solidFill>
                <a:schemeClr val="tx1"/>
              </a:solidFill>
              <a:uFillTx/>
            </a:endParaRPr>
          </a:p>
          <a:p>
            <a:r>
              <a:rPr lang="zh-CN" altLang="en-US" sz="2400">
                <a:solidFill>
                  <a:schemeClr val="tx1"/>
                </a:solidFill>
                <a:uFillTx/>
              </a:rPr>
              <a:t>实验原理</a:t>
            </a:r>
            <a:endParaRPr lang="zh-CN" altLang="en-US" sz="2400">
              <a:solidFill>
                <a:schemeClr val="tx1"/>
              </a:solidFill>
              <a:uFillTx/>
            </a:endParaRPr>
          </a:p>
          <a:p>
            <a:r>
              <a:rPr lang="zh-CN" altLang="en-US" sz="2400">
                <a:solidFill>
                  <a:schemeClr val="tx1"/>
                </a:solidFill>
                <a:uFillTx/>
              </a:rPr>
              <a:t>实验内容</a:t>
            </a:r>
            <a:endParaRPr lang="zh-CN" altLang="en-US" sz="2400">
              <a:solidFill>
                <a:schemeClr val="tx1"/>
              </a:solidFill>
              <a:uFillTx/>
            </a:endParaRPr>
          </a:p>
          <a:p>
            <a:r>
              <a:rPr lang="zh-CN" altLang="en-US" sz="2400">
                <a:solidFill>
                  <a:schemeClr val="tx1"/>
                </a:solidFill>
                <a:uFillTx/>
              </a:rPr>
              <a:t>实验结果与分析</a:t>
            </a:r>
            <a:endParaRPr lang="zh-CN" altLang="en-US" sz="2400">
              <a:solidFill>
                <a:schemeClr val="tx1"/>
              </a:solidFill>
              <a:uFillTx/>
            </a:endParaRPr>
          </a:p>
          <a:p>
            <a:r>
              <a:rPr lang="zh-CN" altLang="en-US" sz="2400">
                <a:solidFill>
                  <a:schemeClr val="tx1"/>
                </a:solidFill>
                <a:uFillTx/>
              </a:rPr>
              <a:t>量子力学的理论解释</a:t>
            </a:r>
            <a:endParaRPr lang="zh-CN" altLang="en-US" sz="2400">
              <a:solidFill>
                <a:schemeClr val="tx1"/>
              </a:solidFill>
              <a:uFillTx/>
            </a:endParaRPr>
          </a:p>
          <a:p>
            <a:r>
              <a:rPr lang="zh-CN" altLang="en-US" sz="2400">
                <a:solidFill>
                  <a:schemeClr val="tx1"/>
                </a:solidFill>
                <a:uFillTx/>
              </a:rPr>
              <a:t>参考文献</a:t>
            </a:r>
            <a:endParaRPr lang="zh-CN" altLang="en-US" sz="2400">
              <a:solidFill>
                <a:schemeClr val="tx1"/>
              </a:solidFill>
              <a:uFillTx/>
            </a:endParaRPr>
          </a:p>
          <a:p>
            <a:endParaRPr lang="zh-CN" altLang="en-US" sz="2400">
              <a:solidFill>
                <a:srgbClr val="CDE0FB"/>
              </a:solidFill>
              <a:uFillTx/>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引言</a:t>
            </a:r>
            <a:endParaRPr lang="zh-CN" altLang="en-US"/>
          </a:p>
        </p:txBody>
      </p:sp>
      <p:sp>
        <p:nvSpPr>
          <p:cNvPr id="3" name="内容占位符 2"/>
          <p:cNvSpPr>
            <a:spLocks noGrp="1"/>
          </p:cNvSpPr>
          <p:nvPr>
            <p:ph idx="1"/>
          </p:nvPr>
        </p:nvSpPr>
        <p:spPr/>
        <p:txBody>
          <a:bodyPr/>
          <a:p>
            <a:pPr>
              <a:lnSpc>
                <a:spcPct val="150000"/>
              </a:lnSpc>
              <a:spcBef>
                <a:spcPts val="1000"/>
              </a:spcBef>
            </a:pPr>
            <a:r>
              <a:rPr lang="zh-CN" altLang="en-US">
                <a:solidFill>
                  <a:schemeClr val="tx1"/>
                </a:solidFill>
              </a:rPr>
              <a:t>1</a:t>
            </a:r>
            <a:r>
              <a:rPr lang="zh-CN" altLang="en-US" sz="2400">
                <a:solidFill>
                  <a:schemeClr val="tx1"/>
                </a:solidFill>
                <a:uFillTx/>
              </a:rPr>
              <a:t>921年，Carl Ramsauer在研究电子与气体原子的碰撞中，发现碰撞截面的大小与电子的速度有关。当电子能量较高时，电子与氩原子的碰撞散射截面随着电子能量的降低而增大；当电子能量小于十几个电子伏特后，发现散射截面却随着电子的能量的降低而迅速减小。在经典理论中,散射截面与电子的运动速度无关（原子为</a:t>
            </a:r>
            <a:r>
              <a:rPr lang="en-US" altLang="zh-CN" sz="2400">
                <a:solidFill>
                  <a:schemeClr val="tx1"/>
                </a:solidFill>
                <a:uFillTx/>
              </a:rPr>
              <a:t>hard spheres</a:t>
            </a:r>
            <a:r>
              <a:rPr lang="zh-CN" altLang="en-US" sz="2400">
                <a:solidFill>
                  <a:schemeClr val="tx1"/>
                </a:solidFill>
                <a:uFillTx/>
              </a:rPr>
              <a:t>），而冉紹尔与汤森的实验结果表明它们是相关的（</a:t>
            </a:r>
            <a:r>
              <a:rPr lang="en-US" altLang="zh-CN" sz="2400">
                <a:solidFill>
                  <a:schemeClr val="tx1"/>
                </a:solidFill>
                <a:uFillTx/>
              </a:rPr>
              <a:t>potential well</a:t>
            </a:r>
            <a:r>
              <a:rPr lang="zh-CN" altLang="en-US" sz="2400">
                <a:solidFill>
                  <a:schemeClr val="tx1"/>
                </a:solidFill>
                <a:uFillTx/>
              </a:rPr>
              <a:t>）</a:t>
            </a:r>
            <a:endParaRPr lang="zh-CN" altLang="en-US" sz="2400">
              <a:solidFill>
                <a:schemeClr val="tx1"/>
              </a:solidFill>
              <a:uFillTx/>
            </a:endParaRPr>
          </a:p>
          <a:p>
            <a:pPr>
              <a:lnSpc>
                <a:spcPct val="150000"/>
              </a:lnSpc>
              <a:spcBef>
                <a:spcPts val="1000"/>
              </a:spcBef>
            </a:pPr>
            <a:r>
              <a:rPr lang="en-US" altLang="zh-CN" sz="2400">
                <a:solidFill>
                  <a:schemeClr val="tx1"/>
                </a:solidFill>
                <a:uFillTx/>
              </a:rPr>
              <a:t>see kukolich</a:t>
            </a:r>
            <a:endParaRPr lang="en-US" altLang="zh-CN" sz="2400">
              <a:solidFill>
                <a:schemeClr val="tx1"/>
              </a:solidFill>
              <a:uFillTx/>
            </a:endParaRPr>
          </a:p>
          <a:p>
            <a:pPr marL="0" indent="0">
              <a:lnSpc>
                <a:spcPct val="150000"/>
              </a:lnSpc>
              <a:spcBef>
                <a:spcPts val="1000"/>
              </a:spcBef>
              <a:buNone/>
            </a:pPr>
            <a:endParaRPr lang="en-US" altLang="zh-CN" sz="2400">
              <a:solidFill>
                <a:schemeClr val="tx1"/>
              </a:solidFill>
              <a:uFillTx/>
            </a:endParaRPr>
          </a:p>
          <a:p>
            <a:pPr>
              <a:lnSpc>
                <a:spcPct val="150000"/>
              </a:lnSpc>
              <a:spcBef>
                <a:spcPts val="1000"/>
              </a:spcBef>
            </a:pPr>
            <a:endParaRPr lang="zh-CN" altLang="en-US" sz="2400">
              <a:solidFill>
                <a:srgbClr val="CDE0FB"/>
              </a:solidFill>
              <a:uFillTx/>
              <a:latin typeface="宋体" charset="0"/>
              <a:ea typeface="宋体" charset="0"/>
            </a:endParaRPr>
          </a:p>
          <a:p>
            <a:pPr>
              <a:lnSpc>
                <a:spcPct val="150000"/>
              </a:lnSpc>
              <a:spcBef>
                <a:spcPts val="1000"/>
              </a:spcBef>
            </a:pPr>
            <a:endParaRPr lang="zh-CN" altLang="en-US" sz="2400">
              <a:solidFill>
                <a:srgbClr val="CDE0FB"/>
              </a:solidFill>
              <a:uFillTx/>
              <a:latin typeface="+中文标题" charset="0"/>
            </a:endParaRPr>
          </a:p>
          <a:p>
            <a:endParaRPr lang="zh-CN" altLang="en-US" sz="2400">
              <a:solidFill>
                <a:srgbClr val="CDE0FB"/>
              </a:solidFill>
              <a:uFillTx/>
              <a:latin typeface="+中文标题"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实验原理</a:t>
            </a:r>
            <a:endParaRPr lang="zh-CN" altLang="en-US"/>
          </a:p>
        </p:txBody>
      </p:sp>
      <p:sp>
        <p:nvSpPr>
          <p:cNvPr id="3" name="内容占位符 2"/>
          <p:cNvSpPr>
            <a:spLocks noGrp="1"/>
          </p:cNvSpPr>
          <p:nvPr>
            <p:ph idx="1"/>
          </p:nvPr>
        </p:nvSpPr>
        <p:spPr/>
        <p:txBody>
          <a:bodyPr/>
          <a:p>
            <a:r>
              <a:rPr lang="zh-CN" altLang="en-US" dirty="0" smtClean="0">
                <a:solidFill>
                  <a:schemeClr val="tx1"/>
                </a:solidFill>
                <a:sym typeface="+mn-ea"/>
              </a:rPr>
              <a:t>散射截面：设</a:t>
            </a:r>
            <a:r>
              <a:rPr lang="en-US" altLang="zh-CN" dirty="0" smtClean="0">
                <a:solidFill>
                  <a:schemeClr val="tx1"/>
                </a:solidFill>
                <a:sym typeface="+mn-ea"/>
              </a:rPr>
              <a:t>B</a:t>
            </a:r>
            <a:r>
              <a:rPr lang="zh-CN" altLang="en-US" dirty="0" smtClean="0">
                <a:solidFill>
                  <a:schemeClr val="tx1"/>
                </a:solidFill>
                <a:sym typeface="+mn-ea"/>
              </a:rPr>
              <a:t>粒子杂乱地分布在平面上，单位面积上平均有</a:t>
            </a:r>
            <a:r>
              <a:rPr lang="en-US" altLang="zh-CN" dirty="0" smtClean="0">
                <a:solidFill>
                  <a:schemeClr val="tx1"/>
                </a:solidFill>
                <a:sym typeface="+mn-ea"/>
              </a:rPr>
              <a:t>n</a:t>
            </a:r>
            <a:r>
              <a:rPr lang="zh-CN" altLang="en-US" dirty="0" smtClean="0">
                <a:solidFill>
                  <a:schemeClr val="tx1"/>
                </a:solidFill>
                <a:sym typeface="+mn-ea"/>
              </a:rPr>
              <a:t>个粒子，当</a:t>
            </a:r>
            <a:r>
              <a:rPr lang="en-US" altLang="zh-CN" dirty="0" smtClean="0">
                <a:solidFill>
                  <a:schemeClr val="tx1"/>
                </a:solidFill>
                <a:sym typeface="+mn-ea"/>
              </a:rPr>
              <a:t>A</a:t>
            </a:r>
            <a:r>
              <a:rPr lang="zh-CN" altLang="en-US" dirty="0" smtClean="0">
                <a:solidFill>
                  <a:schemeClr val="tx1"/>
                </a:solidFill>
                <a:sym typeface="+mn-ea"/>
              </a:rPr>
              <a:t>粒子垂直入射时，将与</a:t>
            </a:r>
            <a:r>
              <a:rPr lang="en-US" altLang="zh-CN" dirty="0" smtClean="0">
                <a:solidFill>
                  <a:schemeClr val="tx1"/>
                </a:solidFill>
                <a:sym typeface="+mn-ea"/>
              </a:rPr>
              <a:t>B</a:t>
            </a:r>
            <a:r>
              <a:rPr lang="zh-CN" altLang="en-US" dirty="0" smtClean="0">
                <a:solidFill>
                  <a:schemeClr val="tx1"/>
                </a:solidFill>
                <a:sym typeface="+mn-ea"/>
              </a:rPr>
              <a:t>发生相互作用而离开入射束的概率为</a:t>
            </a:r>
            <a:r>
              <a:rPr lang="en-US" altLang="zh-CN" dirty="0" smtClean="0">
                <a:solidFill>
                  <a:schemeClr val="tx1"/>
                </a:solidFill>
                <a:sym typeface="+mn-ea"/>
              </a:rPr>
              <a:t>P</a:t>
            </a:r>
            <a:r>
              <a:rPr lang="zh-CN" altLang="en-US" dirty="0" smtClean="0">
                <a:solidFill>
                  <a:schemeClr val="tx1"/>
                </a:solidFill>
                <a:sym typeface="+mn-ea"/>
              </a:rPr>
              <a:t>。</a:t>
            </a:r>
            <a:endParaRPr lang="zh-CN" altLang="en-US" dirty="0" smtClean="0">
              <a:solidFill>
                <a:schemeClr val="tx1"/>
              </a:solidFill>
              <a:sym typeface="+mn-ea"/>
            </a:endParaRPr>
          </a:p>
          <a:p>
            <a:pPr marL="0" indent="0">
              <a:buNone/>
            </a:pPr>
            <a:r>
              <a:rPr lang="zh-CN" altLang="en-US" dirty="0" smtClean="0">
                <a:solidFill>
                  <a:schemeClr val="tx1"/>
                </a:solidFill>
                <a:sym typeface="+mn-ea"/>
              </a:rPr>
              <a:t>   根据</a:t>
            </a:r>
            <a:r>
              <a:rPr lang="en-US" altLang="zh-CN" dirty="0" smtClean="0">
                <a:solidFill>
                  <a:schemeClr val="tx1"/>
                </a:solidFill>
                <a:sym typeface="+mn-ea"/>
              </a:rPr>
              <a:t>P=</a:t>
            </a:r>
            <a:r>
              <a:rPr lang="en-US" altLang="zh-CN" dirty="0" err="1" smtClean="0">
                <a:solidFill>
                  <a:schemeClr val="tx1"/>
                </a:solidFill>
                <a:sym typeface="+mn-ea"/>
              </a:rPr>
              <a:t>nS</a:t>
            </a:r>
            <a:r>
              <a:rPr lang="el-GR" altLang="zh-CN" dirty="0" smtClean="0">
                <a:solidFill>
                  <a:schemeClr val="tx1"/>
                </a:solidFill>
                <a:sym typeface="+mn-ea"/>
              </a:rPr>
              <a:t>σ/</a:t>
            </a:r>
            <a:r>
              <a:rPr lang="en-US" altLang="zh-CN" dirty="0" smtClean="0">
                <a:solidFill>
                  <a:schemeClr val="tx1"/>
                </a:solidFill>
                <a:sym typeface="+mn-ea"/>
              </a:rPr>
              <a:t>S=n</a:t>
            </a:r>
            <a:r>
              <a:rPr lang="el-GR" altLang="zh-CN" dirty="0" smtClean="0">
                <a:solidFill>
                  <a:schemeClr val="tx1"/>
                </a:solidFill>
                <a:sym typeface="+mn-ea"/>
              </a:rPr>
              <a:t>σ</a:t>
            </a:r>
            <a:r>
              <a:rPr lang="zh-CN" altLang="el-GR" dirty="0" smtClean="0">
                <a:solidFill>
                  <a:schemeClr val="tx1"/>
                </a:solidFill>
                <a:sym typeface="+mn-ea"/>
              </a:rPr>
              <a:t>，</a:t>
            </a:r>
            <a:r>
              <a:rPr lang="zh-CN" altLang="en-US" dirty="0" smtClean="0">
                <a:solidFill>
                  <a:schemeClr val="tx1"/>
                </a:solidFill>
                <a:sym typeface="+mn-ea"/>
              </a:rPr>
              <a:t>定义散射截面：</a:t>
            </a:r>
            <a:r>
              <a:rPr lang="el-GR" altLang="zh-CN" dirty="0" smtClean="0">
                <a:solidFill>
                  <a:schemeClr val="tx1"/>
                </a:solidFill>
                <a:sym typeface="+mn-ea"/>
              </a:rPr>
              <a:t>σ=</a:t>
            </a:r>
            <a:r>
              <a:rPr lang="en-US" altLang="zh-CN" dirty="0" smtClean="0">
                <a:solidFill>
                  <a:schemeClr val="tx1"/>
                </a:solidFill>
                <a:sym typeface="+mn-ea"/>
              </a:rPr>
              <a:t>P/n.</a:t>
            </a:r>
            <a:endParaRPr lang="en-US" altLang="zh-CN" dirty="0" smtClean="0">
              <a:solidFill>
                <a:schemeClr val="tx1"/>
              </a:solidFill>
              <a:sym typeface="+mn-ea"/>
            </a:endParaRPr>
          </a:p>
          <a:p>
            <a:pPr marL="0" indent="0">
              <a:buNone/>
            </a:pPr>
            <a:r>
              <a:rPr lang="zh-CN" altLang="en-US" dirty="0" smtClean="0">
                <a:solidFill>
                  <a:schemeClr val="tx1"/>
                </a:solidFill>
                <a:sym typeface="+mn-ea"/>
              </a:rPr>
              <a:t>微分散射截面：设当</a:t>
            </a:r>
            <a:r>
              <a:rPr lang="en-US" altLang="zh-CN" dirty="0" smtClean="0">
                <a:solidFill>
                  <a:schemeClr val="tx1"/>
                </a:solidFill>
                <a:sym typeface="+mn-ea"/>
              </a:rPr>
              <a:t>A</a:t>
            </a:r>
            <a:r>
              <a:rPr lang="zh-CN" altLang="en-US" dirty="0" smtClean="0">
                <a:solidFill>
                  <a:schemeClr val="tx1"/>
                </a:solidFill>
                <a:sym typeface="+mn-ea"/>
              </a:rPr>
              <a:t>粒子只有在</a:t>
            </a:r>
            <a:r>
              <a:rPr lang="el-GR" altLang="zh-CN" dirty="0">
                <a:solidFill>
                  <a:schemeClr val="tx1"/>
                </a:solidFill>
                <a:sym typeface="+mn-ea"/>
              </a:rPr>
              <a:t>σ</a:t>
            </a:r>
            <a:r>
              <a:rPr lang="zh-CN" altLang="en-US" dirty="0" smtClean="0">
                <a:solidFill>
                  <a:schemeClr val="tx1"/>
                </a:solidFill>
                <a:sym typeface="+mn-ea"/>
              </a:rPr>
              <a:t>面积内射入时才会与</a:t>
            </a:r>
            <a:r>
              <a:rPr lang="en-US" altLang="zh-CN" dirty="0" smtClean="0">
                <a:solidFill>
                  <a:schemeClr val="tx1"/>
                </a:solidFill>
                <a:sym typeface="+mn-ea"/>
              </a:rPr>
              <a:t>B</a:t>
            </a:r>
            <a:r>
              <a:rPr lang="zh-CN" altLang="en-US" dirty="0" smtClean="0">
                <a:solidFill>
                  <a:schemeClr val="tx1"/>
                </a:solidFill>
                <a:sym typeface="+mn-ea"/>
              </a:rPr>
              <a:t>粒子发生反应。每当</a:t>
            </a:r>
            <a:r>
              <a:rPr lang="en-US" altLang="zh-CN" dirty="0" smtClean="0">
                <a:solidFill>
                  <a:schemeClr val="tx1"/>
                </a:solidFill>
                <a:sym typeface="+mn-ea"/>
              </a:rPr>
              <a:t>A</a:t>
            </a:r>
            <a:r>
              <a:rPr lang="zh-CN" altLang="en-US" dirty="0" smtClean="0">
                <a:solidFill>
                  <a:schemeClr val="tx1"/>
                </a:solidFill>
                <a:sym typeface="+mn-ea"/>
              </a:rPr>
              <a:t>粒子在某位置射入时，将会在</a:t>
            </a:r>
            <a:r>
              <a:rPr lang="en-US" altLang="zh-CN" dirty="0" smtClean="0">
                <a:solidFill>
                  <a:schemeClr val="tx1"/>
                </a:solidFill>
                <a:sym typeface="+mn-ea"/>
              </a:rPr>
              <a:t>B</a:t>
            </a:r>
            <a:r>
              <a:rPr lang="zh-CN" altLang="en-US" dirty="0" smtClean="0">
                <a:solidFill>
                  <a:schemeClr val="tx1"/>
                </a:solidFill>
                <a:sym typeface="+mn-ea"/>
              </a:rPr>
              <a:t>粒子某立体角</a:t>
            </a:r>
            <a:r>
              <a:rPr lang="el-GR" altLang="zh-CN" dirty="0" smtClean="0">
                <a:solidFill>
                  <a:schemeClr val="tx1"/>
                </a:solidFill>
                <a:sym typeface="+mn-ea"/>
              </a:rPr>
              <a:t>Ω</a:t>
            </a:r>
            <a:r>
              <a:rPr lang="zh-CN" altLang="en-US" dirty="0" smtClean="0">
                <a:solidFill>
                  <a:schemeClr val="tx1"/>
                </a:solidFill>
                <a:sym typeface="+mn-ea"/>
              </a:rPr>
              <a:t>产生散射。定义</a:t>
            </a:r>
            <a:r>
              <a:rPr lang="en-US" altLang="zh-CN" dirty="0" smtClean="0">
                <a:solidFill>
                  <a:schemeClr val="tx1"/>
                </a:solidFill>
                <a:sym typeface="+mn-ea"/>
              </a:rPr>
              <a:t>d</a:t>
            </a:r>
            <a:r>
              <a:rPr lang="el-GR" altLang="zh-CN" dirty="0">
                <a:solidFill>
                  <a:schemeClr val="tx1"/>
                </a:solidFill>
                <a:sym typeface="+mn-ea"/>
              </a:rPr>
              <a:t>σ</a:t>
            </a:r>
            <a:r>
              <a:rPr lang="en-US" altLang="zh-CN" dirty="0" smtClean="0">
                <a:solidFill>
                  <a:schemeClr val="tx1"/>
                </a:solidFill>
                <a:sym typeface="+mn-ea"/>
              </a:rPr>
              <a:t>=D(</a:t>
            </a:r>
            <a:r>
              <a:rPr lang="el-GR" altLang="zh-CN" dirty="0" smtClean="0">
                <a:solidFill>
                  <a:schemeClr val="tx1"/>
                </a:solidFill>
                <a:sym typeface="+mn-ea"/>
              </a:rPr>
              <a:t>θ</a:t>
            </a:r>
            <a:r>
              <a:rPr lang="en-US" altLang="zh-CN" dirty="0" smtClean="0">
                <a:solidFill>
                  <a:schemeClr val="tx1"/>
                </a:solidFill>
                <a:sym typeface="+mn-ea"/>
              </a:rPr>
              <a:t>)d</a:t>
            </a:r>
            <a:r>
              <a:rPr lang="el-GR" altLang="zh-CN" dirty="0" smtClean="0">
                <a:solidFill>
                  <a:schemeClr val="tx1"/>
                </a:solidFill>
                <a:sym typeface="+mn-ea"/>
              </a:rPr>
              <a:t>Ω</a:t>
            </a:r>
            <a:r>
              <a:rPr lang="zh-CN" altLang="en-US" dirty="0" smtClean="0">
                <a:solidFill>
                  <a:schemeClr val="tx1"/>
                </a:solidFill>
                <a:sym typeface="+mn-ea"/>
              </a:rPr>
              <a:t>，其中</a:t>
            </a:r>
            <a:r>
              <a:rPr lang="en-US" altLang="zh-CN" dirty="0" smtClean="0">
                <a:solidFill>
                  <a:schemeClr val="tx1"/>
                </a:solidFill>
                <a:sym typeface="+mn-ea"/>
              </a:rPr>
              <a:t>D(</a:t>
            </a:r>
            <a:r>
              <a:rPr lang="el-GR" altLang="zh-CN" dirty="0" smtClean="0">
                <a:solidFill>
                  <a:schemeClr val="tx1"/>
                </a:solidFill>
                <a:sym typeface="+mn-ea"/>
              </a:rPr>
              <a:t>θ</a:t>
            </a:r>
            <a:r>
              <a:rPr lang="en-US" altLang="zh-CN" dirty="0" smtClean="0">
                <a:solidFill>
                  <a:schemeClr val="tx1"/>
                </a:solidFill>
                <a:sym typeface="+mn-ea"/>
              </a:rPr>
              <a:t>)</a:t>
            </a:r>
            <a:r>
              <a:rPr lang="zh-CN" altLang="en-US" dirty="0" smtClean="0">
                <a:solidFill>
                  <a:schemeClr val="tx1"/>
                </a:solidFill>
                <a:sym typeface="+mn-ea"/>
              </a:rPr>
              <a:t>称为微分散射截面。</a:t>
            </a:r>
            <a:endParaRPr lang="zh-CN" altLang="en-US" dirty="0" smtClean="0">
              <a:solidFill>
                <a:schemeClr val="tx1"/>
              </a:solidFill>
              <a:sym typeface="+mn-ea"/>
            </a:endParaRPr>
          </a:p>
          <a:p>
            <a:pPr marL="0" indent="0">
              <a:buNone/>
            </a:pPr>
            <a:endParaRPr lang="zh-CN" altLang="en-US" dirty="0" smtClean="0">
              <a:solidFill>
                <a:schemeClr val="tx1"/>
              </a:solidFill>
              <a:sym typeface="+mn-ea"/>
            </a:endParaRPr>
          </a:p>
          <a:p>
            <a:pPr marL="0" indent="0">
              <a:buNone/>
            </a:pP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buNone/>
            </a:pPr>
            <a:r>
              <a:rPr lang="zh-CN" altLang="en-US" dirty="0" smtClean="0">
                <a:solidFill>
                  <a:sysClr val="window" lastClr="FFFFFF"/>
                </a:solidFill>
                <a:cs typeface="+mn-ea"/>
                <a:sym typeface="+mn-ea"/>
              </a:rPr>
              <a:t>散射概率：</a:t>
            </a:r>
            <a:r>
              <a:rPr lang="zh-CN" altLang="en-US" dirty="0">
                <a:solidFill>
                  <a:sysClr val="window" lastClr="FFFFFF"/>
                </a:solidFill>
                <a:cs typeface="+mn-ea"/>
                <a:sym typeface="+mn-ea"/>
              </a:rPr>
              <a:t>设粒子</a:t>
            </a:r>
            <a:r>
              <a:rPr lang="en-US" altLang="zh-CN" dirty="0">
                <a:solidFill>
                  <a:sysClr val="window" lastClr="FFFFFF"/>
                </a:solidFill>
                <a:cs typeface="+mn-ea"/>
                <a:sym typeface="+mn-ea"/>
              </a:rPr>
              <a:t>A</a:t>
            </a:r>
            <a:r>
              <a:rPr lang="zh-CN" altLang="en-US" dirty="0">
                <a:solidFill>
                  <a:sysClr val="window" lastClr="FFFFFF"/>
                </a:solidFill>
                <a:cs typeface="+mn-ea"/>
                <a:sym typeface="+mn-ea"/>
              </a:rPr>
              <a:t>入射到面密度为</a:t>
            </a:r>
            <a:r>
              <a:rPr lang="en-US" altLang="zh-CN" dirty="0">
                <a:solidFill>
                  <a:sysClr val="window" lastClr="FFFFFF"/>
                </a:solidFill>
                <a:cs typeface="+mn-ea"/>
                <a:sym typeface="+mn-ea"/>
              </a:rPr>
              <a:t>n</a:t>
            </a:r>
            <a:r>
              <a:rPr lang="zh-CN" altLang="en-US" dirty="0">
                <a:solidFill>
                  <a:sysClr val="window" lastClr="FFFFFF"/>
                </a:solidFill>
                <a:cs typeface="+mn-ea"/>
                <a:sym typeface="+mn-ea"/>
              </a:rPr>
              <a:t>的</a:t>
            </a:r>
            <a:r>
              <a:rPr lang="en-US" altLang="zh-CN" dirty="0">
                <a:solidFill>
                  <a:sysClr val="window" lastClr="FFFFFF"/>
                </a:solidFill>
                <a:cs typeface="+mn-ea"/>
                <a:sym typeface="+mn-ea"/>
              </a:rPr>
              <a:t>B</a:t>
            </a:r>
            <a:r>
              <a:rPr lang="zh-CN" altLang="en-US" dirty="0">
                <a:solidFill>
                  <a:sysClr val="window" lastClr="FFFFFF"/>
                </a:solidFill>
                <a:cs typeface="+mn-ea"/>
                <a:sym typeface="+mn-ea"/>
              </a:rPr>
              <a:t>粒子薄层时散射概率为</a:t>
            </a:r>
            <a:r>
              <a:rPr lang="en-US" altLang="zh-CN" dirty="0">
                <a:solidFill>
                  <a:sysClr val="window" lastClr="FFFFFF"/>
                </a:solidFill>
                <a:cs typeface="+mn-ea"/>
                <a:sym typeface="+mn-ea"/>
              </a:rPr>
              <a:t>P(n)</a:t>
            </a:r>
            <a:r>
              <a:rPr lang="zh-CN" altLang="en-US" dirty="0" smtClean="0">
                <a:solidFill>
                  <a:sysClr val="window" lastClr="FFFFFF"/>
                </a:solidFill>
                <a:cs typeface="+mn-ea"/>
                <a:sym typeface="+mn-ea"/>
              </a:rPr>
              <a:t>，透射</a:t>
            </a:r>
            <a:r>
              <a:rPr lang="zh-CN" altLang="en-US" dirty="0">
                <a:solidFill>
                  <a:sysClr val="window" lastClr="FFFFFF"/>
                </a:solidFill>
                <a:cs typeface="+mn-ea"/>
                <a:sym typeface="+mn-ea"/>
              </a:rPr>
              <a:t>概率为</a:t>
            </a:r>
            <a:r>
              <a:rPr lang="en-US" altLang="zh-CN" dirty="0" smtClean="0">
                <a:solidFill>
                  <a:sysClr val="window" lastClr="FFFFFF"/>
                </a:solidFill>
                <a:cs typeface="+mn-ea"/>
                <a:sym typeface="+mn-ea"/>
              </a:rPr>
              <a:t>T(n)</a:t>
            </a:r>
            <a:r>
              <a:rPr lang="zh-CN" altLang="en-US" dirty="0" smtClean="0">
                <a:solidFill>
                  <a:sysClr val="window" lastClr="FFFFFF"/>
                </a:solidFill>
                <a:cs typeface="+mn-ea"/>
                <a:sym typeface="+mn-ea"/>
              </a:rPr>
              <a:t>。</a:t>
            </a:r>
            <a:endParaRPr lang="en-US" altLang="zh-CN" dirty="0" smtClean="0">
              <a:solidFill>
                <a:sysClr val="window" lastClr="FFFFFF"/>
              </a:solidFill>
            </a:endParaRPr>
          </a:p>
          <a:p>
            <a:pPr marL="0" indent="0">
              <a:buNone/>
            </a:pPr>
            <a:endParaRPr lang="zh-CN" altLang="zh-CN" dirty="0" smtClean="0">
              <a:solidFill>
                <a:sysClr val="window" lastClr="FFFFFF"/>
              </a:solidFill>
              <a:cs typeface="+mn-ea"/>
              <a:sym typeface="+mn-ea"/>
            </a:endParaRPr>
          </a:p>
          <a:p>
            <a:pPr marL="0" indent="0">
              <a:buNone/>
            </a:pPr>
            <a:r>
              <a:rPr lang="zh-CN" altLang="zh-CN" dirty="0" smtClean="0">
                <a:solidFill>
                  <a:sysClr val="window" lastClr="FFFFFF"/>
                </a:solidFill>
                <a:cs typeface="+mn-ea"/>
                <a:sym typeface="+mn-ea"/>
              </a:rPr>
              <a:t>若</a:t>
            </a:r>
            <a:r>
              <a:rPr lang="zh-CN" altLang="zh-CN" dirty="0">
                <a:solidFill>
                  <a:sysClr val="window" lastClr="FFFFFF"/>
                </a:solidFill>
                <a:cs typeface="+mn-ea"/>
                <a:sym typeface="+mn-ea"/>
              </a:rPr>
              <a:t>在</a:t>
            </a:r>
            <a:r>
              <a:rPr lang="en-US" altLang="zh-CN" dirty="0">
                <a:solidFill>
                  <a:sysClr val="window" lastClr="FFFFFF"/>
                </a:solidFill>
                <a:cs typeface="+mn-ea"/>
                <a:sym typeface="+mn-ea"/>
              </a:rPr>
              <a:t>n</a:t>
            </a:r>
            <a:r>
              <a:rPr lang="en-US" altLang="zh-CN" baseline="-25000" dirty="0">
                <a:solidFill>
                  <a:sysClr val="window" lastClr="FFFFFF"/>
                </a:solidFill>
                <a:cs typeface="+mn-ea"/>
                <a:sym typeface="+mn-ea"/>
              </a:rPr>
              <a:t>1</a:t>
            </a:r>
            <a:r>
              <a:rPr lang="zh-CN" altLang="zh-CN" dirty="0">
                <a:solidFill>
                  <a:sysClr val="window" lastClr="FFFFFF"/>
                </a:solidFill>
                <a:cs typeface="+mn-ea"/>
                <a:sym typeface="+mn-ea"/>
              </a:rPr>
              <a:t>，</a:t>
            </a:r>
            <a:r>
              <a:rPr lang="en-US" altLang="zh-CN" dirty="0">
                <a:solidFill>
                  <a:sysClr val="window" lastClr="FFFFFF"/>
                </a:solidFill>
                <a:cs typeface="+mn-ea"/>
                <a:sym typeface="+mn-ea"/>
              </a:rPr>
              <a:t>n</a:t>
            </a:r>
            <a:r>
              <a:rPr lang="en-US" altLang="zh-CN" baseline="-25000" dirty="0">
                <a:solidFill>
                  <a:sysClr val="window" lastClr="FFFFFF"/>
                </a:solidFill>
                <a:cs typeface="+mn-ea"/>
                <a:sym typeface="+mn-ea"/>
              </a:rPr>
              <a:t>2</a:t>
            </a:r>
            <a:r>
              <a:rPr lang="zh-CN" altLang="zh-CN" dirty="0">
                <a:solidFill>
                  <a:sysClr val="window" lastClr="FFFFFF"/>
                </a:solidFill>
                <a:cs typeface="+mn-ea"/>
                <a:sym typeface="+mn-ea"/>
              </a:rPr>
              <a:t>两种介质交界层处，则有</a:t>
            </a:r>
            <a:r>
              <a:rPr lang="zh-CN" altLang="zh-CN" dirty="0" smtClean="0">
                <a:solidFill>
                  <a:sysClr val="window" lastClr="FFFFFF"/>
                </a:solidFill>
                <a:cs typeface="+mn-ea"/>
                <a:sym typeface="+mn-ea"/>
              </a:rPr>
              <a:t>：</a:t>
            </a:r>
            <a:endParaRPr lang="en-US" altLang="zh-CN" dirty="0">
              <a:solidFill>
                <a:sysClr val="window" lastClr="FFFFFF"/>
              </a:solidFill>
            </a:endParaRPr>
          </a:p>
          <a:p>
            <a:pPr marL="0" indent="0" algn="l" defTabSz="914400">
              <a:lnSpc>
                <a:spcPct val="90000"/>
              </a:lnSpc>
              <a:spcBef>
                <a:spcPts val="1000"/>
              </a:spcBef>
              <a:buFont typeface="Arial" pitchFamily="34" charset="0"/>
              <a:buNone/>
            </a:pPr>
            <a:r>
              <a:rPr lang="en-US" altLang="zh-CN" dirty="0" smtClean="0">
                <a:solidFill>
                  <a:sysClr val="window" lastClr="FFFFFF"/>
                </a:solidFill>
                <a:cs typeface="+mn-ea"/>
                <a:sym typeface="+mn-ea"/>
              </a:rPr>
              <a:t>  T(n</a:t>
            </a:r>
            <a:r>
              <a:rPr lang="en-US" altLang="zh-CN" baseline="-25000" dirty="0" smtClean="0">
                <a:solidFill>
                  <a:sysClr val="window" lastClr="FFFFFF"/>
                </a:solidFill>
                <a:cs typeface="+mn-ea"/>
                <a:sym typeface="+mn-ea"/>
              </a:rPr>
              <a:t>1</a:t>
            </a:r>
            <a:r>
              <a:rPr lang="en-US" altLang="zh-CN" dirty="0" smtClean="0">
                <a:solidFill>
                  <a:sysClr val="window" lastClr="FFFFFF"/>
                </a:solidFill>
                <a:cs typeface="+mn-ea"/>
                <a:sym typeface="+mn-ea"/>
              </a:rPr>
              <a:t>+n</a:t>
            </a:r>
            <a:r>
              <a:rPr lang="en-US" altLang="zh-CN" baseline="-25000" dirty="0" smtClean="0">
                <a:solidFill>
                  <a:sysClr val="window" lastClr="FFFFFF"/>
                </a:solidFill>
                <a:cs typeface="+mn-ea"/>
                <a:sym typeface="+mn-ea"/>
              </a:rPr>
              <a:t>2</a:t>
            </a:r>
            <a:r>
              <a:rPr lang="en-US" altLang="zh-CN" dirty="0">
                <a:solidFill>
                  <a:sysClr val="window" lastClr="FFFFFF"/>
                </a:solidFill>
                <a:cs typeface="+mn-ea"/>
                <a:sym typeface="+mn-ea"/>
              </a:rPr>
              <a:t>)=T(n</a:t>
            </a:r>
            <a:r>
              <a:rPr lang="en-US" altLang="zh-CN" baseline="-25000" dirty="0">
                <a:solidFill>
                  <a:sysClr val="window" lastClr="FFFFFF"/>
                </a:solidFill>
                <a:cs typeface="+mn-ea"/>
                <a:sym typeface="+mn-ea"/>
              </a:rPr>
              <a:t>1</a:t>
            </a:r>
            <a:r>
              <a:rPr lang="en-US" altLang="zh-CN" dirty="0">
                <a:solidFill>
                  <a:sysClr val="window" lastClr="FFFFFF"/>
                </a:solidFill>
                <a:cs typeface="+mn-ea"/>
                <a:sym typeface="+mn-ea"/>
              </a:rPr>
              <a:t>)×T(n</a:t>
            </a:r>
            <a:r>
              <a:rPr lang="en-US" altLang="zh-CN" baseline="-25000" dirty="0">
                <a:solidFill>
                  <a:sysClr val="window" lastClr="FFFFFF"/>
                </a:solidFill>
                <a:cs typeface="+mn-ea"/>
                <a:sym typeface="+mn-ea"/>
              </a:rPr>
              <a:t>2</a:t>
            </a:r>
            <a:r>
              <a:rPr lang="en-US" altLang="zh-CN" dirty="0">
                <a:solidFill>
                  <a:sysClr val="window" lastClr="FFFFFF"/>
                </a:solidFill>
                <a:cs typeface="+mn-ea"/>
                <a:sym typeface="+mn-ea"/>
              </a:rPr>
              <a:t>) =&gt;</a:t>
            </a:r>
            <a:r>
              <a:rPr lang="en-US" altLang="zh-CN" dirty="0" smtClean="0">
                <a:solidFill>
                  <a:sysClr val="window" lastClr="FFFFFF"/>
                </a:solidFill>
                <a:cs typeface="+mn-ea"/>
                <a:sym typeface="+mn-ea"/>
              </a:rPr>
              <a:t>T(n</a:t>
            </a:r>
            <a:r>
              <a:rPr lang="en-US" altLang="zh-CN" dirty="0">
                <a:solidFill>
                  <a:sysClr val="window" lastClr="FFFFFF"/>
                </a:solidFill>
                <a:cs typeface="+mn-ea"/>
                <a:sym typeface="+mn-ea"/>
              </a:rPr>
              <a:t>)=e</a:t>
            </a:r>
            <a:r>
              <a:rPr lang="en-US" altLang="zh-CN" baseline="30000" dirty="0">
                <a:solidFill>
                  <a:sysClr val="window" lastClr="FFFFFF"/>
                </a:solidFill>
                <a:cs typeface="+mn-ea"/>
                <a:sym typeface="+mn-ea"/>
              </a:rPr>
              <a:t>-</a:t>
            </a:r>
            <a:r>
              <a:rPr lang="en-US" altLang="zh-CN" baseline="30000" dirty="0" err="1">
                <a:solidFill>
                  <a:sysClr val="window" lastClr="FFFFFF"/>
                </a:solidFill>
                <a:cs typeface="+mn-ea"/>
                <a:sym typeface="+mn-ea"/>
              </a:rPr>
              <a:t>σn</a:t>
            </a:r>
            <a:r>
              <a:rPr lang="en-US" altLang="zh-CN" dirty="0">
                <a:solidFill>
                  <a:sysClr val="window" lastClr="FFFFFF"/>
                </a:solidFill>
                <a:cs typeface="+mn-ea"/>
                <a:sym typeface="+mn-ea"/>
              </a:rPr>
              <a:t>  ,P(n)=1- </a:t>
            </a:r>
            <a:r>
              <a:rPr lang="en-US" altLang="zh-CN" dirty="0" smtClean="0">
                <a:solidFill>
                  <a:sysClr val="window" lastClr="FFFFFF"/>
                </a:solidFill>
                <a:cs typeface="+mn-ea"/>
                <a:sym typeface="+mn-ea"/>
              </a:rPr>
              <a:t>e</a:t>
            </a:r>
            <a:r>
              <a:rPr lang="en-US" altLang="zh-CN" baseline="30000" dirty="0" smtClean="0">
                <a:solidFill>
                  <a:sysClr val="window" lastClr="FFFFFF"/>
                </a:solidFill>
                <a:cs typeface="+mn-ea"/>
                <a:sym typeface="+mn-ea"/>
              </a:rPr>
              <a:t>-</a:t>
            </a:r>
            <a:r>
              <a:rPr lang="en-US" altLang="zh-CN" baseline="30000" dirty="0" err="1" smtClean="0">
                <a:solidFill>
                  <a:sysClr val="window" lastClr="FFFFFF"/>
                </a:solidFill>
                <a:cs typeface="+mn-ea"/>
                <a:sym typeface="+mn-ea"/>
              </a:rPr>
              <a:t>σn</a:t>
            </a:r>
            <a:endParaRPr lang="en-US" altLang="zh-CN" baseline="30000" dirty="0" smtClean="0">
              <a:solidFill>
                <a:sysClr val="window" lastClr="FFFFFF"/>
              </a:solidFill>
            </a:endParaRPr>
          </a:p>
          <a:p>
            <a:pPr marL="0" indent="0" algn="ctr" defTabSz="914400">
              <a:lnSpc>
                <a:spcPct val="90000"/>
              </a:lnSpc>
              <a:spcBef>
                <a:spcPts val="1000"/>
              </a:spcBef>
              <a:buFont typeface="Arial" pitchFamily="34" charset="0"/>
              <a:buNone/>
            </a:pPr>
            <a:endParaRPr lang="zh-CN" altLang="en-US" dirty="0" smtClean="0">
              <a:solidFill>
                <a:sysClr val="window" lastClr="FFFFFF"/>
              </a:solidFill>
              <a:cs typeface="+mn-ea"/>
              <a:sym typeface="+mn-ea"/>
            </a:endParaRPr>
          </a:p>
          <a:p>
            <a:pPr marL="0" indent="0" algn="ctr" defTabSz="914400">
              <a:lnSpc>
                <a:spcPct val="90000"/>
              </a:lnSpc>
              <a:spcBef>
                <a:spcPts val="1000"/>
              </a:spcBef>
              <a:buFont typeface="Arial" pitchFamily="34" charset="0"/>
              <a:buNone/>
            </a:pPr>
            <a:r>
              <a:rPr lang="zh-CN" altLang="en-US" dirty="0" smtClean="0">
                <a:solidFill>
                  <a:sysClr val="window" lastClr="FFFFFF"/>
                </a:solidFill>
                <a:cs typeface="+mn-ea"/>
                <a:sym typeface="+mn-ea"/>
              </a:rPr>
              <a:t>当</a:t>
            </a:r>
            <a:r>
              <a:rPr lang="zh-CN" altLang="en-US" dirty="0">
                <a:solidFill>
                  <a:sysClr val="window" lastClr="FFFFFF"/>
                </a:solidFill>
                <a:cs typeface="+mn-ea"/>
                <a:sym typeface="+mn-ea"/>
              </a:rPr>
              <a:t>粒子入射到厚度为</a:t>
            </a:r>
            <a:r>
              <a:rPr lang="en-US" altLang="zh-CN" dirty="0">
                <a:solidFill>
                  <a:sysClr val="window" lastClr="FFFFFF"/>
                </a:solidFill>
                <a:cs typeface="+mn-ea"/>
                <a:sym typeface="+mn-ea"/>
              </a:rPr>
              <a:t>L</a:t>
            </a:r>
            <a:r>
              <a:rPr lang="zh-CN" altLang="en-US" dirty="0">
                <a:solidFill>
                  <a:sysClr val="window" lastClr="FFFFFF"/>
                </a:solidFill>
                <a:cs typeface="+mn-ea"/>
                <a:sym typeface="+mn-ea"/>
              </a:rPr>
              <a:t>的</a:t>
            </a:r>
            <a:r>
              <a:rPr lang="en-US" altLang="zh-CN" dirty="0">
                <a:solidFill>
                  <a:sysClr val="window" lastClr="FFFFFF"/>
                </a:solidFill>
                <a:cs typeface="+mn-ea"/>
                <a:sym typeface="+mn-ea"/>
              </a:rPr>
              <a:t>B</a:t>
            </a:r>
            <a:r>
              <a:rPr lang="zh-CN" altLang="en-US" dirty="0">
                <a:solidFill>
                  <a:sysClr val="window" lastClr="FFFFFF"/>
                </a:solidFill>
                <a:cs typeface="+mn-ea"/>
                <a:sym typeface="+mn-ea"/>
              </a:rPr>
              <a:t>粒子中，通过厚度为</a:t>
            </a:r>
            <a:r>
              <a:rPr lang="en-US" altLang="zh-CN" dirty="0">
                <a:solidFill>
                  <a:sysClr val="window" lastClr="FFFFFF"/>
                </a:solidFill>
                <a:cs typeface="+mn-ea"/>
                <a:sym typeface="+mn-ea"/>
              </a:rPr>
              <a:t>dx</a:t>
            </a:r>
            <a:r>
              <a:rPr lang="zh-CN" altLang="en-US" dirty="0">
                <a:solidFill>
                  <a:sysClr val="window" lastClr="FFFFFF"/>
                </a:solidFill>
                <a:cs typeface="+mn-ea"/>
                <a:sym typeface="+mn-ea"/>
              </a:rPr>
              <a:t>薄层时，设未</a:t>
            </a:r>
            <a:r>
              <a:rPr lang="zh-CN" altLang="en-US" dirty="0" smtClean="0">
                <a:solidFill>
                  <a:sysClr val="window" lastClr="FFFFFF"/>
                </a:solidFill>
                <a:cs typeface="+mn-ea"/>
                <a:sym typeface="+mn-ea"/>
              </a:rPr>
              <a:t>散射</a:t>
            </a:r>
            <a:r>
              <a:rPr lang="zh-CN" altLang="en-US" dirty="0">
                <a:solidFill>
                  <a:sysClr val="window" lastClr="FFFFFF"/>
                </a:solidFill>
                <a:cs typeface="+mn-ea"/>
                <a:sym typeface="+mn-ea"/>
              </a:rPr>
              <a:t>粒子数为</a:t>
            </a:r>
            <a:r>
              <a:rPr lang="en-US" altLang="zh-CN" dirty="0">
                <a:solidFill>
                  <a:sysClr val="window" lastClr="FFFFFF"/>
                </a:solidFill>
                <a:cs typeface="+mn-ea"/>
                <a:sym typeface="+mn-ea"/>
              </a:rPr>
              <a:t>N(x)</a:t>
            </a:r>
            <a:r>
              <a:rPr lang="zh-CN" altLang="en-US" dirty="0">
                <a:solidFill>
                  <a:sysClr val="window" lastClr="FFFFFF"/>
                </a:solidFill>
                <a:cs typeface="+mn-ea"/>
                <a:sym typeface="+mn-ea"/>
              </a:rPr>
              <a:t>，</a:t>
            </a:r>
            <a:r>
              <a:rPr lang="zh-CN" altLang="en-US" dirty="0" smtClean="0">
                <a:solidFill>
                  <a:sysClr val="window" lastClr="FFFFFF"/>
                </a:solidFill>
                <a:cs typeface="+mn-ea"/>
                <a:sym typeface="+mn-ea"/>
              </a:rPr>
              <a:t>有</a:t>
            </a:r>
            <a:r>
              <a:rPr lang="en-US" altLang="zh-CN" dirty="0" smtClean="0">
                <a:solidFill>
                  <a:schemeClr val="tx1"/>
                </a:solidFill>
                <a:cs typeface="+mn-ea"/>
                <a:sym typeface="+mn-ea"/>
              </a:rPr>
              <a:t>-</a:t>
            </a:r>
            <a:r>
              <a:rPr lang="en-US" altLang="zh-CN" dirty="0" err="1">
                <a:solidFill>
                  <a:sysClr val="window" lastClr="FFFFFF"/>
                </a:solidFill>
                <a:cs typeface="+mn-ea"/>
                <a:sym typeface="+mn-ea"/>
              </a:rPr>
              <a:t>dN</a:t>
            </a:r>
            <a:r>
              <a:rPr lang="en-US" altLang="zh-CN" dirty="0">
                <a:solidFill>
                  <a:sysClr val="window" lastClr="FFFFFF"/>
                </a:solidFill>
                <a:cs typeface="+mn-ea"/>
                <a:sym typeface="+mn-ea"/>
              </a:rPr>
              <a:t>(x)=</a:t>
            </a:r>
            <a:r>
              <a:rPr lang="en-US" altLang="zh-CN" dirty="0" err="1">
                <a:solidFill>
                  <a:sysClr val="window" lastClr="FFFFFF"/>
                </a:solidFill>
                <a:cs typeface="+mn-ea"/>
                <a:sym typeface="+mn-ea"/>
              </a:rPr>
              <a:t>nσN</a:t>
            </a:r>
            <a:r>
              <a:rPr lang="en-US" altLang="zh-CN" dirty="0">
                <a:solidFill>
                  <a:sysClr val="window" lastClr="FFFFFF"/>
                </a:solidFill>
                <a:cs typeface="+mn-ea"/>
                <a:sym typeface="+mn-ea"/>
              </a:rPr>
              <a:t>(x)dx    =&gt;   N(x)=C e</a:t>
            </a:r>
            <a:r>
              <a:rPr lang="en-US" altLang="zh-CN" baseline="30000" dirty="0">
                <a:solidFill>
                  <a:sysClr val="window" lastClr="FFFFFF"/>
                </a:solidFill>
                <a:cs typeface="+mn-ea"/>
                <a:sym typeface="+mn-ea"/>
              </a:rPr>
              <a:t>-</a:t>
            </a:r>
            <a:r>
              <a:rPr lang="en-US" altLang="zh-CN" baseline="30000" dirty="0" err="1">
                <a:solidFill>
                  <a:sysClr val="window" lastClr="FFFFFF"/>
                </a:solidFill>
                <a:cs typeface="+mn-ea"/>
                <a:sym typeface="+mn-ea"/>
              </a:rPr>
              <a:t>σnx</a:t>
            </a:r>
            <a:r>
              <a:rPr lang="en-US" altLang="zh-CN" baseline="30000" dirty="0">
                <a:solidFill>
                  <a:sysClr val="window" lastClr="FFFFFF"/>
                </a:solidFill>
                <a:cs typeface="+mn-ea"/>
                <a:sym typeface="+mn-ea"/>
              </a:rPr>
              <a:t> </a:t>
            </a:r>
            <a:r>
              <a:rPr lang="en-US" altLang="zh-CN" dirty="0" smtClean="0">
                <a:solidFill>
                  <a:sysClr val="window" lastClr="FFFFFF"/>
                </a:solidFill>
                <a:cs typeface="+mn-ea"/>
                <a:sym typeface="+mn-ea"/>
              </a:rPr>
              <a:t>.</a:t>
            </a:r>
            <a:endParaRPr lang="en-US" altLang="zh-CN" dirty="0" smtClean="0">
              <a:solidFill>
                <a:sysClr val="window" lastClr="FFFFFF"/>
              </a:solidFill>
              <a:cs typeface="+mn-ea"/>
              <a:sym typeface="+mn-ea"/>
            </a:endParaRPr>
          </a:p>
          <a:p>
            <a:pPr marL="0" indent="0" algn="l" defTabSz="914400">
              <a:lnSpc>
                <a:spcPct val="90000"/>
              </a:lnSpc>
              <a:spcBef>
                <a:spcPts val="1000"/>
              </a:spcBef>
              <a:buFont typeface="Arial" pitchFamily="34" charset="0"/>
              <a:buNone/>
            </a:pPr>
            <a:endParaRPr lang="zh-CN" altLang="en-US" dirty="0" smtClean="0">
              <a:solidFill>
                <a:sysClr val="window" lastClr="FFFFFF"/>
              </a:solidFill>
              <a:cs typeface="+mn-ea"/>
              <a:sym typeface="+mn-ea"/>
            </a:endParaRPr>
          </a:p>
          <a:p>
            <a:pPr marL="0" indent="0" algn="l" defTabSz="914400">
              <a:lnSpc>
                <a:spcPct val="90000"/>
              </a:lnSpc>
              <a:spcBef>
                <a:spcPts val="1000"/>
              </a:spcBef>
              <a:buFont typeface="Arial" pitchFamily="34" charset="0"/>
              <a:buNone/>
            </a:pPr>
            <a:r>
              <a:rPr lang="zh-CN" altLang="en-US" dirty="0" smtClean="0">
                <a:solidFill>
                  <a:sysClr val="window" lastClr="FFFFFF"/>
                </a:solidFill>
                <a:cs typeface="+mn-ea"/>
                <a:sym typeface="+mn-ea"/>
              </a:rPr>
              <a:t>经过路程</a:t>
            </a:r>
            <a:r>
              <a:rPr lang="en-US" altLang="zh-CN" dirty="0" smtClean="0">
                <a:solidFill>
                  <a:sysClr val="window" lastClr="FFFFFF"/>
                </a:solidFill>
                <a:cs typeface="+mn-ea"/>
                <a:sym typeface="+mn-ea"/>
              </a:rPr>
              <a:t>x</a:t>
            </a:r>
            <a:r>
              <a:rPr lang="zh-CN" altLang="en-US" dirty="0" smtClean="0">
                <a:solidFill>
                  <a:sysClr val="window" lastClr="FFFFFF"/>
                </a:solidFill>
                <a:cs typeface="+mn-ea"/>
                <a:sym typeface="+mn-ea"/>
              </a:rPr>
              <a:t>而散射的概率</a:t>
            </a:r>
            <a:r>
              <a:rPr lang="en-US" altLang="zh-CN" dirty="0" smtClean="0">
                <a:solidFill>
                  <a:sysClr val="window" lastClr="FFFFFF"/>
                </a:solidFill>
                <a:cs typeface="+mn-ea"/>
                <a:sym typeface="+mn-ea"/>
              </a:rPr>
              <a:t>P</a:t>
            </a:r>
            <a:r>
              <a:rPr lang="en-US" altLang="zh-CN" baseline="-25000" dirty="0" smtClean="0">
                <a:solidFill>
                  <a:sysClr val="window" lastClr="FFFFFF"/>
                </a:solidFill>
                <a:uFillTx/>
                <a:cs typeface="+mn-ea"/>
                <a:sym typeface="+mn-ea"/>
              </a:rPr>
              <a:t>S</a:t>
            </a:r>
            <a:r>
              <a:rPr lang="en-US" altLang="zh-CN" dirty="0" smtClean="0">
                <a:solidFill>
                  <a:sysClr val="window" lastClr="FFFFFF"/>
                </a:solidFill>
                <a:cs typeface="+mn-ea"/>
                <a:sym typeface="+mn-ea"/>
              </a:rPr>
              <a:t>(X)=1-</a:t>
            </a:r>
            <a:r>
              <a:rPr lang="en-US" altLang="zh-CN" dirty="0">
                <a:solidFill>
                  <a:sysClr val="window" lastClr="FFFFFF"/>
                </a:solidFill>
                <a:cs typeface="+mn-ea"/>
                <a:sym typeface="+mn-ea"/>
              </a:rPr>
              <a:t>e</a:t>
            </a:r>
            <a:r>
              <a:rPr lang="en-US" altLang="zh-CN" baseline="30000" dirty="0">
                <a:solidFill>
                  <a:sysClr val="window" lastClr="FFFFFF"/>
                </a:solidFill>
                <a:cs typeface="+mn-ea"/>
                <a:sym typeface="+mn-ea"/>
              </a:rPr>
              <a:t>-</a:t>
            </a:r>
            <a:r>
              <a:rPr lang="en-US" altLang="zh-CN" baseline="30000" dirty="0" err="1">
                <a:solidFill>
                  <a:sysClr val="window" lastClr="FFFFFF"/>
                </a:solidFill>
                <a:cs typeface="+mn-ea"/>
                <a:sym typeface="+mn-ea"/>
              </a:rPr>
              <a:t>σnx</a:t>
            </a:r>
            <a:r>
              <a:rPr lang="en-US" altLang="zh-CN" dirty="0">
                <a:solidFill>
                  <a:sysClr val="window" lastClr="FFFFFF"/>
                </a:solidFill>
                <a:uFillTx/>
                <a:cs typeface="+mn-ea"/>
                <a:sym typeface="+mn-ea"/>
              </a:rPr>
              <a:t> </a:t>
            </a:r>
            <a:r>
              <a:rPr lang="zh-CN" altLang="en-US" dirty="0">
                <a:solidFill>
                  <a:sysClr val="window" lastClr="FFFFFF"/>
                </a:solidFill>
                <a:uFillTx/>
                <a:cs typeface="+mn-ea"/>
                <a:sym typeface="+mn-ea"/>
              </a:rPr>
              <a:t>而平均自由程为</a:t>
            </a:r>
            <a:r>
              <a:rPr lang="zh-CN" altLang="en-US" dirty="0">
                <a:solidFill>
                  <a:sysClr val="window" lastClr="FFFFFF"/>
                </a:solidFill>
                <a:uFillTx/>
                <a:cs typeface="Arial" charset="0"/>
                <a:sym typeface="+mn-ea"/>
              </a:rPr>
              <a:t>λ</a:t>
            </a:r>
            <a:r>
              <a:rPr lang="en-US" altLang="zh-CN" dirty="0">
                <a:solidFill>
                  <a:sysClr val="window" lastClr="FFFFFF"/>
                </a:solidFill>
                <a:uFillTx/>
                <a:cs typeface="Arial" charset="0"/>
                <a:sym typeface="+mn-ea"/>
              </a:rPr>
              <a:t>=1/n</a:t>
            </a:r>
            <a:r>
              <a:rPr lang="en-US" altLang="zh-CN" dirty="0">
                <a:solidFill>
                  <a:sysClr val="window" lastClr="FFFFFF"/>
                </a:solidFill>
                <a:uFillTx/>
                <a:cs typeface="宋体" charset="0"/>
                <a:sym typeface="+mn-ea"/>
              </a:rPr>
              <a:t>σ</a:t>
            </a:r>
            <a:endParaRPr lang="en-US" altLang="zh-CN" dirty="0">
              <a:solidFill>
                <a:sysClr val="window" lastClr="FFFFFF"/>
              </a:solidFill>
              <a:uFillTx/>
              <a:cs typeface="宋体" charset="0"/>
              <a:sym typeface="+mn-ea"/>
            </a:endParaRPr>
          </a:p>
          <a:p>
            <a:pPr marL="0" indent="0" algn="l" defTabSz="914400">
              <a:lnSpc>
                <a:spcPct val="90000"/>
              </a:lnSpc>
              <a:spcBef>
                <a:spcPts val="1000"/>
              </a:spcBef>
              <a:buFont typeface="Arial" pitchFamily="34" charset="0"/>
              <a:buNone/>
            </a:pPr>
            <a:r>
              <a:rPr lang="zh-CN" altLang="en-US" dirty="0">
                <a:solidFill>
                  <a:sysClr val="window" lastClr="FFFFFF"/>
                </a:solidFill>
                <a:uFillTx/>
                <a:cs typeface="宋体" charset="0"/>
                <a:sym typeface="+mn-ea"/>
              </a:rPr>
              <a:t>因此</a:t>
            </a:r>
            <a:r>
              <a:rPr lang="en-US" altLang="zh-CN" dirty="0" smtClean="0">
                <a:solidFill>
                  <a:sysClr val="window" lastClr="FFFFFF"/>
                </a:solidFill>
                <a:cs typeface="+mn-ea"/>
                <a:sym typeface="+mn-ea"/>
              </a:rPr>
              <a:t>P</a:t>
            </a:r>
            <a:r>
              <a:rPr lang="en-US" altLang="zh-CN" baseline="-25000" dirty="0" smtClean="0">
                <a:solidFill>
                  <a:sysClr val="window" lastClr="FFFFFF"/>
                </a:solidFill>
                <a:uFillTx/>
                <a:cs typeface="+mn-ea"/>
                <a:sym typeface="+mn-ea"/>
              </a:rPr>
              <a:t>S</a:t>
            </a:r>
            <a:r>
              <a:rPr lang="en-US" altLang="zh-CN" dirty="0" smtClean="0">
                <a:solidFill>
                  <a:sysClr val="window" lastClr="FFFFFF"/>
                </a:solidFill>
                <a:cs typeface="+mn-ea"/>
                <a:sym typeface="+mn-ea"/>
              </a:rPr>
              <a:t>(X)=1-</a:t>
            </a:r>
            <a:r>
              <a:rPr lang="en-US" altLang="zh-CN" dirty="0">
                <a:solidFill>
                  <a:sysClr val="window" lastClr="FFFFFF"/>
                </a:solidFill>
                <a:cs typeface="+mn-ea"/>
                <a:sym typeface="+mn-ea"/>
              </a:rPr>
              <a:t>e</a:t>
            </a:r>
            <a:r>
              <a:rPr lang="en-US" altLang="zh-CN" baseline="30000" dirty="0">
                <a:solidFill>
                  <a:sysClr val="window" lastClr="FFFFFF"/>
                </a:solidFill>
                <a:uFillTx/>
                <a:cs typeface="+mn-ea"/>
                <a:sym typeface="+mn-ea"/>
              </a:rPr>
              <a:t>x/</a:t>
            </a:r>
            <a:r>
              <a:rPr lang="en-US" altLang="zh-CN" baseline="30000" dirty="0">
                <a:solidFill>
                  <a:sysClr val="window" lastClr="FFFFFF"/>
                </a:solidFill>
                <a:uFillTx/>
                <a:cs typeface="Arial" charset="0"/>
                <a:sym typeface="+mn-ea"/>
              </a:rPr>
              <a:t>λ</a:t>
            </a:r>
            <a:endParaRPr lang="en-US" altLang="zh-CN" baseline="30000" dirty="0">
              <a:solidFill>
                <a:sysClr val="window" lastClr="FFFFFF"/>
              </a:solidFill>
              <a:uFillTx/>
              <a:cs typeface="Arial" charset="0"/>
              <a:sym typeface="+mn-ea"/>
            </a:endParaRPr>
          </a:p>
          <a:p>
            <a:pPr marL="0" indent="0" algn="l" defTabSz="914400">
              <a:lnSpc>
                <a:spcPct val="90000"/>
              </a:lnSpc>
              <a:spcBef>
                <a:spcPts val="1000"/>
              </a:spcBef>
              <a:buFont typeface="Arial" pitchFamily="34" charset="0"/>
              <a:buNone/>
            </a:pPr>
            <a:endParaRPr lang="en-US" altLang="zh-CN" dirty="0" smtClean="0">
              <a:solidFill>
                <a:sysClr val="window" lastClr="FFFFFF"/>
              </a:solidFill>
              <a:cs typeface="+mn-ea"/>
              <a:sym typeface="+mn-ea"/>
            </a:endParaRPr>
          </a:p>
          <a:p>
            <a:pPr marL="0" indent="0">
              <a:buNone/>
            </a:pPr>
            <a:endParaRPr lang="zh-CN" altLang="en-US" dirty="0" smtClean="0">
              <a:solidFill>
                <a:schemeClr val="bg1"/>
              </a:solidFill>
              <a:latin typeface="宋体" charset="0"/>
              <a:ea typeface="宋体" charset="0"/>
              <a:sym typeface="+mn-ea"/>
            </a:endParaRPr>
          </a:p>
          <a:p>
            <a:pPr marL="0" indent="0">
              <a:buNone/>
            </a:pP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实验仪器与原理图</a:t>
            </a:r>
            <a:endParaRPr lang="zh-CN" altLang="en-US"/>
          </a:p>
        </p:txBody>
      </p:sp>
      <p:pic>
        <p:nvPicPr>
          <p:cNvPr id="4" name="内容占位符 3"/>
          <p:cNvPicPr>
            <a:picLocks noGrp="1" noChangeAspect="1"/>
          </p:cNvPicPr>
          <p:nvPr>
            <p:ph idx="1"/>
          </p:nvPr>
        </p:nvPicPr>
        <p:blipFill>
          <a:blip r:embed="rId1"/>
          <a:srcRect/>
          <a:stretch>
            <a:fillRect/>
          </a:stretch>
        </p:blipFill>
        <p:spPr>
          <a:xfrm>
            <a:off x="1144905" y="2099945"/>
            <a:ext cx="3943350" cy="3352800"/>
          </a:xfrm>
          <a:prstGeom prst="rect">
            <a:avLst/>
          </a:prstGeom>
        </p:spPr>
      </p:pic>
      <p:sp>
        <p:nvSpPr>
          <p:cNvPr id="5" name="文本框 4"/>
          <p:cNvSpPr txBox="1"/>
          <p:nvPr/>
        </p:nvSpPr>
        <p:spPr>
          <a:xfrm>
            <a:off x="5783580" y="1775460"/>
            <a:ext cx="4022090" cy="3891280"/>
          </a:xfrm>
          <a:prstGeom prst="rect">
            <a:avLst/>
          </a:prstGeom>
          <a:noFill/>
        </p:spPr>
        <p:txBody>
          <a:bodyPr wrap="none" rtlCol="0">
            <a:spAutoFit/>
          </a:bodyPr>
          <a:p>
            <a:pPr>
              <a:lnSpc>
                <a:spcPct val="130000"/>
              </a:lnSpc>
            </a:pPr>
            <a:r>
              <a:rPr lang="zh-CN" altLang="en-US" sz="2400" dirty="0" smtClean="0">
                <a:latin typeface="+mj-ea"/>
                <a:ea typeface="+mj-ea"/>
              </a:rPr>
              <a:t>阴极电流：</a:t>
            </a:r>
            <a:r>
              <a:rPr lang="en-US" altLang="zh-CN" sz="2400" dirty="0" smtClean="0">
                <a:latin typeface="+mj-ea"/>
                <a:ea typeface="+mj-ea"/>
              </a:rPr>
              <a:t>I</a:t>
            </a:r>
            <a:r>
              <a:rPr lang="en-US" altLang="zh-CN" sz="2400" baseline="-25000" dirty="0" smtClean="0">
                <a:solidFill>
                  <a:schemeClr val="tx2"/>
                </a:solidFill>
                <a:uFillTx/>
                <a:latin typeface="+中文标题" charset="0"/>
                <a:ea typeface="+mj-ea"/>
              </a:rPr>
              <a:t>k</a:t>
            </a:r>
            <a:endParaRPr lang="en-US" altLang="zh-CN" sz="2400" baseline="-25000" dirty="0" smtClean="0">
              <a:solidFill>
                <a:schemeClr val="tx2"/>
              </a:solidFill>
              <a:uFillTx/>
              <a:latin typeface="+中文标题" charset="0"/>
              <a:ea typeface="+mj-ea"/>
            </a:endParaRPr>
          </a:p>
          <a:p>
            <a:pPr>
              <a:lnSpc>
                <a:spcPct val="130000"/>
              </a:lnSpc>
            </a:pPr>
            <a:r>
              <a:rPr lang="zh-CN" altLang="en-US" sz="2400" dirty="0" smtClean="0">
                <a:latin typeface="+mj-ea"/>
                <a:ea typeface="+mj-ea"/>
              </a:rPr>
              <a:t>屏蔽极吸收电流：</a:t>
            </a:r>
            <a:r>
              <a:rPr lang="en-US" altLang="zh-CN" sz="2400" dirty="0" smtClean="0">
                <a:latin typeface="+mj-ea"/>
                <a:ea typeface="+mj-ea"/>
              </a:rPr>
              <a:t>I</a:t>
            </a:r>
            <a:r>
              <a:rPr lang="en-US" altLang="zh-CN" sz="2400" baseline="-25000" dirty="0" smtClean="0">
                <a:solidFill>
                  <a:schemeClr val="tx2"/>
                </a:solidFill>
                <a:uFillTx/>
                <a:latin typeface="+中文标题" charset="0"/>
                <a:ea typeface="+mj-ea"/>
              </a:rPr>
              <a:t>s1</a:t>
            </a:r>
            <a:endParaRPr lang="en-US" altLang="zh-CN" sz="2400" baseline="-25000" dirty="0" smtClean="0">
              <a:solidFill>
                <a:schemeClr val="tx2"/>
              </a:solidFill>
              <a:uFillTx/>
              <a:latin typeface="+中文标题" charset="0"/>
              <a:ea typeface="+mj-ea"/>
            </a:endParaRPr>
          </a:p>
          <a:p>
            <a:pPr>
              <a:lnSpc>
                <a:spcPct val="130000"/>
              </a:lnSpc>
            </a:pPr>
            <a:r>
              <a:rPr lang="zh-CN" altLang="en-US" sz="2400" dirty="0" smtClean="0">
                <a:latin typeface="+mj-ea"/>
                <a:ea typeface="+mj-ea"/>
              </a:rPr>
              <a:t>穿过矩形</a:t>
            </a:r>
            <a:r>
              <a:rPr lang="en-US" altLang="zh-CN" sz="2400" dirty="0" smtClean="0">
                <a:latin typeface="+mj-ea"/>
                <a:ea typeface="+mj-ea"/>
              </a:rPr>
              <a:t>S</a:t>
            </a:r>
            <a:r>
              <a:rPr lang="zh-CN" altLang="en-US" sz="2400" dirty="0" smtClean="0">
                <a:latin typeface="+mj-ea"/>
                <a:ea typeface="+mj-ea"/>
              </a:rPr>
              <a:t>孔电流：</a:t>
            </a:r>
            <a:r>
              <a:rPr lang="en-US" altLang="zh-CN" sz="2400" dirty="0" smtClean="0">
                <a:latin typeface="+mj-ea"/>
                <a:ea typeface="+mj-ea"/>
              </a:rPr>
              <a:t>I</a:t>
            </a:r>
            <a:r>
              <a:rPr lang="en-US" altLang="zh-CN" sz="2400" baseline="-25000" dirty="0" smtClean="0">
                <a:solidFill>
                  <a:schemeClr val="tx2"/>
                </a:solidFill>
                <a:uFillTx/>
                <a:latin typeface="+中文标题" charset="0"/>
                <a:ea typeface="+mj-ea"/>
              </a:rPr>
              <a:t>0</a:t>
            </a:r>
            <a:endParaRPr lang="en-US" altLang="zh-CN" sz="2400" baseline="-25000" dirty="0" smtClean="0">
              <a:solidFill>
                <a:schemeClr val="tx2"/>
              </a:solidFill>
              <a:uFillTx/>
              <a:latin typeface="+中文标题" charset="0"/>
              <a:ea typeface="+mj-ea"/>
            </a:endParaRPr>
          </a:p>
          <a:p>
            <a:pPr>
              <a:lnSpc>
                <a:spcPct val="130000"/>
              </a:lnSpc>
            </a:pPr>
            <a:r>
              <a:rPr lang="zh-CN" altLang="en-US" sz="2400" dirty="0" smtClean="0">
                <a:latin typeface="+mj-ea"/>
                <a:ea typeface="+mj-ea"/>
              </a:rPr>
              <a:t>散射电流：</a:t>
            </a:r>
            <a:r>
              <a:rPr lang="en-US" altLang="zh-CN" sz="2400" dirty="0" smtClean="0">
                <a:latin typeface="+mj-ea"/>
                <a:ea typeface="+mj-ea"/>
              </a:rPr>
              <a:t>I</a:t>
            </a:r>
            <a:r>
              <a:rPr lang="en-US" altLang="zh-CN" sz="2400" baseline="-25000" dirty="0" smtClean="0">
                <a:solidFill>
                  <a:schemeClr val="tx2"/>
                </a:solidFill>
                <a:uFillTx/>
                <a:latin typeface="+中文标题" charset="0"/>
                <a:ea typeface="+mj-ea"/>
              </a:rPr>
              <a:t>s2</a:t>
            </a:r>
            <a:endParaRPr lang="en-US" altLang="zh-CN" sz="2400" baseline="-25000" dirty="0" smtClean="0">
              <a:solidFill>
                <a:schemeClr val="tx2"/>
              </a:solidFill>
              <a:uFillTx/>
              <a:latin typeface="+中文标题" charset="0"/>
              <a:ea typeface="+mj-ea"/>
            </a:endParaRPr>
          </a:p>
          <a:p>
            <a:pPr>
              <a:lnSpc>
                <a:spcPct val="130000"/>
              </a:lnSpc>
            </a:pPr>
            <a:r>
              <a:rPr lang="zh-CN" altLang="en-US" sz="2400" dirty="0" smtClean="0">
                <a:latin typeface="+mj-ea"/>
                <a:ea typeface="+mj-ea"/>
              </a:rPr>
              <a:t>透射</a:t>
            </a:r>
            <a:r>
              <a:rPr lang="zh-CN" altLang="en-US" sz="2400" dirty="0" smtClean="0">
                <a:latin typeface="+mj-ea"/>
                <a:ea typeface="+mj-ea"/>
              </a:rPr>
              <a:t>电流：</a:t>
            </a:r>
            <a:r>
              <a:rPr lang="en-US" altLang="zh-CN" sz="2400" dirty="0" smtClean="0">
                <a:latin typeface="+mj-ea"/>
                <a:ea typeface="+mj-ea"/>
              </a:rPr>
              <a:t>I</a:t>
            </a:r>
            <a:r>
              <a:rPr lang="en-US" altLang="zh-CN" sz="2400" baseline="-25000" dirty="0" smtClean="0">
                <a:solidFill>
                  <a:schemeClr val="tx2"/>
                </a:solidFill>
                <a:uFillTx/>
                <a:latin typeface="+mj-ea"/>
                <a:ea typeface="+mj-ea"/>
              </a:rPr>
              <a:t>p</a:t>
            </a:r>
            <a:endParaRPr lang="en-US" altLang="zh-CN" sz="2400" baseline="-25000" dirty="0" smtClean="0">
              <a:solidFill>
                <a:schemeClr val="tx2"/>
              </a:solidFill>
              <a:uFillTx/>
              <a:latin typeface="+mj-ea"/>
              <a:ea typeface="+mj-ea"/>
            </a:endParaRPr>
          </a:p>
          <a:p>
            <a:pPr>
              <a:lnSpc>
                <a:spcPct val="130000"/>
              </a:lnSpc>
            </a:pPr>
            <a:r>
              <a:rPr lang="zh-CN" altLang="en-US" sz="2400" dirty="0" smtClean="0">
                <a:latin typeface="+mj-ea"/>
                <a:ea typeface="+mj-ea"/>
              </a:rPr>
              <a:t>电子的散射</a:t>
            </a:r>
            <a:r>
              <a:rPr lang="zh-CN" altLang="en-US" sz="2400" dirty="0" smtClean="0">
                <a:latin typeface="+mj-ea"/>
                <a:ea typeface="+mj-ea"/>
              </a:rPr>
              <a:t>概率：</a:t>
            </a:r>
            <a:r>
              <a:rPr lang="en-US" altLang="zh-CN" sz="2400" dirty="0" smtClean="0">
                <a:latin typeface="+mj-ea"/>
                <a:ea typeface="+mj-ea"/>
              </a:rPr>
              <a:t>P</a:t>
            </a:r>
            <a:r>
              <a:rPr lang="en-US" altLang="zh-CN" sz="2400" baseline="-25000" dirty="0" smtClean="0">
                <a:solidFill>
                  <a:schemeClr val="tx2"/>
                </a:solidFill>
                <a:uFillTx/>
                <a:latin typeface="+中文标题" charset="0"/>
                <a:ea typeface="+mj-ea"/>
              </a:rPr>
              <a:t>s</a:t>
            </a:r>
            <a:r>
              <a:rPr lang="en-US" altLang="zh-CN" sz="2400" dirty="0" smtClean="0">
                <a:latin typeface="+mj-ea"/>
                <a:ea typeface="+mj-ea"/>
              </a:rPr>
              <a:t>=1-I</a:t>
            </a:r>
            <a:r>
              <a:rPr lang="en-US" altLang="zh-CN" sz="2400" baseline="-25000" dirty="0" smtClean="0">
                <a:solidFill>
                  <a:schemeClr val="tx2"/>
                </a:solidFill>
                <a:uFillTx/>
                <a:latin typeface="+中文标题" charset="0"/>
                <a:ea typeface="+mj-ea"/>
              </a:rPr>
              <a:t>P</a:t>
            </a:r>
            <a:r>
              <a:rPr lang="en-US" altLang="zh-CN" sz="2400" dirty="0" smtClean="0">
                <a:latin typeface="+mj-ea"/>
                <a:ea typeface="+mj-ea"/>
              </a:rPr>
              <a:t>/I</a:t>
            </a:r>
            <a:r>
              <a:rPr lang="en-US" altLang="zh-CN" sz="2400" baseline="-25000" dirty="0" smtClean="0">
                <a:solidFill>
                  <a:schemeClr val="tx2"/>
                </a:solidFill>
                <a:uFillTx/>
                <a:latin typeface="+中文标题" charset="0"/>
                <a:ea typeface="+mj-ea"/>
              </a:rPr>
              <a:t>0</a:t>
            </a:r>
            <a:endParaRPr lang="en-US" altLang="zh-CN" sz="2400" baseline="-25000" dirty="0" smtClean="0">
              <a:solidFill>
                <a:schemeClr val="tx2"/>
              </a:solidFill>
              <a:uFillTx/>
              <a:latin typeface="+中文标题" charset="0"/>
              <a:ea typeface="+mj-ea"/>
            </a:endParaRPr>
          </a:p>
          <a:p>
            <a:pPr>
              <a:lnSpc>
                <a:spcPct val="130000"/>
              </a:lnSpc>
            </a:pPr>
            <a:r>
              <a:rPr lang="zh-CN" altLang="en-US" sz="2400" dirty="0" smtClean="0">
                <a:latin typeface="+mj-ea"/>
                <a:ea typeface="+mj-ea"/>
              </a:rPr>
              <a:t>几何因子</a:t>
            </a:r>
            <a:r>
              <a:rPr lang="en-US" altLang="zh-CN" sz="2400" dirty="0" smtClean="0">
                <a:latin typeface="+mj-ea"/>
                <a:ea typeface="+mj-ea"/>
              </a:rPr>
              <a:t>f</a:t>
            </a:r>
            <a:r>
              <a:rPr lang="zh-CN" altLang="en-US" sz="2400" dirty="0" smtClean="0">
                <a:latin typeface="+mj-ea"/>
                <a:ea typeface="+mj-ea"/>
              </a:rPr>
              <a:t>：</a:t>
            </a:r>
            <a:r>
              <a:rPr lang="en-US" altLang="zh-CN" sz="2400" dirty="0" smtClean="0">
                <a:latin typeface="+mj-ea"/>
                <a:ea typeface="+mj-ea"/>
              </a:rPr>
              <a:t>f=I</a:t>
            </a:r>
            <a:r>
              <a:rPr lang="en-US" altLang="zh-CN" sz="2400" baseline="-25000" dirty="0" smtClean="0">
                <a:solidFill>
                  <a:schemeClr val="tx2"/>
                </a:solidFill>
                <a:uFillTx/>
                <a:latin typeface="+中文标题" charset="0"/>
                <a:ea typeface="+mj-ea"/>
              </a:rPr>
              <a:t>0</a:t>
            </a:r>
            <a:r>
              <a:rPr lang="en-US" altLang="zh-CN" sz="2400" dirty="0" smtClean="0">
                <a:latin typeface="+mj-ea"/>
                <a:ea typeface="+mj-ea"/>
              </a:rPr>
              <a:t>/I</a:t>
            </a:r>
            <a:r>
              <a:rPr lang="en-US" altLang="zh-CN" sz="2400" baseline="-25000" dirty="0" smtClean="0">
                <a:solidFill>
                  <a:schemeClr val="tx2"/>
                </a:solidFill>
                <a:uFillTx/>
                <a:latin typeface="+中文标题" charset="0"/>
                <a:ea typeface="+mj-ea"/>
              </a:rPr>
              <a:t>S1</a:t>
            </a:r>
            <a:endParaRPr lang="en-US" altLang="zh-CN" sz="2400" baseline="-25000" dirty="0" smtClean="0">
              <a:solidFill>
                <a:schemeClr val="tx2"/>
              </a:solidFill>
              <a:uFillTx/>
              <a:latin typeface="+中文标题" charset="0"/>
              <a:ea typeface="+mj-ea"/>
            </a:endParaRPr>
          </a:p>
          <a:p>
            <a:pPr>
              <a:lnSpc>
                <a:spcPct val="130000"/>
              </a:lnSpc>
            </a:pPr>
            <a:r>
              <a:rPr lang="en-US" altLang="zh-CN" sz="2400" dirty="0" smtClean="0">
                <a:latin typeface="+mj-ea"/>
                <a:ea typeface="+mj-ea"/>
              </a:rPr>
              <a:t>PS=1-1/f*I</a:t>
            </a:r>
            <a:r>
              <a:rPr lang="en-US" altLang="zh-CN" sz="2400" baseline="-25000" dirty="0" smtClean="0">
                <a:solidFill>
                  <a:schemeClr val="tx2"/>
                </a:solidFill>
                <a:uFillTx/>
                <a:latin typeface="+中文标题" charset="0"/>
                <a:ea typeface="+mj-ea"/>
              </a:rPr>
              <a:t>p</a:t>
            </a:r>
            <a:r>
              <a:rPr lang="en-US" altLang="zh-CN" sz="2400" dirty="0" smtClean="0">
                <a:latin typeface="+mj-ea"/>
                <a:ea typeface="+mj-ea"/>
              </a:rPr>
              <a:t>/I</a:t>
            </a:r>
            <a:r>
              <a:rPr lang="en-US" altLang="zh-CN" sz="2400" baseline="-25000" dirty="0" smtClean="0">
                <a:solidFill>
                  <a:schemeClr val="tx2"/>
                </a:solidFill>
                <a:uFillTx/>
                <a:latin typeface="+中文标题" charset="0"/>
                <a:ea typeface="+mj-ea"/>
              </a:rPr>
              <a:t>s1</a:t>
            </a:r>
            <a:endParaRPr lang="en-US" altLang="zh-CN" sz="2400" baseline="-25000" dirty="0" smtClean="0">
              <a:solidFill>
                <a:schemeClr val="tx2"/>
              </a:solidFill>
              <a:uFillTx/>
              <a:latin typeface="+中文标题" charset="0"/>
              <a:ea typeface="+mj-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zh-CN" altLang="en-US">
                <a:solidFill>
                  <a:schemeClr val="tx1"/>
                </a:solidFill>
              </a:rPr>
              <a:t>低温状态下气体原子密度小，对电子散射忽略不计：</a:t>
            </a:r>
            <a:endParaRPr lang="zh-CN" altLang="en-US">
              <a:solidFill>
                <a:schemeClr val="tx1"/>
              </a:solidFill>
            </a:endParaRPr>
          </a:p>
          <a:p>
            <a:r>
              <a:rPr lang="en-US" altLang="zh-CN">
                <a:solidFill>
                  <a:schemeClr val="tx1"/>
                </a:solidFill>
              </a:rPr>
              <a:t>f=I</a:t>
            </a:r>
            <a:r>
              <a:rPr lang="en-US" altLang="zh-CN" baseline="-25000">
                <a:solidFill>
                  <a:schemeClr val="tx2"/>
                </a:solidFill>
                <a:uFillTx/>
              </a:rPr>
              <a:t>p</a:t>
            </a:r>
            <a:r>
              <a:rPr lang="en-US" altLang="zh-CN">
                <a:solidFill>
                  <a:schemeClr val="tx1"/>
                </a:solidFill>
              </a:rPr>
              <a:t>*/I</a:t>
            </a:r>
            <a:r>
              <a:rPr lang="en-US" altLang="zh-CN" baseline="-25000">
                <a:solidFill>
                  <a:schemeClr val="tx2"/>
                </a:solidFill>
                <a:uFillTx/>
              </a:rPr>
              <a:t>S</a:t>
            </a:r>
            <a:r>
              <a:rPr lang="en-US" altLang="zh-CN">
                <a:solidFill>
                  <a:schemeClr val="tx1"/>
                </a:solidFill>
              </a:rPr>
              <a:t>*,</a:t>
            </a:r>
            <a:r>
              <a:rPr lang="en-US" altLang="zh-CN" dirty="0" smtClean="0">
                <a:solidFill>
                  <a:schemeClr val="tx1"/>
                </a:solidFill>
                <a:sym typeface="+mn-ea"/>
              </a:rPr>
              <a:t>P=1- </a:t>
            </a:r>
            <a:r>
              <a:rPr lang="en-US" altLang="zh-CN" dirty="0">
                <a:solidFill>
                  <a:schemeClr val="tx1"/>
                </a:solidFill>
                <a:sym typeface="+mn-ea"/>
              </a:rPr>
              <a:t>I</a:t>
            </a:r>
            <a:r>
              <a:rPr lang="en-US" altLang="zh-CN" baseline="-25000" dirty="0">
                <a:solidFill>
                  <a:schemeClr val="tx1"/>
                </a:solidFill>
                <a:sym typeface="+mn-ea"/>
              </a:rPr>
              <a:t>P</a:t>
            </a:r>
            <a:r>
              <a:rPr lang="en-US" altLang="zh-CN" dirty="0">
                <a:solidFill>
                  <a:schemeClr val="tx1"/>
                </a:solidFill>
                <a:sym typeface="+mn-ea"/>
              </a:rPr>
              <a:t> I</a:t>
            </a:r>
            <a:r>
              <a:rPr lang="en-US" altLang="zh-CN" baseline="-25000" dirty="0">
                <a:solidFill>
                  <a:schemeClr val="tx1"/>
                </a:solidFill>
                <a:sym typeface="+mn-ea"/>
              </a:rPr>
              <a:t>S</a:t>
            </a:r>
            <a:r>
              <a:rPr lang="en-US" altLang="zh-CN" baseline="30000" dirty="0">
                <a:solidFill>
                  <a:schemeClr val="tx1"/>
                </a:solidFill>
                <a:sym typeface="+mn-ea"/>
              </a:rPr>
              <a:t>*</a:t>
            </a:r>
            <a:r>
              <a:rPr lang="en-US" altLang="zh-CN" dirty="0">
                <a:solidFill>
                  <a:schemeClr val="tx1"/>
                </a:solidFill>
                <a:sym typeface="+mn-ea"/>
              </a:rPr>
              <a:t>/ I</a:t>
            </a:r>
            <a:r>
              <a:rPr lang="en-US" altLang="zh-CN" baseline="-25000" dirty="0">
                <a:solidFill>
                  <a:schemeClr val="tx1"/>
                </a:solidFill>
                <a:sym typeface="+mn-ea"/>
              </a:rPr>
              <a:t>s1</a:t>
            </a:r>
            <a:r>
              <a:rPr lang="en-US" altLang="zh-CN" dirty="0">
                <a:solidFill>
                  <a:schemeClr val="tx1"/>
                </a:solidFill>
                <a:sym typeface="+mn-ea"/>
              </a:rPr>
              <a:t> </a:t>
            </a:r>
            <a:r>
              <a:rPr lang="en-US" altLang="zh-CN" dirty="0" err="1">
                <a:solidFill>
                  <a:schemeClr val="tx1"/>
                </a:solidFill>
                <a:sym typeface="+mn-ea"/>
              </a:rPr>
              <a:t>I</a:t>
            </a:r>
            <a:r>
              <a:rPr lang="en-US" altLang="zh-CN" baseline="-25000" dirty="0" err="1">
                <a:solidFill>
                  <a:schemeClr val="tx1"/>
                </a:solidFill>
                <a:sym typeface="+mn-ea"/>
              </a:rPr>
              <a:t>p</a:t>
            </a:r>
            <a:r>
              <a:rPr lang="en-US" altLang="zh-CN" baseline="30000" dirty="0" smtClean="0">
                <a:solidFill>
                  <a:schemeClr val="tx1"/>
                </a:solidFill>
                <a:sym typeface="+mn-ea"/>
              </a:rPr>
              <a:t>*</a:t>
            </a:r>
            <a:endParaRPr lang="en-US" altLang="zh-CN" baseline="30000" dirty="0" smtClean="0">
              <a:solidFill>
                <a:schemeClr val="tx1"/>
              </a:solidFill>
              <a:sym typeface="+mn-ea"/>
            </a:endParaRPr>
          </a:p>
          <a:p>
            <a:pPr marL="0" indent="0">
              <a:buNone/>
            </a:pPr>
            <a:r>
              <a:rPr lang="zh-CN" altLang="zh-CN" dirty="0">
                <a:solidFill>
                  <a:schemeClr val="tx1"/>
                </a:solidFill>
                <a:sym typeface="+mn-ea"/>
              </a:rPr>
              <a:t>设</a:t>
            </a:r>
            <a:r>
              <a:rPr lang="en-US" altLang="zh-CN" dirty="0">
                <a:solidFill>
                  <a:schemeClr val="tx1"/>
                </a:solidFill>
                <a:sym typeface="+mn-ea"/>
              </a:rPr>
              <a:t>S</a:t>
            </a:r>
            <a:r>
              <a:rPr lang="zh-CN" altLang="zh-CN" dirty="0">
                <a:solidFill>
                  <a:schemeClr val="tx1"/>
                </a:solidFill>
                <a:sym typeface="+mn-ea"/>
              </a:rPr>
              <a:t>与</a:t>
            </a:r>
            <a:r>
              <a:rPr lang="en-US" altLang="zh-CN" dirty="0">
                <a:solidFill>
                  <a:schemeClr val="tx1"/>
                </a:solidFill>
                <a:sym typeface="+mn-ea"/>
              </a:rPr>
              <a:t>P</a:t>
            </a:r>
            <a:r>
              <a:rPr lang="zh-CN" altLang="zh-CN" dirty="0">
                <a:solidFill>
                  <a:schemeClr val="tx1"/>
                </a:solidFill>
                <a:sym typeface="+mn-ea"/>
              </a:rPr>
              <a:t>之间的距离为</a:t>
            </a:r>
            <a:r>
              <a:rPr lang="en-US" altLang="zh-CN" dirty="0" smtClean="0">
                <a:solidFill>
                  <a:schemeClr val="tx1"/>
                </a:solidFill>
                <a:sym typeface="+mn-ea"/>
              </a:rPr>
              <a:t>L</a:t>
            </a:r>
            <a:r>
              <a:rPr lang="zh-CN" altLang="en-US" dirty="0" smtClean="0">
                <a:solidFill>
                  <a:schemeClr val="tx1"/>
                </a:solidFill>
                <a:sym typeface="+mn-ea"/>
              </a:rPr>
              <a:t>，</a:t>
            </a:r>
            <a:r>
              <a:rPr lang="zh-CN" altLang="zh-CN" dirty="0">
                <a:solidFill>
                  <a:schemeClr val="tx1"/>
                </a:solidFill>
                <a:sym typeface="+mn-ea"/>
              </a:rPr>
              <a:t>，有</a:t>
            </a:r>
            <a:r>
              <a:rPr lang="en-US" altLang="zh-CN" dirty="0">
                <a:solidFill>
                  <a:schemeClr val="tx1"/>
                </a:solidFill>
                <a:sym typeface="+mn-ea"/>
              </a:rPr>
              <a:t>P</a:t>
            </a:r>
            <a:r>
              <a:rPr lang="en-US" altLang="zh-CN" baseline="-25000" dirty="0">
                <a:solidFill>
                  <a:schemeClr val="tx1"/>
                </a:solidFill>
                <a:sym typeface="+mn-ea"/>
              </a:rPr>
              <a:t>s</a:t>
            </a:r>
            <a:r>
              <a:rPr lang="en-US" altLang="zh-CN" dirty="0">
                <a:solidFill>
                  <a:schemeClr val="tx1"/>
                </a:solidFill>
                <a:sym typeface="+mn-ea"/>
              </a:rPr>
              <a:t>=1- e</a:t>
            </a:r>
            <a:r>
              <a:rPr lang="en-US" altLang="zh-CN" baseline="30000" dirty="0">
                <a:solidFill>
                  <a:schemeClr val="tx1"/>
                </a:solidFill>
                <a:sym typeface="+mn-ea"/>
              </a:rPr>
              <a:t>-</a:t>
            </a:r>
            <a:r>
              <a:rPr lang="en-US" altLang="zh-CN" baseline="30000" dirty="0" err="1">
                <a:solidFill>
                  <a:schemeClr val="tx1"/>
                </a:solidFill>
                <a:sym typeface="+mn-ea"/>
              </a:rPr>
              <a:t>σnL</a:t>
            </a:r>
            <a:r>
              <a:rPr lang="zh-CN" altLang="zh-CN" dirty="0">
                <a:solidFill>
                  <a:schemeClr val="tx1"/>
                </a:solidFill>
                <a:sym typeface="+mn-ea"/>
              </a:rPr>
              <a:t>，记</a:t>
            </a:r>
            <a:r>
              <a:rPr lang="en-US" altLang="zh-CN" dirty="0">
                <a:solidFill>
                  <a:schemeClr val="tx1"/>
                </a:solidFill>
                <a:sym typeface="+mn-ea"/>
              </a:rPr>
              <a:t>Q=</a:t>
            </a:r>
            <a:r>
              <a:rPr lang="en-US" altLang="zh-CN" dirty="0" err="1">
                <a:solidFill>
                  <a:schemeClr val="tx1"/>
                </a:solidFill>
                <a:sym typeface="+mn-ea"/>
              </a:rPr>
              <a:t>nσ</a:t>
            </a:r>
            <a:r>
              <a:rPr lang="zh-CN" altLang="zh-CN" dirty="0">
                <a:solidFill>
                  <a:schemeClr val="tx1"/>
                </a:solidFill>
                <a:sym typeface="+mn-ea"/>
              </a:rPr>
              <a:t>为总有效截面</a:t>
            </a:r>
            <a:r>
              <a:rPr lang="zh-CN" altLang="zh-CN" dirty="0" smtClean="0">
                <a:solidFill>
                  <a:schemeClr val="tx1"/>
                </a:solidFill>
                <a:sym typeface="+mn-ea"/>
              </a:rPr>
              <a:t>。</a:t>
            </a:r>
            <a:endParaRPr lang="zh-CN" altLang="zh-CN" dirty="0" smtClean="0">
              <a:solidFill>
                <a:schemeClr val="tx1"/>
              </a:solidFill>
              <a:sym typeface="+mn-ea"/>
            </a:endParaRPr>
          </a:p>
          <a:p>
            <a:pPr marL="0" indent="0">
              <a:buNone/>
            </a:pPr>
            <a:endParaRPr lang="zh-CN" altLang="zh-CN" dirty="0" smtClean="0">
              <a:solidFill>
                <a:schemeClr val="tx1"/>
              </a:solidFill>
              <a:sym typeface="+mn-ea"/>
            </a:endParaRPr>
          </a:p>
          <a:p>
            <a:pPr marL="0" indent="0">
              <a:buNone/>
            </a:pPr>
            <a:r>
              <a:rPr lang="en-US" altLang="zh-CN" dirty="0" smtClean="0">
                <a:solidFill>
                  <a:schemeClr val="tx1"/>
                </a:solidFill>
                <a:sym typeface="+mn-ea"/>
              </a:rPr>
              <a:t> </a:t>
            </a:r>
            <a:r>
              <a:rPr lang="zh-CN" altLang="zh-CN" dirty="0" smtClean="0">
                <a:solidFill>
                  <a:schemeClr val="tx1"/>
                </a:solidFill>
                <a:sym typeface="+mn-ea"/>
              </a:rPr>
              <a:t>当</a:t>
            </a:r>
            <a:r>
              <a:rPr lang="en-US" altLang="zh-CN" dirty="0">
                <a:solidFill>
                  <a:schemeClr val="tx1"/>
                </a:solidFill>
                <a:sym typeface="+mn-ea"/>
              </a:rPr>
              <a:t>f&lt;&lt;1</a:t>
            </a:r>
            <a:r>
              <a:rPr lang="zh-CN" altLang="zh-CN" dirty="0">
                <a:solidFill>
                  <a:schemeClr val="tx1"/>
                </a:solidFill>
                <a:sym typeface="+mn-ea"/>
              </a:rPr>
              <a:t>时，</a:t>
            </a:r>
            <a:r>
              <a:rPr lang="en-US" altLang="zh-CN" dirty="0">
                <a:solidFill>
                  <a:schemeClr val="tx1"/>
                </a:solidFill>
                <a:sym typeface="+mn-ea"/>
              </a:rPr>
              <a:t>I</a:t>
            </a:r>
            <a:r>
              <a:rPr lang="en-US" altLang="zh-CN" baseline="-25000" dirty="0">
                <a:solidFill>
                  <a:schemeClr val="tx1"/>
                </a:solidFill>
                <a:sym typeface="+mn-ea"/>
              </a:rPr>
              <a:t>s1</a:t>
            </a:r>
            <a:r>
              <a:rPr lang="en-US" altLang="zh-CN" dirty="0">
                <a:solidFill>
                  <a:schemeClr val="tx1"/>
                </a:solidFill>
                <a:sym typeface="+mn-ea"/>
              </a:rPr>
              <a:t>≈I</a:t>
            </a:r>
            <a:r>
              <a:rPr lang="en-US" altLang="zh-CN" baseline="-25000" dirty="0">
                <a:solidFill>
                  <a:schemeClr val="tx1"/>
                </a:solidFill>
                <a:sym typeface="+mn-ea"/>
              </a:rPr>
              <a:t>s</a:t>
            </a:r>
            <a:r>
              <a:rPr lang="zh-CN" altLang="zh-CN" dirty="0">
                <a:solidFill>
                  <a:schemeClr val="tx1"/>
                </a:solidFill>
                <a:sym typeface="+mn-ea"/>
              </a:rPr>
              <a:t>，有</a:t>
            </a:r>
            <a:r>
              <a:rPr lang="en-US" altLang="zh-CN" dirty="0">
                <a:solidFill>
                  <a:schemeClr val="tx1"/>
                </a:solidFill>
                <a:sym typeface="+mn-ea"/>
              </a:rPr>
              <a:t>Q≈-Ln(1-P</a:t>
            </a:r>
            <a:r>
              <a:rPr lang="en-US" altLang="zh-CN" baseline="-25000" dirty="0">
                <a:solidFill>
                  <a:schemeClr val="tx1"/>
                </a:solidFill>
                <a:sym typeface="+mn-ea"/>
              </a:rPr>
              <a:t>S</a:t>
            </a:r>
            <a:r>
              <a:rPr lang="en-US" altLang="zh-CN" dirty="0">
                <a:solidFill>
                  <a:schemeClr val="tx1"/>
                </a:solidFill>
                <a:sym typeface="+mn-ea"/>
              </a:rPr>
              <a:t>)/L=-1/</a:t>
            </a:r>
            <a:r>
              <a:rPr lang="en-US" altLang="zh-CN" dirty="0" err="1">
                <a:solidFill>
                  <a:schemeClr val="tx1"/>
                </a:solidFill>
                <a:sym typeface="+mn-ea"/>
              </a:rPr>
              <a:t>L×Ln</a:t>
            </a:r>
            <a:r>
              <a:rPr lang="en-US" altLang="zh-CN" dirty="0">
                <a:solidFill>
                  <a:schemeClr val="tx1"/>
                </a:solidFill>
                <a:sym typeface="+mn-ea"/>
              </a:rPr>
              <a:t>(I</a:t>
            </a:r>
            <a:r>
              <a:rPr lang="en-US" altLang="zh-CN" baseline="-25000" dirty="0">
                <a:solidFill>
                  <a:schemeClr val="tx1"/>
                </a:solidFill>
                <a:sym typeface="+mn-ea"/>
              </a:rPr>
              <a:t>P</a:t>
            </a:r>
            <a:r>
              <a:rPr lang="en-US" altLang="zh-CN" dirty="0">
                <a:solidFill>
                  <a:schemeClr val="tx1"/>
                </a:solidFill>
                <a:sym typeface="+mn-ea"/>
              </a:rPr>
              <a:t> I</a:t>
            </a:r>
            <a:r>
              <a:rPr lang="en-US" altLang="zh-CN" baseline="-25000" dirty="0">
                <a:solidFill>
                  <a:schemeClr val="tx1"/>
                </a:solidFill>
                <a:sym typeface="+mn-ea"/>
              </a:rPr>
              <a:t>S</a:t>
            </a:r>
            <a:r>
              <a:rPr lang="en-US" altLang="zh-CN" baseline="30000" dirty="0">
                <a:solidFill>
                  <a:schemeClr val="tx1"/>
                </a:solidFill>
                <a:sym typeface="+mn-ea"/>
              </a:rPr>
              <a:t>*</a:t>
            </a:r>
            <a:r>
              <a:rPr lang="en-US" altLang="zh-CN" dirty="0">
                <a:solidFill>
                  <a:schemeClr val="tx1"/>
                </a:solidFill>
                <a:sym typeface="+mn-ea"/>
              </a:rPr>
              <a:t>/ </a:t>
            </a:r>
            <a:r>
              <a:rPr lang="en-US" altLang="zh-CN" dirty="0" smtClean="0">
                <a:solidFill>
                  <a:schemeClr val="tx1"/>
                </a:solidFill>
                <a:sym typeface="+mn-ea"/>
              </a:rPr>
              <a:t>I</a:t>
            </a:r>
            <a:r>
              <a:rPr lang="en-US" altLang="zh-CN" baseline="-25000" dirty="0" smtClean="0">
                <a:solidFill>
                  <a:schemeClr val="tx1"/>
                </a:solidFill>
                <a:sym typeface="+mn-ea"/>
              </a:rPr>
              <a:t>s</a:t>
            </a:r>
            <a:r>
              <a:rPr lang="en-US" altLang="zh-CN" dirty="0" smtClean="0">
                <a:solidFill>
                  <a:schemeClr val="tx1"/>
                </a:solidFill>
                <a:sym typeface="+mn-ea"/>
              </a:rPr>
              <a:t> </a:t>
            </a:r>
            <a:r>
              <a:rPr lang="en-US" altLang="zh-CN" dirty="0" err="1">
                <a:solidFill>
                  <a:schemeClr val="tx1"/>
                </a:solidFill>
                <a:sym typeface="+mn-ea"/>
              </a:rPr>
              <a:t>I</a:t>
            </a:r>
            <a:r>
              <a:rPr lang="en-US" altLang="zh-CN" baseline="-25000" dirty="0" err="1">
                <a:solidFill>
                  <a:schemeClr val="tx1"/>
                </a:solidFill>
                <a:sym typeface="+mn-ea"/>
              </a:rPr>
              <a:t>p</a:t>
            </a:r>
            <a:r>
              <a:rPr lang="en-US" altLang="zh-CN" baseline="30000" dirty="0">
                <a:solidFill>
                  <a:schemeClr val="tx1"/>
                </a:solidFill>
                <a:sym typeface="+mn-ea"/>
              </a:rPr>
              <a:t>*</a:t>
            </a:r>
            <a:r>
              <a:rPr lang="en-US" altLang="zh-CN" dirty="0">
                <a:solidFill>
                  <a:schemeClr val="tx1"/>
                </a:solidFill>
                <a:sym typeface="+mn-ea"/>
              </a:rPr>
              <a:t>)</a:t>
            </a:r>
            <a:r>
              <a:rPr lang="zh-CN" altLang="zh-CN" dirty="0">
                <a:solidFill>
                  <a:schemeClr val="tx1"/>
                </a:solidFill>
                <a:sym typeface="+mn-ea"/>
              </a:rPr>
              <a:t>。</a:t>
            </a:r>
            <a:endParaRPr lang="zh-CN" altLang="zh-CN" dirty="0">
              <a:solidFill>
                <a:schemeClr val="tx1"/>
              </a:solidFill>
              <a:sym typeface="+mn-ea"/>
            </a:endParaRPr>
          </a:p>
          <a:p>
            <a:pPr marL="0" indent="0">
              <a:buNone/>
            </a:pPr>
            <a:r>
              <a:rPr lang="en-US" altLang="zh-CN" dirty="0" smtClean="0">
                <a:solidFill>
                  <a:schemeClr val="tx1"/>
                </a:solidFill>
                <a:sym typeface="+mn-ea"/>
              </a:rPr>
              <a:t> </a:t>
            </a:r>
            <a:r>
              <a:rPr lang="zh-CN" altLang="zh-CN" dirty="0" smtClean="0">
                <a:solidFill>
                  <a:schemeClr val="tx1"/>
                </a:solidFill>
                <a:sym typeface="+mn-ea"/>
              </a:rPr>
              <a:t>测量</a:t>
            </a:r>
            <a:r>
              <a:rPr lang="zh-CN" altLang="zh-CN" dirty="0">
                <a:solidFill>
                  <a:schemeClr val="tx1"/>
                </a:solidFill>
                <a:sym typeface="+mn-ea"/>
              </a:rPr>
              <a:t>不同</a:t>
            </a:r>
            <a:r>
              <a:rPr lang="en-US" altLang="zh-CN" dirty="0">
                <a:solidFill>
                  <a:schemeClr val="tx1"/>
                </a:solidFill>
                <a:sym typeface="+mn-ea"/>
              </a:rPr>
              <a:t>V</a:t>
            </a:r>
            <a:r>
              <a:rPr lang="zh-CN" altLang="zh-CN" dirty="0">
                <a:solidFill>
                  <a:schemeClr val="tx1"/>
                </a:solidFill>
                <a:sym typeface="+mn-ea"/>
              </a:rPr>
              <a:t>时的</a:t>
            </a:r>
            <a:r>
              <a:rPr lang="en-US" altLang="zh-CN" dirty="0">
                <a:solidFill>
                  <a:schemeClr val="tx1"/>
                </a:solidFill>
                <a:sym typeface="+mn-ea"/>
              </a:rPr>
              <a:t>P</a:t>
            </a:r>
            <a:r>
              <a:rPr lang="en-US" altLang="zh-CN" baseline="-25000" dirty="0">
                <a:solidFill>
                  <a:schemeClr val="tx1"/>
                </a:solidFill>
                <a:sym typeface="+mn-ea"/>
              </a:rPr>
              <a:t>S</a:t>
            </a:r>
            <a:r>
              <a:rPr lang="zh-CN" altLang="zh-CN" dirty="0">
                <a:solidFill>
                  <a:schemeClr val="tx1"/>
                </a:solidFill>
                <a:sym typeface="+mn-ea"/>
              </a:rPr>
              <a:t>值，可得到</a:t>
            </a:r>
            <a:r>
              <a:rPr lang="en-US" altLang="zh-CN" dirty="0">
                <a:solidFill>
                  <a:schemeClr val="tx1"/>
                </a:solidFill>
                <a:sym typeface="+mn-ea"/>
              </a:rPr>
              <a:t>Q</a:t>
            </a:r>
            <a:r>
              <a:rPr lang="zh-CN" altLang="zh-CN" dirty="0">
                <a:solidFill>
                  <a:schemeClr val="tx1"/>
                </a:solidFill>
                <a:sym typeface="+mn-ea"/>
              </a:rPr>
              <a:t>与</a:t>
            </a:r>
            <a:r>
              <a:rPr lang="en-US" altLang="zh-CN" dirty="0">
                <a:solidFill>
                  <a:schemeClr val="tx1"/>
                </a:solidFill>
                <a:sym typeface="+mn-ea"/>
              </a:rPr>
              <a:t>V</a:t>
            </a:r>
            <a:r>
              <a:rPr lang="en-US" altLang="zh-CN" baseline="30000" dirty="0">
                <a:solidFill>
                  <a:schemeClr val="tx1"/>
                </a:solidFill>
                <a:sym typeface="+mn-ea"/>
              </a:rPr>
              <a:t>1/2</a:t>
            </a:r>
            <a:r>
              <a:rPr lang="zh-CN" altLang="zh-CN" dirty="0">
                <a:solidFill>
                  <a:schemeClr val="tx1"/>
                </a:solidFill>
                <a:sym typeface="+mn-ea"/>
              </a:rPr>
              <a:t>的关系曲线</a:t>
            </a:r>
            <a:r>
              <a:rPr lang="zh-CN" altLang="zh-CN" dirty="0" smtClean="0">
                <a:solidFill>
                  <a:schemeClr val="tx1"/>
                </a:solidFill>
                <a:sym typeface="+mn-ea"/>
              </a:rPr>
              <a:t>。</a:t>
            </a:r>
            <a:endParaRPr lang="zh-CN" altLang="zh-CN" dirty="0" smtClean="0">
              <a:solidFill>
                <a:schemeClr val="tx1"/>
              </a:solidFill>
              <a:sym typeface="+mn-ea"/>
            </a:endParaRPr>
          </a:p>
          <a:p>
            <a:pPr marL="0" indent="0">
              <a:buNone/>
            </a:pPr>
            <a:endParaRPr lang="zh-CN" altLang="zh-CN" dirty="0" smtClean="0">
              <a:solidFill>
                <a:schemeClr val="tx1"/>
              </a:solidFill>
              <a:sym typeface="+mn-ea"/>
            </a:endParaRPr>
          </a:p>
          <a:p>
            <a:pPr marL="0" indent="0">
              <a:buNone/>
            </a:pPr>
            <a:r>
              <a:rPr lang="zh-CN" altLang="zh-CN" dirty="0">
                <a:solidFill>
                  <a:schemeClr val="tx1"/>
                </a:solidFill>
                <a:sym typeface="+mn-ea"/>
              </a:rPr>
              <a:t>实验仪器：</a:t>
            </a:r>
            <a:r>
              <a:rPr lang="en-US" altLang="zh-CN" dirty="0">
                <a:solidFill>
                  <a:schemeClr val="tx1"/>
                </a:solidFill>
                <a:sym typeface="+mn-ea"/>
              </a:rPr>
              <a:t>R-T</a:t>
            </a:r>
            <a:r>
              <a:rPr lang="zh-CN" altLang="zh-CN" dirty="0">
                <a:solidFill>
                  <a:schemeClr val="tx1"/>
                </a:solidFill>
                <a:sym typeface="+mn-ea"/>
              </a:rPr>
              <a:t>实验仪，液氮，示波器。</a:t>
            </a:r>
            <a:endParaRPr lang="zh-CN" altLang="zh-CN" dirty="0">
              <a:solidFill>
                <a:schemeClr val="tx1"/>
              </a:solidFill>
              <a:sym typeface="+mn-ea"/>
            </a:endParaRPr>
          </a:p>
          <a:p>
            <a:pPr marL="0" indent="0">
              <a:buNone/>
            </a:pPr>
            <a:endParaRPr lang="zh-CN" altLang="en-US" dirty="0" smtClean="0">
              <a:solidFill>
                <a:schemeClr val="bg1"/>
              </a:solidFill>
              <a:sym typeface="+mn-ea"/>
            </a:endParaRPr>
          </a:p>
          <a:p>
            <a:endParaRPr lang="en-US" altLang="zh-CN" baseline="30000" dirty="0" smtClean="0">
              <a:solidFill>
                <a:schemeClr val="bg1"/>
              </a:solidFill>
              <a:sym typeface="+mn-ea"/>
            </a:endParaRPr>
          </a:p>
          <a:p>
            <a:endParaRPr lang="en-US" altLang="zh-CN">
              <a:latin typeface="+mn-lt"/>
              <a:ea typeface="宋体" charset="0"/>
            </a:endParaRPr>
          </a:p>
          <a:p>
            <a:endParaRPr lang="en-US" altLang="zh-CN">
              <a:latin typeface="+mn-lt"/>
              <a:ea typeface="宋体"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t>实验结果：（交流观察）</a:t>
            </a:r>
            <a:endParaRPr lang="zh-CN" altLang="en-US"/>
          </a:p>
        </p:txBody>
      </p:sp>
      <p:sp>
        <p:nvSpPr>
          <p:cNvPr id="5" name="内容占位符 4"/>
          <p:cNvSpPr>
            <a:spLocks noGrp="1"/>
          </p:cNvSpPr>
          <p:nvPr>
            <p:ph idx="1"/>
          </p:nvPr>
        </p:nvSpPr>
        <p:spPr/>
        <p:txBody>
          <a:bodyPr/>
          <a:p>
            <a:endParaRPr lang="zh-CN" altLang="en-US"/>
          </a:p>
        </p:txBody>
      </p:sp>
      <p:pic>
        <p:nvPicPr>
          <p:cNvPr id="6" name="图片 5" descr="P51202-143823"/>
          <p:cNvPicPr>
            <a:picLocks noChangeAspect="1"/>
          </p:cNvPicPr>
          <p:nvPr/>
        </p:nvPicPr>
        <p:blipFill>
          <a:blip r:embed="rId1"/>
          <a:srcRect/>
          <a:stretch>
            <a:fillRect/>
          </a:stretch>
        </p:blipFill>
        <p:spPr>
          <a:xfrm>
            <a:off x="536575" y="1059180"/>
            <a:ext cx="5229225" cy="4683760"/>
          </a:xfrm>
          <a:prstGeom prst="rect">
            <a:avLst/>
          </a:prstGeom>
        </p:spPr>
      </p:pic>
      <p:pic>
        <p:nvPicPr>
          <p:cNvPr id="7" name="图片 6" descr="P51202-144031"/>
          <p:cNvPicPr>
            <a:picLocks noChangeAspect="1"/>
          </p:cNvPicPr>
          <p:nvPr/>
        </p:nvPicPr>
        <p:blipFill>
          <a:blip r:embed="rId2"/>
          <a:srcRect/>
          <a:stretch>
            <a:fillRect/>
          </a:stretch>
        </p:blipFill>
        <p:spPr>
          <a:xfrm>
            <a:off x="5807075" y="1087120"/>
            <a:ext cx="5334635" cy="4775835"/>
          </a:xfrm>
          <a:prstGeom prst="rect">
            <a:avLst/>
          </a:prstGeom>
        </p:spPr>
      </p:pic>
      <p:sp>
        <p:nvSpPr>
          <p:cNvPr id="8" name="文本框 7"/>
          <p:cNvSpPr txBox="1"/>
          <p:nvPr/>
        </p:nvSpPr>
        <p:spPr>
          <a:xfrm>
            <a:off x="2099310" y="6202680"/>
            <a:ext cx="2011680" cy="566420"/>
          </a:xfrm>
          <a:prstGeom prst="rect">
            <a:avLst/>
          </a:prstGeom>
          <a:noFill/>
        </p:spPr>
        <p:txBody>
          <a:bodyPr wrap="none" rtlCol="0">
            <a:spAutoFit/>
          </a:bodyPr>
          <a:p>
            <a:pPr>
              <a:lnSpc>
                <a:spcPct val="130000"/>
              </a:lnSpc>
            </a:pPr>
            <a:r>
              <a:rPr lang="zh-CN" altLang="en-US" sz="2400" dirty="0" smtClean="0">
                <a:latin typeface="Arial" pitchFamily="34" charset="0"/>
                <a:ea typeface="微软雅黑" pitchFamily="34" charset="-122"/>
              </a:rPr>
              <a:t>出现电离现象</a:t>
            </a:r>
            <a:endParaRPr lang="zh-CN" altLang="en-US" sz="2400" dirty="0" smtClean="0">
              <a:latin typeface="Arial" pitchFamily="34" charset="0"/>
              <a:ea typeface="微软雅黑" pitchFamily="34" charset="-122"/>
            </a:endParaRPr>
          </a:p>
        </p:txBody>
      </p:sp>
      <p:sp>
        <p:nvSpPr>
          <p:cNvPr id="9" name="文本框 8"/>
          <p:cNvSpPr txBox="1"/>
          <p:nvPr/>
        </p:nvSpPr>
        <p:spPr>
          <a:xfrm>
            <a:off x="7128510" y="6172200"/>
            <a:ext cx="3261995" cy="566420"/>
          </a:xfrm>
          <a:prstGeom prst="rect">
            <a:avLst/>
          </a:prstGeom>
          <a:noFill/>
        </p:spPr>
        <p:txBody>
          <a:bodyPr wrap="none" rtlCol="0">
            <a:spAutoFit/>
          </a:bodyPr>
          <a:p>
            <a:pPr>
              <a:lnSpc>
                <a:spcPct val="130000"/>
              </a:lnSpc>
            </a:pPr>
            <a:r>
              <a:rPr lang="zh-CN" altLang="en-US" sz="2400" dirty="0" smtClean="0">
                <a:latin typeface="+mj-ea"/>
                <a:ea typeface="+mj-ea"/>
              </a:rPr>
              <a:t>调小</a:t>
            </a:r>
            <a:r>
              <a:rPr lang="en-US" altLang="zh-CN" sz="2400" dirty="0" smtClean="0">
                <a:latin typeface="+mj-ea"/>
                <a:ea typeface="+mj-ea"/>
              </a:rPr>
              <a:t>Ea</a:t>
            </a:r>
            <a:r>
              <a:rPr lang="zh-CN" altLang="en-US" sz="2400" dirty="0" smtClean="0">
                <a:latin typeface="+mj-ea"/>
                <a:ea typeface="+mj-ea"/>
              </a:rPr>
              <a:t>后电离现象消失</a:t>
            </a:r>
            <a:endParaRPr lang="zh-CN" altLang="en-US" sz="2400" dirty="0" smtClean="0">
              <a:latin typeface="+mj-ea"/>
              <a:ea typeface="+mj-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6" name="图片 5" descr="P51202-144621"/>
          <p:cNvPicPr>
            <a:picLocks noChangeAspect="1"/>
          </p:cNvPicPr>
          <p:nvPr/>
        </p:nvPicPr>
        <p:blipFill>
          <a:blip r:embed="rId1"/>
          <a:srcRect/>
          <a:stretch>
            <a:fillRect/>
          </a:stretch>
        </p:blipFill>
        <p:spPr>
          <a:xfrm>
            <a:off x="792480" y="1196340"/>
            <a:ext cx="4343400" cy="3861435"/>
          </a:xfrm>
          <a:prstGeom prst="rect">
            <a:avLst/>
          </a:prstGeom>
        </p:spPr>
      </p:pic>
      <p:pic>
        <p:nvPicPr>
          <p:cNvPr id="7" name="图片 6" descr="P51202-144742"/>
          <p:cNvPicPr>
            <a:picLocks noChangeAspect="1"/>
          </p:cNvPicPr>
          <p:nvPr/>
        </p:nvPicPr>
        <p:blipFill>
          <a:blip r:embed="rId2"/>
          <a:srcRect/>
          <a:stretch>
            <a:fillRect/>
          </a:stretch>
        </p:blipFill>
        <p:spPr>
          <a:xfrm>
            <a:off x="5517515" y="1285240"/>
            <a:ext cx="5639435" cy="3831590"/>
          </a:xfrm>
          <a:prstGeom prst="rect">
            <a:avLst/>
          </a:prstGeom>
        </p:spPr>
      </p:pic>
      <p:sp>
        <p:nvSpPr>
          <p:cNvPr id="8" name="文本框 7"/>
          <p:cNvSpPr txBox="1"/>
          <p:nvPr/>
        </p:nvSpPr>
        <p:spPr>
          <a:xfrm>
            <a:off x="1123950" y="5867400"/>
            <a:ext cx="5398135" cy="566420"/>
          </a:xfrm>
          <a:prstGeom prst="rect">
            <a:avLst/>
          </a:prstGeom>
          <a:noFill/>
        </p:spPr>
        <p:txBody>
          <a:bodyPr wrap="none" rtlCol="0">
            <a:spAutoFit/>
          </a:bodyPr>
          <a:p>
            <a:pPr>
              <a:lnSpc>
                <a:spcPct val="130000"/>
              </a:lnSpc>
            </a:pPr>
            <a:r>
              <a:rPr lang="zh-CN" altLang="en-US" sz="2400" dirty="0" smtClean="0">
                <a:latin typeface="Arial" pitchFamily="34" charset="0"/>
                <a:ea typeface="微软雅黑" pitchFamily="34" charset="-122"/>
              </a:rPr>
              <a:t>结论：</a:t>
            </a:r>
            <a:r>
              <a:rPr lang="en-US" altLang="zh-CN" sz="2400" dirty="0" smtClean="0">
                <a:latin typeface="Arial" pitchFamily="34" charset="0"/>
                <a:ea typeface="微软雅黑" pitchFamily="34" charset="-122"/>
              </a:rPr>
              <a:t>VF</a:t>
            </a:r>
            <a:r>
              <a:rPr lang="zh-CN" altLang="en-US" sz="2400" dirty="0" smtClean="0">
                <a:latin typeface="Arial" pitchFamily="34" charset="0"/>
                <a:ea typeface="微软雅黑" pitchFamily="34" charset="-122"/>
              </a:rPr>
              <a:t>增大以后，</a:t>
            </a:r>
            <a:r>
              <a:rPr lang="en-US" altLang="zh-CN" sz="2400" dirty="0" smtClean="0">
                <a:latin typeface="Arial" pitchFamily="34" charset="0"/>
                <a:ea typeface="微软雅黑" pitchFamily="34" charset="-122"/>
              </a:rPr>
              <a:t>Ip</a:t>
            </a:r>
            <a:r>
              <a:rPr lang="zh-CN" altLang="en-US" sz="2400" dirty="0" smtClean="0">
                <a:latin typeface="Arial" pitchFamily="34" charset="0"/>
                <a:ea typeface="微软雅黑" pitchFamily="34" charset="-122"/>
              </a:rPr>
              <a:t>的电流幅值变大</a:t>
            </a:r>
            <a:endParaRPr lang="zh-CN" altLang="en-US" sz="2400" dirty="0" smtClean="0">
              <a:latin typeface="Arial" pitchFamily="34" charset="0"/>
              <a:ea typeface="微软雅黑" pitchFamily="34" charset="-122"/>
            </a:endParaRPr>
          </a:p>
        </p:txBody>
      </p:sp>
      <p:sp>
        <p:nvSpPr>
          <p:cNvPr id="9" name="文本框 8"/>
          <p:cNvSpPr txBox="1"/>
          <p:nvPr/>
        </p:nvSpPr>
        <p:spPr>
          <a:xfrm>
            <a:off x="2236470" y="5303520"/>
            <a:ext cx="1325880" cy="566420"/>
          </a:xfrm>
          <a:prstGeom prst="rect">
            <a:avLst/>
          </a:prstGeom>
          <a:noFill/>
        </p:spPr>
        <p:txBody>
          <a:bodyPr wrap="none" rtlCol="0">
            <a:spAutoFit/>
          </a:bodyPr>
          <a:p>
            <a:pPr>
              <a:lnSpc>
                <a:spcPct val="130000"/>
              </a:lnSpc>
            </a:pPr>
            <a:r>
              <a:rPr lang="en-US" altLang="zh-CN" sz="2400" dirty="0" smtClean="0">
                <a:latin typeface="Arial" pitchFamily="34" charset="0"/>
                <a:ea typeface="微软雅黑" pitchFamily="34" charset="-122"/>
              </a:rPr>
              <a:t>VF=2.4v</a:t>
            </a:r>
            <a:endParaRPr lang="en-US" altLang="zh-CN" sz="2400" dirty="0" smtClean="0">
              <a:latin typeface="Arial" pitchFamily="34" charset="0"/>
              <a:ea typeface="微软雅黑" pitchFamily="34" charset="-122"/>
            </a:endParaRPr>
          </a:p>
        </p:txBody>
      </p:sp>
      <p:sp>
        <p:nvSpPr>
          <p:cNvPr id="10" name="文本框 9"/>
          <p:cNvSpPr txBox="1"/>
          <p:nvPr/>
        </p:nvSpPr>
        <p:spPr>
          <a:xfrm>
            <a:off x="7722870" y="5440680"/>
            <a:ext cx="1376680" cy="566420"/>
          </a:xfrm>
          <a:prstGeom prst="rect">
            <a:avLst/>
          </a:prstGeom>
          <a:noFill/>
        </p:spPr>
        <p:txBody>
          <a:bodyPr wrap="none" rtlCol="0">
            <a:spAutoFit/>
          </a:bodyPr>
          <a:p>
            <a:pPr>
              <a:lnSpc>
                <a:spcPct val="130000"/>
              </a:lnSpc>
            </a:pPr>
            <a:r>
              <a:rPr lang="en-US" altLang="zh-CN" sz="2400" dirty="0" smtClean="0">
                <a:latin typeface="Arial" pitchFamily="34" charset="0"/>
                <a:ea typeface="微软雅黑" pitchFamily="34" charset="-122"/>
              </a:rPr>
              <a:t>VF=3.0V</a:t>
            </a:r>
            <a:endParaRPr lang="en-US" altLang="zh-CN" sz="2400" dirty="0" smtClean="0">
              <a:latin typeface="Arial" pitchFamily="34" charset="0"/>
              <a:ea typeface="微软雅黑"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614488" y="1071689"/>
            <a:ext cx="10964175" cy="5013629"/>
          </a:xfrm>
        </p:spPr>
        <p:txBody>
          <a:bodyPr/>
          <a:p>
            <a:r>
              <a:rPr lang="zh-CN" altLang="en-US"/>
              <a:t>低温时（液氮温度下）</a:t>
            </a:r>
            <a:endParaRPr lang="zh-CN" altLang="en-US"/>
          </a:p>
        </p:txBody>
      </p:sp>
      <p:pic>
        <p:nvPicPr>
          <p:cNvPr id="4" name="图片 3" descr="P51202-150628"/>
          <p:cNvPicPr>
            <a:picLocks noChangeAspect="1"/>
          </p:cNvPicPr>
          <p:nvPr/>
        </p:nvPicPr>
        <p:blipFill>
          <a:blip r:embed="rId1"/>
          <a:srcRect/>
          <a:stretch>
            <a:fillRect/>
          </a:stretch>
        </p:blipFill>
        <p:spPr>
          <a:xfrm>
            <a:off x="1051560" y="2078355"/>
            <a:ext cx="4389120" cy="3328035"/>
          </a:xfrm>
          <a:prstGeom prst="rect">
            <a:avLst/>
          </a:prstGeom>
        </p:spPr>
      </p:pic>
      <p:pic>
        <p:nvPicPr>
          <p:cNvPr id="5" name="图片 4" descr="P51202-151545"/>
          <p:cNvPicPr>
            <a:picLocks noChangeAspect="1"/>
          </p:cNvPicPr>
          <p:nvPr/>
        </p:nvPicPr>
        <p:blipFill>
          <a:blip r:embed="rId2"/>
          <a:srcRect/>
          <a:stretch>
            <a:fillRect/>
          </a:stretch>
        </p:blipFill>
        <p:spPr>
          <a:xfrm>
            <a:off x="6927850" y="2141220"/>
            <a:ext cx="3542030" cy="3281045"/>
          </a:xfrm>
          <a:prstGeom prst="rect">
            <a:avLst/>
          </a:prstGeom>
        </p:spPr>
      </p:pic>
      <p:sp>
        <p:nvSpPr>
          <p:cNvPr id="6" name="文本框 5"/>
          <p:cNvSpPr txBox="1"/>
          <p:nvPr/>
        </p:nvSpPr>
        <p:spPr>
          <a:xfrm>
            <a:off x="1474470" y="5562600"/>
            <a:ext cx="1292225" cy="566420"/>
          </a:xfrm>
          <a:prstGeom prst="rect">
            <a:avLst/>
          </a:prstGeom>
          <a:noFill/>
        </p:spPr>
        <p:txBody>
          <a:bodyPr wrap="none" rtlCol="0">
            <a:spAutoFit/>
          </a:bodyPr>
          <a:p>
            <a:pPr>
              <a:lnSpc>
                <a:spcPct val="130000"/>
              </a:lnSpc>
            </a:pPr>
            <a:r>
              <a:rPr lang="en-US" altLang="zh-CN" sz="2400" dirty="0" smtClean="0">
                <a:latin typeface="Arial" pitchFamily="34" charset="0"/>
                <a:ea typeface="微软雅黑" pitchFamily="34" charset="-122"/>
              </a:rPr>
              <a:t>Ec=0.0v</a:t>
            </a:r>
            <a:endParaRPr lang="en-US" altLang="zh-CN" sz="2400" dirty="0" smtClean="0">
              <a:latin typeface="Arial" pitchFamily="34" charset="0"/>
              <a:ea typeface="微软雅黑" pitchFamily="34" charset="-122"/>
            </a:endParaRPr>
          </a:p>
        </p:txBody>
      </p:sp>
      <p:sp>
        <p:nvSpPr>
          <p:cNvPr id="7" name="文本框 6"/>
          <p:cNvSpPr txBox="1"/>
          <p:nvPr/>
        </p:nvSpPr>
        <p:spPr>
          <a:xfrm>
            <a:off x="7326630" y="5623560"/>
            <a:ext cx="1461770" cy="566420"/>
          </a:xfrm>
          <a:prstGeom prst="rect">
            <a:avLst/>
          </a:prstGeom>
          <a:noFill/>
        </p:spPr>
        <p:txBody>
          <a:bodyPr wrap="none" rtlCol="0">
            <a:spAutoFit/>
          </a:bodyPr>
          <a:p>
            <a:pPr>
              <a:lnSpc>
                <a:spcPct val="130000"/>
              </a:lnSpc>
            </a:pPr>
            <a:r>
              <a:rPr lang="en-US" altLang="zh-CN" sz="2400" dirty="0" smtClean="0">
                <a:latin typeface="Arial" pitchFamily="34" charset="0"/>
                <a:ea typeface="微软雅黑" pitchFamily="34" charset="-122"/>
              </a:rPr>
              <a:t>Ec=0.34v</a:t>
            </a:r>
            <a:endParaRPr lang="en-US" altLang="zh-CN" sz="2400" dirty="0" smtClean="0">
              <a:latin typeface="Arial" pitchFamily="34" charset="0"/>
              <a:ea typeface="微软雅黑"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直流测量</a:t>
            </a:r>
            <a:endParaRPr lang="zh-CN" altLang="en-US"/>
          </a:p>
        </p:txBody>
      </p:sp>
      <p:pic>
        <p:nvPicPr>
          <p:cNvPr id="4" name="内容占位符 3" descr="Ip-Ea曲线"/>
          <p:cNvPicPr>
            <a:picLocks noChangeAspect="1"/>
          </p:cNvPicPr>
          <p:nvPr>
            <p:ph idx="1"/>
          </p:nvPr>
        </p:nvPicPr>
        <p:blipFill>
          <a:blip r:embed="rId1"/>
          <a:srcRect/>
          <a:stretch>
            <a:fillRect/>
          </a:stretch>
        </p:blipFill>
        <p:spPr>
          <a:xfrm>
            <a:off x="765175" y="1551305"/>
            <a:ext cx="4048125" cy="2895600"/>
          </a:xfrm>
          <a:prstGeom prst="rect">
            <a:avLst/>
          </a:prstGeom>
        </p:spPr>
      </p:pic>
      <p:pic>
        <p:nvPicPr>
          <p:cNvPr id="5" name="图片 4" descr="Is-Ea曲线"/>
          <p:cNvPicPr>
            <a:picLocks noChangeAspect="1"/>
          </p:cNvPicPr>
          <p:nvPr/>
        </p:nvPicPr>
        <p:blipFill>
          <a:blip r:embed="rId2"/>
          <a:srcRect/>
          <a:stretch>
            <a:fillRect/>
          </a:stretch>
        </p:blipFill>
        <p:spPr>
          <a:xfrm>
            <a:off x="6856730" y="1604645"/>
            <a:ext cx="4086860" cy="2886710"/>
          </a:xfrm>
          <a:prstGeom prst="rect">
            <a:avLst/>
          </a:prstGeom>
        </p:spPr>
      </p:pic>
      <p:sp>
        <p:nvSpPr>
          <p:cNvPr id="7" name="文本框 6"/>
          <p:cNvSpPr txBox="1"/>
          <p:nvPr/>
        </p:nvSpPr>
        <p:spPr>
          <a:xfrm>
            <a:off x="1597660" y="5075555"/>
            <a:ext cx="1691005" cy="484505"/>
          </a:xfrm>
          <a:prstGeom prst="rect">
            <a:avLst/>
          </a:prstGeom>
          <a:noFill/>
        </p:spPr>
        <p:txBody>
          <a:bodyPr wrap="square" rtlCol="0">
            <a:spAutoFit/>
          </a:bodyPr>
          <a:p>
            <a:pPr algn="l"/>
            <a:r>
              <a:rPr lang="en-US" altLang="zh-CN" sz="2400" dirty="0" smtClean="0">
                <a:solidFill>
                  <a:schemeClr val="tx1"/>
                </a:solidFill>
                <a:latin typeface="+mj-ea"/>
                <a:ea typeface="+mj-ea"/>
                <a:sym typeface="+mn-ea"/>
              </a:rPr>
              <a:t>I</a:t>
            </a:r>
            <a:r>
              <a:rPr lang="en-US" altLang="zh-CN" sz="2400" baseline="-25000" dirty="0" smtClean="0">
                <a:solidFill>
                  <a:schemeClr val="tx2"/>
                </a:solidFill>
                <a:uFillTx/>
                <a:latin typeface="+中文标题" charset="0"/>
                <a:ea typeface="+mj-ea"/>
                <a:sym typeface="+mn-ea"/>
              </a:rPr>
              <a:t>P</a:t>
            </a:r>
            <a:r>
              <a:rPr lang="en-US" altLang="zh-CN" sz="2400" dirty="0" smtClean="0">
                <a:solidFill>
                  <a:schemeClr val="tx1"/>
                </a:solidFill>
                <a:latin typeface="+mj-ea"/>
                <a:ea typeface="+mj-ea"/>
                <a:sym typeface="+mn-ea"/>
              </a:rPr>
              <a:t>~Ea</a:t>
            </a:r>
            <a:r>
              <a:rPr lang="zh-CN" altLang="en-US" sz="2400" dirty="0" smtClean="0">
                <a:solidFill>
                  <a:schemeClr val="tx1"/>
                </a:solidFill>
                <a:latin typeface="+mj-ea"/>
                <a:ea typeface="+mj-ea"/>
                <a:sym typeface="+mn-ea"/>
              </a:rPr>
              <a:t>曲线</a:t>
            </a:r>
            <a:endParaRPr lang="zh-CN" altLang="en-US" sz="2400" dirty="0" smtClean="0">
              <a:solidFill>
                <a:schemeClr val="tx1"/>
              </a:solidFill>
              <a:latin typeface="+mj-ea"/>
              <a:ea typeface="+mj-ea"/>
              <a:sym typeface="+mn-ea"/>
            </a:endParaRPr>
          </a:p>
        </p:txBody>
      </p:sp>
      <p:sp>
        <p:nvSpPr>
          <p:cNvPr id="8" name="文本框 7"/>
          <p:cNvSpPr txBox="1"/>
          <p:nvPr/>
        </p:nvSpPr>
        <p:spPr>
          <a:xfrm>
            <a:off x="7966710" y="5013960"/>
            <a:ext cx="1584960" cy="566420"/>
          </a:xfrm>
          <a:prstGeom prst="rect">
            <a:avLst/>
          </a:prstGeom>
          <a:noFill/>
        </p:spPr>
        <p:txBody>
          <a:bodyPr wrap="none" rtlCol="0">
            <a:spAutoFit/>
          </a:bodyPr>
          <a:p>
            <a:pPr>
              <a:lnSpc>
                <a:spcPct val="130000"/>
              </a:lnSpc>
            </a:pPr>
            <a:r>
              <a:rPr lang="en-US" altLang="zh-CN" sz="2400" dirty="0" smtClean="0">
                <a:latin typeface="+mj-ea"/>
                <a:ea typeface="+mj-ea"/>
              </a:rPr>
              <a:t>Is~Ea</a:t>
            </a:r>
            <a:r>
              <a:rPr lang="zh-CN" altLang="en-US" sz="2400" dirty="0" smtClean="0">
                <a:latin typeface="+mj-ea"/>
                <a:ea typeface="+mj-ea"/>
              </a:rPr>
              <a:t>曲线</a:t>
            </a:r>
            <a:endParaRPr lang="zh-CN" altLang="en-US" sz="2400" dirty="0" smtClean="0">
              <a:latin typeface="+mj-ea"/>
              <a:ea typeface="+mj-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descr="低温Ip-Ea曲线"/>
          <p:cNvPicPr>
            <a:picLocks noChangeAspect="1"/>
          </p:cNvPicPr>
          <p:nvPr>
            <p:ph idx="1"/>
          </p:nvPr>
        </p:nvPicPr>
        <p:blipFill>
          <a:blip r:embed="rId1"/>
          <a:srcRect/>
          <a:stretch>
            <a:fillRect/>
          </a:stretch>
        </p:blipFill>
        <p:spPr>
          <a:xfrm>
            <a:off x="1000125" y="1880870"/>
            <a:ext cx="4095750" cy="2876550"/>
          </a:xfrm>
          <a:prstGeom prst="rect">
            <a:avLst/>
          </a:prstGeom>
        </p:spPr>
      </p:pic>
      <p:pic>
        <p:nvPicPr>
          <p:cNvPr id="5" name="图片 4" descr="低温Is-Ea曲线"/>
          <p:cNvPicPr>
            <a:picLocks noChangeAspect="1"/>
          </p:cNvPicPr>
          <p:nvPr/>
        </p:nvPicPr>
        <p:blipFill>
          <a:blip r:embed="rId2"/>
          <a:srcRect/>
          <a:stretch>
            <a:fillRect/>
          </a:stretch>
        </p:blipFill>
        <p:spPr>
          <a:xfrm>
            <a:off x="6481445" y="1904365"/>
            <a:ext cx="4105910" cy="2896235"/>
          </a:xfrm>
          <a:prstGeom prst="rect">
            <a:avLst/>
          </a:prstGeom>
        </p:spPr>
      </p:pic>
      <p:sp>
        <p:nvSpPr>
          <p:cNvPr id="6" name="文本框 5"/>
          <p:cNvSpPr txBox="1"/>
          <p:nvPr/>
        </p:nvSpPr>
        <p:spPr>
          <a:xfrm>
            <a:off x="2205990" y="5120640"/>
            <a:ext cx="2130425" cy="566420"/>
          </a:xfrm>
          <a:prstGeom prst="rect">
            <a:avLst/>
          </a:prstGeom>
          <a:noFill/>
        </p:spPr>
        <p:txBody>
          <a:bodyPr wrap="none" rtlCol="0">
            <a:spAutoFit/>
          </a:bodyPr>
          <a:p>
            <a:pPr algn="l">
              <a:lnSpc>
                <a:spcPct val="130000"/>
              </a:lnSpc>
            </a:pPr>
            <a:r>
              <a:rPr lang="zh-CN" altLang="en-US" sz="2400" dirty="0" smtClean="0">
                <a:latin typeface="Arial" pitchFamily="34" charset="0"/>
                <a:ea typeface="微软雅黑" pitchFamily="34" charset="-122"/>
              </a:rPr>
              <a:t>低温Ip-Ea曲线</a:t>
            </a:r>
            <a:endParaRPr lang="zh-CN" altLang="en-US" sz="2400" dirty="0" smtClean="0">
              <a:latin typeface="Arial" pitchFamily="34" charset="0"/>
              <a:ea typeface="微软雅黑" pitchFamily="34" charset="-122"/>
            </a:endParaRPr>
          </a:p>
        </p:txBody>
      </p:sp>
      <p:sp>
        <p:nvSpPr>
          <p:cNvPr id="7" name="文本框 6"/>
          <p:cNvSpPr txBox="1"/>
          <p:nvPr/>
        </p:nvSpPr>
        <p:spPr>
          <a:xfrm>
            <a:off x="7905750" y="5181600"/>
            <a:ext cx="2100580" cy="566420"/>
          </a:xfrm>
          <a:prstGeom prst="rect">
            <a:avLst/>
          </a:prstGeom>
          <a:noFill/>
        </p:spPr>
        <p:txBody>
          <a:bodyPr wrap="none" rtlCol="0">
            <a:spAutoFit/>
          </a:bodyPr>
          <a:p>
            <a:pPr algn="l">
              <a:lnSpc>
                <a:spcPct val="130000"/>
              </a:lnSpc>
            </a:pPr>
            <a:r>
              <a:rPr lang="zh-CN" altLang="en-US" sz="2400" dirty="0" smtClean="0">
                <a:latin typeface="+mj-ea"/>
                <a:ea typeface="+mj-ea"/>
              </a:rPr>
              <a:t>低温I</a:t>
            </a:r>
            <a:r>
              <a:rPr lang="en-US" altLang="zh-CN" sz="2400" dirty="0" smtClean="0">
                <a:latin typeface="+mj-ea"/>
                <a:ea typeface="+mj-ea"/>
              </a:rPr>
              <a:t>s</a:t>
            </a:r>
            <a:r>
              <a:rPr lang="zh-CN" altLang="en-US" sz="2400" dirty="0" smtClean="0">
                <a:latin typeface="+mj-ea"/>
                <a:ea typeface="+mj-ea"/>
              </a:rPr>
              <a:t>-Ea曲线</a:t>
            </a:r>
            <a:endParaRPr lang="zh-CN" altLang="en-US" sz="2400" dirty="0" smtClean="0">
              <a:latin typeface="+mj-ea"/>
              <a:ea typeface="+mj-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descr="f-Ea曲线"/>
          <p:cNvPicPr>
            <a:picLocks noChangeAspect="1"/>
          </p:cNvPicPr>
          <p:nvPr>
            <p:ph idx="1"/>
          </p:nvPr>
        </p:nvPicPr>
        <p:blipFill>
          <a:blip r:embed="rId1"/>
          <a:srcRect/>
          <a:stretch>
            <a:fillRect/>
          </a:stretch>
        </p:blipFill>
        <p:spPr>
          <a:xfrm>
            <a:off x="122555" y="996950"/>
            <a:ext cx="3140075" cy="2876550"/>
          </a:xfrm>
          <a:prstGeom prst="rect">
            <a:avLst/>
          </a:prstGeom>
        </p:spPr>
      </p:pic>
      <p:pic>
        <p:nvPicPr>
          <p:cNvPr id="5" name="图片 4" descr="ps-根号Ea-Ea0曲线"/>
          <p:cNvPicPr>
            <a:picLocks noChangeAspect="1"/>
          </p:cNvPicPr>
          <p:nvPr/>
        </p:nvPicPr>
        <p:blipFill>
          <a:blip r:embed="rId2"/>
          <a:srcRect/>
          <a:stretch>
            <a:fillRect/>
          </a:stretch>
        </p:blipFill>
        <p:spPr>
          <a:xfrm>
            <a:off x="7746365" y="1052195"/>
            <a:ext cx="4105910" cy="2924810"/>
          </a:xfrm>
          <a:prstGeom prst="rect">
            <a:avLst/>
          </a:prstGeom>
        </p:spPr>
      </p:pic>
      <p:pic>
        <p:nvPicPr>
          <p:cNvPr id="6" name="图片 5" descr="Q-根号Ea曲线"/>
          <p:cNvPicPr>
            <a:picLocks noChangeAspect="1"/>
          </p:cNvPicPr>
          <p:nvPr/>
        </p:nvPicPr>
        <p:blipFill>
          <a:blip r:embed="rId3"/>
          <a:srcRect/>
          <a:stretch>
            <a:fillRect/>
          </a:stretch>
        </p:blipFill>
        <p:spPr>
          <a:xfrm>
            <a:off x="3519805" y="1056640"/>
            <a:ext cx="4115435" cy="2915285"/>
          </a:xfrm>
          <a:prstGeom prst="rect">
            <a:avLst/>
          </a:prstGeom>
        </p:spPr>
      </p:pic>
      <p:sp>
        <p:nvSpPr>
          <p:cNvPr id="7" name="文本框 6"/>
          <p:cNvSpPr txBox="1"/>
          <p:nvPr/>
        </p:nvSpPr>
        <p:spPr>
          <a:xfrm>
            <a:off x="681990" y="4343400"/>
            <a:ext cx="1459865" cy="566420"/>
          </a:xfrm>
          <a:prstGeom prst="rect">
            <a:avLst/>
          </a:prstGeom>
          <a:noFill/>
        </p:spPr>
        <p:txBody>
          <a:bodyPr wrap="none" rtlCol="0">
            <a:spAutoFit/>
          </a:bodyPr>
          <a:p>
            <a:pPr>
              <a:lnSpc>
                <a:spcPct val="130000"/>
              </a:lnSpc>
            </a:pPr>
            <a:r>
              <a:rPr lang="en-US" altLang="zh-CN" sz="2400" dirty="0" smtClean="0">
                <a:latin typeface="+mj-ea"/>
                <a:ea typeface="+mj-ea"/>
              </a:rPr>
              <a:t>f~Ea</a:t>
            </a:r>
            <a:r>
              <a:rPr lang="zh-CN" altLang="en-US" sz="2400" dirty="0" smtClean="0">
                <a:latin typeface="+mj-ea"/>
                <a:ea typeface="+mj-ea"/>
              </a:rPr>
              <a:t>曲线</a:t>
            </a:r>
            <a:endParaRPr lang="zh-CN" altLang="en-US" sz="2400" dirty="0" smtClean="0">
              <a:latin typeface="+mj-ea"/>
              <a:ea typeface="+mj-ea"/>
            </a:endParaRPr>
          </a:p>
        </p:txBody>
      </p:sp>
      <p:sp>
        <p:nvSpPr>
          <p:cNvPr id="8" name="文本框 7"/>
          <p:cNvSpPr txBox="1"/>
          <p:nvPr/>
        </p:nvSpPr>
        <p:spPr>
          <a:xfrm>
            <a:off x="4720590" y="4465320"/>
            <a:ext cx="1579880" cy="566420"/>
          </a:xfrm>
          <a:prstGeom prst="rect">
            <a:avLst/>
          </a:prstGeom>
          <a:noFill/>
        </p:spPr>
        <p:txBody>
          <a:bodyPr wrap="none" rtlCol="0">
            <a:spAutoFit/>
          </a:bodyPr>
          <a:p>
            <a:pPr>
              <a:lnSpc>
                <a:spcPct val="130000"/>
              </a:lnSpc>
            </a:pPr>
            <a:r>
              <a:rPr lang="en-US" altLang="zh-CN" sz="2400" dirty="0" smtClean="0">
                <a:latin typeface="Arial" pitchFamily="34" charset="0"/>
                <a:ea typeface="微软雅黑" pitchFamily="34" charset="-122"/>
              </a:rPr>
              <a:t>Q~Ea</a:t>
            </a:r>
            <a:r>
              <a:rPr lang="zh-CN" altLang="en-US" sz="2400" dirty="0" smtClean="0">
                <a:latin typeface="Arial" pitchFamily="34" charset="0"/>
                <a:ea typeface="微软雅黑" pitchFamily="34" charset="-122"/>
              </a:rPr>
              <a:t>曲线</a:t>
            </a:r>
            <a:endParaRPr lang="zh-CN" altLang="en-US" sz="2400" dirty="0" smtClean="0">
              <a:latin typeface="Arial" pitchFamily="34" charset="0"/>
              <a:ea typeface="微软雅黑" pitchFamily="34" charset="-122"/>
            </a:endParaRPr>
          </a:p>
        </p:txBody>
      </p:sp>
      <p:sp>
        <p:nvSpPr>
          <p:cNvPr id="9" name="文本框 8"/>
          <p:cNvSpPr txBox="1"/>
          <p:nvPr/>
        </p:nvSpPr>
        <p:spPr>
          <a:xfrm>
            <a:off x="9033510" y="4495800"/>
            <a:ext cx="1645285" cy="566420"/>
          </a:xfrm>
          <a:prstGeom prst="rect">
            <a:avLst/>
          </a:prstGeom>
          <a:noFill/>
        </p:spPr>
        <p:txBody>
          <a:bodyPr wrap="none" rtlCol="0">
            <a:spAutoFit/>
          </a:bodyPr>
          <a:p>
            <a:pPr>
              <a:lnSpc>
                <a:spcPct val="130000"/>
              </a:lnSpc>
            </a:pPr>
            <a:r>
              <a:rPr lang="en-US" altLang="zh-CN" sz="2400" dirty="0" smtClean="0">
                <a:latin typeface="Arial" pitchFamily="34" charset="0"/>
                <a:ea typeface="微软雅黑" pitchFamily="34" charset="-122"/>
              </a:rPr>
              <a:t>P</a:t>
            </a:r>
            <a:r>
              <a:rPr lang="en-US" altLang="zh-CN" sz="2400" baseline="-25000" dirty="0" smtClean="0">
                <a:solidFill>
                  <a:schemeClr val="tx2"/>
                </a:solidFill>
                <a:uFillTx/>
                <a:latin typeface="Arial" pitchFamily="34" charset="0"/>
                <a:ea typeface="微软雅黑" pitchFamily="34" charset="-122"/>
              </a:rPr>
              <a:t>s</a:t>
            </a:r>
            <a:r>
              <a:rPr lang="en-US" altLang="zh-CN" sz="2400" dirty="0" smtClean="0">
                <a:latin typeface="Arial" pitchFamily="34" charset="0"/>
                <a:ea typeface="微软雅黑" pitchFamily="34" charset="-122"/>
              </a:rPr>
              <a:t>~Ea</a:t>
            </a:r>
            <a:r>
              <a:rPr lang="zh-CN" altLang="en-US" sz="2400" dirty="0" smtClean="0">
                <a:latin typeface="Arial" pitchFamily="34" charset="0"/>
                <a:ea typeface="微软雅黑" pitchFamily="34" charset="-122"/>
              </a:rPr>
              <a:t>曲线</a:t>
            </a:r>
            <a:endParaRPr lang="zh-CN" altLang="en-US" sz="2400" dirty="0" smtClean="0">
              <a:latin typeface="Arial" pitchFamily="34" charset="0"/>
              <a:ea typeface="微软雅黑"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实验结果讨论</a:t>
            </a:r>
            <a:endParaRPr lang="zh-CN" altLang="en-US"/>
          </a:p>
        </p:txBody>
      </p:sp>
      <p:sp>
        <p:nvSpPr>
          <p:cNvPr id="3" name="内容占位符 2"/>
          <p:cNvSpPr>
            <a:spLocks noGrp="1"/>
          </p:cNvSpPr>
          <p:nvPr>
            <p:ph idx="1"/>
          </p:nvPr>
        </p:nvSpPr>
        <p:spPr/>
        <p:txBody>
          <a:bodyPr/>
          <a:p>
            <a:r>
              <a:rPr lang="en-US" altLang="zh-CN"/>
              <a:t>1.f~Ea</a:t>
            </a:r>
            <a:r>
              <a:rPr lang="zh-CN" altLang="en-US"/>
              <a:t>与</a:t>
            </a:r>
            <a:r>
              <a:rPr lang="en-US" altLang="zh-CN"/>
              <a:t>Q~Ea</a:t>
            </a:r>
            <a:r>
              <a:rPr lang="zh-CN" altLang="en-US"/>
              <a:t>曲线中在</a:t>
            </a:r>
            <a:r>
              <a:rPr lang="en-US" altLang="zh-CN"/>
              <a:t>Ea</a:t>
            </a:r>
            <a:r>
              <a:rPr lang="zh-CN" altLang="en-US"/>
              <a:t>小于</a:t>
            </a:r>
            <a:r>
              <a:rPr lang="en-US" altLang="zh-CN"/>
              <a:t>0.25V</a:t>
            </a:r>
            <a:r>
              <a:rPr lang="zh-CN" altLang="en-US"/>
              <a:t>的范围内出现了不正常的波动现象。</a:t>
            </a:r>
            <a:endParaRPr lang="zh-CN" altLang="en-US"/>
          </a:p>
          <a:p>
            <a:r>
              <a:rPr lang="zh-CN" altLang="en-US"/>
              <a:t>解释：刚开始测量时电流值较小（一开始</a:t>
            </a:r>
            <a:r>
              <a:rPr lang="en-US" altLang="zh-CN"/>
              <a:t>IP=0.002</a:t>
            </a:r>
            <a:r>
              <a:rPr lang="en-US" altLang="zh-CN">
                <a:cs typeface="宋体" charset="0"/>
              </a:rPr>
              <a:t>μA</a:t>
            </a:r>
            <a:r>
              <a:rPr lang="zh-CN" altLang="en-US"/>
              <a:t>，测量误差大</a:t>
            </a:r>
            <a:r>
              <a:rPr lang="en-US" altLang="zh-CN"/>
              <a:t>)</a:t>
            </a:r>
            <a:endParaRPr lang="en-US" altLang="zh-CN"/>
          </a:p>
          <a:p>
            <a:r>
              <a:rPr lang="en-US" altLang="zh-CN"/>
              <a:t>2.I</a:t>
            </a:r>
            <a:r>
              <a:rPr lang="en-US" altLang="zh-CN" baseline="-25000">
                <a:solidFill>
                  <a:schemeClr val="accent1">
                    <a:lumMod val="60000"/>
                    <a:lumOff val="40000"/>
                  </a:schemeClr>
                </a:solidFill>
                <a:uFillTx/>
                <a:latin typeface="+中文标题" charset="0"/>
              </a:rPr>
              <a:t>S</a:t>
            </a:r>
            <a:r>
              <a:rPr lang="en-US" altLang="zh-CN"/>
              <a:t>*~Ea,I</a:t>
            </a:r>
            <a:r>
              <a:rPr lang="en-US" altLang="zh-CN" baseline="-25000">
                <a:solidFill>
                  <a:schemeClr val="accent1">
                    <a:lumMod val="60000"/>
                    <a:lumOff val="40000"/>
                  </a:schemeClr>
                </a:solidFill>
                <a:uFillTx/>
                <a:latin typeface="+中文标题" charset="0"/>
              </a:rPr>
              <a:t>P</a:t>
            </a:r>
            <a:r>
              <a:rPr lang="en-US" altLang="zh-CN"/>
              <a:t>*~Ea,I</a:t>
            </a:r>
            <a:r>
              <a:rPr lang="en-US" altLang="zh-CN" baseline="-25000">
                <a:solidFill>
                  <a:schemeClr val="accent1">
                    <a:lumMod val="60000"/>
                    <a:lumOff val="40000"/>
                  </a:schemeClr>
                </a:solidFill>
                <a:uFillTx/>
                <a:latin typeface="+中文标题" charset="0"/>
              </a:rPr>
              <a:t>s</a:t>
            </a:r>
            <a:r>
              <a:rPr lang="en-US" altLang="zh-CN"/>
              <a:t>~Ea</a:t>
            </a:r>
            <a:r>
              <a:rPr lang="zh-CN" altLang="en-US"/>
              <a:t>曲线中可以看到</a:t>
            </a:r>
            <a:r>
              <a:rPr lang="en-US" altLang="zh-CN"/>
              <a:t>Ea</a:t>
            </a:r>
            <a:r>
              <a:rPr lang="zh-CN" altLang="en-US"/>
              <a:t>为</a:t>
            </a:r>
            <a:r>
              <a:rPr lang="en-US" altLang="zh-CN"/>
              <a:t>6.5</a:t>
            </a:r>
            <a:r>
              <a:rPr lang="zh-CN" altLang="en-US"/>
              <a:t>到</a:t>
            </a:r>
            <a:r>
              <a:rPr lang="en-US" altLang="zh-CN"/>
              <a:t>8V</a:t>
            </a:r>
            <a:r>
              <a:rPr lang="zh-CN" altLang="en-US"/>
              <a:t>时出现了直线斜率下降甚至函数值下降的现象。</a:t>
            </a:r>
            <a:endParaRPr lang="zh-CN" altLang="en-US"/>
          </a:p>
          <a:p>
            <a:r>
              <a:rPr lang="zh-CN" altLang="en-US"/>
              <a:t>解释：由于换挡造成。档位之间存在交叠区（</a:t>
            </a:r>
            <a:r>
              <a:rPr lang="en-US" altLang="zh-CN"/>
              <a:t>e.g </a:t>
            </a:r>
            <a:r>
              <a:rPr lang="zh-CN" altLang="en-US"/>
              <a:t>标为</a:t>
            </a:r>
            <a:r>
              <a:rPr lang="en-US" altLang="zh-CN"/>
              <a:t>50</a:t>
            </a:r>
            <a:r>
              <a:rPr lang="en-US" altLang="zh-CN">
                <a:cs typeface="宋体" charset="0"/>
              </a:rPr>
              <a:t>μA</a:t>
            </a:r>
            <a:r>
              <a:rPr lang="zh-CN" altLang="en-US">
                <a:cs typeface="宋体" charset="0"/>
              </a:rPr>
              <a:t>的档位实际上可以测到</a:t>
            </a:r>
            <a:r>
              <a:rPr lang="en-US" altLang="zh-CN">
                <a:cs typeface="宋体" charset="0"/>
              </a:rPr>
              <a:t>60μA</a:t>
            </a:r>
            <a:r>
              <a:rPr lang="zh-CN" altLang="en-US">
                <a:cs typeface="宋体" charset="0"/>
              </a:rPr>
              <a:t>，这使得换挡位置与异常位置不重合。</a:t>
            </a:r>
            <a:endParaRPr lang="zh-CN" altLang="en-US">
              <a:cs typeface="宋体" charset="0"/>
            </a:endParaRPr>
          </a:p>
          <a:p>
            <a:r>
              <a:rPr lang="zh-CN" altLang="en-US">
                <a:cs typeface="宋体" charset="0"/>
              </a:rPr>
              <a:t>两段之间的斜率相同</a:t>
            </a:r>
            <a:endParaRPr lang="zh-CN" altLang="en-US">
              <a:cs typeface="宋体" charset="0"/>
            </a:endParaRPr>
          </a:p>
          <a:p>
            <a:r>
              <a:rPr lang="en-US" altLang="zh-CN">
                <a:cs typeface="宋体" charset="0"/>
              </a:rPr>
              <a:t>3.Q~Ea</a:t>
            </a:r>
            <a:r>
              <a:rPr lang="en-US" altLang="zh-CN" baseline="30000">
                <a:solidFill>
                  <a:schemeClr val="accent1">
                    <a:lumMod val="60000"/>
                    <a:lumOff val="40000"/>
                  </a:schemeClr>
                </a:solidFill>
                <a:uFillTx/>
                <a:cs typeface="宋体" charset="0"/>
              </a:rPr>
              <a:t>1/2</a:t>
            </a:r>
            <a:r>
              <a:rPr lang="zh-CN" altLang="en-US">
                <a:solidFill>
                  <a:schemeClr val="accent1">
                    <a:lumMod val="60000"/>
                    <a:lumOff val="40000"/>
                  </a:schemeClr>
                </a:solidFill>
                <a:uFillTx/>
                <a:cs typeface="宋体" charset="0"/>
              </a:rPr>
              <a:t>曲线极小值对应</a:t>
            </a:r>
            <a:r>
              <a:rPr lang="en-US" altLang="zh-CN">
                <a:solidFill>
                  <a:schemeClr val="accent1">
                    <a:lumMod val="60000"/>
                    <a:lumOff val="40000"/>
                  </a:schemeClr>
                </a:solidFill>
                <a:uFillTx/>
                <a:cs typeface="宋体" charset="0"/>
              </a:rPr>
              <a:t>Ea=1.25V,</a:t>
            </a:r>
            <a:r>
              <a:rPr lang="zh-CN" altLang="en-US">
                <a:solidFill>
                  <a:schemeClr val="accent1">
                    <a:lumMod val="60000"/>
                    <a:lumOff val="40000"/>
                  </a:schemeClr>
                </a:solidFill>
                <a:uFillTx/>
                <a:cs typeface="宋体" charset="0"/>
              </a:rPr>
              <a:t>而文献理论值测出</a:t>
            </a:r>
            <a:r>
              <a:rPr lang="en-US" altLang="zh-CN">
                <a:solidFill>
                  <a:schemeClr val="accent1">
                    <a:lumMod val="60000"/>
                    <a:lumOff val="40000"/>
                  </a:schemeClr>
                </a:solidFill>
                <a:uFillTx/>
                <a:cs typeface="宋体" charset="0"/>
              </a:rPr>
              <a:t>Ea=0.90V</a:t>
            </a:r>
            <a:r>
              <a:rPr lang="zh-CN" altLang="en-US">
                <a:solidFill>
                  <a:schemeClr val="accent1">
                    <a:lumMod val="60000"/>
                    <a:lumOff val="40000"/>
                  </a:schemeClr>
                </a:solidFill>
                <a:uFillTx/>
                <a:cs typeface="宋体" charset="0"/>
              </a:rPr>
              <a:t>，实验室仪器测得值偏大（部分结果为</a:t>
            </a:r>
            <a:r>
              <a:rPr lang="en-US" altLang="zh-CN">
                <a:solidFill>
                  <a:schemeClr val="accent1">
                    <a:lumMod val="60000"/>
                    <a:lumOff val="40000"/>
                  </a:schemeClr>
                </a:solidFill>
                <a:uFillTx/>
                <a:cs typeface="宋体" charset="0"/>
              </a:rPr>
              <a:t>Ea=1.6v</a:t>
            </a:r>
            <a:r>
              <a:rPr lang="zh-CN" altLang="en-US">
                <a:solidFill>
                  <a:schemeClr val="accent1">
                    <a:lumMod val="60000"/>
                    <a:lumOff val="40000"/>
                  </a:schemeClr>
                </a:solidFill>
                <a:uFillTx/>
                <a:cs typeface="宋体" charset="0"/>
              </a:rPr>
              <a:t>左右）</a:t>
            </a:r>
            <a:endParaRPr lang="zh-CN" altLang="en-US">
              <a:solidFill>
                <a:schemeClr val="accent1">
                  <a:lumMod val="60000"/>
                  <a:lumOff val="40000"/>
                </a:schemeClr>
              </a:solidFill>
              <a:uFillTx/>
              <a:cs typeface="宋体" charset="0"/>
            </a:endParaRPr>
          </a:p>
          <a:p>
            <a:pPr marL="0" indent="0">
              <a:buNone/>
            </a:pPr>
            <a:endParaRPr lang="zh-CN" altLang="en-US" baseline="30000">
              <a:solidFill>
                <a:schemeClr val="accent1">
                  <a:lumMod val="60000"/>
                  <a:lumOff val="40000"/>
                </a:schemeClr>
              </a:solidFill>
              <a:uFillTx/>
              <a:cs typeface="宋体" charset="0"/>
            </a:endParaRPr>
          </a:p>
        </p:txBody>
      </p:sp>
      <p:sp>
        <p:nvSpPr>
          <p:cNvPr id="4" name="右箭头 3"/>
          <p:cNvSpPr/>
          <p:nvPr/>
        </p:nvSpPr>
        <p:spPr>
          <a:xfrm>
            <a:off x="4004310" y="4221480"/>
            <a:ext cx="1950720" cy="28956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6046470" y="4038600"/>
            <a:ext cx="3230880" cy="566420"/>
          </a:xfrm>
          <a:prstGeom prst="rect">
            <a:avLst/>
          </a:prstGeom>
          <a:noFill/>
        </p:spPr>
        <p:txBody>
          <a:bodyPr wrap="none" rtlCol="0">
            <a:spAutoFit/>
          </a:bodyPr>
          <a:p>
            <a:pPr>
              <a:lnSpc>
                <a:spcPct val="130000"/>
              </a:lnSpc>
            </a:pPr>
            <a:r>
              <a:rPr lang="zh-CN" altLang="en-US" sz="2400" dirty="0" smtClean="0">
                <a:solidFill>
                  <a:schemeClr val="accent2">
                    <a:lumMod val="60000"/>
                    <a:lumOff val="40000"/>
                  </a:schemeClr>
                </a:solidFill>
                <a:latin typeface="Arial" pitchFamily="34" charset="0"/>
                <a:ea typeface="微软雅黑" pitchFamily="34" charset="-122"/>
              </a:rPr>
              <a:t>等价的待测电阻较稳定</a:t>
            </a:r>
            <a:endParaRPr lang="zh-CN" altLang="en-US" sz="2400" dirty="0" smtClean="0">
              <a:solidFill>
                <a:schemeClr val="accent2">
                  <a:lumMod val="60000"/>
                  <a:lumOff val="40000"/>
                </a:schemeClr>
              </a:solidFill>
              <a:latin typeface="Arial" pitchFamily="34" charset="0"/>
              <a:ea typeface="微软雅黑"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量子力学理论分析</a:t>
            </a:r>
            <a:endParaRPr lang="zh-CN" altLang="en-US"/>
          </a:p>
        </p:txBody>
      </p:sp>
      <p:sp>
        <p:nvSpPr>
          <p:cNvPr id="3" name="内容占位符 2"/>
          <p:cNvSpPr>
            <a:spLocks noGrp="1"/>
          </p:cNvSpPr>
          <p:nvPr>
            <p:ph idx="1"/>
          </p:nvPr>
        </p:nvSpPr>
        <p:spPr/>
        <p:txBody>
          <a:bodyPr/>
          <a:p>
            <a:r>
              <a:rPr lang="zh-CN" altLang="en-US" dirty="0" smtClean="0">
                <a:solidFill>
                  <a:schemeClr val="tx1"/>
                </a:solidFill>
                <a:sym typeface="+mn-ea"/>
              </a:rPr>
              <a:t>散射波形式</a:t>
            </a:r>
            <a:r>
              <a:rPr lang="en-US" altLang="zh-CN" dirty="0" smtClean="0">
                <a:solidFill>
                  <a:schemeClr val="tx1"/>
                </a:solidFill>
                <a:sym typeface="+mn-ea"/>
              </a:rPr>
              <a:t>(r</a:t>
            </a:r>
            <a:r>
              <a:rPr lang="zh-CN" altLang="en-US" dirty="0" smtClean="0">
                <a:solidFill>
                  <a:schemeClr val="tx1"/>
                </a:solidFill>
                <a:sym typeface="+mn-ea"/>
              </a:rPr>
              <a:t>→∞</a:t>
            </a:r>
            <a:r>
              <a:rPr lang="en-US" altLang="zh-CN" dirty="0" smtClean="0">
                <a:solidFill>
                  <a:schemeClr val="tx1"/>
                </a:solidFill>
                <a:sym typeface="+mn-ea"/>
              </a:rPr>
              <a:t>)</a:t>
            </a:r>
            <a:endParaRPr lang="en-US" altLang="zh-CN" dirty="0" smtClean="0">
              <a:solidFill>
                <a:schemeClr val="tx1"/>
              </a:solidFill>
              <a:sym typeface="+mn-ea"/>
            </a:endParaRPr>
          </a:p>
          <a:p>
            <a:endParaRPr lang="zh-CN" altLang="en-US"/>
          </a:p>
          <a:p>
            <a:endParaRPr lang="zh-CN" altLang="en-US"/>
          </a:p>
          <a:p>
            <a:endParaRPr lang="zh-CN" altLang="en-US"/>
          </a:p>
          <a:p>
            <a:r>
              <a:rPr lang="zh-CN" altLang="en-US" dirty="0" smtClean="0">
                <a:solidFill>
                  <a:schemeClr val="tx1"/>
                </a:solidFill>
                <a:sym typeface="+mn-ea"/>
              </a:rPr>
              <a:t>其中</a:t>
            </a:r>
            <a:r>
              <a:rPr lang="en-US" altLang="zh-CN" dirty="0" smtClean="0">
                <a:solidFill>
                  <a:schemeClr val="tx1"/>
                </a:solidFill>
                <a:sym typeface="+mn-ea"/>
              </a:rPr>
              <a:t> f(</a:t>
            </a:r>
            <a:r>
              <a:rPr lang="el-GR" altLang="zh-CN" dirty="0" smtClean="0">
                <a:solidFill>
                  <a:schemeClr val="tx1"/>
                </a:solidFill>
                <a:sym typeface="+mn-ea"/>
              </a:rPr>
              <a:t>θ</a:t>
            </a:r>
            <a:r>
              <a:rPr lang="en-US" altLang="zh-CN" dirty="0" smtClean="0">
                <a:solidFill>
                  <a:schemeClr val="tx1"/>
                </a:solidFill>
                <a:sym typeface="+mn-ea"/>
              </a:rPr>
              <a:t>)</a:t>
            </a:r>
            <a:r>
              <a:rPr lang="zh-CN" altLang="en-US" dirty="0" smtClean="0">
                <a:solidFill>
                  <a:schemeClr val="tx1"/>
                </a:solidFill>
                <a:sym typeface="+mn-ea"/>
              </a:rPr>
              <a:t>称为散射振幅，散射截面与散射振幅的关系为：</a:t>
            </a:r>
            <a:endParaRPr lang="zh-CN" altLang="en-US" dirty="0" smtClean="0">
              <a:solidFill>
                <a:schemeClr val="tx1"/>
              </a:solidFill>
              <a:sym typeface="+mn-ea"/>
            </a:endParaRPr>
          </a:p>
          <a:p>
            <a:endParaRPr lang="zh-CN" altLang="en-US" dirty="0" smtClean="0">
              <a:solidFill>
                <a:schemeClr val="tx1"/>
              </a:solidFill>
              <a:sym typeface="+mn-ea"/>
            </a:endParaRPr>
          </a:p>
        </p:txBody>
      </p:sp>
      <p:graphicFrame>
        <p:nvGraphicFramePr>
          <p:cNvPr id="18" name="对象 17"/>
          <p:cNvGraphicFramePr>
            <a:graphicFrameLocks noChangeAspect="1"/>
          </p:cNvGraphicFramePr>
          <p:nvPr/>
        </p:nvGraphicFramePr>
        <p:xfrm>
          <a:off x="959168" y="1843723"/>
          <a:ext cx="4286250" cy="900112"/>
        </p:xfrm>
        <a:graphic>
          <a:graphicData uri="http://schemas.openxmlformats.org/presentationml/2006/ole">
            <mc:AlternateContent xmlns:mc="http://schemas.openxmlformats.org/markup-compatibility/2006">
              <mc:Choice xmlns:v="urn:schemas-microsoft-com:vml" Requires="v">
                <p:oleObj spid="_x0000_s1054" name="公式" r:id="rId1" imgW="47853600" imgH="10058400" progId="Equation.3">
                  <p:embed/>
                </p:oleObj>
              </mc:Choice>
              <mc:Fallback>
                <p:oleObj name="公式" r:id="rId1" imgW="47853600" imgH="10058400" progId="Equation.3">
                  <p:embed/>
                  <p:pic>
                    <p:nvPicPr>
                      <p:cNvPr id="0" name="图片 1053"/>
                      <p:cNvPicPr/>
                      <p:nvPr/>
                    </p:nvPicPr>
                    <p:blipFill>
                      <a:blip r:embed="rId2"/>
                      <a:srcRect/>
                      <a:stretch>
                        <a:fillRect/>
                      </a:stretch>
                    </p:blipFill>
                    <p:spPr>
                      <a:xfrm>
                        <a:off x="959168" y="1843723"/>
                        <a:ext cx="4286250" cy="900112"/>
                      </a:xfrm>
                      <a:prstGeom prst="rect">
                        <a:avLst/>
                      </a:prstGeom>
                      <a:solidFill>
                        <a:schemeClr val="accent1"/>
                      </a:solidFill>
                      <a:ln>
                        <a:noFill/>
                      </a:ln>
                    </p:spPr>
                  </p:pic>
                </p:oleObj>
              </mc:Fallback>
            </mc:AlternateContent>
          </a:graphicData>
        </a:graphic>
      </p:graphicFrame>
      <p:graphicFrame>
        <p:nvGraphicFramePr>
          <p:cNvPr id="23" name="对象 22"/>
          <p:cNvGraphicFramePr>
            <a:graphicFrameLocks noChangeAspect="1"/>
          </p:cNvGraphicFramePr>
          <p:nvPr/>
        </p:nvGraphicFramePr>
        <p:xfrm>
          <a:off x="1020128" y="3916012"/>
          <a:ext cx="2988880" cy="672498"/>
        </p:xfrm>
        <a:graphic>
          <a:graphicData uri="http://schemas.openxmlformats.org/presentationml/2006/ole">
            <mc:AlternateContent xmlns:mc="http://schemas.openxmlformats.org/markup-compatibility/2006">
              <mc:Choice xmlns:v="urn:schemas-microsoft-com:vml" Requires="v">
                <p:oleObj spid="_x0000_s1055" name="公式" r:id="rId3" imgW="24384000" imgH="5486400" progId="Equation.3">
                  <p:embed/>
                </p:oleObj>
              </mc:Choice>
              <mc:Fallback>
                <p:oleObj name="公式" r:id="rId3" imgW="24384000" imgH="5486400" progId="Equation.3">
                  <p:embed/>
                  <p:pic>
                    <p:nvPicPr>
                      <p:cNvPr id="0" name="图片 1054"/>
                      <p:cNvPicPr/>
                      <p:nvPr/>
                    </p:nvPicPr>
                    <p:blipFill>
                      <a:blip r:embed="rId4"/>
                      <a:srcRect/>
                      <a:stretch>
                        <a:fillRect/>
                      </a:stretch>
                    </p:blipFill>
                    <p:spPr>
                      <a:xfrm>
                        <a:off x="1020128" y="3916012"/>
                        <a:ext cx="2988880" cy="672498"/>
                      </a:xfrm>
                      <a:prstGeom prst="rect">
                        <a:avLst/>
                      </a:prstGeom>
                      <a:solidFill>
                        <a:schemeClr val="accent1"/>
                      </a:solidFill>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zh-CN" altLang="en-US">
                <a:solidFill>
                  <a:schemeClr val="tx1"/>
                </a:solidFill>
              </a:rPr>
              <a:t>求解</a:t>
            </a:r>
            <a:r>
              <a:rPr lang="en-US" altLang="zh-CN" dirty="0" smtClean="0">
                <a:solidFill>
                  <a:schemeClr val="tx1"/>
                </a:solidFill>
                <a:sym typeface="+mn-ea"/>
              </a:rPr>
              <a:t>f(</a:t>
            </a:r>
            <a:r>
              <a:rPr lang="el-GR" altLang="zh-CN" dirty="0" smtClean="0">
                <a:solidFill>
                  <a:schemeClr val="tx1"/>
                </a:solidFill>
                <a:sym typeface="+mn-ea"/>
              </a:rPr>
              <a:t>θ</a:t>
            </a:r>
            <a:r>
              <a:rPr lang="en-US" altLang="zh-CN" dirty="0" smtClean="0">
                <a:solidFill>
                  <a:schemeClr val="tx1"/>
                </a:solidFill>
                <a:sym typeface="+mn-ea"/>
              </a:rPr>
              <a:t>)</a:t>
            </a:r>
            <a:r>
              <a:rPr lang="zh-CN" altLang="en-US" dirty="0" smtClean="0">
                <a:solidFill>
                  <a:schemeClr val="tx1"/>
                </a:solidFill>
                <a:sym typeface="+mn-ea"/>
              </a:rPr>
              <a:t>：薛定谔方程</a:t>
            </a:r>
            <a:endParaRPr lang="zh-CN" altLang="en-US" dirty="0" smtClean="0">
              <a:solidFill>
                <a:schemeClr val="tx1"/>
              </a:solidFill>
              <a:sym typeface="+mn-ea"/>
            </a:endParaRPr>
          </a:p>
          <a:p>
            <a:r>
              <a:rPr lang="zh-CN" altLang="en-US" dirty="0" smtClean="0">
                <a:solidFill>
                  <a:schemeClr val="tx1"/>
                </a:solidFill>
                <a:sym typeface="+mn-ea"/>
              </a:rPr>
              <a:t>象平面波与球面波的散射波都可以表示为不同角动量的球面汇聚波与出射波的相干迭加。</a:t>
            </a:r>
            <a:endParaRPr lang="zh-CN" altLang="en-US" dirty="0" smtClean="0">
              <a:solidFill>
                <a:schemeClr val="tx1"/>
              </a:solidFill>
              <a:sym typeface="+mn-ea"/>
            </a:endParaRPr>
          </a:p>
          <a:p>
            <a:r>
              <a:rPr lang="zh-CN" altLang="en-US" dirty="0" smtClean="0">
                <a:solidFill>
                  <a:schemeClr val="tx1"/>
                </a:solidFill>
                <a:sym typeface="+mn-ea"/>
              </a:rPr>
              <a:t>两者的出射波产生了相移</a:t>
            </a:r>
            <a:r>
              <a:rPr lang="en-US" altLang="zh-CN" dirty="0" smtClean="0">
                <a:solidFill>
                  <a:schemeClr val="tx1"/>
                </a:solidFill>
                <a:sym typeface="+mn-ea"/>
              </a:rPr>
              <a:t>2</a:t>
            </a:r>
            <a:r>
              <a:rPr lang="el-GR" altLang="zh-CN" dirty="0" smtClean="0">
                <a:solidFill>
                  <a:schemeClr val="tx1"/>
                </a:solidFill>
                <a:sym typeface="+mn-ea"/>
              </a:rPr>
              <a:t>δ</a:t>
            </a:r>
            <a:r>
              <a:rPr lang="en-US" altLang="zh-CN" dirty="0" smtClean="0">
                <a:solidFill>
                  <a:schemeClr val="tx1"/>
                </a:solidFill>
                <a:sym typeface="+mn-ea"/>
              </a:rPr>
              <a:t>l</a:t>
            </a:r>
            <a:endParaRPr lang="en-US" altLang="zh-CN" dirty="0" smtClean="0">
              <a:solidFill>
                <a:schemeClr val="tx1"/>
              </a:solidFill>
              <a:sym typeface="+mn-ea"/>
            </a:endParaRPr>
          </a:p>
          <a:p>
            <a:r>
              <a:rPr lang="zh-CN" altLang="en-US" dirty="0" smtClean="0">
                <a:solidFill>
                  <a:schemeClr val="tx1"/>
                </a:solidFill>
                <a:sym typeface="+mn-ea"/>
              </a:rPr>
              <a:t>微分总散射截面：</a:t>
            </a:r>
            <a:endParaRPr lang="zh-CN" altLang="en-US" dirty="0" smtClean="0">
              <a:solidFill>
                <a:schemeClr val="tx1"/>
              </a:solidFill>
              <a:sym typeface="+mn-ea"/>
            </a:endParaRPr>
          </a:p>
          <a:p>
            <a:endParaRPr lang="zh-CN" altLang="en-US" dirty="0" smtClean="0">
              <a:solidFill>
                <a:schemeClr val="tx1"/>
              </a:solidFill>
              <a:sym typeface="+mn-ea"/>
            </a:endParaRPr>
          </a:p>
          <a:p>
            <a:endParaRPr lang="zh-CN" altLang="en-US" dirty="0" smtClean="0">
              <a:solidFill>
                <a:schemeClr val="tx1"/>
              </a:solidFill>
              <a:sym typeface="+mn-ea"/>
            </a:endParaRPr>
          </a:p>
          <a:p>
            <a:r>
              <a:rPr lang="zh-CN" altLang="en-US" dirty="0" smtClean="0">
                <a:solidFill>
                  <a:schemeClr val="tx1"/>
                </a:solidFill>
                <a:sym typeface="+mn-ea"/>
              </a:rPr>
              <a:t>低能时，只考虑</a:t>
            </a:r>
            <a:r>
              <a:rPr lang="en-US" altLang="zh-CN" dirty="0" smtClean="0">
                <a:solidFill>
                  <a:schemeClr val="tx1"/>
                </a:solidFill>
                <a:sym typeface="+mn-ea"/>
              </a:rPr>
              <a:t>l=0</a:t>
            </a:r>
            <a:r>
              <a:rPr lang="zh-CN" altLang="en-US" dirty="0" smtClean="0">
                <a:solidFill>
                  <a:schemeClr val="tx1"/>
                </a:solidFill>
                <a:sym typeface="+mn-ea"/>
              </a:rPr>
              <a:t>分波的贡献，即</a:t>
            </a:r>
            <a:r>
              <a:rPr lang="en-US" altLang="zh-CN" dirty="0" smtClean="0">
                <a:solidFill>
                  <a:schemeClr val="tx1"/>
                </a:solidFill>
                <a:sym typeface="+mn-ea"/>
              </a:rPr>
              <a:t>s</a:t>
            </a:r>
            <a:r>
              <a:rPr lang="zh-CN" altLang="en-US" dirty="0" smtClean="0">
                <a:solidFill>
                  <a:schemeClr val="tx1"/>
                </a:solidFill>
                <a:sym typeface="+mn-ea"/>
              </a:rPr>
              <a:t>波相移。</a:t>
            </a:r>
            <a:r>
              <a:rPr lang="en-US" altLang="zh-CN" dirty="0" smtClean="0">
                <a:solidFill>
                  <a:schemeClr val="tx1"/>
                </a:solidFill>
                <a:sym typeface="+mn-ea"/>
              </a:rPr>
              <a:t>l</a:t>
            </a:r>
            <a:r>
              <a:rPr lang="zh-CN" altLang="en-US" dirty="0" smtClean="0">
                <a:solidFill>
                  <a:schemeClr val="tx1"/>
                </a:solidFill>
                <a:sym typeface="+mn-ea"/>
              </a:rPr>
              <a:t>：角量子数</a:t>
            </a:r>
            <a:endParaRPr lang="zh-CN" altLang="en-US" dirty="0" smtClean="0">
              <a:solidFill>
                <a:schemeClr val="tx1"/>
              </a:solidFill>
              <a:sym typeface="+mn-ea"/>
            </a:endParaRPr>
          </a:p>
          <a:p>
            <a:endParaRPr lang="zh-CN" altLang="en-US" dirty="0" smtClean="0">
              <a:solidFill>
                <a:schemeClr val="tx1"/>
              </a:solidFill>
              <a:sym typeface="+mn-ea"/>
            </a:endParaRPr>
          </a:p>
        </p:txBody>
      </p:sp>
      <p:sp>
        <p:nvSpPr>
          <p:cNvPr id="4" name="右箭头 3"/>
          <p:cNvSpPr/>
          <p:nvPr/>
        </p:nvSpPr>
        <p:spPr>
          <a:xfrm>
            <a:off x="4278630" y="1188720"/>
            <a:ext cx="2606040" cy="3200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6991350" y="1083310"/>
            <a:ext cx="1203960" cy="566420"/>
          </a:xfrm>
          <a:prstGeom prst="rect">
            <a:avLst/>
          </a:prstGeom>
          <a:noFill/>
        </p:spPr>
        <p:txBody>
          <a:bodyPr wrap="square" rtlCol="0">
            <a:spAutoFit/>
          </a:bodyPr>
          <a:p>
            <a:pPr>
              <a:lnSpc>
                <a:spcPct val="130000"/>
              </a:lnSpc>
            </a:pPr>
            <a:r>
              <a:rPr lang="zh-CN" altLang="en-US" sz="2400" dirty="0" smtClean="0">
                <a:latin typeface="Arial" pitchFamily="34" charset="0"/>
                <a:ea typeface="微软雅黑" pitchFamily="34" charset="-122"/>
              </a:rPr>
              <a:t>分波法</a:t>
            </a:r>
            <a:endParaRPr lang="zh-CN" altLang="en-US" sz="2400" dirty="0" smtClean="0">
              <a:latin typeface="Arial" pitchFamily="34" charset="0"/>
              <a:ea typeface="微软雅黑" pitchFamily="34" charset="-122"/>
            </a:endParaRPr>
          </a:p>
        </p:txBody>
      </p:sp>
      <p:graphicFrame>
        <p:nvGraphicFramePr>
          <p:cNvPr id="7" name="对象 6"/>
          <p:cNvGraphicFramePr>
            <a:graphicFrameLocks noChangeAspect="1"/>
          </p:cNvGraphicFramePr>
          <p:nvPr/>
        </p:nvGraphicFramePr>
        <p:xfrm>
          <a:off x="868680" y="3824735"/>
          <a:ext cx="3761001" cy="866020"/>
        </p:xfrm>
        <a:graphic>
          <a:graphicData uri="http://schemas.openxmlformats.org/presentationml/2006/ole">
            <mc:AlternateContent xmlns:mc="http://schemas.openxmlformats.org/markup-compatibility/2006">
              <mc:Choice xmlns:v="urn:schemas-microsoft-com:vml" Requires="v">
                <p:oleObj spid="_x0000_s4109" name="公式" r:id="rId1" imgW="46329600" imgH="10668000" progId="Equation.3">
                  <p:embed/>
                </p:oleObj>
              </mc:Choice>
              <mc:Fallback>
                <p:oleObj name="公式" r:id="rId1" imgW="46329600" imgH="10668000" progId="Equation.3">
                  <p:embed/>
                  <p:pic>
                    <p:nvPicPr>
                      <p:cNvPr id="0" name="图片 4108"/>
                      <p:cNvPicPr/>
                      <p:nvPr/>
                    </p:nvPicPr>
                    <p:blipFill>
                      <a:blip r:embed="rId2"/>
                      <a:srcRect/>
                      <a:stretch>
                        <a:fillRect/>
                      </a:stretch>
                    </p:blipFill>
                    <p:spPr>
                      <a:xfrm>
                        <a:off x="868680" y="3824735"/>
                        <a:ext cx="3761001" cy="866020"/>
                      </a:xfrm>
                      <a:prstGeom prst="rect">
                        <a:avLst/>
                      </a:prstGeom>
                      <a:solidFill>
                        <a:schemeClr val="accent1"/>
                      </a:solidFill>
                    </p:spPr>
                  </p:pic>
                </p:oleObj>
              </mc:Fallback>
            </mc:AlternateContent>
          </a:graphicData>
        </a:graphic>
      </p:graphicFrame>
      <p:graphicFrame>
        <p:nvGraphicFramePr>
          <p:cNvPr id="8" name="对象 7"/>
          <p:cNvGraphicFramePr>
            <a:graphicFrameLocks noChangeAspect="1"/>
          </p:cNvGraphicFramePr>
          <p:nvPr/>
        </p:nvGraphicFramePr>
        <p:xfrm>
          <a:off x="868680" y="5322902"/>
          <a:ext cx="1989640" cy="754691"/>
        </p:xfrm>
        <a:graphic>
          <a:graphicData uri="http://schemas.openxmlformats.org/presentationml/2006/ole">
            <mc:AlternateContent xmlns:mc="http://schemas.openxmlformats.org/markup-compatibility/2006">
              <mc:Choice xmlns:v="urn:schemas-microsoft-com:vml" Requires="v">
                <p:oleObj spid="_x0000_s4110" name="公式" r:id="rId3" imgW="26517600" imgH="10058400" progId="Equation.3">
                  <p:embed/>
                </p:oleObj>
              </mc:Choice>
              <mc:Fallback>
                <p:oleObj name="公式" r:id="rId3" imgW="26517600" imgH="10058400" progId="Equation.3">
                  <p:embed/>
                  <p:pic>
                    <p:nvPicPr>
                      <p:cNvPr id="0" name="图片 4109"/>
                      <p:cNvPicPr/>
                      <p:nvPr/>
                    </p:nvPicPr>
                    <p:blipFill>
                      <a:blip r:embed="rId4"/>
                      <a:srcRect/>
                      <a:stretch>
                        <a:fillRect/>
                      </a:stretch>
                    </p:blipFill>
                    <p:spPr>
                      <a:xfrm>
                        <a:off x="868680" y="5322902"/>
                        <a:ext cx="1989640" cy="754691"/>
                      </a:xfrm>
                      <a:prstGeom prst="rect">
                        <a:avLst/>
                      </a:prstGeom>
                      <a:solidFill>
                        <a:schemeClr val="accent1"/>
                      </a:solidFill>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buNone/>
            </a:pPr>
            <a:r>
              <a:rPr lang="zh-CN" altLang="en-US" dirty="0" smtClean="0">
                <a:solidFill>
                  <a:schemeClr val="tx1"/>
                </a:solidFill>
                <a:sym typeface="+mn-ea"/>
              </a:rPr>
              <a:t>当</a:t>
            </a:r>
            <a:r>
              <a:rPr lang="el-GR" altLang="zh-CN" dirty="0" smtClean="0">
                <a:solidFill>
                  <a:schemeClr val="tx1"/>
                </a:solidFill>
                <a:sym typeface="+mn-ea"/>
              </a:rPr>
              <a:t>δ</a:t>
            </a:r>
            <a:r>
              <a:rPr lang="en-US" altLang="zh-CN" dirty="0" smtClean="0">
                <a:solidFill>
                  <a:schemeClr val="tx1"/>
                </a:solidFill>
                <a:sym typeface="+mn-ea"/>
              </a:rPr>
              <a:t>0=nπ  (n=1,2,3……)  </a:t>
            </a:r>
            <a:r>
              <a:rPr lang="zh-CN" altLang="en-US" dirty="0" smtClean="0">
                <a:solidFill>
                  <a:schemeClr val="tx1"/>
                </a:solidFill>
                <a:sym typeface="+mn-ea"/>
              </a:rPr>
              <a:t>时，</a:t>
            </a:r>
            <a:r>
              <a:rPr lang="el-GR" altLang="zh-CN" dirty="0" smtClean="0">
                <a:solidFill>
                  <a:schemeClr val="tx1"/>
                </a:solidFill>
                <a:sym typeface="+mn-ea"/>
              </a:rPr>
              <a:t>σ</a:t>
            </a:r>
            <a:r>
              <a:rPr lang="zh-CN" altLang="en-US" dirty="0" smtClean="0">
                <a:solidFill>
                  <a:schemeClr val="tx1"/>
                </a:solidFill>
                <a:sym typeface="+mn-ea"/>
              </a:rPr>
              <a:t>≈</a:t>
            </a:r>
            <a:r>
              <a:rPr lang="en-US" altLang="zh-CN" dirty="0" smtClean="0">
                <a:solidFill>
                  <a:schemeClr val="tx1"/>
                </a:solidFill>
                <a:sym typeface="+mn-ea"/>
              </a:rPr>
              <a:t>0.</a:t>
            </a:r>
            <a:endParaRPr lang="en-US" altLang="zh-CN" dirty="0" smtClean="0">
              <a:solidFill>
                <a:schemeClr val="tx1"/>
              </a:solidFill>
              <a:sym typeface="+mn-ea"/>
            </a:endParaRPr>
          </a:p>
          <a:p>
            <a:pPr marL="0" indent="0">
              <a:buNone/>
            </a:pPr>
            <a:endParaRPr lang="en-US" altLang="zh-CN" dirty="0" smtClean="0">
              <a:solidFill>
                <a:schemeClr val="tx1"/>
              </a:solidFill>
              <a:sym typeface="+mn-ea"/>
            </a:endParaRPr>
          </a:p>
          <a:p>
            <a:pPr marL="0" indent="0">
              <a:buNone/>
            </a:pPr>
            <a:r>
              <a:rPr lang="zh-CN" altLang="en-US" dirty="0" smtClean="0">
                <a:solidFill>
                  <a:schemeClr val="tx1"/>
                </a:solidFill>
                <a:sym typeface="+mn-ea"/>
              </a:rPr>
              <a:t>当</a:t>
            </a:r>
            <a:r>
              <a:rPr lang="el-GR" altLang="zh-CN" dirty="0">
                <a:solidFill>
                  <a:schemeClr val="tx1"/>
                </a:solidFill>
                <a:sym typeface="+mn-ea"/>
              </a:rPr>
              <a:t>δ</a:t>
            </a:r>
            <a:r>
              <a:rPr lang="en-US" altLang="zh-CN" dirty="0">
                <a:solidFill>
                  <a:schemeClr val="tx1"/>
                </a:solidFill>
                <a:sym typeface="+mn-ea"/>
              </a:rPr>
              <a:t>0</a:t>
            </a:r>
            <a:r>
              <a:rPr lang="en-US" altLang="zh-CN" dirty="0" smtClean="0">
                <a:solidFill>
                  <a:schemeClr val="tx1"/>
                </a:solidFill>
                <a:sym typeface="+mn-ea"/>
              </a:rPr>
              <a:t>=(n+1/2 π)  </a:t>
            </a:r>
            <a:r>
              <a:rPr lang="en-US" altLang="zh-CN" dirty="0">
                <a:solidFill>
                  <a:schemeClr val="tx1"/>
                </a:solidFill>
                <a:sym typeface="+mn-ea"/>
              </a:rPr>
              <a:t>(n=1,2,3……)  </a:t>
            </a:r>
            <a:r>
              <a:rPr lang="zh-CN" altLang="en-US" dirty="0" smtClean="0">
                <a:solidFill>
                  <a:schemeClr val="tx1"/>
                </a:solidFill>
                <a:sym typeface="+mn-ea"/>
              </a:rPr>
              <a:t>时，</a:t>
            </a:r>
            <a:r>
              <a:rPr lang="el-GR" altLang="zh-CN" dirty="0">
                <a:solidFill>
                  <a:schemeClr val="tx1"/>
                </a:solidFill>
                <a:sym typeface="+mn-ea"/>
              </a:rPr>
              <a:t> </a:t>
            </a:r>
            <a:r>
              <a:rPr lang="el-GR" altLang="zh-CN" dirty="0" smtClean="0">
                <a:solidFill>
                  <a:schemeClr val="tx1"/>
                </a:solidFill>
                <a:sym typeface="+mn-ea"/>
              </a:rPr>
              <a:t>σ</a:t>
            </a:r>
            <a:r>
              <a:rPr lang="zh-CN" altLang="en-US" dirty="0" smtClean="0">
                <a:solidFill>
                  <a:schemeClr val="tx1"/>
                </a:solidFill>
                <a:sym typeface="+mn-ea"/>
              </a:rPr>
              <a:t>取得极值。</a:t>
            </a:r>
            <a:endParaRPr lang="zh-CN" altLang="en-US" dirty="0" smtClean="0">
              <a:solidFill>
                <a:schemeClr val="tx1"/>
              </a:solidFill>
              <a:sym typeface="+mn-ea"/>
            </a:endParaRPr>
          </a:p>
          <a:p>
            <a:pPr marL="0" indent="0">
              <a:buNone/>
            </a:pPr>
            <a:endParaRPr lang="en-US" altLang="zh-CN" dirty="0" smtClean="0">
              <a:solidFill>
                <a:schemeClr val="tx1"/>
              </a:solidFill>
              <a:sym typeface="+mn-ea"/>
            </a:endParaRPr>
          </a:p>
          <a:p>
            <a:pPr marL="0" indent="0">
              <a:buNone/>
            </a:pPr>
            <a:r>
              <a:rPr lang="en-US" altLang="zh-CN" dirty="0" smtClean="0">
                <a:solidFill>
                  <a:schemeClr val="tx1"/>
                </a:solidFill>
                <a:sym typeface="+mn-ea"/>
              </a:rPr>
              <a:t>kukolich</a:t>
            </a:r>
            <a:r>
              <a:rPr lang="zh-CN" altLang="en-US" dirty="0" smtClean="0">
                <a:solidFill>
                  <a:schemeClr val="tx1"/>
                </a:solidFill>
                <a:sym typeface="+mn-ea"/>
              </a:rPr>
              <a:t>的定性解释：三维方势阱：</a:t>
            </a:r>
            <a:r>
              <a:rPr lang="en-US" altLang="zh-CN" dirty="0" smtClean="0">
                <a:solidFill>
                  <a:schemeClr val="tx1"/>
                </a:solidFill>
                <a:sym typeface="+mn-ea"/>
              </a:rPr>
              <a:t>s</a:t>
            </a:r>
            <a:r>
              <a:rPr lang="zh-CN" altLang="en-US" dirty="0" smtClean="0">
                <a:solidFill>
                  <a:schemeClr val="tx1"/>
                </a:solidFill>
                <a:sym typeface="+mn-ea"/>
              </a:rPr>
              <a:t>波相移是π时，散射截面有极小值，此时</a:t>
            </a:r>
            <a:r>
              <a:rPr lang="en-US" altLang="zh-CN" dirty="0" smtClean="0">
                <a:solidFill>
                  <a:schemeClr val="tx1"/>
                </a:solidFill>
                <a:sym typeface="+mn-ea"/>
              </a:rPr>
              <a:t>s</a:t>
            </a:r>
            <a:r>
              <a:rPr lang="zh-CN" altLang="en-US" dirty="0" smtClean="0">
                <a:solidFill>
                  <a:schemeClr val="tx1"/>
                </a:solidFill>
                <a:sym typeface="+mn-ea"/>
              </a:rPr>
              <a:t>波对其贡献为0 而高阶的分波贡献很小（当井宽很小时），当l=0的相移是2π或者高阶级次的相移是π而且电子能量很高时，此时的高阶级次对截面的影响很大。</a:t>
            </a:r>
            <a:endParaRPr lang="zh-CN" altLang="en-US" dirty="0" smtClean="0">
              <a:solidFill>
                <a:schemeClr val="tx1"/>
              </a:solidFill>
              <a:sym typeface="+mn-ea"/>
            </a:endParaRPr>
          </a:p>
          <a:p>
            <a:pPr marL="0" indent="0">
              <a:buNone/>
            </a:pPr>
            <a:endParaRPr lang="zh-CN" altLang="en-US" dirty="0" smtClean="0">
              <a:solidFill>
                <a:schemeClr val="tx1"/>
              </a:solidFill>
              <a:sym typeface="+mn-ea"/>
            </a:endParaRPr>
          </a:p>
          <a:p>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zh-CN" altLang="en-US"/>
              <a:t>另一定量解释：</a:t>
            </a:r>
            <a:r>
              <a:rPr lang="en-US" altLang="zh-CN"/>
              <a:t>Johnson/Guet </a:t>
            </a:r>
            <a:r>
              <a:rPr lang="zh-CN" altLang="en-US"/>
              <a:t>的解释</a:t>
            </a:r>
            <a:r>
              <a:rPr lang="en-US" altLang="zh-CN"/>
              <a:t>(Xenon)</a:t>
            </a:r>
            <a:endParaRPr lang="en-US" altLang="zh-CN"/>
          </a:p>
          <a:p>
            <a:r>
              <a:rPr lang="zh-CN" altLang="en-US"/>
              <a:t>HF方程和化学势（模拟）</a:t>
            </a:r>
            <a:endParaRPr lang="zh-CN" altLang="en-US"/>
          </a:p>
          <a:p>
            <a:r>
              <a:rPr lang="zh-CN" altLang="en-US"/>
              <a:t>HF的计算在电子能量为3ev以下高估了曲线而在电子能量为5ev以上严重低估了曲线，但是在化学势（实线）来拟合结果较好，（在6ev以上的点其实误差很小，非常符合趋势）但在散射截面最小值以下的部分误差较大（点的实际差距相差很大），原因可能是因为对于相关系数（correlation）的近似处理导致。</a:t>
            </a:r>
            <a:endParaRPr lang="zh-CN" altLang="en-US"/>
          </a:p>
          <a:p>
            <a:pPr marL="0" indent="0">
              <a:buNone/>
            </a:pPr>
            <a:endParaRPr lang="zh-CN" altLang="en-US"/>
          </a:p>
        </p:txBody>
      </p:sp>
      <p:pic>
        <p:nvPicPr>
          <p:cNvPr id="4" name="图片 3" descr="QQ截图20151223022347"/>
          <p:cNvPicPr>
            <a:picLocks noChangeAspect="1"/>
          </p:cNvPicPr>
          <p:nvPr/>
        </p:nvPicPr>
        <p:blipFill>
          <a:blip r:embed="rId1"/>
          <a:srcRect/>
          <a:stretch>
            <a:fillRect/>
          </a:stretch>
        </p:blipFill>
        <p:spPr>
          <a:xfrm>
            <a:off x="1583690" y="3890645"/>
            <a:ext cx="8630285" cy="242951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参考文献</a:t>
            </a:r>
            <a:endParaRPr lang="zh-CN" altLang="en-US"/>
          </a:p>
        </p:txBody>
      </p:sp>
      <p:sp>
        <p:nvSpPr>
          <p:cNvPr id="3" name="内容占位符 2"/>
          <p:cNvSpPr>
            <a:spLocks noGrp="1"/>
          </p:cNvSpPr>
          <p:nvPr>
            <p:ph idx="1"/>
          </p:nvPr>
        </p:nvSpPr>
        <p:spPr/>
        <p:txBody>
          <a:bodyPr/>
          <a:p>
            <a:r>
              <a:rPr lang="en-US" altLang="zh-CN"/>
              <a:t>1.Johnson, W. R., and Guet, C., “Elastic scattering of electrons from Xe, Cs+, and Ba2+, Phys. Rev. A 49, 1041 (1994).</a:t>
            </a:r>
            <a:endParaRPr lang="en-US" altLang="zh-CN"/>
          </a:p>
          <a:p>
            <a:r>
              <a:rPr lang="en-US" altLang="zh-CN"/>
              <a:t>2. Kukolich S G. Demonstration of the Ramsauer-Townsend effect in a xenon thyratron, Am.J.Phys.,1986,36:701-703</a:t>
            </a:r>
            <a:endParaRPr lang="en-US" altLang="zh-CN"/>
          </a:p>
          <a:p>
            <a:r>
              <a:rPr lang="en-US" altLang="zh-CN"/>
              <a:t>3.</a:t>
            </a:r>
            <a:r>
              <a:rPr lang="zh-CN" altLang="en-US"/>
              <a:t>《量子力学基础》，关洪，高等教育出版社（</a:t>
            </a:r>
            <a:r>
              <a:rPr lang="en-US" altLang="zh-CN"/>
              <a:t>1999</a:t>
            </a:r>
            <a:r>
              <a:rPr lang="zh-CN" altLang="en-US"/>
              <a:t>）</a:t>
            </a:r>
            <a:endParaRPr lang="zh-CN" altLang="en-US"/>
          </a:p>
          <a:p>
            <a:r>
              <a:rPr lang="en-US" altLang="zh-CN"/>
              <a:t>4.</a:t>
            </a:r>
            <a:r>
              <a:rPr lang="zh-CN" altLang="en-US"/>
              <a:t>《量子力学中的散射问题》，熊钰庆，福建科学技术出版社（</a:t>
            </a:r>
            <a:r>
              <a:rPr lang="en-US" altLang="zh-CN"/>
              <a:t>1988</a:t>
            </a:r>
            <a:r>
              <a:rPr lang="zh-CN" altLang="en-US"/>
              <a:t>）</a:t>
            </a:r>
            <a:endParaRPr lang="zh-CN" altLang="en-US"/>
          </a:p>
          <a:p>
            <a:r>
              <a:rPr lang="en-US" altLang="zh-CN"/>
              <a:t>5.</a:t>
            </a:r>
            <a:r>
              <a:rPr lang="zh-CN" altLang="en-US"/>
              <a:t>《近代物理实验》第二版，戴乐山，戴道宣主编，高等教育出版社</a:t>
            </a: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en-US" altLang="zh-CN" sz="4000"/>
              <a:t>Q&amp;A</a:t>
            </a:r>
            <a:endParaRPr lang="en-US" altLang="zh-CN" sz="4000"/>
          </a:p>
        </p:txBody>
      </p:sp>
    </p:spTree>
  </p:cSld>
  <p:clrMapOvr>
    <a:masterClrMapping/>
  </p:clrMapOvr>
</p:sld>
</file>

<file path=ppt/theme/theme1.xml><?xml version="1.0" encoding="utf-8"?>
<a:theme xmlns:a="http://schemas.openxmlformats.org/drawingml/2006/main" name="1_A000120140530A99PPBG">
  <a:themeElements>
    <a:clrScheme name="自定义 700">
      <a:dk1>
        <a:srgbClr val="FFFFFF"/>
      </a:dk1>
      <a:lt1>
        <a:srgbClr val="47494B"/>
      </a:lt1>
      <a:dk2>
        <a:srgbClr val="FFFFFF"/>
      </a:dk2>
      <a:lt2>
        <a:srgbClr val="47494B"/>
      </a:lt2>
      <a:accent1>
        <a:srgbClr val="1198EB"/>
      </a:accent1>
      <a:accent2>
        <a:srgbClr val="2AB6D2"/>
      </a:accent2>
      <a:accent3>
        <a:srgbClr val="9BCF55"/>
      </a:accent3>
      <a:accent4>
        <a:srgbClr val="52C2A5"/>
      </a:accent4>
      <a:accent5>
        <a:srgbClr val="FFC000"/>
      </a:accent5>
      <a:accent6>
        <a:srgbClr val="C00000"/>
      </a:accent6>
      <a:hlink>
        <a:srgbClr val="00B0F0"/>
      </a:hlink>
      <a:folHlink>
        <a:srgbClr val="AFB2B4"/>
      </a:folHlink>
    </a:clrScheme>
    <a:fontScheme name="自定义 11">
      <a:majorFont>
        <a:latin typeface="Arial"/>
        <a:ea typeface="微软雅黑"/>
        <a:cs typeface=""/>
      </a:majorFont>
      <a:minorFont>
        <a:latin typeface="Calibri"/>
        <a:ea typeface="新宋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itchFamily="34" charset="0"/>
            <a:ea typeface="微软雅黑"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2288</Words>
  <Application>Kingsoft Office WPP</Application>
  <PresentationFormat>宽屏</PresentationFormat>
  <Paragraphs>159</Paragraphs>
  <Slides>20</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22" baseType="lpstr">
      <vt:lpstr>1_A000120140530A99PPBG</vt:lpstr>
      <vt:lpstr>Equation.3</vt:lpstr>
      <vt:lpstr>冉绍尔-汤森效应实验</vt:lpstr>
      <vt:lpstr>关键词</vt:lpstr>
      <vt:lpstr>引言</vt:lpstr>
      <vt:lpstr>实验原理</vt:lpstr>
      <vt:lpstr>PowerPoint 演示文稿</vt:lpstr>
      <vt:lpstr>实验仪器与原理图</vt:lpstr>
      <vt:lpstr>PowerPoint 演示文稿</vt:lpstr>
      <vt:lpstr>实验结果：（交流观察）</vt:lpstr>
      <vt:lpstr>PowerPoint 演示文稿</vt:lpstr>
      <vt:lpstr>PowerPoint 演示文稿</vt:lpstr>
      <vt:lpstr>直流测量</vt:lpstr>
      <vt:lpstr>PowerPoint 演示文稿</vt:lpstr>
      <vt:lpstr>PowerPoint 演示文稿</vt:lpstr>
      <vt:lpstr>实验结果讨论</vt:lpstr>
      <vt:lpstr>量子力学理论分析</vt:lpstr>
      <vt:lpstr>PowerPoint 演示文稿</vt:lpstr>
      <vt:lpstr>PowerPoint 演示文稿</vt:lpstr>
      <vt:lpstr>PowerPoint 演示文稿</vt:lpstr>
      <vt:lpstr>参考文献</vt:lpstr>
      <vt:lpstr>PowerPoint 演示文稿</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26</cp:revision>
  <dcterms:created xsi:type="dcterms:W3CDTF">2015-12-22T12:12:00Z</dcterms:created>
  <dcterms:modified xsi:type="dcterms:W3CDTF">2015-12-23T01:48:04Z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