
<file path=[Content_Types].xml><?xml version="1.0" encoding="utf-8"?>
<Types xmlns="http://schemas.openxmlformats.org/package/2006/content-types">
  <Default Extension="png" ContentType="image/png"/>
  <Default Extension="mov" ContentType="vide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2" r:id="rId1"/>
  </p:sldMasterIdLst>
  <p:notesMasterIdLst>
    <p:notesMasterId r:id="rId29"/>
  </p:notesMasterIdLst>
  <p:sldIdLst>
    <p:sldId id="256" r:id="rId2"/>
    <p:sldId id="257" r:id="rId3"/>
    <p:sldId id="299" r:id="rId4"/>
    <p:sldId id="258" r:id="rId5"/>
    <p:sldId id="259" r:id="rId6"/>
    <p:sldId id="261" r:id="rId7"/>
    <p:sldId id="281" r:id="rId8"/>
    <p:sldId id="283" r:id="rId9"/>
    <p:sldId id="288" r:id="rId10"/>
    <p:sldId id="284" r:id="rId11"/>
    <p:sldId id="282" r:id="rId12"/>
    <p:sldId id="287" r:id="rId13"/>
    <p:sldId id="286" r:id="rId14"/>
    <p:sldId id="290" r:id="rId15"/>
    <p:sldId id="300" r:id="rId16"/>
    <p:sldId id="289" r:id="rId17"/>
    <p:sldId id="291" r:id="rId18"/>
    <p:sldId id="292" r:id="rId19"/>
    <p:sldId id="301" r:id="rId20"/>
    <p:sldId id="294" r:id="rId21"/>
    <p:sldId id="263" r:id="rId22"/>
    <p:sldId id="297" r:id="rId23"/>
    <p:sldId id="298" r:id="rId24"/>
    <p:sldId id="296" r:id="rId25"/>
    <p:sldId id="295" r:id="rId26"/>
    <p:sldId id="280" r:id="rId27"/>
    <p:sldId id="279" r:id="rId28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816" y="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B4E32-A229-3649-8F27-4BB9E70BEC77}" type="datetimeFigureOut">
              <a:rPr kumimoji="1" lang="zh-CN" altLang="en-US" smtClean="0"/>
              <a:t>2014/6/11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51669-C52B-4749-9311-0F2E542DC9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44205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1669-C52B-4749-9311-0F2E542DC90C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71404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dotted line with</a:t>
            </a:r>
            <a:r>
              <a:rPr lang="en-US" sz="1400" b="1" baseline="0" dirty="0" smtClean="0"/>
              <a:t> fade-in text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To reproduce the text effects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dirty="0" smtClean="0"/>
              <a:t>, and then click </a:t>
            </a:r>
            <a:r>
              <a:rPr lang="en-US" sz="1200" b="1" dirty="0" smtClean="0"/>
              <a:t>Blank</a:t>
            </a:r>
            <a:r>
              <a:rPr lang="en-US" sz="120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Insert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Text Box</a:t>
            </a:r>
            <a:r>
              <a:rPr lang="en-US" sz="1200" baseline="0" dirty="0" smtClean="0"/>
              <a:t>, and then on the slide, drag to draw a text box that spans the entire width of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Insert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Symbols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Symbol</a:t>
            </a:r>
            <a:r>
              <a:rPr lang="en-US" sz="1200" baseline="0" dirty="0" smtClean="0"/>
              <a:t>. In the </a:t>
            </a:r>
            <a:r>
              <a:rPr lang="en-US" sz="1200" b="1" baseline="0" dirty="0" smtClean="0"/>
              <a:t>Symbol</a:t>
            </a:r>
            <a:r>
              <a:rPr lang="en-US" sz="1200" baseline="0" dirty="0" smtClean="0"/>
              <a:t> dialog box,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Font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(normal text)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Subset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General Punctuation</a:t>
            </a:r>
            <a:r>
              <a:rPr lang="en-US" sz="120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Character Code </a:t>
            </a:r>
            <a:r>
              <a:rPr lang="en-US" sz="1200" baseline="0" dirty="0" smtClean="0"/>
              <a:t>box, enter </a:t>
            </a:r>
            <a:r>
              <a:rPr lang="en-US" sz="1200" b="1" baseline="0" dirty="0" smtClean="0"/>
              <a:t>2022</a:t>
            </a:r>
            <a:r>
              <a:rPr lang="en-US" sz="1200" b="0" baseline="0" dirty="0" smtClean="0"/>
              <a:t> to select </a:t>
            </a:r>
            <a:r>
              <a:rPr lang="en-US" sz="1200" b="1" baseline="0" dirty="0" smtClean="0"/>
              <a:t>BULLET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Insert</a:t>
            </a:r>
            <a:r>
              <a:rPr lang="en-US" sz="120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Insert</a:t>
            </a:r>
            <a:r>
              <a:rPr lang="en-US" sz="1200" baseline="0" dirty="0" smtClean="0"/>
              <a:t> 33 more times until there is a row of 34 bullets in the text box.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In</a:t>
            </a:r>
            <a:r>
              <a:rPr lang="en-US" baseline="0" dirty="0" smtClean="0"/>
              <a:t> the text box, s</a:t>
            </a:r>
            <a:r>
              <a:rPr lang="en-US" dirty="0" smtClean="0"/>
              <a:t>elect the</a:t>
            </a:r>
            <a:r>
              <a:rPr lang="en-US" baseline="0" dirty="0" smtClean="0"/>
              <a:t> text, and then 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Font</a:t>
            </a:r>
            <a:r>
              <a:rPr lang="en-US" baseline="0" dirty="0" smtClean="0"/>
              <a:t> group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Font</a:t>
            </a:r>
            <a:r>
              <a:rPr lang="en-US" baseline="0" dirty="0" smtClean="0"/>
              <a:t> list select </a:t>
            </a:r>
            <a:r>
              <a:rPr lang="en-US" b="1" baseline="0" dirty="0" smtClean="0"/>
              <a:t>Arial</a:t>
            </a:r>
            <a:r>
              <a:rPr lang="en-US" baseline="0" dirty="0" smtClean="0"/>
              <a:t> </a:t>
            </a:r>
            <a:r>
              <a:rPr lang="en-US" b="1" baseline="0" dirty="0" smtClean="0"/>
              <a:t>Black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Font</a:t>
            </a:r>
            <a:r>
              <a:rPr lang="en-US" baseline="0" dirty="0" smtClean="0"/>
              <a:t> </a:t>
            </a:r>
            <a:r>
              <a:rPr lang="en-US" b="1" baseline="0" dirty="0" smtClean="0"/>
              <a:t>Size</a:t>
            </a:r>
            <a:r>
              <a:rPr lang="en-US" baseline="0" dirty="0" smtClean="0"/>
              <a:t> box select </a:t>
            </a:r>
            <a:r>
              <a:rPr lang="en-US" b="1" baseline="0" dirty="0" smtClean="0"/>
              <a:t>44 pt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Font</a:t>
            </a:r>
            <a:r>
              <a:rPr lang="en-US" baseline="0" dirty="0" smtClean="0"/>
              <a:t> </a:t>
            </a:r>
            <a:r>
              <a:rPr lang="en-US" b="1" baseline="0" dirty="0" smtClean="0"/>
              <a:t>Color</a:t>
            </a:r>
            <a:r>
              <a:rPr lang="en-US" baseline="0" dirty="0" smtClean="0"/>
              <a:t> list, under </a:t>
            </a:r>
            <a:r>
              <a:rPr lang="en-US" b="1" baseline="0" dirty="0" smtClean="0"/>
              <a:t>Theme</a:t>
            </a:r>
            <a:r>
              <a:rPr lang="en-US" baseline="0" dirty="0" smtClean="0"/>
              <a:t> </a:t>
            </a:r>
            <a:r>
              <a:rPr lang="en-US" b="1" baseline="0" dirty="0" smtClean="0"/>
              <a:t>Colors</a:t>
            </a:r>
            <a:r>
              <a:rPr lang="en-US" baseline="0" dirty="0" smtClean="0"/>
              <a:t> select </a:t>
            </a:r>
            <a:r>
              <a:rPr lang="en-US" b="1" baseline="0" dirty="0" smtClean="0"/>
              <a:t>White, Background 1 </a:t>
            </a:r>
            <a:r>
              <a:rPr lang="en-US" baseline="0" dirty="0" smtClean="0"/>
              <a:t>(first row, the first option from the left).</a:t>
            </a:r>
            <a:endParaRPr lang="en-US" dirty="0" smtClean="0"/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On</a:t>
            </a:r>
            <a:r>
              <a:rPr lang="en-US" baseline="0" dirty="0" smtClean="0"/>
              <a:t>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Drawing</a:t>
            </a:r>
            <a:r>
              <a:rPr lang="en-US" baseline="0" dirty="0" smtClean="0"/>
              <a:t> group, click the arrow below </a:t>
            </a:r>
            <a:r>
              <a:rPr lang="en-US" b="1" baseline="0" dirty="0" smtClean="0"/>
              <a:t>Arrange</a:t>
            </a:r>
            <a:r>
              <a:rPr lang="en-US" baseline="0" dirty="0" smtClean="0"/>
              <a:t>, under </a:t>
            </a:r>
            <a:r>
              <a:rPr lang="en-US" b="1" baseline="0" dirty="0" smtClean="0"/>
              <a:t>Position</a:t>
            </a:r>
            <a:r>
              <a:rPr lang="en-US" baseline="0" dirty="0" smtClean="0"/>
              <a:t> </a:t>
            </a:r>
            <a:r>
              <a:rPr lang="en-US" b="1" baseline="0" dirty="0" smtClean="0"/>
              <a:t>Objects</a:t>
            </a:r>
            <a:r>
              <a:rPr lang="en-US" baseline="0" dirty="0" smtClean="0"/>
              <a:t>, point to </a:t>
            </a:r>
            <a:r>
              <a:rPr lang="en-US" b="1" baseline="0" dirty="0" smtClean="0"/>
              <a:t>Align</a:t>
            </a:r>
            <a:r>
              <a:rPr lang="en-US" baseline="0" dirty="0" smtClean="0"/>
              <a:t>, and then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Select </a:t>
            </a:r>
            <a:r>
              <a:rPr lang="en-US" b="1" baseline="0" dirty="0" smtClean="0"/>
              <a:t>Align to Slide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Select </a:t>
            </a:r>
            <a:r>
              <a:rPr lang="en-US" b="1" baseline="0" dirty="0" smtClean="0"/>
              <a:t>Align</a:t>
            </a:r>
            <a:r>
              <a:rPr lang="en-US" baseline="0" dirty="0" smtClean="0"/>
              <a:t> </a:t>
            </a:r>
            <a:r>
              <a:rPr lang="en-US" b="1" baseline="0" dirty="0" smtClean="0"/>
              <a:t>Center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Select </a:t>
            </a:r>
            <a:r>
              <a:rPr lang="en-US" b="1" baseline="0" dirty="0" smtClean="0"/>
              <a:t>Align</a:t>
            </a:r>
            <a:r>
              <a:rPr lang="en-US" baseline="0" dirty="0" smtClean="0"/>
              <a:t> </a:t>
            </a:r>
            <a:r>
              <a:rPr lang="en-US" b="1" baseline="0" dirty="0" smtClean="0"/>
              <a:t>Middle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On the </a:t>
            </a:r>
            <a:r>
              <a:rPr lang="en-US" b="1" dirty="0" smtClean="0"/>
              <a:t>Insert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Text</a:t>
            </a:r>
            <a:r>
              <a:rPr lang="en-US" baseline="0" dirty="0" smtClean="0"/>
              <a:t> group, click </a:t>
            </a:r>
            <a:r>
              <a:rPr lang="en-US" b="1" baseline="0" dirty="0" smtClean="0"/>
              <a:t>Text</a:t>
            </a:r>
            <a:r>
              <a:rPr lang="en-US" baseline="0" dirty="0" smtClean="0"/>
              <a:t> </a:t>
            </a:r>
            <a:r>
              <a:rPr lang="en-US" b="1" baseline="0" dirty="0" smtClean="0"/>
              <a:t>Box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Drag to draw a text box on the slide.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Enter and select the text.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Font</a:t>
            </a:r>
            <a:r>
              <a:rPr lang="en-US" baseline="0" dirty="0" smtClean="0"/>
              <a:t> group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Font</a:t>
            </a:r>
            <a:r>
              <a:rPr lang="en-US" baseline="0" dirty="0" smtClean="0"/>
              <a:t> list select </a:t>
            </a:r>
            <a:r>
              <a:rPr lang="en-US" b="1" baseline="0" dirty="0" smtClean="0"/>
              <a:t>Corbel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Font</a:t>
            </a:r>
            <a:r>
              <a:rPr lang="en-US" baseline="0" dirty="0" smtClean="0"/>
              <a:t> </a:t>
            </a:r>
            <a:r>
              <a:rPr lang="en-US" b="1" baseline="0" dirty="0" smtClean="0"/>
              <a:t>Size</a:t>
            </a:r>
            <a:r>
              <a:rPr lang="en-US" baseline="0" dirty="0" smtClean="0"/>
              <a:t> box enter 50 pt.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Font</a:t>
            </a:r>
            <a:r>
              <a:rPr lang="en-US" baseline="0" dirty="0" smtClean="0"/>
              <a:t> </a:t>
            </a:r>
            <a:r>
              <a:rPr lang="en-US" b="1" baseline="0" dirty="0" smtClean="0"/>
              <a:t>Color</a:t>
            </a:r>
            <a:r>
              <a:rPr lang="en-US" baseline="0" dirty="0" smtClean="0"/>
              <a:t> list, under </a:t>
            </a:r>
            <a:r>
              <a:rPr lang="en-US" b="1" baseline="0" dirty="0" smtClean="0"/>
              <a:t>Theme</a:t>
            </a:r>
            <a:r>
              <a:rPr lang="en-US" baseline="0" dirty="0" smtClean="0"/>
              <a:t> </a:t>
            </a:r>
            <a:r>
              <a:rPr lang="en-US" b="1" baseline="0" dirty="0" smtClean="0"/>
              <a:t>Colors</a:t>
            </a:r>
            <a:r>
              <a:rPr lang="en-US" baseline="0" dirty="0" smtClean="0"/>
              <a:t> select </a:t>
            </a:r>
            <a:r>
              <a:rPr lang="en-US" b="1" baseline="0" dirty="0" smtClean="0"/>
              <a:t>White, Background 1 </a:t>
            </a:r>
            <a:r>
              <a:rPr lang="en-US" baseline="0" dirty="0" smtClean="0"/>
              <a:t>(first row, the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aseline="0" dirty="0" smtClean="0"/>
              <a:t>Click </a:t>
            </a:r>
            <a:r>
              <a:rPr lang="en-US" b="1" baseline="0" dirty="0" smtClean="0"/>
              <a:t>Bold</a:t>
            </a:r>
            <a:r>
              <a:rPr lang="en-US" baseline="0" dirty="0" smtClean="0"/>
              <a:t>.</a:t>
            </a:r>
            <a:endParaRPr lang="en-US" dirty="0" smtClean="0"/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On the </a:t>
            </a:r>
            <a:r>
              <a:rPr lang="en-US" b="1" dirty="0" smtClean="0"/>
              <a:t>Home</a:t>
            </a:r>
            <a:r>
              <a:rPr lang="en-US" dirty="0" smtClean="0"/>
              <a:t> tab, in the </a:t>
            </a:r>
            <a:r>
              <a:rPr lang="en-US" b="1" dirty="0" smtClean="0"/>
              <a:t>Paragraph</a:t>
            </a:r>
            <a:r>
              <a:rPr lang="en-US" dirty="0" smtClean="0"/>
              <a:t> group click </a:t>
            </a:r>
            <a:r>
              <a:rPr lang="en-US" b="1" dirty="0" smtClean="0"/>
              <a:t>Center</a:t>
            </a:r>
            <a:r>
              <a:rPr lang="en-US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Select the second</a:t>
            </a:r>
            <a:r>
              <a:rPr lang="en-US" baseline="0" dirty="0" smtClean="0"/>
              <a:t> text box.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On</a:t>
            </a:r>
            <a:r>
              <a:rPr lang="en-US" baseline="0" dirty="0" smtClean="0"/>
              <a:t>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Drawing</a:t>
            </a:r>
            <a:r>
              <a:rPr lang="en-US" baseline="0" dirty="0" smtClean="0"/>
              <a:t> group, click the arrow below </a:t>
            </a:r>
            <a:r>
              <a:rPr lang="en-US" b="1" baseline="0" dirty="0" smtClean="0"/>
              <a:t>Arrange</a:t>
            </a:r>
            <a:r>
              <a:rPr lang="en-US" baseline="0" dirty="0" smtClean="0"/>
              <a:t>, under </a:t>
            </a:r>
            <a:r>
              <a:rPr lang="en-US" b="1" baseline="0" dirty="0" smtClean="0"/>
              <a:t>Position</a:t>
            </a:r>
            <a:r>
              <a:rPr lang="en-US" baseline="0" dirty="0" smtClean="0"/>
              <a:t> </a:t>
            </a:r>
            <a:r>
              <a:rPr lang="en-US" b="1" baseline="0" dirty="0" smtClean="0"/>
              <a:t>Objects</a:t>
            </a:r>
            <a:r>
              <a:rPr lang="en-US" baseline="0" dirty="0" smtClean="0"/>
              <a:t>, point to </a:t>
            </a:r>
            <a:r>
              <a:rPr lang="en-US" b="1" baseline="0" dirty="0" smtClean="0"/>
              <a:t>Align</a:t>
            </a:r>
            <a:r>
              <a:rPr lang="en-US" baseline="0" dirty="0" smtClean="0"/>
              <a:t>, and then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Select </a:t>
            </a:r>
            <a:r>
              <a:rPr lang="en-US" b="1" baseline="0" dirty="0" smtClean="0"/>
              <a:t>Align to Slide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Select </a:t>
            </a:r>
            <a:r>
              <a:rPr lang="en-US" b="1" baseline="0" dirty="0" smtClean="0"/>
              <a:t>Align</a:t>
            </a:r>
            <a:r>
              <a:rPr lang="en-US" baseline="0" dirty="0" smtClean="0"/>
              <a:t> </a:t>
            </a:r>
            <a:r>
              <a:rPr lang="en-US" b="1" baseline="0" dirty="0" smtClean="0"/>
              <a:t>Center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Select </a:t>
            </a:r>
            <a:r>
              <a:rPr lang="en-US" b="1" baseline="0" dirty="0" smtClean="0"/>
              <a:t>Align</a:t>
            </a:r>
            <a:r>
              <a:rPr lang="en-US" baseline="0" dirty="0" smtClean="0"/>
              <a:t> </a:t>
            </a:r>
            <a:r>
              <a:rPr lang="en-US" b="1" baseline="0" dirty="0" smtClean="0"/>
              <a:t>Middle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None/>
            </a:pPr>
            <a:endParaRPr lang="en-US" dirty="0" smtClean="0"/>
          </a:p>
          <a:p>
            <a:pPr marL="228600" indent="-228600">
              <a:buFont typeface="+mj-lt"/>
              <a:buNone/>
            </a:pPr>
            <a:endParaRPr lang="en-US" dirty="0" smtClean="0"/>
          </a:p>
          <a:p>
            <a:r>
              <a:rPr lang="en-US" sz="1200" baseline="0" dirty="0" smtClean="0">
                <a:latin typeface="+mn-lt"/>
              </a:rPr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pane, and then do the following:</a:t>
            </a:r>
            <a:endParaRPr lang="en-US" dirty="0" smtClean="0">
              <a:effectLst/>
            </a:endParaRPr>
          </a:p>
          <a:p>
            <a:pPr marL="685800" lvl="1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Radial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Center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(third option from the left).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until two stops appear on the slider, and customize the gradient stops as follows:</a:t>
            </a:r>
            <a:endParaRPr lang="en-US" dirty="0" smtClean="0">
              <a:effectLst/>
            </a:endParaRP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Stop 1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slider, and then do the following: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0%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select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Blue, Accent 1, Darker 25%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(fifth row, fifth option from the left). 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Stop 2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the list, and then do the following: 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select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Black, Text 1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(first row, second option from the left).</a:t>
            </a:r>
            <a:endParaRPr lang="en-US" sz="1200" dirty="0" smtClean="0"/>
          </a:p>
          <a:p>
            <a:pPr marL="228600" indent="-228600">
              <a:buFont typeface="+mj-lt"/>
              <a:buNone/>
            </a:pPr>
            <a:endParaRPr lang="en-US" dirty="0" smtClean="0"/>
          </a:p>
          <a:p>
            <a:pPr marL="228600" indent="-228600">
              <a:buFont typeface="+mj-lt"/>
              <a:buNone/>
            </a:pPr>
            <a:endParaRPr lang="en-US" dirty="0" smtClean="0"/>
          </a:p>
          <a:p>
            <a:pPr marL="228600" indent="-228600">
              <a:buFont typeface="+mj-lt"/>
              <a:buNone/>
            </a:pPr>
            <a:r>
              <a:rPr lang="en-US" dirty="0" smtClean="0"/>
              <a:t>To reproduce the animation effects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 smtClean="0"/>
              <a:t>On</a:t>
            </a:r>
            <a:r>
              <a:rPr lang="en-US" baseline="0" dirty="0" smtClean="0"/>
              <a:t> the slide, s</a:t>
            </a:r>
            <a:r>
              <a:rPr lang="en-US" dirty="0" smtClean="0"/>
              <a:t>elect the first</a:t>
            </a:r>
            <a:r>
              <a:rPr lang="en-US" baseline="0" dirty="0" smtClean="0"/>
              <a:t> t</a:t>
            </a:r>
            <a:r>
              <a:rPr lang="en-US" dirty="0" smtClean="0"/>
              <a:t>ext box (containing the bullets)</a:t>
            </a:r>
            <a:r>
              <a:rPr lang="en-US" baseline="0" dirty="0" smtClean="0"/>
              <a:t> and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aseline="0" dirty="0" smtClean="0"/>
              <a:t>On the </a:t>
            </a:r>
            <a:r>
              <a:rPr lang="en-US" b="1" baseline="0" dirty="0" smtClean="0"/>
              <a:t>Animations</a:t>
            </a:r>
            <a:r>
              <a:rPr lang="en-US" baseline="0" dirty="0" smtClean="0"/>
              <a:t> tab</a:t>
            </a:r>
            <a:r>
              <a:rPr lang="en-US" dirty="0" smtClean="0"/>
              <a:t>,</a:t>
            </a:r>
            <a:r>
              <a:rPr lang="en-US" baseline="0" dirty="0" smtClean="0"/>
              <a:t> i</a:t>
            </a:r>
            <a:r>
              <a:rPr lang="en-US" dirty="0" smtClean="0"/>
              <a:t>n</a:t>
            </a:r>
            <a:r>
              <a:rPr lang="en-US" baseline="0" dirty="0" smtClean="0"/>
              <a:t> the </a:t>
            </a:r>
            <a:r>
              <a:rPr lang="en-US" b="1" baseline="0" dirty="0" smtClean="0"/>
              <a:t>Animation </a:t>
            </a:r>
            <a:r>
              <a:rPr lang="en-US" b="0" baseline="0" dirty="0" smtClean="0"/>
              <a:t>group</a:t>
            </a:r>
            <a:r>
              <a:rPr lang="en-US" baseline="0" dirty="0" smtClean="0"/>
              <a:t>, click the </a:t>
            </a:r>
            <a:r>
              <a:rPr lang="en-US" b="1" baseline="0" dirty="0" smtClean="0"/>
              <a:t>More</a:t>
            </a:r>
            <a:r>
              <a:rPr lang="en-US" baseline="0" dirty="0" smtClean="0"/>
              <a:t> arrow to expand the effects gallery, and then under </a:t>
            </a:r>
            <a:r>
              <a:rPr lang="en-US" b="1" baseline="0" dirty="0" smtClean="0"/>
              <a:t>Entrance</a:t>
            </a:r>
            <a:r>
              <a:rPr lang="en-US" baseline="0" dirty="0" smtClean="0"/>
              <a:t>, click </a:t>
            </a:r>
            <a:r>
              <a:rPr lang="en-US" b="1" baseline="0" dirty="0" smtClean="0"/>
              <a:t>Fly In</a:t>
            </a:r>
            <a:r>
              <a:rPr lang="en-US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Animation</a:t>
            </a:r>
            <a:r>
              <a:rPr lang="en-US" baseline="0" dirty="0" smtClean="0"/>
              <a:t> group, click </a:t>
            </a:r>
            <a:r>
              <a:rPr lang="en-US" b="1" baseline="0" dirty="0" smtClean="0"/>
              <a:t>Effect Options</a:t>
            </a:r>
            <a:r>
              <a:rPr lang="en-US" baseline="0" dirty="0" smtClean="0"/>
              <a:t>. Under </a:t>
            </a:r>
            <a:r>
              <a:rPr lang="en-US" b="1" baseline="0" dirty="0" smtClean="0"/>
              <a:t>Direction</a:t>
            </a:r>
            <a:r>
              <a:rPr lang="en-US" b="0" baseline="0" dirty="0" smtClean="0"/>
              <a:t>,</a:t>
            </a:r>
            <a:r>
              <a:rPr lang="en-US" baseline="0" dirty="0" smtClean="0"/>
              <a:t> click </a:t>
            </a:r>
            <a:r>
              <a:rPr lang="en-US" b="1" baseline="0" dirty="0" smtClean="0"/>
              <a:t>From Left</a:t>
            </a:r>
            <a:r>
              <a:rPr lang="en-US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 smtClean="0"/>
              <a:t>In </a:t>
            </a:r>
            <a:r>
              <a:rPr lang="en-US" baseline="0" dirty="0" smtClean="0"/>
              <a:t>the </a:t>
            </a:r>
            <a:r>
              <a:rPr lang="en-US" b="1" baseline="0" dirty="0" smtClean="0"/>
              <a:t>Timing </a:t>
            </a:r>
            <a:r>
              <a:rPr lang="en-US" b="0" baseline="0" dirty="0" smtClean="0"/>
              <a:t>group</a:t>
            </a:r>
            <a:r>
              <a:rPr lang="en-US" baseline="0" dirty="0" smtClean="0"/>
              <a:t>,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dirty="0" smtClean="0"/>
              <a:t>In the </a:t>
            </a:r>
            <a:r>
              <a:rPr lang="en-US" b="1" dirty="0" smtClean="0"/>
              <a:t>Start</a:t>
            </a:r>
            <a:r>
              <a:rPr lang="en-US" dirty="0" smtClean="0"/>
              <a:t> list, select </a:t>
            </a:r>
            <a:r>
              <a:rPr lang="en-US" b="1" dirty="0" smtClean="0"/>
              <a:t>With</a:t>
            </a:r>
            <a:r>
              <a:rPr lang="en-US" dirty="0" smtClean="0"/>
              <a:t> </a:t>
            </a:r>
            <a:r>
              <a:rPr lang="en-US" b="1" dirty="0" smtClean="0"/>
              <a:t>Previous</a:t>
            </a:r>
            <a:r>
              <a:rPr lang="en-US" dirty="0" smtClean="0"/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Speed</a:t>
            </a:r>
            <a:r>
              <a:rPr lang="en-US" baseline="0" dirty="0" smtClean="0"/>
              <a:t> list, select </a:t>
            </a:r>
            <a:r>
              <a:rPr lang="en-US" b="1" baseline="0" dirty="0" smtClean="0"/>
              <a:t>00.50</a:t>
            </a:r>
            <a:r>
              <a:rPr lang="en-US" baseline="0" dirty="0" smtClean="0"/>
              <a:t>.</a:t>
            </a:r>
            <a:endParaRPr lang="en-US" dirty="0" smtClean="0"/>
          </a:p>
          <a:p>
            <a:pPr marL="1143000" lvl="2" indent="-228600">
              <a:buFont typeface="Arial" pitchFamily="34" charset="0"/>
              <a:buChar char="•"/>
            </a:pPr>
            <a:r>
              <a:rPr lang="en-US" baseline="0" dirty="0" smtClean="0"/>
              <a:t>In the</a:t>
            </a:r>
            <a:r>
              <a:rPr lang="en-US" b="1" dirty="0" smtClean="0"/>
              <a:t> Delay </a:t>
            </a:r>
            <a:r>
              <a:rPr lang="en-US" dirty="0" smtClean="0"/>
              <a:t>box enter </a:t>
            </a:r>
            <a:r>
              <a:rPr lang="en-US" b="1" dirty="0" smtClean="0"/>
              <a:t>10</a:t>
            </a:r>
            <a:r>
              <a:rPr lang="en-US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Advanced Animation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group,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 Pane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 Pane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arrow at the first animation effect (bullet entrance effect) and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Options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Fade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click the arrow at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Animate text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 and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Letter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In the </a:t>
            </a:r>
            <a:r>
              <a:rPr lang="en-US" b="1" dirty="0" smtClean="0"/>
              <a:t>% delay between letters </a:t>
            </a:r>
            <a:r>
              <a:rPr lang="en-US" dirty="0" smtClean="0"/>
              <a:t>box enter </a:t>
            </a:r>
            <a:r>
              <a:rPr lang="en-US" b="1" dirty="0" smtClean="0"/>
              <a:t>10</a:t>
            </a:r>
            <a:r>
              <a:rPr lang="en-US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 smtClean="0"/>
              <a:t>In the Advanced</a:t>
            </a:r>
            <a:r>
              <a:rPr lang="en-US" baseline="0" dirty="0" smtClean="0"/>
              <a:t> Animation group, click </a:t>
            </a:r>
            <a:r>
              <a:rPr lang="en-US" b="1" baseline="0" dirty="0" smtClean="0"/>
              <a:t>Add</a:t>
            </a:r>
            <a:r>
              <a:rPr lang="en-US" baseline="0" dirty="0" smtClean="0"/>
              <a:t> </a:t>
            </a:r>
            <a:r>
              <a:rPr lang="en-US" b="1" baseline="0" dirty="0" smtClean="0"/>
              <a:t>Animation</a:t>
            </a:r>
            <a:r>
              <a:rPr lang="en-US" baseline="0" dirty="0" smtClean="0"/>
              <a:t>, and under </a:t>
            </a:r>
            <a:r>
              <a:rPr lang="en-US" b="1" baseline="0" dirty="0" smtClean="0"/>
              <a:t>Exit</a:t>
            </a:r>
            <a:r>
              <a:rPr lang="en-US" b="0" baseline="0" dirty="0" smtClean="0"/>
              <a:t>,</a:t>
            </a:r>
            <a:r>
              <a:rPr lang="en-US" baseline="0" dirty="0" smtClean="0"/>
              <a:t> click </a:t>
            </a:r>
            <a:r>
              <a:rPr lang="en-US" b="1" baseline="0" dirty="0" smtClean="0"/>
              <a:t>Fade</a:t>
            </a:r>
            <a:r>
              <a:rPr lang="en-US" baseline="0" dirty="0" smtClean="0"/>
              <a:t>. </a:t>
            </a:r>
            <a:endParaRPr lang="en-US" dirty="0" smtClean="0"/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Animation</a:t>
            </a:r>
            <a:r>
              <a:rPr lang="en-US" baseline="0" dirty="0" smtClean="0"/>
              <a:t> group, click </a:t>
            </a:r>
            <a:r>
              <a:rPr lang="en-US" b="1" baseline="0" dirty="0" smtClean="0"/>
              <a:t>Effect Options</a:t>
            </a:r>
            <a:r>
              <a:rPr lang="en-US" baseline="0" dirty="0" smtClean="0"/>
              <a:t>. Under </a:t>
            </a:r>
            <a:r>
              <a:rPr lang="en-US" b="1" baseline="0" dirty="0" smtClean="0"/>
              <a:t>Direction</a:t>
            </a:r>
            <a:r>
              <a:rPr lang="en-US" b="0" baseline="0" dirty="0" smtClean="0"/>
              <a:t>,</a:t>
            </a:r>
            <a:r>
              <a:rPr lang="en-US" baseline="0" dirty="0" smtClean="0"/>
              <a:t> click </a:t>
            </a:r>
            <a:r>
              <a:rPr lang="en-US" b="1" baseline="0" dirty="0" smtClean="0"/>
              <a:t>From Left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 smtClean="0"/>
              <a:t>In </a:t>
            </a:r>
            <a:r>
              <a:rPr lang="en-US" baseline="0" dirty="0" smtClean="0"/>
              <a:t>the </a:t>
            </a:r>
            <a:r>
              <a:rPr lang="en-US" b="1" baseline="0" dirty="0" smtClean="0"/>
              <a:t>Timing </a:t>
            </a:r>
            <a:r>
              <a:rPr lang="en-US" b="0" baseline="0" dirty="0" smtClean="0"/>
              <a:t>group</a:t>
            </a:r>
            <a:r>
              <a:rPr lang="en-US" baseline="0" dirty="0" smtClean="0"/>
              <a:t>,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dirty="0" smtClean="0"/>
              <a:t>In the </a:t>
            </a:r>
            <a:r>
              <a:rPr lang="en-US" b="1" dirty="0" smtClean="0"/>
              <a:t>Start</a:t>
            </a:r>
            <a:r>
              <a:rPr lang="en-US" dirty="0" smtClean="0"/>
              <a:t> list, select </a:t>
            </a:r>
            <a:r>
              <a:rPr lang="en-US" b="1" dirty="0" smtClean="0"/>
              <a:t>With</a:t>
            </a:r>
            <a:r>
              <a:rPr lang="en-US" dirty="0" smtClean="0"/>
              <a:t> </a:t>
            </a:r>
            <a:r>
              <a:rPr lang="en-US" b="1" dirty="0" smtClean="0"/>
              <a:t>Previous</a:t>
            </a:r>
            <a:r>
              <a:rPr lang="en-US" dirty="0" smtClean="0"/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Speed</a:t>
            </a:r>
            <a:r>
              <a:rPr lang="en-US" baseline="0" dirty="0" smtClean="0"/>
              <a:t> list, select </a:t>
            </a:r>
            <a:r>
              <a:rPr lang="en-US" b="1" baseline="0" dirty="0" smtClean="0"/>
              <a:t>00.50</a:t>
            </a:r>
            <a:r>
              <a:rPr lang="en-US" baseline="0" dirty="0" smtClean="0"/>
              <a:t>.</a:t>
            </a:r>
            <a:endParaRPr lang="en-US" dirty="0" smtClean="0"/>
          </a:p>
          <a:p>
            <a:pPr marL="1143000" lvl="2" indent="-228600">
              <a:buFont typeface="Arial" pitchFamily="34" charset="0"/>
              <a:buChar char="•"/>
            </a:pPr>
            <a:r>
              <a:rPr lang="en-US" baseline="0" dirty="0" smtClean="0"/>
              <a:t>In the</a:t>
            </a:r>
            <a:r>
              <a:rPr lang="en-US" b="1" dirty="0" smtClean="0"/>
              <a:t> Delay </a:t>
            </a:r>
            <a:r>
              <a:rPr lang="en-US" dirty="0" smtClean="0"/>
              <a:t>box enter </a:t>
            </a:r>
            <a:r>
              <a:rPr lang="en-US" b="1" dirty="0" smtClean="0"/>
              <a:t>00.10</a:t>
            </a:r>
            <a:r>
              <a:rPr lang="en-US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 smtClean="0"/>
              <a:t>Click</a:t>
            </a:r>
            <a:r>
              <a:rPr lang="en-US" baseline="0" dirty="0" smtClean="0"/>
              <a:t> the arrow to the right of the fade exit effect (second effect) and select </a:t>
            </a:r>
            <a:r>
              <a:rPr lang="en-US" b="1" baseline="0" dirty="0" smtClean="0"/>
              <a:t>Effect</a:t>
            </a:r>
            <a:r>
              <a:rPr lang="en-US" baseline="0" dirty="0" smtClean="0"/>
              <a:t> </a:t>
            </a:r>
            <a:r>
              <a:rPr lang="en-US" b="1" baseline="0" dirty="0" smtClean="0"/>
              <a:t>Options</a:t>
            </a:r>
            <a:r>
              <a:rPr lang="en-US" baseline="0" dirty="0" smtClean="0"/>
              <a:t>. In the </a:t>
            </a:r>
            <a:r>
              <a:rPr lang="en-US" b="1" baseline="0" dirty="0" smtClean="0"/>
              <a:t>Fade </a:t>
            </a:r>
            <a:r>
              <a:rPr lang="en-US" baseline="0" dirty="0" smtClean="0"/>
              <a:t>dialog box, do the following: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aseline="0" dirty="0" smtClean="0"/>
              <a:t>On the </a:t>
            </a:r>
            <a:r>
              <a:rPr lang="en-US" b="1" baseline="0" dirty="0" smtClean="0"/>
              <a:t>Timing </a:t>
            </a:r>
            <a:r>
              <a:rPr lang="en-US" baseline="0" dirty="0" smtClean="0"/>
              <a:t>tab, and then under </a:t>
            </a:r>
            <a:r>
              <a:rPr lang="en-US" b="1" baseline="0" dirty="0" smtClean="0"/>
              <a:t>Enhancements</a:t>
            </a:r>
            <a:r>
              <a:rPr lang="en-US" baseline="0" dirty="0" smtClean="0"/>
              <a:t> do the following:</a:t>
            </a:r>
          </a:p>
          <a:p>
            <a:pPr marL="1600200" lvl="3" indent="-228600">
              <a:buFont typeface="Arial" pitchFamily="34" charset="0"/>
              <a:buChar char="•"/>
            </a:pPr>
            <a:r>
              <a:rPr lang="en-US" dirty="0" smtClean="0"/>
              <a:t>In the </a:t>
            </a:r>
            <a:r>
              <a:rPr lang="en-US" b="1" dirty="0" smtClean="0"/>
              <a:t>Start</a:t>
            </a:r>
            <a:r>
              <a:rPr lang="en-US" dirty="0" smtClean="0"/>
              <a:t> list ,select </a:t>
            </a:r>
            <a:r>
              <a:rPr lang="en-US" b="1" dirty="0" smtClean="0"/>
              <a:t>With</a:t>
            </a:r>
            <a:r>
              <a:rPr lang="en-US" dirty="0" smtClean="0"/>
              <a:t> </a:t>
            </a:r>
            <a:r>
              <a:rPr lang="en-US" b="1" dirty="0" smtClean="0"/>
              <a:t>Previous</a:t>
            </a:r>
            <a:r>
              <a:rPr lang="en-US" dirty="0" smtClean="0"/>
              <a:t>.</a:t>
            </a: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Speed</a:t>
            </a:r>
            <a:r>
              <a:rPr lang="en-US" baseline="0" dirty="0" smtClean="0"/>
              <a:t> list, select </a:t>
            </a:r>
            <a:r>
              <a:rPr lang="en-US" b="1" baseline="0" dirty="0" smtClean="0"/>
              <a:t>00.50.</a:t>
            </a: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In</a:t>
            </a:r>
            <a:r>
              <a:rPr lang="en-US" baseline="0" dirty="0" smtClean="0"/>
              <a:t> the </a:t>
            </a:r>
            <a:r>
              <a:rPr lang="en-US" b="1" baseline="0" dirty="0" smtClean="0"/>
              <a:t>Delay </a:t>
            </a:r>
            <a:r>
              <a:rPr lang="en-US" b="0" baseline="0" dirty="0" smtClean="0"/>
              <a:t>box,</a:t>
            </a:r>
            <a:r>
              <a:rPr lang="en-US" baseline="0" dirty="0" smtClean="0"/>
              <a:t> enter</a:t>
            </a:r>
            <a:r>
              <a:rPr lang="en-US" b="1" baseline="0" dirty="0" smtClean="0"/>
              <a:t> 01.50</a:t>
            </a:r>
            <a:r>
              <a:rPr lang="en-US" baseline="0" dirty="0" smtClean="0"/>
              <a:t>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 Pane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arrow at the second animation effect (bullet exit effect) and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Options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Fade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click the arrow at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Animate text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 and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Letter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In the </a:t>
            </a:r>
            <a:r>
              <a:rPr lang="en-US" b="1" dirty="0" smtClean="0"/>
              <a:t>% delay between letters </a:t>
            </a:r>
            <a:r>
              <a:rPr lang="en-US" dirty="0" smtClean="0"/>
              <a:t>box enter </a:t>
            </a:r>
            <a:r>
              <a:rPr lang="en-US" b="1" dirty="0" smtClean="0"/>
              <a:t>10</a:t>
            </a:r>
            <a:r>
              <a:rPr lang="en-US" dirty="0" smtClean="0"/>
              <a:t>.</a:t>
            </a:r>
            <a:endParaRPr lang="en-US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On</a:t>
            </a:r>
            <a:r>
              <a:rPr lang="en-US" baseline="0" dirty="0" smtClean="0"/>
              <a:t> the slide, s</a:t>
            </a:r>
            <a:r>
              <a:rPr lang="en-US" dirty="0" smtClean="0"/>
              <a:t>elect the second</a:t>
            </a:r>
            <a:r>
              <a:rPr lang="en-US" baseline="0" dirty="0" smtClean="0"/>
              <a:t> text box (containing text), and</a:t>
            </a:r>
            <a:r>
              <a:rPr lang="en-US" dirty="0" smtClean="0"/>
              <a:t> do the following</a:t>
            </a:r>
            <a:r>
              <a:rPr lang="en-US" baseline="0" dirty="0" smtClean="0"/>
              <a:t>.</a:t>
            </a:r>
            <a:endParaRPr lang="en-US" dirty="0" smtClean="0"/>
          </a:p>
          <a:p>
            <a:pPr marL="685800" lvl="1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arrow to expand the effects gallery, and then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Entrance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Timing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group, do the following: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Previous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Speed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00.50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Delay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 enter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02.00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 Pane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arrow at the third animation effect (text entrance effect) and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Options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Fade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click the arrow at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Animate text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 and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Letter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In the </a:t>
            </a:r>
            <a:r>
              <a:rPr lang="en-US" b="1" dirty="0" smtClean="0"/>
              <a:t>% delay between letters </a:t>
            </a:r>
            <a:r>
              <a:rPr lang="en-US" dirty="0" smtClean="0"/>
              <a:t>box enter </a:t>
            </a:r>
            <a:r>
              <a:rPr lang="en-US" b="1" dirty="0" smtClean="0"/>
              <a:t>6</a:t>
            </a:r>
            <a:r>
              <a:rPr lang="en-US" dirty="0" smtClean="0"/>
              <a:t>.</a:t>
            </a:r>
          </a:p>
          <a:p>
            <a:pPr marL="685800" lvl="1" indent="-228600">
              <a:buFont typeface="+mj-lt"/>
              <a:buNone/>
            </a:pPr>
            <a:endParaRPr lang="en-US" baseline="0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</p:spTree>
    <p:extLst>
      <p:ext uri="{BB962C8B-B14F-4D97-AF65-F5344CB8AC3E}">
        <p14:creationId xmlns:p14="http://schemas.microsoft.com/office/powerpoint/2010/main" val="1841995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C7B4-B187-864D-AA5C-4B6DD0504C2E}" type="datetimeFigureOut">
              <a:rPr kumimoji="1" lang="zh-CN" altLang="en-US" smtClean="0"/>
              <a:t>2014/6/11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C7B4-B187-864D-AA5C-4B6DD0504C2E}" type="datetimeFigureOut">
              <a:rPr kumimoji="1" lang="zh-CN" altLang="en-US" smtClean="0"/>
              <a:t>2014/6/11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49126-136F-4343-8D36-4B489C3BC810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C7B4-B187-864D-AA5C-4B6DD0504C2E}" type="datetimeFigureOut">
              <a:rPr kumimoji="1" lang="zh-CN" altLang="en-US" smtClean="0"/>
              <a:t>2014/6/11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49126-136F-4343-8D36-4B489C3BC81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C7B4-B187-864D-AA5C-4B6DD0504C2E}" type="datetimeFigureOut">
              <a:rPr kumimoji="1" lang="zh-CN" altLang="en-US" smtClean="0"/>
              <a:t>2014/6/11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49126-136F-4343-8D36-4B489C3BC81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C7B4-B187-864D-AA5C-4B6DD0504C2E}" type="datetimeFigureOut">
              <a:rPr kumimoji="1" lang="zh-CN" altLang="en-US" smtClean="0"/>
              <a:t>2014/6/11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49126-136F-4343-8D36-4B489C3BC81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C7B4-B187-864D-AA5C-4B6DD0504C2E}" type="datetimeFigureOut">
              <a:rPr kumimoji="1" lang="zh-CN" altLang="en-US" smtClean="0"/>
              <a:t>2014/6/11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49126-136F-4343-8D36-4B489C3BC81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C7B4-B187-864D-AA5C-4B6DD0504C2E}" type="datetimeFigureOut">
              <a:rPr kumimoji="1" lang="zh-CN" altLang="en-US" smtClean="0"/>
              <a:t>2014/6/11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49126-136F-4343-8D36-4B489C3BC81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C7B4-B187-864D-AA5C-4B6DD0504C2E}" type="datetimeFigureOut">
              <a:rPr kumimoji="1" lang="zh-CN" altLang="en-US" smtClean="0"/>
              <a:t>2014/6/11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49126-136F-4343-8D36-4B489C3BC81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C7B4-B187-864D-AA5C-4B6DD0504C2E}" type="datetimeFigureOut">
              <a:rPr kumimoji="1" lang="zh-CN" altLang="en-US" smtClean="0"/>
              <a:t>2014/6/11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49126-136F-4343-8D36-4B489C3BC81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C7B4-B187-864D-AA5C-4B6DD0504C2E}" type="datetimeFigureOut">
              <a:rPr kumimoji="1" lang="zh-CN" altLang="en-US" smtClean="0"/>
              <a:t>2014/6/11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49126-136F-4343-8D36-4B489C3BC81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C7B4-B187-864D-AA5C-4B6DD0504C2E}" type="datetimeFigureOut">
              <a:rPr kumimoji="1" lang="zh-CN" altLang="en-US" smtClean="0"/>
              <a:t>2014/6/11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49126-136F-4343-8D36-4B489C3BC81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DB0C2-1F3D-4594-BC97-D21C5CE96C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5C28-A9AF-48F7-A492-117CD84F551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125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CE9BC7B4-B187-864D-AA5C-4B6DD0504C2E}" type="datetimeFigureOut">
              <a:rPr kumimoji="1" lang="zh-CN" altLang="en-US" smtClean="0"/>
              <a:t>2014/6/11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2E749126-136F-4343-8D36-4B489C3BC81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19374" y="1906491"/>
            <a:ext cx="73388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5400" dirty="0" smtClean="0"/>
              <a:t>LABVIEW</a:t>
            </a:r>
            <a:r>
              <a:rPr kumimoji="1" lang="zh-CN" altLang="en-US" sz="6000" dirty="0" smtClean="0"/>
              <a:t>实验</a:t>
            </a:r>
            <a:endParaRPr kumimoji="1" lang="zh-CN" altLang="en-US" sz="6000" dirty="0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1219200" y="4388320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zh-CN" sz="4000" dirty="0" smtClean="0"/>
              <a:t>11</a:t>
            </a:r>
            <a:r>
              <a:rPr kumimoji="1" lang="zh-CN" altLang="en-US" sz="4000" dirty="0" smtClean="0"/>
              <a:t>光科学与工程系 杨</a:t>
            </a:r>
            <a:r>
              <a:rPr kumimoji="1" lang="zh-CN" altLang="en-US" sz="4000" dirty="0" smtClean="0"/>
              <a:t>龙</a:t>
            </a:r>
            <a:endParaRPr kumimoji="1" lang="en-US" altLang="zh-CN" sz="4000" dirty="0"/>
          </a:p>
          <a:p>
            <a:r>
              <a:rPr kumimoji="1" lang="zh-CN" altLang="en-US" sz="4000" dirty="0" smtClean="0"/>
              <a:t> </a:t>
            </a:r>
            <a:r>
              <a:rPr kumimoji="1" lang="en-US" altLang="zh-CN" sz="4000" dirty="0" smtClean="0"/>
              <a:t>11</a:t>
            </a:r>
            <a:r>
              <a:rPr kumimoji="1" lang="zh-CN" altLang="en-US" sz="4000" dirty="0" smtClean="0"/>
              <a:t>物理系 邓天泽</a:t>
            </a:r>
            <a:endParaRPr kumimoji="1" lang="en-US" altLang="zh-CN" sz="4000" dirty="0" smtClean="0"/>
          </a:p>
          <a:p>
            <a:r>
              <a:rPr kumimoji="1" lang="zh-CN" altLang="en-US" sz="4000" dirty="0" smtClean="0"/>
              <a:t>指导教师  俞熹</a:t>
            </a:r>
            <a:endParaRPr kumimoji="1" lang="zh-CN" altLang="en-US" sz="4000" dirty="0"/>
          </a:p>
        </p:txBody>
      </p:sp>
      <p:sp>
        <p:nvSpPr>
          <p:cNvPr id="8" name="文本框 7"/>
          <p:cNvSpPr txBox="1"/>
          <p:nvPr/>
        </p:nvSpPr>
        <p:spPr>
          <a:xfrm>
            <a:off x="561117" y="487352"/>
            <a:ext cx="50057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chemeClr val="tx2"/>
                </a:solidFill>
              </a:rPr>
              <a:t>近代物理实验答辩</a:t>
            </a:r>
            <a:endParaRPr kumimoji="1" lang="zh-CN" altLang="en-US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60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Kaiti SC Regular"/>
                <a:cs typeface="Kaiti SC Regular"/>
              </a:rPr>
              <a:t>什么是</a:t>
            </a:r>
            <a:r>
              <a:rPr kumimoji="1" lang="en-US" altLang="zh-CN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Kaiti SC Regular"/>
                <a:cs typeface="Kaiti SC Regular"/>
              </a:rPr>
              <a:t> </a:t>
            </a:r>
            <a:r>
              <a:rPr kumimoji="1" lang="en-US" altLang="zh-CN" sz="4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Kaiti SC Regular"/>
                <a:cs typeface="Kaiti SC Regular"/>
              </a:rPr>
              <a:t>Labview</a:t>
            </a:r>
            <a:r>
              <a:rPr kumimoji="1" lang="zh-CN" alt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Kaiti SC Regular"/>
                <a:cs typeface="Kaiti SC Regular"/>
              </a:rPr>
              <a:t>？</a:t>
            </a:r>
            <a:endParaRPr kumimoji="1" lang="zh-CN" altLang="en-US" sz="4800" dirty="0">
              <a:solidFill>
                <a:schemeClr val="tx2">
                  <a:lumMod val="60000"/>
                  <a:lumOff val="40000"/>
                </a:schemeClr>
              </a:solidFill>
              <a:latin typeface="Kaiti SC Regular"/>
              <a:cs typeface="Kaiti SC Regular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609600" y="1600199"/>
            <a:ext cx="7924800" cy="4803527"/>
          </a:xfrm>
        </p:spPr>
        <p:txBody>
          <a:bodyPr>
            <a:normAutofit/>
          </a:bodyPr>
          <a:lstStyle/>
          <a:p>
            <a:r>
              <a:rPr kumimoji="1" lang="en-US" altLang="zh-TW" sz="2400" dirty="0" err="1" smtClean="0">
                <a:latin typeface="Heiti SC Light"/>
                <a:ea typeface="Heiti SC Light"/>
                <a:cs typeface="Heiti SC Light"/>
              </a:rPr>
              <a:t>LabVIEW</a:t>
            </a:r>
            <a:r>
              <a:rPr kumimoji="1" lang="en-US" altLang="zh-TW" sz="2400" dirty="0" smtClean="0">
                <a:latin typeface="Heiti SC Light"/>
                <a:ea typeface="Heiti SC Light"/>
                <a:cs typeface="Heiti SC Light"/>
              </a:rPr>
              <a:t> </a:t>
            </a:r>
            <a:r>
              <a:rPr kumimoji="1" lang="zh-TW" altLang="en-US" sz="2400" dirty="0">
                <a:latin typeface="Heiti SC Light"/>
                <a:ea typeface="Heiti SC Light"/>
                <a:cs typeface="Heiti SC Light"/>
              </a:rPr>
              <a:t>是实验室虚拟仪器集成环境（</a:t>
            </a:r>
            <a:r>
              <a:rPr kumimoji="1" lang="en-US" altLang="zh-TW" sz="2400" dirty="0">
                <a:latin typeface="Heiti SC Light"/>
                <a:ea typeface="Heiti SC Light"/>
                <a:cs typeface="Heiti SC Light"/>
              </a:rPr>
              <a:t>Laboratory Virtual Instrument Engineering Workbench</a:t>
            </a:r>
            <a:r>
              <a:rPr kumimoji="1" lang="zh-TW" altLang="en-US" sz="2400" dirty="0">
                <a:latin typeface="Heiti SC Light"/>
                <a:ea typeface="Heiti SC Light"/>
                <a:cs typeface="Heiti SC Light"/>
              </a:rPr>
              <a:t>）的简称，是美国国家仪器公司（</a:t>
            </a:r>
            <a:r>
              <a:rPr kumimoji="1" lang="en-US" altLang="zh-TW" sz="2400" dirty="0">
                <a:latin typeface="Heiti SC Light"/>
                <a:ea typeface="Heiti SC Light"/>
                <a:cs typeface="Heiti SC Light"/>
              </a:rPr>
              <a:t>NATIONAL INSTRUMENTS</a:t>
            </a:r>
            <a:r>
              <a:rPr kumimoji="1" lang="zh-TW" altLang="en-US" sz="2400" dirty="0">
                <a:latin typeface="Heiti SC Light"/>
                <a:ea typeface="Heiti SC Light"/>
                <a:cs typeface="Heiti SC Light"/>
              </a:rPr>
              <a:t>，简称 </a:t>
            </a:r>
            <a:r>
              <a:rPr kumimoji="1" lang="en-US" altLang="zh-TW" sz="2400" dirty="0">
                <a:latin typeface="Heiti SC Light"/>
                <a:ea typeface="Heiti SC Light"/>
                <a:cs typeface="Heiti SC Light"/>
              </a:rPr>
              <a:t>NI</a:t>
            </a:r>
            <a:r>
              <a:rPr kumimoji="1" lang="zh-TW" altLang="en-US" sz="2400" dirty="0">
                <a:latin typeface="Heiti SC Light"/>
                <a:ea typeface="Heiti SC Light"/>
                <a:cs typeface="Heiti SC Light"/>
              </a:rPr>
              <a:t>）的创新软件产品</a:t>
            </a:r>
            <a:r>
              <a:rPr kumimoji="1" lang="zh-CN" altLang="en-US" sz="2400" dirty="0" smtClean="0">
                <a:latin typeface="Heiti SC Light"/>
                <a:ea typeface="Heiti SC Light"/>
                <a:cs typeface="Heiti SC Light"/>
              </a:rPr>
              <a:t>。</a:t>
            </a:r>
            <a:endParaRPr kumimoji="1"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endParaRPr kumimoji="1" lang="en-US" altLang="zh-CN" sz="2800" dirty="0" smtClean="0">
              <a:latin typeface="Heiti SC Light"/>
              <a:ea typeface="Heiti SC Light"/>
              <a:cs typeface="Heiti SC Light"/>
            </a:endParaRPr>
          </a:p>
          <a:p>
            <a:r>
              <a:rPr kumimoji="1" lang="zh-CN" altLang="en-US" sz="2400" dirty="0" smtClean="0">
                <a:latin typeface="Heiti SC Light"/>
                <a:ea typeface="Heiti SC Light"/>
                <a:cs typeface="Heiti SC Light"/>
              </a:rPr>
              <a:t>标准</a:t>
            </a:r>
            <a:r>
              <a:rPr kumimoji="1" lang="zh-CN" altLang="en-US" sz="2400" dirty="0">
                <a:latin typeface="Heiti SC Light"/>
                <a:ea typeface="Heiti SC Light"/>
                <a:cs typeface="Heiti SC Light"/>
              </a:rPr>
              <a:t>的数据采集和仪器控制软</a:t>
            </a:r>
            <a:r>
              <a:rPr kumimoji="1" lang="zh-CN" altLang="en-US" sz="2400" dirty="0" smtClean="0">
                <a:latin typeface="Heiti SC Light"/>
                <a:ea typeface="Heiti SC Light"/>
                <a:cs typeface="Heiti SC Light"/>
              </a:rPr>
              <a:t>件</a:t>
            </a:r>
            <a:endParaRPr kumimoji="1"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endParaRPr kumimoji="1" lang="en-US" altLang="zh-CN" sz="2400" dirty="0">
              <a:latin typeface="Heiti SC Light"/>
              <a:ea typeface="Heiti SC Light"/>
              <a:cs typeface="Heiti SC Light"/>
            </a:endParaRPr>
          </a:p>
          <a:p>
            <a:pPr marL="0" indent="0">
              <a:buNone/>
            </a:pPr>
            <a:endParaRPr kumimoji="1" lang="en-US" altLang="zh-CN" sz="2400" dirty="0" smtClean="0"/>
          </a:p>
          <a:p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5363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Kaiti SC Regular"/>
                <a:cs typeface="Kaiti SC Regular"/>
              </a:rPr>
              <a:t>什么是</a:t>
            </a:r>
            <a:r>
              <a:rPr kumimoji="1" lang="en-US" altLang="zh-CN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Kaiti SC Regular"/>
                <a:cs typeface="Kaiti SC Regular"/>
              </a:rPr>
              <a:t> </a:t>
            </a:r>
            <a:r>
              <a:rPr kumimoji="1" lang="en-US" altLang="zh-CN" sz="4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Kaiti SC Regular"/>
                <a:cs typeface="Kaiti SC Regular"/>
              </a:rPr>
              <a:t>Labview</a:t>
            </a:r>
            <a:r>
              <a:rPr kumimoji="1" lang="zh-CN" alt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Kaiti SC Regular"/>
                <a:cs typeface="Kaiti SC Regular"/>
              </a:rPr>
              <a:t>？</a:t>
            </a:r>
            <a:endParaRPr kumimoji="1" lang="zh-CN" altLang="en-US" sz="4800" dirty="0">
              <a:solidFill>
                <a:schemeClr val="tx2">
                  <a:lumMod val="60000"/>
                  <a:lumOff val="40000"/>
                </a:schemeClr>
              </a:solidFill>
              <a:latin typeface="Kaiti SC Regular"/>
              <a:cs typeface="Kaiti SC Regular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609600" y="1600199"/>
            <a:ext cx="7924800" cy="4803527"/>
          </a:xfrm>
        </p:spPr>
        <p:txBody>
          <a:bodyPr>
            <a:normAutofit/>
          </a:bodyPr>
          <a:lstStyle/>
          <a:p>
            <a:r>
              <a:rPr lang="en-US" altLang="zh-CN" sz="2400" dirty="0" err="1" smtClean="0">
                <a:latin typeface="Heiti SC Light"/>
                <a:ea typeface="Heiti SC Light"/>
                <a:cs typeface="Heiti SC Light"/>
              </a:rPr>
              <a:t>LabVIEW</a:t>
            </a:r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是一种图形化编程语言，又称</a:t>
            </a:r>
            <a:r>
              <a:rPr lang="en-US" altLang="zh-CN" sz="2400" dirty="0" smtClean="0">
                <a:latin typeface="Heiti SC Light"/>
                <a:ea typeface="Heiti SC Light"/>
                <a:cs typeface="Heiti SC Light"/>
              </a:rPr>
              <a:t>G</a:t>
            </a:r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语言。 其编写的程序称为虚拟仪器</a:t>
            </a:r>
            <a:r>
              <a:rPr lang="en-US" altLang="zh-CN" sz="2400" dirty="0" smtClean="0">
                <a:latin typeface="Heiti SC Light"/>
                <a:ea typeface="Heiti SC Light"/>
                <a:cs typeface="Heiti SC Light"/>
              </a:rPr>
              <a:t>VI</a:t>
            </a:r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（</a:t>
            </a:r>
            <a:r>
              <a:rPr lang="en-US" altLang="zh-CN" sz="2400" dirty="0" smtClean="0">
                <a:latin typeface="Heiti SC Light"/>
                <a:ea typeface="Heiti SC Light"/>
                <a:cs typeface="Heiti SC Light"/>
              </a:rPr>
              <a:t>Virtual Instrument</a:t>
            </a:r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）。</a:t>
            </a: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endParaRPr kumimoji="1" lang="en-US" altLang="zh-CN" sz="2400" dirty="0">
              <a:latin typeface="Heiti SC Light"/>
              <a:ea typeface="Heiti SC Light"/>
              <a:cs typeface="Heiti SC Light"/>
            </a:endParaRPr>
          </a:p>
          <a:p>
            <a:r>
              <a:rPr kumimoji="1" lang="zh-CN" altLang="en-US" sz="2400" dirty="0" smtClean="0">
                <a:latin typeface="Heiti SC Light"/>
                <a:ea typeface="Heiti SC Light"/>
                <a:cs typeface="Heiti SC Light"/>
              </a:rPr>
              <a:t>前面板：控制（</a:t>
            </a:r>
            <a:r>
              <a:rPr kumimoji="1" lang="en-US" altLang="zh-CN" sz="2400" dirty="0" smtClean="0">
                <a:latin typeface="Heiti SC Light"/>
                <a:ea typeface="Heiti SC Light"/>
                <a:cs typeface="Heiti SC Light"/>
              </a:rPr>
              <a:t>control</a:t>
            </a:r>
            <a:r>
              <a:rPr kumimoji="1" lang="zh-CN" altLang="en-US" sz="2400" dirty="0" smtClean="0">
                <a:latin typeface="Heiti SC Light"/>
                <a:ea typeface="Heiti SC Light"/>
                <a:cs typeface="Heiti SC Light"/>
              </a:rPr>
              <a:t>）   显示（</a:t>
            </a:r>
            <a:r>
              <a:rPr kumimoji="1" lang="en-US" altLang="zh-CN" sz="2400" dirty="0" smtClean="0">
                <a:latin typeface="Heiti SC Light"/>
                <a:ea typeface="Heiti SC Light"/>
                <a:cs typeface="Heiti SC Light"/>
              </a:rPr>
              <a:t>indicator</a:t>
            </a:r>
            <a:r>
              <a:rPr kumimoji="1" lang="zh-CN" altLang="en-US" sz="2400" dirty="0" smtClean="0">
                <a:latin typeface="Heiti SC Light"/>
                <a:ea typeface="Heiti SC Light"/>
                <a:cs typeface="Heiti SC Light"/>
              </a:rPr>
              <a:t>）</a:t>
            </a:r>
            <a:endParaRPr kumimoji="1"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endParaRPr kumimoji="1" lang="en-US" altLang="zh-CN" sz="2400" dirty="0">
              <a:latin typeface="Heiti SC Light"/>
              <a:ea typeface="Heiti SC Light"/>
              <a:cs typeface="Heiti SC Light"/>
            </a:endParaRPr>
          </a:p>
          <a:p>
            <a:r>
              <a:rPr kumimoji="1" lang="zh-CN" altLang="en-US" sz="2400" dirty="0" smtClean="0">
                <a:latin typeface="Heiti SC Light"/>
                <a:ea typeface="Heiti SC Light"/>
                <a:cs typeface="Heiti SC Light"/>
              </a:rPr>
              <a:t>程序框图：“源代码”</a:t>
            </a:r>
            <a:endParaRPr kumimoji="1" lang="en-US" altLang="zh-CN" sz="2400" dirty="0">
              <a:latin typeface="Heiti SC Light"/>
              <a:ea typeface="Heiti SC Light"/>
              <a:cs typeface="Heiti SC Light"/>
            </a:endParaRPr>
          </a:p>
          <a:p>
            <a:endParaRPr kumimoji="1"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pPr marL="0" indent="0">
              <a:buNone/>
            </a:pPr>
            <a:endParaRPr kumimoji="1" lang="en-US" altLang="zh-CN" sz="2400" dirty="0" smtClean="0"/>
          </a:p>
          <a:p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7351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Kaiti SC Regular"/>
                <a:cs typeface="Kaiti SC Regular"/>
              </a:rPr>
              <a:t>实验仪器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  <a:latin typeface="Kaiti SC Regular"/>
              <a:cs typeface="Kaiti SC Regular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kumimoji="1" lang="en-US" altLang="zh-CN" dirty="0"/>
          </a:p>
          <a:p>
            <a:r>
              <a:rPr kumimoji="1" lang="en-US" altLang="zh-CN" sz="2400" dirty="0" smtClean="0">
                <a:latin typeface="Heiti SC Light"/>
                <a:ea typeface="Heiti SC Light"/>
                <a:cs typeface="Heiti SC Light"/>
              </a:rPr>
              <a:t>U18 A</a:t>
            </a:r>
            <a:r>
              <a:rPr kumimoji="1" lang="en-US" altLang="zh-CN" sz="2400" dirty="0">
                <a:latin typeface="Heiti SC Light"/>
                <a:ea typeface="Heiti SC Light"/>
                <a:cs typeface="Heiti SC Light"/>
              </a:rPr>
              <a:t>/D</a:t>
            </a:r>
            <a:r>
              <a:rPr kumimoji="1" lang="zh-CN" altLang="en-US" sz="2400" dirty="0">
                <a:latin typeface="Heiti SC Light"/>
                <a:ea typeface="Heiti SC Light"/>
                <a:cs typeface="Heiti SC Light"/>
              </a:rPr>
              <a:t>采集卡 </a:t>
            </a:r>
            <a:r>
              <a:rPr kumimoji="1" lang="en-US" altLang="zh-CN" sz="2400" dirty="0" smtClean="0">
                <a:latin typeface="Heiti SC Light"/>
                <a:ea typeface="Heiti SC Light"/>
                <a:cs typeface="Heiti SC Light"/>
              </a:rPr>
              <a:t>  </a:t>
            </a:r>
            <a:r>
              <a:rPr kumimoji="1" lang="zh-CN" altLang="en-US" sz="2400" dirty="0" smtClean="0">
                <a:latin typeface="Heiti SC Light"/>
                <a:ea typeface="Heiti SC Light"/>
                <a:cs typeface="Heiti SC Light"/>
              </a:rPr>
              <a:t>传感器 </a:t>
            </a:r>
            <a:r>
              <a:rPr kumimoji="1" lang="en-US" altLang="zh-CN" sz="2400" dirty="0" smtClean="0">
                <a:latin typeface="Heiti SC Light"/>
                <a:ea typeface="Heiti SC Light"/>
                <a:cs typeface="Heiti SC Light"/>
              </a:rPr>
              <a:t>  </a:t>
            </a:r>
            <a:r>
              <a:rPr kumimoji="1" lang="zh-CN" altLang="en-US" sz="2400" dirty="0" smtClean="0">
                <a:latin typeface="Heiti SC Light"/>
                <a:ea typeface="Heiti SC Light"/>
                <a:cs typeface="Heiti SC Light"/>
              </a:rPr>
              <a:t>外围电路 </a:t>
            </a:r>
            <a:r>
              <a:rPr kumimoji="1" lang="en-US" altLang="zh-CN" sz="2400" dirty="0" smtClean="0">
                <a:latin typeface="Heiti SC Light"/>
                <a:ea typeface="Heiti SC Light"/>
                <a:cs typeface="Heiti SC Light"/>
              </a:rPr>
              <a:t>  </a:t>
            </a:r>
            <a:r>
              <a:rPr kumimoji="1" lang="zh-CN" altLang="en-US" sz="2400" dirty="0" smtClean="0">
                <a:latin typeface="Heiti SC Light"/>
                <a:ea typeface="Heiti SC Light"/>
                <a:cs typeface="Heiti SC Light"/>
              </a:rPr>
              <a:t>计算机</a:t>
            </a:r>
            <a:endParaRPr kumimoji="1" lang="en-US" altLang="zh-CN" sz="2400" dirty="0">
              <a:latin typeface="Heiti SC Light"/>
              <a:ea typeface="Heiti SC Light"/>
              <a:cs typeface="Heiti SC Ligh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759" y="2570276"/>
            <a:ext cx="3192182" cy="428772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60" y="2570276"/>
            <a:ext cx="4748211" cy="428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793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Kaiti SC Regular"/>
                <a:cs typeface="Kaiti SC Regular"/>
              </a:rPr>
              <a:t>实验内容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  <a:latin typeface="Kaiti SC Regular"/>
              <a:cs typeface="Kaiti SC Regular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zh-CN" altLang="en-US" sz="4400" dirty="0" smtClean="0"/>
              <a:t>模拟电梯</a:t>
            </a:r>
            <a:endParaRPr kumimoji="1" lang="en-US" altLang="zh-CN" sz="4400" dirty="0" smtClean="0"/>
          </a:p>
          <a:p>
            <a:r>
              <a:rPr lang="en-US" altLang="zh-CN" sz="2400" dirty="0">
                <a:latin typeface="Heiti SC Light"/>
                <a:ea typeface="Heiti SC Light"/>
                <a:cs typeface="Heiti SC Light"/>
              </a:rPr>
              <a:t>1.</a:t>
            </a:r>
            <a:r>
              <a:rPr lang="zh-CN" altLang="en-US" sz="2400" dirty="0">
                <a:latin typeface="Heiti SC Light"/>
                <a:ea typeface="Heiti SC Light"/>
                <a:cs typeface="Heiti SC Light"/>
              </a:rPr>
              <a:t>当电梯停止时显示黄灯亮起 </a:t>
            </a:r>
          </a:p>
          <a:p>
            <a:r>
              <a:rPr lang="en-US" altLang="zh-CN" sz="2400" dirty="0">
                <a:latin typeface="Heiti SC Light"/>
                <a:ea typeface="Heiti SC Light"/>
                <a:cs typeface="Heiti SC Light"/>
              </a:rPr>
              <a:t>2.</a:t>
            </a:r>
            <a:r>
              <a:rPr lang="zh-CN" altLang="en-US" sz="2400" dirty="0">
                <a:latin typeface="Heiti SC Light"/>
                <a:ea typeface="Heiti SC Light"/>
                <a:cs typeface="Heiti SC Light"/>
              </a:rPr>
              <a:t>当电梯上行时显示红灯亮起 </a:t>
            </a:r>
          </a:p>
          <a:p>
            <a:r>
              <a:rPr lang="en-US" altLang="zh-CN" sz="2400" dirty="0">
                <a:latin typeface="Heiti SC Light"/>
                <a:ea typeface="Heiti SC Light"/>
                <a:cs typeface="Heiti SC Light"/>
              </a:rPr>
              <a:t>3.</a:t>
            </a:r>
            <a:r>
              <a:rPr lang="zh-CN" altLang="en-US" sz="2400" dirty="0">
                <a:latin typeface="Heiti SC Light"/>
                <a:ea typeface="Heiti SC Light"/>
                <a:cs typeface="Heiti SC Light"/>
              </a:rPr>
              <a:t>当电梯下行时显示绿灯亮起</a:t>
            </a:r>
          </a:p>
          <a:p>
            <a:r>
              <a:rPr lang="en-US" altLang="zh-CN" sz="2400" dirty="0">
                <a:solidFill>
                  <a:srgbClr val="CCFFCC"/>
                </a:solidFill>
                <a:latin typeface="Heiti SC Light"/>
                <a:ea typeface="Heiti SC Light"/>
                <a:cs typeface="Heiti SC Light"/>
              </a:rPr>
              <a:t>4.</a:t>
            </a:r>
            <a:r>
              <a:rPr lang="zh-CN" altLang="en-US" sz="2400" dirty="0" smtClean="0">
                <a:solidFill>
                  <a:srgbClr val="CCFFCC"/>
                </a:solidFill>
                <a:latin typeface="Heiti SC Light"/>
                <a:ea typeface="Heiti SC Light"/>
                <a:cs typeface="Heiti SC Light"/>
              </a:rPr>
              <a:t>电梯运行时能够显示相应楼层号和指示灯</a:t>
            </a:r>
            <a:endParaRPr lang="en-US" altLang="zh-CN" sz="2400" dirty="0">
              <a:solidFill>
                <a:srgbClr val="CCFFCC"/>
              </a:solidFill>
              <a:latin typeface="Heiti SC Light"/>
              <a:ea typeface="Heiti SC Light"/>
              <a:cs typeface="Heiti SC Light"/>
            </a:endParaRPr>
          </a:p>
          <a:p>
            <a:r>
              <a:rPr lang="zh-CN" altLang="zh-CN" sz="2400" dirty="0">
                <a:solidFill>
                  <a:srgbClr val="CCFFCC"/>
                </a:solidFill>
                <a:latin typeface="Heiti SC Light"/>
                <a:ea typeface="Heiti SC Light"/>
                <a:cs typeface="Heiti SC Light"/>
              </a:rPr>
              <a:t>5</a:t>
            </a:r>
            <a:r>
              <a:rPr lang="en-US" altLang="zh-CN" sz="2400" dirty="0">
                <a:solidFill>
                  <a:srgbClr val="CCFFCC"/>
                </a:solidFill>
                <a:latin typeface="Heiti SC Light"/>
                <a:ea typeface="Heiti SC Light"/>
                <a:cs typeface="Heiti SC Light"/>
              </a:rPr>
              <a:t>.</a:t>
            </a:r>
            <a:r>
              <a:rPr lang="zh-CN" altLang="en-US" sz="2400" dirty="0">
                <a:solidFill>
                  <a:srgbClr val="CCFFCC"/>
                </a:solidFill>
                <a:latin typeface="Heiti SC Light"/>
                <a:ea typeface="Heiti SC Light"/>
                <a:cs typeface="Heiti SC Light"/>
              </a:rPr>
              <a:t>将电梯按钮可视化，</a:t>
            </a:r>
            <a:r>
              <a:rPr lang="zh-CN" altLang="en-US" sz="2400" dirty="0" smtClean="0">
                <a:solidFill>
                  <a:srgbClr val="CCFFCC"/>
                </a:solidFill>
                <a:latin typeface="Heiti SC Light"/>
                <a:ea typeface="Heiti SC Light"/>
                <a:cs typeface="Heiti SC Light"/>
              </a:rPr>
              <a:t>模拟真实情况</a:t>
            </a:r>
            <a:endParaRPr lang="en-US" altLang="zh-CN" sz="2400" dirty="0" smtClean="0">
              <a:solidFill>
                <a:srgbClr val="CCFFCC"/>
              </a:solidFill>
              <a:latin typeface="Heiti SC Light"/>
              <a:ea typeface="Heiti SC Light"/>
              <a:cs typeface="Heiti SC Light"/>
            </a:endParaRPr>
          </a:p>
          <a:p>
            <a:pPr marL="0" indent="0">
              <a:buNone/>
            </a:pPr>
            <a:endParaRPr lang="en-US" altLang="zh-CN" sz="2400" dirty="0">
              <a:latin typeface="Heiti SC Light"/>
              <a:ea typeface="Heiti SC Light"/>
              <a:cs typeface="Heiti SC Light"/>
            </a:endParaRPr>
          </a:p>
        </p:txBody>
      </p:sp>
    </p:spTree>
    <p:extLst>
      <p:ext uri="{BB962C8B-B14F-4D97-AF65-F5344CB8AC3E}">
        <p14:creationId xmlns:p14="http://schemas.microsoft.com/office/powerpoint/2010/main" val="169792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步进电机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zh-CN" dirty="0" smtClean="0"/>
              <a:t> </a:t>
            </a:r>
            <a:r>
              <a:rPr kumimoji="1" lang="zh-CN" altLang="en-US" dirty="0" smtClean="0"/>
              <a:t>              </a:t>
            </a:r>
            <a:endParaRPr kumimoji="1"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762000" y="1752600"/>
            <a:ext cx="79248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驱动方式：四相四拍    四相八拍</a:t>
            </a: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延时时间小于</a:t>
            </a:r>
            <a:r>
              <a:rPr lang="zh-CN" altLang="zh-CN" sz="2400" dirty="0" smtClean="0">
                <a:latin typeface="Heiti SC Light"/>
                <a:ea typeface="Heiti SC Light"/>
                <a:cs typeface="Heiti SC Light"/>
              </a:rPr>
              <a:t>2</a:t>
            </a:r>
            <a:r>
              <a:rPr lang="en-US" altLang="zh-CN" sz="2400" dirty="0" smtClean="0">
                <a:latin typeface="Heiti SC Light"/>
                <a:ea typeface="Heiti SC Light"/>
                <a:cs typeface="Heiti SC Light"/>
              </a:rPr>
              <a:t>0ms</a:t>
            </a:r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时，四相四拍无法正常工作（源代码的缺点）；</a:t>
            </a:r>
            <a:r>
              <a:rPr lang="en-US" altLang="zh-CN" sz="2400" dirty="0" smtClean="0">
                <a:latin typeface="Heiti SC Light"/>
                <a:ea typeface="Heiti SC Light"/>
                <a:cs typeface="Heiti SC Light"/>
              </a:rPr>
              <a:t>20ms</a:t>
            </a:r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到</a:t>
            </a:r>
            <a:r>
              <a:rPr lang="en-US" altLang="zh-CN" sz="2400" dirty="0" smtClean="0">
                <a:latin typeface="Heiti SC Light"/>
                <a:ea typeface="Heiti SC Light"/>
                <a:cs typeface="Heiti SC Light"/>
              </a:rPr>
              <a:t>40ms</a:t>
            </a:r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时，正常工作。</a:t>
            </a: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四相八拍运行更平稳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93" y="3794774"/>
            <a:ext cx="2926677" cy="26606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037" y="3794773"/>
            <a:ext cx="5525862" cy="266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83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前面板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zh-CN" dirty="0" smtClean="0"/>
              <a:t> </a:t>
            </a:r>
            <a:r>
              <a:rPr kumimoji="1" lang="zh-CN" altLang="en-US" dirty="0" smtClean="0"/>
              <a:t>              </a:t>
            </a:r>
            <a:endParaRPr kumimoji="1"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11" y="1444658"/>
            <a:ext cx="8368514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567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前面板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zh-CN" dirty="0" smtClean="0"/>
              <a:t> </a:t>
            </a:r>
            <a:r>
              <a:rPr kumimoji="1" lang="zh-CN" altLang="en-US" dirty="0" smtClean="0"/>
              <a:t>              </a:t>
            </a:r>
            <a:endParaRPr kumimoji="1"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11" y="1444658"/>
            <a:ext cx="8368514" cy="5041900"/>
          </a:xfrm>
          <a:prstGeom prst="rect">
            <a:avLst/>
          </a:prstGeom>
        </p:spPr>
      </p:pic>
      <p:sp>
        <p:nvSpPr>
          <p:cNvPr id="6" name="同心圆 5"/>
          <p:cNvSpPr/>
          <p:nvPr/>
        </p:nvSpPr>
        <p:spPr>
          <a:xfrm>
            <a:off x="364811" y="2688485"/>
            <a:ext cx="1592797" cy="1742786"/>
          </a:xfrm>
          <a:prstGeom prst="donut">
            <a:avLst>
              <a:gd name="adj" fmla="val 29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9" name="同心圆 8"/>
          <p:cNvSpPr/>
          <p:nvPr/>
        </p:nvSpPr>
        <p:spPr>
          <a:xfrm>
            <a:off x="2692584" y="5123798"/>
            <a:ext cx="1347395" cy="1182404"/>
          </a:xfrm>
          <a:prstGeom prst="donut">
            <a:avLst>
              <a:gd name="adj" fmla="val 29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7" name="同心圆 6"/>
          <p:cNvSpPr/>
          <p:nvPr/>
        </p:nvSpPr>
        <p:spPr>
          <a:xfrm>
            <a:off x="5523258" y="2867587"/>
            <a:ext cx="955557" cy="2614179"/>
          </a:xfrm>
          <a:prstGeom prst="donut">
            <a:avLst>
              <a:gd name="adj" fmla="val 29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8" name="同心圆 7"/>
          <p:cNvSpPr/>
          <p:nvPr/>
        </p:nvSpPr>
        <p:spPr>
          <a:xfrm>
            <a:off x="7140977" y="2910986"/>
            <a:ext cx="955557" cy="2614179"/>
          </a:xfrm>
          <a:prstGeom prst="donut">
            <a:avLst>
              <a:gd name="adj" fmla="val 29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cxnSp>
        <p:nvCxnSpPr>
          <p:cNvPr id="10" name="直线箭头连接符 9"/>
          <p:cNvCxnSpPr/>
          <p:nvPr/>
        </p:nvCxnSpPr>
        <p:spPr>
          <a:xfrm flipH="1">
            <a:off x="1416476" y="2198142"/>
            <a:ext cx="162813" cy="4903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108792" y="1669688"/>
            <a:ext cx="142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solidFill>
                  <a:srgbClr val="FF0000"/>
                </a:solidFill>
              </a:rPr>
              <a:t>C</a:t>
            </a:r>
            <a:r>
              <a:rPr kumimoji="1" lang="en-US" altLang="zh-CN" sz="2800" dirty="0" smtClean="0">
                <a:solidFill>
                  <a:srgbClr val="FF0000"/>
                </a:solidFill>
              </a:rPr>
              <a:t>ontrol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82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前面板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zh-CN" dirty="0" smtClean="0"/>
              <a:t> </a:t>
            </a:r>
            <a:r>
              <a:rPr kumimoji="1" lang="zh-CN" altLang="en-US" dirty="0" smtClean="0"/>
              <a:t>              </a:t>
            </a:r>
            <a:endParaRPr kumimoji="1"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11" y="1444658"/>
            <a:ext cx="8368514" cy="5041900"/>
          </a:xfrm>
          <a:prstGeom prst="rect">
            <a:avLst/>
          </a:prstGeom>
        </p:spPr>
      </p:pic>
      <p:sp>
        <p:nvSpPr>
          <p:cNvPr id="6" name="框架 5"/>
          <p:cNvSpPr/>
          <p:nvPr/>
        </p:nvSpPr>
        <p:spPr>
          <a:xfrm>
            <a:off x="1885462" y="2512638"/>
            <a:ext cx="2748915" cy="2780093"/>
          </a:xfrm>
          <a:prstGeom prst="frame">
            <a:avLst>
              <a:gd name="adj1" fmla="val 39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cxnSp>
        <p:nvCxnSpPr>
          <p:cNvPr id="10" name="直线箭头连接符 9"/>
          <p:cNvCxnSpPr/>
          <p:nvPr/>
        </p:nvCxnSpPr>
        <p:spPr>
          <a:xfrm>
            <a:off x="1579290" y="2198142"/>
            <a:ext cx="530864" cy="3144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108792" y="1669688"/>
            <a:ext cx="142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</a:rPr>
              <a:t>Indicator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3" name="框架 12"/>
          <p:cNvSpPr/>
          <p:nvPr/>
        </p:nvSpPr>
        <p:spPr>
          <a:xfrm>
            <a:off x="6359769" y="2910985"/>
            <a:ext cx="654539" cy="2510937"/>
          </a:xfrm>
          <a:prstGeom prst="frame">
            <a:avLst>
              <a:gd name="adj1" fmla="val 39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14" name="框架 13"/>
          <p:cNvSpPr/>
          <p:nvPr/>
        </p:nvSpPr>
        <p:spPr>
          <a:xfrm>
            <a:off x="7967785" y="2910985"/>
            <a:ext cx="654539" cy="2510937"/>
          </a:xfrm>
          <a:prstGeom prst="frame">
            <a:avLst>
              <a:gd name="adj1" fmla="val 39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40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程序框图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zh-CN" dirty="0" smtClean="0"/>
              <a:t> </a:t>
            </a:r>
            <a:r>
              <a:rPr kumimoji="1" lang="zh-CN" altLang="en-US" dirty="0" smtClean="0"/>
              <a:t>              </a:t>
            </a:r>
            <a:endParaRPr kumimoji="1"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0818258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程序框图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zh-CN" dirty="0" smtClean="0"/>
              <a:t> </a:t>
            </a:r>
            <a:r>
              <a:rPr kumimoji="1" lang="zh-CN" altLang="en-US" dirty="0" smtClean="0"/>
              <a:t>              </a:t>
            </a:r>
            <a:endParaRPr kumimoji="1"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0"/>
            <a:ext cx="8420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34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程序框图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zh-CN" dirty="0" smtClean="0"/>
              <a:t> </a:t>
            </a:r>
            <a:r>
              <a:rPr kumimoji="1" lang="zh-CN" altLang="en-US" dirty="0" smtClean="0"/>
              <a:t>              </a:t>
            </a:r>
            <a:endParaRPr kumimoji="1"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762000" y="1752600"/>
            <a:ext cx="79248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 smtClean="0">
                <a:latin typeface="Heiti SC Light"/>
                <a:ea typeface="Heiti SC Light"/>
                <a:cs typeface="Heiti SC Light"/>
              </a:rPr>
              <a:t>按照功能大致分为</a:t>
            </a:r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以下部分</a:t>
            </a:r>
            <a:r>
              <a:rPr lang="en-US" altLang="en-US" sz="2400" dirty="0" smtClean="0">
                <a:latin typeface="Heiti SC Light"/>
                <a:ea typeface="Heiti SC Light"/>
                <a:cs typeface="Heiti SC Light"/>
              </a:rPr>
              <a:t>：</a:t>
            </a:r>
          </a:p>
          <a:p>
            <a:r>
              <a:rPr lang="en-US" altLang="en-US" sz="2400" dirty="0" smtClean="0">
                <a:latin typeface="Heiti SC Light"/>
                <a:ea typeface="Heiti SC Light"/>
                <a:cs typeface="Heiti SC Light"/>
              </a:rPr>
              <a:t>可视化按钮输入</a:t>
            </a:r>
          </a:p>
          <a:p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上下行判断</a:t>
            </a: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r>
              <a:rPr lang="zh-CN" altLang="en-US" sz="2400" dirty="0">
                <a:latin typeface="Heiti SC Light"/>
                <a:ea typeface="Heiti SC Light"/>
                <a:cs typeface="Heiti SC Light"/>
              </a:rPr>
              <a:t>楼层到达</a:t>
            </a:r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判断</a:t>
            </a: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楼层指示灯显示</a:t>
            </a: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楼层上下行指示灯显示（红黄绿）</a:t>
            </a: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楼层数字显示（七段译码）</a:t>
            </a: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步进电机</a:t>
            </a: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endParaRPr lang="en-US" altLang="en-US" sz="2400" dirty="0" smtClean="0">
              <a:latin typeface="Heiti SC Light"/>
              <a:ea typeface="Heiti SC Light"/>
              <a:cs typeface="Heiti SC Light"/>
            </a:endParaRPr>
          </a:p>
          <a:p>
            <a:pPr marL="0" indent="0">
              <a:buNone/>
            </a:pP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</p:txBody>
      </p:sp>
    </p:spTree>
    <p:extLst>
      <p:ext uri="{BB962C8B-B14F-4D97-AF65-F5344CB8AC3E}">
        <p14:creationId xmlns:p14="http://schemas.microsoft.com/office/powerpoint/2010/main" val="296760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程序框图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zh-CN" dirty="0" smtClean="0"/>
              <a:t> </a:t>
            </a:r>
            <a:r>
              <a:rPr kumimoji="1" lang="zh-CN" altLang="en-US" dirty="0" smtClean="0"/>
              <a:t>              </a:t>
            </a:r>
            <a:endParaRPr kumimoji="1"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00" y="0"/>
            <a:ext cx="8420815" cy="6858000"/>
          </a:xfrm>
          <a:prstGeom prst="rect">
            <a:avLst/>
          </a:prstGeom>
        </p:spPr>
      </p:pic>
      <p:sp>
        <p:nvSpPr>
          <p:cNvPr id="5" name="同心圆 4"/>
          <p:cNvSpPr/>
          <p:nvPr/>
        </p:nvSpPr>
        <p:spPr>
          <a:xfrm>
            <a:off x="7063154" y="2635763"/>
            <a:ext cx="1471246" cy="1637271"/>
          </a:xfrm>
          <a:prstGeom prst="donut">
            <a:avLst>
              <a:gd name="adj" fmla="val 29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06842" y="4474766"/>
            <a:ext cx="1424616" cy="369332"/>
          </a:xfrm>
          <a:prstGeom prst="rect">
            <a:avLst/>
          </a:prstGeom>
          <a:noFill/>
          <a:ln>
            <a:solidFill>
              <a:schemeClr val="bg1">
                <a:alpha val="83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FF0000"/>
                </a:solidFill>
              </a:rPr>
              <a:t>可视化按钮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8" name="直线箭头连接符 7"/>
          <p:cNvCxnSpPr/>
          <p:nvPr/>
        </p:nvCxnSpPr>
        <p:spPr>
          <a:xfrm flipV="1">
            <a:off x="3531458" y="4415200"/>
            <a:ext cx="289899" cy="2442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同心圆 9"/>
          <p:cNvSpPr/>
          <p:nvPr/>
        </p:nvSpPr>
        <p:spPr>
          <a:xfrm>
            <a:off x="1709320" y="576385"/>
            <a:ext cx="1084943" cy="1447747"/>
          </a:xfrm>
          <a:prstGeom prst="donut">
            <a:avLst>
              <a:gd name="adj" fmla="val 29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11" name="同心圆 10"/>
          <p:cNvSpPr/>
          <p:nvPr/>
        </p:nvSpPr>
        <p:spPr>
          <a:xfrm>
            <a:off x="3821358" y="3402647"/>
            <a:ext cx="3482120" cy="1689023"/>
          </a:xfrm>
          <a:prstGeom prst="donut">
            <a:avLst>
              <a:gd name="adj" fmla="val 29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12" name="同心圆 11"/>
          <p:cNvSpPr/>
          <p:nvPr/>
        </p:nvSpPr>
        <p:spPr>
          <a:xfrm>
            <a:off x="2794263" y="805334"/>
            <a:ext cx="1797833" cy="1265110"/>
          </a:xfrm>
          <a:prstGeom prst="donut">
            <a:avLst>
              <a:gd name="adj" fmla="val 29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13" name="同心圆 12"/>
          <p:cNvSpPr/>
          <p:nvPr/>
        </p:nvSpPr>
        <p:spPr>
          <a:xfrm>
            <a:off x="6486769" y="576385"/>
            <a:ext cx="1016000" cy="1304162"/>
          </a:xfrm>
          <a:prstGeom prst="donut">
            <a:avLst>
              <a:gd name="adj" fmla="val 29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14" name="同心圆 13"/>
          <p:cNvSpPr/>
          <p:nvPr/>
        </p:nvSpPr>
        <p:spPr>
          <a:xfrm>
            <a:off x="4826858" y="1299308"/>
            <a:ext cx="2132046" cy="2103339"/>
          </a:xfrm>
          <a:prstGeom prst="donut">
            <a:avLst>
              <a:gd name="adj" fmla="val 29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15" name="同心圆 14"/>
          <p:cNvSpPr/>
          <p:nvPr/>
        </p:nvSpPr>
        <p:spPr>
          <a:xfrm>
            <a:off x="1914771" y="2065213"/>
            <a:ext cx="1256882" cy="1141099"/>
          </a:xfrm>
          <a:prstGeom prst="donut">
            <a:avLst>
              <a:gd name="adj" fmla="val 29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5600" y="672515"/>
            <a:ext cx="1353720" cy="369332"/>
          </a:xfrm>
          <a:prstGeom prst="rect">
            <a:avLst/>
          </a:prstGeom>
          <a:noFill/>
          <a:ln>
            <a:solidFill>
              <a:schemeClr val="bg1">
                <a:alpha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FF0000"/>
                </a:solidFill>
              </a:rPr>
              <a:t>上下行判断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7" name="直线箭头连接符 16"/>
          <p:cNvCxnSpPr/>
          <p:nvPr/>
        </p:nvCxnSpPr>
        <p:spPr>
          <a:xfrm>
            <a:off x="1241551" y="1041847"/>
            <a:ext cx="289899" cy="1711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 flipV="1">
            <a:off x="2106842" y="3280531"/>
            <a:ext cx="289899" cy="2442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 flipH="1">
            <a:off x="6958904" y="2249879"/>
            <a:ext cx="344573" cy="1826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/>
          <p:cNvCxnSpPr/>
          <p:nvPr/>
        </p:nvCxnSpPr>
        <p:spPr>
          <a:xfrm flipV="1">
            <a:off x="7969373" y="4415200"/>
            <a:ext cx="0" cy="339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 flipH="1">
            <a:off x="7502769" y="805334"/>
            <a:ext cx="371231" cy="3388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/>
          <p:cNvCxnSpPr/>
          <p:nvPr/>
        </p:nvCxnSpPr>
        <p:spPr>
          <a:xfrm flipH="1">
            <a:off x="3936442" y="703002"/>
            <a:ext cx="255416" cy="1023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7212870" y="4784532"/>
            <a:ext cx="1635107" cy="369332"/>
          </a:xfrm>
          <a:prstGeom prst="rect">
            <a:avLst/>
          </a:prstGeom>
          <a:noFill/>
          <a:ln>
            <a:solidFill>
              <a:schemeClr val="bg1">
                <a:alpha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FF0000"/>
                </a:solidFill>
              </a:rPr>
              <a:t>楼层到达判断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402242" y="261419"/>
            <a:ext cx="1424616" cy="369332"/>
          </a:xfrm>
          <a:prstGeom prst="rect">
            <a:avLst/>
          </a:prstGeom>
          <a:noFill/>
          <a:ln>
            <a:solidFill>
              <a:schemeClr val="bg1">
                <a:alpha val="83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FF0000"/>
                </a:solidFill>
              </a:rPr>
              <a:t>楼层指示灯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212870" y="382900"/>
            <a:ext cx="1424616" cy="369332"/>
          </a:xfrm>
          <a:prstGeom prst="rect">
            <a:avLst/>
          </a:prstGeom>
          <a:noFill/>
          <a:ln>
            <a:solidFill>
              <a:schemeClr val="bg1">
                <a:alpha val="83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FF0000"/>
                </a:solidFill>
              </a:rPr>
              <a:t>红黄绿灯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958904" y="1880547"/>
            <a:ext cx="1424616" cy="369332"/>
          </a:xfrm>
          <a:prstGeom prst="rect">
            <a:avLst/>
          </a:prstGeom>
          <a:noFill/>
          <a:ln>
            <a:solidFill>
              <a:schemeClr val="bg1">
                <a:alpha val="83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FF0000"/>
                </a:solidFill>
              </a:rPr>
              <a:t>    </a:t>
            </a:r>
            <a:r>
              <a:rPr kumimoji="1" lang="zh-CN" altLang="en-US" dirty="0" smtClean="0">
                <a:solidFill>
                  <a:srgbClr val="FF0000"/>
                </a:solidFill>
              </a:rPr>
              <a:t>七段译码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747037" y="3524763"/>
            <a:ext cx="1424616" cy="369332"/>
          </a:xfrm>
          <a:prstGeom prst="rect">
            <a:avLst/>
          </a:prstGeom>
          <a:noFill/>
          <a:ln>
            <a:solidFill>
              <a:schemeClr val="bg1">
                <a:alpha val="83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FF0000"/>
                </a:solidFill>
              </a:rPr>
              <a:t>步进电机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4444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程序框图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zh-CN" dirty="0" smtClean="0"/>
              <a:t> </a:t>
            </a:r>
            <a:r>
              <a:rPr kumimoji="1" lang="zh-CN" altLang="en-US" dirty="0" smtClean="0"/>
              <a:t>              </a:t>
            </a:r>
            <a:endParaRPr kumimoji="1"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0"/>
            <a:ext cx="8420815" cy="6858000"/>
          </a:xfrm>
          <a:prstGeom prst="rect">
            <a:avLst/>
          </a:prstGeom>
        </p:spPr>
      </p:pic>
      <p:sp>
        <p:nvSpPr>
          <p:cNvPr id="7" name="框架 6"/>
          <p:cNvSpPr/>
          <p:nvPr/>
        </p:nvSpPr>
        <p:spPr>
          <a:xfrm>
            <a:off x="5167923" y="1064844"/>
            <a:ext cx="810847" cy="1070711"/>
          </a:xfrm>
          <a:prstGeom prst="frame">
            <a:avLst>
              <a:gd name="adj1" fmla="val 39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cxnSp>
        <p:nvCxnSpPr>
          <p:cNvPr id="8" name="直线箭头连接符 7"/>
          <p:cNvCxnSpPr/>
          <p:nvPr/>
        </p:nvCxnSpPr>
        <p:spPr>
          <a:xfrm>
            <a:off x="4878024" y="835099"/>
            <a:ext cx="289899" cy="1711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331308" y="454436"/>
            <a:ext cx="2364154" cy="461665"/>
          </a:xfrm>
          <a:prstGeom prst="rect">
            <a:avLst/>
          </a:prstGeom>
          <a:noFill/>
          <a:ln>
            <a:solidFill>
              <a:schemeClr val="bg1">
                <a:alpha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en-US" sz="2400" b="1" dirty="0" smtClean="0">
                <a:solidFill>
                  <a:srgbClr val="FF0000"/>
                </a:solidFill>
                <a:latin typeface="Heiti SC Light"/>
                <a:ea typeface="Heiti SC Light"/>
                <a:cs typeface="Heiti SC Light"/>
              </a:rPr>
              <a:t>16路开关量数组</a:t>
            </a:r>
            <a:endParaRPr kumimoji="1" lang="zh-CN" altLang="en-US" sz="2400" b="1" dirty="0">
              <a:solidFill>
                <a:srgbClr val="FF0000"/>
              </a:solidFill>
              <a:latin typeface="Heiti SC Light"/>
              <a:ea typeface="Heiti SC Light"/>
              <a:cs typeface="Heiti SC Light"/>
            </a:endParaRPr>
          </a:p>
        </p:txBody>
      </p:sp>
    </p:spTree>
    <p:extLst>
      <p:ext uri="{BB962C8B-B14F-4D97-AF65-F5344CB8AC3E}">
        <p14:creationId xmlns:p14="http://schemas.microsoft.com/office/powerpoint/2010/main" val="116133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采集卡输入输出控制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	</a:t>
            </a:r>
            <a:r>
              <a:rPr lang="zh-CN" altLang="en-US" dirty="0" smtClean="0"/>
              <a:t>开关量布尔数组中，后七位布尔数控制前面板上数字指示灯亮，前七位则控制采集卡上的红绿灯亮以及步进电机工作。</a:t>
            </a:r>
            <a:endParaRPr lang="zh-CN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288" y="2252109"/>
            <a:ext cx="6477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288" y="3223659"/>
            <a:ext cx="6477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288" y="2737884"/>
            <a:ext cx="6477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288" y="5161443"/>
            <a:ext cx="6477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288" y="4680984"/>
            <a:ext cx="6477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288" y="4195209"/>
            <a:ext cx="6477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288" y="3709434"/>
            <a:ext cx="6477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右大括号 3"/>
          <p:cNvSpPr/>
          <p:nvPr/>
        </p:nvSpPr>
        <p:spPr>
          <a:xfrm>
            <a:off x="3583171" y="2494996"/>
            <a:ext cx="361507" cy="121443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右大括号 12"/>
          <p:cNvSpPr/>
          <p:nvPr/>
        </p:nvSpPr>
        <p:spPr>
          <a:xfrm>
            <a:off x="3593802" y="3861834"/>
            <a:ext cx="361507" cy="1785384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78595" y="2779049"/>
            <a:ext cx="2817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红绿灯模板。依次控制红、黄、绿灯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78595" y="4015862"/>
            <a:ext cx="28176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步进电机模板。在固定的时间间隔下，按照四相四拍</a:t>
            </a:r>
            <a:r>
              <a:rPr lang="en-US" altLang="zh-CN" dirty="0" smtClean="0"/>
              <a:t>/</a:t>
            </a:r>
            <a:r>
              <a:rPr lang="zh-CN" altLang="en-US" dirty="0" smtClean="0"/>
              <a:t>四相八拍的驱动方式依次给线圈充电，即可控制电机运动。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950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流程图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zh-CN" dirty="0" smtClean="0"/>
              <a:t> </a:t>
            </a:r>
            <a:r>
              <a:rPr kumimoji="1" lang="zh-CN" altLang="en-US" dirty="0" smtClean="0"/>
              <a:t>              </a:t>
            </a:r>
            <a:endParaRPr kumimoji="1"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200" y="0"/>
            <a:ext cx="4914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7657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改进之处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zh-CN" dirty="0" smtClean="0"/>
              <a:t> </a:t>
            </a:r>
            <a:r>
              <a:rPr kumimoji="1" lang="zh-CN" altLang="en-US" dirty="0" smtClean="0"/>
              <a:t>              </a:t>
            </a:r>
            <a:endParaRPr kumimoji="1"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762000" y="1752600"/>
            <a:ext cx="79248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正确的楼层指示灯显示</a:t>
            </a: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endParaRPr lang="en-US" altLang="en-US" sz="2400" dirty="0" smtClean="0">
              <a:latin typeface="Heiti SC Light"/>
              <a:ea typeface="Heiti SC Light"/>
              <a:cs typeface="Heiti SC Light"/>
            </a:endParaRPr>
          </a:p>
          <a:p>
            <a:pPr marL="0" indent="0">
              <a:buNone/>
            </a:pP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2280139"/>
            <a:ext cx="2316285" cy="321993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3747" y="947615"/>
            <a:ext cx="5231930" cy="466969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540000" y="2321763"/>
            <a:ext cx="400538" cy="2710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60"/>
              </a:lnSpc>
            </a:pPr>
            <a:r>
              <a:rPr kumimoji="1" lang="zh-CN" altLang="zh-CN" dirty="0"/>
              <a:t>0</a:t>
            </a:r>
            <a:endParaRPr kumimoji="1" lang="en-US" altLang="zh-CN" dirty="0" smtClean="0"/>
          </a:p>
          <a:p>
            <a:pPr>
              <a:lnSpc>
                <a:spcPts val="2560"/>
              </a:lnSpc>
            </a:pPr>
            <a:r>
              <a:rPr kumimoji="1" lang="zh-CN" altLang="zh-CN" dirty="0" smtClean="0"/>
              <a:t>0</a:t>
            </a:r>
            <a:endParaRPr kumimoji="1" lang="en-US" altLang="zh-CN" dirty="0" smtClean="0"/>
          </a:p>
          <a:p>
            <a:pPr>
              <a:lnSpc>
                <a:spcPts val="2560"/>
              </a:lnSpc>
            </a:pPr>
            <a:r>
              <a:rPr kumimoji="1" lang="zh-CN" altLang="zh-CN" dirty="0" smtClean="0"/>
              <a:t>0</a:t>
            </a:r>
            <a:endParaRPr kumimoji="1" lang="en-US" altLang="zh-CN" dirty="0" smtClean="0"/>
          </a:p>
          <a:p>
            <a:pPr>
              <a:lnSpc>
                <a:spcPts val="2560"/>
              </a:lnSpc>
            </a:pPr>
            <a:r>
              <a:rPr kumimoji="1" lang="zh-CN" altLang="zh-CN" dirty="0" smtClean="0"/>
              <a:t>0</a:t>
            </a:r>
            <a:endParaRPr kumimoji="1" lang="en-US" altLang="zh-CN" dirty="0" smtClean="0"/>
          </a:p>
          <a:p>
            <a:pPr>
              <a:lnSpc>
                <a:spcPts val="2560"/>
              </a:lnSpc>
            </a:pPr>
            <a:r>
              <a:rPr kumimoji="1" lang="zh-CN" altLang="zh-CN" dirty="0" smtClean="0"/>
              <a:t>0</a:t>
            </a:r>
            <a:endParaRPr kumimoji="1" lang="en-US" altLang="zh-CN" dirty="0" smtClean="0"/>
          </a:p>
          <a:p>
            <a:pPr>
              <a:lnSpc>
                <a:spcPts val="2560"/>
              </a:lnSpc>
            </a:pPr>
            <a:r>
              <a:rPr kumimoji="1" lang="zh-CN" altLang="zh-CN" dirty="0" smtClean="0"/>
              <a:t>0</a:t>
            </a:r>
            <a:endParaRPr kumimoji="1" lang="en-US" altLang="zh-CN" dirty="0" smtClean="0"/>
          </a:p>
          <a:p>
            <a:pPr>
              <a:lnSpc>
                <a:spcPts val="2560"/>
              </a:lnSpc>
            </a:pPr>
            <a:r>
              <a:rPr kumimoji="1" lang="zh-CN" altLang="zh-CN" dirty="0" smtClean="0"/>
              <a:t>1</a:t>
            </a:r>
            <a:endParaRPr kumimoji="1" lang="en-US" altLang="zh-CN" dirty="0" smtClean="0"/>
          </a:p>
          <a:p>
            <a:pPr>
              <a:lnSpc>
                <a:spcPts val="2560"/>
              </a:lnSpc>
            </a:pPr>
            <a:r>
              <a:rPr kumimoji="1" lang="zh-CN" altLang="zh-CN" dirty="0"/>
              <a:t>0</a:t>
            </a:r>
            <a:endParaRPr kumimoji="1"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190628" y="2337397"/>
            <a:ext cx="400538" cy="2710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60"/>
              </a:lnSpc>
            </a:pPr>
            <a:r>
              <a:rPr kumimoji="1" lang="zh-CN" altLang="zh-CN" dirty="0"/>
              <a:t>0</a:t>
            </a:r>
            <a:endParaRPr kumimoji="1" lang="en-US" altLang="zh-CN" dirty="0" smtClean="0"/>
          </a:p>
          <a:p>
            <a:pPr>
              <a:lnSpc>
                <a:spcPts val="2560"/>
              </a:lnSpc>
            </a:pPr>
            <a:r>
              <a:rPr kumimoji="1" lang="zh-CN" altLang="zh-CN" dirty="0"/>
              <a:t>1</a:t>
            </a:r>
            <a:endParaRPr kumimoji="1" lang="en-US" altLang="zh-CN" dirty="0" smtClean="0"/>
          </a:p>
          <a:p>
            <a:pPr>
              <a:lnSpc>
                <a:spcPts val="2560"/>
              </a:lnSpc>
            </a:pPr>
            <a:r>
              <a:rPr kumimoji="1" lang="zh-CN" altLang="zh-CN" dirty="0" smtClean="0"/>
              <a:t>0</a:t>
            </a:r>
            <a:endParaRPr kumimoji="1" lang="en-US" altLang="zh-CN" dirty="0" smtClean="0"/>
          </a:p>
          <a:p>
            <a:pPr>
              <a:lnSpc>
                <a:spcPts val="2560"/>
              </a:lnSpc>
            </a:pPr>
            <a:r>
              <a:rPr kumimoji="1" lang="zh-CN" altLang="zh-CN" dirty="0" smtClean="0"/>
              <a:t>0</a:t>
            </a:r>
            <a:endParaRPr kumimoji="1" lang="en-US" altLang="zh-CN" dirty="0" smtClean="0"/>
          </a:p>
          <a:p>
            <a:pPr>
              <a:lnSpc>
                <a:spcPts val="2560"/>
              </a:lnSpc>
            </a:pPr>
            <a:r>
              <a:rPr kumimoji="1" lang="zh-CN" altLang="zh-CN" dirty="0" smtClean="0"/>
              <a:t>0</a:t>
            </a:r>
            <a:endParaRPr kumimoji="1" lang="en-US" altLang="zh-CN" dirty="0" smtClean="0"/>
          </a:p>
          <a:p>
            <a:pPr>
              <a:lnSpc>
                <a:spcPts val="2560"/>
              </a:lnSpc>
            </a:pPr>
            <a:r>
              <a:rPr kumimoji="1" lang="zh-CN" altLang="zh-CN" dirty="0" smtClean="0"/>
              <a:t>0</a:t>
            </a:r>
            <a:endParaRPr kumimoji="1" lang="en-US" altLang="zh-CN" dirty="0" smtClean="0"/>
          </a:p>
          <a:p>
            <a:pPr>
              <a:lnSpc>
                <a:spcPts val="2560"/>
              </a:lnSpc>
            </a:pPr>
            <a:r>
              <a:rPr kumimoji="1" lang="zh-CN" altLang="zh-CN" dirty="0"/>
              <a:t>0</a:t>
            </a:r>
            <a:endParaRPr kumimoji="1" lang="en-US" altLang="zh-CN" dirty="0" smtClean="0"/>
          </a:p>
          <a:p>
            <a:pPr>
              <a:lnSpc>
                <a:spcPts val="2560"/>
              </a:lnSpc>
            </a:pPr>
            <a:r>
              <a:rPr kumimoji="1" lang="zh-CN" altLang="zh-CN" dirty="0"/>
              <a:t>0</a:t>
            </a:r>
            <a:endParaRPr kumimoji="1" lang="zh-CN" altLang="en-US" dirty="0"/>
          </a:p>
        </p:txBody>
      </p:sp>
      <p:cxnSp>
        <p:nvCxnSpPr>
          <p:cNvPr id="11" name="直线箭头连接符 10"/>
          <p:cNvCxnSpPr/>
          <p:nvPr/>
        </p:nvCxnSpPr>
        <p:spPr>
          <a:xfrm>
            <a:off x="2812806" y="3609561"/>
            <a:ext cx="37782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09600" y="5617308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 smtClean="0">
                <a:latin typeface="Heiti SC Light"/>
                <a:ea typeface="Heiti SC Light"/>
                <a:cs typeface="Heiti SC Light"/>
              </a:rPr>
              <a:t>第</a:t>
            </a:r>
            <a:r>
              <a:rPr kumimoji="1" lang="en-US" altLang="zh-CN" sz="2800" dirty="0" smtClean="0">
                <a:latin typeface="Heiti SC Light"/>
                <a:ea typeface="Heiti SC Light"/>
                <a:cs typeface="Heiti SC Light"/>
              </a:rPr>
              <a:t>7</a:t>
            </a:r>
            <a:r>
              <a:rPr kumimoji="1" lang="zh-CN" altLang="en-US" sz="2800" dirty="0" smtClean="0">
                <a:latin typeface="Heiti SC Light"/>
                <a:ea typeface="Heiti SC Light"/>
                <a:cs typeface="Heiti SC Light"/>
              </a:rPr>
              <a:t>楼</a:t>
            </a:r>
            <a:endParaRPr kumimoji="1" lang="zh-CN" altLang="en-US" sz="2800" dirty="0">
              <a:latin typeface="Heiti SC Light"/>
              <a:ea typeface="Heiti SC Light"/>
              <a:cs typeface="Heiti SC Light"/>
            </a:endParaRPr>
          </a:p>
        </p:txBody>
      </p:sp>
    </p:spTree>
    <p:extLst>
      <p:ext uri="{BB962C8B-B14F-4D97-AF65-F5344CB8AC3E}">
        <p14:creationId xmlns:p14="http://schemas.microsoft.com/office/powerpoint/2010/main" val="2075187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改进之处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609600" y="3008922"/>
            <a:ext cx="5242169" cy="2706077"/>
          </a:xfrm>
        </p:spPr>
        <p:txBody>
          <a:bodyPr/>
          <a:lstStyle/>
          <a:p>
            <a:pPr marL="0" indent="0">
              <a:buNone/>
            </a:pPr>
            <a:r>
              <a:rPr kumimoji="1" lang="zh-CN" altLang="zh-CN" dirty="0" smtClean="0"/>
              <a:t> </a:t>
            </a:r>
            <a:r>
              <a:rPr kumimoji="1" lang="zh-CN" altLang="en-US" dirty="0" smtClean="0"/>
              <a:t>              </a:t>
            </a:r>
            <a:endParaRPr kumimoji="1"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762000" y="1752600"/>
            <a:ext cx="79248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红黄绿灯</a:t>
            </a: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endParaRPr lang="en-US" altLang="en-US" sz="2400" dirty="0" smtClean="0">
              <a:latin typeface="Heiti SC Light"/>
              <a:ea typeface="Heiti SC Light"/>
              <a:cs typeface="Heiti SC Light"/>
            </a:endParaRPr>
          </a:p>
          <a:p>
            <a:pPr marL="0" indent="0">
              <a:buNone/>
            </a:pP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458" y="1025769"/>
            <a:ext cx="5280850" cy="442546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2280139"/>
            <a:ext cx="2316285" cy="321993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445" y="1917051"/>
            <a:ext cx="1011909" cy="60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3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779721" y="324293"/>
            <a:ext cx="7924800" cy="4114800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仿真按钮盘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lvl="1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1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替换楼层选择按钮，换上类型真实电梯的按钮盘。</a:t>
            </a:r>
            <a:endParaRPr lang="en-US" altLang="zh-CN" sz="1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457200" lvl="1" indent="0">
              <a:buNone/>
            </a:pPr>
            <a:r>
              <a:rPr lang="en-US" altLang="zh-CN" sz="1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1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并实现不能更改目标楼层的功能。即电梯运行时按钮盘锁定。</a:t>
            </a:r>
            <a:endParaRPr lang="zh-CN" alt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24" y="2139802"/>
            <a:ext cx="2817628" cy="2772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5852" y="1795807"/>
            <a:ext cx="6060557" cy="380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67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改进之处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zh-CN" dirty="0" smtClean="0"/>
              <a:t> </a:t>
            </a:r>
            <a:r>
              <a:rPr kumimoji="1" lang="zh-CN" altLang="en-US" dirty="0" smtClean="0"/>
              <a:t>              </a:t>
            </a:r>
            <a:endParaRPr kumimoji="1"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762000" y="1752600"/>
            <a:ext cx="79248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 smtClean="0">
                <a:latin typeface="Heiti SC Light"/>
                <a:ea typeface="Heiti SC Light"/>
                <a:cs typeface="Heiti SC Light"/>
              </a:rPr>
              <a:t>仿真按钮盘</a:t>
            </a: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endParaRPr lang="en-US" altLang="en-US" sz="2400" dirty="0" smtClean="0">
              <a:latin typeface="Heiti SC Light"/>
              <a:ea typeface="Heiti SC Light"/>
              <a:cs typeface="Heiti SC Light"/>
            </a:endParaRPr>
          </a:p>
          <a:p>
            <a:pPr marL="0" indent="0">
              <a:buNone/>
            </a:pP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47900"/>
            <a:ext cx="3886200" cy="3619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936892"/>
            <a:ext cx="7719767" cy="493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5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成果展示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1" lang="en-US" altLang="en-US" sz="1800" dirty="0" smtClean="0">
                <a:latin typeface="Heiti SC Light"/>
                <a:ea typeface="Heiti SC Light"/>
                <a:cs typeface="Heiti SC Light"/>
              </a:rPr>
              <a:t>下行</a:t>
            </a:r>
            <a:endParaRPr kumimoji="1" lang="en-US" altLang="zh-CN" sz="1800" dirty="0">
              <a:latin typeface="Heiti SC Light"/>
              <a:ea typeface="Heiti SC Light"/>
              <a:cs typeface="Heiti SC Light"/>
            </a:endParaRPr>
          </a:p>
          <a:p>
            <a:pPr marL="0" indent="0">
              <a:buNone/>
            </a:pPr>
            <a:r>
              <a:rPr kumimoji="1" lang="zh-CN" altLang="en-US" sz="2000" dirty="0" smtClean="0"/>
              <a:t>         </a:t>
            </a:r>
            <a:endParaRPr kumimoji="1" lang="en-US" altLang="zh-CN" sz="2000" dirty="0"/>
          </a:p>
          <a:p>
            <a:pPr marL="0" indent="0">
              <a:buNone/>
            </a:pPr>
            <a:endParaRPr kumimoji="1" lang="en-US" altLang="zh-CN" dirty="0"/>
          </a:p>
          <a:p>
            <a:endParaRPr kumimoji="1" lang="zh-CN" altLang="en-US" dirty="0"/>
          </a:p>
        </p:txBody>
      </p:sp>
      <p:pic>
        <p:nvPicPr>
          <p:cNvPr id="3" name="8到5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44800" y="381000"/>
            <a:ext cx="34544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3961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成果展示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zh-CN" dirty="0" smtClean="0"/>
              <a:t> </a:t>
            </a:r>
            <a:r>
              <a:rPr kumimoji="1" lang="zh-CN" altLang="en-US" dirty="0" smtClean="0"/>
              <a:t>              </a:t>
            </a:r>
            <a:endParaRPr kumimoji="1"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762000" y="1752600"/>
            <a:ext cx="79248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 smtClean="0">
                <a:latin typeface="Heiti SC Light"/>
                <a:ea typeface="Heiti SC Light"/>
                <a:cs typeface="Heiti SC Light"/>
              </a:rPr>
              <a:t>上行</a:t>
            </a: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endParaRPr lang="en-US" altLang="en-US" sz="2400" dirty="0" smtClean="0">
              <a:latin typeface="Heiti SC Light"/>
              <a:ea typeface="Heiti SC Light"/>
              <a:cs typeface="Heiti SC Light"/>
            </a:endParaRPr>
          </a:p>
          <a:p>
            <a:pPr marL="0" indent="0">
              <a:buNone/>
            </a:pP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</p:txBody>
      </p:sp>
      <p:pic>
        <p:nvPicPr>
          <p:cNvPr id="4" name="4到7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3946" y="1752600"/>
            <a:ext cx="7044267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27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Kaiti SC Regular"/>
                <a:cs typeface="Kaiti SC Regular"/>
              </a:rPr>
              <a:t>今后的工作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  <a:latin typeface="Kaiti SC Regular"/>
              <a:cs typeface="Kaiti SC Regular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>
                <a:latin typeface="Heiti SC Light"/>
                <a:ea typeface="Heiti SC Light"/>
                <a:cs typeface="Heiti SC Light"/>
              </a:rPr>
              <a:t>1.</a:t>
            </a:r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完全真实的电梯情况</a:t>
            </a: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r>
              <a:rPr lang="zh-CN" altLang="zh-CN" sz="2400" dirty="0" smtClean="0">
                <a:latin typeface="Heiti SC Light"/>
                <a:ea typeface="Heiti SC Light"/>
                <a:cs typeface="Heiti SC Light"/>
              </a:rPr>
              <a:t>2</a:t>
            </a:r>
            <a:r>
              <a:rPr lang="en-US" altLang="zh-CN" sz="2400" dirty="0" smtClean="0">
                <a:latin typeface="Heiti SC Light"/>
                <a:ea typeface="Heiti SC Light"/>
                <a:cs typeface="Heiti SC Light"/>
              </a:rPr>
              <a:t>.</a:t>
            </a:r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上下行   </a:t>
            </a:r>
            <a:r>
              <a:rPr lang="en-US" altLang="zh-CN" sz="2400" dirty="0" smtClean="0">
                <a:latin typeface="Heiti SC Light"/>
                <a:ea typeface="Heiti SC Light"/>
                <a:cs typeface="Heiti SC Light"/>
              </a:rPr>
              <a:t>&amp;</a:t>
            </a:r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  多值输入</a:t>
            </a:r>
            <a:endParaRPr lang="en-US" altLang="zh-CN" sz="2400" dirty="0">
              <a:latin typeface="Heiti SC Light"/>
              <a:ea typeface="Heiti SC Light"/>
              <a:cs typeface="Heiti SC Light"/>
            </a:endParaRPr>
          </a:p>
        </p:txBody>
      </p:sp>
    </p:spTree>
    <p:extLst>
      <p:ext uri="{BB962C8B-B14F-4D97-AF65-F5344CB8AC3E}">
        <p14:creationId xmlns:p14="http://schemas.microsoft.com/office/powerpoint/2010/main" val="141196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致谢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zh-CN" dirty="0" smtClean="0"/>
              <a:t> </a:t>
            </a:r>
            <a:r>
              <a:rPr kumimoji="1" lang="zh-CN" altLang="en-US" dirty="0" smtClean="0"/>
              <a:t>              </a:t>
            </a:r>
            <a:endParaRPr kumimoji="1"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762000" y="1752600"/>
            <a:ext cx="79248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感谢俞熹老师，乐永康老师，姚红英老师对</a:t>
            </a:r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我们的指导。</a:t>
            </a: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endParaRPr lang="en-US" altLang="zh-CN" sz="2400" dirty="0">
              <a:latin typeface="Heiti SC Light"/>
              <a:ea typeface="Heiti SC Light"/>
              <a:cs typeface="Heiti SC Light"/>
            </a:endParaRPr>
          </a:p>
          <a:p>
            <a:endParaRPr lang="en-US" altLang="zh-CN" sz="2400" dirty="0">
              <a:latin typeface="Heiti SC Light"/>
              <a:ea typeface="Heiti SC Light"/>
              <a:cs typeface="Heiti SC Light"/>
            </a:endParaRPr>
          </a:p>
          <a:p>
            <a:r>
              <a:rPr lang="zh-CN" altLang="en-US" sz="2400" dirty="0">
                <a:latin typeface="Heiti SC Light"/>
                <a:ea typeface="Heiti SC Light"/>
                <a:cs typeface="Heiti SC Light"/>
              </a:rPr>
              <a:t>感</a:t>
            </a:r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谢</a:t>
            </a:r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在座的</a:t>
            </a:r>
            <a:r>
              <a:rPr lang="zh-CN" altLang="en-US" sz="2400" dirty="0" smtClean="0">
                <a:latin typeface="Heiti SC Light"/>
                <a:ea typeface="Heiti SC Light"/>
                <a:cs typeface="Heiti SC Light"/>
              </a:rPr>
              <a:t>各位同学</a:t>
            </a:r>
            <a:r>
              <a:rPr lang="zh-CN" altLang="en-US" sz="2400" dirty="0">
                <a:latin typeface="Heiti SC Light"/>
                <a:ea typeface="Heiti SC Light"/>
                <a:cs typeface="Heiti SC Light"/>
              </a:rPr>
              <a:t>。</a:t>
            </a: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  <a:p>
            <a:endParaRPr lang="en-US" altLang="en-US" sz="2400" dirty="0" smtClean="0">
              <a:latin typeface="Heiti SC Light"/>
              <a:ea typeface="Heiti SC Light"/>
              <a:cs typeface="Heiti SC Light"/>
            </a:endParaRPr>
          </a:p>
          <a:p>
            <a:pPr marL="0" indent="0">
              <a:buNone/>
            </a:pPr>
            <a:endParaRPr lang="en-US" altLang="zh-CN" sz="2400" dirty="0" smtClean="0">
              <a:latin typeface="Heiti SC Light"/>
              <a:ea typeface="Heiti SC Light"/>
              <a:cs typeface="Heiti SC Light"/>
            </a:endParaRPr>
          </a:p>
        </p:txBody>
      </p:sp>
    </p:spTree>
    <p:extLst>
      <p:ext uri="{BB962C8B-B14F-4D97-AF65-F5344CB8AC3E}">
        <p14:creationId xmlns:p14="http://schemas.microsoft.com/office/powerpoint/2010/main" val="298442676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99" y="942367"/>
            <a:ext cx="7924800" cy="2250421"/>
          </a:xfrm>
        </p:spPr>
        <p:txBody>
          <a:bodyPr/>
          <a:lstStyle/>
          <a:p>
            <a:pPr algn="ctr"/>
            <a:r>
              <a:rPr kumimoji="1" lang="zh-CN" alt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瑾以此页纪念自己在实验室逝去的</a:t>
            </a:r>
            <a:r>
              <a:rPr kumimoji="1" lang="zh-CN" altLang="en-US" sz="8000" b="1" dirty="0" smtClean="0">
                <a:solidFill>
                  <a:srgbClr val="CCFFCC"/>
                </a:solidFill>
              </a:rPr>
              <a:t>青春</a:t>
            </a:r>
            <a:endParaRPr kumimoji="1" lang="zh-CN" altLang="en-US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>
          <a:xfrm>
            <a:off x="5647764" y="5109882"/>
            <a:ext cx="2886635" cy="605118"/>
          </a:xfrm>
        </p:spPr>
        <p:txBody>
          <a:bodyPr/>
          <a:lstStyle/>
          <a:p>
            <a:endParaRPr kumimoji="1" lang="zh-CN" altLang="en-US" dirty="0"/>
          </a:p>
        </p:txBody>
      </p:sp>
      <p:grpSp>
        <p:nvGrpSpPr>
          <p:cNvPr id="30" name="组 29"/>
          <p:cNvGrpSpPr/>
          <p:nvPr/>
        </p:nvGrpSpPr>
        <p:grpSpPr>
          <a:xfrm>
            <a:off x="0" y="3187576"/>
            <a:ext cx="36950472" cy="2043686"/>
            <a:chOff x="0" y="3187576"/>
            <a:chExt cx="36950472" cy="2043686"/>
          </a:xfrm>
        </p:grpSpPr>
        <p:grpSp>
          <p:nvGrpSpPr>
            <p:cNvPr id="21" name="组 20"/>
            <p:cNvGrpSpPr/>
            <p:nvPr/>
          </p:nvGrpSpPr>
          <p:grpSpPr>
            <a:xfrm>
              <a:off x="0" y="3187576"/>
              <a:ext cx="18475236" cy="2038472"/>
              <a:chOff x="0" y="3187576"/>
              <a:chExt cx="18475236" cy="2038472"/>
            </a:xfrm>
          </p:grpSpPr>
          <p:pic>
            <p:nvPicPr>
              <p:cNvPr id="5" name="图片 4" descr="IMG_5687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3192788"/>
                <a:ext cx="2721091" cy="2033259"/>
              </a:xfrm>
              <a:prstGeom prst="rect">
                <a:avLst/>
              </a:prstGeom>
            </p:spPr>
          </p:pic>
          <p:pic>
            <p:nvPicPr>
              <p:cNvPr id="6" name="图片 5" descr="IMG_5748.JP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20142" y="3192788"/>
                <a:ext cx="2721090" cy="2033259"/>
              </a:xfrm>
              <a:prstGeom prst="rect">
                <a:avLst/>
              </a:prstGeom>
            </p:spPr>
          </p:pic>
          <p:pic>
            <p:nvPicPr>
              <p:cNvPr id="8" name="图片 7" descr="IMG_5841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41232" y="3192788"/>
                <a:ext cx="2565627" cy="2033259"/>
              </a:xfrm>
              <a:prstGeom prst="rect">
                <a:avLst/>
              </a:prstGeom>
            </p:spPr>
          </p:pic>
          <p:pic>
            <p:nvPicPr>
              <p:cNvPr id="9" name="图片 8" descr="IMG_5877.JP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06859" y="3187576"/>
                <a:ext cx="2692746" cy="2012080"/>
              </a:xfrm>
              <a:prstGeom prst="rect">
                <a:avLst/>
              </a:prstGeom>
            </p:spPr>
          </p:pic>
          <p:pic>
            <p:nvPicPr>
              <p:cNvPr id="10" name="图片 9" descr="IMG_5879.JP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99605" y="3187576"/>
                <a:ext cx="2685773" cy="2006869"/>
              </a:xfrm>
              <a:prstGeom prst="rect">
                <a:avLst/>
              </a:prstGeom>
            </p:spPr>
          </p:pic>
          <p:pic>
            <p:nvPicPr>
              <p:cNvPr id="11" name="图片 10" descr="IMG_5910.JP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385378" y="3192788"/>
                <a:ext cx="2368769" cy="2006868"/>
              </a:xfrm>
              <a:prstGeom prst="rect">
                <a:avLst/>
              </a:prstGeom>
            </p:spPr>
          </p:pic>
          <p:pic>
            <p:nvPicPr>
              <p:cNvPr id="12" name="图片 11" descr="IMG_6013.JP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54147" y="3192790"/>
                <a:ext cx="2721089" cy="2033258"/>
              </a:xfrm>
              <a:prstGeom prst="rect">
                <a:avLst/>
              </a:prstGeom>
            </p:spPr>
          </p:pic>
        </p:grpSp>
        <p:grpSp>
          <p:nvGrpSpPr>
            <p:cNvPr id="22" name="组 21"/>
            <p:cNvGrpSpPr/>
            <p:nvPr/>
          </p:nvGrpSpPr>
          <p:grpSpPr>
            <a:xfrm>
              <a:off x="18475236" y="3192790"/>
              <a:ext cx="18475236" cy="2038472"/>
              <a:chOff x="0" y="3187576"/>
              <a:chExt cx="18475236" cy="2038472"/>
            </a:xfrm>
          </p:grpSpPr>
          <p:pic>
            <p:nvPicPr>
              <p:cNvPr id="23" name="图片 22" descr="IMG_5687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3192788"/>
                <a:ext cx="2721091" cy="2033259"/>
              </a:xfrm>
              <a:prstGeom prst="rect">
                <a:avLst/>
              </a:prstGeom>
            </p:spPr>
          </p:pic>
          <p:pic>
            <p:nvPicPr>
              <p:cNvPr id="24" name="图片 23" descr="IMG_5748.JP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20142" y="3192788"/>
                <a:ext cx="2721090" cy="2033259"/>
              </a:xfrm>
              <a:prstGeom prst="rect">
                <a:avLst/>
              </a:prstGeom>
            </p:spPr>
          </p:pic>
          <p:pic>
            <p:nvPicPr>
              <p:cNvPr id="25" name="图片 24" descr="IMG_5841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41232" y="3192788"/>
                <a:ext cx="2565627" cy="2033259"/>
              </a:xfrm>
              <a:prstGeom prst="rect">
                <a:avLst/>
              </a:prstGeom>
            </p:spPr>
          </p:pic>
          <p:pic>
            <p:nvPicPr>
              <p:cNvPr id="26" name="图片 25" descr="IMG_5877.JP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06859" y="3187576"/>
                <a:ext cx="2692746" cy="2012080"/>
              </a:xfrm>
              <a:prstGeom prst="rect">
                <a:avLst/>
              </a:prstGeom>
            </p:spPr>
          </p:pic>
          <p:pic>
            <p:nvPicPr>
              <p:cNvPr id="27" name="图片 26" descr="IMG_5879.JP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99605" y="3187576"/>
                <a:ext cx="2685773" cy="2006869"/>
              </a:xfrm>
              <a:prstGeom prst="rect">
                <a:avLst/>
              </a:prstGeom>
            </p:spPr>
          </p:pic>
          <p:pic>
            <p:nvPicPr>
              <p:cNvPr id="28" name="图片 27" descr="IMG_5910.JP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385378" y="3192788"/>
                <a:ext cx="2368769" cy="2006868"/>
              </a:xfrm>
              <a:prstGeom prst="rect">
                <a:avLst/>
              </a:prstGeom>
            </p:spPr>
          </p:pic>
          <p:pic>
            <p:nvPicPr>
              <p:cNvPr id="29" name="图片 28" descr="IMG_6013.JP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54147" y="3192790"/>
                <a:ext cx="2721089" cy="203325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73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9863E-6 -2.98893E-6 L -3.04713 0.01315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365" y="6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304800" y="3044418"/>
            <a:ext cx="990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 Black" pitchFamily="34" charset="0"/>
              </a:rPr>
              <a:t>••••••••••••••••••••••••••••••••••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08005" y="2767418"/>
            <a:ext cx="4765535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altLang="zh-CN" sz="8000" b="1" dirty="0" smtClean="0">
                <a:ln/>
                <a:latin typeface="Corbel" pitchFamily="34" charset="0"/>
              </a:rPr>
              <a:t>Thank You</a:t>
            </a:r>
            <a:endParaRPr lang="en-US" sz="8000" b="1" dirty="0">
              <a:ln/>
              <a:latin typeface="Corbe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945147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68" name="WordArt 40"/>
          <p:cNvSpPr>
            <a:spLocks noChangeArrowheads="1" noChangeShapeType="1" noTextEdit="1"/>
          </p:cNvSpPr>
          <p:nvPr/>
        </p:nvSpPr>
        <p:spPr bwMode="auto">
          <a:xfrm>
            <a:off x="2030413" y="765175"/>
            <a:ext cx="4922837" cy="5473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kern="10" dirty="0" smtClean="0">
                <a:solidFill>
                  <a:srgbClr val="3366FF"/>
                </a:solidFill>
                <a:cs typeface="Arial"/>
              </a:rPr>
              <a:t>?</a:t>
            </a:r>
          </a:p>
        </p:txBody>
      </p:sp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423863" y="2378075"/>
            <a:ext cx="817562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9600" dirty="0" smtClean="0">
                <a:latin typeface="Arial Black" pitchFamily="34" charset="0"/>
              </a:rPr>
              <a:t>Questioning</a:t>
            </a:r>
          </a:p>
        </p:txBody>
      </p:sp>
      <p:sp>
        <p:nvSpPr>
          <p:cNvPr id="73751" name="WordArt 23"/>
          <p:cNvSpPr>
            <a:spLocks noChangeArrowheads="1" noChangeShapeType="1" noTextEdit="1"/>
          </p:cNvSpPr>
          <p:nvPr/>
        </p:nvSpPr>
        <p:spPr bwMode="auto">
          <a:xfrm>
            <a:off x="1585913" y="2925763"/>
            <a:ext cx="695325" cy="6413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kern="10" smtClean="0">
                <a:solidFill>
                  <a:srgbClr val="FFFFFF"/>
                </a:solidFill>
                <a:latin typeface="Arial Black"/>
              </a:rPr>
              <a:t>?</a:t>
            </a:r>
          </a:p>
        </p:txBody>
      </p:sp>
      <p:sp>
        <p:nvSpPr>
          <p:cNvPr id="73752" name="WordArt 24"/>
          <p:cNvSpPr>
            <a:spLocks noChangeArrowheads="1" noChangeShapeType="1" noTextEdit="1"/>
          </p:cNvSpPr>
          <p:nvPr/>
        </p:nvSpPr>
        <p:spPr bwMode="auto">
          <a:xfrm>
            <a:off x="2411413" y="2925763"/>
            <a:ext cx="695325" cy="6413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kern="10" smtClean="0">
                <a:solidFill>
                  <a:srgbClr val="FFFFFF"/>
                </a:solidFill>
                <a:latin typeface="Arial Black"/>
              </a:rPr>
              <a:t>?</a:t>
            </a:r>
          </a:p>
        </p:txBody>
      </p:sp>
      <p:sp>
        <p:nvSpPr>
          <p:cNvPr id="73754" name="WordArt 26"/>
          <p:cNvSpPr>
            <a:spLocks noChangeArrowheads="1" noChangeShapeType="1" noTextEdit="1"/>
          </p:cNvSpPr>
          <p:nvPr/>
        </p:nvSpPr>
        <p:spPr bwMode="auto">
          <a:xfrm rot="-21600000">
            <a:off x="3924300" y="2682875"/>
            <a:ext cx="503238" cy="8842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kern="10" smtClean="0">
                <a:solidFill>
                  <a:srgbClr val="FFFFFF"/>
                </a:solidFill>
                <a:latin typeface="Arial Black"/>
              </a:rPr>
              <a:t>?</a:t>
            </a:r>
          </a:p>
        </p:txBody>
      </p:sp>
      <p:sp>
        <p:nvSpPr>
          <p:cNvPr id="73755" name="WordArt 27"/>
          <p:cNvSpPr>
            <a:spLocks noChangeArrowheads="1" noChangeShapeType="1" noTextEdit="1"/>
          </p:cNvSpPr>
          <p:nvPr/>
        </p:nvSpPr>
        <p:spPr bwMode="auto">
          <a:xfrm rot="-21600000">
            <a:off x="4514850" y="2682875"/>
            <a:ext cx="273050" cy="8842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kern="10" smtClean="0">
                <a:solidFill>
                  <a:srgbClr val="FFFFFF"/>
                </a:solidFill>
                <a:latin typeface="Arial Black"/>
              </a:rPr>
              <a:t>?</a:t>
            </a:r>
          </a:p>
        </p:txBody>
      </p:sp>
      <p:sp>
        <p:nvSpPr>
          <p:cNvPr id="73756" name="WordArt 28"/>
          <p:cNvSpPr>
            <a:spLocks noChangeArrowheads="1" noChangeShapeType="1" noTextEdit="1"/>
          </p:cNvSpPr>
          <p:nvPr/>
        </p:nvSpPr>
        <p:spPr bwMode="auto">
          <a:xfrm>
            <a:off x="4897438" y="2925763"/>
            <a:ext cx="695325" cy="6413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kern="10" smtClean="0">
                <a:solidFill>
                  <a:srgbClr val="FFFFFF"/>
                </a:solidFill>
                <a:latin typeface="Arial Black"/>
              </a:rPr>
              <a:t>?</a:t>
            </a:r>
          </a:p>
        </p:txBody>
      </p:sp>
      <p:sp>
        <p:nvSpPr>
          <p:cNvPr id="73757" name="WordArt 29"/>
          <p:cNvSpPr>
            <a:spLocks noChangeArrowheads="1" noChangeShapeType="1" noTextEdit="1"/>
          </p:cNvSpPr>
          <p:nvPr/>
        </p:nvSpPr>
        <p:spPr bwMode="auto">
          <a:xfrm>
            <a:off x="5724525" y="2925763"/>
            <a:ext cx="695325" cy="6413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kern="10" smtClean="0">
                <a:solidFill>
                  <a:srgbClr val="FFFFFF"/>
                </a:solidFill>
                <a:latin typeface="Arial Black"/>
              </a:rPr>
              <a:t>?</a:t>
            </a:r>
          </a:p>
        </p:txBody>
      </p:sp>
      <p:sp>
        <p:nvSpPr>
          <p:cNvPr id="73758" name="WordArt 30"/>
          <p:cNvSpPr>
            <a:spLocks noChangeArrowheads="1" noChangeShapeType="1" noTextEdit="1"/>
          </p:cNvSpPr>
          <p:nvPr/>
        </p:nvSpPr>
        <p:spPr bwMode="auto">
          <a:xfrm rot="-21600000">
            <a:off x="6535738" y="2682875"/>
            <a:ext cx="273050" cy="8842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kern="10" smtClean="0">
                <a:solidFill>
                  <a:srgbClr val="FFFFFF"/>
                </a:solidFill>
                <a:latin typeface="Arial Black"/>
              </a:rPr>
              <a:t>?</a:t>
            </a:r>
          </a:p>
        </p:txBody>
      </p:sp>
      <p:sp>
        <p:nvSpPr>
          <p:cNvPr id="73759" name="WordArt 31"/>
          <p:cNvSpPr>
            <a:spLocks noChangeArrowheads="1" noChangeShapeType="1" noTextEdit="1"/>
          </p:cNvSpPr>
          <p:nvPr/>
        </p:nvSpPr>
        <p:spPr bwMode="auto">
          <a:xfrm>
            <a:off x="6948488" y="2925763"/>
            <a:ext cx="695325" cy="6413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kern="10" smtClean="0">
                <a:solidFill>
                  <a:srgbClr val="FFFFFF"/>
                </a:solidFill>
                <a:latin typeface="Arial Black"/>
              </a:rPr>
              <a:t>?</a:t>
            </a:r>
          </a:p>
        </p:txBody>
      </p:sp>
      <p:sp>
        <p:nvSpPr>
          <p:cNvPr id="73761" name="WordArt 33"/>
          <p:cNvSpPr>
            <a:spLocks noChangeArrowheads="1" noChangeShapeType="1" noTextEdit="1"/>
          </p:cNvSpPr>
          <p:nvPr/>
        </p:nvSpPr>
        <p:spPr bwMode="auto">
          <a:xfrm>
            <a:off x="7735888" y="2925763"/>
            <a:ext cx="695325" cy="901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kern="10" dirty="0" smtClean="0">
                <a:solidFill>
                  <a:srgbClr val="FFFFFF"/>
                </a:solidFill>
                <a:latin typeface="Arial Black"/>
              </a:rPr>
              <a:t>?</a:t>
            </a:r>
          </a:p>
        </p:txBody>
      </p:sp>
      <p:sp>
        <p:nvSpPr>
          <p:cNvPr id="73763" name="WordArt 35"/>
          <p:cNvSpPr>
            <a:spLocks noChangeArrowheads="1" noChangeShapeType="1" noTextEdit="1"/>
          </p:cNvSpPr>
          <p:nvPr/>
        </p:nvSpPr>
        <p:spPr bwMode="auto">
          <a:xfrm>
            <a:off x="3175000" y="2925763"/>
            <a:ext cx="695325" cy="6413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kern="10" smtClean="0">
                <a:solidFill>
                  <a:srgbClr val="FFFFFF"/>
                </a:solidFill>
                <a:latin typeface="Arial Black"/>
              </a:rPr>
              <a:t>?</a:t>
            </a:r>
          </a:p>
        </p:txBody>
      </p:sp>
      <p:sp>
        <p:nvSpPr>
          <p:cNvPr id="73764" name="WordArt 36"/>
          <p:cNvSpPr>
            <a:spLocks noChangeArrowheads="1" noChangeShapeType="1" noTextEdit="1"/>
          </p:cNvSpPr>
          <p:nvPr/>
        </p:nvSpPr>
        <p:spPr bwMode="auto">
          <a:xfrm>
            <a:off x="601663" y="2663825"/>
            <a:ext cx="825500" cy="9175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kern="10" dirty="0" smtClean="0">
                <a:solidFill>
                  <a:srgbClr val="FFFFFF"/>
                </a:solidFill>
                <a:latin typeface="Arial Black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66604983"/>
      </p:ext>
    </p:extLst>
  </p:cSld>
  <p:clrMapOvr>
    <a:masterClrMapping/>
  </p:clrMapOvr>
  <p:transition spd="slow" advTm="494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37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64968E-6 C 0.00417 0.05978 0.00868 0.11515 0.05503 0.14898 C 0.10139 0.18281 0.23125 0.19138 0.2776 0.2025 " pathEditMode="relative" rAng="0" ptsTypes="aaa">
                                      <p:cBhvr>
                                        <p:cTn id="8" dur="2000" fill="hold"/>
                                        <p:tgtEl>
                                          <p:spTgt spid="737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72" y="1012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737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7037E-7 C -0.0132 -0.02523 -0.02466 -0.0537 -0.0283 -0.08449 C -0.03195 -0.11528 -0.02309 -0.16366 -0.02171 -0.18449 " pathEditMode="relative" rAng="0" ptsTypes="aaa">
                                      <p:cBhvr>
                                        <p:cTn id="12" dur="2000" fill="hold"/>
                                        <p:tgtEl>
                                          <p:spTgt spid="737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7" y="-923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737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24282E-6 C 0.00278 0.03684 0.00712 0.06951 0.0184 0.09129 C 0.02968 0.11307 0.05781 0.1228 0.06805 0.13091 " pathEditMode="relative" rAng="0" ptsTypes="aaa">
                                      <p:cBhvr>
                                        <p:cTn id="16" dur="2000" fill="hold"/>
                                        <p:tgtEl>
                                          <p:spTgt spid="737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3" y="653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737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62 -0.01343 C 0.02066 -0.06065 0.02188 -0.1 0.04792 -0.11343 C 0.07396 -0.12686 0.14948 -0.09838 0.17622 -0.09445 " pathEditMode="relative" rAng="0" ptsTypes="aaa">
                                      <p:cBhvr>
                                        <p:cTn id="20" dur="2000" fill="hold"/>
                                        <p:tgtEl>
                                          <p:spTgt spid="737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30" y="-567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737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7 C -0.00781 -0.0662 -0.01302 -0.13287 -0.03837 -0.18426 C -0.06371 -0.23565 -0.1283 -0.2831 -0.15191 -0.30903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737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04" y="-1546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737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1.11111E-6 C -0.03906 -0.07732 -0.07794 -0.1544 -0.08992 -0.2044 C -0.1019 -0.2544 -0.0868 -0.27732 -0.07169 -0.3 " pathEditMode="relative" ptsTypes="aaA">
                                      <p:cBhvr>
                                        <p:cTn id="28" dur="2000" fill="hold"/>
                                        <p:tgtEl>
                                          <p:spTgt spid="737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737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4282E-6 C -0.02292 -0.06349 -0.0441 -0.12767 -0.05677 -0.16914 C -0.06945 -0.21061 -0.07222 -0.23263 -0.07622 -0.24931 " pathEditMode="relative" rAng="0" ptsTypes="aaa">
                                      <p:cBhvr>
                                        <p:cTn id="32" dur="2000" fill="hold"/>
                                        <p:tgtEl>
                                          <p:spTgt spid="737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9" y="-1246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737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23 C -0.03941 -0.16042 -0.07709 -0.3206 -0.125 -0.37546 C -0.17292 -0.43032 -0.25382 -0.33866 -0.28785 -0.32894 " pathEditMode="relative" rAng="0" ptsTypes="aaa">
                                      <p:cBhvr>
                                        <p:cTn id="36" dur="2000" fill="hold"/>
                                        <p:tgtEl>
                                          <p:spTgt spid="737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92" y="-2150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737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57646E-6 C 0.00225 -0.09361 0.00243 -0.18351 -0.025 -0.21803 C -0.05243 -0.25255 -0.13577 -0.20969 -0.16493 -0.2076 " pathEditMode="relative" rAng="0" ptsTypes="aaa">
                                      <p:cBhvr>
                                        <p:cTn id="40" dur="2000" fill="hold"/>
                                        <p:tgtEl>
                                          <p:spTgt spid="737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25" y="-1262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737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3.7037E-7 C 0.01598 -0.05185 0.03229 -0.1037 0.02483 -0.14884 C 0.01736 -0.19398 -0.01406 -0.23264 -0.04531 -0.27107 " pathEditMode="relative" ptsTypes="aaA">
                                      <p:cBhvr>
                                        <p:cTn id="44" dur="2000" fill="hold"/>
                                        <p:tgtEl>
                                          <p:spTgt spid="737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737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024 C -0.00816 0.06783 -0.01528 0.13542 0.02413 0.20255 C 0.06354 0.26968 0.17639 0.37037 0.23576 0.40255 C 0.29514 0.43473 0.33784 0.41528 0.38073 0.39584 " pathEditMode="relative" ptsTypes="aaaA">
                                      <p:cBhvr>
                                        <p:cTn id="48" dur="2000" fill="hold"/>
                                        <p:tgtEl>
                                          <p:spTgt spid="737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0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0" grpId="0"/>
      <p:bldP spid="73751" grpId="0" animBg="1"/>
      <p:bldP spid="73751" grpId="1" animBg="1"/>
      <p:bldP spid="73752" grpId="0" animBg="1"/>
      <p:bldP spid="73752" grpId="1" animBg="1"/>
      <p:bldP spid="73754" grpId="0" animBg="1"/>
      <p:bldP spid="73754" grpId="1" animBg="1"/>
      <p:bldP spid="73755" grpId="0" animBg="1"/>
      <p:bldP spid="73755" grpId="1" animBg="1"/>
      <p:bldP spid="73756" grpId="0" animBg="1"/>
      <p:bldP spid="73756" grpId="1" animBg="1"/>
      <p:bldP spid="73757" grpId="0" animBg="1"/>
      <p:bldP spid="73757" grpId="1" animBg="1"/>
      <p:bldP spid="73758" grpId="0" animBg="1"/>
      <p:bldP spid="73758" grpId="1" animBg="1"/>
      <p:bldP spid="73759" grpId="0" animBg="1"/>
      <p:bldP spid="73759" grpId="1" animBg="1"/>
      <p:bldP spid="73761" grpId="0" animBg="1"/>
      <p:bldP spid="73761" grpId="1" animBg="1"/>
      <p:bldP spid="73763" grpId="0" animBg="1"/>
      <p:bldP spid="73763" grpId="1" animBg="1"/>
      <p:bldP spid="73764" grpId="0" animBg="1"/>
      <p:bldP spid="73764" grpId="1" animBg="1"/>
    </p:bldLst>
  </p:timing>
</p:sld>
</file>

<file path=ppt/theme/theme1.xml><?xml version="1.0" encoding="utf-8"?>
<a:theme xmlns:a="http://schemas.openxmlformats.org/drawingml/2006/main" name="水平">
  <a:themeElements>
    <a:clrScheme name="水平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水平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水平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>
            <a:solidFill>
              <a:srgbClr val="FF0000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水平.thmx</Template>
  <TotalTime>529</TotalTime>
  <Words>1616</Words>
  <Application>Microsoft Office PowerPoint</Application>
  <PresentationFormat>全屏显示(4:3)</PresentationFormat>
  <Paragraphs>221</Paragraphs>
  <Slides>27</Slides>
  <Notes>2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水平</vt:lpstr>
      <vt:lpstr>PowerPoint 演示文稿</vt:lpstr>
      <vt:lpstr>什么是 Labview？</vt:lpstr>
      <vt:lpstr>什么是 Labview？</vt:lpstr>
      <vt:lpstr>实验仪器</vt:lpstr>
      <vt:lpstr>实验内容</vt:lpstr>
      <vt:lpstr>步进电机</vt:lpstr>
      <vt:lpstr>前面板</vt:lpstr>
      <vt:lpstr>前面板</vt:lpstr>
      <vt:lpstr>前面板</vt:lpstr>
      <vt:lpstr>程序框图</vt:lpstr>
      <vt:lpstr>程序框图</vt:lpstr>
      <vt:lpstr>程序框图</vt:lpstr>
      <vt:lpstr>程序框图</vt:lpstr>
      <vt:lpstr>程序框图</vt:lpstr>
      <vt:lpstr>采集卡输入输出控制</vt:lpstr>
      <vt:lpstr>流程图</vt:lpstr>
      <vt:lpstr>改进之处</vt:lpstr>
      <vt:lpstr>改进之处</vt:lpstr>
      <vt:lpstr>PowerPoint 演示文稿</vt:lpstr>
      <vt:lpstr>改进之处</vt:lpstr>
      <vt:lpstr>成果展示</vt:lpstr>
      <vt:lpstr>成果展示</vt:lpstr>
      <vt:lpstr>今后的工作</vt:lpstr>
      <vt:lpstr>致谢</vt:lpstr>
      <vt:lpstr>瑾以此页纪念自己在实验室逝去的青春</vt:lpstr>
      <vt:lpstr>PowerPoint 演示文稿</vt:lpstr>
      <vt:lpstr>PowerPoint 演示文稿</vt:lpstr>
    </vt:vector>
  </TitlesOfParts>
  <Company>fdu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dragon yang</dc:creator>
  <cp:lastModifiedBy>lenovo</cp:lastModifiedBy>
  <cp:revision>61</cp:revision>
  <dcterms:created xsi:type="dcterms:W3CDTF">2014-03-11T08:24:40Z</dcterms:created>
  <dcterms:modified xsi:type="dcterms:W3CDTF">2014-06-11T12:21:12Z</dcterms:modified>
</cp:coreProperties>
</file>