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m4v" ContentType="video/unknown"/>
  <Default Extension="emf" ContentType="image/x-emf"/>
  <Default Extension="tiff" ContentType="image/tiff"/>
  <Default Extension="rels" ContentType="application/vnd.openxmlformats-package.relationships+xml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257" r:id="rId2"/>
    <p:sldId id="294" r:id="rId3"/>
    <p:sldId id="283" r:id="rId4"/>
    <p:sldId id="278" r:id="rId5"/>
    <p:sldId id="284" r:id="rId6"/>
    <p:sldId id="301" r:id="rId7"/>
    <p:sldId id="279" r:id="rId8"/>
    <p:sldId id="297" r:id="rId9"/>
    <p:sldId id="299" r:id="rId10"/>
    <p:sldId id="302" r:id="rId11"/>
    <p:sldId id="303" r:id="rId12"/>
    <p:sldId id="304" r:id="rId13"/>
    <p:sldId id="276" r:id="rId14"/>
    <p:sldId id="292" r:id="rId15"/>
    <p:sldId id="285" r:id="rId16"/>
    <p:sldId id="286" r:id="rId17"/>
    <p:sldId id="277" r:id="rId18"/>
    <p:sldId id="296" r:id="rId19"/>
    <p:sldId id="258" r:id="rId20"/>
    <p:sldId id="263" r:id="rId21"/>
    <p:sldId id="265" r:id="rId22"/>
    <p:sldId id="260" r:id="rId23"/>
    <p:sldId id="289" r:id="rId24"/>
    <p:sldId id="262" r:id="rId25"/>
    <p:sldId id="266" r:id="rId26"/>
    <p:sldId id="267" r:id="rId27"/>
    <p:sldId id="305" r:id="rId28"/>
    <p:sldId id="290" r:id="rId29"/>
    <p:sldId id="291" r:id="rId30"/>
    <p:sldId id="295" r:id="rId31"/>
    <p:sldId id="282" r:id="rId32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9C3BA">
              <a:alpha val="50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9847F"/>
          </a:solidFill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25252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5">
              <a:hueOff val="-375889"/>
              <a:satOff val="-9195"/>
              <a:lumOff val="-14901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left>
          <a:right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right>
          <a:top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top>
          <a:bottom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bottom>
          <a:insideH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insideH>
          <a:insideV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9C3BA">
              <a:alpha val="75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EEE7283C-3CF3-47DC-8721-378D4A62B228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C9C3BA"/>
              </a:solidFill>
              <a:prstDash val="solid"/>
              <a:miter lim="400000"/>
            </a:ln>
          </a:top>
          <a:bottom>
            <a:ln w="12700" cap="flat">
              <a:solidFill>
                <a:srgbClr val="C9C3BA"/>
              </a:solidFill>
              <a:prstDash val="solid"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9C3BA">
              <a:alpha val="50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39D60"/>
          </a:solidFill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25252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3">
              <a:hueOff val="708446"/>
              <a:satOff val="-4821"/>
              <a:lumOff val="-14251"/>
            </a:schemeClr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left>
          <a:right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right>
          <a:top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bottom>
          <a:insideH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insideH>
          <a:insideV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chemeClr val="accent1">
              <a:hueOff val="-113918"/>
              <a:satOff val="19024"/>
              <a:lumOff val="19749"/>
              <a:alpha val="35000"/>
            </a:scheme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738AAF"/>
          </a:solidFill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369196"/>
              <a:satOff val="13972"/>
              <a:lumOff val="-24493"/>
            </a:schemeClr>
          </a:solidFill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369194"/>
              <a:satOff val="6343"/>
              <a:lumOff val="-13963"/>
            </a:schemeClr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solidFill>
                <a:srgbClr val="C9C3BA"/>
              </a:solidFill>
              <a:prstDash val="solid"/>
              <a:miter lim="400000"/>
            </a:ln>
          </a:left>
          <a:right>
            <a:ln w="12700" cap="flat">
              <a:solidFill>
                <a:srgbClr val="C9C3BA"/>
              </a:solidFill>
              <a:prstDash val="solid"/>
              <a:miter lim="400000"/>
            </a:ln>
          </a:right>
          <a:top>
            <a:ln w="12700" cap="flat">
              <a:solidFill>
                <a:srgbClr val="C9C3BA"/>
              </a:solidFill>
              <a:prstDash val="solid"/>
              <a:miter lim="400000"/>
            </a:ln>
          </a:top>
          <a:bottom>
            <a:ln w="12700" cap="flat">
              <a:solidFill>
                <a:srgbClr val="C9C3BA"/>
              </a:solidFill>
              <a:prstDash val="solid"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solidFill>
                <a:srgbClr val="C9C3BA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9C3BA">
              <a:alpha val="50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6635F"/>
          </a:solidFill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9847F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9C3BA">
              <a:alpha val="35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89847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89847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5020"/>
    <p:restoredTop sz="93818"/>
  </p:normalViewPr>
  <p:slideViewPr>
    <p:cSldViewPr snapToGrid="0" snapToObjects="1">
      <p:cViewPr>
        <p:scale>
          <a:sx n="45" d="100"/>
          <a:sy n="45" d="100"/>
        </p:scale>
        <p:origin x="1400" y="6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notesMaster" Target="notesMasters/notesMaster1.xml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31" name="Shape 131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78444349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/>
          <p:nvPr/>
        </p:nvSpPr>
        <p:spPr>
          <a:xfrm flipV="1">
            <a:off x="7994302" y="7053555"/>
            <a:ext cx="1" cy="1642759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7" name="Shape 27"/>
          <p:cNvSpPr/>
          <p:nvPr/>
        </p:nvSpPr>
        <p:spPr>
          <a:xfrm>
            <a:off x="508000" y="9131300"/>
            <a:ext cx="11999453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8" name="Shape 28"/>
          <p:cNvSpPr/>
          <p:nvPr/>
        </p:nvSpPr>
        <p:spPr>
          <a:xfrm>
            <a:off x="508000" y="6629400"/>
            <a:ext cx="12000019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9" name="Shape 29"/>
          <p:cNvSpPr/>
          <p:nvPr/>
        </p:nvSpPr>
        <p:spPr>
          <a:xfrm flipV="1">
            <a:off x="7994302" y="7053555"/>
            <a:ext cx="1" cy="1642759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30" name="Shape 30"/>
          <p:cNvSpPr>
            <a:spLocks noGrp="1"/>
          </p:cNvSpPr>
          <p:nvPr>
            <p:ph type="body" sz="quarter" idx="13"/>
          </p:nvPr>
        </p:nvSpPr>
        <p:spPr>
          <a:xfrm>
            <a:off x="508000" y="6096000"/>
            <a:ext cx="7200900" cy="5080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buClrTx/>
              <a:buSzTx/>
              <a:buFontTx/>
              <a:buNone/>
              <a:defRPr sz="2400" i="1"/>
            </a:lvl1pPr>
          </a:lstStyle>
          <a:p>
            <a:r>
              <a:t>Lorem Ipsum Dolor</a:t>
            </a:r>
          </a:p>
        </p:txBody>
      </p:sp>
      <p:sp>
        <p:nvSpPr>
          <p:cNvPr id="31" name="Shape 31"/>
          <p:cNvSpPr>
            <a:spLocks noGrp="1"/>
          </p:cNvSpPr>
          <p:nvPr>
            <p:ph type="pic" idx="14"/>
          </p:nvPr>
        </p:nvSpPr>
        <p:spPr>
          <a:xfrm>
            <a:off x="596900" y="633461"/>
            <a:ext cx="11811000" cy="5207001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2" name="Shape 32"/>
          <p:cNvSpPr>
            <a:spLocks noGrp="1"/>
          </p:cNvSpPr>
          <p:nvPr>
            <p:ph type="title"/>
          </p:nvPr>
        </p:nvSpPr>
        <p:spPr>
          <a:xfrm>
            <a:off x="508000" y="6680200"/>
            <a:ext cx="7200900" cy="2413000"/>
          </a:xfrm>
          <a:prstGeom prst="rect">
            <a:avLst/>
          </a:prstGeom>
        </p:spPr>
        <p:txBody>
          <a:bodyPr/>
          <a:lstStyle>
            <a:lvl1pPr algn="l"/>
          </a:lstStyle>
          <a:p>
            <a:r>
              <a:t>Title Text</a:t>
            </a:r>
          </a:p>
        </p:txBody>
      </p:sp>
      <p:sp>
        <p:nvSpPr>
          <p:cNvPr id="33" name="Shape 33"/>
          <p:cNvSpPr>
            <a:spLocks noGrp="1"/>
          </p:cNvSpPr>
          <p:nvPr>
            <p:ph type="body" sz="quarter" idx="1"/>
          </p:nvPr>
        </p:nvSpPr>
        <p:spPr>
          <a:xfrm>
            <a:off x="8280400" y="6680200"/>
            <a:ext cx="4241800" cy="24130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ClrTx/>
              <a:buSzTx/>
              <a:buFontTx/>
              <a:buNone/>
              <a:defRPr sz="2400"/>
            </a:lvl1pPr>
            <a:lvl2pPr marL="0" indent="228600">
              <a:spcBef>
                <a:spcPts val="0"/>
              </a:spcBef>
              <a:buClrTx/>
              <a:buSzTx/>
              <a:buFontTx/>
              <a:buNone/>
              <a:defRPr sz="2400"/>
            </a:lvl2pPr>
            <a:lvl3pPr marL="0" indent="457200">
              <a:spcBef>
                <a:spcPts val="0"/>
              </a:spcBef>
              <a:buClrTx/>
              <a:buSzTx/>
              <a:buFontTx/>
              <a:buNone/>
              <a:defRPr sz="2400"/>
            </a:lvl3pPr>
            <a:lvl4pPr marL="0" indent="685800">
              <a:spcBef>
                <a:spcPts val="0"/>
              </a:spcBef>
              <a:buClrTx/>
              <a:buSzTx/>
              <a:buFontTx/>
              <a:buNone/>
              <a:defRPr sz="2400"/>
            </a:lvl4pPr>
            <a:lvl5pPr marL="0" indent="914400">
              <a:spcBef>
                <a:spcPts val="0"/>
              </a:spcBef>
              <a:buClrTx/>
              <a:buSzTx/>
              <a:buFont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4" name="Shape 3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71" name="Shape 71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2" name="Shape 72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>
            <a:spLocks noGrp="1"/>
          </p:cNvSpPr>
          <p:nvPr>
            <p:ph type="pic" sz="half" idx="13"/>
          </p:nvPr>
        </p:nvSpPr>
        <p:spPr>
          <a:xfrm>
            <a:off x="6819900" y="2654300"/>
            <a:ext cx="5588000" cy="63500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0" name="Shape 80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81" name="Shape 81"/>
          <p:cNvSpPr>
            <a:spLocks noGrp="1"/>
          </p:cNvSpPr>
          <p:nvPr>
            <p:ph type="body" sz="half" idx="1"/>
          </p:nvPr>
        </p:nvSpPr>
        <p:spPr>
          <a:xfrm>
            <a:off x="508000" y="2730500"/>
            <a:ext cx="5816600" cy="6350000"/>
          </a:xfrm>
          <a:prstGeom prst="rect">
            <a:avLst/>
          </a:prstGeom>
        </p:spPr>
        <p:txBody>
          <a:bodyPr/>
          <a:lstStyle>
            <a:lvl1pPr marL="393700" indent="-393700">
              <a:spcBef>
                <a:spcPts val="1800"/>
              </a:spcBef>
              <a:buSzPct val="65000"/>
              <a:defRPr sz="3000"/>
            </a:lvl1pPr>
            <a:lvl2pPr marL="787400" indent="-393700">
              <a:spcBef>
                <a:spcPts val="1800"/>
              </a:spcBef>
              <a:buSzPct val="65000"/>
              <a:defRPr sz="3000"/>
            </a:lvl2pPr>
            <a:lvl3pPr marL="1181100" indent="-393700">
              <a:spcBef>
                <a:spcPts val="1800"/>
              </a:spcBef>
              <a:buSzPct val="65000"/>
              <a:defRPr sz="3000"/>
            </a:lvl3pPr>
            <a:lvl4pPr marL="1574800" indent="-393700">
              <a:spcBef>
                <a:spcPts val="1800"/>
              </a:spcBef>
              <a:buSzPct val="65000"/>
              <a:defRPr sz="3000"/>
            </a:lvl4pPr>
            <a:lvl5pPr marL="1968500" indent="-393700">
              <a:spcBef>
                <a:spcPts val="1800"/>
              </a:spcBef>
              <a:buSzPct val="65000"/>
              <a:defRPr sz="30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2" name="Shape 82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hape 97"/>
          <p:cNvSpPr>
            <a:spLocks noGrp="1"/>
          </p:cNvSpPr>
          <p:nvPr>
            <p:ph type="pic" sz="quarter" idx="13"/>
          </p:nvPr>
        </p:nvSpPr>
        <p:spPr>
          <a:xfrm>
            <a:off x="6856319" y="4772799"/>
            <a:ext cx="5499101" cy="4229101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98" name="Shape 98"/>
          <p:cNvSpPr>
            <a:spLocks noGrp="1"/>
          </p:cNvSpPr>
          <p:nvPr>
            <p:ph type="pic" sz="quarter" idx="14"/>
          </p:nvPr>
        </p:nvSpPr>
        <p:spPr>
          <a:xfrm>
            <a:off x="6860562" y="609600"/>
            <a:ext cx="5499101" cy="35306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99" name="Shape 99"/>
          <p:cNvSpPr>
            <a:spLocks noGrp="1"/>
          </p:cNvSpPr>
          <p:nvPr>
            <p:ph type="pic" sz="half" idx="15"/>
          </p:nvPr>
        </p:nvSpPr>
        <p:spPr>
          <a:xfrm>
            <a:off x="557119" y="609599"/>
            <a:ext cx="5588001" cy="8394701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0" name="Shape 10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Shape 107"/>
          <p:cNvSpPr>
            <a:spLocks noGrp="1"/>
          </p:cNvSpPr>
          <p:nvPr>
            <p:ph type="body" sz="quarter" idx="13"/>
          </p:nvPr>
        </p:nvSpPr>
        <p:spPr>
          <a:xfrm>
            <a:off x="533400" y="5969000"/>
            <a:ext cx="11938000" cy="6096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1200"/>
              </a:spcBef>
              <a:buClrTx/>
              <a:buSzTx/>
              <a:buFontTx/>
              <a:buNone/>
              <a:defRPr sz="3000" i="1"/>
            </a:lvl1pPr>
          </a:lstStyle>
          <a:p>
            <a:r>
              <a:t>–Johnny Appleseed</a:t>
            </a:r>
          </a:p>
        </p:txBody>
      </p:sp>
      <p:sp>
        <p:nvSpPr>
          <p:cNvPr id="108" name="Shape 108"/>
          <p:cNvSpPr>
            <a:spLocks noGrp="1"/>
          </p:cNvSpPr>
          <p:nvPr>
            <p:ph type="body" sz="quarter" idx="14"/>
          </p:nvPr>
        </p:nvSpPr>
        <p:spPr>
          <a:xfrm>
            <a:off x="1270000" y="4254500"/>
            <a:ext cx="10464800" cy="7112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ClrTx/>
              <a:buSzTx/>
              <a:buFontTx/>
              <a:buNone/>
            </a:lvl1pPr>
          </a:lstStyle>
          <a:p>
            <a:r>
              <a:t>“Type a quote here.” </a:t>
            </a:r>
          </a:p>
        </p:txBody>
      </p:sp>
      <p:sp>
        <p:nvSpPr>
          <p:cNvPr id="109" name="Shape 10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/>
          </p:cNvSpPr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17" name="Shape 117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hape 12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3001413" cy="975106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1522" y="3046496"/>
            <a:ext cx="5328356" cy="5189879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0021" y="3046496"/>
            <a:ext cx="5328354" cy="518987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9162304" y="8349263"/>
            <a:ext cx="1706880" cy="537351"/>
          </a:xfrm>
          <a:prstGeom prst="rect">
            <a:avLst/>
          </a:prstGeom>
        </p:spPr>
        <p:txBody>
          <a:bodyPr/>
          <a:lstStyle/>
          <a:p>
            <a:fld id="{D23BC6CE-6D1E-47E5-8859-F31AC5380EB2}" type="datetimeFigureOut">
              <a:rPr lang="en-US" smtClean="0"/>
              <a:t>7/7/16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731521" y="8349263"/>
            <a:ext cx="8349503" cy="537351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298079" y="9258300"/>
            <a:ext cx="395942" cy="379591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0290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Relationship Id="rId10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0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508000" y="2171700"/>
            <a:ext cx="11997292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3" name="Shape 3"/>
          <p:cNvSpPr/>
          <p:nvPr/>
        </p:nvSpPr>
        <p:spPr>
          <a:xfrm>
            <a:off x="508000" y="635000"/>
            <a:ext cx="11997292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4" name="Shape 4"/>
          <p:cNvSpPr>
            <a:spLocks noGrp="1"/>
          </p:cNvSpPr>
          <p:nvPr>
            <p:ph type="title"/>
          </p:nvPr>
        </p:nvSpPr>
        <p:spPr>
          <a:xfrm>
            <a:off x="508000" y="800100"/>
            <a:ext cx="11988800" cy="1219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5" name="Shape 5"/>
          <p:cNvSpPr>
            <a:spLocks noGrp="1"/>
          </p:cNvSpPr>
          <p:nvPr>
            <p:ph type="body" idx="1"/>
          </p:nvPr>
        </p:nvSpPr>
        <p:spPr>
          <a:xfrm>
            <a:off x="508000" y="2628900"/>
            <a:ext cx="11988800" cy="609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" name="Shape 6"/>
          <p:cNvSpPr>
            <a:spLocks noGrp="1"/>
          </p:cNvSpPr>
          <p:nvPr>
            <p:ph type="sldNum" sz="quarter" idx="2"/>
          </p:nvPr>
        </p:nvSpPr>
        <p:spPr>
          <a:xfrm>
            <a:off x="6324599" y="9258300"/>
            <a:ext cx="342901" cy="4064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800">
                <a:solidFill>
                  <a:srgbClr val="4C4946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4" r:id="rId2"/>
    <p:sldLayoutId id="2147483655" r:id="rId3"/>
    <p:sldLayoutId id="2147483657" r:id="rId4"/>
    <p:sldLayoutId id="2147483658" r:id="rId5"/>
    <p:sldLayoutId id="2147483659" r:id="rId6"/>
    <p:sldLayoutId id="2147483660" r:id="rId7"/>
    <p:sldLayoutId id="2147483661" r:id="rId8"/>
  </p:sldLayoutIdLst>
  <p:transition spd="med"/>
  <p:txStyles>
    <p:titleStyle>
      <a:lvl1pPr marL="0" marR="0" indent="0" algn="ctr" defTabSz="584200" rtl="0" latinLnBrk="0">
        <a:lnSpc>
          <a:spcPct val="90000"/>
        </a:lnSpc>
        <a:spcBef>
          <a:spcPts val="1600"/>
        </a:spcBef>
        <a:spcAft>
          <a:spcPts val="0"/>
        </a:spcAft>
        <a:buClrTx/>
        <a:buSzTx/>
        <a:buFontTx/>
        <a:buNone/>
        <a:tabLst/>
        <a:defRPr sz="7000" b="0" i="0" u="none" strike="noStrike" cap="none" spc="0" baseline="0">
          <a:ln>
            <a:noFill/>
          </a:ln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1pPr>
      <a:lvl2pPr marL="0" marR="0" indent="228600" algn="ctr" defTabSz="584200" rtl="0" latinLnBrk="0">
        <a:lnSpc>
          <a:spcPct val="90000"/>
        </a:lnSpc>
        <a:spcBef>
          <a:spcPts val="1600"/>
        </a:spcBef>
        <a:spcAft>
          <a:spcPts val="0"/>
        </a:spcAft>
        <a:buClrTx/>
        <a:buSzTx/>
        <a:buFontTx/>
        <a:buNone/>
        <a:tabLst/>
        <a:defRPr sz="7000" b="0" i="0" u="none" strike="noStrike" cap="none" spc="0" baseline="0">
          <a:ln>
            <a:noFill/>
          </a:ln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2pPr>
      <a:lvl3pPr marL="0" marR="0" indent="457200" algn="ctr" defTabSz="584200" rtl="0" latinLnBrk="0">
        <a:lnSpc>
          <a:spcPct val="90000"/>
        </a:lnSpc>
        <a:spcBef>
          <a:spcPts val="1600"/>
        </a:spcBef>
        <a:spcAft>
          <a:spcPts val="0"/>
        </a:spcAft>
        <a:buClrTx/>
        <a:buSzTx/>
        <a:buFontTx/>
        <a:buNone/>
        <a:tabLst/>
        <a:defRPr sz="7000" b="0" i="0" u="none" strike="noStrike" cap="none" spc="0" baseline="0">
          <a:ln>
            <a:noFill/>
          </a:ln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3pPr>
      <a:lvl4pPr marL="0" marR="0" indent="685800" algn="ctr" defTabSz="584200" rtl="0" latinLnBrk="0">
        <a:lnSpc>
          <a:spcPct val="90000"/>
        </a:lnSpc>
        <a:spcBef>
          <a:spcPts val="1600"/>
        </a:spcBef>
        <a:spcAft>
          <a:spcPts val="0"/>
        </a:spcAft>
        <a:buClrTx/>
        <a:buSzTx/>
        <a:buFontTx/>
        <a:buNone/>
        <a:tabLst/>
        <a:defRPr sz="7000" b="0" i="0" u="none" strike="noStrike" cap="none" spc="0" baseline="0">
          <a:ln>
            <a:noFill/>
          </a:ln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4pPr>
      <a:lvl5pPr marL="0" marR="0" indent="914400" algn="ctr" defTabSz="584200" rtl="0" latinLnBrk="0">
        <a:lnSpc>
          <a:spcPct val="90000"/>
        </a:lnSpc>
        <a:spcBef>
          <a:spcPts val="1600"/>
        </a:spcBef>
        <a:spcAft>
          <a:spcPts val="0"/>
        </a:spcAft>
        <a:buClrTx/>
        <a:buSzTx/>
        <a:buFontTx/>
        <a:buNone/>
        <a:tabLst/>
        <a:defRPr sz="7000" b="0" i="0" u="none" strike="noStrike" cap="none" spc="0" baseline="0">
          <a:ln>
            <a:noFill/>
          </a:ln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5pPr>
      <a:lvl6pPr marL="0" marR="0" indent="1143000" algn="ctr" defTabSz="584200" rtl="0" latinLnBrk="0">
        <a:lnSpc>
          <a:spcPct val="90000"/>
        </a:lnSpc>
        <a:spcBef>
          <a:spcPts val="1600"/>
        </a:spcBef>
        <a:spcAft>
          <a:spcPts val="0"/>
        </a:spcAft>
        <a:buClrTx/>
        <a:buSzTx/>
        <a:buFontTx/>
        <a:buNone/>
        <a:tabLst/>
        <a:defRPr sz="7000" b="0" i="0" u="none" strike="noStrike" cap="none" spc="0" baseline="0">
          <a:ln>
            <a:noFill/>
          </a:ln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6pPr>
      <a:lvl7pPr marL="0" marR="0" indent="1371600" algn="ctr" defTabSz="584200" rtl="0" latinLnBrk="0">
        <a:lnSpc>
          <a:spcPct val="90000"/>
        </a:lnSpc>
        <a:spcBef>
          <a:spcPts val="1600"/>
        </a:spcBef>
        <a:spcAft>
          <a:spcPts val="0"/>
        </a:spcAft>
        <a:buClrTx/>
        <a:buSzTx/>
        <a:buFontTx/>
        <a:buNone/>
        <a:tabLst/>
        <a:defRPr sz="7000" b="0" i="0" u="none" strike="noStrike" cap="none" spc="0" baseline="0">
          <a:ln>
            <a:noFill/>
          </a:ln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7pPr>
      <a:lvl8pPr marL="0" marR="0" indent="1600200" algn="ctr" defTabSz="584200" rtl="0" latinLnBrk="0">
        <a:lnSpc>
          <a:spcPct val="90000"/>
        </a:lnSpc>
        <a:spcBef>
          <a:spcPts val="1600"/>
        </a:spcBef>
        <a:spcAft>
          <a:spcPts val="0"/>
        </a:spcAft>
        <a:buClrTx/>
        <a:buSzTx/>
        <a:buFontTx/>
        <a:buNone/>
        <a:tabLst/>
        <a:defRPr sz="7000" b="0" i="0" u="none" strike="noStrike" cap="none" spc="0" baseline="0">
          <a:ln>
            <a:noFill/>
          </a:ln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8pPr>
      <a:lvl9pPr marL="0" marR="0" indent="1828800" algn="ctr" defTabSz="584200" rtl="0" latinLnBrk="0">
        <a:lnSpc>
          <a:spcPct val="90000"/>
        </a:lnSpc>
        <a:spcBef>
          <a:spcPts val="1600"/>
        </a:spcBef>
        <a:spcAft>
          <a:spcPts val="0"/>
        </a:spcAft>
        <a:buClrTx/>
        <a:buSzTx/>
        <a:buFontTx/>
        <a:buNone/>
        <a:tabLst/>
        <a:defRPr sz="7000" b="0" i="0" u="none" strike="noStrike" cap="none" spc="0" baseline="0">
          <a:ln>
            <a:noFill/>
          </a:ln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9pPr>
    </p:titleStyle>
    <p:bodyStyle>
      <a:lvl1pPr marL="469900" marR="0" indent="-469900" algn="l" defTabSz="584200" rtl="0" latinLnBrk="0">
        <a:lnSpc>
          <a:spcPct val="100000"/>
        </a:lnSpc>
        <a:spcBef>
          <a:spcPts val="2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sz="3600" b="0" i="0" u="none" strike="noStrike" cap="none" spc="0" baseline="0">
          <a:ln>
            <a:noFill/>
          </a:ln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1pPr>
      <a:lvl2pPr marL="939800" marR="0" indent="-469900" algn="l" defTabSz="584200" rtl="0" latinLnBrk="0">
        <a:lnSpc>
          <a:spcPct val="100000"/>
        </a:lnSpc>
        <a:spcBef>
          <a:spcPts val="2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sz="3600" b="0" i="0" u="none" strike="noStrike" cap="none" spc="0" baseline="0">
          <a:ln>
            <a:noFill/>
          </a:ln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2pPr>
      <a:lvl3pPr marL="1409700" marR="0" indent="-469900" algn="l" defTabSz="584200" rtl="0" latinLnBrk="0">
        <a:lnSpc>
          <a:spcPct val="100000"/>
        </a:lnSpc>
        <a:spcBef>
          <a:spcPts val="2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sz="3600" b="0" i="0" u="none" strike="noStrike" cap="none" spc="0" baseline="0">
          <a:ln>
            <a:noFill/>
          </a:ln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3pPr>
      <a:lvl4pPr marL="1879600" marR="0" indent="-469900" algn="l" defTabSz="584200" rtl="0" latinLnBrk="0">
        <a:lnSpc>
          <a:spcPct val="100000"/>
        </a:lnSpc>
        <a:spcBef>
          <a:spcPts val="2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sz="3600" b="0" i="0" u="none" strike="noStrike" cap="none" spc="0" baseline="0">
          <a:ln>
            <a:noFill/>
          </a:ln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4pPr>
      <a:lvl5pPr marL="2349500" marR="0" indent="-469900" algn="l" defTabSz="584200" rtl="0" latinLnBrk="0">
        <a:lnSpc>
          <a:spcPct val="100000"/>
        </a:lnSpc>
        <a:spcBef>
          <a:spcPts val="2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sz="3600" b="0" i="0" u="none" strike="noStrike" cap="none" spc="0" baseline="0">
          <a:ln>
            <a:noFill/>
          </a:ln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5pPr>
      <a:lvl6pPr marL="2819400" marR="0" indent="-469900" algn="l" defTabSz="584200" rtl="0" latinLnBrk="0">
        <a:lnSpc>
          <a:spcPct val="100000"/>
        </a:lnSpc>
        <a:spcBef>
          <a:spcPts val="2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sz="3600" b="0" i="0" u="none" strike="noStrike" cap="none" spc="0" baseline="0">
          <a:ln>
            <a:noFill/>
          </a:ln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6pPr>
      <a:lvl7pPr marL="3289300" marR="0" indent="-469900" algn="l" defTabSz="584200" rtl="0" latinLnBrk="0">
        <a:lnSpc>
          <a:spcPct val="100000"/>
        </a:lnSpc>
        <a:spcBef>
          <a:spcPts val="2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sz="3600" b="0" i="0" u="none" strike="noStrike" cap="none" spc="0" baseline="0">
          <a:ln>
            <a:noFill/>
          </a:ln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7pPr>
      <a:lvl8pPr marL="3759200" marR="0" indent="-469900" algn="l" defTabSz="584200" rtl="0" latinLnBrk="0">
        <a:lnSpc>
          <a:spcPct val="100000"/>
        </a:lnSpc>
        <a:spcBef>
          <a:spcPts val="2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sz="3600" b="0" i="0" u="none" strike="noStrike" cap="none" spc="0" baseline="0">
          <a:ln>
            <a:noFill/>
          </a:ln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8pPr>
      <a:lvl9pPr marL="4229100" marR="0" indent="-469900" algn="l" defTabSz="584200" rtl="0" latinLnBrk="0">
        <a:lnSpc>
          <a:spcPct val="100000"/>
        </a:lnSpc>
        <a:spcBef>
          <a:spcPts val="2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sz="3600" b="0" i="0" u="none" strike="noStrike" cap="none" spc="0" baseline="0">
          <a:ln>
            <a:noFill/>
          </a:ln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9pPr>
    </p:bodyStyle>
    <p:otherStyle>
      <a:lvl1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1pPr>
      <a:lvl2pPr marL="0" marR="0" indent="228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2pPr>
      <a:lvl3pPr marL="0" marR="0" indent="457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3pPr>
      <a:lvl4pPr marL="0" marR="0" indent="685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4pPr>
      <a:lvl5pPr marL="0" marR="0" indent="9144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5pPr>
      <a:lvl6pPr marL="0" marR="0" indent="11430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6pPr>
      <a:lvl7pPr marL="0" marR="0" indent="1371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7pPr>
      <a:lvl8pPr marL="0" marR="0" indent="1600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8pPr>
      <a:lvl9pPr marL="0" marR="0" indent="1828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tif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8.png"/><Relationship Id="rId1" Type="http://schemas.microsoft.com/office/2007/relationships/media" Target="../media/media1.m4v"/><Relationship Id="rId2" Type="http://schemas.openxmlformats.org/officeDocument/2006/relationships/video" Target="../media/media1.m4v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10.png"/><Relationship Id="rId1" Type="http://schemas.microsoft.com/office/2007/relationships/media" Target="../media/media2.m4v"/><Relationship Id="rId2" Type="http://schemas.openxmlformats.org/officeDocument/2006/relationships/video" Target="../media/media2.m4v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0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.png"/><Relationship Id="rId3" Type="http://schemas.openxmlformats.org/officeDocument/2006/relationships/image" Target="../media/image11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3" Type="http://schemas.openxmlformats.org/officeDocument/2006/relationships/image" Target="../media/image14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Relationship Id="rId3" Type="http://schemas.openxmlformats.org/officeDocument/2006/relationships/image" Target="../media/image16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emf"/><Relationship Id="rId3" Type="http://schemas.openxmlformats.org/officeDocument/2006/relationships/image" Target="../media/image18.emf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Shape 137"/>
          <p:cNvSpPr>
            <a:spLocks noGrp="1"/>
          </p:cNvSpPr>
          <p:nvPr>
            <p:ph type="body" idx="13"/>
          </p:nvPr>
        </p:nvSpPr>
        <p:spPr>
          <a:xfrm>
            <a:off x="508000" y="6089650"/>
            <a:ext cx="7200900" cy="520701"/>
          </a:xfrm>
          <a:prstGeom prst="rect">
            <a:avLst/>
          </a:prstGeom>
        </p:spPr>
        <p:txBody>
          <a:bodyPr/>
          <a:lstStyle/>
          <a:p>
            <a:r>
              <a:t>随机数生成</a:t>
            </a:r>
          </a:p>
        </p:txBody>
      </p:sp>
      <p:pic>
        <p:nvPicPr>
          <p:cNvPr id="138" name="Picture Placeholder 137"/>
          <p:cNvPicPr>
            <a:picLocks noGrp="1"/>
          </p:cNvPicPr>
          <p:nvPr>
            <p:ph type="pic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155" y="552449"/>
            <a:ext cx="11666689" cy="55372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39" name="Shape 139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Problem 1</a:t>
            </a:r>
          </a:p>
        </p:txBody>
      </p:sp>
      <p:sp>
        <p:nvSpPr>
          <p:cNvPr id="140" name="Shape 140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zh-CN" altLang="en-US" dirty="0" smtClean="0"/>
              <a:t>白噪声</a:t>
            </a:r>
            <a:r>
              <a:rPr lang="en-US" altLang="zh-CN" dirty="0" smtClean="0"/>
              <a:t>&amp;</a:t>
            </a:r>
            <a:r>
              <a:rPr lang="zh-CN" altLang="en-US" dirty="0" smtClean="0"/>
              <a:t>伽耳顿板</a:t>
            </a:r>
            <a:r>
              <a:rPr lang="en-US" altLang="zh-CN" dirty="0" smtClean="0"/>
              <a:t>&amp;</a:t>
            </a:r>
            <a:r>
              <a:rPr dirty="0" smtClean="0"/>
              <a:t>仓室效应</a:t>
            </a:r>
            <a:endParaRPr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概况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Invent yourself </a:t>
            </a:r>
            <a:r>
              <a:rPr lang="en-US" dirty="0">
                <a:solidFill>
                  <a:srgbClr val="00B0F0"/>
                </a:solidFill>
              </a:rPr>
              <a:t>Truly random numbers </a:t>
            </a:r>
            <a:r>
              <a:rPr lang="en-US" dirty="0"/>
              <a:t>are a very valuable and rare resource. Design, produce, and test a </a:t>
            </a:r>
            <a:r>
              <a:rPr lang="en-US" dirty="0">
                <a:solidFill>
                  <a:srgbClr val="00B0F0"/>
                </a:solidFill>
              </a:rPr>
              <a:t>mechanical device </a:t>
            </a:r>
            <a:r>
              <a:rPr lang="en-US" dirty="0"/>
              <a:t>for producing random numbers. Analyze to what extent the randomness produced </a:t>
            </a:r>
            <a:r>
              <a:rPr lang="en-US" dirty="0" smtClean="0"/>
              <a:t>is safe </a:t>
            </a:r>
            <a:r>
              <a:rPr lang="en-US" dirty="0" smtClean="0">
                <a:solidFill>
                  <a:schemeClr val="tx1">
                    <a:lumMod val="50000"/>
                  </a:schemeClr>
                </a:solidFill>
              </a:rPr>
              <a:t>against </a:t>
            </a:r>
            <a:r>
              <a:rPr lang="en-US" dirty="0" smtClean="0">
                <a:solidFill>
                  <a:srgbClr val="00B0F0"/>
                </a:solidFill>
              </a:rPr>
              <a:t>tampering</a:t>
            </a:r>
            <a:r>
              <a:rPr lang="en-US" dirty="0" smtClean="0">
                <a:solidFill>
                  <a:schemeClr val="tx1">
                    <a:lumMod val="50000"/>
                  </a:schemeClr>
                </a:solidFill>
              </a:rPr>
              <a:t>.</a:t>
            </a:r>
            <a:endParaRPr lang="en-US" dirty="0">
              <a:solidFill>
                <a:schemeClr val="tx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53487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对课题的理解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对于随机数列的生成，主要考虑</a:t>
            </a:r>
            <a:r>
              <a:rPr lang="zh-CN" altLang="en-US" dirty="0" smtClean="0"/>
              <a:t>构建随机事件</a:t>
            </a:r>
            <a:r>
              <a:rPr lang="zh-CN" altLang="en-US" dirty="0"/>
              <a:t>。</a:t>
            </a:r>
          </a:p>
          <a:p>
            <a:r>
              <a:rPr lang="zh-CN" altLang="en-US" dirty="0"/>
              <a:t>常见</a:t>
            </a:r>
            <a:r>
              <a:rPr lang="zh-CN" altLang="en-US" dirty="0" smtClean="0"/>
              <a:t>的随机事件</a:t>
            </a:r>
            <a:r>
              <a:rPr lang="zh-CN" altLang="en-US" dirty="0"/>
              <a:t>包括投掷</a:t>
            </a:r>
            <a:r>
              <a:rPr lang="zh-CN" altLang="en-US" dirty="0" smtClean="0"/>
              <a:t>硬币、丟骰子</a:t>
            </a:r>
            <a:r>
              <a:rPr lang="zh-CN" altLang="en-US" dirty="0"/>
              <a:t>、洗牌等，但由于这类模型生成随机数效率过低，不具有可行性。</a:t>
            </a:r>
          </a:p>
          <a:p>
            <a:r>
              <a:rPr lang="zh-CN" altLang="en-US" dirty="0"/>
              <a:t>一般采取对物理现象的监测来生成大量数据，环境中的噪声、衰变、成像噪点的产生等物理过程都包含随机性，会选取一部分过程在接下来的实验中进行一定的分析。</a:t>
            </a:r>
          </a:p>
          <a:p>
            <a:r>
              <a:rPr lang="zh-CN" altLang="en-US" dirty="0"/>
              <a:t>对于我们的实验而言，我们考虑三种不同的方法来生成随机数：白噪声、伽耳顿板、仓室效应。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337852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白噪声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得到大量点</a:t>
            </a:r>
            <a:endParaRPr lang="en-US" altLang="zh-CN" dirty="0" smtClean="0"/>
          </a:p>
          <a:p>
            <a:r>
              <a:rPr lang="zh-CN" altLang="en-US" dirty="0" smtClean="0"/>
              <a:t>利用前后点增减关系生成随机数</a:t>
            </a:r>
            <a:endParaRPr lang="en-US" altLang="zh-CN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2925" y="5091896"/>
            <a:ext cx="5098949" cy="3633004"/>
          </a:xfrm>
          <a:effectLst>
            <a:outerShdw blurRad="50800" dist="50800" dir="5400000" algn="ctr" rotWithShape="0">
              <a:srgbClr val="000000">
                <a:alpha val="0"/>
              </a:srgbClr>
            </a:outerShdw>
            <a:softEdge rad="0"/>
          </a:effectLst>
        </p:spPr>
      </p:pic>
    </p:spTree>
    <p:extLst>
      <p:ext uri="{BB962C8B-B14F-4D97-AF65-F5344CB8AC3E}">
        <p14:creationId xmlns:p14="http://schemas.microsoft.com/office/powerpoint/2010/main" val="171021697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算法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0" y="2836825"/>
            <a:ext cx="11988800" cy="6096000"/>
          </a:xfrm>
        </p:spPr>
        <p:txBody>
          <a:bodyPr>
            <a:noAutofit/>
          </a:bodyPr>
          <a:lstStyle/>
          <a:p>
            <a:r>
              <a:rPr lang="zh-CN" altLang="en-US" sz="2400" dirty="0"/>
              <a:t>将数据导入</a:t>
            </a:r>
            <a:r>
              <a:rPr lang="en-US" altLang="zh-CN" sz="2400" dirty="0"/>
              <a:t>Origin/Matlab/Excel </a:t>
            </a:r>
            <a:r>
              <a:rPr lang="zh-CN" altLang="en-US" sz="2400" dirty="0"/>
              <a:t>对原</a:t>
            </a:r>
            <a:r>
              <a:rPr lang="en-US" altLang="zh-CN" sz="2400" dirty="0"/>
              <a:t>Y</a:t>
            </a:r>
            <a:r>
              <a:rPr lang="zh-CN" altLang="en-US" sz="2400" dirty="0"/>
              <a:t>轴数据进行分析，保持原顺序，将第</a:t>
            </a:r>
            <a:r>
              <a:rPr lang="en-US" altLang="zh-CN" sz="2400" dirty="0"/>
              <a:t>N</a:t>
            </a:r>
            <a:r>
              <a:rPr lang="zh-CN" altLang="en-US" sz="2400" dirty="0"/>
              <a:t>个</a:t>
            </a:r>
            <a:r>
              <a:rPr lang="en-US" altLang="zh-CN" sz="2400" dirty="0"/>
              <a:t>Y</a:t>
            </a:r>
            <a:r>
              <a:rPr lang="zh-CN" altLang="en-US" sz="2400" dirty="0"/>
              <a:t>轴数据设为</a:t>
            </a:r>
            <a:r>
              <a:rPr lang="en-US" altLang="zh-CN" sz="2400" dirty="0" err="1"/>
              <a:t>A_n</a:t>
            </a:r>
            <a:r>
              <a:rPr lang="zh-CN" altLang="en-US" sz="2400" dirty="0"/>
              <a:t>，则引入算法</a:t>
            </a:r>
            <a:r>
              <a:rPr lang="zh-CN" altLang="en-US" sz="2400" dirty="0" smtClean="0"/>
              <a:t>：</a:t>
            </a:r>
            <a:endParaRPr lang="en-US" altLang="zh-CN" sz="2400" dirty="0" smtClean="0"/>
          </a:p>
          <a:p>
            <a:r>
              <a:rPr lang="zh-CN" altLang="en-US" sz="2400" dirty="0" smtClean="0"/>
              <a:t>首先</a:t>
            </a:r>
            <a:r>
              <a:rPr lang="zh-CN" altLang="en-US" sz="2400" dirty="0" smtClean="0">
                <a:solidFill>
                  <a:srgbClr val="00B0F0"/>
                </a:solidFill>
              </a:rPr>
              <a:t>去除离群数据</a:t>
            </a:r>
            <a:endParaRPr lang="zh-CN" altLang="en-US" sz="2400" dirty="0">
              <a:solidFill>
                <a:srgbClr val="00B0F0"/>
              </a:solidFill>
            </a:endParaRPr>
          </a:p>
          <a:p>
            <a:r>
              <a:rPr lang="zh-CN" altLang="en-US" sz="2400" dirty="0"/>
              <a:t>当</a:t>
            </a:r>
            <a:r>
              <a:rPr lang="en-US" altLang="zh-CN" sz="2400" dirty="0" smtClean="0"/>
              <a:t>A_(n+1</a:t>
            </a:r>
            <a:r>
              <a:rPr lang="en-US" altLang="zh-CN" sz="2400" dirty="0"/>
              <a:t>)- </a:t>
            </a:r>
            <a:r>
              <a:rPr lang="en-US" altLang="zh-CN" sz="2400" dirty="0" err="1"/>
              <a:t>A_n</a:t>
            </a:r>
            <a:r>
              <a:rPr lang="en-US" altLang="zh-CN" sz="2400" dirty="0"/>
              <a:t>&gt;0,</a:t>
            </a:r>
            <a:r>
              <a:rPr lang="zh-CN" altLang="en-US" sz="2400" dirty="0"/>
              <a:t>记作</a:t>
            </a:r>
            <a:r>
              <a:rPr lang="en-US" altLang="zh-CN" sz="2400" dirty="0"/>
              <a:t>1</a:t>
            </a:r>
          </a:p>
          <a:p>
            <a:r>
              <a:rPr lang="zh-CN" altLang="en-US" sz="2400" dirty="0"/>
              <a:t>当</a:t>
            </a:r>
            <a:r>
              <a:rPr lang="en-US" altLang="zh-CN" sz="2400" dirty="0"/>
              <a:t>A_(n+1)- </a:t>
            </a:r>
            <a:r>
              <a:rPr lang="en-US" altLang="zh-CN" sz="2400" dirty="0" err="1"/>
              <a:t>A_n</a:t>
            </a:r>
            <a:r>
              <a:rPr lang="en-US" altLang="zh-CN" sz="2400" dirty="0"/>
              <a:t>&lt;0,</a:t>
            </a:r>
            <a:r>
              <a:rPr lang="zh-CN" altLang="en-US" sz="2400" dirty="0"/>
              <a:t>记作</a:t>
            </a:r>
            <a:r>
              <a:rPr lang="en-US" altLang="zh-CN" sz="2400" dirty="0"/>
              <a:t>0</a:t>
            </a:r>
          </a:p>
          <a:p>
            <a:r>
              <a:rPr lang="zh-CN" altLang="en-US" sz="2400" dirty="0"/>
              <a:t>当</a:t>
            </a:r>
            <a:r>
              <a:rPr lang="en-US" altLang="zh-CN" sz="2400" dirty="0"/>
              <a:t>A_(n+1)- </a:t>
            </a:r>
            <a:r>
              <a:rPr lang="en-US" altLang="zh-CN" sz="2400" dirty="0" err="1"/>
              <a:t>A_n</a:t>
            </a:r>
            <a:r>
              <a:rPr lang="en-US" altLang="zh-CN" sz="2400" dirty="0"/>
              <a:t>=0,</a:t>
            </a:r>
            <a:r>
              <a:rPr lang="zh-CN" altLang="en-US" sz="2400" dirty="0"/>
              <a:t>则不返回数据（或以</a:t>
            </a:r>
            <a:r>
              <a:rPr lang="en-US" altLang="zh-CN" sz="2400" dirty="0"/>
              <a:t>space</a:t>
            </a:r>
            <a:r>
              <a:rPr lang="zh-CN" altLang="en-US" sz="2400" dirty="0"/>
              <a:t>代替）</a:t>
            </a:r>
          </a:p>
          <a:p>
            <a:r>
              <a:rPr lang="zh-CN" altLang="en-US" sz="2400" dirty="0"/>
              <a:t>整理新生成的数列 若有</a:t>
            </a:r>
            <a:r>
              <a:rPr lang="en-US" altLang="zh-CN" sz="2400" dirty="0"/>
              <a:t>space</a:t>
            </a:r>
            <a:r>
              <a:rPr lang="zh-CN" altLang="en-US" sz="2400" dirty="0"/>
              <a:t>生成则全部删除），记作数列</a:t>
            </a:r>
            <a:r>
              <a:rPr lang="en-US" altLang="zh-CN" sz="2400" dirty="0" err="1"/>
              <a:t>B_n</a:t>
            </a:r>
            <a:r>
              <a:rPr lang="zh-CN" altLang="en-US" sz="2400" dirty="0"/>
              <a:t>。</a:t>
            </a:r>
            <a:r>
              <a:rPr lang="en-US" altLang="zh-CN" sz="2400" dirty="0" err="1"/>
              <a:t>B_n</a:t>
            </a:r>
            <a:r>
              <a:rPr lang="zh-CN" altLang="en-US" sz="2400" dirty="0"/>
              <a:t>即为一随机数列。</a:t>
            </a:r>
          </a:p>
          <a:p>
            <a:r>
              <a:rPr lang="zh-CN" altLang="en-US" sz="2400" dirty="0"/>
              <a:t>另外，</a:t>
            </a:r>
            <a:r>
              <a:rPr lang="zh-CN" altLang="en-US" sz="2400" dirty="0">
                <a:solidFill>
                  <a:srgbClr val="00B0F0"/>
                </a:solidFill>
              </a:rPr>
              <a:t>由于机械装置存在响应时间</a:t>
            </a:r>
            <a:r>
              <a:rPr lang="zh-CN" altLang="en-US" sz="2400" dirty="0"/>
              <a:t>，故对原数据有以下处理</a:t>
            </a:r>
            <a:r>
              <a:rPr lang="en-US" altLang="zh-CN" sz="2400" dirty="0"/>
              <a:t>:</a:t>
            </a:r>
          </a:p>
          <a:p>
            <a:r>
              <a:rPr lang="zh-CN" altLang="en-US" sz="2400" dirty="0" smtClean="0"/>
              <a:t>每</a:t>
            </a:r>
            <a:r>
              <a:rPr lang="en-US" altLang="zh-CN" sz="2400" dirty="0"/>
              <a:t>64</a:t>
            </a:r>
            <a:r>
              <a:rPr lang="zh-CN" altLang="en-US" sz="2400" dirty="0"/>
              <a:t>个数取一个数，那么可以得到</a:t>
            </a:r>
            <a:r>
              <a:rPr lang="en-US" altLang="zh-CN" sz="2400" dirty="0"/>
              <a:t>64</a:t>
            </a:r>
            <a:r>
              <a:rPr lang="zh-CN" altLang="en-US" sz="2400" dirty="0"/>
              <a:t>组新数列重新排序得到新数列。</a:t>
            </a:r>
          </a:p>
          <a:p>
            <a:r>
              <a:rPr lang="zh-CN" altLang="en-US" sz="2400" dirty="0"/>
              <a:t>直接利用</a:t>
            </a:r>
            <a:r>
              <a:rPr lang="en-US" altLang="zh-CN" sz="2400" dirty="0"/>
              <a:t>Matlab</a:t>
            </a:r>
            <a:r>
              <a:rPr lang="zh-CN" altLang="en-US" sz="2400" dirty="0"/>
              <a:t>生成</a:t>
            </a:r>
            <a:r>
              <a:rPr lang="en-US" altLang="zh-CN" sz="2400" dirty="0"/>
              <a:t>m</a:t>
            </a:r>
            <a:r>
              <a:rPr lang="zh-CN" altLang="en-US" sz="2400" dirty="0"/>
              <a:t>文件可对任意</a:t>
            </a:r>
            <a:r>
              <a:rPr lang="en-US" altLang="zh-CN" sz="2400" dirty="0"/>
              <a:t>txt</a:t>
            </a:r>
            <a:r>
              <a:rPr lang="zh-CN" altLang="en-US" sz="2400" dirty="0"/>
              <a:t>文件进行自动处理</a:t>
            </a:r>
            <a:r>
              <a:rPr lang="zh-CN" altLang="en-US" sz="2400" dirty="0" smtClean="0"/>
              <a:t>。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6303848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结果（仅截取部分）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921" y="2418611"/>
            <a:ext cx="11038958" cy="6899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085792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分析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38222" y="4270785"/>
            <a:ext cx="5328356" cy="1571749"/>
          </a:xfrm>
        </p:spPr>
        <p:txBody>
          <a:bodyPr>
            <a:normAutofit/>
          </a:bodyPr>
          <a:lstStyle/>
          <a:p>
            <a:r>
              <a:rPr lang="en-US" sz="4800" dirty="0" smtClean="0"/>
              <a:t>Diehard</a:t>
            </a:r>
            <a:r>
              <a:rPr lang="zh-CN" altLang="en-US" sz="4800" dirty="0" smtClean="0"/>
              <a:t>测试</a:t>
            </a:r>
            <a:endParaRPr lang="en-US" altLang="zh-CN" sz="4800" dirty="0" smtClean="0"/>
          </a:p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373703" y="5884343"/>
            <a:ext cx="643692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/>
              <a:t>NIST</a:t>
            </a:r>
            <a:r>
              <a:rPr lang="zh-CN" altLang="en-US" sz="4400" dirty="0" smtClean="0"/>
              <a:t>测试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835549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主要</a:t>
            </a:r>
            <a:r>
              <a:rPr lang="zh-CN" altLang="en-US" dirty="0"/>
              <a:t>测试内容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 smtClean="0"/>
              <a:t>Frequency</a:t>
            </a:r>
          </a:p>
          <a:p>
            <a:r>
              <a:rPr lang="en-US" dirty="0" smtClean="0"/>
              <a:t>Block Frequency</a:t>
            </a:r>
          </a:p>
          <a:p>
            <a:r>
              <a:rPr lang="en-US" dirty="0" smtClean="0"/>
              <a:t>Cumulative Sums</a:t>
            </a:r>
          </a:p>
          <a:p>
            <a:r>
              <a:rPr lang="en-US" dirty="0" smtClean="0"/>
              <a:t>Runs</a:t>
            </a:r>
          </a:p>
          <a:p>
            <a:r>
              <a:rPr lang="en-US" dirty="0" smtClean="0"/>
              <a:t>Longest Run</a:t>
            </a:r>
          </a:p>
          <a:p>
            <a:r>
              <a:rPr lang="en-US" dirty="0" smtClean="0"/>
              <a:t>Rank</a:t>
            </a:r>
          </a:p>
          <a:p>
            <a:r>
              <a:rPr lang="en-US" dirty="0" smtClean="0"/>
              <a:t>FFT</a:t>
            </a:r>
          </a:p>
          <a:p>
            <a:r>
              <a:rPr lang="en-US" dirty="0" smtClean="0"/>
              <a:t>Linear Complexity</a:t>
            </a:r>
          </a:p>
          <a:p>
            <a:r>
              <a:rPr lang="en-US" dirty="0" err="1"/>
              <a:t>NonOverlappingTemplate</a:t>
            </a:r>
            <a:endParaRPr lang="en-US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62500" lnSpcReduction="20000"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83320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Frequency &amp; Block </a:t>
            </a:r>
            <a:r>
              <a:rPr lang="en-US" dirty="0" smtClean="0"/>
              <a:t>Frequency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>
                <a:solidFill>
                  <a:schemeClr val="bg1">
                    <a:lumMod val="75000"/>
                    <a:lumOff val="25000"/>
                  </a:schemeClr>
                </a:solidFill>
              </a:rPr>
              <a:t>P</a:t>
            </a:r>
            <a:r>
              <a:rPr lang="en-US" dirty="0" smtClean="0">
                <a:solidFill>
                  <a:schemeClr val="bg1">
                    <a:lumMod val="75000"/>
                    <a:lumOff val="25000"/>
                  </a:schemeClr>
                </a:solidFill>
              </a:rPr>
              <a:t>roportion</a:t>
            </a:r>
            <a:r>
              <a:rPr lang="en-US" dirty="0" smtClean="0"/>
              <a:t> </a:t>
            </a:r>
            <a:r>
              <a:rPr lang="en-US" dirty="0"/>
              <a:t>of zeroes and ones for the entire sequence </a:t>
            </a:r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/>
              <a:t>Since P-value ≥ </a:t>
            </a:r>
            <a:r>
              <a:rPr lang="en-US" dirty="0" smtClean="0"/>
              <a:t>0.01</a:t>
            </a:r>
            <a:r>
              <a:rPr lang="en-US" dirty="0"/>
              <a:t>, accept the sequence as random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zh-CN" altLang="en-US" dirty="0" smtClean="0"/>
              <a:t>我们得到的结果 </a:t>
            </a:r>
            <a:r>
              <a:rPr lang="nb-NO" dirty="0" smtClean="0"/>
              <a:t>0.77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0717694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Runs Test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This </a:t>
            </a:r>
            <a:r>
              <a:rPr lang="en-US" dirty="0"/>
              <a:t>test determines whether the </a:t>
            </a:r>
            <a:r>
              <a:rPr lang="en-US" dirty="0">
                <a:solidFill>
                  <a:schemeClr val="bg1">
                    <a:lumMod val="75000"/>
                    <a:lumOff val="25000"/>
                  </a:schemeClr>
                </a:solidFill>
              </a:rPr>
              <a:t>oscillation between such zeros and ones </a:t>
            </a:r>
            <a:r>
              <a:rPr lang="en-US" dirty="0"/>
              <a:t>is too fast or too slow. </a:t>
            </a:r>
          </a:p>
          <a:p>
            <a:r>
              <a:rPr lang="en-US" dirty="0" smtClean="0"/>
              <a:t>P-VALUE=</a:t>
            </a:r>
            <a:r>
              <a:rPr lang="is-IS" dirty="0" smtClean="0"/>
              <a:t>0.08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619150301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Longest Run of Ones in a Block 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Determine </a:t>
            </a:r>
            <a:r>
              <a:rPr lang="en-US" dirty="0"/>
              <a:t>whether </a:t>
            </a:r>
            <a:r>
              <a:rPr lang="en-US" dirty="0">
                <a:solidFill>
                  <a:schemeClr val="bg1">
                    <a:lumMod val="75000"/>
                    <a:lumOff val="25000"/>
                  </a:schemeClr>
                </a:solidFill>
              </a:rPr>
              <a:t>the length of the longest run of ones </a:t>
            </a:r>
            <a:r>
              <a:rPr lang="en-US" dirty="0"/>
              <a:t>within the tested sequence is consistent with the length of the longest run of ones that would be expected in a random sequence. 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P-Value = </a:t>
            </a:r>
            <a:r>
              <a:rPr lang="nb-NO" dirty="0" smtClean="0"/>
              <a:t>0.77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135974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Binary Matrix Rank Test 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purpose of this test is to </a:t>
            </a:r>
            <a:r>
              <a:rPr lang="en-US" dirty="0" smtClean="0"/>
              <a:t>check </a:t>
            </a:r>
            <a:r>
              <a:rPr lang="en-US" dirty="0"/>
              <a:t>for</a:t>
            </a:r>
            <a:r>
              <a:rPr lang="en-US" dirty="0">
                <a:solidFill>
                  <a:schemeClr val="bg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>
                <a:solidFill>
                  <a:schemeClr val="bg1">
                    <a:lumMod val="75000"/>
                    <a:lumOff val="25000"/>
                  </a:schemeClr>
                </a:solidFill>
              </a:rPr>
              <a:t>linear dependence </a:t>
            </a:r>
            <a:r>
              <a:rPr lang="en-US" dirty="0"/>
              <a:t>among fixed length substrings of the original sequence 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P-VALUE=</a:t>
            </a:r>
            <a:r>
              <a:rPr lang="hr-HR" dirty="0" smtClean="0"/>
              <a:t>0.11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7165921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伽耳顿板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9544" y="2628900"/>
            <a:ext cx="10885712" cy="60960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5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alphaModFix amt="90000"/>
          </a:blip>
          <a:stretch>
            <a:fillRect/>
          </a:stretch>
        </p:blipFill>
        <p:spPr>
          <a:xfrm>
            <a:off x="1059544" y="2628900"/>
            <a:ext cx="10885712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153603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演示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IMG_1822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421255" y="2628900"/>
            <a:ext cx="8162290" cy="6121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8002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算法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我们考虑两种算法</a:t>
            </a:r>
            <a:endParaRPr lang="en-US" altLang="zh-CN" dirty="0" smtClean="0"/>
          </a:p>
          <a:p>
            <a:r>
              <a:rPr lang="en-US" altLang="zh-CN" dirty="0" smtClean="0"/>
              <a:t>1.</a:t>
            </a:r>
            <a:r>
              <a:rPr lang="zh-CN" altLang="en-US" dirty="0" smtClean="0"/>
              <a:t>研究每个小球的运动，将每个格子标号，则小球最终位置所在号码即为随机数大小，其符合二项分布</a:t>
            </a:r>
            <a:endParaRPr lang="en-US" altLang="zh-CN" dirty="0" smtClean="0"/>
          </a:p>
          <a:p>
            <a:r>
              <a:rPr lang="en-US" altLang="zh-CN" dirty="0" smtClean="0"/>
              <a:t>2.</a:t>
            </a:r>
            <a:r>
              <a:rPr lang="zh-CN" altLang="en-US" dirty="0" smtClean="0"/>
              <a:t>研究每次动作，将多次实验得到的平均点（或者理论值）与某一次的分布相比，高于记作</a:t>
            </a:r>
            <a:r>
              <a:rPr lang="en-US" altLang="zh-CN" dirty="0" smtClean="0"/>
              <a:t>1</a:t>
            </a:r>
            <a:r>
              <a:rPr lang="zh-CN" altLang="en-US" dirty="0" smtClean="0"/>
              <a:t>，低于记作</a:t>
            </a:r>
            <a:r>
              <a:rPr lang="en-US" altLang="zh-CN" dirty="0" smtClean="0"/>
              <a:t>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127217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分析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由于对二项分布随机数没有一个测试标准</a:t>
            </a:r>
            <a:endParaRPr lang="en-US" altLang="zh-CN" dirty="0"/>
          </a:p>
          <a:p>
            <a:r>
              <a:rPr lang="zh-CN" altLang="en-US" dirty="0" smtClean="0"/>
              <a:t>我们考虑对其进行高斯拟合</a:t>
            </a:r>
            <a:endParaRPr lang="en-US" altLang="zh-CN" dirty="0" smtClean="0"/>
          </a:p>
          <a:p>
            <a:r>
              <a:rPr lang="zh-CN" altLang="en-US" dirty="0" smtClean="0"/>
              <a:t>关于误差：当存在系统误差时，修正理论的正态分布曲线，即可得到新产生的随机数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609428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结果</a:t>
            </a:r>
            <a:endParaRPr lang="en-US" dirty="0"/>
          </a:p>
        </p:txBody>
      </p:sp>
      <p:pic>
        <p:nvPicPr>
          <p:cNvPr id="4" name="Picture 3" descr="/Users/Hendry/Desktop/Screen Shot 2016-03-23 at 10.39.20 AM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765" y="3334869"/>
            <a:ext cx="11929035" cy="347889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1348236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有</a:t>
            </a:r>
            <a:r>
              <a:rPr lang="zh-CN" altLang="en-US" dirty="0"/>
              <a:t>足够次数的钉子与小球的碰撞是</a:t>
            </a:r>
            <a:r>
              <a:rPr lang="zh-CN" altLang="en-US" dirty="0" smtClean="0"/>
              <a:t>必要条件</a:t>
            </a:r>
            <a:endParaRPr lang="en-US" altLang="zh-CN" dirty="0" smtClean="0"/>
          </a:p>
          <a:p>
            <a:r>
              <a:rPr lang="zh-CN" altLang="en-US" dirty="0"/>
              <a:t>随机分布的粒子速度或者随机分布的粒子位置是粒子</a:t>
            </a:r>
            <a:r>
              <a:rPr lang="zh-CN" altLang="en-US" dirty="0" smtClean="0"/>
              <a:t>落点</a:t>
            </a:r>
            <a:r>
              <a:rPr lang="zh-CN" altLang="en-US" dirty="0"/>
              <a:t>的呈现高斯分布的根源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008460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hape 142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525779">
              <a:spcBef>
                <a:spcPts val="1400"/>
              </a:spcBef>
              <a:defRPr sz="6300"/>
            </a:lvl1pPr>
          </a:lstStyle>
          <a:p>
            <a:r>
              <a:rPr lang="zh-CN" altLang="en-US" dirty="0" smtClean="0"/>
              <a:t>仓室效应</a:t>
            </a:r>
            <a:endParaRPr dirty="0"/>
          </a:p>
        </p:txBody>
      </p:sp>
      <p:pic>
        <p:nvPicPr>
          <p:cNvPr id="4" name="Untitled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144261" y="2883106"/>
            <a:ext cx="8716277" cy="4903039"/>
          </a:xfrm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方法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0" y="2628900"/>
            <a:ext cx="11988800" cy="6096000"/>
          </a:xfrm>
        </p:spPr>
        <p:txBody>
          <a:bodyPr/>
          <a:lstStyle/>
          <a:p>
            <a:pPr marL="33338" lvl="6" indent="635000"/>
            <a:r>
              <a:rPr lang="zh-CN" altLang="en-US" dirty="0"/>
              <a:t>一个有一定尺寸的箱子被分成大小相等的两格，中间被一个隔板隔开，其中一格里面放有一定直径和数量的颗粒。当这个箱子被固定在一个振动台上时，在一定振幅和频率下，颗粒将会均匀分布到两格中，在另一个振幅或频率下，颗粒将会全部集聚到一格中。而为了生成随机数，需要研究的是当颗粒将会均匀分布到两格时，因为两边小球数量的涨落来生成一定的随机数。</a:t>
            </a:r>
            <a:endParaRPr lang="en-US" altLang="zh-CN" dirty="0" smtClean="0"/>
          </a:p>
        </p:txBody>
      </p:sp>
    </p:spTree>
    <p:extLst>
      <p:ext uri="{BB962C8B-B14F-4D97-AF65-F5344CB8AC3E}">
        <p14:creationId xmlns:p14="http://schemas.microsoft.com/office/powerpoint/2010/main" val="41448631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方法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zh-CN" altLang="en-US" dirty="0"/>
                  <a:t>每隔</a:t>
                </a:r>
                <a:r>
                  <a:rPr lang="en-US" altLang="zh-CN" dirty="0"/>
                  <a:t>n</a:t>
                </a:r>
                <a:r>
                  <a:rPr lang="zh-CN" altLang="en-US" dirty="0"/>
                  <a:t>帧取一图像</a:t>
                </a:r>
              </a:p>
              <a:p>
                <a:r>
                  <a:rPr lang="zh-CN" altLang="en-US" dirty="0"/>
                  <a:t>根据其左右两个仓室的分布来生成随机数</a:t>
                </a:r>
              </a:p>
              <a:p>
                <a:r>
                  <a:rPr lang="zh-CN" altLang="en-US" dirty="0"/>
                  <a:t>我们可以知道，每一个小球在左右分布的概率相等</a:t>
                </a:r>
              </a:p>
              <a:p>
                <a:r>
                  <a:rPr lang="zh-CN" altLang="en-US" dirty="0"/>
                  <a:t>因此如果一共有</a:t>
                </a:r>
                <a:r>
                  <a:rPr lang="en-US" altLang="zh-CN" dirty="0"/>
                  <a:t>n</a:t>
                </a:r>
                <a:r>
                  <a:rPr lang="zh-CN" altLang="en-US" dirty="0"/>
                  <a:t>个小球时，左边有</a:t>
                </a:r>
                <a:r>
                  <a:rPr lang="en-US" altLang="zh-CN" dirty="0"/>
                  <a:t>m</a:t>
                </a:r>
                <a:r>
                  <a:rPr lang="zh-CN" altLang="en-US" dirty="0"/>
                  <a:t>个的概率</a:t>
                </a:r>
                <a:r>
                  <a:rPr lang="zh-CN" altLang="en-US" dirty="0" smtClean="0"/>
                  <a:t>为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bg-BG" altLang="zh-CN" i="1">
                            <a:latin typeface="Cambria Math" charset="0"/>
                          </a:rPr>
                        </m:ctrlPr>
                      </m:fPr>
                      <m:num>
                        <m:sSubSup>
                          <m:sSubSupPr>
                            <m:ctrlPr>
                              <a:rPr lang="en-US" altLang="zh-CN" i="1">
                                <a:latin typeface="Cambria Math" charset="0"/>
                              </a:rPr>
                            </m:ctrlPr>
                          </m:sSubSupPr>
                          <m:e>
                            <m:r>
                              <a:rPr lang="en-US" altLang="zh-CN" i="1">
                                <a:latin typeface="Cambria Math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charset="0"/>
                              </a:rPr>
                              <m:t>𝑛</m:t>
                            </m:r>
                          </m:sub>
                          <m:sup>
                            <m:r>
                              <a:rPr lang="en-US" altLang="zh-CN" i="1">
                                <a:latin typeface="Cambria Math" charset="0"/>
                              </a:rPr>
                              <m:t>𝑚</m:t>
                            </m:r>
                          </m:sup>
                        </m:sSubSup>
                      </m:num>
                      <m:den>
                        <m:nary>
                          <m:naryPr>
                            <m:chr m:val="∑"/>
                            <m:limLoc m:val="subSup"/>
                            <m:ctrlPr>
                              <a:rPr lang="is-IS" altLang="zh-CN" i="1">
                                <a:latin typeface="Cambria Math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5"/>
                              </m:rPr>
                              <a:rPr lang="en-US" altLang="zh-CN" i="1">
                                <a:latin typeface="Cambria Math" charset="0"/>
                              </a:rPr>
                              <m:t>𝑖</m:t>
                            </m:r>
                            <m:r>
                              <a:rPr lang="en-US" altLang="zh-CN" i="1">
                                <a:latin typeface="Cambria Math" charset="0"/>
                              </a:rPr>
                              <m:t>=0</m:t>
                            </m:r>
                          </m:sub>
                          <m:sup>
                            <m:r>
                              <a:rPr lang="en-US" altLang="zh-CN" i="1">
                                <a:latin typeface="Cambria Math" charset="0"/>
                              </a:rPr>
                              <m:t>𝑛</m:t>
                            </m:r>
                          </m:sup>
                          <m:e>
                            <m:sSubSup>
                              <m:sSubSupPr>
                                <m:ctrlPr>
                                  <a:rPr lang="en-US" altLang="zh-CN" i="1">
                                    <a:latin typeface="Cambria Math" charset="0"/>
                                  </a:rPr>
                                </m:ctrlPr>
                              </m:sSubSupPr>
                              <m:e>
                                <m:r>
                                  <a:rPr lang="en-US" altLang="zh-CN" i="1">
                                    <a:latin typeface="Cambria Math" charset="0"/>
                                  </a:rPr>
                                  <m:t>𝐶</m:t>
                                </m:r>
                              </m:e>
                              <m:sub>
                                <m:r>
                                  <a:rPr lang="en-US" altLang="zh-CN" i="1">
                                    <a:latin typeface="Cambria Math" charset="0"/>
                                  </a:rPr>
                                  <m:t>𝑛</m:t>
                                </m:r>
                              </m:sub>
                              <m:sup>
                                <m:r>
                                  <a:rPr lang="en-US" altLang="zh-CN" i="1">
                                    <a:latin typeface="Cambria Math" charset="0"/>
                                  </a:rPr>
                                  <m:t>𝑖</m:t>
                                </m:r>
                              </m:sup>
                            </m:sSubSup>
                          </m:e>
                        </m:nary>
                      </m:den>
                    </m:f>
                  </m:oMath>
                </a14:m>
                <a:endParaRPr lang="en-US" altLang="zh-CN" dirty="0" smtClean="0"/>
              </a:p>
              <a:p>
                <a:r>
                  <a:rPr lang="zh-CN" altLang="en-US" dirty="0" smtClean="0"/>
                  <a:t>可以看出这是一个二项分布，与伽耳顿板有类似之处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Tex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blipFill rotWithShape="0">
                <a:blip r:embed="rId2"/>
                <a:stretch>
                  <a:fillRect l="-7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3784668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>
            <a:spLocks noGrp="1"/>
          </p:cNvSpPr>
          <p:nvPr>
            <p:ph type="title"/>
          </p:nvPr>
        </p:nvSpPr>
        <p:spPr>
          <a:xfrm>
            <a:off x="508000" y="881380"/>
            <a:ext cx="11988800" cy="1219200"/>
          </a:xfrm>
          <a:prstGeom prst="rect">
            <a:avLst/>
          </a:prstGeom>
        </p:spPr>
        <p:txBody>
          <a:bodyPr/>
          <a:lstStyle>
            <a:lvl1pPr defTabSz="525779">
              <a:spcBef>
                <a:spcPts val="1400"/>
              </a:spcBef>
              <a:defRPr sz="6300"/>
            </a:lvl1pPr>
          </a:lstStyle>
          <a:p>
            <a:r>
              <a:rPr dirty="0" smtClean="0"/>
              <a:t>恢复系数</a:t>
            </a:r>
            <a:r>
              <a:rPr lang="en-US" dirty="0" smtClean="0"/>
              <a:t>(</a:t>
            </a:r>
            <a:r>
              <a:rPr lang="en-US" b="1" dirty="0"/>
              <a:t>Coefficients of Restitution)</a:t>
            </a:r>
            <a:endParaRPr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0901754"/>
              </p:ext>
            </p:extLst>
          </p:nvPr>
        </p:nvGraphicFramePr>
        <p:xfrm>
          <a:off x="1554480" y="2458717"/>
          <a:ext cx="9895839" cy="5602806"/>
        </p:xfrm>
        <a:graphic>
          <a:graphicData uri="http://schemas.openxmlformats.org/drawingml/2006/table">
            <a:tbl>
              <a:tblPr/>
              <a:tblGrid>
                <a:gridCol w="3298613"/>
                <a:gridCol w="3298613"/>
                <a:gridCol w="3298613"/>
              </a:tblGrid>
              <a:tr h="774746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4000" b="1" i="0" u="none" strike="noStrike" dirty="0">
                          <a:solidFill>
                            <a:srgbClr val="44546A"/>
                          </a:solidFill>
                          <a:effectLst/>
                          <a:latin typeface="Calibri" charset="0"/>
                        </a:rPr>
                        <a:t>材质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0" b="1" i="0" u="none" strike="noStrike">
                          <a:solidFill>
                            <a:srgbClr val="44546A"/>
                          </a:solidFill>
                          <a:effectLst/>
                          <a:latin typeface="Calibri" charset="0"/>
                        </a:rPr>
                        <a:t>Texture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4000" b="1" i="0" u="none" strike="noStrike">
                          <a:solidFill>
                            <a:srgbClr val="44546A"/>
                          </a:solidFill>
                          <a:effectLst/>
                          <a:latin typeface="Calibri" charset="0"/>
                        </a:rPr>
                        <a:t>c.o.r.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</a:tr>
              <a:tr h="700960">
                <a:tc>
                  <a:txBody>
                    <a:bodyPr/>
                    <a:lstStyle/>
                    <a:p>
                      <a:pPr algn="ctr" fontAlgn="b"/>
                      <a:r>
                        <a:rPr kumimoji="0" lang="zh-CN" altLang="en-US" sz="4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90000"/>
                              <a:lumOff val="10000"/>
                            </a:schemeClr>
                          </a:solidFill>
                          <a:effectLst/>
                          <a:uFillTx/>
                          <a:latin typeface="Palatino"/>
                          <a:ea typeface="Palatino"/>
                          <a:cs typeface="Palatino"/>
                          <a:sym typeface="Palatino"/>
                        </a:rPr>
                        <a:t>硅胶</a:t>
                      </a:r>
                      <a:endParaRPr lang="zh-CN" altLang="en-US" sz="4000" b="0" i="0" u="none" strike="noStrike" dirty="0">
                        <a:solidFill>
                          <a:schemeClr val="bg1">
                            <a:lumMod val="90000"/>
                            <a:lumOff val="10000"/>
                          </a:schemeClr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0" b="0" i="0" u="none" strike="noStrike" dirty="0" smtClean="0">
                          <a:solidFill>
                            <a:schemeClr val="bg1">
                              <a:lumMod val="90000"/>
                              <a:lumOff val="10000"/>
                            </a:schemeClr>
                          </a:solidFill>
                          <a:effectLst/>
                          <a:latin typeface="Calibri" charset="0"/>
                        </a:rPr>
                        <a:t>silica gel</a:t>
                      </a:r>
                      <a:endParaRPr lang="en-US" sz="4000" b="0" i="0" u="none" strike="noStrike" dirty="0">
                        <a:solidFill>
                          <a:schemeClr val="bg1">
                            <a:lumMod val="90000"/>
                            <a:lumOff val="10000"/>
                          </a:schemeClr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4000" b="0" i="0" u="none" strike="noStrike" dirty="0" smtClean="0">
                          <a:solidFill>
                            <a:schemeClr val="bg1">
                              <a:lumMod val="90000"/>
                              <a:lumOff val="10000"/>
                            </a:schemeClr>
                          </a:solidFill>
                          <a:effectLst/>
                          <a:latin typeface="Calibri" charset="0"/>
                        </a:rPr>
                        <a:t>0.9</a:t>
                      </a:r>
                      <a:endParaRPr lang="nb-NO" sz="4000" b="0" i="0" u="none" strike="noStrike" dirty="0">
                        <a:solidFill>
                          <a:schemeClr val="bg1">
                            <a:lumMod val="90000"/>
                            <a:lumOff val="10000"/>
                          </a:schemeClr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</a:tr>
              <a:tr h="700960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4000" b="0" i="0" u="none" strike="noStrike" dirty="0">
                          <a:solidFill>
                            <a:schemeClr val="bg1">
                              <a:lumMod val="90000"/>
                              <a:lumOff val="10000"/>
                            </a:schemeClr>
                          </a:solidFill>
                          <a:effectLst/>
                          <a:latin typeface="Calibri" charset="0"/>
                        </a:rPr>
                        <a:t>树脂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0" b="0" i="0" u="none" strike="noStrike" dirty="0">
                          <a:solidFill>
                            <a:schemeClr val="bg1">
                              <a:lumMod val="90000"/>
                              <a:lumOff val="10000"/>
                            </a:schemeClr>
                          </a:solidFill>
                          <a:effectLst/>
                          <a:latin typeface="Calibri" charset="0"/>
                        </a:rPr>
                        <a:t>Balata (golf)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4000" b="0" i="0" u="none" strike="noStrike" dirty="0" smtClean="0">
                          <a:solidFill>
                            <a:schemeClr val="bg1">
                              <a:lumMod val="90000"/>
                              <a:lumOff val="10000"/>
                            </a:schemeClr>
                          </a:solidFill>
                          <a:effectLst/>
                          <a:latin typeface="Calibri" charset="0"/>
                        </a:rPr>
                        <a:t>0.9</a:t>
                      </a:r>
                      <a:endParaRPr lang="nb-NO" sz="4000" b="0" i="0" u="none" strike="noStrike" dirty="0">
                        <a:solidFill>
                          <a:schemeClr val="bg1">
                            <a:lumMod val="90000"/>
                            <a:lumOff val="10000"/>
                          </a:schemeClr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</a:tr>
              <a:tr h="700960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4000" b="0" i="0" u="none" strike="noStrike" dirty="0">
                          <a:solidFill>
                            <a:schemeClr val="bg1">
                              <a:lumMod val="90000"/>
                              <a:lumOff val="10000"/>
                            </a:schemeClr>
                          </a:solidFill>
                          <a:effectLst/>
                          <a:latin typeface="Calibri" charset="0"/>
                        </a:rPr>
                        <a:t>橡胶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0" b="0" i="0" u="none" strike="noStrike" dirty="0">
                          <a:solidFill>
                            <a:schemeClr val="bg1">
                              <a:lumMod val="90000"/>
                              <a:lumOff val="10000"/>
                            </a:schemeClr>
                          </a:solidFill>
                          <a:effectLst/>
                          <a:latin typeface="Calibri" charset="0"/>
                        </a:rPr>
                        <a:t>rubber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4000" b="0" i="0" u="none" strike="noStrike" dirty="0" smtClean="0">
                          <a:solidFill>
                            <a:schemeClr val="bg1">
                              <a:lumMod val="90000"/>
                              <a:lumOff val="10000"/>
                            </a:schemeClr>
                          </a:solidFill>
                          <a:effectLst/>
                          <a:latin typeface="Calibri" charset="0"/>
                        </a:rPr>
                        <a:t>0.8</a:t>
                      </a:r>
                      <a:endParaRPr lang="nb-NO" sz="4000" b="0" i="0" u="none" strike="noStrike" dirty="0">
                        <a:solidFill>
                          <a:schemeClr val="bg1">
                            <a:lumMod val="90000"/>
                            <a:lumOff val="10000"/>
                          </a:schemeClr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</a:tr>
              <a:tr h="607257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4000" b="0" i="0" u="none" strike="noStrike">
                          <a:solidFill>
                            <a:schemeClr val="bg1">
                              <a:lumMod val="90000"/>
                              <a:lumOff val="10000"/>
                            </a:schemeClr>
                          </a:solidFill>
                          <a:effectLst/>
                          <a:latin typeface="Calibri" charset="0"/>
                        </a:rPr>
                        <a:t>塑料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0" b="0" i="0" u="none" strike="noStrike" dirty="0">
                          <a:solidFill>
                            <a:schemeClr val="bg1">
                              <a:lumMod val="90000"/>
                              <a:lumOff val="10000"/>
                            </a:schemeClr>
                          </a:solidFill>
                          <a:effectLst/>
                          <a:latin typeface="Calibri" charset="0"/>
                        </a:rPr>
                        <a:t>hard plastic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4000" b="0" i="0" u="none" strike="noStrike" dirty="0" smtClean="0">
                          <a:solidFill>
                            <a:schemeClr val="bg1">
                              <a:lumMod val="90000"/>
                              <a:lumOff val="10000"/>
                            </a:schemeClr>
                          </a:solidFill>
                          <a:effectLst/>
                          <a:latin typeface="Calibri" charset="0"/>
                        </a:rPr>
                        <a:t>0.7</a:t>
                      </a:r>
                      <a:endParaRPr lang="it-IT" sz="4000" b="0" i="0" u="none" strike="noStrike" dirty="0">
                        <a:solidFill>
                          <a:schemeClr val="bg1">
                            <a:lumMod val="90000"/>
                            <a:lumOff val="10000"/>
                          </a:schemeClr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</a:tr>
              <a:tr h="700960">
                <a:tc>
                  <a:txBody>
                    <a:bodyPr/>
                    <a:lstStyle/>
                    <a:p>
                      <a:pPr algn="ctr" fontAlgn="b"/>
                      <a:r>
                        <a:rPr lang="zh-TW" altLang="en-US" sz="4000" b="0" i="0" u="none" strike="noStrike">
                          <a:solidFill>
                            <a:schemeClr val="bg1">
                              <a:lumMod val="90000"/>
                              <a:lumOff val="10000"/>
                            </a:schemeClr>
                          </a:solidFill>
                          <a:effectLst/>
                          <a:latin typeface="Calibri" charset="0"/>
                        </a:rPr>
                        <a:t>玻璃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0" b="0" i="0" u="none" strike="noStrike" dirty="0">
                          <a:solidFill>
                            <a:schemeClr val="bg1">
                              <a:lumMod val="90000"/>
                              <a:lumOff val="10000"/>
                            </a:schemeClr>
                          </a:solidFill>
                          <a:effectLst/>
                          <a:latin typeface="Calibri" charset="0"/>
                        </a:rPr>
                        <a:t>glass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4000" b="0" i="0" u="none" strike="noStrike" dirty="0" smtClean="0">
                          <a:solidFill>
                            <a:schemeClr val="bg1">
                              <a:lumMod val="90000"/>
                              <a:lumOff val="10000"/>
                            </a:schemeClr>
                          </a:solidFill>
                          <a:effectLst/>
                          <a:latin typeface="Calibri" charset="0"/>
                        </a:rPr>
                        <a:t>0.7</a:t>
                      </a:r>
                      <a:endParaRPr lang="nb-NO" sz="4000" b="0" i="0" u="none" strike="noStrike" dirty="0">
                        <a:solidFill>
                          <a:schemeClr val="bg1">
                            <a:lumMod val="90000"/>
                            <a:lumOff val="10000"/>
                          </a:schemeClr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</a:tr>
              <a:tr h="700960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4000" b="0" i="0" u="none" strike="noStrike">
                          <a:solidFill>
                            <a:schemeClr val="bg1">
                              <a:lumMod val="90000"/>
                              <a:lumOff val="10000"/>
                            </a:schemeClr>
                          </a:solidFill>
                          <a:effectLst/>
                          <a:latin typeface="Calibri" charset="0"/>
                        </a:rPr>
                        <a:t>木头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0" b="0" i="0" u="none" strike="noStrike" dirty="0">
                          <a:solidFill>
                            <a:schemeClr val="bg1">
                              <a:lumMod val="90000"/>
                              <a:lumOff val="10000"/>
                            </a:schemeClr>
                          </a:solidFill>
                          <a:effectLst/>
                          <a:latin typeface="Calibri" charset="0"/>
                        </a:rPr>
                        <a:t>wood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4000" b="0" i="0" u="none" strike="noStrike" dirty="0" smtClean="0">
                          <a:solidFill>
                            <a:schemeClr val="bg1">
                              <a:lumMod val="90000"/>
                              <a:lumOff val="10000"/>
                            </a:schemeClr>
                          </a:solidFill>
                          <a:effectLst/>
                          <a:latin typeface="Calibri" charset="0"/>
                        </a:rPr>
                        <a:t>0.6</a:t>
                      </a:r>
                      <a:endParaRPr lang="nb-NO" sz="4000" b="0" i="0" u="none" strike="noStrike" dirty="0">
                        <a:solidFill>
                          <a:schemeClr val="bg1">
                            <a:lumMod val="90000"/>
                            <a:lumOff val="10000"/>
                          </a:schemeClr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</a:tr>
              <a:tr h="700960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4000" b="0" i="0" u="none" strike="noStrike">
                          <a:solidFill>
                            <a:schemeClr val="bg1">
                              <a:lumMod val="90000"/>
                              <a:lumOff val="10000"/>
                            </a:schemeClr>
                          </a:solidFill>
                          <a:effectLst/>
                          <a:latin typeface="Calibri" charset="0"/>
                        </a:rPr>
                        <a:t>钢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0" b="0" i="0" u="none" strike="noStrike" dirty="0">
                          <a:solidFill>
                            <a:schemeClr val="bg1">
                              <a:lumMod val="90000"/>
                              <a:lumOff val="10000"/>
                            </a:schemeClr>
                          </a:solidFill>
                          <a:effectLst/>
                          <a:latin typeface="Calibri" charset="0"/>
                        </a:rPr>
                        <a:t>steel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4000" b="0" i="0" u="none" strike="noStrike" dirty="0" smtClean="0">
                          <a:solidFill>
                            <a:schemeClr val="bg1">
                              <a:lumMod val="90000"/>
                              <a:lumOff val="10000"/>
                            </a:schemeClr>
                          </a:solidFill>
                          <a:effectLst/>
                          <a:latin typeface="Calibri" charset="0"/>
                        </a:rPr>
                        <a:t>0.7</a:t>
                      </a:r>
                      <a:endParaRPr lang="nb-NO" sz="4000" b="0" i="0" u="none" strike="noStrike" dirty="0">
                        <a:solidFill>
                          <a:schemeClr val="bg1">
                            <a:lumMod val="90000"/>
                            <a:lumOff val="10000"/>
                          </a:schemeClr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zh-CN" altLang="en-US" dirty="0" smtClean="0"/>
              <a:t>弹性系数的意义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itle 3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r>
                      <a:rPr lang="en-US" sz="4400" i="1" smtClean="0">
                        <a:solidFill>
                          <a:schemeClr val="tx1">
                            <a:lumMod val="75000"/>
                          </a:schemeClr>
                        </a:solidFill>
                        <a:latin typeface="Cambria Math" charset="0"/>
                      </a:rPr>
                      <m:t>𝐵</m:t>
                    </m:r>
                    <m:r>
                      <a:rPr lang="en-US" sz="4400" i="1" smtClean="0">
                        <a:solidFill>
                          <a:schemeClr val="tx1">
                            <a:lumMod val="75000"/>
                          </a:schemeClr>
                        </a:solidFill>
                        <a:latin typeface="Cambria Math" charset="0"/>
                      </a:rPr>
                      <m:t>=4</m:t>
                    </m:r>
                    <m:r>
                      <a:rPr lang="en-US" sz="4400" i="1" smtClean="0">
                        <a:solidFill>
                          <a:schemeClr val="tx1">
                            <a:lumMod val="75000"/>
                          </a:schemeClr>
                        </a:solidFill>
                        <a:latin typeface="Cambria Math" charset="0"/>
                      </a:rPr>
                      <m:t>𝜋</m:t>
                    </m:r>
                    <m:r>
                      <a:rPr lang="en-US" sz="4400" i="1" smtClean="0">
                        <a:solidFill>
                          <a:schemeClr val="tx1">
                            <a:lumMod val="75000"/>
                          </a:schemeClr>
                        </a:solidFill>
                        <a:latin typeface="Cambria Math" charset="0"/>
                      </a:rPr>
                      <m:t>𝑔</m:t>
                    </m:r>
                    <m:sSup>
                      <m:sSupPr>
                        <m:ctrlPr>
                          <a:rPr lang="en-US" sz="4400" i="1">
                            <a:solidFill>
                              <a:schemeClr val="tx1">
                                <a:lumMod val="75000"/>
                              </a:schemeClr>
                            </a:solidFill>
                            <a:latin typeface="Cambria Math" charset="0"/>
                          </a:rPr>
                        </m:ctrlPr>
                      </m:sSupPr>
                      <m:e>
                        <m:r>
                          <a:rPr lang="en-US" sz="4400" i="1">
                            <a:solidFill>
                              <a:schemeClr val="tx1">
                                <a:lumMod val="75000"/>
                              </a:schemeClr>
                            </a:solidFill>
                            <a:latin typeface="Cambria Math" charset="0"/>
                          </a:rPr>
                          <m:t>𝑟</m:t>
                        </m:r>
                      </m:e>
                      <m:sup>
                        <m:r>
                          <a:rPr lang="en-US" sz="4400" i="1">
                            <a:solidFill>
                              <a:schemeClr val="tx1">
                                <a:lumMod val="75000"/>
                              </a:schemeClr>
                            </a:solidFill>
                            <a:latin typeface="Cambria Math" charset="0"/>
                          </a:rPr>
                          <m:t>2</m:t>
                        </m:r>
                      </m:sup>
                    </m:sSup>
                    <m:sSup>
                      <m:sSupPr>
                        <m:ctrlPr>
                          <a:rPr lang="en-US" sz="4400" i="1">
                            <a:solidFill>
                              <a:schemeClr val="tx1">
                                <a:lumMod val="75000"/>
                              </a:schemeClr>
                            </a:solidFill>
                            <a:latin typeface="Cambria Math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4400" i="1">
                                <a:solidFill>
                                  <a:schemeClr val="tx1">
                                    <a:lumMod val="75000"/>
                                  </a:schemeClr>
                                </a:solidFill>
                                <a:latin typeface="Cambria Math" charset="0"/>
                              </a:rPr>
                            </m:ctrlPr>
                          </m:dPr>
                          <m:e>
                            <m:r>
                              <a:rPr lang="en-US" sz="4400" i="1">
                                <a:solidFill>
                                  <a:schemeClr val="tx1">
                                    <a:lumMod val="75000"/>
                                  </a:schemeClr>
                                </a:solidFill>
                                <a:latin typeface="Cambria Math" charset="0"/>
                              </a:rPr>
                              <m:t>1−</m:t>
                            </m:r>
                            <m:r>
                              <a:rPr lang="en-US" sz="4400" i="1">
                                <a:solidFill>
                                  <a:schemeClr val="tx1">
                                    <a:lumMod val="75000"/>
                                  </a:schemeClr>
                                </a:solidFill>
                                <a:latin typeface="Cambria Math" charset="0"/>
                              </a:rPr>
                              <m:t>𝑒</m:t>
                            </m:r>
                          </m:e>
                        </m:d>
                      </m:e>
                      <m:sup>
                        <m:r>
                          <a:rPr lang="en-US" sz="4400" i="1">
                            <a:solidFill>
                              <a:schemeClr val="tx1">
                                <a:lumMod val="75000"/>
                              </a:schemeClr>
                            </a:solidFill>
                            <a:latin typeface="Cambria Math" charset="0"/>
                          </a:rPr>
                          <m:t>2</m:t>
                        </m:r>
                      </m:sup>
                    </m:sSup>
                    <m:r>
                      <a:rPr lang="en-US" sz="4400" i="1">
                        <a:solidFill>
                          <a:schemeClr val="tx1">
                            <a:lumMod val="75000"/>
                          </a:schemeClr>
                        </a:solidFill>
                        <a:latin typeface="Cambria Math" charset="0"/>
                      </a:rPr>
                      <m:t>h</m:t>
                    </m:r>
                    <m:sSup>
                      <m:sSupPr>
                        <m:ctrlPr>
                          <a:rPr lang="en-US" sz="4400" i="1">
                            <a:solidFill>
                              <a:schemeClr val="tx1">
                                <a:lumMod val="75000"/>
                              </a:schemeClr>
                            </a:solidFill>
                            <a:latin typeface="Cambria Math" charset="0"/>
                          </a:rPr>
                        </m:ctrlPr>
                      </m:sSupPr>
                      <m:e>
                        <m:r>
                          <a:rPr lang="en-US" sz="4400" i="1">
                            <a:solidFill>
                              <a:schemeClr val="tx1">
                                <a:lumMod val="75000"/>
                              </a:schemeClr>
                            </a:solidFill>
                            <a:latin typeface="Cambria Math" charset="0"/>
                          </a:rPr>
                          <m:t>(</m:t>
                        </m:r>
                        <m:f>
                          <m:fPr>
                            <m:ctrlPr>
                              <a:rPr lang="en-US" sz="4400" i="1">
                                <a:solidFill>
                                  <a:schemeClr val="tx1">
                                    <a:lumMod val="75000"/>
                                  </a:schemeClr>
                                </a:solidFill>
                                <a:latin typeface="Cambria Math" charset="0"/>
                              </a:rPr>
                            </m:ctrlPr>
                          </m:fPr>
                          <m:num>
                            <m:r>
                              <a:rPr lang="en-US" sz="4400" i="1">
                                <a:solidFill>
                                  <a:schemeClr val="tx1">
                                    <a:lumMod val="75000"/>
                                  </a:schemeClr>
                                </a:solidFill>
                                <a:latin typeface="Cambria Math" charset="0"/>
                              </a:rPr>
                              <m:t>𝑃</m:t>
                            </m:r>
                          </m:num>
                          <m:den>
                            <m:r>
                              <a:rPr lang="en-US" sz="4400" i="1">
                                <a:solidFill>
                                  <a:schemeClr val="tx1">
                                    <a:lumMod val="75000"/>
                                  </a:schemeClr>
                                </a:solidFill>
                                <a:latin typeface="Cambria Math" charset="0"/>
                              </a:rPr>
                              <m:t>𝑎𝑓𝑙</m:t>
                            </m:r>
                            <m:sSup>
                              <m:sSupPr>
                                <m:ctrlPr>
                                  <a:rPr lang="en-US" sz="4400" i="1">
                                    <a:solidFill>
                                      <a:schemeClr val="tx1">
                                        <a:lumMod val="75000"/>
                                      </a:schemeClr>
                                    </a:solidFill>
                                    <a:latin typeface="Cambria Math" charset="0"/>
                                  </a:rPr>
                                </m:ctrlPr>
                              </m:sSupPr>
                              <m:e>
                                <m:r>
                                  <a:rPr lang="en-US" sz="4400" i="1">
                                    <a:solidFill>
                                      <a:schemeClr val="tx1">
                                        <a:lumMod val="75000"/>
                                      </a:schemeClr>
                                    </a:solidFill>
                                    <a:latin typeface="Cambria Math" charset="0"/>
                                  </a:rPr>
                                  <m:t>𝑁</m:t>
                                </m:r>
                              </m:e>
                              <m:sup>
                                <m:r>
                                  <a:rPr lang="en-US" sz="4400" i="1">
                                    <a:solidFill>
                                      <a:schemeClr val="tx1">
                                        <a:lumMod val="75000"/>
                                      </a:schemeClr>
                                    </a:solidFill>
                                    <a:latin typeface="Cambria Math" charset="0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  <m:r>
                          <a:rPr lang="en-US" sz="4400" i="1">
                            <a:solidFill>
                              <a:schemeClr val="tx1">
                                <a:lumMod val="75000"/>
                              </a:schemeClr>
                            </a:solidFill>
                            <a:latin typeface="Cambria Math" charset="0"/>
                          </a:rPr>
                          <m:t>)</m:t>
                        </m:r>
                      </m:e>
                      <m:sup>
                        <m:r>
                          <a:rPr lang="en-US" sz="4400" i="1">
                            <a:solidFill>
                              <a:schemeClr val="tx1">
                                <a:lumMod val="75000"/>
                              </a:schemeClr>
                            </a:solidFill>
                            <a:latin typeface="Cambria Math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4400" dirty="0">
                    <a:solidFill>
                      <a:schemeClr val="tx1">
                        <a:lumMod val="75000"/>
                      </a:schemeClr>
                    </a:solidFill>
                    <a:effectLst/>
                  </a:rPr>
                  <a:t> </a:t>
                </a:r>
                <a:endParaRPr lang="en-US" sz="4400" dirty="0">
                  <a:solidFill>
                    <a:schemeClr val="tx1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" name="Tit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 Placeholder 4"/>
          <p:cNvSpPr>
            <a:spLocks noGrp="1"/>
          </p:cNvSpPr>
          <p:nvPr>
            <p:ph type="body" sz="quarter" idx="1"/>
          </p:nvPr>
        </p:nvSpPr>
        <p:spPr>
          <a:xfrm>
            <a:off x="8668728" y="5199499"/>
            <a:ext cx="4241800" cy="5374401"/>
          </a:xfrm>
        </p:spPr>
        <p:txBody>
          <a:bodyPr/>
          <a:lstStyle/>
          <a:p>
            <a:r>
              <a:rPr lang="zh-CN" altLang="en-US" dirty="0" smtClean="0"/>
              <a:t>当</a:t>
            </a:r>
            <a:r>
              <a:rPr lang="en-US" altLang="zh-CN" dirty="0" smtClean="0"/>
              <a:t>B&lt;1</a:t>
            </a:r>
            <a:r>
              <a:rPr lang="zh-CN" altLang="en-US" dirty="0" smtClean="0"/>
              <a:t>时，小球随机分布</a:t>
            </a:r>
            <a:endParaRPr lang="en-US" dirty="0"/>
          </a:p>
        </p:txBody>
      </p:sp>
      <p:pic>
        <p:nvPicPr>
          <p:cNvPr id="7" name="Picture Placeholder 6"/>
          <p:cNvPicPr>
            <a:picLocks noGrp="1" noChangeAspect="1"/>
          </p:cNvPicPr>
          <p:nvPr>
            <p:ph type="pic" idx="14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6"/>
          <a:stretch/>
        </p:blipFill>
        <p:spPr>
          <a:xfrm>
            <a:off x="4108450" y="1103411"/>
            <a:ext cx="8466875" cy="529820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8086" y="1485225"/>
            <a:ext cx="4837370" cy="45345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sz="3200" b="0" i="0" u="none" strike="noStrike" cap="none" spc="0" normalizeH="0" baseline="0" dirty="0" smtClean="0">
                <a:ln>
                  <a:noFill/>
                </a:ln>
                <a:solidFill>
                  <a:srgbClr val="414141"/>
                </a:solidFill>
                <a:effectLst/>
                <a:uFillTx/>
                <a:sym typeface="Palatino"/>
              </a:rPr>
              <a:t>g</a:t>
            </a:r>
            <a:r>
              <a:rPr kumimoji="0" lang="zh-CN" altLang="en-US" sz="3200" b="0" i="0" u="none" strike="noStrike" cap="none" spc="0" normalizeH="0" baseline="0" dirty="0" smtClean="0">
                <a:ln>
                  <a:noFill/>
                </a:ln>
                <a:solidFill>
                  <a:srgbClr val="414141"/>
                </a:solidFill>
                <a:effectLst/>
                <a:uFillTx/>
                <a:sym typeface="Palatino"/>
              </a:rPr>
              <a:t>为重力加速度</a:t>
            </a:r>
            <a:endParaRPr kumimoji="0" lang="en-US" altLang="zh-CN" sz="3200" b="0" i="0" u="none" strike="noStrike" cap="none" spc="0" normalizeH="0" baseline="0" dirty="0" smtClean="0">
              <a:ln>
                <a:noFill/>
              </a:ln>
              <a:solidFill>
                <a:srgbClr val="414141"/>
              </a:solidFill>
              <a:effectLst/>
              <a:uFillTx/>
              <a:sym typeface="Palatino"/>
            </a:endParaRPr>
          </a:p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altLang="zh-CN" sz="3200" dirty="0" smtClean="0"/>
              <a:t>r</a:t>
            </a:r>
            <a:r>
              <a:rPr lang="zh-CN" altLang="en-US" sz="3200" dirty="0" smtClean="0"/>
              <a:t>为小球半径</a:t>
            </a:r>
            <a:endParaRPr kumimoji="0" lang="en-US" altLang="zh-CN" sz="3200" b="0" i="0" u="none" strike="noStrike" cap="none" spc="0" normalizeH="0" baseline="0" dirty="0" smtClean="0">
              <a:ln>
                <a:noFill/>
              </a:ln>
              <a:solidFill>
                <a:srgbClr val="414141"/>
              </a:solidFill>
              <a:effectLst/>
              <a:uFillTx/>
              <a:sym typeface="Palatino"/>
            </a:endParaRPr>
          </a:p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altLang="zh-CN" sz="3200" dirty="0" smtClean="0"/>
              <a:t>e</a:t>
            </a:r>
            <a:r>
              <a:rPr lang="zh-CN" altLang="en-US" sz="3200" dirty="0" smtClean="0"/>
              <a:t>为弹性系数</a:t>
            </a:r>
            <a:endParaRPr lang="en-US" altLang="zh-CN" sz="3200" dirty="0" smtClean="0"/>
          </a:p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sz="3200" b="0" i="0" u="none" strike="noStrike" cap="none" spc="0" normalizeH="0" baseline="0" dirty="0" smtClean="0">
                <a:ln>
                  <a:noFill/>
                </a:ln>
                <a:solidFill>
                  <a:srgbClr val="414141"/>
                </a:solidFill>
                <a:effectLst/>
                <a:uFillTx/>
                <a:sym typeface="Palatino"/>
              </a:rPr>
              <a:t>h</a:t>
            </a:r>
            <a:r>
              <a:rPr kumimoji="0" lang="zh-CN" altLang="en-US" sz="3200" b="0" i="0" u="none" strike="noStrike" cap="none" spc="0" normalizeH="0" baseline="0" dirty="0" smtClean="0">
                <a:ln>
                  <a:noFill/>
                </a:ln>
                <a:solidFill>
                  <a:srgbClr val="414141"/>
                </a:solidFill>
                <a:effectLst/>
                <a:uFillTx/>
                <a:sym typeface="Palatino"/>
              </a:rPr>
              <a:t>为隔板高度</a:t>
            </a:r>
            <a:endParaRPr kumimoji="0" lang="en-US" altLang="zh-CN" sz="3200" b="0" i="0" u="none" strike="noStrike" cap="none" spc="0" normalizeH="0" baseline="0" dirty="0" smtClean="0">
              <a:ln>
                <a:noFill/>
              </a:ln>
              <a:solidFill>
                <a:srgbClr val="414141"/>
              </a:solidFill>
              <a:effectLst/>
              <a:uFillTx/>
              <a:sym typeface="Palatino"/>
            </a:endParaRPr>
          </a:p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altLang="zh-CN" sz="3200" dirty="0" smtClean="0"/>
              <a:t>P</a:t>
            </a:r>
            <a:r>
              <a:rPr lang="zh-CN" altLang="en-US" sz="3200" dirty="0" smtClean="0"/>
              <a:t>为总小球数</a:t>
            </a:r>
            <a:endParaRPr lang="en-US" altLang="zh-CN" sz="3200" dirty="0" smtClean="0"/>
          </a:p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altLang="zh-CN" sz="3200" dirty="0" smtClean="0"/>
              <a:t>a</a:t>
            </a:r>
            <a:r>
              <a:rPr lang="zh-CN" altLang="en-US" sz="3200" dirty="0" smtClean="0"/>
              <a:t>为振幅</a:t>
            </a:r>
            <a:endParaRPr lang="en-US" altLang="zh-CN" sz="3200" dirty="0" smtClean="0"/>
          </a:p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altLang="zh-CN" sz="3200" dirty="0" smtClean="0"/>
              <a:t>f</a:t>
            </a:r>
            <a:r>
              <a:rPr lang="zh-CN" altLang="en-US" sz="3200" dirty="0" smtClean="0"/>
              <a:t>为频率</a:t>
            </a:r>
            <a:endParaRPr lang="en-US" altLang="zh-CN" sz="3200" dirty="0" smtClean="0"/>
          </a:p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altLang="zh-CN" sz="3200" dirty="0" smtClean="0"/>
              <a:t>l</a:t>
            </a:r>
            <a:r>
              <a:rPr lang="zh-CN" altLang="en-US" sz="3200" dirty="0" smtClean="0"/>
              <a:t>为仓室宽度</a:t>
            </a:r>
            <a:endParaRPr lang="en-US" altLang="zh-CN" sz="3200" dirty="0" smtClean="0"/>
          </a:p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altLang="zh-CN" sz="3200" dirty="0" smtClean="0"/>
              <a:t>N</a:t>
            </a:r>
            <a:r>
              <a:rPr lang="zh-CN" altLang="en-US" sz="3200" dirty="0" smtClean="0"/>
              <a:t>为总仓室数</a:t>
            </a:r>
            <a:endParaRPr lang="en-US" altLang="zh-CN" sz="3200" dirty="0" smtClean="0"/>
          </a:p>
        </p:txBody>
      </p:sp>
    </p:spTree>
    <p:extLst>
      <p:ext uri="{BB962C8B-B14F-4D97-AF65-F5344CB8AC3E}">
        <p14:creationId xmlns:p14="http://schemas.microsoft.com/office/powerpoint/2010/main" val="194387413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静止时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07999" y="2628900"/>
            <a:ext cx="6054165" cy="6096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49" r="5553"/>
          <a:stretch/>
        </p:blipFill>
        <p:spPr>
          <a:xfrm rot="5400000">
            <a:off x="6532283" y="2679702"/>
            <a:ext cx="6095997" cy="599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77537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运动时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77485" y="2628902"/>
            <a:ext cx="6096001" cy="6096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482029" y="2628902"/>
            <a:ext cx="6095997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9861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zh-CN" altLang="en-US" dirty="0" smtClean="0"/>
              <a:t>均能得到较好的识别</a:t>
            </a:r>
            <a:endParaRPr lang="en-US" altLang="zh-CN" dirty="0" smtClean="0"/>
          </a:p>
          <a:p>
            <a:pPr algn="ctr"/>
            <a:endParaRPr lang="en-US" dirty="0"/>
          </a:p>
          <a:p>
            <a:pPr algn="ctr"/>
            <a:r>
              <a:rPr lang="zh-CN" altLang="en-US" dirty="0" smtClean="0"/>
              <a:t>再通过分割上下部分计数即可得到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479240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结果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>
              <a:lnSpc>
                <a:spcPct val="200000"/>
              </a:lnSpc>
            </a:pPr>
            <a:r>
              <a:rPr lang="is-IS" dirty="0" smtClean="0"/>
              <a:t>4436366434465696567676644545656577656566554446678586476455326556653768855865567645554545333574557667443554323555443456555765457867545436434344644665226578733504545214323346478668556354456456566547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0533218"/>
      </p:ext>
    </p:extLst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结果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/>
          <p:cNvPicPr/>
          <p:nvPr/>
        </p:nvPicPr>
        <p:blipFill>
          <a:blip r:embed="rId2"/>
          <a:stretch>
            <a:fillRect/>
          </a:stretch>
        </p:blipFill>
        <p:spPr>
          <a:xfrm>
            <a:off x="6308130" y="3873184"/>
            <a:ext cx="6011585" cy="3607429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3"/>
          <a:stretch>
            <a:fillRect/>
          </a:stretch>
        </p:blipFill>
        <p:spPr>
          <a:xfrm>
            <a:off x="508000" y="3873185"/>
            <a:ext cx="5800130" cy="3607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796908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拟合结果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/>
              <a:t>R-square: </a:t>
            </a:r>
            <a:r>
              <a:rPr lang="en-US" dirty="0" smtClean="0"/>
              <a:t>0.9933</a:t>
            </a:r>
            <a:endParaRPr lang="en-US" dirty="0"/>
          </a:p>
        </p:txBody>
      </p:sp>
      <p:pic>
        <p:nvPicPr>
          <p:cNvPr id="4" name="Picture 3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39" t="6006" r="8038"/>
          <a:stretch/>
        </p:blipFill>
        <p:spPr bwMode="auto">
          <a:xfrm>
            <a:off x="1192169" y="2628900"/>
            <a:ext cx="10620462" cy="426188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1317182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关于系统误差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小于</a:t>
            </a:r>
            <a:r>
              <a:rPr lang="en-US" altLang="zh-CN" dirty="0" smtClean="0"/>
              <a:t>1</a:t>
            </a:r>
            <a:r>
              <a:rPr lang="zh-CN" altLang="en-US" dirty="0" smtClean="0"/>
              <a:t>度的倾斜现象不足以导致误差</a:t>
            </a:r>
            <a:endParaRPr lang="en-US" altLang="zh-CN" dirty="0" smtClean="0"/>
          </a:p>
          <a:p>
            <a:r>
              <a:rPr lang="zh-CN" altLang="en-US" dirty="0" smtClean="0"/>
              <a:t>当倾斜角过大时考虑改变取向</a:t>
            </a:r>
            <a:endParaRPr lang="en-US" altLang="zh-CN" dirty="0" smtClean="0"/>
          </a:p>
          <a:p>
            <a:r>
              <a:rPr lang="zh-CN" altLang="en-US" dirty="0" smtClean="0"/>
              <a:t>随机性是由</a:t>
            </a:r>
            <a:r>
              <a:rPr lang="en-US" altLang="zh-CN" dirty="0" smtClean="0"/>
              <a:t>B</a:t>
            </a:r>
            <a:r>
              <a:rPr lang="zh-CN" altLang="en-US" dirty="0" smtClean="0"/>
              <a:t>决定的，其各参数的稳定性意味着随机的稳定性</a:t>
            </a:r>
            <a:endParaRPr lang="en-US" altLang="zh-CN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656382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>
          <a:xfrm>
            <a:off x="533400" y="3639349"/>
            <a:ext cx="11938000" cy="8161209"/>
          </a:xfrm>
        </p:spPr>
        <p:txBody>
          <a:bodyPr/>
          <a:lstStyle/>
          <a:p>
            <a:pPr algn="l">
              <a:spcBef>
                <a:spcPts val="0"/>
              </a:spcBef>
            </a:pPr>
            <a:r>
              <a:rPr lang="zh-CN" altLang="en-US" sz="1600" dirty="0" smtClean="0"/>
              <a:t>参考文献</a:t>
            </a:r>
            <a:endParaRPr lang="en-US" altLang="zh-CN" sz="1600" dirty="0" smtClean="0"/>
          </a:p>
          <a:p>
            <a:pPr marL="108000" lvl="0" indent="-108000" algn="l">
              <a:spcBef>
                <a:spcPts val="0"/>
              </a:spcBef>
              <a:spcAft>
                <a:spcPts val="500"/>
              </a:spcAft>
            </a:pPr>
            <a:r>
              <a:rPr lang="en-US" sz="1600" dirty="0"/>
              <a:t>Robert G. Brown (2015) </a:t>
            </a:r>
            <a:r>
              <a:rPr lang="zh-CN" altLang="en-US" sz="1600" dirty="0"/>
              <a:t>，</a:t>
            </a:r>
            <a:r>
              <a:rPr lang="en-US" sz="1600" dirty="0" err="1"/>
              <a:t>Dieharder</a:t>
            </a:r>
            <a:r>
              <a:rPr lang="en-US" sz="1600" dirty="0"/>
              <a:t>: A Random Number Test Suite [OL], Duke University Physics Department, http://</a:t>
            </a:r>
            <a:r>
              <a:rPr lang="en-US" sz="1600" dirty="0" err="1"/>
              <a:t>www.phy.duke.edu</a:t>
            </a:r>
            <a:r>
              <a:rPr lang="en-US" sz="1600" dirty="0"/>
              <a:t>/~</a:t>
            </a:r>
            <a:r>
              <a:rPr lang="en-US" sz="1600" dirty="0" err="1"/>
              <a:t>rgb</a:t>
            </a:r>
            <a:r>
              <a:rPr lang="en-US" sz="1600" dirty="0"/>
              <a:t>/General/</a:t>
            </a:r>
            <a:r>
              <a:rPr lang="en-US" sz="1600" dirty="0" err="1"/>
              <a:t>dieharder.php</a:t>
            </a:r>
            <a:endParaRPr lang="en-US" sz="1600" dirty="0"/>
          </a:p>
          <a:p>
            <a:pPr marL="108000" lvl="0" indent="-108000" algn="l">
              <a:spcBef>
                <a:spcPts val="0"/>
              </a:spcBef>
              <a:spcAft>
                <a:spcPts val="500"/>
              </a:spcAft>
            </a:pPr>
            <a:r>
              <a:rPr lang="en-US" sz="1600" dirty="0"/>
              <a:t>Wikipedia: Random number generation, https://</a:t>
            </a:r>
            <a:r>
              <a:rPr lang="en-US" sz="1600" dirty="0" err="1"/>
              <a:t>en.wikipedia.org</a:t>
            </a:r>
            <a:r>
              <a:rPr lang="en-US" sz="1600" dirty="0"/>
              <a:t>/wiki/</a:t>
            </a:r>
            <a:r>
              <a:rPr lang="en-US" sz="1600" dirty="0" err="1"/>
              <a:t>Random_number_generation</a:t>
            </a:r>
            <a:endParaRPr lang="en-US" sz="1600" dirty="0"/>
          </a:p>
          <a:p>
            <a:pPr marL="108000" lvl="0" indent="-108000" algn="l">
              <a:spcBef>
                <a:spcPts val="0"/>
              </a:spcBef>
              <a:spcAft>
                <a:spcPts val="500"/>
              </a:spcAft>
            </a:pPr>
            <a:r>
              <a:rPr lang="en-US" sz="1600" dirty="0"/>
              <a:t>Wikipedia: Hardware random number generator, https://</a:t>
            </a:r>
            <a:r>
              <a:rPr lang="en-US" sz="1600" dirty="0" err="1"/>
              <a:t>en.wikipedia.org</a:t>
            </a:r>
            <a:r>
              <a:rPr lang="en-US" sz="1600" dirty="0"/>
              <a:t>/wiki/</a:t>
            </a:r>
            <a:r>
              <a:rPr lang="en-US" sz="1600" dirty="0" err="1"/>
              <a:t>Hardware_random_number_generator</a:t>
            </a:r>
            <a:endParaRPr lang="en-US" sz="1600" dirty="0"/>
          </a:p>
          <a:p>
            <a:pPr marL="108000" lvl="0" indent="-108000" algn="l">
              <a:spcBef>
                <a:spcPts val="0"/>
              </a:spcBef>
              <a:spcAft>
                <a:spcPts val="500"/>
              </a:spcAft>
            </a:pPr>
            <a:r>
              <a:rPr lang="en-US" sz="1600" dirty="0"/>
              <a:t>Wikipedia: Diehard tests, https://</a:t>
            </a:r>
            <a:r>
              <a:rPr lang="en-US" sz="1600" dirty="0" err="1"/>
              <a:t>en.wikipedia.org</a:t>
            </a:r>
            <a:r>
              <a:rPr lang="en-US" sz="1600" dirty="0"/>
              <a:t>/wiki/</a:t>
            </a:r>
            <a:r>
              <a:rPr lang="en-US" sz="1600" dirty="0" err="1"/>
              <a:t>Diehard_tests</a:t>
            </a:r>
            <a:endParaRPr lang="en-US" sz="1600" dirty="0"/>
          </a:p>
          <a:p>
            <a:pPr marL="108000" indent="-108000" algn="l">
              <a:spcBef>
                <a:spcPts val="0"/>
              </a:spcBef>
              <a:spcAft>
                <a:spcPts val="500"/>
              </a:spcAft>
            </a:pPr>
            <a:r>
              <a:rPr lang="zh-CN" altLang="en-US" sz="1600" dirty="0" smtClean="0"/>
              <a:t>彭芳麟</a:t>
            </a:r>
            <a:r>
              <a:rPr lang="zh-CN" altLang="en-US" sz="1600" dirty="0"/>
              <a:t>，伽尔顿板实验的计算机模拟</a:t>
            </a:r>
            <a:r>
              <a:rPr lang="en-US" altLang="zh-CN" sz="1600" dirty="0"/>
              <a:t>[J]</a:t>
            </a:r>
            <a:r>
              <a:rPr lang="zh-CN" altLang="en-US" sz="1600" dirty="0"/>
              <a:t>，</a:t>
            </a:r>
            <a:r>
              <a:rPr lang="ja-JP" altLang="en-US" sz="1600" dirty="0"/>
              <a:t>大学物理 </a:t>
            </a:r>
            <a:r>
              <a:rPr lang="zh-CN" altLang="en-US" sz="1600" dirty="0"/>
              <a:t>，</a:t>
            </a:r>
            <a:r>
              <a:rPr lang="en-US" altLang="zh-CN" sz="1600" dirty="0"/>
              <a:t>2015</a:t>
            </a:r>
          </a:p>
          <a:p>
            <a:pPr marL="108000" indent="-108000" algn="l">
              <a:spcBef>
                <a:spcPts val="0"/>
              </a:spcBef>
              <a:spcAft>
                <a:spcPts val="500"/>
              </a:spcAft>
            </a:pPr>
            <a:r>
              <a:rPr lang="en-US" sz="1600" dirty="0"/>
              <a:t>Wikipedia: Maxwell's demon, </a:t>
            </a:r>
            <a:r>
              <a:rPr lang="en-US" altLang="zh-CN" sz="1600" dirty="0"/>
              <a:t>https://</a:t>
            </a:r>
            <a:r>
              <a:rPr lang="en-US" altLang="zh-CN" sz="1600" dirty="0" err="1"/>
              <a:t>en.wikipedia.org</a:t>
            </a:r>
            <a:r>
              <a:rPr lang="en-US" altLang="zh-CN" sz="1600" dirty="0"/>
              <a:t>/wiki/Maxwell%27s_demon</a:t>
            </a:r>
          </a:p>
          <a:p>
            <a:pPr marL="108000" lvl="0" indent="-108000" algn="l">
              <a:spcBef>
                <a:spcPts val="0"/>
              </a:spcBef>
              <a:spcAft>
                <a:spcPts val="500"/>
              </a:spcAft>
            </a:pPr>
            <a:r>
              <a:rPr lang="en-US" sz="1600" dirty="0"/>
              <a:t>A Statistical Test Suite for the Validation of Random Number Generators and Pseudo Random Number Generators for Cryptographic Applications [OL],http://</a:t>
            </a:r>
            <a:r>
              <a:rPr lang="en-US" sz="1600" dirty="0" err="1"/>
              <a:t>csrc.nist.gov</a:t>
            </a:r>
            <a:r>
              <a:rPr lang="en-US" sz="1600" dirty="0"/>
              <a:t>/groups/ST/toolkit/</a:t>
            </a:r>
            <a:r>
              <a:rPr lang="en-US" sz="1600" dirty="0" err="1"/>
              <a:t>rng</a:t>
            </a:r>
            <a:r>
              <a:rPr lang="en-US" sz="1600" dirty="0"/>
              <a:t>/</a:t>
            </a:r>
            <a:r>
              <a:rPr lang="en-US" sz="1600" dirty="0" err="1"/>
              <a:t>documentation_software.html</a:t>
            </a:r>
            <a:endParaRPr lang="en-US" sz="1600" dirty="0"/>
          </a:p>
          <a:p>
            <a:pPr marL="108000" lvl="0" indent="-108000" algn="l">
              <a:spcBef>
                <a:spcPts val="0"/>
              </a:spcBef>
              <a:spcAft>
                <a:spcPts val="500"/>
              </a:spcAft>
            </a:pPr>
            <a:r>
              <a:rPr lang="en-US" sz="1600" dirty="0"/>
              <a:t>AL </a:t>
            </a:r>
            <a:r>
              <a:rPr lang="en-US" sz="1600" dirty="0" err="1"/>
              <a:t>Rukhin</a:t>
            </a:r>
            <a:r>
              <a:rPr lang="en-US" sz="1600" dirty="0"/>
              <a:t> (1998) , Approximate Entropy for Testing Randomness [J], Journal of Applied Probability </a:t>
            </a:r>
            <a:endParaRPr lang="en-US" sz="1600" dirty="0" smtClean="0"/>
          </a:p>
          <a:p>
            <a:pPr marL="108000" lvl="0" indent="-108000" algn="l">
              <a:spcBef>
                <a:spcPts val="0"/>
              </a:spcBef>
              <a:spcAft>
                <a:spcPts val="500"/>
              </a:spcAft>
            </a:pPr>
            <a:r>
              <a:rPr lang="en-US" sz="1600" dirty="0" err="1" smtClean="0"/>
              <a:t>Brey</a:t>
            </a:r>
            <a:r>
              <a:rPr lang="en-US" sz="1600" dirty="0" smtClean="0"/>
              <a:t> </a:t>
            </a:r>
            <a:r>
              <a:rPr lang="en-US" sz="1600" dirty="0"/>
              <a:t>J J, Ruiz-Montero M J and Moreno F, Phys. Rev. E 63 061305 (2001)</a:t>
            </a:r>
          </a:p>
          <a:p>
            <a:pPr marL="108000" lvl="0" indent="-108000" algn="l">
              <a:spcBef>
                <a:spcPts val="0"/>
              </a:spcBef>
              <a:spcAft>
                <a:spcPts val="500"/>
              </a:spcAft>
            </a:pPr>
            <a:r>
              <a:rPr lang="en-US" sz="1600" dirty="0" smtClean="0"/>
              <a:t>J</a:t>
            </a:r>
            <a:r>
              <a:rPr lang="en-US" sz="1600" dirty="0"/>
              <a:t>. Eggers, Sand as Maxwell’s Demon, Phys. Rev. Lett. 83, 5322 (1999).</a:t>
            </a:r>
          </a:p>
          <a:p>
            <a:pPr marL="108000" lvl="0" indent="-108000" algn="l">
              <a:spcBef>
                <a:spcPts val="0"/>
              </a:spcBef>
              <a:spcAft>
                <a:spcPts val="500"/>
              </a:spcAft>
            </a:pPr>
            <a:r>
              <a:rPr lang="en-US" sz="1600" dirty="0" smtClean="0"/>
              <a:t>K</a:t>
            </a:r>
            <a:r>
              <a:rPr lang="en-US" sz="1600" dirty="0"/>
              <a:t>. van der </a:t>
            </a:r>
            <a:r>
              <a:rPr lang="en-US" sz="1600" dirty="0" err="1"/>
              <a:t>Weele</a:t>
            </a:r>
            <a:r>
              <a:rPr lang="en-US" sz="1600" dirty="0"/>
              <a:t>, D. van der Meer, M. </a:t>
            </a:r>
            <a:r>
              <a:rPr lang="en-US" sz="1600" dirty="0" err="1"/>
              <a:t>Versluis</a:t>
            </a:r>
            <a:r>
              <a:rPr lang="en-US" sz="1600" dirty="0"/>
              <a:t> and D. Lohse , Hysteretic clustering in granular gas ,</a:t>
            </a:r>
            <a:r>
              <a:rPr lang="en-US" sz="1600" dirty="0" err="1"/>
              <a:t>Europhys</a:t>
            </a:r>
            <a:r>
              <a:rPr lang="en-US" sz="1600" dirty="0"/>
              <a:t>. Lett., 53 (3), pp. 328–334 (2001)</a:t>
            </a:r>
          </a:p>
          <a:p>
            <a:pPr marL="108000" lvl="0" indent="-108000" algn="l">
              <a:spcBef>
                <a:spcPts val="0"/>
              </a:spcBef>
              <a:spcAft>
                <a:spcPts val="500"/>
              </a:spcAft>
            </a:pPr>
            <a:r>
              <a:rPr lang="en-US" sz="1600" dirty="0" err="1" smtClean="0"/>
              <a:t>Devaraj</a:t>
            </a:r>
            <a:r>
              <a:rPr lang="en-US" sz="1600" dirty="0" smtClean="0"/>
              <a:t> </a:t>
            </a:r>
            <a:r>
              <a:rPr lang="en-US" sz="1600" dirty="0"/>
              <a:t>van der Meer, </a:t>
            </a:r>
            <a:r>
              <a:rPr lang="en-US" sz="1600" dirty="0" err="1"/>
              <a:t>Ko</a:t>
            </a:r>
            <a:r>
              <a:rPr lang="en-US" sz="1600" dirty="0"/>
              <a:t> van der </a:t>
            </a:r>
            <a:r>
              <a:rPr lang="en-US" sz="1600" dirty="0" err="1"/>
              <a:t>Weele</a:t>
            </a:r>
            <a:r>
              <a:rPr lang="en-US" sz="1600" dirty="0"/>
              <a:t>, Peter </a:t>
            </a:r>
            <a:r>
              <a:rPr lang="en-US" sz="1600" dirty="0" err="1"/>
              <a:t>Reimann</a:t>
            </a:r>
            <a:r>
              <a:rPr lang="en-US" sz="1600" dirty="0"/>
              <a:t> and </a:t>
            </a:r>
            <a:r>
              <a:rPr lang="en-US" sz="1600" dirty="0" err="1"/>
              <a:t>Detlef</a:t>
            </a:r>
            <a:r>
              <a:rPr lang="en-US" sz="1600" dirty="0"/>
              <a:t> Lohse, J. Stat. Mech. 7, 07021(2007).</a:t>
            </a:r>
          </a:p>
          <a:p>
            <a:pPr marL="108000" lvl="0" indent="-108000" algn="l">
              <a:spcBef>
                <a:spcPts val="0"/>
              </a:spcBef>
              <a:spcAft>
                <a:spcPts val="500"/>
              </a:spcAft>
            </a:pPr>
            <a:r>
              <a:rPr lang="en-US" sz="1600" dirty="0" smtClean="0"/>
              <a:t>周晓颖</a:t>
            </a:r>
            <a:r>
              <a:rPr lang="en-US" sz="1600" dirty="0"/>
              <a:t>, 复旦大学本科毕业论文 (2011)</a:t>
            </a:r>
          </a:p>
          <a:p>
            <a:pPr marL="108000" lvl="0" indent="-108000" algn="l">
              <a:spcBef>
                <a:spcPts val="0"/>
              </a:spcBef>
              <a:spcAft>
                <a:spcPts val="500"/>
              </a:spcAft>
            </a:pPr>
            <a:r>
              <a:rPr lang="en-US" sz="1600" dirty="0" smtClean="0"/>
              <a:t>俞颉翔</a:t>
            </a:r>
            <a:r>
              <a:rPr lang="en-US" sz="1600" dirty="0"/>
              <a:t>, Balance equation in compartmentalization of granular material, 复旦大学学位论文 (2011)</a:t>
            </a:r>
          </a:p>
          <a:p>
            <a:pPr marL="108000" lvl="0" indent="-108000" algn="l">
              <a:spcBef>
                <a:spcPts val="0"/>
              </a:spcBef>
              <a:spcAft>
                <a:spcPts val="500"/>
              </a:spcAft>
            </a:pPr>
            <a:r>
              <a:rPr lang="en-US" sz="1600" dirty="0" smtClean="0"/>
              <a:t>MATLAB</a:t>
            </a:r>
            <a:r>
              <a:rPr lang="en-US" sz="1600" dirty="0"/>
              <a:t>® Primer, The </a:t>
            </a:r>
            <a:r>
              <a:rPr lang="en-US" sz="1600" dirty="0" err="1"/>
              <a:t>MathWorks</a:t>
            </a:r>
            <a:r>
              <a:rPr lang="en-US" sz="1600" dirty="0"/>
              <a:t>, Inc. (2015)</a:t>
            </a:r>
          </a:p>
          <a:p>
            <a:pPr marL="108000" lvl="0" indent="-108000" algn="l">
              <a:spcBef>
                <a:spcPts val="0"/>
              </a:spcBef>
              <a:spcAft>
                <a:spcPts val="500"/>
              </a:spcAft>
            </a:pPr>
            <a:endParaRPr lang="en-US" sz="1600" dirty="0"/>
          </a:p>
          <a:p>
            <a:pPr marL="108000" lvl="0" indent="-108000" algn="l">
              <a:spcBef>
                <a:spcPts val="0"/>
              </a:spcBef>
              <a:spcAft>
                <a:spcPts val="500"/>
              </a:spcAft>
            </a:pPr>
            <a:endParaRPr lang="en-US" sz="1600" dirty="0" smtClean="0"/>
          </a:p>
          <a:p>
            <a:pPr marL="108000" lvl="0" indent="-108000" algn="l">
              <a:spcBef>
                <a:spcPts val="0"/>
              </a:spcBef>
              <a:spcAft>
                <a:spcPts val="500"/>
              </a:spcAft>
            </a:pPr>
            <a:endParaRPr lang="en-US" sz="1600" dirty="0"/>
          </a:p>
          <a:p>
            <a:pPr marL="108000" lvl="0" indent="-108000" algn="l">
              <a:spcBef>
                <a:spcPts val="0"/>
              </a:spcBef>
              <a:spcAft>
                <a:spcPts val="500"/>
              </a:spcAft>
            </a:pPr>
            <a:endParaRPr lang="en-US" sz="1600" dirty="0"/>
          </a:p>
          <a:p>
            <a:pPr marL="108000" lvl="0" indent="-108000" algn="l">
              <a:spcBef>
                <a:spcPts val="0"/>
              </a:spcBef>
              <a:spcAft>
                <a:spcPts val="500"/>
              </a:spcAft>
            </a:pPr>
            <a:endParaRPr lang="en-US" sz="1600" dirty="0"/>
          </a:p>
          <a:p>
            <a:pPr marL="108000" indent="-108000" algn="l">
              <a:spcBef>
                <a:spcPts val="0"/>
              </a:spcBef>
              <a:spcAft>
                <a:spcPts val="500"/>
              </a:spcAft>
            </a:pPr>
            <a:endParaRPr lang="en-US" sz="1600" dirty="0"/>
          </a:p>
          <a:p>
            <a:pPr marL="108000" indent="-108000" algn="l">
              <a:spcBef>
                <a:spcPts val="0"/>
              </a:spcBef>
              <a:spcAft>
                <a:spcPts val="500"/>
              </a:spcAft>
            </a:pPr>
            <a:endParaRPr lang="en-US" sz="1600" dirty="0"/>
          </a:p>
          <a:p>
            <a:pPr algn="l">
              <a:spcBef>
                <a:spcPts val="0"/>
              </a:spcBef>
            </a:pPr>
            <a:endParaRPr lang="en-US" sz="16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1270000" y="1695944"/>
            <a:ext cx="10464800" cy="933589"/>
          </a:xfrm>
        </p:spPr>
        <p:txBody>
          <a:bodyPr/>
          <a:lstStyle/>
          <a:p>
            <a:r>
              <a:rPr lang="zh-CN" altLang="en-US" sz="5400" dirty="0" smtClean="0"/>
              <a:t>谢谢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222276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New_Template4">
  <a:themeElements>
    <a:clrScheme name="New_Template4">
      <a:dk1>
        <a:srgbClr val="414141"/>
      </a:dk1>
      <a:lt1>
        <a:srgbClr val="004141"/>
      </a:lt1>
      <a:dk2>
        <a:srgbClr val="66635F"/>
      </a:dk2>
      <a:lt2>
        <a:srgbClr val="C9C3BA"/>
      </a:lt2>
      <a:accent1>
        <a:srgbClr val="738FAF"/>
      </a:accent1>
      <a:accent2>
        <a:srgbClr val="74B6A8"/>
      </a:accent2>
      <a:accent3>
        <a:srgbClr val="A0AA69"/>
      </a:accent3>
      <a:accent4>
        <a:srgbClr val="CBA968"/>
      </a:accent4>
      <a:accent5>
        <a:srgbClr val="D08A7A"/>
      </a:accent5>
      <a:accent6>
        <a:srgbClr val="9E95A9"/>
      </a:accent6>
      <a:hlink>
        <a:srgbClr val="0000FF"/>
      </a:hlink>
      <a:folHlink>
        <a:srgbClr val="FF00FF"/>
      </a:folHlink>
    </a:clrScheme>
    <a:fontScheme name="New_Template4">
      <a:majorFont>
        <a:latin typeface="Bodoni SvtyTwo ITC TT-Book"/>
        <a:ea typeface="Bodoni SvtyTwo ITC TT-Book"/>
        <a:cs typeface="Bodoni SvtyTwo ITC TT-Book"/>
      </a:majorFont>
      <a:minorFont>
        <a:latin typeface="Bodoni SvtyTwo ITC TT-Book"/>
        <a:ea typeface="Bodoni SvtyTwo ITC TT-Book"/>
        <a:cs typeface="Bodoni SvtyTwo ITC TT-Book"/>
      </a:minorFont>
    </a:fontScheme>
    <a:fmtScheme name="New_Template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25400" dist="33948" dir="2700000" rotWithShape="0">
                <a:srgbClr val="3B3936"/>
              </a:outerShdw>
            </a:effectLst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414141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414141"/>
            </a:solidFill>
            <a:effectLst/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New_Template4">
  <a:themeElements>
    <a:clrScheme name="New_Template4">
      <a:dk1>
        <a:srgbClr val="000000"/>
      </a:dk1>
      <a:lt1>
        <a:srgbClr val="FFFFFF"/>
      </a:lt1>
      <a:dk2>
        <a:srgbClr val="66635F"/>
      </a:dk2>
      <a:lt2>
        <a:srgbClr val="C9C3BA"/>
      </a:lt2>
      <a:accent1>
        <a:srgbClr val="738FAF"/>
      </a:accent1>
      <a:accent2>
        <a:srgbClr val="74B6A8"/>
      </a:accent2>
      <a:accent3>
        <a:srgbClr val="A0AA69"/>
      </a:accent3>
      <a:accent4>
        <a:srgbClr val="CBA968"/>
      </a:accent4>
      <a:accent5>
        <a:srgbClr val="D08A7A"/>
      </a:accent5>
      <a:accent6>
        <a:srgbClr val="9E95A9"/>
      </a:accent6>
      <a:hlink>
        <a:srgbClr val="0000FF"/>
      </a:hlink>
      <a:folHlink>
        <a:srgbClr val="FF00FF"/>
      </a:folHlink>
    </a:clrScheme>
    <a:fontScheme name="New_Template4">
      <a:majorFont>
        <a:latin typeface="Bodoni SvtyTwo ITC TT-Book"/>
        <a:ea typeface="Bodoni SvtyTwo ITC TT-Book"/>
        <a:cs typeface="Bodoni SvtyTwo ITC TT-Book"/>
      </a:majorFont>
      <a:minorFont>
        <a:latin typeface="Bodoni SvtyTwo ITC TT-Book"/>
        <a:ea typeface="Bodoni SvtyTwo ITC TT-Book"/>
        <a:cs typeface="Bodoni SvtyTwo ITC TT-Book"/>
      </a:minorFont>
    </a:fontScheme>
    <a:fmtScheme name="New_Template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25400" dist="33948" dir="2700000" rotWithShape="0">
                <a:srgbClr val="3B3936"/>
              </a:outerShdw>
            </a:effectLst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414141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414141"/>
            </a:solidFill>
            <a:effectLst/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2190</TotalTime>
  <Words>1052</Words>
  <Application>Microsoft Macintosh PowerPoint</Application>
  <PresentationFormat>Custom</PresentationFormat>
  <Paragraphs>157</Paragraphs>
  <Slides>31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9" baseType="lpstr">
      <vt:lpstr>Bodoni SvtyTwo ITC TT-Book</vt:lpstr>
      <vt:lpstr>Calibri</vt:lpstr>
      <vt:lpstr>Cambria Math</vt:lpstr>
      <vt:lpstr>Helvetica</vt:lpstr>
      <vt:lpstr>Helvetica Neue</vt:lpstr>
      <vt:lpstr>Palatino</vt:lpstr>
      <vt:lpstr>Zapf Dingbats</vt:lpstr>
      <vt:lpstr>New_Template4</vt:lpstr>
      <vt:lpstr>Problem 1</vt:lpstr>
      <vt:lpstr>概况</vt:lpstr>
      <vt:lpstr>对课题的理解</vt:lpstr>
      <vt:lpstr>白噪声</vt:lpstr>
      <vt:lpstr>算法</vt:lpstr>
      <vt:lpstr>结果（仅截取部分）</vt:lpstr>
      <vt:lpstr>分析</vt:lpstr>
      <vt:lpstr>主要测试内容</vt:lpstr>
      <vt:lpstr>Frequency &amp; Block Frequency</vt:lpstr>
      <vt:lpstr>Runs Test </vt:lpstr>
      <vt:lpstr>Longest Run of Ones in a Block </vt:lpstr>
      <vt:lpstr>Binary Matrix Rank Test </vt:lpstr>
      <vt:lpstr>伽耳顿板</vt:lpstr>
      <vt:lpstr>演示</vt:lpstr>
      <vt:lpstr>算法</vt:lpstr>
      <vt:lpstr>分析</vt:lpstr>
      <vt:lpstr>结果</vt:lpstr>
      <vt:lpstr>PowerPoint Presentation</vt:lpstr>
      <vt:lpstr>仓室效应</vt:lpstr>
      <vt:lpstr>方法</vt:lpstr>
      <vt:lpstr>方法</vt:lpstr>
      <vt:lpstr>恢复系数(Coefficients of Restitution)</vt:lpstr>
      <vt:lpstr>B=4πgr^2 (1-e)^2 h〖(P/(aflN^2 ))〗^2 </vt:lpstr>
      <vt:lpstr>静止时</vt:lpstr>
      <vt:lpstr>运动时</vt:lpstr>
      <vt:lpstr>PowerPoint Presentation</vt:lpstr>
      <vt:lpstr>结果</vt:lpstr>
      <vt:lpstr>结果</vt:lpstr>
      <vt:lpstr>拟合结果</vt:lpstr>
      <vt:lpstr>关于系统误差</vt:lpstr>
      <vt:lpstr>PowerPoint Presentation</vt:lpstr>
    </vt:vector>
  </TitlesOfParts>
  <LinksUpToDate>false</LinksUpToDate>
  <SharedDoc>false</SharedDoc>
  <HyperlinksChanged>false</HyperlinksChanged>
  <AppVersion>15.0023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期末汇报</dc:title>
  <cp:lastModifiedBy>董瀚泽</cp:lastModifiedBy>
  <cp:revision>46</cp:revision>
  <dcterms:modified xsi:type="dcterms:W3CDTF">2016-07-07T05:23:44Z</dcterms:modified>
</cp:coreProperties>
</file>