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77" r:id="rId13"/>
    <p:sldId id="279" r:id="rId14"/>
    <p:sldId id="267" r:id="rId15"/>
    <p:sldId id="276" r:id="rId16"/>
    <p:sldId id="269" r:id="rId17"/>
    <p:sldId id="278" r:id="rId18"/>
    <p:sldId id="272" r:id="rId19"/>
    <p:sldId id="270" r:id="rId20"/>
    <p:sldId id="271" r:id="rId21"/>
    <p:sldId id="273" r:id="rId22"/>
    <p:sldId id="274" r:id="rId23"/>
    <p:sldId id="275" r:id="rId24"/>
    <p:sldId id="281" r:id="rId25"/>
    <p:sldId id="268" r:id="rId26"/>
    <p:sldId id="28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sobel\Desktop\&#25968;&#25454;&#22788;&#2970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 smtClean="0"/>
              <a:t>能量变动趋势</a:t>
            </a:r>
            <a:endParaRPr lang="zh-CN" alt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val>
            <c:numRef>
              <c:f>Sheet3!$A$2:$A$7</c:f>
              <c:numCache>
                <c:formatCode>General</c:formatCode>
                <c:ptCount val="6"/>
                <c:pt idx="0">
                  <c:v>0.16</c:v>
                </c:pt>
                <c:pt idx="1">
                  <c:v>0.155</c:v>
                </c:pt>
                <c:pt idx="2">
                  <c:v>0.14499999999999999</c:v>
                </c:pt>
                <c:pt idx="3">
                  <c:v>0.14000000000000001</c:v>
                </c:pt>
                <c:pt idx="4">
                  <c:v>0.13500000000000001</c:v>
                </c:pt>
                <c:pt idx="5">
                  <c:v>0.13</c:v>
                </c:pt>
              </c:numCache>
            </c:numRef>
          </c:val>
          <c:smooth val="0"/>
        </c:ser>
        <c:ser>
          <c:idx val="1"/>
          <c:order val="1"/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val>
            <c:numRef>
              <c:f>Sheet3!$B$2:$B$7</c:f>
              <c:numCache>
                <c:formatCode>General</c:formatCode>
                <c:ptCount val="6"/>
                <c:pt idx="0">
                  <c:v>22.8</c:v>
                </c:pt>
                <c:pt idx="1">
                  <c:v>15.6</c:v>
                </c:pt>
                <c:pt idx="2">
                  <c:v>4.2</c:v>
                </c:pt>
                <c:pt idx="3">
                  <c:v>3.7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</c:ser>
        <c:ser>
          <c:idx val="2"/>
          <c:order val="2"/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val>
            <c:numRef>
              <c:f>Sheet3!$C$2:$C$7</c:f>
              <c:numCache>
                <c:formatCode>General</c:formatCode>
                <c:ptCount val="6"/>
                <c:pt idx="3">
                  <c:v>3.9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400218032"/>
        <c:axId val="-1400222384"/>
      </c:lineChart>
      <c:catAx>
        <c:axId val="-1400218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00222384"/>
        <c:crosses val="autoZero"/>
        <c:auto val="1"/>
        <c:lblAlgn val="ctr"/>
        <c:lblOffset val="100"/>
        <c:noMultiLvlLbl val="0"/>
      </c:catAx>
      <c:valAx>
        <c:axId val="-1400222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0021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6/24/2015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6/24/2015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氢光谱与类氢光谱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实验者：王伟龙</a:t>
            </a:r>
            <a:endParaRPr lang="en-US" altLang="zh-CN" dirty="0" smtClean="0"/>
          </a:p>
          <a:p>
            <a:r>
              <a:rPr lang="zh-CN" altLang="en-US" dirty="0" smtClean="0"/>
              <a:t>合作者：陈昊旻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5399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一、实验目的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/>
              <a:t>光谱是研究原子结构的重要方法</a:t>
            </a:r>
            <a:endParaRPr lang="en-US" altLang="zh-CN" sz="2400" dirty="0" smtClean="0"/>
          </a:p>
          <a:p>
            <a:r>
              <a:rPr lang="zh-CN" altLang="en-US" sz="2400" dirty="0" smtClean="0"/>
              <a:t>提高里德伯常数的理论计算值</a:t>
            </a:r>
            <a:endParaRPr lang="en-US" altLang="zh-CN" sz="2400" dirty="0" smtClean="0"/>
          </a:p>
          <a:p>
            <a:r>
              <a:rPr lang="zh-CN" altLang="en-US" sz="2400" dirty="0"/>
              <a:t>学会使用平面光栅单色仪</a:t>
            </a:r>
          </a:p>
          <a:p>
            <a:r>
              <a:rPr lang="zh-CN" altLang="en-US" sz="2400" dirty="0"/>
              <a:t>能够辨认及分析钠原子光谱的各个线系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494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二、实验原理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zh-CN" altLang="en-US" sz="2400" dirty="0" smtClean="0"/>
                  <a:t>光谱线系的规律与原子结构有内在的联系，因此</a:t>
                </a:r>
                <a:r>
                  <a:rPr lang="en-US" altLang="zh-CN" sz="2400" dirty="0"/>
                  <a:t>,</a:t>
                </a:r>
                <a:r>
                  <a:rPr lang="zh-CN" altLang="en-US" sz="2400" dirty="0"/>
                  <a:t>光谱是研究原子结构的一种重要方法。氢原子结构是所有原子中最简单的，便于从实验上和理论上对它进行充分的研究。早在</a:t>
                </a:r>
                <a:r>
                  <a:rPr lang="en-US" altLang="zh-CN" sz="2400" dirty="0"/>
                  <a:t>1853</a:t>
                </a:r>
                <a:r>
                  <a:rPr lang="zh-CN" altLang="en-US" sz="2400" dirty="0"/>
                  <a:t>年</a:t>
                </a:r>
                <a:r>
                  <a:rPr lang="en-US" altLang="zh-CN" sz="2400" dirty="0"/>
                  <a:t>,</a:t>
                </a:r>
                <a:r>
                  <a:rPr lang="zh-CN" altLang="en-US" sz="2400" dirty="0"/>
                  <a:t>埃格斯特就对氢光谱作了精确的测量。一百多年来，对氢光谱和氢原子结构的研究从未间断，它是实验研究与理论研究互相促进的典范</a:t>
                </a:r>
                <a:r>
                  <a:rPr lang="zh-CN" altLang="en-US" sz="2400" dirty="0" smtClean="0"/>
                  <a:t>。</a:t>
                </a:r>
                <a:endParaRPr lang="en-US" altLang="zh-CN" sz="2400" dirty="0" smtClean="0"/>
              </a:p>
              <a:p>
                <a:r>
                  <a:rPr lang="zh-CN" altLang="en-US" sz="2400" dirty="0" smtClean="0"/>
                  <a:t>根据玻尔的氢原子理论，里德伯常数可以由物理常数精确算得</a:t>
                </a:r>
                <a:endParaRPr lang="en-US" altLang="zh-CN" sz="2400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altLang="zh-CN" sz="2400" dirty="0" smtClean="0"/>
              </a:p>
              <a:p>
                <a:endParaRPr lang="zh-CN" alt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52" t="-3030" r="-37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4967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二、实验原理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1154954" y="2331076"/>
                <a:ext cx="8825659" cy="3688724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sz="2400" dirty="0" smtClean="0"/>
                  <a:t>碱金属原子</a:t>
                </a:r>
                <a:r>
                  <a:rPr lang="zh-CN" altLang="en-US" sz="2400" dirty="0"/>
                  <a:t>的最外层的壳层上只有一个容易电离的电子，而内壳层都是满壳层，满壳层上的电子不一电离，绕原子核运动，这些电子与原子核形成原子实。因此碱金属属于一种类氢原子，但它有别于氢原子，它的原子实并不严实，是由</a:t>
                </a:r>
                <a:r>
                  <a:rPr lang="en-US" altLang="zh-CN" sz="2400" dirty="0"/>
                  <a:t>Z</a:t>
                </a:r>
                <a:r>
                  <a:rPr lang="zh-CN" altLang="en-US" sz="2400" dirty="0"/>
                  <a:t>个带正电的质子和</a:t>
                </a:r>
                <a:r>
                  <a:rPr lang="en-US" altLang="zh-CN" sz="2400" dirty="0"/>
                  <a:t>Z</a:t>
                </a:r>
                <a:r>
                  <a:rPr lang="zh-CN" altLang="en-US" sz="2400" dirty="0"/>
                  <a:t>－</a:t>
                </a:r>
                <a:r>
                  <a:rPr lang="en-US" altLang="zh-CN" sz="2400" dirty="0"/>
                  <a:t>1</a:t>
                </a:r>
                <a:r>
                  <a:rPr lang="zh-CN" altLang="en-US" sz="2400" dirty="0"/>
                  <a:t>个带负电的电子组成，在价电子场的作用下，正负电荷的中心不重合，原子实被极化，这样，价电子不仅受到库仑场的作用还将受到偶极矩的作用，类氢原子的能级变为</a:t>
                </a:r>
                <a:r>
                  <a:rPr lang="zh-CN" altLang="en-US" sz="2400" dirty="0" smtClean="0"/>
                  <a:t>：</a:t>
                </a:r>
                <a:endParaRPr lang="en-US" altLang="zh-CN" sz="2400" dirty="0" smtClean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h𝑐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́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zh-CN" altLang="en-US" sz="2400" dirty="0" smtClean="0"/>
                  <a:t> 其中</a:t>
                </a:r>
                <a14:m>
                  <m:oMath xmlns:m="http://schemas.openxmlformats.org/officeDocument/2006/math">
                    <m:acc>
                      <m:accPr>
                        <m:chr m:val="́"/>
                        <m:ctrlPr>
                          <a:rPr lang="zh-CN" altLang="en-US" sz="24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</m:oMath>
                </a14:m>
                <a:r>
                  <a:rPr lang="zh-CN" altLang="en-US" sz="2400" dirty="0" smtClean="0"/>
                  <a:t>为有效量子数</a:t>
                </a:r>
                <a:endParaRPr lang="zh-CN" altLang="en-US" sz="240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4954" y="2331076"/>
                <a:ext cx="8825659" cy="3688724"/>
              </a:xfrm>
              <a:blipFill rotWithShape="0">
                <a:blip r:embed="rId2"/>
                <a:stretch>
                  <a:fillRect l="-552" t="-1320" r="-37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0234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三、实验</a:t>
            </a:r>
            <a:r>
              <a:rPr lang="zh-CN" altLang="en-US" dirty="0"/>
              <a:t>装置</a:t>
            </a:r>
          </a:p>
        </p:txBody>
      </p:sp>
      <p:pic>
        <p:nvPicPr>
          <p:cNvPr id="1028" name="Picture 4" descr="http://phylab.fudan.edu.cn/lib/exe/fetch.php?cache=&amp;w=900&amp;h=675&amp;media=home:cqbai:cqbai:%E6%B0%A2%E6%B0%98%E5%85%89%E8%B0%B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622" y="2446986"/>
            <a:ext cx="4763751" cy="357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556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三、实验装置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43673" y="2922555"/>
            <a:ext cx="3540616" cy="2655462"/>
          </a:xfrm>
        </p:spPr>
      </p:pic>
    </p:spTree>
    <p:extLst>
      <p:ext uri="{BB962C8B-B14F-4D97-AF65-F5344CB8AC3E}">
        <p14:creationId xmlns:p14="http://schemas.microsoft.com/office/powerpoint/2010/main" val="261340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三、实验装置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66400" y="3124143"/>
            <a:ext cx="4158801" cy="3119101"/>
          </a:xfrm>
        </p:spPr>
      </p:pic>
    </p:spTree>
    <p:extLst>
      <p:ext uri="{BB962C8B-B14F-4D97-AF65-F5344CB8AC3E}">
        <p14:creationId xmlns:p14="http://schemas.microsoft.com/office/powerpoint/2010/main" val="1264278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四、实验数据</a:t>
            </a:r>
            <a:r>
              <a:rPr lang="en-US" altLang="zh-CN" dirty="0" smtClean="0"/>
              <a:t>——</a:t>
            </a:r>
            <a:r>
              <a:rPr lang="zh-CN" altLang="en-US" dirty="0"/>
              <a:t>测量入射缝零点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type="body" idx="1"/>
          </p:nvPr>
        </p:nvSpPr>
        <p:spPr>
          <a:xfrm>
            <a:off x="6895559" y="1571223"/>
            <a:ext cx="3757545" cy="4262907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测量入射缝零点</a:t>
            </a:r>
            <a:endParaRPr lang="en-US" altLang="zh-CN" dirty="0" smtClean="0"/>
          </a:p>
          <a:p>
            <a:r>
              <a:rPr lang="zh-CN" altLang="en-US" dirty="0" smtClean="0"/>
              <a:t>能量趋于一定值，即入射缝零点，此时出射缝处于关闭状态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考虑螺距误差，因此选择了能量上升阶段的零点与下降阶段零点的平均值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7259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四、实验数据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6840139"/>
              </p:ext>
            </p:extLst>
          </p:nvPr>
        </p:nvGraphicFramePr>
        <p:xfrm>
          <a:off x="1155700" y="2603500"/>
          <a:ext cx="8824913" cy="341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4224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四、实验数据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确定缝宽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如果缝宽较小峰值不明显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如果缝宽较大峰会重叠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871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四、实验数据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氕氘光谱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测量里德伯常数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测量</a:t>
            </a:r>
            <a:r>
              <a:rPr lang="zh-CN" altLang="en-US" dirty="0"/>
              <a:t>氕</a:t>
            </a:r>
            <a:r>
              <a:rPr lang="zh-CN" altLang="en-US" dirty="0" smtClean="0"/>
              <a:t>氘的质量比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4431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57" y="216436"/>
            <a:ext cx="7800036" cy="651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04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071" y="626736"/>
            <a:ext cx="7256507" cy="595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969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3" name="内容占位符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1832685"/>
              </p:ext>
            </p:extLst>
          </p:nvPr>
        </p:nvGraphicFramePr>
        <p:xfrm>
          <a:off x="2150772" y="2434108"/>
          <a:ext cx="7856112" cy="37219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1051"/>
                <a:gridCol w="1651285"/>
                <a:gridCol w="2927277"/>
                <a:gridCol w="1926499"/>
              </a:tblGrid>
              <a:tr h="465249">
                <a:tc>
                  <a:txBody>
                    <a:bodyPr/>
                    <a:lstStyle/>
                    <a:p>
                      <a:pPr algn="l" fontAlgn="b"/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b="1" u="none" strike="noStrike">
                          <a:effectLst/>
                        </a:rPr>
                        <a:t>波长</a:t>
                      </a:r>
                      <a:endParaRPr lang="zh-CN" alt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b="1" u="none" strike="noStrike" dirty="0">
                          <a:effectLst/>
                        </a:rPr>
                        <a:t>里德伯常数（</a:t>
                      </a:r>
                      <a:r>
                        <a:rPr lang="en-US" altLang="zh-CN" sz="2000" b="1" u="none" strike="noStrike" dirty="0">
                          <a:effectLst/>
                        </a:rPr>
                        <a:t>10^7</a:t>
                      </a:r>
                      <a:r>
                        <a:rPr lang="zh-CN" altLang="en-US" sz="2000" b="1" u="none" strike="noStrike" dirty="0">
                          <a:effectLst/>
                        </a:rPr>
                        <a:t>）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b="1" u="none" strike="noStrike">
                          <a:effectLst/>
                        </a:rPr>
                        <a:t>质量比</a:t>
                      </a:r>
                      <a:endParaRPr lang="zh-CN" alt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6524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2H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b="1" u="none" strike="noStrike" dirty="0">
                          <a:effectLst/>
                        </a:rPr>
                        <a:t>409.88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2000" b="1" u="none" strike="noStrike">
                          <a:effectLst/>
                        </a:rPr>
                        <a:t> </a:t>
                      </a:r>
                      <a:endParaRPr lang="zh-CN" alt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6524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effectLst/>
                        </a:rPr>
                        <a:t>1H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b="1" u="none" strike="noStrike" dirty="0">
                          <a:effectLst/>
                        </a:rPr>
                        <a:t>409.99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b="1" u="none" strike="noStrike" dirty="0">
                          <a:effectLst/>
                        </a:rPr>
                        <a:t>1.0982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b="1" u="none" strike="noStrike">
                          <a:effectLst/>
                        </a:rPr>
                        <a:t>1.9277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6524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effectLst/>
                        </a:rPr>
                        <a:t>2H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b="1" u="none" strike="noStrike">
                          <a:effectLst/>
                        </a:rPr>
                        <a:t>433.99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6524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effectLst/>
                        </a:rPr>
                        <a:t>1H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b="1" u="none" strike="noStrike">
                          <a:effectLst/>
                        </a:rPr>
                        <a:t>434.11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b="1" u="none" strike="noStrike" dirty="0">
                          <a:effectLst/>
                        </a:rPr>
                        <a:t>1.0975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b="1" u="none" strike="noStrike">
                          <a:effectLst/>
                        </a:rPr>
                        <a:t>2.1597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6524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effectLst/>
                        </a:rPr>
                        <a:t>2H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b="1" u="none" strike="noStrike">
                          <a:effectLst/>
                        </a:rPr>
                        <a:t>486.01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6524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effectLst/>
                        </a:rPr>
                        <a:t>1H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b="1" u="none" strike="noStrike">
                          <a:effectLst/>
                        </a:rPr>
                        <a:t>486.14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b="1" u="none" strike="noStrike" dirty="0">
                          <a:effectLst/>
                        </a:rPr>
                        <a:t>1.0977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b="1" u="none" strike="noStrike" dirty="0">
                          <a:effectLst/>
                        </a:rPr>
                        <a:t>1.8928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65249">
                <a:tc>
                  <a:txBody>
                    <a:bodyPr/>
                    <a:lstStyle/>
                    <a:p>
                      <a:pPr algn="l" fontAlgn="b"/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2000" b="1" u="none" strike="noStrike">
                          <a:effectLst/>
                        </a:rPr>
                        <a:t>均值 </a:t>
                      </a:r>
                      <a:r>
                        <a:rPr lang="en-US" altLang="zh-CN" sz="2000" b="1" u="none" strike="noStrike">
                          <a:effectLst/>
                        </a:rPr>
                        <a:t>1.0978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2000" b="1" u="none" strike="noStrike" dirty="0">
                          <a:effectLst/>
                        </a:rPr>
                        <a:t>均值 </a:t>
                      </a:r>
                      <a:r>
                        <a:rPr lang="en-US" altLang="zh-CN" sz="2000" b="1" u="none" strike="noStrike" dirty="0">
                          <a:effectLst/>
                        </a:rPr>
                        <a:t>1.9934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271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主要疑问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1.410</a:t>
            </a:r>
            <a:r>
              <a:rPr lang="zh-CN" altLang="en-US" dirty="0" smtClean="0"/>
              <a:t>纳米的峰值不明显，无法确定位置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质量比如果带入标准值计算会出现负值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77265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四、实验数据</a:t>
            </a:r>
            <a:r>
              <a:rPr lang="en-US" altLang="zh-CN" dirty="0" smtClean="0"/>
              <a:t>——</a:t>
            </a:r>
            <a:r>
              <a:rPr lang="zh-CN" altLang="en-US" dirty="0"/>
              <a:t>钠</a:t>
            </a:r>
            <a:r>
              <a:rPr lang="zh-CN" altLang="en-US" dirty="0" smtClean="0"/>
              <a:t>光谱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检索峰值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确定每个峰值对应的跃迁态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画能级跃迁图</a:t>
            </a:r>
            <a:endParaRPr lang="en-US" altLang="zh-CN" dirty="0" smtClean="0"/>
          </a:p>
          <a:p>
            <a:r>
              <a:rPr lang="en-US" altLang="zh-CN" dirty="0"/>
              <a:t>4</a:t>
            </a:r>
            <a:r>
              <a:rPr lang="en-US" altLang="zh-CN" dirty="0" smtClean="0"/>
              <a:t>.</a:t>
            </a:r>
            <a:r>
              <a:rPr lang="zh-CN" altLang="en-US" dirty="0" smtClean="0"/>
              <a:t>计算量子缺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560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6" y="681154"/>
            <a:ext cx="7997780" cy="603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30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主要疑问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95559" y="1171977"/>
            <a:ext cx="3757545" cy="4778062"/>
          </a:xfrm>
        </p:spPr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峰值非常小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峰值大小不一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某一段明显缺失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467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04" y="830084"/>
            <a:ext cx="7791450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84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600" y="682579"/>
            <a:ext cx="7697609" cy="588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234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12" y="458005"/>
            <a:ext cx="9462655" cy="545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682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097" y="190566"/>
            <a:ext cx="8935389" cy="634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24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111" y="506233"/>
            <a:ext cx="8237347" cy="610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271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565" y="0"/>
            <a:ext cx="5326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74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116539"/>
              </p:ext>
            </p:extLst>
          </p:nvPr>
        </p:nvGraphicFramePr>
        <p:xfrm>
          <a:off x="437882" y="386369"/>
          <a:ext cx="9028089" cy="5445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8313"/>
                <a:gridCol w="1417258"/>
                <a:gridCol w="1417258"/>
                <a:gridCol w="791457"/>
                <a:gridCol w="1362040"/>
                <a:gridCol w="993921"/>
                <a:gridCol w="993921"/>
                <a:gridCol w="993921"/>
              </a:tblGrid>
              <a:tr h="36302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 dirty="0">
                          <a:effectLst/>
                        </a:rPr>
                        <a:t>波长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波数</a:t>
                      </a:r>
                      <a:r>
                        <a:rPr lang="en-US" altLang="zh-CN" sz="1100" u="none" strike="noStrike">
                          <a:effectLst/>
                        </a:rPr>
                        <a:t>/</a:t>
                      </a:r>
                      <a:r>
                        <a:rPr lang="en-US" sz="1100" u="none" strike="noStrike">
                          <a:effectLst/>
                        </a:rPr>
                        <a:t>cm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 dirty="0">
                          <a:effectLst/>
                        </a:rPr>
                        <a:t>跃迁态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平均波数</a:t>
                      </a:r>
                      <a:r>
                        <a:rPr lang="en-US" altLang="zh-CN" sz="1100" u="none" strike="noStrike">
                          <a:effectLst/>
                        </a:rPr>
                        <a:t>/</a:t>
                      </a:r>
                      <a:r>
                        <a:rPr lang="en-US" sz="1100" u="none" strike="noStrike">
                          <a:effectLst/>
                        </a:rPr>
                        <a:t>cm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波数差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注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u="none" strike="noStrike">
                          <a:effectLst/>
                        </a:rPr>
                        <a:t>量子缺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434.2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0.209886643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23030.86135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434.6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0.209693466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23009.66406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435.8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0.209116063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22946.30564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7D-3P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437.3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0.208398766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22867.59662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7D-3P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22906.59113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473.8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0.192344408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21105.95188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6D-3P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475.9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0.191495651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21012.81782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6D-3P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21509.38485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1397.21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67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0.04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498.4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0.182850683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20064.20546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5D-3P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20064.20546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1445.18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56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0.07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568.2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0.160388561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17599.43682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4D-3P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568.8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0.160219375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17580.87201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4D-3P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17590.15441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2474.05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45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0.02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588.8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0.154777141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16983.69565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3P-3S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589.4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0.15461958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16966.40652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3P-3S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16975.05108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591.6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0.154044592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16903.31305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592.2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0.153888518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16886.1871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363023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615.7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0.148014911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u="none" strike="noStrike">
                          <a:effectLst/>
                        </a:rPr>
                        <a:t>16241.67614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5S-3P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6946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谢谢观看！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1432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437</TotalTime>
  <Words>595</Words>
  <Application>Microsoft Office PowerPoint</Application>
  <PresentationFormat>宽屏</PresentationFormat>
  <Paragraphs>141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2" baseType="lpstr">
      <vt:lpstr>宋体</vt:lpstr>
      <vt:lpstr>Arial</vt:lpstr>
      <vt:lpstr>Cambria Math</vt:lpstr>
      <vt:lpstr>Century Gothic</vt:lpstr>
      <vt:lpstr>Wingdings 3</vt:lpstr>
      <vt:lpstr>离子会议室</vt:lpstr>
      <vt:lpstr>氢光谱与类氢光谱</vt:lpstr>
      <vt:lpstr>一、实验目的</vt:lpstr>
      <vt:lpstr>二、实验原理</vt:lpstr>
      <vt:lpstr>二、实验原理</vt:lpstr>
      <vt:lpstr>三、实验装置</vt:lpstr>
      <vt:lpstr>三、实验装置</vt:lpstr>
      <vt:lpstr>三、实验装置</vt:lpstr>
      <vt:lpstr>四、实验数据——测量入射缝零点 </vt:lpstr>
      <vt:lpstr>四、实验数据</vt:lpstr>
      <vt:lpstr>四、实验数据——确定缝宽</vt:lpstr>
      <vt:lpstr>四、实验数据——氕氘光谱</vt:lpstr>
      <vt:lpstr>PowerPoint 演示文稿</vt:lpstr>
      <vt:lpstr>PowerPoint 演示文稿</vt:lpstr>
      <vt:lpstr>PowerPoint 演示文稿</vt:lpstr>
      <vt:lpstr>主要疑问</vt:lpstr>
      <vt:lpstr>四、实验数据——钠光谱</vt:lpstr>
      <vt:lpstr>PowerPoint 演示文稿</vt:lpstr>
      <vt:lpstr>主要疑问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谢谢观看！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氢光谱与类氢光谱</dc:title>
  <dc:creator>王伟龙</dc:creator>
  <cp:lastModifiedBy>王伟龙</cp:lastModifiedBy>
  <cp:revision>26</cp:revision>
  <dcterms:created xsi:type="dcterms:W3CDTF">2015-05-28T02:38:06Z</dcterms:created>
  <dcterms:modified xsi:type="dcterms:W3CDTF">2015-06-24T09:17:49Z</dcterms:modified>
</cp:coreProperties>
</file>