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9" r:id="rId4"/>
    <p:sldId id="258" r:id="rId5"/>
    <p:sldId id="261" r:id="rId6"/>
    <p:sldId id="262" r:id="rId7"/>
    <p:sldId id="263" r:id="rId8"/>
    <p:sldId id="260" r:id="rId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8" d="100"/>
          <a:sy n="158" d="100"/>
        </p:scale>
        <p:origin x="364" y="1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8CDA9C-2DFB-4777-95BD-20CA66AFC2AA}" type="datetimeFigureOut">
              <a:rPr lang="zh-CN" altLang="en-US" smtClean="0"/>
              <a:t>2024/6/12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FFA5DC-D923-4F8D-8BEA-08CA5BF65161}" type="slidenum">
              <a:rPr lang="zh-CN" altLang="en-US" smtClean="0"/>
              <a:t>‹#›</a:t>
            </a:fld>
            <a:endParaRPr lang="zh-CN" altLang="en-US"/>
          </a:p>
        </p:txBody>
      </p:sp>
    </p:spTree>
    <p:extLst>
      <p:ext uri="{BB962C8B-B14F-4D97-AF65-F5344CB8AC3E}">
        <p14:creationId xmlns:p14="http://schemas.microsoft.com/office/powerpoint/2010/main" val="3514267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baike.baidu.com/item/%E5%B8%A6%E7%94%B5%E7%B2%92%E5%AD%90/5244525?fromModule=lemma_inlink"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baike.baidu.com/item/%E5%85%89%E7%94%B5%E5%AD%90/337832?fromModule=lemma_inlink" TargetMode="External"/><Relationship Id="rId5" Type="http://schemas.openxmlformats.org/officeDocument/2006/relationships/hyperlink" Target="https://baike.baidu.com/item/%E9%80%80%E6%BF%80/56339901?fromModule=lemma_inlink" TargetMode="External"/><Relationship Id="rId4" Type="http://schemas.openxmlformats.org/officeDocument/2006/relationships/hyperlink" Target="https://baike.baidu.com/item/%E5%8F%97%E6%BF%80%E5%8E%9F%E5%AD%90/8587396?fromModule=lemma_inlink"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u="none" strike="noStrike" dirty="0">
                <a:solidFill>
                  <a:srgbClr val="136EC2"/>
                </a:solidFill>
                <a:effectLst/>
                <a:highlight>
                  <a:srgbClr val="FFFFFF"/>
                </a:highlight>
                <a:latin typeface="Helvetica Neue"/>
                <a:hlinkClick r:id="rId3"/>
              </a:rPr>
              <a:t>从计数器原理出发，计数器中充有稀薄的稀有气体，里面的金属丝为阳极，外壁为阴极，带电粒子</a:t>
            </a:r>
            <a:r>
              <a:rPr lang="zh-CN" altLang="en-US" b="0" i="0" dirty="0">
                <a:solidFill>
                  <a:srgbClr val="333333"/>
                </a:solidFill>
                <a:effectLst/>
                <a:highlight>
                  <a:srgbClr val="FFFFFF"/>
                </a:highlight>
                <a:latin typeface="Helvetica Neue"/>
              </a:rPr>
              <a:t>射入气体，发生电离，在离子增殖过程中，</a:t>
            </a:r>
            <a:r>
              <a:rPr lang="zh-CN" altLang="en-US" b="0" i="0" u="none" strike="noStrike" dirty="0">
                <a:solidFill>
                  <a:srgbClr val="136EC2"/>
                </a:solidFill>
                <a:effectLst/>
                <a:highlight>
                  <a:srgbClr val="FFFFFF"/>
                </a:highlight>
                <a:latin typeface="Helvetica Neue"/>
                <a:hlinkClick r:id="rId4"/>
              </a:rPr>
              <a:t>受激原子</a:t>
            </a:r>
            <a:r>
              <a:rPr lang="zh-CN" altLang="en-US" b="0" i="0" u="none" strike="noStrike" dirty="0">
                <a:solidFill>
                  <a:srgbClr val="136EC2"/>
                </a:solidFill>
                <a:effectLst/>
                <a:highlight>
                  <a:srgbClr val="FFFFFF"/>
                </a:highlight>
                <a:latin typeface="Helvetica Neue"/>
                <a:hlinkClick r:id="rId5"/>
              </a:rPr>
              <a:t>退激</a:t>
            </a:r>
            <a:r>
              <a:rPr lang="zh-CN" altLang="en-US" b="0" i="0" dirty="0">
                <a:solidFill>
                  <a:srgbClr val="333333"/>
                </a:solidFill>
                <a:effectLst/>
                <a:highlight>
                  <a:srgbClr val="FFFFFF"/>
                </a:highlight>
                <a:latin typeface="Helvetica Neue"/>
              </a:rPr>
              <a:t>，发射紫外光子，这些光子射到阴极上产生</a:t>
            </a:r>
            <a:r>
              <a:rPr lang="zh-CN" altLang="en-US" b="0" i="0" u="none" strike="noStrike" dirty="0">
                <a:solidFill>
                  <a:srgbClr val="136EC2"/>
                </a:solidFill>
                <a:effectLst/>
                <a:highlight>
                  <a:srgbClr val="FFFFFF"/>
                </a:highlight>
                <a:latin typeface="Helvetica Neue"/>
                <a:hlinkClick r:id="rId6"/>
              </a:rPr>
              <a:t>光电子</a:t>
            </a:r>
            <a:r>
              <a:rPr lang="zh-CN" altLang="en-US" b="0" i="0" dirty="0">
                <a:solidFill>
                  <a:srgbClr val="333333"/>
                </a:solidFill>
                <a:effectLst/>
                <a:highlight>
                  <a:srgbClr val="FFFFFF"/>
                </a:highlight>
                <a:latin typeface="Helvetica Neue"/>
              </a:rPr>
              <a:t>，光电子向阳极漂移，又引起离子增殖，于是在管中形成自激放电。在管内还有卤素气体来猝灭这些电子，以进行下一次计数。在此期间内有新的粒子入射将无法探测，这段时间被称为死时间。死时间是导致较高入射率时，计数率产生非线性响应的主要原因。试图在原有的对这一非线性效应的修正方法上进行一些改进。</a:t>
            </a:r>
            <a:endParaRPr lang="zh-CN" altLang="en-US" dirty="0"/>
          </a:p>
        </p:txBody>
      </p:sp>
      <p:sp>
        <p:nvSpPr>
          <p:cNvPr id="4" name="灯片编号占位符 3"/>
          <p:cNvSpPr>
            <a:spLocks noGrp="1"/>
          </p:cNvSpPr>
          <p:nvPr>
            <p:ph type="sldNum" sz="quarter" idx="5"/>
          </p:nvPr>
        </p:nvSpPr>
        <p:spPr/>
        <p:txBody>
          <a:bodyPr/>
          <a:lstStyle/>
          <a:p>
            <a:fld id="{F6FFA5DC-D923-4F8D-8BEA-08CA5BF65161}" type="slidenum">
              <a:rPr lang="zh-CN" altLang="en-US" smtClean="0"/>
              <a:t>2</a:t>
            </a:fld>
            <a:endParaRPr lang="zh-CN" altLang="en-US"/>
          </a:p>
        </p:txBody>
      </p:sp>
    </p:spTree>
    <p:extLst>
      <p:ext uri="{BB962C8B-B14F-4D97-AF65-F5344CB8AC3E}">
        <p14:creationId xmlns:p14="http://schemas.microsoft.com/office/powerpoint/2010/main" val="650424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来介绍一下对计数器的基本特性的测量，本实验装置使用积分和微分电路对接收到的脉冲信号进行后处理。微分电路将时间上较分散的分布变得更紧凑，提高分辨率，积分电路则滤掉噪声，使波形更平滑，效果如图所示，上方黄色波形为处理后的波形，它能让计算器更准确地进行计数。这不是本实验的重点内容，简要略过。</a:t>
            </a:r>
          </a:p>
        </p:txBody>
      </p:sp>
      <p:sp>
        <p:nvSpPr>
          <p:cNvPr id="4" name="灯片编号占位符 3"/>
          <p:cNvSpPr>
            <a:spLocks noGrp="1"/>
          </p:cNvSpPr>
          <p:nvPr>
            <p:ph type="sldNum" sz="quarter" idx="5"/>
          </p:nvPr>
        </p:nvSpPr>
        <p:spPr/>
        <p:txBody>
          <a:bodyPr/>
          <a:lstStyle/>
          <a:p>
            <a:fld id="{F6FFA5DC-D923-4F8D-8BEA-08CA5BF65161}" type="slidenum">
              <a:rPr lang="zh-CN" altLang="en-US" smtClean="0"/>
              <a:t>3</a:t>
            </a:fld>
            <a:endParaRPr lang="zh-CN" altLang="en-US"/>
          </a:p>
        </p:txBody>
      </p:sp>
    </p:spTree>
    <p:extLst>
      <p:ext uri="{BB962C8B-B14F-4D97-AF65-F5344CB8AC3E}">
        <p14:creationId xmlns:p14="http://schemas.microsoft.com/office/powerpoint/2010/main" val="3348026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计数器的第二个重要特性是其坪特性曲线，表现了一定离子入射率下，计数率与计数器的电压之间的关系。具体表现如图所示，在</a:t>
            </a:r>
            <a:r>
              <a:rPr lang="en-US" altLang="zh-CN" dirty="0"/>
              <a:t>330V</a:t>
            </a:r>
            <a:r>
              <a:rPr lang="zh-CN" altLang="en-US" dirty="0"/>
              <a:t>之前计数率约为</a:t>
            </a:r>
            <a:r>
              <a:rPr lang="en-US" altLang="zh-CN" dirty="0"/>
              <a:t>0</a:t>
            </a:r>
            <a:r>
              <a:rPr lang="zh-CN" altLang="en-US" dirty="0"/>
              <a:t>，此后迅速增加，计数率逐渐饱和，在约</a:t>
            </a:r>
            <a:r>
              <a:rPr lang="en-US" altLang="zh-CN" dirty="0"/>
              <a:t>360V</a:t>
            </a:r>
            <a:r>
              <a:rPr lang="zh-CN" altLang="en-US" dirty="0"/>
              <a:t>到达峰值，此后一段电压范围内基本保持不变，这段曲线被称之为计数器的坪特性，继续增加电压会使计数率进一步增加，新增的计数率不是入射离子带来的而是过高的电压带来的击穿导致的计数。因此我们需将计数器电压设置在坪特性区域以获得准确的计数率，在后面的实验中，我们将其设置为</a:t>
            </a:r>
            <a:r>
              <a:rPr lang="en-US" altLang="zh-CN" dirty="0"/>
              <a:t>400V</a:t>
            </a:r>
            <a:r>
              <a:rPr lang="zh-CN" altLang="en-US" dirty="0"/>
              <a:t>。</a:t>
            </a:r>
          </a:p>
        </p:txBody>
      </p:sp>
      <p:sp>
        <p:nvSpPr>
          <p:cNvPr id="4" name="灯片编号占位符 3"/>
          <p:cNvSpPr>
            <a:spLocks noGrp="1"/>
          </p:cNvSpPr>
          <p:nvPr>
            <p:ph type="sldNum" sz="quarter" idx="5"/>
          </p:nvPr>
        </p:nvSpPr>
        <p:spPr/>
        <p:txBody>
          <a:bodyPr/>
          <a:lstStyle/>
          <a:p>
            <a:fld id="{F6FFA5DC-D923-4F8D-8BEA-08CA5BF65161}" type="slidenum">
              <a:rPr lang="zh-CN" altLang="en-US" smtClean="0"/>
              <a:t>4</a:t>
            </a:fld>
            <a:endParaRPr lang="zh-CN" altLang="en-US"/>
          </a:p>
        </p:txBody>
      </p:sp>
    </p:spTree>
    <p:extLst>
      <p:ext uri="{BB962C8B-B14F-4D97-AF65-F5344CB8AC3E}">
        <p14:creationId xmlns:p14="http://schemas.microsoft.com/office/powerpoint/2010/main" val="2811264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本实验使用的放射源为</a:t>
            </a:r>
            <a:r>
              <a:rPr lang="en-US" altLang="zh-CN" dirty="0"/>
              <a:t>X</a:t>
            </a:r>
            <a:r>
              <a:rPr lang="zh-CN" altLang="en-US" dirty="0"/>
              <a:t>射线的仪器，放射强度受</a:t>
            </a:r>
            <a:r>
              <a:rPr lang="en-US" altLang="zh-CN" dirty="0"/>
              <a:t>X</a:t>
            </a:r>
            <a:r>
              <a:rPr lang="zh-CN" altLang="en-US" dirty="0"/>
              <a:t>光管的电压</a:t>
            </a:r>
            <a:r>
              <a:rPr lang="en-US" altLang="zh-CN" dirty="0" err="1"/>
              <a:t>Ux</a:t>
            </a:r>
            <a:r>
              <a:rPr lang="zh-CN" altLang="en-US" dirty="0"/>
              <a:t>和电流</a:t>
            </a:r>
            <a:r>
              <a:rPr lang="en-US" altLang="zh-CN" dirty="0"/>
              <a:t>Ix</a:t>
            </a:r>
            <a:r>
              <a:rPr lang="zh-CN" altLang="en-US" dirty="0"/>
              <a:t>影响。在以往的盖革计数器实验中，我们通常认为</a:t>
            </a:r>
            <a:r>
              <a:rPr lang="en-US" altLang="zh-CN" dirty="0"/>
              <a:t>X</a:t>
            </a:r>
            <a:r>
              <a:rPr lang="zh-CN" altLang="en-US" dirty="0"/>
              <a:t>光的放射率与管电流成正比，并以此为基础来修正高放射率下的计数率非线性响应。然而事实上，放射率与管电流并非严格的线性关系，在管电流较大时，放射率与管电流出现了可观测到的非线性效应。以</a:t>
            </a:r>
            <a:r>
              <a:rPr lang="en-US" altLang="zh-CN" dirty="0"/>
              <a:t>15kV</a:t>
            </a:r>
            <a:r>
              <a:rPr lang="zh-CN" altLang="en-US" dirty="0"/>
              <a:t>管电压下计数率与管电流关系为例，即左图最下方的直线，可以看出，数据点在拟合曲线两侧的分布呈凸形，更直观地，我们观察右侧的残差图，可以明显看出计数率与管电流有非线性的关系。而在</a:t>
            </a:r>
            <a:r>
              <a:rPr lang="en-US" altLang="zh-CN" dirty="0"/>
              <a:t>15KV</a:t>
            </a:r>
            <a:r>
              <a:rPr lang="zh-CN" altLang="en-US" dirty="0"/>
              <a:t>下，计数率始终低于</a:t>
            </a:r>
            <a:r>
              <a:rPr lang="en-US" altLang="zh-CN" dirty="0"/>
              <a:t>1000/s</a:t>
            </a:r>
            <a:r>
              <a:rPr lang="zh-CN" altLang="en-US" dirty="0"/>
              <a:t>，我们可以认为计数器本身的计数是准确的，并且每个数据点都是两分钟的采样数据平均，排除了偶然误差，因此非线性来自</a:t>
            </a:r>
            <a:r>
              <a:rPr lang="en-US" altLang="zh-CN" dirty="0"/>
              <a:t>X</a:t>
            </a:r>
            <a:r>
              <a:rPr lang="zh-CN" altLang="en-US" dirty="0"/>
              <a:t>光管本身，即放射率与管电流是非线性的。因此我们有必要对电流与放射率的非线性关系进行修正。修正方法为，假设</a:t>
            </a:r>
            <a:r>
              <a:rPr lang="en-US" altLang="zh-CN" dirty="0"/>
              <a:t>1000</a:t>
            </a:r>
            <a:r>
              <a:rPr lang="zh-CN" altLang="en-US" dirty="0"/>
              <a:t>计数率以下的计数率与放射率是正比的，从而标定放射率与电流的关系。而放射率除了与电流有关，还与电压有关，我们假设两个电压</a:t>
            </a:r>
            <a:r>
              <a:rPr lang="en-US" altLang="zh-CN" dirty="0" err="1"/>
              <a:t>Ua,Ub</a:t>
            </a:r>
            <a:r>
              <a:rPr lang="zh-CN" altLang="en-US" dirty="0"/>
              <a:t>下，不同电流时计数率的比值是一样的，如</a:t>
            </a:r>
            <a:r>
              <a:rPr lang="en-US" altLang="zh-CN" dirty="0"/>
              <a:t>0.1mA</a:t>
            </a:r>
            <a:r>
              <a:rPr lang="zh-CN" altLang="en-US" dirty="0"/>
              <a:t>下</a:t>
            </a:r>
            <a:r>
              <a:rPr lang="en-US" altLang="zh-CN" dirty="0"/>
              <a:t>16.7kV</a:t>
            </a:r>
            <a:r>
              <a:rPr lang="zh-CN" altLang="en-US" dirty="0"/>
              <a:t>的放射率与</a:t>
            </a:r>
            <a:r>
              <a:rPr lang="en-US" altLang="zh-CN" dirty="0"/>
              <a:t>15kV</a:t>
            </a:r>
            <a:r>
              <a:rPr lang="zh-CN" altLang="en-US" dirty="0"/>
              <a:t>的放射率的比值与</a:t>
            </a:r>
            <a:r>
              <a:rPr lang="en-US" altLang="zh-CN" dirty="0"/>
              <a:t>0.15mA</a:t>
            </a:r>
            <a:r>
              <a:rPr lang="zh-CN" altLang="en-US" dirty="0"/>
              <a:t>时相同。通过实测我们计算得几个比值数据，如图所示，比值差距约</a:t>
            </a:r>
            <a:r>
              <a:rPr lang="en-US" altLang="zh-CN" dirty="0"/>
              <a:t>1%</a:t>
            </a:r>
            <a:r>
              <a:rPr lang="zh-CN" altLang="en-US" dirty="0"/>
              <a:t>，验证了低电压下的放射率与电流的曲线成比例映射到高电压下的放射率与电流的曲线的可行性。从而得到更准确的计数器的计数特性。但是，我们目前只是唯象地得到了放射率与电流的关系，而对其物理原理并不清晰，因此我们无法判断这个非线性是</a:t>
            </a:r>
            <a:r>
              <a:rPr lang="en-US" altLang="zh-CN" dirty="0"/>
              <a:t>1/2</a:t>
            </a:r>
            <a:r>
              <a:rPr lang="zh-CN" altLang="en-US" dirty="0"/>
              <a:t>次或是对数函数，也就不便于进行拟合，这或许是进一步研究的方向。</a:t>
            </a:r>
          </a:p>
        </p:txBody>
      </p:sp>
      <p:sp>
        <p:nvSpPr>
          <p:cNvPr id="4" name="灯片编号占位符 3"/>
          <p:cNvSpPr>
            <a:spLocks noGrp="1"/>
          </p:cNvSpPr>
          <p:nvPr>
            <p:ph type="sldNum" sz="quarter" idx="5"/>
          </p:nvPr>
        </p:nvSpPr>
        <p:spPr/>
        <p:txBody>
          <a:bodyPr/>
          <a:lstStyle/>
          <a:p>
            <a:fld id="{F6FFA5DC-D923-4F8D-8BEA-08CA5BF65161}" type="slidenum">
              <a:rPr lang="zh-CN" altLang="en-US" smtClean="0"/>
              <a:t>5</a:t>
            </a:fld>
            <a:endParaRPr lang="zh-CN" altLang="en-US"/>
          </a:p>
        </p:txBody>
      </p:sp>
    </p:spTree>
    <p:extLst>
      <p:ext uri="{BB962C8B-B14F-4D97-AF65-F5344CB8AC3E}">
        <p14:creationId xmlns:p14="http://schemas.microsoft.com/office/powerpoint/2010/main" val="4117612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此外，我们还测量了放射率与管电压的关系，使用二次函数进行拟合，其残差图和拟合图如图所示。可以看出计数率与电压非常符合二次函数的关系。这是因为增加电压一方面提高了激发电子的数量，另一方面提高了激发电子的速度，因此在超过临界电压后放射率与电压呈二次曲线的的关系。</a:t>
            </a:r>
          </a:p>
        </p:txBody>
      </p:sp>
      <p:sp>
        <p:nvSpPr>
          <p:cNvPr id="4" name="灯片编号占位符 3"/>
          <p:cNvSpPr>
            <a:spLocks noGrp="1"/>
          </p:cNvSpPr>
          <p:nvPr>
            <p:ph type="sldNum" sz="quarter" idx="5"/>
          </p:nvPr>
        </p:nvSpPr>
        <p:spPr/>
        <p:txBody>
          <a:bodyPr/>
          <a:lstStyle/>
          <a:p>
            <a:fld id="{F6FFA5DC-D923-4F8D-8BEA-08CA5BF65161}" type="slidenum">
              <a:rPr lang="zh-CN" altLang="en-US" smtClean="0"/>
              <a:t>6</a:t>
            </a:fld>
            <a:endParaRPr lang="zh-CN" altLang="en-US"/>
          </a:p>
        </p:txBody>
      </p:sp>
    </p:spTree>
    <p:extLst>
      <p:ext uri="{BB962C8B-B14F-4D97-AF65-F5344CB8AC3E}">
        <p14:creationId xmlns:p14="http://schemas.microsoft.com/office/powerpoint/2010/main" val="2125866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屏蔽后两个数据点进行二次函数拟合，得到的拟合曲线也较好的经过后两个数据点。</a:t>
            </a:r>
          </a:p>
        </p:txBody>
      </p:sp>
      <p:sp>
        <p:nvSpPr>
          <p:cNvPr id="4" name="灯片编号占位符 3"/>
          <p:cNvSpPr>
            <a:spLocks noGrp="1"/>
          </p:cNvSpPr>
          <p:nvPr>
            <p:ph type="sldNum" sz="quarter" idx="5"/>
          </p:nvPr>
        </p:nvSpPr>
        <p:spPr/>
        <p:txBody>
          <a:bodyPr/>
          <a:lstStyle/>
          <a:p>
            <a:fld id="{F6FFA5DC-D923-4F8D-8BEA-08CA5BF65161}" type="slidenum">
              <a:rPr lang="zh-CN" altLang="en-US" smtClean="0"/>
              <a:t>7</a:t>
            </a:fld>
            <a:endParaRPr lang="zh-CN" altLang="en-US"/>
          </a:p>
        </p:txBody>
      </p:sp>
    </p:spTree>
    <p:extLst>
      <p:ext uri="{BB962C8B-B14F-4D97-AF65-F5344CB8AC3E}">
        <p14:creationId xmlns:p14="http://schemas.microsoft.com/office/powerpoint/2010/main" val="344115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微分电容越大，得到的信号幅值越大，积分电容越小，得到的信号幅值越大。</a:t>
            </a:r>
          </a:p>
        </p:txBody>
      </p:sp>
      <p:sp>
        <p:nvSpPr>
          <p:cNvPr id="4" name="灯片编号占位符 3"/>
          <p:cNvSpPr>
            <a:spLocks noGrp="1"/>
          </p:cNvSpPr>
          <p:nvPr>
            <p:ph type="sldNum" sz="quarter" idx="5"/>
          </p:nvPr>
        </p:nvSpPr>
        <p:spPr/>
        <p:txBody>
          <a:bodyPr/>
          <a:lstStyle/>
          <a:p>
            <a:fld id="{F6FFA5DC-D923-4F8D-8BEA-08CA5BF65161}" type="slidenum">
              <a:rPr lang="zh-CN" altLang="en-US" smtClean="0"/>
              <a:t>8</a:t>
            </a:fld>
            <a:endParaRPr lang="zh-CN" altLang="en-US"/>
          </a:p>
        </p:txBody>
      </p:sp>
    </p:spTree>
    <p:extLst>
      <p:ext uri="{BB962C8B-B14F-4D97-AF65-F5344CB8AC3E}">
        <p14:creationId xmlns:p14="http://schemas.microsoft.com/office/powerpoint/2010/main" val="1539716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5BF289-9C5E-9E86-763B-6D6751197D9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3E0A0E1-C931-3DC4-5D1B-6FB042BD7D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A72BF905-0143-5FFB-4058-0A97C216E25A}"/>
              </a:ext>
            </a:extLst>
          </p:cNvPr>
          <p:cNvSpPr>
            <a:spLocks noGrp="1"/>
          </p:cNvSpPr>
          <p:nvPr>
            <p:ph type="dt" sz="half" idx="10"/>
          </p:nvPr>
        </p:nvSpPr>
        <p:spPr/>
        <p:txBody>
          <a:bodyPr/>
          <a:lstStyle/>
          <a:p>
            <a:fld id="{FF365799-7F11-44C6-8934-AB051F134A2E}" type="datetimeFigureOut">
              <a:rPr lang="zh-CN" altLang="en-US" smtClean="0"/>
              <a:t>2024/6/12</a:t>
            </a:fld>
            <a:endParaRPr lang="zh-CN" altLang="en-US"/>
          </a:p>
        </p:txBody>
      </p:sp>
      <p:sp>
        <p:nvSpPr>
          <p:cNvPr id="5" name="页脚占位符 4">
            <a:extLst>
              <a:ext uri="{FF2B5EF4-FFF2-40B4-BE49-F238E27FC236}">
                <a16:creationId xmlns:a16="http://schemas.microsoft.com/office/drawing/2014/main" id="{40169994-EA30-3579-0D20-C6322BFAA48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C8C8DEF-D1A9-55A5-3636-FC0053AB63B6}"/>
              </a:ext>
            </a:extLst>
          </p:cNvPr>
          <p:cNvSpPr>
            <a:spLocks noGrp="1"/>
          </p:cNvSpPr>
          <p:nvPr>
            <p:ph type="sldNum" sz="quarter" idx="12"/>
          </p:nvPr>
        </p:nvSpPr>
        <p:spPr/>
        <p:txBody>
          <a:bodyPr/>
          <a:lstStyle/>
          <a:p>
            <a:fld id="{B0222C62-4AA4-41B2-8A9F-24CC0B684C33}" type="slidenum">
              <a:rPr lang="zh-CN" altLang="en-US" smtClean="0"/>
              <a:t>‹#›</a:t>
            </a:fld>
            <a:endParaRPr lang="zh-CN" altLang="en-US"/>
          </a:p>
        </p:txBody>
      </p:sp>
    </p:spTree>
    <p:extLst>
      <p:ext uri="{BB962C8B-B14F-4D97-AF65-F5344CB8AC3E}">
        <p14:creationId xmlns:p14="http://schemas.microsoft.com/office/powerpoint/2010/main" val="3921829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704A21-80FF-5069-BA05-D7705D050D7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CA1E7F7-2342-605F-D6D0-43F7E101630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67838FF-5559-5066-8CFD-D313D75030B5}"/>
              </a:ext>
            </a:extLst>
          </p:cNvPr>
          <p:cNvSpPr>
            <a:spLocks noGrp="1"/>
          </p:cNvSpPr>
          <p:nvPr>
            <p:ph type="dt" sz="half" idx="10"/>
          </p:nvPr>
        </p:nvSpPr>
        <p:spPr/>
        <p:txBody>
          <a:bodyPr/>
          <a:lstStyle/>
          <a:p>
            <a:fld id="{FF365799-7F11-44C6-8934-AB051F134A2E}" type="datetimeFigureOut">
              <a:rPr lang="zh-CN" altLang="en-US" smtClean="0"/>
              <a:t>2024/6/12</a:t>
            </a:fld>
            <a:endParaRPr lang="zh-CN" altLang="en-US"/>
          </a:p>
        </p:txBody>
      </p:sp>
      <p:sp>
        <p:nvSpPr>
          <p:cNvPr id="5" name="页脚占位符 4">
            <a:extLst>
              <a:ext uri="{FF2B5EF4-FFF2-40B4-BE49-F238E27FC236}">
                <a16:creationId xmlns:a16="http://schemas.microsoft.com/office/drawing/2014/main" id="{83E2F037-C47E-4581-7BF6-1B347929817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E187C33-41DB-F08C-3622-D0955DF78625}"/>
              </a:ext>
            </a:extLst>
          </p:cNvPr>
          <p:cNvSpPr>
            <a:spLocks noGrp="1"/>
          </p:cNvSpPr>
          <p:nvPr>
            <p:ph type="sldNum" sz="quarter" idx="12"/>
          </p:nvPr>
        </p:nvSpPr>
        <p:spPr/>
        <p:txBody>
          <a:bodyPr/>
          <a:lstStyle/>
          <a:p>
            <a:fld id="{B0222C62-4AA4-41B2-8A9F-24CC0B684C33}" type="slidenum">
              <a:rPr lang="zh-CN" altLang="en-US" smtClean="0"/>
              <a:t>‹#›</a:t>
            </a:fld>
            <a:endParaRPr lang="zh-CN" altLang="en-US"/>
          </a:p>
        </p:txBody>
      </p:sp>
    </p:spTree>
    <p:extLst>
      <p:ext uri="{BB962C8B-B14F-4D97-AF65-F5344CB8AC3E}">
        <p14:creationId xmlns:p14="http://schemas.microsoft.com/office/powerpoint/2010/main" val="1700915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80A8AF-EEAF-7B6C-A967-BCDA55D349A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32FDE3B-EAC9-8D84-A147-0DA73F73FE4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E9FE366C-EED2-EB9C-3519-E5D2C926FF39}"/>
              </a:ext>
            </a:extLst>
          </p:cNvPr>
          <p:cNvSpPr>
            <a:spLocks noGrp="1"/>
          </p:cNvSpPr>
          <p:nvPr>
            <p:ph type="dt" sz="half" idx="10"/>
          </p:nvPr>
        </p:nvSpPr>
        <p:spPr/>
        <p:txBody>
          <a:bodyPr/>
          <a:lstStyle/>
          <a:p>
            <a:fld id="{FF365799-7F11-44C6-8934-AB051F134A2E}" type="datetimeFigureOut">
              <a:rPr lang="zh-CN" altLang="en-US" smtClean="0"/>
              <a:t>2024/6/12</a:t>
            </a:fld>
            <a:endParaRPr lang="zh-CN" altLang="en-US"/>
          </a:p>
        </p:txBody>
      </p:sp>
      <p:sp>
        <p:nvSpPr>
          <p:cNvPr id="5" name="页脚占位符 4">
            <a:extLst>
              <a:ext uri="{FF2B5EF4-FFF2-40B4-BE49-F238E27FC236}">
                <a16:creationId xmlns:a16="http://schemas.microsoft.com/office/drawing/2014/main" id="{8EFC47A5-2ABA-A0BB-42A0-5F454A9032E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E5833B4-3E63-FC4A-3B1A-35B04D08A318}"/>
              </a:ext>
            </a:extLst>
          </p:cNvPr>
          <p:cNvSpPr>
            <a:spLocks noGrp="1"/>
          </p:cNvSpPr>
          <p:nvPr>
            <p:ph type="sldNum" sz="quarter" idx="12"/>
          </p:nvPr>
        </p:nvSpPr>
        <p:spPr/>
        <p:txBody>
          <a:bodyPr/>
          <a:lstStyle/>
          <a:p>
            <a:fld id="{B0222C62-4AA4-41B2-8A9F-24CC0B684C33}" type="slidenum">
              <a:rPr lang="zh-CN" altLang="en-US" smtClean="0"/>
              <a:t>‹#›</a:t>
            </a:fld>
            <a:endParaRPr lang="zh-CN" altLang="en-US"/>
          </a:p>
        </p:txBody>
      </p:sp>
    </p:spTree>
    <p:extLst>
      <p:ext uri="{BB962C8B-B14F-4D97-AF65-F5344CB8AC3E}">
        <p14:creationId xmlns:p14="http://schemas.microsoft.com/office/powerpoint/2010/main" val="2972694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9AA2E0-EEB5-ED4A-A957-71117E6E269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572AD97-7B3B-9E00-7C9E-28E7277119BA}"/>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EAF4C14-CD9E-1738-DFC5-252864793C7D}"/>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1077BCCE-7F7B-D8C5-471C-026A03D8223D}"/>
              </a:ext>
            </a:extLst>
          </p:cNvPr>
          <p:cNvSpPr>
            <a:spLocks noGrp="1"/>
          </p:cNvSpPr>
          <p:nvPr>
            <p:ph type="dt" sz="half" idx="10"/>
          </p:nvPr>
        </p:nvSpPr>
        <p:spPr/>
        <p:txBody>
          <a:bodyPr/>
          <a:lstStyle/>
          <a:p>
            <a:fld id="{FF365799-7F11-44C6-8934-AB051F134A2E}" type="datetimeFigureOut">
              <a:rPr lang="zh-CN" altLang="en-US" smtClean="0"/>
              <a:t>2024/6/12</a:t>
            </a:fld>
            <a:endParaRPr lang="zh-CN" altLang="en-US"/>
          </a:p>
        </p:txBody>
      </p:sp>
      <p:sp>
        <p:nvSpPr>
          <p:cNvPr id="6" name="页脚占位符 5">
            <a:extLst>
              <a:ext uri="{FF2B5EF4-FFF2-40B4-BE49-F238E27FC236}">
                <a16:creationId xmlns:a16="http://schemas.microsoft.com/office/drawing/2014/main" id="{DF7F6025-FDAC-ABB0-0051-14D3694BD07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0D115F8-34CC-7012-85C9-F32ECDFBF002}"/>
              </a:ext>
            </a:extLst>
          </p:cNvPr>
          <p:cNvSpPr>
            <a:spLocks noGrp="1"/>
          </p:cNvSpPr>
          <p:nvPr>
            <p:ph type="sldNum" sz="quarter" idx="12"/>
          </p:nvPr>
        </p:nvSpPr>
        <p:spPr/>
        <p:txBody>
          <a:bodyPr/>
          <a:lstStyle/>
          <a:p>
            <a:fld id="{B0222C62-4AA4-41B2-8A9F-24CC0B684C33}" type="slidenum">
              <a:rPr lang="zh-CN" altLang="en-US" smtClean="0"/>
              <a:t>‹#›</a:t>
            </a:fld>
            <a:endParaRPr lang="zh-CN" altLang="en-US"/>
          </a:p>
        </p:txBody>
      </p:sp>
    </p:spTree>
    <p:extLst>
      <p:ext uri="{BB962C8B-B14F-4D97-AF65-F5344CB8AC3E}">
        <p14:creationId xmlns:p14="http://schemas.microsoft.com/office/powerpoint/2010/main" val="571951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E267438-6661-E703-EC59-3B81B570966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AA99A3B-EB3F-14AD-D8C2-7F41DBF0D2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CC70FAD6-1332-A5C1-CC7E-D61AAEAB7477}"/>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B4FAD49-0405-56B9-92B1-FA73818483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80EAEA1-3DC2-F878-A0AF-A1C9D769C98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7484554-39ED-CA7E-0EA0-D4D05B280AD2}"/>
              </a:ext>
            </a:extLst>
          </p:cNvPr>
          <p:cNvSpPr>
            <a:spLocks noGrp="1"/>
          </p:cNvSpPr>
          <p:nvPr>
            <p:ph type="dt" sz="half" idx="10"/>
          </p:nvPr>
        </p:nvSpPr>
        <p:spPr/>
        <p:txBody>
          <a:bodyPr/>
          <a:lstStyle/>
          <a:p>
            <a:fld id="{FF365799-7F11-44C6-8934-AB051F134A2E}" type="datetimeFigureOut">
              <a:rPr lang="zh-CN" altLang="en-US" smtClean="0"/>
              <a:t>2024/6/12</a:t>
            </a:fld>
            <a:endParaRPr lang="zh-CN" altLang="en-US"/>
          </a:p>
        </p:txBody>
      </p:sp>
      <p:sp>
        <p:nvSpPr>
          <p:cNvPr id="8" name="页脚占位符 7">
            <a:extLst>
              <a:ext uri="{FF2B5EF4-FFF2-40B4-BE49-F238E27FC236}">
                <a16:creationId xmlns:a16="http://schemas.microsoft.com/office/drawing/2014/main" id="{312B1514-AA60-4676-4CB4-F13B10784B3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688693B-66B5-51C8-5958-B30EDD3B62EB}"/>
              </a:ext>
            </a:extLst>
          </p:cNvPr>
          <p:cNvSpPr>
            <a:spLocks noGrp="1"/>
          </p:cNvSpPr>
          <p:nvPr>
            <p:ph type="sldNum" sz="quarter" idx="12"/>
          </p:nvPr>
        </p:nvSpPr>
        <p:spPr/>
        <p:txBody>
          <a:bodyPr/>
          <a:lstStyle/>
          <a:p>
            <a:fld id="{B0222C62-4AA4-41B2-8A9F-24CC0B684C33}" type="slidenum">
              <a:rPr lang="zh-CN" altLang="en-US" smtClean="0"/>
              <a:t>‹#›</a:t>
            </a:fld>
            <a:endParaRPr lang="zh-CN" altLang="en-US"/>
          </a:p>
        </p:txBody>
      </p:sp>
    </p:spTree>
    <p:extLst>
      <p:ext uri="{BB962C8B-B14F-4D97-AF65-F5344CB8AC3E}">
        <p14:creationId xmlns:p14="http://schemas.microsoft.com/office/powerpoint/2010/main" val="145155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9ABA41-5DD0-403F-3E52-44C2ED3B340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FBF70ED-76D0-434D-2195-D3F54F41A1A9}"/>
              </a:ext>
            </a:extLst>
          </p:cNvPr>
          <p:cNvSpPr>
            <a:spLocks noGrp="1"/>
          </p:cNvSpPr>
          <p:nvPr>
            <p:ph type="dt" sz="half" idx="10"/>
          </p:nvPr>
        </p:nvSpPr>
        <p:spPr/>
        <p:txBody>
          <a:bodyPr/>
          <a:lstStyle/>
          <a:p>
            <a:fld id="{FF365799-7F11-44C6-8934-AB051F134A2E}" type="datetimeFigureOut">
              <a:rPr lang="zh-CN" altLang="en-US" smtClean="0"/>
              <a:t>2024/6/12</a:t>
            </a:fld>
            <a:endParaRPr lang="zh-CN" altLang="en-US"/>
          </a:p>
        </p:txBody>
      </p:sp>
      <p:sp>
        <p:nvSpPr>
          <p:cNvPr id="4" name="页脚占位符 3">
            <a:extLst>
              <a:ext uri="{FF2B5EF4-FFF2-40B4-BE49-F238E27FC236}">
                <a16:creationId xmlns:a16="http://schemas.microsoft.com/office/drawing/2014/main" id="{033C8B66-22BE-3A91-0E33-8180DB53A73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95AC04C5-5C75-577B-644E-E46ADF8DF88A}"/>
              </a:ext>
            </a:extLst>
          </p:cNvPr>
          <p:cNvSpPr>
            <a:spLocks noGrp="1"/>
          </p:cNvSpPr>
          <p:nvPr>
            <p:ph type="sldNum" sz="quarter" idx="12"/>
          </p:nvPr>
        </p:nvSpPr>
        <p:spPr/>
        <p:txBody>
          <a:bodyPr/>
          <a:lstStyle/>
          <a:p>
            <a:fld id="{B0222C62-4AA4-41B2-8A9F-24CC0B684C33}" type="slidenum">
              <a:rPr lang="zh-CN" altLang="en-US" smtClean="0"/>
              <a:t>‹#›</a:t>
            </a:fld>
            <a:endParaRPr lang="zh-CN" altLang="en-US"/>
          </a:p>
        </p:txBody>
      </p:sp>
    </p:spTree>
    <p:extLst>
      <p:ext uri="{BB962C8B-B14F-4D97-AF65-F5344CB8AC3E}">
        <p14:creationId xmlns:p14="http://schemas.microsoft.com/office/powerpoint/2010/main" val="1908184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34963C7-73BB-AF7D-36AD-A20D8A1ABFE6}"/>
              </a:ext>
            </a:extLst>
          </p:cNvPr>
          <p:cNvSpPr>
            <a:spLocks noGrp="1"/>
          </p:cNvSpPr>
          <p:nvPr>
            <p:ph type="dt" sz="half" idx="10"/>
          </p:nvPr>
        </p:nvSpPr>
        <p:spPr/>
        <p:txBody>
          <a:bodyPr/>
          <a:lstStyle/>
          <a:p>
            <a:fld id="{FF365799-7F11-44C6-8934-AB051F134A2E}" type="datetimeFigureOut">
              <a:rPr lang="zh-CN" altLang="en-US" smtClean="0"/>
              <a:t>2024/6/12</a:t>
            </a:fld>
            <a:endParaRPr lang="zh-CN" altLang="en-US"/>
          </a:p>
        </p:txBody>
      </p:sp>
      <p:sp>
        <p:nvSpPr>
          <p:cNvPr id="3" name="页脚占位符 2">
            <a:extLst>
              <a:ext uri="{FF2B5EF4-FFF2-40B4-BE49-F238E27FC236}">
                <a16:creationId xmlns:a16="http://schemas.microsoft.com/office/drawing/2014/main" id="{5ABF2987-E9B2-0B49-FB81-524F22A90A0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9B778545-FD84-AC84-CEBE-0FE90200DA76}"/>
              </a:ext>
            </a:extLst>
          </p:cNvPr>
          <p:cNvSpPr>
            <a:spLocks noGrp="1"/>
          </p:cNvSpPr>
          <p:nvPr>
            <p:ph type="sldNum" sz="quarter" idx="12"/>
          </p:nvPr>
        </p:nvSpPr>
        <p:spPr/>
        <p:txBody>
          <a:bodyPr/>
          <a:lstStyle/>
          <a:p>
            <a:fld id="{B0222C62-4AA4-41B2-8A9F-24CC0B684C33}" type="slidenum">
              <a:rPr lang="zh-CN" altLang="en-US" smtClean="0"/>
              <a:t>‹#›</a:t>
            </a:fld>
            <a:endParaRPr lang="zh-CN" altLang="en-US"/>
          </a:p>
        </p:txBody>
      </p:sp>
    </p:spTree>
    <p:extLst>
      <p:ext uri="{BB962C8B-B14F-4D97-AF65-F5344CB8AC3E}">
        <p14:creationId xmlns:p14="http://schemas.microsoft.com/office/powerpoint/2010/main" val="350654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654B11-26EA-E288-A69E-A3996A0DF0F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20A3993-5056-CC17-9C4A-53948500B9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7BC7183B-DB0F-2753-789F-D50E7AEC6A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4A4D2AD-DDE1-9CED-E57B-6139CF8CEB7A}"/>
              </a:ext>
            </a:extLst>
          </p:cNvPr>
          <p:cNvSpPr>
            <a:spLocks noGrp="1"/>
          </p:cNvSpPr>
          <p:nvPr>
            <p:ph type="dt" sz="half" idx="10"/>
          </p:nvPr>
        </p:nvSpPr>
        <p:spPr/>
        <p:txBody>
          <a:bodyPr/>
          <a:lstStyle/>
          <a:p>
            <a:fld id="{FF365799-7F11-44C6-8934-AB051F134A2E}" type="datetimeFigureOut">
              <a:rPr lang="zh-CN" altLang="en-US" smtClean="0"/>
              <a:t>2024/6/12</a:t>
            </a:fld>
            <a:endParaRPr lang="zh-CN" altLang="en-US"/>
          </a:p>
        </p:txBody>
      </p:sp>
      <p:sp>
        <p:nvSpPr>
          <p:cNvPr id="6" name="页脚占位符 5">
            <a:extLst>
              <a:ext uri="{FF2B5EF4-FFF2-40B4-BE49-F238E27FC236}">
                <a16:creationId xmlns:a16="http://schemas.microsoft.com/office/drawing/2014/main" id="{06D6BE09-393D-6CDD-1AED-0F5BBC3C084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C07D732-1694-BC32-32CF-D55C622C40B1}"/>
              </a:ext>
            </a:extLst>
          </p:cNvPr>
          <p:cNvSpPr>
            <a:spLocks noGrp="1"/>
          </p:cNvSpPr>
          <p:nvPr>
            <p:ph type="sldNum" sz="quarter" idx="12"/>
          </p:nvPr>
        </p:nvSpPr>
        <p:spPr/>
        <p:txBody>
          <a:bodyPr/>
          <a:lstStyle/>
          <a:p>
            <a:fld id="{B0222C62-4AA4-41B2-8A9F-24CC0B684C33}" type="slidenum">
              <a:rPr lang="zh-CN" altLang="en-US" smtClean="0"/>
              <a:t>‹#›</a:t>
            </a:fld>
            <a:endParaRPr lang="zh-CN" altLang="en-US"/>
          </a:p>
        </p:txBody>
      </p:sp>
    </p:spTree>
    <p:extLst>
      <p:ext uri="{BB962C8B-B14F-4D97-AF65-F5344CB8AC3E}">
        <p14:creationId xmlns:p14="http://schemas.microsoft.com/office/powerpoint/2010/main" val="1769343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7A62BB-8F28-5DCA-C04C-614E6C932F3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B03F5D8C-6868-04C5-609F-9071BF2CFB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230F632-A8DA-7794-92A8-DEE0A97DC0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1A62198-D9FD-B43D-DE87-0D2C5EAD7FE2}"/>
              </a:ext>
            </a:extLst>
          </p:cNvPr>
          <p:cNvSpPr>
            <a:spLocks noGrp="1"/>
          </p:cNvSpPr>
          <p:nvPr>
            <p:ph type="dt" sz="half" idx="10"/>
          </p:nvPr>
        </p:nvSpPr>
        <p:spPr/>
        <p:txBody>
          <a:bodyPr/>
          <a:lstStyle/>
          <a:p>
            <a:fld id="{FF365799-7F11-44C6-8934-AB051F134A2E}" type="datetimeFigureOut">
              <a:rPr lang="zh-CN" altLang="en-US" smtClean="0"/>
              <a:t>2024/6/12</a:t>
            </a:fld>
            <a:endParaRPr lang="zh-CN" altLang="en-US"/>
          </a:p>
        </p:txBody>
      </p:sp>
      <p:sp>
        <p:nvSpPr>
          <p:cNvPr id="6" name="页脚占位符 5">
            <a:extLst>
              <a:ext uri="{FF2B5EF4-FFF2-40B4-BE49-F238E27FC236}">
                <a16:creationId xmlns:a16="http://schemas.microsoft.com/office/drawing/2014/main" id="{016A8435-F95F-AF1C-7FC1-3FE940583AE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F27CF47-2AE0-0191-5CB9-B52B1EA4079A}"/>
              </a:ext>
            </a:extLst>
          </p:cNvPr>
          <p:cNvSpPr>
            <a:spLocks noGrp="1"/>
          </p:cNvSpPr>
          <p:nvPr>
            <p:ph type="sldNum" sz="quarter" idx="12"/>
          </p:nvPr>
        </p:nvSpPr>
        <p:spPr/>
        <p:txBody>
          <a:bodyPr/>
          <a:lstStyle/>
          <a:p>
            <a:fld id="{B0222C62-4AA4-41B2-8A9F-24CC0B684C33}" type="slidenum">
              <a:rPr lang="zh-CN" altLang="en-US" smtClean="0"/>
              <a:t>‹#›</a:t>
            </a:fld>
            <a:endParaRPr lang="zh-CN" altLang="en-US"/>
          </a:p>
        </p:txBody>
      </p:sp>
    </p:spTree>
    <p:extLst>
      <p:ext uri="{BB962C8B-B14F-4D97-AF65-F5344CB8AC3E}">
        <p14:creationId xmlns:p14="http://schemas.microsoft.com/office/powerpoint/2010/main" val="1065901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B7C35B-5CC2-3362-48E0-07878A73D95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029C014-9905-6197-560A-61884CD0EB8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C01CCE0-B39A-EDB1-E2C7-257546B34E63}"/>
              </a:ext>
            </a:extLst>
          </p:cNvPr>
          <p:cNvSpPr>
            <a:spLocks noGrp="1"/>
          </p:cNvSpPr>
          <p:nvPr>
            <p:ph type="dt" sz="half" idx="10"/>
          </p:nvPr>
        </p:nvSpPr>
        <p:spPr/>
        <p:txBody>
          <a:bodyPr/>
          <a:lstStyle/>
          <a:p>
            <a:fld id="{FF365799-7F11-44C6-8934-AB051F134A2E}" type="datetimeFigureOut">
              <a:rPr lang="zh-CN" altLang="en-US" smtClean="0"/>
              <a:t>2024/6/12</a:t>
            </a:fld>
            <a:endParaRPr lang="zh-CN" altLang="en-US"/>
          </a:p>
        </p:txBody>
      </p:sp>
      <p:sp>
        <p:nvSpPr>
          <p:cNvPr id="5" name="页脚占位符 4">
            <a:extLst>
              <a:ext uri="{FF2B5EF4-FFF2-40B4-BE49-F238E27FC236}">
                <a16:creationId xmlns:a16="http://schemas.microsoft.com/office/drawing/2014/main" id="{19E44537-3464-92ED-0C2C-9A2529E4504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14ADC43-B7BB-3C3A-2B00-71BDD12E9FF4}"/>
              </a:ext>
            </a:extLst>
          </p:cNvPr>
          <p:cNvSpPr>
            <a:spLocks noGrp="1"/>
          </p:cNvSpPr>
          <p:nvPr>
            <p:ph type="sldNum" sz="quarter" idx="12"/>
          </p:nvPr>
        </p:nvSpPr>
        <p:spPr/>
        <p:txBody>
          <a:bodyPr/>
          <a:lstStyle/>
          <a:p>
            <a:fld id="{B0222C62-4AA4-41B2-8A9F-24CC0B684C33}" type="slidenum">
              <a:rPr lang="zh-CN" altLang="en-US" smtClean="0"/>
              <a:t>‹#›</a:t>
            </a:fld>
            <a:endParaRPr lang="zh-CN" altLang="en-US"/>
          </a:p>
        </p:txBody>
      </p:sp>
    </p:spTree>
    <p:extLst>
      <p:ext uri="{BB962C8B-B14F-4D97-AF65-F5344CB8AC3E}">
        <p14:creationId xmlns:p14="http://schemas.microsoft.com/office/powerpoint/2010/main" val="924700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A692658-3712-390D-5A17-59EAEFF6572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D04239E-39A6-1A4D-D9C4-E1C76636715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315C17C-069C-DB8D-1B95-17BD66E4CAE2}"/>
              </a:ext>
            </a:extLst>
          </p:cNvPr>
          <p:cNvSpPr>
            <a:spLocks noGrp="1"/>
          </p:cNvSpPr>
          <p:nvPr>
            <p:ph type="dt" sz="half" idx="10"/>
          </p:nvPr>
        </p:nvSpPr>
        <p:spPr/>
        <p:txBody>
          <a:bodyPr/>
          <a:lstStyle/>
          <a:p>
            <a:fld id="{FF365799-7F11-44C6-8934-AB051F134A2E}" type="datetimeFigureOut">
              <a:rPr lang="zh-CN" altLang="en-US" smtClean="0"/>
              <a:t>2024/6/12</a:t>
            </a:fld>
            <a:endParaRPr lang="zh-CN" altLang="en-US"/>
          </a:p>
        </p:txBody>
      </p:sp>
      <p:sp>
        <p:nvSpPr>
          <p:cNvPr id="5" name="页脚占位符 4">
            <a:extLst>
              <a:ext uri="{FF2B5EF4-FFF2-40B4-BE49-F238E27FC236}">
                <a16:creationId xmlns:a16="http://schemas.microsoft.com/office/drawing/2014/main" id="{7118BCE5-0019-5563-04C6-75DFB71EE19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FB9D72C-3D76-7FD2-75DE-1E40FB4FFD06}"/>
              </a:ext>
            </a:extLst>
          </p:cNvPr>
          <p:cNvSpPr>
            <a:spLocks noGrp="1"/>
          </p:cNvSpPr>
          <p:nvPr>
            <p:ph type="sldNum" sz="quarter" idx="12"/>
          </p:nvPr>
        </p:nvSpPr>
        <p:spPr/>
        <p:txBody>
          <a:bodyPr/>
          <a:lstStyle/>
          <a:p>
            <a:fld id="{B0222C62-4AA4-41B2-8A9F-24CC0B684C33}" type="slidenum">
              <a:rPr lang="zh-CN" altLang="en-US" smtClean="0"/>
              <a:t>‹#›</a:t>
            </a:fld>
            <a:endParaRPr lang="zh-CN" altLang="en-US"/>
          </a:p>
        </p:txBody>
      </p:sp>
    </p:spTree>
    <p:extLst>
      <p:ext uri="{BB962C8B-B14F-4D97-AF65-F5344CB8AC3E}">
        <p14:creationId xmlns:p14="http://schemas.microsoft.com/office/powerpoint/2010/main" val="2962215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935129E2-ADB8-B780-8ED4-22E4C287A3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64E56429-1FC9-68FC-EE32-F596A3C73F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9295E4A-1B54-6A4F-E374-F847C4A8B4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365799-7F11-44C6-8934-AB051F134A2E}" type="datetimeFigureOut">
              <a:rPr lang="zh-CN" altLang="en-US" smtClean="0"/>
              <a:t>2024/6/12</a:t>
            </a:fld>
            <a:endParaRPr lang="zh-CN" altLang="en-US"/>
          </a:p>
        </p:txBody>
      </p:sp>
      <p:sp>
        <p:nvSpPr>
          <p:cNvPr id="5" name="页脚占位符 4">
            <a:extLst>
              <a:ext uri="{FF2B5EF4-FFF2-40B4-BE49-F238E27FC236}">
                <a16:creationId xmlns:a16="http://schemas.microsoft.com/office/drawing/2014/main" id="{70A7AF05-E09A-821E-4F74-76FF250983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灯片编号占位符 5">
            <a:extLst>
              <a:ext uri="{FF2B5EF4-FFF2-40B4-BE49-F238E27FC236}">
                <a16:creationId xmlns:a16="http://schemas.microsoft.com/office/drawing/2014/main" id="{F35AEE19-A240-7F61-81DE-E8A4BBB497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0222C62-4AA4-41B2-8A9F-24CC0B684C33}" type="slidenum">
              <a:rPr lang="zh-CN" altLang="en-US" smtClean="0"/>
              <a:t>‹#›</a:t>
            </a:fld>
            <a:endParaRPr lang="zh-CN" altLang="en-US"/>
          </a:p>
        </p:txBody>
      </p:sp>
    </p:spTree>
    <p:extLst>
      <p:ext uri="{BB962C8B-B14F-4D97-AF65-F5344CB8AC3E}">
        <p14:creationId xmlns:p14="http://schemas.microsoft.com/office/powerpoint/2010/main" val="33980944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75A745-7AC9-A988-8441-4833F5FF3E3C}"/>
              </a:ext>
            </a:extLst>
          </p:cNvPr>
          <p:cNvSpPr>
            <a:spLocks noGrp="1"/>
          </p:cNvSpPr>
          <p:nvPr>
            <p:ph type="ctrTitle"/>
          </p:nvPr>
        </p:nvSpPr>
        <p:spPr/>
        <p:txBody>
          <a:bodyPr/>
          <a:lstStyle/>
          <a:p>
            <a:r>
              <a:rPr lang="zh-CN" altLang="en-US" dirty="0"/>
              <a:t>盖革计数器非线性区修正</a:t>
            </a:r>
          </a:p>
        </p:txBody>
      </p:sp>
      <p:sp>
        <p:nvSpPr>
          <p:cNvPr id="3" name="副标题 2">
            <a:extLst>
              <a:ext uri="{FF2B5EF4-FFF2-40B4-BE49-F238E27FC236}">
                <a16:creationId xmlns:a16="http://schemas.microsoft.com/office/drawing/2014/main" id="{765294AF-B5C2-34A7-E8CC-8CF2A8E0C382}"/>
              </a:ext>
            </a:extLst>
          </p:cNvPr>
          <p:cNvSpPr>
            <a:spLocks noGrp="1"/>
          </p:cNvSpPr>
          <p:nvPr>
            <p:ph type="subTitle" idx="1"/>
          </p:nvPr>
        </p:nvSpPr>
        <p:spPr/>
        <p:txBody>
          <a:bodyPr/>
          <a:lstStyle/>
          <a:p>
            <a:r>
              <a:rPr lang="en-US" altLang="zh-CN" dirty="0"/>
              <a:t>--</a:t>
            </a:r>
            <a:r>
              <a:rPr lang="zh-CN" altLang="en-US" dirty="0"/>
              <a:t>卢文海</a:t>
            </a:r>
          </a:p>
        </p:txBody>
      </p:sp>
    </p:spTree>
    <p:extLst>
      <p:ext uri="{BB962C8B-B14F-4D97-AF65-F5344CB8AC3E}">
        <p14:creationId xmlns:p14="http://schemas.microsoft.com/office/powerpoint/2010/main" val="341969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BB6F05-2544-FC21-F5E1-6EAB1C5EAFB9}"/>
              </a:ext>
            </a:extLst>
          </p:cNvPr>
          <p:cNvSpPr>
            <a:spLocks noGrp="1"/>
          </p:cNvSpPr>
          <p:nvPr>
            <p:ph type="title"/>
          </p:nvPr>
        </p:nvSpPr>
        <p:spPr/>
        <p:txBody>
          <a:bodyPr/>
          <a:lstStyle/>
          <a:p>
            <a:r>
              <a:rPr lang="zh-CN" altLang="en-US" dirty="0"/>
              <a:t>一、盖格弥勒计数器原理</a:t>
            </a:r>
          </a:p>
        </p:txBody>
      </p:sp>
      <p:pic>
        <p:nvPicPr>
          <p:cNvPr id="5" name="内容占位符 4">
            <a:extLst>
              <a:ext uri="{FF2B5EF4-FFF2-40B4-BE49-F238E27FC236}">
                <a16:creationId xmlns:a16="http://schemas.microsoft.com/office/drawing/2014/main" id="{F27C706E-7AB2-82CE-AE57-1F70EA52D2D3}"/>
              </a:ext>
            </a:extLst>
          </p:cNvPr>
          <p:cNvPicPr>
            <a:picLocks noGrp="1" noChangeAspect="1"/>
          </p:cNvPicPr>
          <p:nvPr>
            <p:ph idx="1"/>
          </p:nvPr>
        </p:nvPicPr>
        <p:blipFill>
          <a:blip r:embed="rId3"/>
          <a:stretch>
            <a:fillRect/>
          </a:stretch>
        </p:blipFill>
        <p:spPr>
          <a:xfrm>
            <a:off x="6143400" y="2159726"/>
            <a:ext cx="5638989" cy="2694348"/>
          </a:xfrm>
        </p:spPr>
      </p:pic>
      <p:pic>
        <p:nvPicPr>
          <p:cNvPr id="7" name="图片 6">
            <a:extLst>
              <a:ext uri="{FF2B5EF4-FFF2-40B4-BE49-F238E27FC236}">
                <a16:creationId xmlns:a16="http://schemas.microsoft.com/office/drawing/2014/main" id="{665C416E-E7CF-ECDB-7738-A55B6645FBF3}"/>
              </a:ext>
            </a:extLst>
          </p:cNvPr>
          <p:cNvPicPr>
            <a:picLocks noChangeAspect="1"/>
          </p:cNvPicPr>
          <p:nvPr/>
        </p:nvPicPr>
        <p:blipFill rotWithShape="1">
          <a:blip r:embed="rId4"/>
          <a:srcRect l="2363" t="10114" r="227" b="36945"/>
          <a:stretch/>
        </p:blipFill>
        <p:spPr>
          <a:xfrm>
            <a:off x="117566" y="2830286"/>
            <a:ext cx="5603966" cy="1071154"/>
          </a:xfrm>
          <a:prstGeom prst="rect">
            <a:avLst/>
          </a:prstGeom>
        </p:spPr>
      </p:pic>
      <p:sp>
        <p:nvSpPr>
          <p:cNvPr id="8" name="文本框 7">
            <a:extLst>
              <a:ext uri="{FF2B5EF4-FFF2-40B4-BE49-F238E27FC236}">
                <a16:creationId xmlns:a16="http://schemas.microsoft.com/office/drawing/2014/main" id="{21A13273-DCFB-2243-25EC-8C4A60845FB0}"/>
              </a:ext>
            </a:extLst>
          </p:cNvPr>
          <p:cNvSpPr txBox="1"/>
          <p:nvPr/>
        </p:nvSpPr>
        <p:spPr>
          <a:xfrm>
            <a:off x="1397726" y="4249783"/>
            <a:ext cx="3897085" cy="369332"/>
          </a:xfrm>
          <a:prstGeom prst="rect">
            <a:avLst/>
          </a:prstGeom>
          <a:noFill/>
        </p:spPr>
        <p:txBody>
          <a:bodyPr wrap="square" rtlCol="0">
            <a:spAutoFit/>
          </a:bodyPr>
          <a:lstStyle/>
          <a:p>
            <a:r>
              <a:rPr lang="zh-CN" altLang="en-US" dirty="0"/>
              <a:t>图</a:t>
            </a:r>
            <a:r>
              <a:rPr lang="en-US" altLang="zh-CN" dirty="0"/>
              <a:t>1 </a:t>
            </a:r>
            <a:r>
              <a:rPr lang="zh-CN" altLang="en-US" dirty="0"/>
              <a:t>盖格弥勒计数器构造示意图</a:t>
            </a:r>
          </a:p>
        </p:txBody>
      </p:sp>
      <p:sp>
        <p:nvSpPr>
          <p:cNvPr id="9" name="文本框 8">
            <a:extLst>
              <a:ext uri="{FF2B5EF4-FFF2-40B4-BE49-F238E27FC236}">
                <a16:creationId xmlns:a16="http://schemas.microsoft.com/office/drawing/2014/main" id="{AE405921-7E80-7DD7-2A86-C8A87F945B10}"/>
              </a:ext>
            </a:extLst>
          </p:cNvPr>
          <p:cNvSpPr txBox="1"/>
          <p:nvPr/>
        </p:nvSpPr>
        <p:spPr>
          <a:xfrm>
            <a:off x="7201989" y="5220788"/>
            <a:ext cx="3897085" cy="369332"/>
          </a:xfrm>
          <a:prstGeom prst="rect">
            <a:avLst/>
          </a:prstGeom>
          <a:noFill/>
        </p:spPr>
        <p:txBody>
          <a:bodyPr wrap="square" rtlCol="0">
            <a:spAutoFit/>
          </a:bodyPr>
          <a:lstStyle/>
          <a:p>
            <a:r>
              <a:rPr lang="zh-CN" altLang="en-US" dirty="0"/>
              <a:t>图</a:t>
            </a:r>
            <a:r>
              <a:rPr lang="en-US" altLang="zh-CN" dirty="0"/>
              <a:t>2 </a:t>
            </a:r>
            <a:r>
              <a:rPr lang="zh-CN" altLang="en-US" dirty="0"/>
              <a:t>盖格弥勒计数器后处理电路</a:t>
            </a:r>
          </a:p>
        </p:txBody>
      </p:sp>
    </p:spTree>
    <p:extLst>
      <p:ext uri="{BB962C8B-B14F-4D97-AF65-F5344CB8AC3E}">
        <p14:creationId xmlns:p14="http://schemas.microsoft.com/office/powerpoint/2010/main" val="3566807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DE1988-1C4E-B567-656D-EE7AD59254B9}"/>
              </a:ext>
            </a:extLst>
          </p:cNvPr>
          <p:cNvSpPr>
            <a:spLocks noGrp="1"/>
          </p:cNvSpPr>
          <p:nvPr>
            <p:ph type="title"/>
          </p:nvPr>
        </p:nvSpPr>
        <p:spPr/>
        <p:txBody>
          <a:bodyPr/>
          <a:lstStyle/>
          <a:p>
            <a:r>
              <a:rPr lang="en-US" altLang="zh-CN" dirty="0"/>
              <a:t>1.1</a:t>
            </a:r>
            <a:r>
              <a:rPr lang="zh-CN" altLang="en-US" dirty="0"/>
              <a:t>积分与微分电路</a:t>
            </a:r>
          </a:p>
        </p:txBody>
      </p:sp>
      <p:pic>
        <p:nvPicPr>
          <p:cNvPr id="5" name="内容占位符 4">
            <a:extLst>
              <a:ext uri="{FF2B5EF4-FFF2-40B4-BE49-F238E27FC236}">
                <a16:creationId xmlns:a16="http://schemas.microsoft.com/office/drawing/2014/main" id="{1EC4907A-8753-11A4-B855-6E51328BA405}"/>
              </a:ext>
            </a:extLst>
          </p:cNvPr>
          <p:cNvPicPr>
            <a:picLocks noGrp="1" noChangeAspect="1"/>
          </p:cNvPicPr>
          <p:nvPr>
            <p:ph idx="1"/>
          </p:nvPr>
        </p:nvPicPr>
        <p:blipFill>
          <a:blip r:embed="rId3"/>
          <a:stretch>
            <a:fillRect/>
          </a:stretch>
        </p:blipFill>
        <p:spPr>
          <a:xfrm>
            <a:off x="2677176" y="1614597"/>
            <a:ext cx="6211167" cy="4029637"/>
          </a:xfrm>
        </p:spPr>
      </p:pic>
      <p:sp>
        <p:nvSpPr>
          <p:cNvPr id="6" name="文本框 5">
            <a:extLst>
              <a:ext uri="{FF2B5EF4-FFF2-40B4-BE49-F238E27FC236}">
                <a16:creationId xmlns:a16="http://schemas.microsoft.com/office/drawing/2014/main" id="{79D56A95-80C4-08F1-8075-CA3E09623D8A}"/>
              </a:ext>
            </a:extLst>
          </p:cNvPr>
          <p:cNvSpPr txBox="1"/>
          <p:nvPr/>
        </p:nvSpPr>
        <p:spPr>
          <a:xfrm>
            <a:off x="3040537" y="5782491"/>
            <a:ext cx="5847806" cy="369332"/>
          </a:xfrm>
          <a:prstGeom prst="rect">
            <a:avLst/>
          </a:prstGeom>
          <a:noFill/>
        </p:spPr>
        <p:txBody>
          <a:bodyPr wrap="square" rtlCol="0">
            <a:spAutoFit/>
          </a:bodyPr>
          <a:lstStyle/>
          <a:p>
            <a:r>
              <a:rPr lang="zh-CN" altLang="en-US" dirty="0"/>
              <a:t>图</a:t>
            </a:r>
            <a:r>
              <a:rPr lang="en-US" altLang="zh-CN" dirty="0"/>
              <a:t>3 </a:t>
            </a:r>
            <a:r>
              <a:rPr lang="zh-CN" altLang="en-US" dirty="0"/>
              <a:t>积分微分电路处理前后波形对比（黄色为处理后）</a:t>
            </a:r>
          </a:p>
        </p:txBody>
      </p:sp>
    </p:spTree>
    <p:extLst>
      <p:ext uri="{BB962C8B-B14F-4D97-AF65-F5344CB8AC3E}">
        <p14:creationId xmlns:p14="http://schemas.microsoft.com/office/powerpoint/2010/main" val="3833336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BE7AF7-FACB-127C-43E5-86F1899E8B99}"/>
              </a:ext>
            </a:extLst>
          </p:cNvPr>
          <p:cNvSpPr>
            <a:spLocks noGrp="1"/>
          </p:cNvSpPr>
          <p:nvPr>
            <p:ph type="title"/>
          </p:nvPr>
        </p:nvSpPr>
        <p:spPr/>
        <p:txBody>
          <a:bodyPr/>
          <a:lstStyle/>
          <a:p>
            <a:r>
              <a:rPr lang="zh-CN" altLang="en-US" dirty="0"/>
              <a:t>二、坪特性曲线</a:t>
            </a:r>
          </a:p>
        </p:txBody>
      </p:sp>
      <p:pic>
        <p:nvPicPr>
          <p:cNvPr id="5" name="内容占位符 4">
            <a:extLst>
              <a:ext uri="{FF2B5EF4-FFF2-40B4-BE49-F238E27FC236}">
                <a16:creationId xmlns:a16="http://schemas.microsoft.com/office/drawing/2014/main" id="{1BAE0B03-0A36-FBD4-6417-7ABAA5DC1511}"/>
              </a:ext>
            </a:extLst>
          </p:cNvPr>
          <p:cNvPicPr>
            <a:picLocks noGrp="1" noChangeAspect="1"/>
          </p:cNvPicPr>
          <p:nvPr>
            <p:ph idx="1"/>
          </p:nvPr>
        </p:nvPicPr>
        <p:blipFill>
          <a:blip r:embed="rId3"/>
          <a:stretch>
            <a:fillRect/>
          </a:stretch>
        </p:blipFill>
        <p:spPr>
          <a:xfrm>
            <a:off x="3321747" y="1825625"/>
            <a:ext cx="5548505" cy="4351338"/>
          </a:xfrm>
        </p:spPr>
      </p:pic>
      <p:sp>
        <p:nvSpPr>
          <p:cNvPr id="7" name="文本框 6">
            <a:extLst>
              <a:ext uri="{FF2B5EF4-FFF2-40B4-BE49-F238E27FC236}">
                <a16:creationId xmlns:a16="http://schemas.microsoft.com/office/drawing/2014/main" id="{46284E08-8BAB-77BD-2B16-E123F0712F4F}"/>
              </a:ext>
            </a:extLst>
          </p:cNvPr>
          <p:cNvSpPr txBox="1"/>
          <p:nvPr/>
        </p:nvSpPr>
        <p:spPr>
          <a:xfrm>
            <a:off x="487411" y="1740180"/>
            <a:ext cx="3101710" cy="1477328"/>
          </a:xfrm>
          <a:prstGeom prst="rect">
            <a:avLst/>
          </a:prstGeom>
          <a:noFill/>
        </p:spPr>
        <p:txBody>
          <a:bodyPr wrap="square" rtlCol="0">
            <a:spAutoFit/>
          </a:bodyPr>
          <a:lstStyle/>
          <a:p>
            <a:r>
              <a:rPr lang="en-US" altLang="zh-CN" dirty="0"/>
              <a:t>X</a:t>
            </a:r>
            <a:r>
              <a:rPr lang="zh-CN" altLang="en-US" dirty="0"/>
              <a:t>光管电压</a:t>
            </a:r>
            <a:r>
              <a:rPr lang="en-US" altLang="zh-CN" dirty="0" err="1">
                <a:solidFill>
                  <a:srgbClr val="FF0000"/>
                </a:solidFill>
              </a:rPr>
              <a:t>Ux</a:t>
            </a:r>
            <a:r>
              <a:rPr lang="en-US" altLang="zh-CN" dirty="0">
                <a:solidFill>
                  <a:srgbClr val="FF0000"/>
                </a:solidFill>
              </a:rPr>
              <a:t>=16.7kV</a:t>
            </a:r>
          </a:p>
          <a:p>
            <a:r>
              <a:rPr lang="zh-CN" altLang="en-US" dirty="0"/>
              <a:t>管电流</a:t>
            </a:r>
            <a:r>
              <a:rPr lang="en-US" altLang="zh-CN" dirty="0">
                <a:solidFill>
                  <a:srgbClr val="FF0000"/>
                </a:solidFill>
              </a:rPr>
              <a:t>Ix=0.1mA</a:t>
            </a:r>
          </a:p>
          <a:p>
            <a:r>
              <a:rPr lang="zh-CN" altLang="en-US" dirty="0"/>
              <a:t>采样电阻</a:t>
            </a:r>
            <a:r>
              <a:rPr lang="en-US" altLang="zh-CN" dirty="0">
                <a:solidFill>
                  <a:srgbClr val="FF0000"/>
                </a:solidFill>
              </a:rPr>
              <a:t>Rs = 50kΩ</a:t>
            </a:r>
          </a:p>
          <a:p>
            <a:r>
              <a:rPr lang="zh-CN" altLang="en-US" dirty="0"/>
              <a:t>放大</a:t>
            </a:r>
            <a:r>
              <a:rPr lang="zh-CN" altLang="en-US" dirty="0">
                <a:solidFill>
                  <a:srgbClr val="FF0000"/>
                </a:solidFill>
              </a:rPr>
              <a:t>倍率</a:t>
            </a:r>
            <a:r>
              <a:rPr lang="en-US" altLang="zh-CN" dirty="0">
                <a:solidFill>
                  <a:srgbClr val="FF0000"/>
                </a:solidFill>
              </a:rPr>
              <a:t>30</a:t>
            </a:r>
          </a:p>
          <a:p>
            <a:r>
              <a:rPr lang="zh-CN" altLang="en-US" dirty="0"/>
              <a:t>每个数据点为</a:t>
            </a:r>
            <a:r>
              <a:rPr lang="en-US" altLang="zh-CN" dirty="0">
                <a:solidFill>
                  <a:srgbClr val="FF0000"/>
                </a:solidFill>
              </a:rPr>
              <a:t>2</a:t>
            </a:r>
            <a:r>
              <a:rPr lang="zh-CN" altLang="en-US" dirty="0">
                <a:solidFill>
                  <a:srgbClr val="FF0000"/>
                </a:solidFill>
              </a:rPr>
              <a:t>分钟采样平均</a:t>
            </a:r>
            <a:r>
              <a:rPr lang="en-US" altLang="zh-CN" dirty="0">
                <a:solidFill>
                  <a:srgbClr val="FF0000"/>
                </a:solidFill>
              </a:rPr>
              <a:t> </a:t>
            </a:r>
            <a:endParaRPr lang="zh-CN" altLang="en-US" dirty="0">
              <a:solidFill>
                <a:srgbClr val="FF0000"/>
              </a:solidFill>
            </a:endParaRPr>
          </a:p>
        </p:txBody>
      </p:sp>
      <p:sp>
        <p:nvSpPr>
          <p:cNvPr id="8" name="文本框 7">
            <a:extLst>
              <a:ext uri="{FF2B5EF4-FFF2-40B4-BE49-F238E27FC236}">
                <a16:creationId xmlns:a16="http://schemas.microsoft.com/office/drawing/2014/main" id="{661FC25D-E533-09E5-A09C-A31EA5F7C58C}"/>
              </a:ext>
            </a:extLst>
          </p:cNvPr>
          <p:cNvSpPr txBox="1"/>
          <p:nvPr/>
        </p:nvSpPr>
        <p:spPr>
          <a:xfrm>
            <a:off x="4245716" y="6176963"/>
            <a:ext cx="3979856" cy="369332"/>
          </a:xfrm>
          <a:prstGeom prst="rect">
            <a:avLst/>
          </a:prstGeom>
          <a:noFill/>
        </p:spPr>
        <p:txBody>
          <a:bodyPr wrap="square" rtlCol="0">
            <a:spAutoFit/>
          </a:bodyPr>
          <a:lstStyle/>
          <a:p>
            <a:r>
              <a:rPr lang="zh-CN" altLang="en-US" dirty="0"/>
              <a:t>图</a:t>
            </a:r>
            <a:r>
              <a:rPr lang="en-US" altLang="zh-CN" dirty="0"/>
              <a:t>4 </a:t>
            </a:r>
            <a:r>
              <a:rPr lang="zh-CN" altLang="en-US" dirty="0"/>
              <a:t>盖格弥勒计数器的坪特性曲线</a:t>
            </a:r>
          </a:p>
        </p:txBody>
      </p:sp>
    </p:spTree>
    <p:extLst>
      <p:ext uri="{BB962C8B-B14F-4D97-AF65-F5344CB8AC3E}">
        <p14:creationId xmlns:p14="http://schemas.microsoft.com/office/powerpoint/2010/main" val="942075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773EFD-0E48-C1B2-24FE-44F8DE945746}"/>
              </a:ext>
            </a:extLst>
          </p:cNvPr>
          <p:cNvSpPr>
            <a:spLocks noGrp="1"/>
          </p:cNvSpPr>
          <p:nvPr>
            <p:ph type="title"/>
          </p:nvPr>
        </p:nvSpPr>
        <p:spPr/>
        <p:txBody>
          <a:bodyPr/>
          <a:lstStyle/>
          <a:p>
            <a:r>
              <a:rPr lang="zh-CN" altLang="en-US" dirty="0"/>
              <a:t>三、盖格弥勒计数器非线性区修正</a:t>
            </a:r>
          </a:p>
        </p:txBody>
      </p:sp>
      <p:pic>
        <p:nvPicPr>
          <p:cNvPr id="5" name="内容占位符 4">
            <a:extLst>
              <a:ext uri="{FF2B5EF4-FFF2-40B4-BE49-F238E27FC236}">
                <a16:creationId xmlns:a16="http://schemas.microsoft.com/office/drawing/2014/main" id="{9546EF08-95F7-2B9D-19FC-C31C46B35606}"/>
              </a:ext>
            </a:extLst>
          </p:cNvPr>
          <p:cNvPicPr>
            <a:picLocks noGrp="1" noChangeAspect="1"/>
          </p:cNvPicPr>
          <p:nvPr>
            <p:ph idx="1"/>
          </p:nvPr>
        </p:nvPicPr>
        <p:blipFill>
          <a:blip r:embed="rId3"/>
          <a:stretch>
            <a:fillRect/>
          </a:stretch>
        </p:blipFill>
        <p:spPr>
          <a:xfrm>
            <a:off x="1016029" y="1607956"/>
            <a:ext cx="5762113" cy="4351338"/>
          </a:xfrm>
        </p:spPr>
      </p:pic>
      <p:sp>
        <p:nvSpPr>
          <p:cNvPr id="6" name="文本框 5">
            <a:extLst>
              <a:ext uri="{FF2B5EF4-FFF2-40B4-BE49-F238E27FC236}">
                <a16:creationId xmlns:a16="http://schemas.microsoft.com/office/drawing/2014/main" id="{E693DD0A-354F-1A7D-B8B8-0A0DED595A8F}"/>
              </a:ext>
            </a:extLst>
          </p:cNvPr>
          <p:cNvSpPr txBox="1"/>
          <p:nvPr/>
        </p:nvSpPr>
        <p:spPr>
          <a:xfrm>
            <a:off x="1504405" y="6042026"/>
            <a:ext cx="4273732" cy="369332"/>
          </a:xfrm>
          <a:prstGeom prst="rect">
            <a:avLst/>
          </a:prstGeom>
          <a:noFill/>
        </p:spPr>
        <p:txBody>
          <a:bodyPr wrap="square" rtlCol="0">
            <a:spAutoFit/>
          </a:bodyPr>
          <a:lstStyle/>
          <a:p>
            <a:r>
              <a:rPr lang="zh-CN" altLang="en-US" dirty="0"/>
              <a:t>图</a:t>
            </a:r>
            <a:r>
              <a:rPr lang="en-US" altLang="zh-CN" dirty="0"/>
              <a:t>5 </a:t>
            </a:r>
            <a:r>
              <a:rPr lang="zh-CN" altLang="en-US" dirty="0"/>
              <a:t>不同管电压下计数率与管电流的关系</a:t>
            </a:r>
          </a:p>
        </p:txBody>
      </p:sp>
      <p:sp>
        <p:nvSpPr>
          <p:cNvPr id="7" name="文本框 6">
            <a:extLst>
              <a:ext uri="{FF2B5EF4-FFF2-40B4-BE49-F238E27FC236}">
                <a16:creationId xmlns:a16="http://schemas.microsoft.com/office/drawing/2014/main" id="{AE37FBB3-D632-1D7A-C967-0AB1D563EB40}"/>
              </a:ext>
            </a:extLst>
          </p:cNvPr>
          <p:cNvSpPr txBox="1"/>
          <p:nvPr/>
        </p:nvSpPr>
        <p:spPr>
          <a:xfrm>
            <a:off x="10901732" y="1990139"/>
            <a:ext cx="975360" cy="369332"/>
          </a:xfrm>
          <a:prstGeom prst="rect">
            <a:avLst/>
          </a:prstGeom>
          <a:noFill/>
        </p:spPr>
        <p:txBody>
          <a:bodyPr wrap="square" rtlCol="0">
            <a:spAutoFit/>
          </a:bodyPr>
          <a:lstStyle/>
          <a:p>
            <a:r>
              <a:rPr lang="zh-CN" altLang="en-US" dirty="0"/>
              <a:t>计数率</a:t>
            </a:r>
          </a:p>
        </p:txBody>
      </p:sp>
      <p:sp>
        <p:nvSpPr>
          <p:cNvPr id="8" name="箭头: 下 7">
            <a:extLst>
              <a:ext uri="{FF2B5EF4-FFF2-40B4-BE49-F238E27FC236}">
                <a16:creationId xmlns:a16="http://schemas.microsoft.com/office/drawing/2014/main" id="{3D65CAD9-1B36-E318-9843-7AA3CCA3DB6B}"/>
              </a:ext>
            </a:extLst>
          </p:cNvPr>
          <p:cNvSpPr/>
          <p:nvPr/>
        </p:nvSpPr>
        <p:spPr>
          <a:xfrm>
            <a:off x="11241576" y="2481406"/>
            <a:ext cx="204652" cy="9231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5EE58481-54DD-CFBF-3E67-DD6EF9AECA0A}"/>
              </a:ext>
            </a:extLst>
          </p:cNvPr>
          <p:cNvSpPr txBox="1"/>
          <p:nvPr/>
        </p:nvSpPr>
        <p:spPr>
          <a:xfrm>
            <a:off x="10936240" y="3519026"/>
            <a:ext cx="906344" cy="369332"/>
          </a:xfrm>
          <a:prstGeom prst="rect">
            <a:avLst/>
          </a:prstGeom>
          <a:noFill/>
        </p:spPr>
        <p:txBody>
          <a:bodyPr wrap="square" rtlCol="0">
            <a:spAutoFit/>
          </a:bodyPr>
          <a:lstStyle/>
          <a:p>
            <a:r>
              <a:rPr lang="zh-CN" altLang="en-US" dirty="0"/>
              <a:t>放射率</a:t>
            </a:r>
          </a:p>
        </p:txBody>
      </p:sp>
      <p:sp>
        <p:nvSpPr>
          <p:cNvPr id="10" name="文本框 9">
            <a:extLst>
              <a:ext uri="{FF2B5EF4-FFF2-40B4-BE49-F238E27FC236}">
                <a16:creationId xmlns:a16="http://schemas.microsoft.com/office/drawing/2014/main" id="{674F390C-69D1-6599-77FA-3F53CD35DA2F}"/>
              </a:ext>
            </a:extLst>
          </p:cNvPr>
          <p:cNvSpPr txBox="1"/>
          <p:nvPr/>
        </p:nvSpPr>
        <p:spPr>
          <a:xfrm>
            <a:off x="10993056" y="5015687"/>
            <a:ext cx="906344" cy="369332"/>
          </a:xfrm>
          <a:prstGeom prst="rect">
            <a:avLst/>
          </a:prstGeom>
          <a:noFill/>
        </p:spPr>
        <p:txBody>
          <a:bodyPr wrap="square" rtlCol="0">
            <a:spAutoFit/>
          </a:bodyPr>
          <a:lstStyle/>
          <a:p>
            <a:r>
              <a:rPr lang="zh-CN" altLang="en-US" dirty="0"/>
              <a:t>管电流</a:t>
            </a:r>
          </a:p>
        </p:txBody>
      </p:sp>
      <p:sp>
        <p:nvSpPr>
          <p:cNvPr id="14" name="箭头: 下 13">
            <a:extLst>
              <a:ext uri="{FF2B5EF4-FFF2-40B4-BE49-F238E27FC236}">
                <a16:creationId xmlns:a16="http://schemas.microsoft.com/office/drawing/2014/main" id="{8CE54B2C-A3D3-002F-28E6-7D9F0C8EEFFE}"/>
              </a:ext>
            </a:extLst>
          </p:cNvPr>
          <p:cNvSpPr/>
          <p:nvPr/>
        </p:nvSpPr>
        <p:spPr>
          <a:xfrm>
            <a:off x="11287086" y="3895626"/>
            <a:ext cx="204652" cy="9231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6DCF1F2-CA65-583C-D526-BFB5429C66AC}"/>
              </a:ext>
            </a:extLst>
          </p:cNvPr>
          <p:cNvSpPr txBox="1"/>
          <p:nvPr/>
        </p:nvSpPr>
        <p:spPr>
          <a:xfrm>
            <a:off x="6955971" y="4978848"/>
            <a:ext cx="3693854" cy="369332"/>
          </a:xfrm>
          <a:prstGeom prst="rect">
            <a:avLst/>
          </a:prstGeom>
          <a:noFill/>
        </p:spPr>
        <p:txBody>
          <a:bodyPr wrap="square" rtlCol="0">
            <a:spAutoFit/>
          </a:bodyPr>
          <a:lstStyle/>
          <a:p>
            <a:r>
              <a:rPr lang="zh-CN" altLang="en-US" dirty="0"/>
              <a:t>图</a:t>
            </a:r>
            <a:r>
              <a:rPr lang="en-US" altLang="zh-CN" dirty="0"/>
              <a:t>6 15.0kV</a:t>
            </a:r>
            <a:r>
              <a:rPr lang="zh-CN" altLang="en-US" dirty="0"/>
              <a:t>对应直线拟合的残差图</a:t>
            </a:r>
          </a:p>
        </p:txBody>
      </p:sp>
      <p:pic>
        <p:nvPicPr>
          <p:cNvPr id="19" name="图片 18">
            <a:extLst>
              <a:ext uri="{FF2B5EF4-FFF2-40B4-BE49-F238E27FC236}">
                <a16:creationId xmlns:a16="http://schemas.microsoft.com/office/drawing/2014/main" id="{2C4B6704-45A1-36CB-7924-CBFCB4812A2E}"/>
              </a:ext>
            </a:extLst>
          </p:cNvPr>
          <p:cNvPicPr>
            <a:picLocks noChangeAspect="1"/>
          </p:cNvPicPr>
          <p:nvPr/>
        </p:nvPicPr>
        <p:blipFill>
          <a:blip r:embed="rId4"/>
          <a:stretch>
            <a:fillRect/>
          </a:stretch>
        </p:blipFill>
        <p:spPr>
          <a:xfrm>
            <a:off x="6835845" y="2519383"/>
            <a:ext cx="3527598" cy="2264095"/>
          </a:xfrm>
          <a:prstGeom prst="rect">
            <a:avLst/>
          </a:prstGeom>
        </p:spPr>
      </p:pic>
      <p:cxnSp>
        <p:nvCxnSpPr>
          <p:cNvPr id="21" name="直接箭头连接符 20">
            <a:extLst>
              <a:ext uri="{FF2B5EF4-FFF2-40B4-BE49-F238E27FC236}">
                <a16:creationId xmlns:a16="http://schemas.microsoft.com/office/drawing/2014/main" id="{1B485B3C-348F-1473-7596-CE88B479FBA9}"/>
              </a:ext>
            </a:extLst>
          </p:cNvPr>
          <p:cNvCxnSpPr/>
          <p:nvPr/>
        </p:nvCxnSpPr>
        <p:spPr>
          <a:xfrm>
            <a:off x="3154076" y="4523662"/>
            <a:ext cx="0" cy="2598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文本框 21">
            <a:extLst>
              <a:ext uri="{FF2B5EF4-FFF2-40B4-BE49-F238E27FC236}">
                <a16:creationId xmlns:a16="http://schemas.microsoft.com/office/drawing/2014/main" id="{0C053F81-1DE8-04FA-F00B-6A450733D00D}"/>
              </a:ext>
            </a:extLst>
          </p:cNvPr>
          <p:cNvSpPr txBox="1"/>
          <p:nvPr/>
        </p:nvSpPr>
        <p:spPr>
          <a:xfrm>
            <a:off x="3154076" y="4568931"/>
            <a:ext cx="411465" cy="169277"/>
          </a:xfrm>
          <a:prstGeom prst="rect">
            <a:avLst/>
          </a:prstGeom>
          <a:noFill/>
        </p:spPr>
        <p:txBody>
          <a:bodyPr wrap="square" rtlCol="0">
            <a:spAutoFit/>
          </a:bodyPr>
          <a:lstStyle/>
          <a:p>
            <a:r>
              <a:rPr lang="en-US" altLang="zh-CN" sz="500" dirty="0"/>
              <a:t>2.13</a:t>
            </a:r>
            <a:endParaRPr lang="zh-CN" altLang="en-US" sz="500" dirty="0"/>
          </a:p>
        </p:txBody>
      </p:sp>
      <p:sp>
        <p:nvSpPr>
          <p:cNvPr id="24" name="文本框 23">
            <a:extLst>
              <a:ext uri="{FF2B5EF4-FFF2-40B4-BE49-F238E27FC236}">
                <a16:creationId xmlns:a16="http://schemas.microsoft.com/office/drawing/2014/main" id="{6F8DA44E-2E1E-2308-34BD-656F8E734AC0}"/>
              </a:ext>
            </a:extLst>
          </p:cNvPr>
          <p:cNvSpPr txBox="1"/>
          <p:nvPr/>
        </p:nvSpPr>
        <p:spPr>
          <a:xfrm>
            <a:off x="2770514" y="4744108"/>
            <a:ext cx="325853" cy="169277"/>
          </a:xfrm>
          <a:prstGeom prst="rect">
            <a:avLst/>
          </a:prstGeom>
          <a:noFill/>
        </p:spPr>
        <p:txBody>
          <a:bodyPr wrap="square" rtlCol="0">
            <a:spAutoFit/>
          </a:bodyPr>
          <a:lstStyle/>
          <a:p>
            <a:r>
              <a:rPr lang="en-US" altLang="zh-CN" sz="500" dirty="0"/>
              <a:t>2.16</a:t>
            </a:r>
            <a:endParaRPr lang="zh-CN" altLang="en-US" sz="500" dirty="0"/>
          </a:p>
        </p:txBody>
      </p:sp>
      <p:cxnSp>
        <p:nvCxnSpPr>
          <p:cNvPr id="25" name="直接箭头连接符 24">
            <a:extLst>
              <a:ext uri="{FF2B5EF4-FFF2-40B4-BE49-F238E27FC236}">
                <a16:creationId xmlns:a16="http://schemas.microsoft.com/office/drawing/2014/main" id="{AAA834C1-B5CD-BE5A-228C-F1FBD4071A96}"/>
              </a:ext>
            </a:extLst>
          </p:cNvPr>
          <p:cNvCxnSpPr>
            <a:cxnSpLocks/>
          </p:cNvCxnSpPr>
          <p:nvPr/>
        </p:nvCxnSpPr>
        <p:spPr>
          <a:xfrm>
            <a:off x="2770514" y="4783478"/>
            <a:ext cx="0" cy="1896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直接箭头连接符 28">
            <a:extLst>
              <a:ext uri="{FF2B5EF4-FFF2-40B4-BE49-F238E27FC236}">
                <a16:creationId xmlns:a16="http://schemas.microsoft.com/office/drawing/2014/main" id="{E0482AA7-E4FA-A815-9FC1-8412A6F30C33}"/>
              </a:ext>
            </a:extLst>
          </p:cNvPr>
          <p:cNvCxnSpPr>
            <a:cxnSpLocks/>
          </p:cNvCxnSpPr>
          <p:nvPr/>
        </p:nvCxnSpPr>
        <p:spPr>
          <a:xfrm>
            <a:off x="2753541" y="4517857"/>
            <a:ext cx="0" cy="169277"/>
          </a:xfrm>
          <a:prstGeom prst="straightConnector1">
            <a:avLst/>
          </a:prstGeom>
          <a:ln>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31" name="文本框 30">
            <a:extLst>
              <a:ext uri="{FF2B5EF4-FFF2-40B4-BE49-F238E27FC236}">
                <a16:creationId xmlns:a16="http://schemas.microsoft.com/office/drawing/2014/main" id="{A58ED3C5-AA4C-C34D-C575-24AB3BB5DFAD}"/>
              </a:ext>
            </a:extLst>
          </p:cNvPr>
          <p:cNvSpPr txBox="1"/>
          <p:nvPr/>
        </p:nvSpPr>
        <p:spPr>
          <a:xfrm>
            <a:off x="2753541" y="4433219"/>
            <a:ext cx="325853" cy="169277"/>
          </a:xfrm>
          <a:prstGeom prst="rect">
            <a:avLst/>
          </a:prstGeom>
          <a:noFill/>
        </p:spPr>
        <p:txBody>
          <a:bodyPr wrap="square" rtlCol="0">
            <a:spAutoFit/>
          </a:bodyPr>
          <a:lstStyle/>
          <a:p>
            <a:r>
              <a:rPr lang="en-US" altLang="zh-CN" sz="500" dirty="0"/>
              <a:t>1.50</a:t>
            </a:r>
            <a:endParaRPr lang="zh-CN" altLang="en-US" sz="500" dirty="0"/>
          </a:p>
        </p:txBody>
      </p:sp>
      <p:sp>
        <p:nvSpPr>
          <p:cNvPr id="32" name="文本框 31">
            <a:extLst>
              <a:ext uri="{FF2B5EF4-FFF2-40B4-BE49-F238E27FC236}">
                <a16:creationId xmlns:a16="http://schemas.microsoft.com/office/drawing/2014/main" id="{C966B538-5C8C-6415-2E81-3B518DFCC2DE}"/>
              </a:ext>
            </a:extLst>
          </p:cNvPr>
          <p:cNvSpPr txBox="1"/>
          <p:nvPr/>
        </p:nvSpPr>
        <p:spPr>
          <a:xfrm>
            <a:off x="3101088" y="4198941"/>
            <a:ext cx="325853" cy="169277"/>
          </a:xfrm>
          <a:prstGeom prst="rect">
            <a:avLst/>
          </a:prstGeom>
          <a:noFill/>
        </p:spPr>
        <p:txBody>
          <a:bodyPr wrap="square" rtlCol="0">
            <a:spAutoFit/>
          </a:bodyPr>
          <a:lstStyle/>
          <a:p>
            <a:r>
              <a:rPr lang="en-US" altLang="zh-CN" sz="500" dirty="0"/>
              <a:t>1.49</a:t>
            </a:r>
            <a:endParaRPr lang="zh-CN" altLang="en-US" sz="500" dirty="0"/>
          </a:p>
        </p:txBody>
      </p:sp>
      <p:sp>
        <p:nvSpPr>
          <p:cNvPr id="3" name="文本框 2">
            <a:extLst>
              <a:ext uri="{FF2B5EF4-FFF2-40B4-BE49-F238E27FC236}">
                <a16:creationId xmlns:a16="http://schemas.microsoft.com/office/drawing/2014/main" id="{F3759A2F-5B26-9361-B4C1-3862BC0A3066}"/>
              </a:ext>
            </a:extLst>
          </p:cNvPr>
          <p:cNvSpPr txBox="1"/>
          <p:nvPr/>
        </p:nvSpPr>
        <p:spPr>
          <a:xfrm>
            <a:off x="11389412" y="2666978"/>
            <a:ext cx="651225" cy="369332"/>
          </a:xfrm>
          <a:prstGeom prst="rect">
            <a:avLst/>
          </a:prstGeom>
          <a:noFill/>
        </p:spPr>
        <p:txBody>
          <a:bodyPr wrap="square" rtlCol="0">
            <a:spAutoFit/>
          </a:bodyPr>
          <a:lstStyle/>
          <a:p>
            <a:r>
              <a:rPr lang="zh-CN" altLang="en-US" dirty="0"/>
              <a:t>线性？</a:t>
            </a:r>
          </a:p>
        </p:txBody>
      </p:sp>
      <p:sp>
        <p:nvSpPr>
          <p:cNvPr id="11" name="文本框 10">
            <a:extLst>
              <a:ext uri="{FF2B5EF4-FFF2-40B4-BE49-F238E27FC236}">
                <a16:creationId xmlns:a16="http://schemas.microsoft.com/office/drawing/2014/main" id="{F3C76981-5362-A385-2513-FC119DF5606D}"/>
              </a:ext>
            </a:extLst>
          </p:cNvPr>
          <p:cNvSpPr txBox="1"/>
          <p:nvPr/>
        </p:nvSpPr>
        <p:spPr>
          <a:xfrm>
            <a:off x="11446228" y="4103975"/>
            <a:ext cx="758308" cy="369332"/>
          </a:xfrm>
          <a:prstGeom prst="rect">
            <a:avLst/>
          </a:prstGeom>
          <a:noFill/>
        </p:spPr>
        <p:txBody>
          <a:bodyPr wrap="square">
            <a:spAutoFit/>
          </a:bodyPr>
          <a:lstStyle/>
          <a:p>
            <a:r>
              <a:rPr lang="zh-CN" altLang="en-US" dirty="0"/>
              <a:t>线性？</a:t>
            </a:r>
          </a:p>
        </p:txBody>
      </p:sp>
      <p:cxnSp>
        <p:nvCxnSpPr>
          <p:cNvPr id="4" name="直接箭头连接符 3">
            <a:extLst>
              <a:ext uri="{FF2B5EF4-FFF2-40B4-BE49-F238E27FC236}">
                <a16:creationId xmlns:a16="http://schemas.microsoft.com/office/drawing/2014/main" id="{BFE363E7-8D9A-A7AA-78C5-93B518F2B95B}"/>
              </a:ext>
            </a:extLst>
          </p:cNvPr>
          <p:cNvCxnSpPr>
            <a:cxnSpLocks/>
          </p:cNvCxnSpPr>
          <p:nvPr/>
        </p:nvCxnSpPr>
        <p:spPr>
          <a:xfrm>
            <a:off x="3151552" y="4198941"/>
            <a:ext cx="0" cy="234278"/>
          </a:xfrm>
          <a:prstGeom prst="straightConnector1">
            <a:avLst/>
          </a:prstGeom>
          <a:ln>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4716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6593F9-B79B-E24B-DE86-978EE5D2FCAC}"/>
              </a:ext>
            </a:extLst>
          </p:cNvPr>
          <p:cNvSpPr>
            <a:spLocks noGrp="1"/>
          </p:cNvSpPr>
          <p:nvPr>
            <p:ph type="title"/>
          </p:nvPr>
        </p:nvSpPr>
        <p:spPr/>
        <p:txBody>
          <a:bodyPr/>
          <a:lstStyle/>
          <a:p>
            <a:r>
              <a:rPr lang="zh-CN" altLang="en-US" dirty="0"/>
              <a:t>四、放射强度与管电压的关系</a:t>
            </a:r>
          </a:p>
        </p:txBody>
      </p:sp>
      <p:pic>
        <p:nvPicPr>
          <p:cNvPr id="5" name="内容占位符 4">
            <a:extLst>
              <a:ext uri="{FF2B5EF4-FFF2-40B4-BE49-F238E27FC236}">
                <a16:creationId xmlns:a16="http://schemas.microsoft.com/office/drawing/2014/main" id="{B002543E-8B85-DAF6-1850-299E34F4F579}"/>
              </a:ext>
            </a:extLst>
          </p:cNvPr>
          <p:cNvPicPr>
            <a:picLocks noGrp="1" noChangeAspect="1"/>
          </p:cNvPicPr>
          <p:nvPr>
            <p:ph idx="1"/>
          </p:nvPr>
        </p:nvPicPr>
        <p:blipFill>
          <a:blip r:embed="rId3"/>
          <a:stretch>
            <a:fillRect/>
          </a:stretch>
        </p:blipFill>
        <p:spPr>
          <a:xfrm>
            <a:off x="4641822" y="1690688"/>
            <a:ext cx="5521513" cy="4351338"/>
          </a:xfrm>
        </p:spPr>
      </p:pic>
      <p:sp>
        <p:nvSpPr>
          <p:cNvPr id="7" name="文本框 6">
            <a:extLst>
              <a:ext uri="{FF2B5EF4-FFF2-40B4-BE49-F238E27FC236}">
                <a16:creationId xmlns:a16="http://schemas.microsoft.com/office/drawing/2014/main" id="{97AD1050-601F-B846-E144-B607FFB7D8F6}"/>
              </a:ext>
            </a:extLst>
          </p:cNvPr>
          <p:cNvSpPr txBox="1"/>
          <p:nvPr/>
        </p:nvSpPr>
        <p:spPr>
          <a:xfrm>
            <a:off x="675394" y="1951672"/>
            <a:ext cx="6096000" cy="1477328"/>
          </a:xfrm>
          <a:prstGeom prst="rect">
            <a:avLst/>
          </a:prstGeom>
          <a:noFill/>
        </p:spPr>
        <p:txBody>
          <a:bodyPr wrap="square">
            <a:spAutoFit/>
          </a:bodyPr>
          <a:lstStyle/>
          <a:p>
            <a:r>
              <a:rPr lang="zh-CN" altLang="en-US" dirty="0"/>
              <a:t>计数器电压</a:t>
            </a:r>
            <a:r>
              <a:rPr lang="en-US" altLang="zh-CN" dirty="0">
                <a:solidFill>
                  <a:srgbClr val="FF0000"/>
                </a:solidFill>
              </a:rPr>
              <a:t>Us=400V</a:t>
            </a:r>
          </a:p>
          <a:p>
            <a:r>
              <a:rPr lang="zh-CN" altLang="en-US" dirty="0"/>
              <a:t>管电流</a:t>
            </a:r>
            <a:r>
              <a:rPr lang="en-US" altLang="zh-CN" dirty="0">
                <a:solidFill>
                  <a:srgbClr val="FF0000"/>
                </a:solidFill>
              </a:rPr>
              <a:t>Ix=0.1mA</a:t>
            </a:r>
          </a:p>
          <a:p>
            <a:r>
              <a:rPr lang="zh-CN" altLang="en-US" dirty="0"/>
              <a:t>采样电阻</a:t>
            </a:r>
            <a:r>
              <a:rPr lang="en-US" altLang="zh-CN" dirty="0">
                <a:solidFill>
                  <a:srgbClr val="FF0000"/>
                </a:solidFill>
              </a:rPr>
              <a:t>Rs = 50kΩ</a:t>
            </a:r>
          </a:p>
          <a:p>
            <a:r>
              <a:rPr lang="zh-CN" altLang="en-US" dirty="0"/>
              <a:t>放大</a:t>
            </a:r>
            <a:r>
              <a:rPr lang="zh-CN" altLang="en-US" dirty="0">
                <a:solidFill>
                  <a:srgbClr val="FF0000"/>
                </a:solidFill>
              </a:rPr>
              <a:t>倍率</a:t>
            </a:r>
            <a:r>
              <a:rPr lang="en-US" altLang="zh-CN" dirty="0">
                <a:solidFill>
                  <a:srgbClr val="FF0000"/>
                </a:solidFill>
              </a:rPr>
              <a:t>30</a:t>
            </a:r>
          </a:p>
          <a:p>
            <a:r>
              <a:rPr lang="zh-CN" altLang="en-US" dirty="0"/>
              <a:t>每个数据点为</a:t>
            </a:r>
            <a:r>
              <a:rPr lang="en-US" altLang="zh-CN" dirty="0">
                <a:solidFill>
                  <a:srgbClr val="FF0000"/>
                </a:solidFill>
              </a:rPr>
              <a:t>2</a:t>
            </a:r>
            <a:r>
              <a:rPr lang="zh-CN" altLang="en-US" dirty="0">
                <a:solidFill>
                  <a:srgbClr val="FF0000"/>
                </a:solidFill>
              </a:rPr>
              <a:t>分钟采样平均</a:t>
            </a:r>
            <a:r>
              <a:rPr lang="en-US" altLang="zh-CN" dirty="0">
                <a:solidFill>
                  <a:srgbClr val="FF0000"/>
                </a:solidFill>
              </a:rPr>
              <a:t> </a:t>
            </a:r>
            <a:endParaRPr lang="zh-CN" altLang="en-US" dirty="0">
              <a:solidFill>
                <a:srgbClr val="FF0000"/>
              </a:solidFill>
            </a:endParaRPr>
          </a:p>
        </p:txBody>
      </p:sp>
      <p:pic>
        <p:nvPicPr>
          <p:cNvPr id="4" name="图片 3">
            <a:extLst>
              <a:ext uri="{FF2B5EF4-FFF2-40B4-BE49-F238E27FC236}">
                <a16:creationId xmlns:a16="http://schemas.microsoft.com/office/drawing/2014/main" id="{6A1D3269-568C-A035-D8FA-CEE06D44C6DE}"/>
              </a:ext>
            </a:extLst>
          </p:cNvPr>
          <p:cNvPicPr>
            <a:picLocks noChangeAspect="1"/>
          </p:cNvPicPr>
          <p:nvPr/>
        </p:nvPicPr>
        <p:blipFill>
          <a:blip r:embed="rId4"/>
          <a:stretch>
            <a:fillRect/>
          </a:stretch>
        </p:blipFill>
        <p:spPr>
          <a:xfrm>
            <a:off x="777445" y="3866357"/>
            <a:ext cx="2847740" cy="1915406"/>
          </a:xfrm>
          <a:prstGeom prst="rect">
            <a:avLst/>
          </a:prstGeom>
        </p:spPr>
      </p:pic>
      <p:sp>
        <p:nvSpPr>
          <p:cNvPr id="6" name="文本框 5">
            <a:extLst>
              <a:ext uri="{FF2B5EF4-FFF2-40B4-BE49-F238E27FC236}">
                <a16:creationId xmlns:a16="http://schemas.microsoft.com/office/drawing/2014/main" id="{C97AC038-5298-EB7B-24D5-A338634F8142}"/>
              </a:ext>
            </a:extLst>
          </p:cNvPr>
          <p:cNvSpPr txBox="1"/>
          <p:nvPr/>
        </p:nvSpPr>
        <p:spPr>
          <a:xfrm>
            <a:off x="1020418" y="5878286"/>
            <a:ext cx="2358886" cy="369332"/>
          </a:xfrm>
          <a:prstGeom prst="rect">
            <a:avLst/>
          </a:prstGeom>
          <a:noFill/>
        </p:spPr>
        <p:txBody>
          <a:bodyPr wrap="square" rtlCol="0">
            <a:spAutoFit/>
          </a:bodyPr>
          <a:lstStyle/>
          <a:p>
            <a:r>
              <a:rPr lang="zh-CN" altLang="en-US" dirty="0"/>
              <a:t>二次函数拟合残差图</a:t>
            </a:r>
          </a:p>
        </p:txBody>
      </p:sp>
      <p:sp>
        <p:nvSpPr>
          <p:cNvPr id="9" name="文本框 8">
            <a:extLst>
              <a:ext uri="{FF2B5EF4-FFF2-40B4-BE49-F238E27FC236}">
                <a16:creationId xmlns:a16="http://schemas.microsoft.com/office/drawing/2014/main" id="{2F10C6E7-FF33-DD9B-1037-C39CDABC2771}"/>
              </a:ext>
            </a:extLst>
          </p:cNvPr>
          <p:cNvSpPr txBox="1"/>
          <p:nvPr/>
        </p:nvSpPr>
        <p:spPr>
          <a:xfrm>
            <a:off x="6833704" y="6065077"/>
            <a:ext cx="6096000" cy="369332"/>
          </a:xfrm>
          <a:prstGeom prst="rect">
            <a:avLst/>
          </a:prstGeom>
          <a:noFill/>
        </p:spPr>
        <p:txBody>
          <a:bodyPr wrap="square">
            <a:spAutoFit/>
          </a:bodyPr>
          <a:lstStyle/>
          <a:p>
            <a:r>
              <a:rPr lang="zh-CN" altLang="en-US" dirty="0"/>
              <a:t>二次函数拟合图</a:t>
            </a:r>
          </a:p>
        </p:txBody>
      </p:sp>
    </p:spTree>
    <p:extLst>
      <p:ext uri="{BB962C8B-B14F-4D97-AF65-F5344CB8AC3E}">
        <p14:creationId xmlns:p14="http://schemas.microsoft.com/office/powerpoint/2010/main" val="820821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05704-56F0-C6D8-DE28-774227407143}"/>
              </a:ext>
            </a:extLst>
          </p:cNvPr>
          <p:cNvSpPr>
            <a:spLocks noGrp="1"/>
          </p:cNvSpPr>
          <p:nvPr>
            <p:ph type="title"/>
          </p:nvPr>
        </p:nvSpPr>
        <p:spPr/>
        <p:txBody>
          <a:bodyPr/>
          <a:lstStyle/>
          <a:p>
            <a:r>
              <a:rPr lang="zh-CN" altLang="en-US" dirty="0"/>
              <a:t>附录</a:t>
            </a:r>
            <a:r>
              <a:rPr lang="en-US" altLang="zh-CN" dirty="0"/>
              <a:t>1 </a:t>
            </a:r>
            <a:r>
              <a:rPr lang="zh-CN" altLang="en-US" dirty="0"/>
              <a:t>放射强度与管电压的关系验证</a:t>
            </a:r>
          </a:p>
        </p:txBody>
      </p:sp>
      <p:pic>
        <p:nvPicPr>
          <p:cNvPr id="5" name="内容占位符 4">
            <a:extLst>
              <a:ext uri="{FF2B5EF4-FFF2-40B4-BE49-F238E27FC236}">
                <a16:creationId xmlns:a16="http://schemas.microsoft.com/office/drawing/2014/main" id="{46B6C0CF-5B8A-7B08-BA54-8E681ECD5580}"/>
              </a:ext>
            </a:extLst>
          </p:cNvPr>
          <p:cNvPicPr>
            <a:picLocks noGrp="1" noChangeAspect="1"/>
          </p:cNvPicPr>
          <p:nvPr>
            <p:ph idx="1"/>
          </p:nvPr>
        </p:nvPicPr>
        <p:blipFill>
          <a:blip r:embed="rId3"/>
          <a:stretch>
            <a:fillRect/>
          </a:stretch>
        </p:blipFill>
        <p:spPr>
          <a:xfrm>
            <a:off x="3463971" y="1825625"/>
            <a:ext cx="5264057" cy="4351338"/>
          </a:xfrm>
        </p:spPr>
      </p:pic>
      <p:sp>
        <p:nvSpPr>
          <p:cNvPr id="6" name="文本框 5">
            <a:extLst>
              <a:ext uri="{FF2B5EF4-FFF2-40B4-BE49-F238E27FC236}">
                <a16:creationId xmlns:a16="http://schemas.microsoft.com/office/drawing/2014/main" id="{9EE48E29-36DE-5440-94B4-34905C10AC87}"/>
              </a:ext>
            </a:extLst>
          </p:cNvPr>
          <p:cNvSpPr txBox="1"/>
          <p:nvPr/>
        </p:nvSpPr>
        <p:spPr>
          <a:xfrm>
            <a:off x="5765074" y="6230982"/>
            <a:ext cx="1397726" cy="369332"/>
          </a:xfrm>
          <a:prstGeom prst="rect">
            <a:avLst/>
          </a:prstGeom>
          <a:noFill/>
        </p:spPr>
        <p:txBody>
          <a:bodyPr wrap="square" rtlCol="0">
            <a:spAutoFit/>
          </a:bodyPr>
          <a:lstStyle/>
          <a:p>
            <a:r>
              <a:rPr lang="zh-CN" altLang="en-US" dirty="0"/>
              <a:t>拟合与验证</a:t>
            </a:r>
          </a:p>
        </p:txBody>
      </p:sp>
    </p:spTree>
    <p:extLst>
      <p:ext uri="{BB962C8B-B14F-4D97-AF65-F5344CB8AC3E}">
        <p14:creationId xmlns:p14="http://schemas.microsoft.com/office/powerpoint/2010/main" val="2593701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DF8839-5434-203A-A91A-6B4FD224DE29}"/>
              </a:ext>
            </a:extLst>
          </p:cNvPr>
          <p:cNvSpPr>
            <a:spLocks noGrp="1"/>
          </p:cNvSpPr>
          <p:nvPr>
            <p:ph type="title"/>
          </p:nvPr>
        </p:nvSpPr>
        <p:spPr/>
        <p:txBody>
          <a:bodyPr/>
          <a:lstStyle/>
          <a:p>
            <a:r>
              <a:rPr lang="zh-CN" altLang="en-US" dirty="0"/>
              <a:t>附录</a:t>
            </a:r>
            <a:r>
              <a:rPr lang="en-US" altLang="zh-CN" dirty="0"/>
              <a:t>2</a:t>
            </a:r>
            <a:r>
              <a:rPr lang="en-US" altLang="zh-CN"/>
              <a:t> </a:t>
            </a:r>
            <a:r>
              <a:rPr lang="zh-CN" altLang="en-US" dirty="0"/>
              <a:t>不同微分与积分档位波形</a:t>
            </a:r>
          </a:p>
        </p:txBody>
      </p:sp>
      <p:pic>
        <p:nvPicPr>
          <p:cNvPr id="5" name="内容占位符 4">
            <a:extLst>
              <a:ext uri="{FF2B5EF4-FFF2-40B4-BE49-F238E27FC236}">
                <a16:creationId xmlns:a16="http://schemas.microsoft.com/office/drawing/2014/main" id="{4042726A-566D-F830-68EB-F1293A577678}"/>
              </a:ext>
            </a:extLst>
          </p:cNvPr>
          <p:cNvPicPr>
            <a:picLocks noGrp="1" noChangeAspect="1"/>
          </p:cNvPicPr>
          <p:nvPr>
            <p:ph idx="1"/>
          </p:nvPr>
        </p:nvPicPr>
        <p:blipFill>
          <a:blip r:embed="rId3"/>
          <a:stretch>
            <a:fillRect/>
          </a:stretch>
        </p:blipFill>
        <p:spPr>
          <a:xfrm>
            <a:off x="480373" y="2210039"/>
            <a:ext cx="3299738" cy="2221769"/>
          </a:xfrm>
        </p:spPr>
      </p:pic>
      <p:pic>
        <p:nvPicPr>
          <p:cNvPr id="7" name="图片 6">
            <a:extLst>
              <a:ext uri="{FF2B5EF4-FFF2-40B4-BE49-F238E27FC236}">
                <a16:creationId xmlns:a16="http://schemas.microsoft.com/office/drawing/2014/main" id="{86572073-B54D-67E8-6229-F6364BEBA155}"/>
              </a:ext>
            </a:extLst>
          </p:cNvPr>
          <p:cNvPicPr>
            <a:picLocks noChangeAspect="1"/>
          </p:cNvPicPr>
          <p:nvPr/>
        </p:nvPicPr>
        <p:blipFill>
          <a:blip r:embed="rId4"/>
          <a:stretch>
            <a:fillRect/>
          </a:stretch>
        </p:blipFill>
        <p:spPr>
          <a:xfrm>
            <a:off x="4536780" y="2185662"/>
            <a:ext cx="3346291" cy="2270521"/>
          </a:xfrm>
          <a:prstGeom prst="rect">
            <a:avLst/>
          </a:prstGeom>
        </p:spPr>
      </p:pic>
      <p:sp>
        <p:nvSpPr>
          <p:cNvPr id="8" name="文本框 7">
            <a:extLst>
              <a:ext uri="{FF2B5EF4-FFF2-40B4-BE49-F238E27FC236}">
                <a16:creationId xmlns:a16="http://schemas.microsoft.com/office/drawing/2014/main" id="{277EC56B-D098-E83B-8C0C-A7AB184B6EEA}"/>
              </a:ext>
            </a:extLst>
          </p:cNvPr>
          <p:cNvSpPr txBox="1"/>
          <p:nvPr/>
        </p:nvSpPr>
        <p:spPr>
          <a:xfrm>
            <a:off x="5205562" y="4766491"/>
            <a:ext cx="1961592" cy="369332"/>
          </a:xfrm>
          <a:prstGeom prst="rect">
            <a:avLst/>
          </a:prstGeom>
          <a:noFill/>
        </p:spPr>
        <p:txBody>
          <a:bodyPr wrap="square" rtlCol="0">
            <a:spAutoFit/>
          </a:bodyPr>
          <a:lstStyle/>
          <a:p>
            <a:r>
              <a:rPr lang="zh-CN" altLang="en-US" dirty="0"/>
              <a:t>微分电容</a:t>
            </a:r>
            <a:r>
              <a:rPr lang="en-US" altLang="zh-CN" dirty="0"/>
              <a:t>4700pF</a:t>
            </a:r>
            <a:endParaRPr lang="zh-CN" altLang="en-US" dirty="0"/>
          </a:p>
        </p:txBody>
      </p:sp>
      <p:sp>
        <p:nvSpPr>
          <p:cNvPr id="9" name="文本框 8">
            <a:extLst>
              <a:ext uri="{FF2B5EF4-FFF2-40B4-BE49-F238E27FC236}">
                <a16:creationId xmlns:a16="http://schemas.microsoft.com/office/drawing/2014/main" id="{633AA9F4-0ECB-8051-2DA1-16E98E8B5D32}"/>
              </a:ext>
            </a:extLst>
          </p:cNvPr>
          <p:cNvSpPr txBox="1"/>
          <p:nvPr/>
        </p:nvSpPr>
        <p:spPr>
          <a:xfrm>
            <a:off x="1239804" y="4766493"/>
            <a:ext cx="1877865" cy="369332"/>
          </a:xfrm>
          <a:prstGeom prst="rect">
            <a:avLst/>
          </a:prstGeom>
          <a:noFill/>
        </p:spPr>
        <p:txBody>
          <a:bodyPr wrap="square" rtlCol="0">
            <a:spAutoFit/>
          </a:bodyPr>
          <a:lstStyle/>
          <a:p>
            <a:r>
              <a:rPr lang="zh-CN" altLang="en-US" dirty="0"/>
              <a:t>微分电容</a:t>
            </a:r>
            <a:r>
              <a:rPr lang="en-US" altLang="zh-CN" dirty="0"/>
              <a:t>2200pF</a:t>
            </a:r>
            <a:endParaRPr lang="zh-CN" altLang="en-US" dirty="0"/>
          </a:p>
        </p:txBody>
      </p:sp>
      <p:pic>
        <p:nvPicPr>
          <p:cNvPr id="13" name="图片 12">
            <a:extLst>
              <a:ext uri="{FF2B5EF4-FFF2-40B4-BE49-F238E27FC236}">
                <a16:creationId xmlns:a16="http://schemas.microsoft.com/office/drawing/2014/main" id="{CD0A3900-A095-4F8F-409C-00B3F6777A43}"/>
              </a:ext>
            </a:extLst>
          </p:cNvPr>
          <p:cNvPicPr>
            <a:picLocks noChangeAspect="1"/>
          </p:cNvPicPr>
          <p:nvPr/>
        </p:nvPicPr>
        <p:blipFill>
          <a:blip r:embed="rId5"/>
          <a:stretch>
            <a:fillRect/>
          </a:stretch>
        </p:blipFill>
        <p:spPr>
          <a:xfrm>
            <a:off x="8256179" y="2185662"/>
            <a:ext cx="3320006" cy="2270521"/>
          </a:xfrm>
          <a:prstGeom prst="rect">
            <a:avLst/>
          </a:prstGeom>
        </p:spPr>
      </p:pic>
      <p:sp>
        <p:nvSpPr>
          <p:cNvPr id="14" name="文本框 13">
            <a:extLst>
              <a:ext uri="{FF2B5EF4-FFF2-40B4-BE49-F238E27FC236}">
                <a16:creationId xmlns:a16="http://schemas.microsoft.com/office/drawing/2014/main" id="{565252B7-A007-D32D-8391-091FF7DCFD85}"/>
              </a:ext>
            </a:extLst>
          </p:cNvPr>
          <p:cNvSpPr txBox="1"/>
          <p:nvPr/>
        </p:nvSpPr>
        <p:spPr>
          <a:xfrm>
            <a:off x="8956062" y="4692468"/>
            <a:ext cx="1920240" cy="369332"/>
          </a:xfrm>
          <a:prstGeom prst="rect">
            <a:avLst/>
          </a:prstGeom>
          <a:noFill/>
        </p:spPr>
        <p:txBody>
          <a:bodyPr wrap="square" rtlCol="0">
            <a:spAutoFit/>
          </a:bodyPr>
          <a:lstStyle/>
          <a:p>
            <a:r>
              <a:rPr lang="zh-CN" altLang="en-US" dirty="0"/>
              <a:t>积分电容</a:t>
            </a:r>
            <a:r>
              <a:rPr lang="en-US" altLang="zh-CN" dirty="0"/>
              <a:t>2200pF</a:t>
            </a:r>
            <a:endParaRPr lang="zh-CN" altLang="en-US" dirty="0"/>
          </a:p>
        </p:txBody>
      </p:sp>
      <p:sp>
        <p:nvSpPr>
          <p:cNvPr id="15" name="文本框 14">
            <a:extLst>
              <a:ext uri="{FF2B5EF4-FFF2-40B4-BE49-F238E27FC236}">
                <a16:creationId xmlns:a16="http://schemas.microsoft.com/office/drawing/2014/main" id="{13F77EDE-251A-D990-7F34-F9A4A3021FCB}"/>
              </a:ext>
            </a:extLst>
          </p:cNvPr>
          <p:cNvSpPr txBox="1"/>
          <p:nvPr/>
        </p:nvSpPr>
        <p:spPr>
          <a:xfrm>
            <a:off x="4197531" y="5625737"/>
            <a:ext cx="4058648" cy="923330"/>
          </a:xfrm>
          <a:prstGeom prst="rect">
            <a:avLst/>
          </a:prstGeom>
          <a:noFill/>
        </p:spPr>
        <p:txBody>
          <a:bodyPr wrap="square" rtlCol="0">
            <a:spAutoFit/>
          </a:bodyPr>
          <a:lstStyle/>
          <a:p>
            <a:r>
              <a:rPr lang="zh-CN" altLang="en-US" dirty="0"/>
              <a:t>基准为积分和微分档位都设置为</a:t>
            </a:r>
            <a:r>
              <a:rPr lang="en-US" altLang="zh-CN" dirty="0"/>
              <a:t>1</a:t>
            </a:r>
            <a:r>
              <a:rPr lang="zh-CN" altLang="en-US" dirty="0"/>
              <a:t>档（对应微分电容约</a:t>
            </a:r>
            <a:r>
              <a:rPr lang="en-US" altLang="zh-CN" dirty="0"/>
              <a:t>10000pF</a:t>
            </a:r>
            <a:r>
              <a:rPr lang="zh-CN" altLang="en-US" dirty="0"/>
              <a:t>，积分电容约为</a:t>
            </a:r>
            <a:r>
              <a:rPr lang="en-US" altLang="zh-CN" dirty="0"/>
              <a:t>10000pF</a:t>
            </a:r>
            <a:r>
              <a:rPr lang="zh-CN" altLang="en-US" dirty="0"/>
              <a:t>）</a:t>
            </a:r>
          </a:p>
        </p:txBody>
      </p:sp>
    </p:spTree>
    <p:extLst>
      <p:ext uri="{BB962C8B-B14F-4D97-AF65-F5344CB8AC3E}">
        <p14:creationId xmlns:p14="http://schemas.microsoft.com/office/powerpoint/2010/main" val="353127982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671</TotalTime>
  <Words>1122</Words>
  <Application>Microsoft Office PowerPoint</Application>
  <PresentationFormat>宽屏</PresentationFormat>
  <Paragraphs>55</Paragraphs>
  <Slides>8</Slides>
  <Notes>7</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8</vt:i4>
      </vt:variant>
    </vt:vector>
  </HeadingPairs>
  <TitlesOfParts>
    <vt:vector size="13" baseType="lpstr">
      <vt:lpstr>Helvetica Neue</vt:lpstr>
      <vt:lpstr>等线</vt:lpstr>
      <vt:lpstr>等线 Light</vt:lpstr>
      <vt:lpstr>Arial</vt:lpstr>
      <vt:lpstr>Office 主题​​</vt:lpstr>
      <vt:lpstr>盖革计数器非线性区修正</vt:lpstr>
      <vt:lpstr>一、盖格弥勒计数器原理</vt:lpstr>
      <vt:lpstr>1.1积分与微分电路</vt:lpstr>
      <vt:lpstr>二、坪特性曲线</vt:lpstr>
      <vt:lpstr>三、盖格弥勒计数器非线性区修正</vt:lpstr>
      <vt:lpstr>四、放射强度与管电压的关系</vt:lpstr>
      <vt:lpstr>附录1 放射强度与管电压的关系验证</vt:lpstr>
      <vt:lpstr>附录2 不同微分与积分档位波形</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文海 卢</dc:creator>
  <cp:lastModifiedBy>文海 卢</cp:lastModifiedBy>
  <cp:revision>23</cp:revision>
  <dcterms:created xsi:type="dcterms:W3CDTF">2024-06-07T08:17:06Z</dcterms:created>
  <dcterms:modified xsi:type="dcterms:W3CDTF">2024-06-12T09:42:02Z</dcterms:modified>
</cp:coreProperties>
</file>