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7" r:id="rId4"/>
    <p:sldId id="262" r:id="rId5"/>
    <p:sldId id="280" r:id="rId6"/>
    <p:sldId id="279" r:id="rId7"/>
    <p:sldId id="292" r:id="rId8"/>
    <p:sldId id="284" r:id="rId9"/>
    <p:sldId id="281" r:id="rId10"/>
    <p:sldId id="286" r:id="rId11"/>
    <p:sldId id="293" r:id="rId12"/>
    <p:sldId id="294" r:id="rId13"/>
    <p:sldId id="295" r:id="rId14"/>
    <p:sldId id="296" r:id="rId15"/>
    <p:sldId id="297" r:id="rId16"/>
    <p:sldId id="298" r:id="rId17"/>
    <p:sldId id="282" r:id="rId18"/>
    <p:sldId id="290" r:id="rId19"/>
    <p:sldId id="291" r:id="rId20"/>
    <p:sldId id="27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6" autoAdjust="0"/>
    <p:restoredTop sz="94660"/>
  </p:normalViewPr>
  <p:slideViewPr>
    <p:cSldViewPr snapToGrid="0">
      <p:cViewPr varScale="1">
        <p:scale>
          <a:sx n="75" d="100"/>
          <a:sy n="75" d="100"/>
        </p:scale>
        <p:origin x="40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9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spPr>
    <a:ln w="0">
      <a:noFill/>
    </a:ln>
  </c:spPr>
  <c:txPr>
    <a:bodyPr/>
    <a:lstStyle/>
    <a:p>
      <a:pPr rtl="0"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ln w="0">
      <a:noFill/>
    </a:ln>
  </c:spPr>
  <c:txPr>
    <a:bodyPr/>
    <a:lstStyle/>
    <a:p>
      <a:pPr rtl="0">
        <a:defRPr sz="1800"/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50BFD-33AF-42A1-AA67-E67880EAE845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D3A36-0343-4EC8-BAE5-54F90E77A1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9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D3A36-0343-4EC8-BAE5-54F90E77A18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061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473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44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8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67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73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69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4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0 h 6858000"/>
              <a:gd name="connsiteX1" fmla="*/ 12192000 w 12192000"/>
              <a:gd name="connsiteY1" fmla="*/ 6858000 h 6858000"/>
              <a:gd name="connsiteX2" fmla="*/ 0 w 121920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0" h="6858000">
                <a:moveTo>
                  <a:pt x="12192000" y="0"/>
                </a:move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00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1173480"/>
            <a:ext cx="12192000" cy="5684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26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04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184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33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75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A35CC-FD02-4A75-99C3-005B8D926E98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E1061-DB80-4B37-AB61-68A152C37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4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0.png"/><Relationship Id="rId4" Type="http://schemas.openxmlformats.org/officeDocument/2006/relationships/image" Target="../media/image17.wmf"/><Relationship Id="rId9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46760" y="2660471"/>
            <a:ext cx="7498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err="1" smtClean="0">
                <a:solidFill>
                  <a:schemeClr val="bg1"/>
                </a:solidFill>
              </a:rPr>
              <a:t>Leidenfrost</a:t>
            </a:r>
            <a:r>
              <a:rPr lang="en-US" altLang="zh-CN" sz="4800" b="1" dirty="0" smtClean="0">
                <a:solidFill>
                  <a:schemeClr val="bg1"/>
                </a:solidFill>
              </a:rPr>
              <a:t> Stars</a:t>
            </a:r>
          </a:p>
          <a:p>
            <a:r>
              <a:rPr lang="zh-CN" altLang="en-US" sz="2400" dirty="0" smtClean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莱</a:t>
            </a:r>
            <a:r>
              <a:rPr lang="zh-CN" altLang="en-US" sz="24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氏</a:t>
            </a:r>
            <a:r>
              <a:rPr lang="zh-CN" altLang="en-US" sz="2400" dirty="0" smtClean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星星</a:t>
            </a:r>
            <a:endParaRPr lang="en-US" altLang="zh-CN" sz="4800" b="1" dirty="0" smtClean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46760" y="3977640"/>
            <a:ext cx="5455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46760" y="4160520"/>
            <a:ext cx="5852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微软雅黑" panose="020B0503020204020204" pitchFamily="34" charset="-122"/>
              </a:rPr>
              <a:t>指导老师：俞熹</a:t>
            </a:r>
            <a:endParaRPr lang="en-US" altLang="zh-CN" sz="24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微软雅黑" panose="020B0503020204020204" pitchFamily="34" charset="-122"/>
              </a:rPr>
              <a:t>课题成员：任宁 颜佳俊</a:t>
            </a:r>
          </a:p>
        </p:txBody>
      </p:sp>
    </p:spTree>
    <p:extLst>
      <p:ext uri="{BB962C8B-B14F-4D97-AF65-F5344CB8AC3E}">
        <p14:creationId xmlns:p14="http://schemas.microsoft.com/office/powerpoint/2010/main" val="26852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Contents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7" name="文本框 42"/>
          <p:cNvSpPr>
            <a:spLocks noChangeArrowheads="1"/>
          </p:cNvSpPr>
          <p:nvPr/>
        </p:nvSpPr>
        <p:spPr bwMode="auto">
          <a:xfrm>
            <a:off x="660400" y="1781641"/>
            <a:ext cx="250902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01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课题描述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华文宋体" panose="02010600040101010101" pitchFamily="2" charset="-122"/>
            </a:endParaRPr>
          </a:p>
          <a:p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华文宋体" panose="02010600040101010101" pitchFamily="2" charset="-122"/>
            </a:endParaRPr>
          </a:p>
          <a:p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02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实验设计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华文宋体" panose="02010600040101010101" pitchFamily="2" charset="-122"/>
            </a:endParaRPr>
          </a:p>
          <a:p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华文宋体" panose="02010600040101010101" pitchFamily="2" charset="-122"/>
            </a:endParaRPr>
          </a:p>
          <a:p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03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实验结果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华文宋体" panose="02010600040101010101" pitchFamily="2" charset="-122"/>
            </a:endParaRPr>
          </a:p>
          <a:p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华文宋体" panose="02010600040101010101" pitchFamily="2" charset="-122"/>
            </a:endParaRPr>
          </a:p>
          <a:p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04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下一步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华文宋体" panose="02010600040101010101" pitchFamily="2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50196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文本框 4"/>
          <p:cNvSpPr txBox="1"/>
          <p:nvPr/>
        </p:nvSpPr>
        <p:spPr>
          <a:xfrm>
            <a:off x="9982200" y="1781681"/>
            <a:ext cx="207264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1300" dirty="0" smtClean="0">
                <a:solidFill>
                  <a:schemeClr val="bg1"/>
                </a:solidFill>
              </a:rPr>
              <a:t>1</a:t>
            </a:r>
            <a:endParaRPr lang="zh-CN" altLang="en-US" sz="413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9960" y="4896922"/>
            <a:ext cx="75285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bg1"/>
                </a:solidFill>
              </a:rPr>
              <a:t>PART</a:t>
            </a:r>
            <a:endParaRPr lang="zh-CN" altLang="en-US" sz="16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760" y="1236258"/>
            <a:ext cx="7498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800" b="1" dirty="0" smtClean="0">
              <a:solidFill>
                <a:schemeClr val="bg1"/>
              </a:solidFill>
            </a:endParaRPr>
          </a:p>
          <a:p>
            <a:r>
              <a:rPr lang="zh-CN" altLang="en-US" sz="4800" b="1" dirty="0" smtClean="0">
                <a:solidFill>
                  <a:schemeClr val="bg1"/>
                </a:solidFill>
              </a:rPr>
              <a:t>课题</a:t>
            </a:r>
            <a:r>
              <a:rPr lang="zh-CN" altLang="en-US" sz="4800" b="1" dirty="0">
                <a:solidFill>
                  <a:schemeClr val="bg1"/>
                </a:solidFill>
              </a:rPr>
              <a:t>描述</a:t>
            </a:r>
            <a:endParaRPr lang="en-US" altLang="zh-CN" sz="4800" b="1" dirty="0" smtClean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3885" y="2944059"/>
            <a:ext cx="5455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47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01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课题描述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16"/>
          <p:cNvGraphicFramePr/>
          <p:nvPr/>
        </p:nvGraphicFramePr>
        <p:xfrm>
          <a:off x="1168400" y="3352676"/>
          <a:ext cx="2167467" cy="2294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17"/>
          <p:cNvGraphicFramePr/>
          <p:nvPr/>
        </p:nvGraphicFramePr>
        <p:xfrm>
          <a:off x="3200400" y="3352676"/>
          <a:ext cx="2167467" cy="2294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22"/>
          <p:cNvSpPr txBox="1"/>
          <p:nvPr/>
        </p:nvSpPr>
        <p:spPr>
          <a:xfrm>
            <a:off x="609601" y="1993776"/>
            <a:ext cx="5054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Problem No.5 </a:t>
            </a:r>
            <a:r>
              <a:rPr 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en-US" altLang="zh-CN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eidenfrost</a:t>
            </a: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Stars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Leidenfrost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effect, a water drop placed on a hot surface can survive for minutes. Under certain circumstances, such a drop develops oscillating star shapes. Induce different oscillatory modes and investigate them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just"/>
            <a:endParaRPr lang="en-US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莱氏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星星</a:t>
            </a:r>
            <a:endParaRPr lang="en-US" altLang="zh-CN" dirty="0" smtClean="0">
              <a:latin typeface="+mn-ea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莱氏效应中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，置于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热表面的水滴可存在几分钟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某些情况下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，水滴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会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发展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为振荡的星形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状态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引入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不同的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振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模式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并探讨它们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34" name="图片 33"/>
          <p:cNvPicPr/>
          <p:nvPr/>
        </p:nvPicPr>
        <p:blipFill>
          <a:blip r:embed="rId4"/>
          <a:stretch>
            <a:fillRect/>
          </a:stretch>
        </p:blipFill>
        <p:spPr>
          <a:xfrm>
            <a:off x="6006677" y="2729741"/>
            <a:ext cx="5274310" cy="24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1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5" grpId="0">
        <p:bldAsOne/>
      </p:bldGraphic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文本框 4"/>
          <p:cNvSpPr txBox="1"/>
          <p:nvPr/>
        </p:nvSpPr>
        <p:spPr>
          <a:xfrm>
            <a:off x="9982200" y="1781681"/>
            <a:ext cx="207264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1300" dirty="0" smtClean="0">
                <a:solidFill>
                  <a:schemeClr val="bg1"/>
                </a:solidFill>
              </a:rPr>
              <a:t>2</a:t>
            </a:r>
            <a:endParaRPr lang="zh-CN" altLang="en-US" sz="413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9960" y="4896922"/>
            <a:ext cx="75285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bg1"/>
                </a:solidFill>
              </a:rPr>
              <a:t>PART</a:t>
            </a:r>
            <a:endParaRPr lang="zh-CN" altLang="en-US" sz="16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760" y="1236258"/>
            <a:ext cx="7498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800" b="1" dirty="0" smtClean="0">
              <a:solidFill>
                <a:schemeClr val="bg1"/>
              </a:solidFill>
            </a:endParaRPr>
          </a:p>
          <a:p>
            <a:r>
              <a:rPr lang="zh-CN" altLang="en-US" sz="4800" b="1" dirty="0">
                <a:solidFill>
                  <a:schemeClr val="bg1"/>
                </a:solidFill>
              </a:rPr>
              <a:t>实验设计</a:t>
            </a:r>
            <a:endParaRPr lang="en-US" altLang="zh-CN" sz="4800" b="1" dirty="0" smtClean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3885" y="2944059"/>
            <a:ext cx="5455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7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02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实验设计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09600" y="1885771"/>
            <a:ext cx="5054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实验原理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振动模式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频率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+n+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阶段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086100"/>
            <a:ext cx="7094282" cy="2719387"/>
          </a:xfrm>
          <a:prstGeom prst="rect">
            <a:avLst/>
          </a:prstGeom>
        </p:spPr>
      </p:pic>
      <p:pic>
        <p:nvPicPr>
          <p:cNvPr id="8" name="图片 7" descr="C:\Users\Administrator\Desktop\微信截图_20170421185204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62" y="3232149"/>
            <a:ext cx="2573338" cy="2573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416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02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实验设计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2"/>
              <p:cNvSpPr txBox="1"/>
              <p:nvPr/>
            </p:nvSpPr>
            <p:spPr>
              <a:xfrm>
                <a:off x="609600" y="2342971"/>
                <a:ext cx="8394700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研究</a:t>
                </a: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思路</a:t>
                </a:r>
                <a:endParaRPr lang="en-US" altLang="zh-CN" sz="2400" dirty="0"/>
              </a:p>
              <a:p>
                <a:endPara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just"/>
                <a:r>
                  <a:rPr lang="zh-CN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研究范围：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≤4.3</m:t>
                    </m:r>
                    <m:sSub>
                      <m:sSubPr>
                        <m:ctrlPr>
                          <a:rPr lang="en-US" altLang="zh-CN" sz="20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just"/>
                <a:endPara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just"/>
                <a:r>
                  <a:rPr lang="zh-CN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相关参量：</a:t>
                </a:r>
                <a:r>
                  <a:rPr lang="zh-CN" altLang="en-US" sz="2000" dirty="0"/>
                  <a:t>底面温度</a:t>
                </a:r>
                <a:r>
                  <a:rPr lang="en-US" altLang="zh-CN" sz="2000" dirty="0"/>
                  <a:t>T</a:t>
                </a:r>
                <a:r>
                  <a:rPr lang="zh-CN" altLang="en-US" sz="2000" dirty="0"/>
                  <a:t>、液滴半径</a:t>
                </a:r>
                <a:r>
                  <a:rPr lang="en-US" altLang="zh-CN" sz="2000" dirty="0"/>
                  <a:t>R</a:t>
                </a:r>
                <a:r>
                  <a:rPr lang="zh-CN" altLang="en-US" sz="2000" dirty="0"/>
                  <a:t>、</a:t>
                </a:r>
                <a:r>
                  <a:rPr lang="zh-CN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粘滞系数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、液体密度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等</a:t>
                </a:r>
                <a:endPara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just"/>
                <a:endPara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zh-CN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底面温度</a:t>
                </a:r>
                <a:r>
                  <a:rPr lang="en-US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</a:t>
                </a:r>
                <a:r>
                  <a:rPr lang="zh-CN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液滴半径</a:t>
                </a:r>
                <a:endPara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zh-CN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液滴半径</a:t>
                </a:r>
                <a:r>
                  <a:rPr lang="en-US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</a:t>
                </a:r>
                <a:r>
                  <a:rPr lang="zh-CN" altLang="en-US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振动模式</a:t>
                </a:r>
              </a:p>
            </p:txBody>
          </p:sp>
        </mc:Choice>
        <mc:Fallback xmlns="">
          <p:sp>
            <p:nvSpPr>
              <p:cNvPr id="20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342971"/>
                <a:ext cx="8394700" cy="2616101"/>
              </a:xfrm>
              <a:prstGeom prst="rect">
                <a:avLst/>
              </a:prstGeom>
              <a:blipFill>
                <a:blip r:embed="rId2"/>
                <a:stretch>
                  <a:fillRect l="-1089" t="-1865" b="-41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739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02  </a:t>
            </a:r>
            <a:r>
              <a:rPr lang="zh-CN" altLang="en-US" sz="4000" b="1" dirty="0">
                <a:solidFill>
                  <a:schemeClr val="bg1"/>
                </a:solidFill>
              </a:rPr>
              <a:t>实验设计</a:t>
            </a:r>
          </a:p>
        </p:txBody>
      </p:sp>
      <p:sp>
        <p:nvSpPr>
          <p:cNvPr id="20" name="TextBox 22"/>
          <p:cNvSpPr txBox="1"/>
          <p:nvPr/>
        </p:nvSpPr>
        <p:spPr>
          <a:xfrm>
            <a:off x="609600" y="1942976"/>
            <a:ext cx="110616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实验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器材</a:t>
            </a:r>
            <a:endParaRPr lang="en-US" altLang="zh-CN" dirty="0" smtClean="0"/>
          </a:p>
          <a:p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铝合金曲面、加热板、纯净水、刻度吸管、洗耳球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、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测温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装置（热电偶及数据采集卡）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、</a:t>
            </a:r>
            <a:r>
              <a:rPr lang="en-US" altLang="zh-CN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Iphone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图片 5" descr="C:\Users\Administrator\Desktop\微信图片_20170420000853_副本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683001"/>
            <a:ext cx="6855993" cy="2247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686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文本框 4"/>
          <p:cNvSpPr txBox="1"/>
          <p:nvPr/>
        </p:nvSpPr>
        <p:spPr>
          <a:xfrm>
            <a:off x="9982200" y="1781681"/>
            <a:ext cx="207264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1300" dirty="0" smtClean="0">
                <a:solidFill>
                  <a:schemeClr val="bg1"/>
                </a:solidFill>
              </a:rPr>
              <a:t>3</a:t>
            </a:r>
            <a:endParaRPr lang="zh-CN" altLang="en-US" sz="413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9960" y="4896922"/>
            <a:ext cx="75285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bg1"/>
                </a:solidFill>
              </a:rPr>
              <a:t>PART</a:t>
            </a:r>
            <a:endParaRPr lang="zh-CN" altLang="en-US" sz="16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760" y="1236258"/>
            <a:ext cx="7498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800" b="1" dirty="0" smtClean="0">
              <a:solidFill>
                <a:schemeClr val="bg1"/>
              </a:solidFill>
            </a:endParaRPr>
          </a:p>
          <a:p>
            <a:r>
              <a:rPr lang="zh-CN" altLang="en-US" sz="4800" b="1" dirty="0" smtClean="0">
                <a:solidFill>
                  <a:schemeClr val="bg1"/>
                </a:solidFill>
              </a:rPr>
              <a:t>实验结果</a:t>
            </a:r>
            <a:endParaRPr lang="en-US" altLang="zh-CN" sz="4800" b="1" dirty="0" smtClean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3885" y="2944059"/>
            <a:ext cx="5455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5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09601" y="1688976"/>
            <a:ext cx="505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实验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现象</a:t>
            </a:r>
            <a:endParaRPr lang="en-US" altLang="zh-CN" dirty="0" smtClean="0"/>
          </a:p>
        </p:txBody>
      </p:sp>
      <p:pic>
        <p:nvPicPr>
          <p:cNvPr id="6" name="图片 5" descr="C:\Users\Administrator\Desktop\微信截图_2017042118520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2455862"/>
            <a:ext cx="1658938" cy="1658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 descr="C:\Users\Administrator\Desktop\微信截图_20170421185344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2455862"/>
            <a:ext cx="1572335" cy="1658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 descr="C:\Users\Administrator\Desktop\微信截图_2017042118492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455862"/>
            <a:ext cx="1572335" cy="1673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 descr="C:\Users\Administrator\Desktop\微信截图_20170421185619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967" y="2453695"/>
            <a:ext cx="1578601" cy="1675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 descr="C:\Users\Administrator\Desktop\微信截图_20170421185655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77" y="4099122"/>
            <a:ext cx="2141538" cy="192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 descr="C:\Users\Administrator\Desktop\微信截图_20170421190159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4114800"/>
            <a:ext cx="1993900" cy="1906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 descr="C:\Users\Administrator\Desktop\微信截图_20170421185551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4129304"/>
            <a:ext cx="1919750" cy="19078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7527867" y="2453695"/>
            <a:ext cx="40767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T=300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℃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n=2,3,4</a:t>
            </a:r>
          </a:p>
          <a:p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T=350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℃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n=2,3,5,6</a:t>
            </a:r>
          </a:p>
          <a:p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T=400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℃ 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n=2,3,4,6,8</a:t>
            </a:r>
          </a:p>
        </p:txBody>
      </p:sp>
    </p:spTree>
    <p:extLst>
      <p:ext uri="{BB962C8B-B14F-4D97-AF65-F5344CB8AC3E}">
        <p14:creationId xmlns:p14="http://schemas.microsoft.com/office/powerpoint/2010/main" val="175660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底面温度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-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液滴半径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09600" y="2000071"/>
            <a:ext cx="839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近似模型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2824162"/>
            <a:ext cx="6026314" cy="21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5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底面温度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-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液滴半径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2"/>
              <p:cNvSpPr txBox="1"/>
              <p:nvPr/>
            </p:nvSpPr>
            <p:spPr>
              <a:xfrm>
                <a:off x="609600" y="2000071"/>
                <a:ext cx="8394700" cy="3838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公式推导</a:t>
                </a:r>
                <a:endPara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endPara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r>
                  <a:rPr lang="en-US" altLang="zh-CN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Fourier</a:t>
                </a:r>
                <a:r>
                  <a:rPr lang="zh-CN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定律：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𝜅</m:t>
                    </m:r>
                    <m:f>
                      <m:f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sz="200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altLang="zh-CN" sz="2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zh-CN" altLang="en-US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蒸发量：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ℒ</m:t>
                    </m:r>
                    <m:acc>
                      <m:accPr>
                        <m:chr m:val="̇"/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ℒ</m:t>
                    </m:r>
                    <m:sSub>
                      <m:sSub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altLang="zh-CN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r>
                  <a:rPr lang="zh-CN" altLang="zh-CN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质量守恒：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f>
                      <m:f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altLang="zh-CN" sz="2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US" altLang="zh-CN" sz="20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Navier</a:t>
                </a:r>
                <a:r>
                  <a:rPr lang="en-US" altLang="zh-CN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-Stokes</a:t>
                </a:r>
                <a:r>
                  <a:rPr lang="zh-CN" altLang="zh-CN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方程：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12</m:t>
                    </m:r>
                    <m:f>
                      <m:fPr>
                        <m:ctrlPr>
                          <a:rPr lang="zh-CN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sSup>
                          <m:sSupPr>
                            <m:ctrlPr>
                              <a:rPr lang="zh-CN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altLang="zh-CN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endParaRPr lang="en-US" altLang="zh-CN" sz="20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zh-CN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CN" altLang="zh-CN" sz="20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zh-CN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zh-CN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zh-CN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zh-CN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𝜅𝛥</m:t>
                                          </m:r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zh-CN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zh-CN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  <m:sSup>
                                <m:sSup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zh-CN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zh-CN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altLang="zh-CN" sz="2000" i="1">
                                              <a:solidFill>
                                                <a:schemeClr val="tx1">
                                                  <a:lumMod val="50000"/>
                                                  <a:lumOff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12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zh-CN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>
                                                      <a:lumMod val="50000"/>
                                                      <a:lumOff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sz="20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sz="20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zh-CN" altLang="zh-CN" sz="20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𝜅𝛥</m:t>
                                  </m:r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sSub>
                                    <m:sSub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zh-CN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zh-CN" altLang="zh-CN" sz="2000" i="1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sSub>
                                    <m:sSub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2000" i="1">
                                      <a:solidFill>
                                        <a:schemeClr val="tx1">
                                          <a:lumMod val="50000"/>
                                          <a:lumOff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sSub>
                                    <m:sSubPr>
                                      <m:ctrlPr>
                                        <a:rPr lang="zh-CN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>
                                              <a:lumMod val="50000"/>
                                              <a:lumOff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zh-CN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000" i="1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CN" alt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00071"/>
                <a:ext cx="8394700" cy="3838423"/>
              </a:xfrm>
              <a:prstGeom prst="rect">
                <a:avLst/>
              </a:prstGeom>
              <a:blipFill>
                <a:blip r:embed="rId2"/>
                <a:stretch>
                  <a:fillRect l="-1089" t="-12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791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底面温度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-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液滴半径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09600" y="1784171"/>
            <a:ext cx="839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数据分析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600" y="27559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706929"/>
              </p:ext>
            </p:extLst>
          </p:nvPr>
        </p:nvGraphicFramePr>
        <p:xfrm>
          <a:off x="355600" y="2343319"/>
          <a:ext cx="5499100" cy="388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Graph" r:id="rId4" imgW="3206358" imgH="2266902" progId="Origin50.Graph">
                  <p:embed/>
                </p:oleObj>
              </mc:Choice>
              <mc:Fallback>
                <p:oleObj name="Graph" r:id="rId4" imgW="3206358" imgH="2266902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2343319"/>
                        <a:ext cx="5499100" cy="38836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42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692346"/>
              </p:ext>
            </p:extLst>
          </p:nvPr>
        </p:nvGraphicFramePr>
        <p:xfrm>
          <a:off x="4053696" y="2798721"/>
          <a:ext cx="4556904" cy="3220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Graph" r:id="rId3" imgW="4276080" imgH="3023280" progId="Origin50.Graph">
                  <p:embed/>
                </p:oleObj>
              </mc:Choice>
              <mc:Fallback>
                <p:oleObj name="Graph" r:id="rId3" imgW="427608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53696" y="2798721"/>
                        <a:ext cx="4556904" cy="3220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  液滴</a:t>
            </a:r>
            <a:r>
              <a:rPr lang="zh-CN" altLang="en-US" sz="4000" b="1" dirty="0">
                <a:solidFill>
                  <a:schemeClr val="bg1"/>
                </a:solidFill>
              </a:rPr>
              <a:t>半径</a:t>
            </a:r>
            <a:r>
              <a:rPr lang="en-US" altLang="zh-CN" sz="4000" b="1" dirty="0">
                <a:solidFill>
                  <a:schemeClr val="bg1"/>
                </a:solidFill>
              </a:rPr>
              <a:t>-</a:t>
            </a:r>
            <a:r>
              <a:rPr lang="zh-CN" altLang="en-US" sz="4000" b="1" dirty="0">
                <a:solidFill>
                  <a:schemeClr val="bg1"/>
                </a:solidFill>
              </a:rPr>
              <a:t>振动模式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2"/>
              <p:cNvSpPr txBox="1"/>
              <p:nvPr/>
            </p:nvSpPr>
            <p:spPr>
              <a:xfrm>
                <a:off x="609599" y="1438102"/>
                <a:ext cx="10147301" cy="784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数据分析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zh-CN" altLang="en-US" sz="20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200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CN" alt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sSup>
                      <m:sSupPr>
                        <m:ctrlPr>
                          <a:rPr lang="zh-CN" alt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zh-CN" altLang="en-US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CN" altLang="en-US" sz="2000" i="1">
                                    <a:solidFill>
                                      <a:schemeClr val="tx1">
                                        <a:lumMod val="50000"/>
                                        <a:lumOff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sz="2000" i="1">
                                    <a:solidFill>
                                      <a:schemeClr val="tx1">
                                        <a:lumMod val="50000"/>
                                        <a:lumOff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d>
                                  <m:dPr>
                                    <m:ctrlPr>
                                      <a:rPr lang="zh-CN" altLang="en-US" sz="2000" i="1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zh-CN" altLang="en-US" sz="2000" i="1">
                                            <a:solidFill>
                                              <a:schemeClr val="tx1">
                                                <a:lumMod val="50000"/>
                                                <a:lumOff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zh-CN" altLang="en-US" sz="2000" i="1">
                                            <a:solidFill>
                                              <a:schemeClr val="tx1">
                                                <a:lumMod val="50000"/>
                                                <a:lumOff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zh-CN" altLang="en-US" sz="2000">
                                            <a:solidFill>
                                              <a:schemeClr val="tx1">
                                                <a:lumMod val="50000"/>
                                                <a:lumOff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zh-CN" altLang="en-US" sz="2000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zh-CN" altLang="en-US" sz="2000" i="1">
                                    <a:solidFill>
                                      <a:schemeClr val="tx1">
                                        <a:lumMod val="50000"/>
                                        <a:lumOff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zh-CN" altLang="en-US" sz="2000" i="1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zh-CN" altLang="en-US" sz="2000" i="1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zh-CN" altLang="en-US" sz="2000" i="1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000" i="1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zh-CN" altLang="en-US" sz="2000">
                                        <a:solidFill>
                                          <a:schemeClr val="tx1">
                                            <a:lumMod val="50000"/>
                                            <a:lumOff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zh-CN" altLang="en-US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200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zh-CN" altLang="en-US" sz="200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; k=1.55675E-6</a:t>
                </a:r>
                <a:endPara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1438102"/>
                <a:ext cx="10147301" cy="784574"/>
              </a:xfrm>
              <a:prstGeom prst="rect">
                <a:avLst/>
              </a:prstGeom>
              <a:blipFill>
                <a:blip r:embed="rId5"/>
                <a:stretch>
                  <a:fillRect l="-901" b="-31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045889"/>
              </p:ext>
            </p:extLst>
          </p:nvPr>
        </p:nvGraphicFramePr>
        <p:xfrm>
          <a:off x="7569200" y="2777382"/>
          <a:ext cx="4587097" cy="3241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Graph" r:id="rId6" imgW="4276080" imgH="3023280" progId="Origin50.Graph">
                  <p:embed/>
                </p:oleObj>
              </mc:Choice>
              <mc:Fallback>
                <p:oleObj name="Graph" r:id="rId6" imgW="427608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69200" y="2777382"/>
                        <a:ext cx="4587097" cy="3241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641087"/>
              </p:ext>
            </p:extLst>
          </p:nvPr>
        </p:nvGraphicFramePr>
        <p:xfrm>
          <a:off x="507999" y="2937550"/>
          <a:ext cx="4276725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Graph" r:id="rId8" imgW="4276080" imgH="3023280" progId="Origin50.Graph">
                  <p:embed/>
                </p:oleObj>
              </mc:Choice>
              <mc:Fallback>
                <p:oleObj name="Graph" r:id="rId8" imgW="427608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7999" y="2937550"/>
                        <a:ext cx="4276725" cy="302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6129873" y="5006875"/>
            <a:ext cx="18838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k=8.45609E-7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31723" y="4997250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n=4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91700" y="5600700"/>
            <a:ext cx="419100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n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8190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类比实验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09600" y="1834971"/>
            <a:ext cx="839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类比模型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图片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847647"/>
            <a:ext cx="7480300" cy="3076268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8089900" y="2550636"/>
            <a:ext cx="3530600" cy="356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3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6" y="2523380"/>
            <a:ext cx="4525006" cy="382005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03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实验结果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类比实验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555016" y="1384607"/>
            <a:ext cx="533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实验结论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每一气流速度存在对应的临界半径值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434351"/>
              </p:ext>
            </p:extLst>
          </p:nvPr>
        </p:nvGraphicFramePr>
        <p:xfrm>
          <a:off x="5889016" y="2986741"/>
          <a:ext cx="4898231" cy="3461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Graph" r:id="rId4" imgW="4276080" imgH="3023280" progId="Origin50.Graph">
                  <p:embed/>
                </p:oleObj>
              </mc:Choice>
              <mc:Fallback>
                <p:oleObj name="Graph" r:id="rId4" imgW="4276080" imgH="3023280" progId="Origin50.Graph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9016" y="2986741"/>
                        <a:ext cx="4898231" cy="3461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6973754" y="5332710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实验（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n=4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232546" y="540722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22"/>
              <p:cNvSpPr txBox="1"/>
              <p:nvPr/>
            </p:nvSpPr>
            <p:spPr>
              <a:xfrm>
                <a:off x="6066816" y="1384606"/>
                <a:ext cx="5334000" cy="1216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对比结论</a:t>
                </a:r>
                <a:endPara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endParaRPr lang="en-US" altLang="zh-CN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r>
                  <a:rPr lang="zh-CN" altLang="en-US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Cambria Math" panose="02040503050406030204" pitchFamily="18" charset="0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altLang="zh-CN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m:rPr>
                        <m:sty m:val="p"/>
                      </m:rPr>
                      <a:rPr lang="en-US" altLang="zh-CN" sz="20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f>
                          <m:fPr>
                            <m:ctrlP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2000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zh-CN" altLang="en-US" sz="2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）</a:t>
                </a:r>
                <a:endPara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6816" y="1384606"/>
                <a:ext cx="5334000" cy="1216230"/>
              </a:xfrm>
              <a:prstGeom prst="rect">
                <a:avLst/>
              </a:prstGeom>
              <a:blipFill>
                <a:blip r:embed="rId6"/>
                <a:stretch>
                  <a:fillRect l="-1714" t="-4000" b="-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 rot="16200000">
            <a:off x="6126532" y="4481665"/>
            <a:ext cx="5461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13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文本框 4"/>
          <p:cNvSpPr txBox="1"/>
          <p:nvPr/>
        </p:nvSpPr>
        <p:spPr>
          <a:xfrm>
            <a:off x="9982200" y="1781681"/>
            <a:ext cx="207264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1300" dirty="0">
                <a:solidFill>
                  <a:schemeClr val="bg1"/>
                </a:solidFill>
              </a:rPr>
              <a:t>4</a:t>
            </a:r>
            <a:endParaRPr lang="zh-CN" altLang="en-US" sz="413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9960" y="4896922"/>
            <a:ext cx="75285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bg1"/>
                </a:solidFill>
              </a:rPr>
              <a:t>PART</a:t>
            </a:r>
            <a:endParaRPr lang="zh-CN" altLang="en-US" sz="16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760" y="1236258"/>
            <a:ext cx="7498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800" b="1" dirty="0" smtClean="0">
              <a:solidFill>
                <a:schemeClr val="bg1"/>
              </a:solidFill>
            </a:endParaRPr>
          </a:p>
          <a:p>
            <a:r>
              <a:rPr lang="zh-CN" altLang="en-US" sz="4800" b="1" dirty="0" smtClean="0">
                <a:solidFill>
                  <a:schemeClr val="bg1"/>
                </a:solidFill>
              </a:rPr>
              <a:t>下一步计划</a:t>
            </a:r>
            <a:endParaRPr lang="en-US" altLang="zh-CN" sz="4800" b="1" dirty="0" smtClean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3885" y="2944059"/>
            <a:ext cx="5455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75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21336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04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下一步计划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09600" y="1968376"/>
            <a:ext cx="5054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探究粘度的影响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半径较小液滴的公式拟合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动力学解释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提高测量精度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08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663440"/>
            <a:ext cx="12192000" cy="2194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2194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2705725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</a:rPr>
              <a:t>THANK YOU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2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663440"/>
            <a:ext cx="12192000" cy="2194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2194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2705725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 smtClean="0">
                <a:solidFill>
                  <a:schemeClr val="bg1"/>
                </a:solidFill>
              </a:rPr>
              <a:t>  讨论时间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umei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132F63"/>
      </a:accent1>
      <a:accent2>
        <a:srgbClr val="15AA96"/>
      </a:accent2>
      <a:accent3>
        <a:srgbClr val="9BB955"/>
      </a:accent3>
      <a:accent4>
        <a:srgbClr val="F29C13"/>
      </a:accent4>
      <a:accent5>
        <a:srgbClr val="BF392E"/>
      </a:accent5>
      <a:accent6>
        <a:srgbClr val="613246"/>
      </a:accent6>
      <a:hlink>
        <a:srgbClr val="FFFFFF"/>
      </a:hlink>
      <a:folHlink>
        <a:srgbClr val="8C8C8C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296</Words>
  <Application>Microsoft Office PowerPoint</Application>
  <PresentationFormat>宽屏</PresentationFormat>
  <Paragraphs>103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华文宋体</vt:lpstr>
      <vt:lpstr>微软雅黑</vt:lpstr>
      <vt:lpstr>Arial</vt:lpstr>
      <vt:lpstr>Cambria Math</vt:lpstr>
      <vt:lpstr>Office 主题</vt:lpstr>
      <vt:lpstr>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Aball _</cp:lastModifiedBy>
  <cp:revision>76</cp:revision>
  <dcterms:created xsi:type="dcterms:W3CDTF">2015-06-07T09:01:06Z</dcterms:created>
  <dcterms:modified xsi:type="dcterms:W3CDTF">2017-04-22T03:56:20Z</dcterms:modified>
</cp:coreProperties>
</file>