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6" r:id="rId2"/>
  </p:sldMasterIdLst>
  <p:notesMasterIdLst>
    <p:notesMasterId r:id="rId21"/>
  </p:notesMasterIdLst>
  <p:sldIdLst>
    <p:sldId id="256" r:id="rId3"/>
    <p:sldId id="267" r:id="rId4"/>
    <p:sldId id="268" r:id="rId5"/>
    <p:sldId id="269" r:id="rId6"/>
    <p:sldId id="270" r:id="rId7"/>
    <p:sldId id="271" r:id="rId8"/>
    <p:sldId id="259" r:id="rId9"/>
    <p:sldId id="260" r:id="rId10"/>
    <p:sldId id="263" r:id="rId11"/>
    <p:sldId id="265" r:id="rId12"/>
    <p:sldId id="272" r:id="rId13"/>
    <p:sldId id="264" r:id="rId14"/>
    <p:sldId id="261" r:id="rId15"/>
    <p:sldId id="262" r:id="rId16"/>
    <p:sldId id="266" r:id="rId17"/>
    <p:sldId id="273" r:id="rId18"/>
    <p:sldId id="274" r:id="rId19"/>
    <p:sldId id="275"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孙 熙恒" initials="孙" lastIdx="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p:cViewPr varScale="1">
        <p:scale>
          <a:sx n="96" d="100"/>
          <a:sy n="96" d="100"/>
        </p:scale>
        <p:origin x="42" y="264"/>
      </p:cViewPr>
      <p:guideLst>
        <p:guide pos="3840"/>
        <p:guide orient="horz"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SUNXIHENG\Desktop\&#36817;&#20195;&#29289;&#29702;&#23454;&#39564;A\7.&#36873;&#20570;\&#21547;&#27833;&#37327;.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SUNXIHENG\Desktop\&#36817;&#20195;&#29289;&#29702;&#23454;&#39564;A\7.&#36873;&#20570;\&#30827;&#37240;&#38108;.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SUNXIHENG\Desktop\&#36817;&#20195;&#29289;&#29702;&#23454;&#39564;A\7.&#36873;&#20570;\&#21547;&#27700;&#29575;1.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spPr>
            <a:ln w="19050" cap="rnd">
              <a:solidFill>
                <a:schemeClr val="accent1"/>
              </a:solidFill>
              <a:round/>
            </a:ln>
            <a:effectLst/>
          </c:spPr>
          <c:marker>
            <c:symbol val="circle"/>
            <c:size val="5"/>
            <c:spPr>
              <a:solidFill>
                <a:schemeClr val="accent1"/>
              </a:solidFill>
              <a:ln w="9525">
                <a:solidFill>
                  <a:schemeClr val="accent1"/>
                </a:solidFill>
              </a:ln>
              <a:effectLst/>
            </c:spPr>
          </c:marker>
          <c:trendline>
            <c:spPr>
              <a:ln w="19050" cap="rnd">
                <a:solidFill>
                  <a:schemeClr val="accent1"/>
                </a:solidFill>
                <a:prstDash val="sysDot"/>
              </a:ln>
              <a:effectLst/>
            </c:spPr>
            <c:trendlineType val="linear"/>
            <c:dispRSqr val="0"/>
            <c:dispEq val="0"/>
          </c:trendline>
          <c:trendline>
            <c:spPr>
              <a:ln w="19050" cap="rnd">
                <a:solidFill>
                  <a:schemeClr val="accent1"/>
                </a:solidFill>
                <a:prstDash val="sysDot"/>
              </a:ln>
              <a:effectLst/>
            </c:spPr>
            <c:trendlineType val="linear"/>
            <c:dispRSqr val="0"/>
            <c:dispEq val="0"/>
          </c:trendline>
          <c:xVal>
            <c:numRef>
              <c:f>[含油量.xlsx]Sheet1!$A$1:$A$5</c:f>
              <c:numCache>
                <c:formatCode>General</c:formatCode>
                <c:ptCount val="5"/>
                <c:pt idx="0">
                  <c:v>0.2</c:v>
                </c:pt>
                <c:pt idx="1">
                  <c:v>0.4</c:v>
                </c:pt>
                <c:pt idx="2">
                  <c:v>0.6</c:v>
                </c:pt>
                <c:pt idx="3">
                  <c:v>0.8</c:v>
                </c:pt>
                <c:pt idx="4">
                  <c:v>1</c:v>
                </c:pt>
              </c:numCache>
            </c:numRef>
          </c:xVal>
          <c:yVal>
            <c:numRef>
              <c:f>[含油量.xlsx]Sheet1!$B$1:$B$5</c:f>
              <c:numCache>
                <c:formatCode>General</c:formatCode>
                <c:ptCount val="5"/>
                <c:pt idx="0">
                  <c:v>421.24200000000002</c:v>
                </c:pt>
                <c:pt idx="1">
                  <c:v>767.57399999999996</c:v>
                </c:pt>
                <c:pt idx="2">
                  <c:v>1150.069</c:v>
                </c:pt>
                <c:pt idx="3">
                  <c:v>1486.627</c:v>
                </c:pt>
                <c:pt idx="4">
                  <c:v>1790.732</c:v>
                </c:pt>
              </c:numCache>
            </c:numRef>
          </c:yVal>
          <c:smooth val="0"/>
          <c:extLst>
            <c:ext xmlns:c16="http://schemas.microsoft.com/office/drawing/2014/chart" uri="{C3380CC4-5D6E-409C-BE32-E72D297353CC}">
              <c16:uniqueId val="{00000002-BB51-4C9E-8DB9-2FA0889D7626}"/>
            </c:ext>
          </c:extLst>
        </c:ser>
        <c:dLbls>
          <c:showLegendKey val="0"/>
          <c:showVal val="0"/>
          <c:showCatName val="0"/>
          <c:showSerName val="0"/>
          <c:showPercent val="0"/>
          <c:showBubbleSize val="0"/>
        </c:dLbls>
        <c:axId val="911665549"/>
        <c:axId val="833507053"/>
      </c:scatterChart>
      <c:valAx>
        <c:axId val="911665549"/>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lang="zh-CN" sz="1330" b="0" i="0" u="none" strike="noStrike" kern="1200" baseline="0">
                    <a:solidFill>
                      <a:schemeClr val="tx1">
                        <a:lumMod val="65000"/>
                        <a:lumOff val="35000"/>
                      </a:schemeClr>
                    </a:solidFill>
                    <a:latin typeface="+mn-lt"/>
                    <a:ea typeface="+mn-ea"/>
                    <a:cs typeface="+mn-cs"/>
                  </a:defRPr>
                </a:pPr>
                <a:r>
                  <a:rPr lang="zh-CN"/>
                  <a:t>油质量</a:t>
                </a:r>
                <a:r>
                  <a:rPr lang="en-US"/>
                  <a:t>/g</a:t>
                </a:r>
              </a:p>
            </c:rich>
          </c:tx>
          <c:overlay val="0"/>
          <c:spPr>
            <a:noFill/>
            <a:ln>
              <a:noFill/>
            </a:ln>
            <a:effectLst/>
          </c:spPr>
          <c:txPr>
            <a:bodyPr rot="0" spcFirstLastPara="1" vertOverflow="ellipsis" vert="horz" wrap="square" anchor="ctr" anchorCtr="1"/>
            <a:lstStyle/>
            <a:p>
              <a:pPr>
                <a:defRPr lang="zh-CN" sz="1330" b="0" i="0" u="none" strike="noStrike" kern="1200" baseline="0">
                  <a:solidFill>
                    <a:schemeClr val="tx1">
                      <a:lumMod val="65000"/>
                      <a:lumOff val="35000"/>
                    </a:schemeClr>
                  </a:solidFill>
                  <a:latin typeface="+mn-lt"/>
                  <a:ea typeface="+mn-ea"/>
                  <a:cs typeface="+mn-cs"/>
                </a:defRPr>
              </a:pPr>
              <a:endParaRPr lang="zh-CN"/>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endParaRPr lang="zh-CN"/>
          </a:p>
        </c:txPr>
        <c:crossAx val="833507053"/>
        <c:crosses val="autoZero"/>
        <c:crossBetween val="midCat"/>
      </c:valAx>
      <c:valAx>
        <c:axId val="833507053"/>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lang="zh-CN" sz="1330" b="0" i="0" u="none" strike="noStrike" kern="1200" baseline="0">
                    <a:solidFill>
                      <a:schemeClr val="tx1">
                        <a:lumMod val="65000"/>
                        <a:lumOff val="35000"/>
                      </a:schemeClr>
                    </a:solidFill>
                    <a:latin typeface="+mn-lt"/>
                    <a:ea typeface="+mn-ea"/>
                    <a:cs typeface="+mn-cs"/>
                  </a:defRPr>
                </a:pPr>
                <a:r>
                  <a:rPr lang="zh-CN" dirty="0"/>
                  <a:t>峰面积</a:t>
                </a:r>
              </a:p>
            </c:rich>
          </c:tx>
          <c:overlay val="0"/>
          <c:spPr>
            <a:noFill/>
            <a:ln>
              <a:noFill/>
            </a:ln>
            <a:effectLst/>
          </c:spPr>
          <c:txPr>
            <a:bodyPr rot="-5400000" spcFirstLastPara="1" vertOverflow="ellipsis" vert="horz" wrap="square" anchor="ctr" anchorCtr="1"/>
            <a:lstStyle/>
            <a:p>
              <a:pPr>
                <a:defRPr lang="zh-CN" sz="1330" b="0" i="0" u="none" strike="noStrike" kern="1200" baseline="0">
                  <a:solidFill>
                    <a:schemeClr val="tx1">
                      <a:lumMod val="65000"/>
                      <a:lumOff val="35000"/>
                    </a:schemeClr>
                  </a:solidFill>
                  <a:latin typeface="+mn-lt"/>
                  <a:ea typeface="+mn-ea"/>
                  <a:cs typeface="+mn-cs"/>
                </a:defRPr>
              </a:pPr>
              <a:endParaRPr lang="zh-CN"/>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endParaRPr lang="zh-CN"/>
          </a:p>
        </c:txPr>
        <c:crossAx val="911665549"/>
        <c:crosses val="autoZero"/>
        <c:crossBetween val="midCat"/>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141303597983398"/>
          <c:y val="3.0687741621840649E-2"/>
          <c:w val="0.82728762819993618"/>
          <c:h val="0.81269703728591081"/>
        </c:manualLayout>
      </c:layout>
      <c:scatterChart>
        <c:scatterStyle val="lineMarker"/>
        <c:varyColors val="0"/>
        <c:ser>
          <c:idx val="0"/>
          <c:order val="0"/>
          <c:spPr>
            <a:ln w="19050" cap="rnd">
              <a:solidFill>
                <a:schemeClr val="accent1"/>
              </a:solidFill>
              <a:round/>
            </a:ln>
            <a:effectLst/>
          </c:spPr>
          <c:marker>
            <c:symbol val="circle"/>
            <c:size val="5"/>
            <c:spPr>
              <a:solidFill>
                <a:schemeClr val="accent1"/>
              </a:solidFill>
              <a:ln w="9525">
                <a:solidFill>
                  <a:schemeClr val="accent1"/>
                </a:solidFill>
              </a:ln>
              <a:effectLst/>
            </c:spPr>
          </c:marker>
          <c:trendline>
            <c:spPr>
              <a:ln w="19050" cap="rnd">
                <a:solidFill>
                  <a:schemeClr val="accent1"/>
                </a:solidFill>
                <a:prstDash val="sysDot"/>
              </a:ln>
              <a:effectLst/>
            </c:spPr>
            <c:trendlineType val="linear"/>
            <c:dispRSqr val="0"/>
            <c:dispEq val="0"/>
          </c:trendline>
          <c:xVal>
            <c:numRef>
              <c:f>[硫酸铜.xlsx]Sheet1!$A$1:$A$5</c:f>
              <c:numCache>
                <c:formatCode>General</c:formatCode>
                <c:ptCount val="5"/>
                <c:pt idx="0">
                  <c:v>0.01</c:v>
                </c:pt>
                <c:pt idx="1">
                  <c:v>0.02</c:v>
                </c:pt>
                <c:pt idx="2">
                  <c:v>0.03</c:v>
                </c:pt>
                <c:pt idx="3">
                  <c:v>0.04</c:v>
                </c:pt>
                <c:pt idx="4">
                  <c:v>0.05</c:v>
                </c:pt>
              </c:numCache>
            </c:numRef>
          </c:xVal>
          <c:yVal>
            <c:numRef>
              <c:f>[硫酸铜.xlsx]Sheet1!$B$1:$B$5</c:f>
              <c:numCache>
                <c:formatCode>General</c:formatCode>
                <c:ptCount val="5"/>
                <c:pt idx="0">
                  <c:v>6.1357221744999399E-2</c:v>
                </c:pt>
                <c:pt idx="1">
                  <c:v>0.123289360128221</c:v>
                </c:pt>
                <c:pt idx="2">
                  <c:v>0.18737118231215999</c:v>
                </c:pt>
                <c:pt idx="3">
                  <c:v>0.24770869457517999</c:v>
                </c:pt>
                <c:pt idx="4">
                  <c:v>0.327439423706614</c:v>
                </c:pt>
              </c:numCache>
            </c:numRef>
          </c:yVal>
          <c:smooth val="0"/>
          <c:extLst>
            <c:ext xmlns:c16="http://schemas.microsoft.com/office/drawing/2014/chart" uri="{C3380CC4-5D6E-409C-BE32-E72D297353CC}">
              <c16:uniqueId val="{00000001-50AF-4778-839A-D8FAA113776B}"/>
            </c:ext>
          </c:extLst>
        </c:ser>
        <c:dLbls>
          <c:showLegendKey val="0"/>
          <c:showVal val="0"/>
          <c:showCatName val="0"/>
          <c:showSerName val="0"/>
          <c:showPercent val="0"/>
          <c:showBubbleSize val="0"/>
        </c:dLbls>
        <c:axId val="546857329"/>
        <c:axId val="563955058"/>
      </c:scatterChart>
      <c:valAx>
        <c:axId val="546857329"/>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lang="zh-CN" sz="1330" b="0" i="0" u="none" strike="noStrike" kern="1200" baseline="0">
                    <a:solidFill>
                      <a:schemeClr val="tx1">
                        <a:lumMod val="65000"/>
                        <a:lumOff val="35000"/>
                      </a:schemeClr>
                    </a:solidFill>
                    <a:latin typeface="+mn-lt"/>
                    <a:ea typeface="+mn-ea"/>
                    <a:cs typeface="+mn-cs"/>
                  </a:defRPr>
                </a:pPr>
                <a:r>
                  <a:rPr lang="zh-CN"/>
                  <a:t>硫酸铜溶液中溶质的质量分数</a:t>
                </a:r>
              </a:p>
            </c:rich>
          </c:tx>
          <c:overlay val="0"/>
          <c:spPr>
            <a:noFill/>
            <a:ln>
              <a:noFill/>
            </a:ln>
            <a:effectLst/>
          </c:spPr>
          <c:txPr>
            <a:bodyPr rot="0" spcFirstLastPara="1" vertOverflow="ellipsis" vert="horz" wrap="square" anchor="ctr" anchorCtr="1"/>
            <a:lstStyle/>
            <a:p>
              <a:pPr>
                <a:defRPr lang="zh-CN" sz="1330" b="0" i="0" u="none" strike="noStrike" kern="1200" baseline="0">
                  <a:solidFill>
                    <a:schemeClr val="tx1">
                      <a:lumMod val="65000"/>
                      <a:lumOff val="35000"/>
                    </a:schemeClr>
                  </a:solidFill>
                  <a:latin typeface="+mn-lt"/>
                  <a:ea typeface="+mn-ea"/>
                  <a:cs typeface="+mn-cs"/>
                </a:defRPr>
              </a:pPr>
              <a:endParaRPr lang="zh-CN"/>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endParaRPr lang="zh-CN"/>
          </a:p>
        </c:txPr>
        <c:crossAx val="563955058"/>
        <c:crosses val="autoZero"/>
        <c:crossBetween val="midCat"/>
      </c:valAx>
      <c:valAx>
        <c:axId val="56395505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lang="zh-CN" sz="1330" b="0" i="0" u="none" strike="noStrike" kern="1200" baseline="0">
                    <a:solidFill>
                      <a:schemeClr val="tx1">
                        <a:lumMod val="65000"/>
                        <a:lumOff val="35000"/>
                      </a:schemeClr>
                    </a:solidFill>
                    <a:latin typeface="+mn-lt"/>
                    <a:ea typeface="+mn-ea"/>
                    <a:cs typeface="+mn-cs"/>
                  </a:defRPr>
                </a:pPr>
                <a:r>
                  <a:rPr lang="en-US" altLang="zh-CN" dirty="0"/>
                  <a:t>T</a:t>
                </a:r>
                <a:r>
                  <a:rPr lang="en-US" altLang="zh-CN" baseline="-25000" dirty="0"/>
                  <a:t>2</a:t>
                </a:r>
                <a:r>
                  <a:rPr lang="zh-CN" dirty="0"/>
                  <a:t>的倒数（</a:t>
                </a:r>
                <a:r>
                  <a:rPr lang="en-US" dirty="0" err="1"/>
                  <a:t>ms</a:t>
                </a:r>
                <a:r>
                  <a:rPr lang="en-US" dirty="0"/>
                  <a:t>^-1）</a:t>
                </a:r>
              </a:p>
            </c:rich>
          </c:tx>
          <c:overlay val="0"/>
          <c:spPr>
            <a:noFill/>
            <a:ln>
              <a:noFill/>
            </a:ln>
            <a:effectLst/>
          </c:spPr>
          <c:txPr>
            <a:bodyPr rot="-5400000" spcFirstLastPara="1" vertOverflow="ellipsis" vert="horz" wrap="square" anchor="ctr" anchorCtr="1"/>
            <a:lstStyle/>
            <a:p>
              <a:pPr>
                <a:defRPr lang="zh-CN" sz="1330" b="0" i="0" u="none" strike="noStrike" kern="1200" baseline="0">
                  <a:solidFill>
                    <a:schemeClr val="tx1">
                      <a:lumMod val="65000"/>
                      <a:lumOff val="35000"/>
                    </a:schemeClr>
                  </a:solidFill>
                  <a:latin typeface="+mn-lt"/>
                  <a:ea typeface="+mn-ea"/>
                  <a:cs typeface="+mn-cs"/>
                </a:defRPr>
              </a:pPr>
              <a:endParaRPr lang="zh-CN"/>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endParaRPr lang="zh-CN"/>
          </a:p>
        </c:txPr>
        <c:crossAx val="546857329"/>
        <c:crosses val="autoZero"/>
        <c:crossBetween val="midCat"/>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spPr>
            <a:ln w="19050" cap="rnd">
              <a:solidFill>
                <a:schemeClr val="accent1"/>
              </a:solidFill>
              <a:round/>
            </a:ln>
            <a:effectLst/>
          </c:spPr>
          <c:marker>
            <c:symbol val="circle"/>
            <c:size val="5"/>
            <c:spPr>
              <a:solidFill>
                <a:schemeClr val="accent1"/>
              </a:solidFill>
              <a:ln w="9525">
                <a:solidFill>
                  <a:schemeClr val="accent1"/>
                </a:solidFill>
              </a:ln>
              <a:effectLst/>
            </c:spPr>
          </c:marker>
          <c:trendline>
            <c:spPr>
              <a:ln w="19050" cap="rnd">
                <a:solidFill>
                  <a:schemeClr val="accent1"/>
                </a:solidFill>
                <a:prstDash val="sysDot"/>
              </a:ln>
              <a:effectLst/>
            </c:spPr>
            <c:trendlineType val="linear"/>
            <c:dispRSqr val="0"/>
            <c:dispEq val="0"/>
          </c:trendline>
          <c:trendline>
            <c:spPr>
              <a:ln w="19050" cap="rnd">
                <a:solidFill>
                  <a:schemeClr val="accent1"/>
                </a:solidFill>
                <a:prstDash val="sysDot"/>
              </a:ln>
              <a:effectLst/>
            </c:spPr>
            <c:trendlineType val="linear"/>
            <c:dispRSqr val="0"/>
            <c:dispEq val="0"/>
          </c:trendline>
          <c:xVal>
            <c:numRef>
              <c:f>[含水率1.xlsx]Sheet1!$A$1:$A$5</c:f>
              <c:numCache>
                <c:formatCode>General</c:formatCode>
                <c:ptCount val="5"/>
                <c:pt idx="0">
                  <c:v>0.2</c:v>
                </c:pt>
                <c:pt idx="1">
                  <c:v>0.4</c:v>
                </c:pt>
                <c:pt idx="2">
                  <c:v>0.6</c:v>
                </c:pt>
                <c:pt idx="3">
                  <c:v>0.8</c:v>
                </c:pt>
                <c:pt idx="4">
                  <c:v>1</c:v>
                </c:pt>
              </c:numCache>
            </c:numRef>
          </c:xVal>
          <c:yVal>
            <c:numRef>
              <c:f>[含水率1.xlsx]Sheet1!$B$1:$B$5</c:f>
              <c:numCache>
                <c:formatCode>General</c:formatCode>
                <c:ptCount val="5"/>
                <c:pt idx="0">
                  <c:v>382.73500000000001</c:v>
                </c:pt>
                <c:pt idx="1">
                  <c:v>666.96600000000001</c:v>
                </c:pt>
                <c:pt idx="2">
                  <c:v>1037.115</c:v>
                </c:pt>
                <c:pt idx="3">
                  <c:v>1324.4159999999999</c:v>
                </c:pt>
                <c:pt idx="4">
                  <c:v>1640.645</c:v>
                </c:pt>
              </c:numCache>
            </c:numRef>
          </c:yVal>
          <c:smooth val="0"/>
          <c:extLst>
            <c:ext xmlns:c16="http://schemas.microsoft.com/office/drawing/2014/chart" uri="{C3380CC4-5D6E-409C-BE32-E72D297353CC}">
              <c16:uniqueId val="{00000002-71FA-4ADD-A05B-3EAB0786BE99}"/>
            </c:ext>
          </c:extLst>
        </c:ser>
        <c:dLbls>
          <c:showLegendKey val="0"/>
          <c:showVal val="0"/>
          <c:showCatName val="0"/>
          <c:showSerName val="0"/>
          <c:showPercent val="0"/>
          <c:showBubbleSize val="0"/>
        </c:dLbls>
        <c:axId val="596757929"/>
        <c:axId val="673338223"/>
      </c:scatterChart>
      <c:valAx>
        <c:axId val="596757929"/>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lang="zh-CN" sz="1330" b="0" i="0" u="none" strike="noStrike" kern="1200" baseline="0">
                    <a:solidFill>
                      <a:schemeClr val="tx1">
                        <a:lumMod val="65000"/>
                        <a:lumOff val="35000"/>
                      </a:schemeClr>
                    </a:solidFill>
                    <a:latin typeface="+mn-lt"/>
                    <a:ea typeface="+mn-ea"/>
                    <a:cs typeface="+mn-cs"/>
                  </a:defRPr>
                </a:pPr>
                <a:r>
                  <a:rPr lang="zh-CN"/>
                  <a:t>硫酸铜溶液质量</a:t>
                </a:r>
                <a:r>
                  <a:rPr lang="en-US"/>
                  <a:t>/g</a:t>
                </a:r>
              </a:p>
            </c:rich>
          </c:tx>
          <c:overlay val="0"/>
          <c:spPr>
            <a:noFill/>
            <a:ln>
              <a:noFill/>
            </a:ln>
            <a:effectLst/>
          </c:spPr>
          <c:txPr>
            <a:bodyPr rot="0" spcFirstLastPara="1" vertOverflow="ellipsis" vert="horz" wrap="square" anchor="ctr" anchorCtr="1"/>
            <a:lstStyle/>
            <a:p>
              <a:pPr>
                <a:defRPr lang="zh-CN" sz="1330" b="0" i="0" u="none" strike="noStrike" kern="1200" baseline="0">
                  <a:solidFill>
                    <a:schemeClr val="tx1">
                      <a:lumMod val="65000"/>
                      <a:lumOff val="35000"/>
                    </a:schemeClr>
                  </a:solidFill>
                  <a:latin typeface="+mn-lt"/>
                  <a:ea typeface="+mn-ea"/>
                  <a:cs typeface="+mn-cs"/>
                </a:defRPr>
              </a:pPr>
              <a:endParaRPr lang="zh-CN"/>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endParaRPr lang="zh-CN"/>
          </a:p>
        </c:txPr>
        <c:crossAx val="673338223"/>
        <c:crosses val="autoZero"/>
        <c:crossBetween val="midCat"/>
      </c:valAx>
      <c:valAx>
        <c:axId val="673338223"/>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lang="zh-CN" sz="1330" b="0" i="0" u="none" strike="noStrike" kern="1200" baseline="0">
                    <a:solidFill>
                      <a:schemeClr val="tx1">
                        <a:lumMod val="65000"/>
                        <a:lumOff val="35000"/>
                      </a:schemeClr>
                    </a:solidFill>
                    <a:latin typeface="+mn-lt"/>
                    <a:ea typeface="+mn-ea"/>
                    <a:cs typeface="+mn-cs"/>
                  </a:defRPr>
                </a:pPr>
                <a:r>
                  <a:rPr lang="zh-CN"/>
                  <a:t>峰面积</a:t>
                </a:r>
              </a:p>
            </c:rich>
          </c:tx>
          <c:overlay val="0"/>
          <c:spPr>
            <a:noFill/>
            <a:ln>
              <a:noFill/>
            </a:ln>
            <a:effectLst/>
          </c:spPr>
          <c:txPr>
            <a:bodyPr rot="-5400000" spcFirstLastPara="1" vertOverflow="ellipsis" vert="horz" wrap="square" anchor="ctr" anchorCtr="1"/>
            <a:lstStyle/>
            <a:p>
              <a:pPr>
                <a:defRPr lang="zh-CN" sz="1330" b="0" i="0" u="none" strike="noStrike" kern="1200" baseline="0">
                  <a:solidFill>
                    <a:schemeClr val="tx1">
                      <a:lumMod val="65000"/>
                      <a:lumOff val="35000"/>
                    </a:schemeClr>
                  </a:solidFill>
                  <a:latin typeface="+mn-lt"/>
                  <a:ea typeface="+mn-ea"/>
                  <a:cs typeface="+mn-cs"/>
                </a:defRPr>
              </a:pPr>
              <a:endParaRPr lang="zh-CN"/>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endParaRPr lang="zh-CN"/>
          </a:p>
        </c:txPr>
        <c:crossAx val="596757929"/>
        <c:crosses val="autoZero"/>
        <c:crossBetween val="midCat"/>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5"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5"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AADCB9F-035A-4F9A-A64F-6C0616FF3996}"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zh-CN" altLang="en-US"/>
        </a:p>
      </dgm:t>
    </dgm:pt>
    <dgm:pt modelId="{66ACF20E-11CF-4A86-968E-82FEFF817938}">
      <dgm:prSet phldrT="[文本]"/>
      <dgm:spPr/>
      <dgm:t>
        <a:bodyPr/>
        <a:lstStyle/>
        <a:p>
          <a:r>
            <a:rPr lang="zh-CN" altLang="en-US" dirty="0">
              <a:latin typeface="华文中宋" panose="02010600040101010101" pitchFamily="2" charset="-122"/>
              <a:ea typeface="华文中宋" panose="02010600040101010101" pitchFamily="2" charset="-122"/>
            </a:rPr>
            <a:t>实验原理、仪器</a:t>
          </a:r>
        </a:p>
      </dgm:t>
    </dgm:pt>
    <dgm:pt modelId="{F0AD09B7-D7C7-4C31-A0AF-FC4255811D46}" type="parTrans" cxnId="{A2246F43-C3D1-4BDF-B606-4F043156B916}">
      <dgm:prSet/>
      <dgm:spPr/>
      <dgm:t>
        <a:bodyPr/>
        <a:lstStyle/>
        <a:p>
          <a:endParaRPr lang="zh-CN" altLang="en-US"/>
        </a:p>
      </dgm:t>
    </dgm:pt>
    <dgm:pt modelId="{B9DF589A-A621-4F93-8FC3-C2EDB4EFA539}" type="sibTrans" cxnId="{A2246F43-C3D1-4BDF-B606-4F043156B916}">
      <dgm:prSet/>
      <dgm:spPr/>
      <dgm:t>
        <a:bodyPr/>
        <a:lstStyle/>
        <a:p>
          <a:endParaRPr lang="zh-CN" altLang="en-US"/>
        </a:p>
      </dgm:t>
    </dgm:pt>
    <dgm:pt modelId="{B45E82C4-75BA-4495-AB88-010EC89E0F0E}">
      <dgm:prSet phldrT="[文本]"/>
      <dgm:spPr/>
      <dgm:t>
        <a:bodyPr/>
        <a:lstStyle/>
        <a:p>
          <a:r>
            <a:rPr lang="zh-CN" altLang="en-US" dirty="0">
              <a:latin typeface="华文中宋" panose="02010600040101010101" pitchFamily="2" charset="-122"/>
              <a:ea typeface="华文中宋" panose="02010600040101010101" pitchFamily="2" charset="-122"/>
            </a:rPr>
            <a:t>实验内容</a:t>
          </a:r>
        </a:p>
      </dgm:t>
    </dgm:pt>
    <dgm:pt modelId="{DC031BCE-1F1C-4D27-8A27-B64BB06BBA13}" type="parTrans" cxnId="{BA88A897-72FF-405F-B668-C1793460C8D8}">
      <dgm:prSet/>
      <dgm:spPr/>
      <dgm:t>
        <a:bodyPr/>
        <a:lstStyle/>
        <a:p>
          <a:endParaRPr lang="zh-CN" altLang="en-US"/>
        </a:p>
      </dgm:t>
    </dgm:pt>
    <dgm:pt modelId="{6A05A59E-16E9-424B-BD8C-8108D610105C}" type="sibTrans" cxnId="{BA88A897-72FF-405F-B668-C1793460C8D8}">
      <dgm:prSet/>
      <dgm:spPr/>
      <dgm:t>
        <a:bodyPr/>
        <a:lstStyle/>
        <a:p>
          <a:endParaRPr lang="zh-CN" altLang="en-US"/>
        </a:p>
      </dgm:t>
    </dgm:pt>
    <dgm:pt modelId="{45E217D6-6B13-44C4-A6FB-31E3969A7E4E}">
      <dgm:prSet phldrT="[文本]"/>
      <dgm:spPr/>
      <dgm:t>
        <a:bodyPr/>
        <a:lstStyle/>
        <a:p>
          <a:r>
            <a:rPr lang="zh-CN" altLang="en-US" dirty="0">
              <a:latin typeface="华文中宋" panose="02010600040101010101" pitchFamily="2" charset="-122"/>
              <a:ea typeface="华文中宋" panose="02010600040101010101" pitchFamily="2" charset="-122"/>
            </a:rPr>
            <a:t>实验总结</a:t>
          </a:r>
        </a:p>
      </dgm:t>
    </dgm:pt>
    <dgm:pt modelId="{AD275438-4D8E-40CE-9451-AC007435B2DE}" type="parTrans" cxnId="{9257A655-18E1-48CE-A831-7626A6A5203B}">
      <dgm:prSet/>
      <dgm:spPr/>
      <dgm:t>
        <a:bodyPr/>
        <a:lstStyle/>
        <a:p>
          <a:endParaRPr lang="zh-CN" altLang="en-US"/>
        </a:p>
      </dgm:t>
    </dgm:pt>
    <dgm:pt modelId="{4638346D-3714-4ADB-A953-5639191B8841}" type="sibTrans" cxnId="{9257A655-18E1-48CE-A831-7626A6A5203B}">
      <dgm:prSet/>
      <dgm:spPr/>
      <dgm:t>
        <a:bodyPr/>
        <a:lstStyle/>
        <a:p>
          <a:endParaRPr lang="zh-CN" altLang="en-US"/>
        </a:p>
      </dgm:t>
    </dgm:pt>
    <dgm:pt modelId="{B4A1011B-23B7-47F0-9994-0AC6C9339413}" type="pres">
      <dgm:prSet presAssocID="{AAADCB9F-035A-4F9A-A64F-6C0616FF3996}" presName="Name0" presStyleCnt="0">
        <dgm:presLayoutVars>
          <dgm:chMax val="7"/>
          <dgm:chPref val="7"/>
          <dgm:dir/>
        </dgm:presLayoutVars>
      </dgm:prSet>
      <dgm:spPr/>
    </dgm:pt>
    <dgm:pt modelId="{904585B2-CA1C-47CD-A14E-4726ABDFA8E7}" type="pres">
      <dgm:prSet presAssocID="{AAADCB9F-035A-4F9A-A64F-6C0616FF3996}" presName="Name1" presStyleCnt="0"/>
      <dgm:spPr/>
    </dgm:pt>
    <dgm:pt modelId="{E09B880A-36FC-466B-9FAF-EE4F1DD2C45A}" type="pres">
      <dgm:prSet presAssocID="{AAADCB9F-035A-4F9A-A64F-6C0616FF3996}" presName="cycle" presStyleCnt="0"/>
      <dgm:spPr/>
    </dgm:pt>
    <dgm:pt modelId="{75D0E997-73FC-4AC2-AAEF-22960754AA59}" type="pres">
      <dgm:prSet presAssocID="{AAADCB9F-035A-4F9A-A64F-6C0616FF3996}" presName="srcNode" presStyleLbl="node1" presStyleIdx="0" presStyleCnt="3"/>
      <dgm:spPr/>
    </dgm:pt>
    <dgm:pt modelId="{85617BD2-44F8-45FF-A6F0-D3F595AF3FC9}" type="pres">
      <dgm:prSet presAssocID="{AAADCB9F-035A-4F9A-A64F-6C0616FF3996}" presName="conn" presStyleLbl="parChTrans1D2" presStyleIdx="0" presStyleCnt="1"/>
      <dgm:spPr/>
    </dgm:pt>
    <dgm:pt modelId="{C057A982-B52D-4C6F-9895-7DFCAFBEEC49}" type="pres">
      <dgm:prSet presAssocID="{AAADCB9F-035A-4F9A-A64F-6C0616FF3996}" presName="extraNode" presStyleLbl="node1" presStyleIdx="0" presStyleCnt="3"/>
      <dgm:spPr/>
    </dgm:pt>
    <dgm:pt modelId="{365D4FC2-3A41-4A7A-9DB7-5AC8543520E3}" type="pres">
      <dgm:prSet presAssocID="{AAADCB9F-035A-4F9A-A64F-6C0616FF3996}" presName="dstNode" presStyleLbl="node1" presStyleIdx="0" presStyleCnt="3"/>
      <dgm:spPr/>
    </dgm:pt>
    <dgm:pt modelId="{E50FB1F9-379F-4986-AD32-A0FB83E1161F}" type="pres">
      <dgm:prSet presAssocID="{66ACF20E-11CF-4A86-968E-82FEFF817938}" presName="text_1" presStyleLbl="node1" presStyleIdx="0" presStyleCnt="3">
        <dgm:presLayoutVars>
          <dgm:bulletEnabled val="1"/>
        </dgm:presLayoutVars>
      </dgm:prSet>
      <dgm:spPr/>
    </dgm:pt>
    <dgm:pt modelId="{BDF75EB3-929C-417E-9F5C-91B1AA091CFC}" type="pres">
      <dgm:prSet presAssocID="{66ACF20E-11CF-4A86-968E-82FEFF817938}" presName="accent_1" presStyleCnt="0"/>
      <dgm:spPr/>
    </dgm:pt>
    <dgm:pt modelId="{84F1742F-D0C0-4D99-A9FE-F3F56CDF5393}" type="pres">
      <dgm:prSet presAssocID="{66ACF20E-11CF-4A86-968E-82FEFF817938}" presName="accentRepeatNode" presStyleLbl="solidFgAcc1" presStyleIdx="0" presStyleCnt="3"/>
      <dgm:spPr/>
    </dgm:pt>
    <dgm:pt modelId="{FF348BD4-0C19-4CCE-A75E-0114AC2F254A}" type="pres">
      <dgm:prSet presAssocID="{B45E82C4-75BA-4495-AB88-010EC89E0F0E}" presName="text_2" presStyleLbl="node1" presStyleIdx="1" presStyleCnt="3">
        <dgm:presLayoutVars>
          <dgm:bulletEnabled val="1"/>
        </dgm:presLayoutVars>
      </dgm:prSet>
      <dgm:spPr/>
    </dgm:pt>
    <dgm:pt modelId="{945AF99F-EF9D-4FAA-BE15-963F05972B26}" type="pres">
      <dgm:prSet presAssocID="{B45E82C4-75BA-4495-AB88-010EC89E0F0E}" presName="accent_2" presStyleCnt="0"/>
      <dgm:spPr/>
    </dgm:pt>
    <dgm:pt modelId="{9312FF16-554F-4D37-BEDF-EA5E9088B99F}" type="pres">
      <dgm:prSet presAssocID="{B45E82C4-75BA-4495-AB88-010EC89E0F0E}" presName="accentRepeatNode" presStyleLbl="solidFgAcc1" presStyleIdx="1" presStyleCnt="3"/>
      <dgm:spPr/>
    </dgm:pt>
    <dgm:pt modelId="{E6558BAB-45A0-4D47-8107-C5CB912AA573}" type="pres">
      <dgm:prSet presAssocID="{45E217D6-6B13-44C4-A6FB-31E3969A7E4E}" presName="text_3" presStyleLbl="node1" presStyleIdx="2" presStyleCnt="3">
        <dgm:presLayoutVars>
          <dgm:bulletEnabled val="1"/>
        </dgm:presLayoutVars>
      </dgm:prSet>
      <dgm:spPr/>
    </dgm:pt>
    <dgm:pt modelId="{5AED4670-2BFF-4CFB-8E57-772472371273}" type="pres">
      <dgm:prSet presAssocID="{45E217D6-6B13-44C4-A6FB-31E3969A7E4E}" presName="accent_3" presStyleCnt="0"/>
      <dgm:spPr/>
    </dgm:pt>
    <dgm:pt modelId="{426DB2CB-F911-49D7-88E0-7630994B268D}" type="pres">
      <dgm:prSet presAssocID="{45E217D6-6B13-44C4-A6FB-31E3969A7E4E}" presName="accentRepeatNode" presStyleLbl="solidFgAcc1" presStyleIdx="2" presStyleCnt="3"/>
      <dgm:spPr/>
    </dgm:pt>
  </dgm:ptLst>
  <dgm:cxnLst>
    <dgm:cxn modelId="{A2246F43-C3D1-4BDF-B606-4F043156B916}" srcId="{AAADCB9F-035A-4F9A-A64F-6C0616FF3996}" destId="{66ACF20E-11CF-4A86-968E-82FEFF817938}" srcOrd="0" destOrd="0" parTransId="{F0AD09B7-D7C7-4C31-A0AF-FC4255811D46}" sibTransId="{B9DF589A-A621-4F93-8FC3-C2EDB4EFA539}"/>
    <dgm:cxn modelId="{9257A655-18E1-48CE-A831-7626A6A5203B}" srcId="{AAADCB9F-035A-4F9A-A64F-6C0616FF3996}" destId="{45E217D6-6B13-44C4-A6FB-31E3969A7E4E}" srcOrd="2" destOrd="0" parTransId="{AD275438-4D8E-40CE-9451-AC007435B2DE}" sibTransId="{4638346D-3714-4ADB-A953-5639191B8841}"/>
    <dgm:cxn modelId="{1D68D87B-DC06-4486-9677-3BFA083E6690}" type="presOf" srcId="{B45E82C4-75BA-4495-AB88-010EC89E0F0E}" destId="{FF348BD4-0C19-4CCE-A75E-0114AC2F254A}" srcOrd="0" destOrd="0" presId="urn:microsoft.com/office/officeart/2008/layout/VerticalCurvedList"/>
    <dgm:cxn modelId="{BA88A897-72FF-405F-B668-C1793460C8D8}" srcId="{AAADCB9F-035A-4F9A-A64F-6C0616FF3996}" destId="{B45E82C4-75BA-4495-AB88-010EC89E0F0E}" srcOrd="1" destOrd="0" parTransId="{DC031BCE-1F1C-4D27-8A27-B64BB06BBA13}" sibTransId="{6A05A59E-16E9-424B-BD8C-8108D610105C}"/>
    <dgm:cxn modelId="{5A3356CD-6757-408B-9EFD-BF11B925256C}" type="presOf" srcId="{66ACF20E-11CF-4A86-968E-82FEFF817938}" destId="{E50FB1F9-379F-4986-AD32-A0FB83E1161F}" srcOrd="0" destOrd="0" presId="urn:microsoft.com/office/officeart/2008/layout/VerticalCurvedList"/>
    <dgm:cxn modelId="{81A477CD-8EAF-4D90-AB1F-22C9A66AEB6A}" type="presOf" srcId="{45E217D6-6B13-44C4-A6FB-31E3969A7E4E}" destId="{E6558BAB-45A0-4D47-8107-C5CB912AA573}" srcOrd="0" destOrd="0" presId="urn:microsoft.com/office/officeart/2008/layout/VerticalCurvedList"/>
    <dgm:cxn modelId="{144737E6-B7DB-4D2A-B513-FFACEAB9655C}" type="presOf" srcId="{AAADCB9F-035A-4F9A-A64F-6C0616FF3996}" destId="{B4A1011B-23B7-47F0-9994-0AC6C9339413}" srcOrd="0" destOrd="0" presId="urn:microsoft.com/office/officeart/2008/layout/VerticalCurvedList"/>
    <dgm:cxn modelId="{E07A85EA-F9D9-4CD5-A165-DD4A2ACB798C}" type="presOf" srcId="{B9DF589A-A621-4F93-8FC3-C2EDB4EFA539}" destId="{85617BD2-44F8-45FF-A6F0-D3F595AF3FC9}" srcOrd="0" destOrd="0" presId="urn:microsoft.com/office/officeart/2008/layout/VerticalCurvedList"/>
    <dgm:cxn modelId="{22E7F923-644E-4112-AE8A-219382A28E3C}" type="presParOf" srcId="{B4A1011B-23B7-47F0-9994-0AC6C9339413}" destId="{904585B2-CA1C-47CD-A14E-4726ABDFA8E7}" srcOrd="0" destOrd="0" presId="urn:microsoft.com/office/officeart/2008/layout/VerticalCurvedList"/>
    <dgm:cxn modelId="{0ECC0035-E225-46C7-A848-D774F243C8A5}" type="presParOf" srcId="{904585B2-CA1C-47CD-A14E-4726ABDFA8E7}" destId="{E09B880A-36FC-466B-9FAF-EE4F1DD2C45A}" srcOrd="0" destOrd="0" presId="urn:microsoft.com/office/officeart/2008/layout/VerticalCurvedList"/>
    <dgm:cxn modelId="{DC8A2C5C-1309-4D8D-94A4-72A719173C19}" type="presParOf" srcId="{E09B880A-36FC-466B-9FAF-EE4F1DD2C45A}" destId="{75D0E997-73FC-4AC2-AAEF-22960754AA59}" srcOrd="0" destOrd="0" presId="urn:microsoft.com/office/officeart/2008/layout/VerticalCurvedList"/>
    <dgm:cxn modelId="{673A8DF8-2C61-442D-86AC-9CCCAC73DA2E}" type="presParOf" srcId="{E09B880A-36FC-466B-9FAF-EE4F1DD2C45A}" destId="{85617BD2-44F8-45FF-A6F0-D3F595AF3FC9}" srcOrd="1" destOrd="0" presId="urn:microsoft.com/office/officeart/2008/layout/VerticalCurvedList"/>
    <dgm:cxn modelId="{6E2F373F-42A0-4021-A866-6169ABA9BACE}" type="presParOf" srcId="{E09B880A-36FC-466B-9FAF-EE4F1DD2C45A}" destId="{C057A982-B52D-4C6F-9895-7DFCAFBEEC49}" srcOrd="2" destOrd="0" presId="urn:microsoft.com/office/officeart/2008/layout/VerticalCurvedList"/>
    <dgm:cxn modelId="{5E209659-81E4-4F25-948A-BC863350B859}" type="presParOf" srcId="{E09B880A-36FC-466B-9FAF-EE4F1DD2C45A}" destId="{365D4FC2-3A41-4A7A-9DB7-5AC8543520E3}" srcOrd="3" destOrd="0" presId="urn:microsoft.com/office/officeart/2008/layout/VerticalCurvedList"/>
    <dgm:cxn modelId="{48E5F31D-1E8D-49AE-8ACE-9BAC0AD76A33}" type="presParOf" srcId="{904585B2-CA1C-47CD-A14E-4726ABDFA8E7}" destId="{E50FB1F9-379F-4986-AD32-A0FB83E1161F}" srcOrd="1" destOrd="0" presId="urn:microsoft.com/office/officeart/2008/layout/VerticalCurvedList"/>
    <dgm:cxn modelId="{9FED20DB-70F4-4D93-9896-449CBBD68D0B}" type="presParOf" srcId="{904585B2-CA1C-47CD-A14E-4726ABDFA8E7}" destId="{BDF75EB3-929C-417E-9F5C-91B1AA091CFC}" srcOrd="2" destOrd="0" presId="urn:microsoft.com/office/officeart/2008/layout/VerticalCurvedList"/>
    <dgm:cxn modelId="{BD5C6159-DDFE-4DA3-AA72-44052DE7F930}" type="presParOf" srcId="{BDF75EB3-929C-417E-9F5C-91B1AA091CFC}" destId="{84F1742F-D0C0-4D99-A9FE-F3F56CDF5393}" srcOrd="0" destOrd="0" presId="urn:microsoft.com/office/officeart/2008/layout/VerticalCurvedList"/>
    <dgm:cxn modelId="{1587216C-3B74-46FC-8E5E-0304ED82D176}" type="presParOf" srcId="{904585B2-CA1C-47CD-A14E-4726ABDFA8E7}" destId="{FF348BD4-0C19-4CCE-A75E-0114AC2F254A}" srcOrd="3" destOrd="0" presId="urn:microsoft.com/office/officeart/2008/layout/VerticalCurvedList"/>
    <dgm:cxn modelId="{E1F5E352-202C-464D-B4CA-CCB894A08F4A}" type="presParOf" srcId="{904585B2-CA1C-47CD-A14E-4726ABDFA8E7}" destId="{945AF99F-EF9D-4FAA-BE15-963F05972B26}" srcOrd="4" destOrd="0" presId="urn:microsoft.com/office/officeart/2008/layout/VerticalCurvedList"/>
    <dgm:cxn modelId="{EB29BA8B-38A6-4625-921E-FBE5509B3AE6}" type="presParOf" srcId="{945AF99F-EF9D-4FAA-BE15-963F05972B26}" destId="{9312FF16-554F-4D37-BEDF-EA5E9088B99F}" srcOrd="0" destOrd="0" presId="urn:microsoft.com/office/officeart/2008/layout/VerticalCurvedList"/>
    <dgm:cxn modelId="{9A154B0D-D610-402F-BCCD-DED56A85CB03}" type="presParOf" srcId="{904585B2-CA1C-47CD-A14E-4726ABDFA8E7}" destId="{E6558BAB-45A0-4D47-8107-C5CB912AA573}" srcOrd="5" destOrd="0" presId="urn:microsoft.com/office/officeart/2008/layout/VerticalCurvedList"/>
    <dgm:cxn modelId="{9D50C02A-9849-45B3-8166-D58E3741FA46}" type="presParOf" srcId="{904585B2-CA1C-47CD-A14E-4726ABDFA8E7}" destId="{5AED4670-2BFF-4CFB-8E57-772472371273}" srcOrd="6" destOrd="0" presId="urn:microsoft.com/office/officeart/2008/layout/VerticalCurvedList"/>
    <dgm:cxn modelId="{5F4B1FCE-EBED-499B-92E4-EC123877CC46}" type="presParOf" srcId="{5AED4670-2BFF-4CFB-8E57-772472371273}" destId="{426DB2CB-F911-49D7-88E0-7630994B268D}"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617BD2-44F8-45FF-A6F0-D3F595AF3FC9}">
      <dsp:nvSpPr>
        <dsp:cNvPr id="0" name=""/>
        <dsp:cNvSpPr/>
      </dsp:nvSpPr>
      <dsp:spPr>
        <a:xfrm>
          <a:off x="-3432773" y="-527819"/>
          <a:ext cx="4092963" cy="4092963"/>
        </a:xfrm>
        <a:prstGeom prst="blockArc">
          <a:avLst>
            <a:gd name="adj1" fmla="val 18900000"/>
            <a:gd name="adj2" fmla="val 2700000"/>
            <a:gd name="adj3" fmla="val 528"/>
          </a:avLst>
        </a:pr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50FB1F9-379F-4986-AD32-A0FB83E1161F}">
      <dsp:nvSpPr>
        <dsp:cNvPr id="0" name=""/>
        <dsp:cNvSpPr/>
      </dsp:nvSpPr>
      <dsp:spPr>
        <a:xfrm>
          <a:off x="424524" y="303732"/>
          <a:ext cx="3721431" cy="607464"/>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175" tIns="68580" rIns="68580" bIns="68580" numCol="1" spcCol="1270" anchor="ctr" anchorCtr="0">
          <a:noAutofit/>
        </a:bodyPr>
        <a:lstStyle/>
        <a:p>
          <a:pPr marL="0" lvl="0" indent="0" algn="l" defTabSz="1200150">
            <a:lnSpc>
              <a:spcPct val="90000"/>
            </a:lnSpc>
            <a:spcBef>
              <a:spcPct val="0"/>
            </a:spcBef>
            <a:spcAft>
              <a:spcPct val="35000"/>
            </a:spcAft>
            <a:buNone/>
          </a:pPr>
          <a:r>
            <a:rPr lang="zh-CN" altLang="en-US" sz="2700" kern="1200" dirty="0">
              <a:latin typeface="华文中宋" panose="02010600040101010101" pitchFamily="2" charset="-122"/>
              <a:ea typeface="华文中宋" panose="02010600040101010101" pitchFamily="2" charset="-122"/>
            </a:rPr>
            <a:t>实验原理、仪器</a:t>
          </a:r>
        </a:p>
      </dsp:txBody>
      <dsp:txXfrm>
        <a:off x="424524" y="303732"/>
        <a:ext cx="3721431" cy="607464"/>
      </dsp:txXfrm>
    </dsp:sp>
    <dsp:sp modelId="{84F1742F-D0C0-4D99-A9FE-F3F56CDF5393}">
      <dsp:nvSpPr>
        <dsp:cNvPr id="0" name=""/>
        <dsp:cNvSpPr/>
      </dsp:nvSpPr>
      <dsp:spPr>
        <a:xfrm>
          <a:off x="44858" y="227799"/>
          <a:ext cx="759331" cy="759331"/>
        </a:xfrm>
        <a:prstGeom prst="ellipse">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F348BD4-0C19-4CCE-A75E-0114AC2F254A}">
      <dsp:nvSpPr>
        <dsp:cNvPr id="0" name=""/>
        <dsp:cNvSpPr/>
      </dsp:nvSpPr>
      <dsp:spPr>
        <a:xfrm>
          <a:off x="645337" y="1214929"/>
          <a:ext cx="3500617" cy="607464"/>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175" tIns="68580" rIns="68580" bIns="68580" numCol="1" spcCol="1270" anchor="ctr" anchorCtr="0">
          <a:noAutofit/>
        </a:bodyPr>
        <a:lstStyle/>
        <a:p>
          <a:pPr marL="0" lvl="0" indent="0" algn="l" defTabSz="1200150">
            <a:lnSpc>
              <a:spcPct val="90000"/>
            </a:lnSpc>
            <a:spcBef>
              <a:spcPct val="0"/>
            </a:spcBef>
            <a:spcAft>
              <a:spcPct val="35000"/>
            </a:spcAft>
            <a:buNone/>
          </a:pPr>
          <a:r>
            <a:rPr lang="zh-CN" altLang="en-US" sz="2700" kern="1200" dirty="0">
              <a:latin typeface="华文中宋" panose="02010600040101010101" pitchFamily="2" charset="-122"/>
              <a:ea typeface="华文中宋" panose="02010600040101010101" pitchFamily="2" charset="-122"/>
            </a:rPr>
            <a:t>实验内容</a:t>
          </a:r>
        </a:p>
      </dsp:txBody>
      <dsp:txXfrm>
        <a:off x="645337" y="1214929"/>
        <a:ext cx="3500617" cy="607464"/>
      </dsp:txXfrm>
    </dsp:sp>
    <dsp:sp modelId="{9312FF16-554F-4D37-BEDF-EA5E9088B99F}">
      <dsp:nvSpPr>
        <dsp:cNvPr id="0" name=""/>
        <dsp:cNvSpPr/>
      </dsp:nvSpPr>
      <dsp:spPr>
        <a:xfrm>
          <a:off x="265672" y="1138996"/>
          <a:ext cx="759331" cy="759331"/>
        </a:xfrm>
        <a:prstGeom prst="ellipse">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6558BAB-45A0-4D47-8107-C5CB912AA573}">
      <dsp:nvSpPr>
        <dsp:cNvPr id="0" name=""/>
        <dsp:cNvSpPr/>
      </dsp:nvSpPr>
      <dsp:spPr>
        <a:xfrm>
          <a:off x="424524" y="2126126"/>
          <a:ext cx="3721431" cy="607464"/>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175" tIns="68580" rIns="68580" bIns="68580" numCol="1" spcCol="1270" anchor="ctr" anchorCtr="0">
          <a:noAutofit/>
        </a:bodyPr>
        <a:lstStyle/>
        <a:p>
          <a:pPr marL="0" lvl="0" indent="0" algn="l" defTabSz="1200150">
            <a:lnSpc>
              <a:spcPct val="90000"/>
            </a:lnSpc>
            <a:spcBef>
              <a:spcPct val="0"/>
            </a:spcBef>
            <a:spcAft>
              <a:spcPct val="35000"/>
            </a:spcAft>
            <a:buNone/>
          </a:pPr>
          <a:r>
            <a:rPr lang="zh-CN" altLang="en-US" sz="2700" kern="1200" dirty="0">
              <a:latin typeface="华文中宋" panose="02010600040101010101" pitchFamily="2" charset="-122"/>
              <a:ea typeface="华文中宋" panose="02010600040101010101" pitchFamily="2" charset="-122"/>
            </a:rPr>
            <a:t>实验总结</a:t>
          </a:r>
        </a:p>
      </dsp:txBody>
      <dsp:txXfrm>
        <a:off x="424524" y="2126126"/>
        <a:ext cx="3721431" cy="607464"/>
      </dsp:txXfrm>
    </dsp:sp>
    <dsp:sp modelId="{426DB2CB-F911-49D7-88E0-7630994B268D}">
      <dsp:nvSpPr>
        <dsp:cNvPr id="0" name=""/>
        <dsp:cNvSpPr/>
      </dsp:nvSpPr>
      <dsp:spPr>
        <a:xfrm>
          <a:off x="44858" y="2050193"/>
          <a:ext cx="759331" cy="759331"/>
        </a:xfrm>
        <a:prstGeom prst="ellipse">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CC8E852-D114-4AE9-85ED-7817D88DDC1B}" type="datetimeFigureOut">
              <a:rPr lang="zh-CN" altLang="en-US" smtClean="0"/>
              <a:t>2021/12/27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42F052-4C30-4F2D-B314-D5B9D224EDF2}" type="slidenum">
              <a:rPr lang="zh-CN" altLang="en-US" smtClean="0"/>
              <a:t>‹#›</a:t>
            </a:fld>
            <a:endParaRPr lang="zh-CN" altLang="en-US"/>
          </a:p>
        </p:txBody>
      </p:sp>
    </p:spTree>
    <p:extLst>
      <p:ext uri="{BB962C8B-B14F-4D97-AF65-F5344CB8AC3E}">
        <p14:creationId xmlns:p14="http://schemas.microsoft.com/office/powerpoint/2010/main" val="26845764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8EFCA73-DFF0-414D-9147-787FF358521D}"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6706903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zh-CN" altLang="en-US"/>
              <a:t>单击此处编辑母版标题样式</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D997B5FA-0921-464F-AAE1-844C04324D75}" type="datetimeFigureOut">
              <a:rPr lang="zh-CN" altLang="en-US" smtClean="0"/>
              <a:t>2021/12/27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zh-CN" altLang="en-US"/>
              <a:t>单击此处编辑母版标题样式</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D997B5FA-0921-464F-AAE1-844C04324D75}" type="datetimeFigureOut">
              <a:rPr lang="zh-CN" altLang="en-US" smtClean="0"/>
              <a:t>2021/12/27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zh-CN" altLang="en-US"/>
              <a:t>单击此处编辑母版标题样式</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D997B5FA-0921-464F-AAE1-844C04324D75}" type="datetimeFigureOut">
              <a:rPr lang="zh-CN" altLang="en-US" smtClean="0"/>
              <a:t>2021/12/27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zh-CN" altLang="en-US"/>
              <a:t>单击此处编辑母版标题样式</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Date Placeholder 4"/>
          <p:cNvSpPr>
            <a:spLocks noGrp="1"/>
          </p:cNvSpPr>
          <p:nvPr>
            <p:ph type="dt" sz="half" idx="10"/>
          </p:nvPr>
        </p:nvSpPr>
        <p:spPr/>
        <p:txBody>
          <a:bodyPr/>
          <a:lstStyle/>
          <a:p>
            <a:fld id="{D997B5FA-0921-464F-AAE1-844C04324D75}" type="datetimeFigureOut">
              <a:rPr lang="zh-CN" altLang="en-US" smtClean="0"/>
              <a:t>2021/12/27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12" name="Content Placeholder 3"/>
          <p:cNvSpPr>
            <a:spLocks noGrp="1"/>
          </p:cNvSpPr>
          <p:nvPr>
            <p:ph sz="quarter" idx="13"/>
          </p:nvPr>
        </p:nvSpPr>
        <p:spPr>
          <a:xfrm>
            <a:off x="913774" y="3051012"/>
            <a:ext cx="5106027" cy="2740187"/>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13" name="Content Placeholder 5"/>
          <p:cNvSpPr>
            <a:spLocks noGrp="1"/>
          </p:cNvSpPr>
          <p:nvPr>
            <p:ph sz="quarter" idx="14"/>
          </p:nvPr>
        </p:nvSpPr>
        <p:spPr>
          <a:xfrm>
            <a:off x="6172200" y="3051012"/>
            <a:ext cx="5105401" cy="2740187"/>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7" name="Date Placeholder 6"/>
          <p:cNvSpPr>
            <a:spLocks noGrp="1"/>
          </p:cNvSpPr>
          <p:nvPr>
            <p:ph type="dt" sz="half" idx="10"/>
          </p:nvPr>
        </p:nvSpPr>
        <p:spPr/>
        <p:txBody>
          <a:bodyPr/>
          <a:lstStyle/>
          <a:p>
            <a:fld id="{D997B5FA-0921-464F-AAE1-844C04324D75}" type="datetimeFigureOut">
              <a:rPr lang="zh-CN" altLang="en-US" smtClean="0"/>
              <a:t>2021/12/27</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D997B5FA-0921-464F-AAE1-844C04324D75}" type="datetimeFigureOut">
              <a:rPr lang="zh-CN" altLang="en-US" smtClean="0"/>
              <a:t>2021/12/27</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D997B5FA-0921-464F-AAE1-844C04324D75}" type="datetimeFigureOut">
              <a:rPr lang="zh-CN" altLang="en-US" smtClean="0"/>
              <a:t>2021/12/27</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zh-CN" altLang="en-US"/>
              <a:t>单击此处编辑母版标题样式</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D997B5FA-0921-464F-AAE1-844C04324D75}" type="datetimeFigureOut">
              <a:rPr lang="zh-CN" altLang="en-US" smtClean="0"/>
              <a:t>2021/12/27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D997B5FA-0921-464F-AAE1-844C04324D75}" type="datetimeFigureOut">
              <a:rPr lang="zh-CN" altLang="en-US" smtClean="0"/>
              <a:t>2021/12/27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带描述的全景图片">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D997B5FA-0921-464F-AAE1-844C04324D75}" type="datetimeFigureOut">
              <a:rPr lang="zh-CN" altLang="en-US" smtClean="0"/>
              <a:t>2021/12/27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标题和描述">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zh-CN" altLang="en-US"/>
              <a:t>单击此处编辑母版标题样式</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D997B5FA-0921-464F-AAE1-844C04324D75}" type="datetimeFigureOut">
              <a:rPr lang="zh-CN" altLang="en-US" smtClean="0"/>
              <a:t>2021/12/27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带描述的引言">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zh-CN" altLang="en-US"/>
              <a:t>单击此处编辑母版标题样式</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D997B5FA-0921-464F-AAE1-844C04324D75}" type="datetimeFigureOut">
              <a:rPr lang="zh-CN" altLang="en-US" smtClean="0"/>
              <a:t>2021/12/27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65CE74E-AB26-4998-AD42-012C4C1AD076}" type="slidenum">
              <a:rPr lang="zh-CN" altLang="en-US" smtClean="0"/>
              <a:t>‹#›</a:t>
            </a:fld>
            <a:endParaRPr lang="zh-CN" altLang="en-US"/>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名片">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zh-CN" altLang="en-US"/>
              <a:t>单击此处编辑母版标题样式</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D997B5FA-0921-464F-AAE1-844C04324D75}" type="datetimeFigureOut">
              <a:rPr lang="zh-CN" altLang="en-US" smtClean="0"/>
              <a:t>2021/12/27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栏">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zh-CN" altLang="en-US"/>
              <a:t>单击此处编辑母版标题样式</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3" name="Date Placeholder 2"/>
          <p:cNvSpPr>
            <a:spLocks noGrp="1"/>
          </p:cNvSpPr>
          <p:nvPr>
            <p:ph type="dt" sz="half" idx="10"/>
          </p:nvPr>
        </p:nvSpPr>
        <p:spPr/>
        <p:txBody>
          <a:bodyPr/>
          <a:lstStyle/>
          <a:p>
            <a:fld id="{D997B5FA-0921-464F-AAE1-844C04324D75}" type="datetimeFigureOut">
              <a:rPr lang="zh-CN" altLang="en-US" smtClean="0"/>
              <a:t>2021/12/27</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图片栏">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zh-CN" altLang="en-US"/>
              <a:t>单击此处编辑母版标题样式</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CN" altLang="en-US"/>
              <a:t>单击图标添加图片</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CN" altLang="en-US"/>
              <a:t>单击图标添加图片</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CN" altLang="en-US"/>
              <a:t>单击图标添加图片</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3" name="Date Placeholder 2"/>
          <p:cNvSpPr>
            <a:spLocks noGrp="1"/>
          </p:cNvSpPr>
          <p:nvPr>
            <p:ph type="dt" sz="half" idx="10"/>
          </p:nvPr>
        </p:nvSpPr>
        <p:spPr/>
        <p:txBody>
          <a:bodyPr/>
          <a:lstStyle/>
          <a:p>
            <a:fld id="{D997B5FA-0921-464F-AAE1-844C04324D75}" type="datetimeFigureOut">
              <a:rPr lang="zh-CN" altLang="en-US" smtClean="0"/>
              <a:t>2021/12/27</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zh-CN" altLang="en-US"/>
              <a:t>单击此处编辑母版标题样式</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D997B5FA-0921-464F-AAE1-844C04324D75}" type="datetimeFigureOut">
              <a:rPr lang="zh-CN" altLang="en-US" smtClean="0"/>
              <a:t>2021/12/27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zh-CN" altLang="en-US"/>
              <a:t>单击此处编辑母版标题样式</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D997B5FA-0921-464F-AAE1-844C04324D75}" type="datetimeFigureOut">
              <a:rPr lang="zh-CN" altLang="en-US" smtClean="0"/>
              <a:t>2021/12/27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zh-CN" altLang="en-US"/>
              <a:t>单击此处编辑母版标题样式</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41846519-0F15-4C5F-BF57-7B7AB3ABBFB7}" type="datetimeFigureOut">
              <a:rPr lang="zh-CN" altLang="en-US" smtClean="0"/>
              <a:t>2021/12/27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10A85D2-F5F5-4AE1-BEB5-8BEED8805D6C}" type="slidenum">
              <a:rPr lang="zh-CN" altLang="en-US" smtClean="0"/>
              <a:t>‹#›</a:t>
            </a:fld>
            <a:endParaRPr lang="zh-CN" altLang="en-US"/>
          </a:p>
        </p:txBody>
      </p:sp>
    </p:spTree>
    <p:extLst>
      <p:ext uri="{BB962C8B-B14F-4D97-AF65-F5344CB8AC3E}">
        <p14:creationId xmlns:p14="http://schemas.microsoft.com/office/powerpoint/2010/main" val="21752721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zh-CN" altLang="en-US"/>
              <a:t>单击此处编辑母版标题样式</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41846519-0F15-4C5F-BF57-7B7AB3ABBFB7}" type="datetimeFigureOut">
              <a:rPr lang="zh-CN" altLang="en-US" smtClean="0"/>
              <a:t>2021/12/27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10A85D2-F5F5-4AE1-BEB5-8BEED8805D6C}" type="slidenum">
              <a:rPr lang="zh-CN" altLang="en-US" smtClean="0"/>
              <a:t>‹#›</a:t>
            </a:fld>
            <a:endParaRPr lang="zh-CN" altLang="en-US"/>
          </a:p>
        </p:txBody>
      </p:sp>
    </p:spTree>
    <p:extLst>
      <p:ext uri="{BB962C8B-B14F-4D97-AF65-F5344CB8AC3E}">
        <p14:creationId xmlns:p14="http://schemas.microsoft.com/office/powerpoint/2010/main" val="22020570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zh-CN" altLang="en-US"/>
              <a:t>单击此处编辑母版标题样式</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41846519-0F15-4C5F-BF57-7B7AB3ABBFB7}" type="datetimeFigureOut">
              <a:rPr lang="zh-CN" altLang="en-US" smtClean="0"/>
              <a:t>2021/12/27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10A85D2-F5F5-4AE1-BEB5-8BEED8805D6C}" type="slidenum">
              <a:rPr lang="zh-CN" altLang="en-US" smtClean="0"/>
              <a:t>‹#›</a:t>
            </a:fld>
            <a:endParaRPr lang="zh-CN" altLang="en-US"/>
          </a:p>
        </p:txBody>
      </p:sp>
    </p:spTree>
    <p:extLst>
      <p:ext uri="{BB962C8B-B14F-4D97-AF65-F5344CB8AC3E}">
        <p14:creationId xmlns:p14="http://schemas.microsoft.com/office/powerpoint/2010/main" val="12110806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zh-CN" altLang="en-US"/>
              <a:t>单击此处编辑母版标题样式</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Date Placeholder 4"/>
          <p:cNvSpPr>
            <a:spLocks noGrp="1"/>
          </p:cNvSpPr>
          <p:nvPr>
            <p:ph type="dt" sz="half" idx="10"/>
          </p:nvPr>
        </p:nvSpPr>
        <p:spPr/>
        <p:txBody>
          <a:bodyPr/>
          <a:lstStyle/>
          <a:p>
            <a:fld id="{41846519-0F15-4C5F-BF57-7B7AB3ABBFB7}" type="datetimeFigureOut">
              <a:rPr lang="zh-CN" altLang="en-US" smtClean="0"/>
              <a:t>2021/12/27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010A85D2-F5F5-4AE1-BEB5-8BEED8805D6C}" type="slidenum">
              <a:rPr lang="zh-CN" altLang="en-US" smtClean="0"/>
              <a:t>‹#›</a:t>
            </a:fld>
            <a:endParaRPr lang="zh-CN" altLang="en-US"/>
          </a:p>
        </p:txBody>
      </p:sp>
    </p:spTree>
    <p:extLst>
      <p:ext uri="{BB962C8B-B14F-4D97-AF65-F5344CB8AC3E}">
        <p14:creationId xmlns:p14="http://schemas.microsoft.com/office/powerpoint/2010/main" val="7168087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12" name="Content Placeholder 3"/>
          <p:cNvSpPr>
            <a:spLocks noGrp="1"/>
          </p:cNvSpPr>
          <p:nvPr>
            <p:ph sz="quarter" idx="13"/>
          </p:nvPr>
        </p:nvSpPr>
        <p:spPr>
          <a:xfrm>
            <a:off x="913774" y="3051012"/>
            <a:ext cx="5106027" cy="2740187"/>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13" name="Content Placeholder 5"/>
          <p:cNvSpPr>
            <a:spLocks noGrp="1"/>
          </p:cNvSpPr>
          <p:nvPr>
            <p:ph sz="quarter" idx="14"/>
          </p:nvPr>
        </p:nvSpPr>
        <p:spPr>
          <a:xfrm>
            <a:off x="6172200" y="3051012"/>
            <a:ext cx="5105401" cy="2740187"/>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7" name="Date Placeholder 6"/>
          <p:cNvSpPr>
            <a:spLocks noGrp="1"/>
          </p:cNvSpPr>
          <p:nvPr>
            <p:ph type="dt" sz="half" idx="10"/>
          </p:nvPr>
        </p:nvSpPr>
        <p:spPr/>
        <p:txBody>
          <a:bodyPr/>
          <a:lstStyle/>
          <a:p>
            <a:fld id="{41846519-0F15-4C5F-BF57-7B7AB3ABBFB7}" type="datetimeFigureOut">
              <a:rPr lang="zh-CN" altLang="en-US" smtClean="0"/>
              <a:t>2021/12/27</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010A85D2-F5F5-4AE1-BEB5-8BEED8805D6C}" type="slidenum">
              <a:rPr lang="zh-CN" altLang="en-US" smtClean="0"/>
              <a:t>‹#›</a:t>
            </a:fld>
            <a:endParaRPr lang="zh-CN" altLang="en-US"/>
          </a:p>
        </p:txBody>
      </p:sp>
    </p:spTree>
    <p:extLst>
      <p:ext uri="{BB962C8B-B14F-4D97-AF65-F5344CB8AC3E}">
        <p14:creationId xmlns:p14="http://schemas.microsoft.com/office/powerpoint/2010/main" val="6476943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41846519-0F15-4C5F-BF57-7B7AB3ABBFB7}" type="datetimeFigureOut">
              <a:rPr lang="zh-CN" altLang="en-US" smtClean="0"/>
              <a:t>2021/12/27</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010A85D2-F5F5-4AE1-BEB5-8BEED8805D6C}" type="slidenum">
              <a:rPr lang="zh-CN" altLang="en-US" smtClean="0"/>
              <a:t>‹#›</a:t>
            </a:fld>
            <a:endParaRPr lang="zh-CN" altLang="en-US"/>
          </a:p>
        </p:txBody>
      </p:sp>
    </p:spTree>
    <p:extLst>
      <p:ext uri="{BB962C8B-B14F-4D97-AF65-F5344CB8AC3E}">
        <p14:creationId xmlns:p14="http://schemas.microsoft.com/office/powerpoint/2010/main" val="386486364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1846519-0F15-4C5F-BF57-7B7AB3ABBFB7}" type="datetimeFigureOut">
              <a:rPr lang="zh-CN" altLang="en-US" smtClean="0"/>
              <a:t>2021/12/27</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010A85D2-F5F5-4AE1-BEB5-8BEED8805D6C}" type="slidenum">
              <a:rPr lang="zh-CN" altLang="en-US" smtClean="0"/>
              <a:t>‹#›</a:t>
            </a:fld>
            <a:endParaRPr lang="zh-CN" altLang="en-US"/>
          </a:p>
        </p:txBody>
      </p:sp>
    </p:spTree>
    <p:extLst>
      <p:ext uri="{BB962C8B-B14F-4D97-AF65-F5344CB8AC3E}">
        <p14:creationId xmlns:p14="http://schemas.microsoft.com/office/powerpoint/2010/main" val="274791792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zh-CN" altLang="en-US"/>
              <a:t>单击此处编辑母版标题样式</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41846519-0F15-4C5F-BF57-7B7AB3ABBFB7}" type="datetimeFigureOut">
              <a:rPr lang="zh-CN" altLang="en-US" smtClean="0"/>
              <a:t>2021/12/27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010A85D2-F5F5-4AE1-BEB5-8BEED8805D6C}" type="slidenum">
              <a:rPr lang="zh-CN" altLang="en-US" smtClean="0"/>
              <a:t>‹#›</a:t>
            </a:fld>
            <a:endParaRPr lang="zh-CN" altLang="en-US"/>
          </a:p>
        </p:txBody>
      </p:sp>
    </p:spTree>
    <p:extLst>
      <p:ext uri="{BB962C8B-B14F-4D97-AF65-F5344CB8AC3E}">
        <p14:creationId xmlns:p14="http://schemas.microsoft.com/office/powerpoint/2010/main" val="95308335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41846519-0F15-4C5F-BF57-7B7AB3ABBFB7}" type="datetimeFigureOut">
              <a:rPr lang="zh-CN" altLang="en-US" smtClean="0"/>
              <a:t>2021/12/27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010A85D2-F5F5-4AE1-BEB5-8BEED8805D6C}" type="slidenum">
              <a:rPr lang="zh-CN" altLang="en-US" smtClean="0"/>
              <a:t>‹#›</a:t>
            </a:fld>
            <a:endParaRPr lang="zh-CN" altLang="en-US"/>
          </a:p>
        </p:txBody>
      </p:sp>
    </p:spTree>
    <p:extLst>
      <p:ext uri="{BB962C8B-B14F-4D97-AF65-F5344CB8AC3E}">
        <p14:creationId xmlns:p14="http://schemas.microsoft.com/office/powerpoint/2010/main" val="141199050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带描述的全景图片">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41846519-0F15-4C5F-BF57-7B7AB3ABBFB7}" type="datetimeFigureOut">
              <a:rPr lang="zh-CN" altLang="en-US" smtClean="0"/>
              <a:t>2021/12/27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010A85D2-F5F5-4AE1-BEB5-8BEED8805D6C}" type="slidenum">
              <a:rPr lang="zh-CN" altLang="en-US" smtClean="0"/>
              <a:t>‹#›</a:t>
            </a:fld>
            <a:endParaRPr lang="zh-CN" altLang="en-US"/>
          </a:p>
        </p:txBody>
      </p:sp>
    </p:spTree>
    <p:extLst>
      <p:ext uri="{BB962C8B-B14F-4D97-AF65-F5344CB8AC3E}">
        <p14:creationId xmlns:p14="http://schemas.microsoft.com/office/powerpoint/2010/main" val="301525478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标题和描述">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zh-CN" altLang="en-US"/>
              <a:t>单击此处编辑母版标题样式</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41846519-0F15-4C5F-BF57-7B7AB3ABBFB7}" type="datetimeFigureOut">
              <a:rPr lang="zh-CN" altLang="en-US" smtClean="0"/>
              <a:t>2021/12/27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010A85D2-F5F5-4AE1-BEB5-8BEED8805D6C}" type="slidenum">
              <a:rPr lang="zh-CN" altLang="en-US" smtClean="0"/>
              <a:t>‹#›</a:t>
            </a:fld>
            <a:endParaRPr lang="zh-CN" altLang="en-US"/>
          </a:p>
        </p:txBody>
      </p:sp>
    </p:spTree>
    <p:extLst>
      <p:ext uri="{BB962C8B-B14F-4D97-AF65-F5344CB8AC3E}">
        <p14:creationId xmlns:p14="http://schemas.microsoft.com/office/powerpoint/2010/main" val="281626985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带描述的引言">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zh-CN" altLang="en-US"/>
              <a:t>单击此处编辑母版标题样式</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41846519-0F15-4C5F-BF57-7B7AB3ABBFB7}" type="datetimeFigureOut">
              <a:rPr lang="zh-CN" altLang="en-US" smtClean="0"/>
              <a:t>2021/12/27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010A85D2-F5F5-4AE1-BEB5-8BEED8805D6C}" type="slidenum">
              <a:rPr lang="zh-CN" altLang="en-US" smtClean="0"/>
              <a:t>‹#›</a:t>
            </a:fld>
            <a:endParaRPr lang="zh-CN" altLang="en-US"/>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6638343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名片">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zh-CN" altLang="en-US"/>
              <a:t>单击此处编辑母版标题样式</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41846519-0F15-4C5F-BF57-7B7AB3ABBFB7}" type="datetimeFigureOut">
              <a:rPr lang="zh-CN" altLang="en-US" smtClean="0"/>
              <a:t>2021/12/27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010A85D2-F5F5-4AE1-BEB5-8BEED8805D6C}" type="slidenum">
              <a:rPr lang="zh-CN" altLang="en-US" smtClean="0"/>
              <a:t>‹#›</a:t>
            </a:fld>
            <a:endParaRPr lang="zh-CN" altLang="en-US"/>
          </a:p>
        </p:txBody>
      </p:sp>
    </p:spTree>
    <p:extLst>
      <p:ext uri="{BB962C8B-B14F-4D97-AF65-F5344CB8AC3E}">
        <p14:creationId xmlns:p14="http://schemas.microsoft.com/office/powerpoint/2010/main" val="67788834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3 栏">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zh-CN" altLang="en-US"/>
              <a:t>单击此处编辑母版标题样式</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3" name="Date Placeholder 2"/>
          <p:cNvSpPr>
            <a:spLocks noGrp="1"/>
          </p:cNvSpPr>
          <p:nvPr>
            <p:ph type="dt" sz="half" idx="10"/>
          </p:nvPr>
        </p:nvSpPr>
        <p:spPr/>
        <p:txBody>
          <a:bodyPr/>
          <a:lstStyle/>
          <a:p>
            <a:fld id="{41846519-0F15-4C5F-BF57-7B7AB3ABBFB7}" type="datetimeFigureOut">
              <a:rPr lang="zh-CN" altLang="en-US" smtClean="0"/>
              <a:t>2021/12/27</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010A85D2-F5F5-4AE1-BEB5-8BEED8805D6C}" type="slidenum">
              <a:rPr lang="zh-CN" altLang="en-US" smtClean="0"/>
              <a:t>‹#›</a:t>
            </a:fld>
            <a:endParaRPr lang="zh-CN" altLang="en-US"/>
          </a:p>
        </p:txBody>
      </p:sp>
    </p:spTree>
    <p:extLst>
      <p:ext uri="{BB962C8B-B14F-4D97-AF65-F5344CB8AC3E}">
        <p14:creationId xmlns:p14="http://schemas.microsoft.com/office/powerpoint/2010/main" val="11459656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3 图片栏">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zh-CN" altLang="en-US"/>
              <a:t>单击此处编辑母版标题样式</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CN" altLang="en-US"/>
              <a:t>单击图标添加图片</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CN" altLang="en-US"/>
              <a:t>单击图标添加图片</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CN" altLang="en-US"/>
              <a:t>单击图标添加图片</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3" name="Date Placeholder 2"/>
          <p:cNvSpPr>
            <a:spLocks noGrp="1"/>
          </p:cNvSpPr>
          <p:nvPr>
            <p:ph type="dt" sz="half" idx="10"/>
          </p:nvPr>
        </p:nvSpPr>
        <p:spPr/>
        <p:txBody>
          <a:bodyPr/>
          <a:lstStyle/>
          <a:p>
            <a:fld id="{41846519-0F15-4C5F-BF57-7B7AB3ABBFB7}" type="datetimeFigureOut">
              <a:rPr lang="zh-CN" altLang="en-US" smtClean="0"/>
              <a:t>2021/12/27</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010A85D2-F5F5-4AE1-BEB5-8BEED8805D6C}" type="slidenum">
              <a:rPr lang="zh-CN" altLang="en-US" smtClean="0"/>
              <a:t>‹#›</a:t>
            </a:fld>
            <a:endParaRPr lang="zh-CN" altLang="en-US"/>
          </a:p>
        </p:txBody>
      </p:sp>
    </p:spTree>
    <p:extLst>
      <p:ext uri="{BB962C8B-B14F-4D97-AF65-F5344CB8AC3E}">
        <p14:creationId xmlns:p14="http://schemas.microsoft.com/office/powerpoint/2010/main" val="398133776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zh-CN" altLang="en-US"/>
              <a:t>单击此处编辑母版标题样式</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41846519-0F15-4C5F-BF57-7B7AB3ABBFB7}" type="datetimeFigureOut">
              <a:rPr lang="zh-CN" altLang="en-US" smtClean="0"/>
              <a:t>2021/12/27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10A85D2-F5F5-4AE1-BEB5-8BEED8805D6C}" type="slidenum">
              <a:rPr lang="zh-CN" altLang="en-US" smtClean="0"/>
              <a:t>‹#›</a:t>
            </a:fld>
            <a:endParaRPr lang="zh-CN" altLang="en-US"/>
          </a:p>
        </p:txBody>
      </p:sp>
    </p:spTree>
    <p:extLst>
      <p:ext uri="{BB962C8B-B14F-4D97-AF65-F5344CB8AC3E}">
        <p14:creationId xmlns:p14="http://schemas.microsoft.com/office/powerpoint/2010/main" val="300424393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zh-CN" altLang="en-US"/>
              <a:t>单击此处编辑母版标题样式</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41846519-0F15-4C5F-BF57-7B7AB3ABBFB7}" type="datetimeFigureOut">
              <a:rPr lang="zh-CN" altLang="en-US" smtClean="0"/>
              <a:t>2021/12/27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10A85D2-F5F5-4AE1-BEB5-8BEED8805D6C}" type="slidenum">
              <a:rPr lang="zh-CN" altLang="en-US" smtClean="0"/>
              <a:t>‹#›</a:t>
            </a:fld>
            <a:endParaRPr lang="zh-CN" altLang="en-US"/>
          </a:p>
        </p:txBody>
      </p:sp>
    </p:spTree>
    <p:extLst>
      <p:ext uri="{BB962C8B-B14F-4D97-AF65-F5344CB8AC3E}">
        <p14:creationId xmlns:p14="http://schemas.microsoft.com/office/powerpoint/2010/main" val="28970367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openxmlformats.org/officeDocument/2006/relationships/image" Target="../media/image1.png"/><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D997B5FA-0921-464F-AAE1-844C04324D75}" type="datetimeFigureOut">
              <a:rPr lang="zh-CN" altLang="en-US" smtClean="0"/>
              <a:t>2021/12/27</a:t>
            </a:fld>
            <a:endParaRPr lang="zh-CN" altLang="en-US"/>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zh-CN" altLang="en-US"/>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1846519-0F15-4C5F-BF57-7B7AB3ABBFB7}" type="datetimeFigureOut">
              <a:rPr lang="zh-CN" altLang="en-US" smtClean="0"/>
              <a:t>2021/12/27</a:t>
            </a:fld>
            <a:endParaRPr lang="zh-CN" altLang="en-US"/>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zh-CN" altLang="en-US"/>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010A85D2-F5F5-4AE1-BEB5-8BEED8805D6C}" type="slidenum">
              <a:rPr lang="zh-CN" altLang="en-US" smtClean="0"/>
              <a:t>‹#›</a:t>
            </a:fld>
            <a:endParaRPr lang="zh-CN" altLang="en-US"/>
          </a:p>
        </p:txBody>
      </p:sp>
    </p:spTree>
    <p:extLst>
      <p:ext uri="{BB962C8B-B14F-4D97-AF65-F5344CB8AC3E}">
        <p14:creationId xmlns:p14="http://schemas.microsoft.com/office/powerpoint/2010/main" val="992102820"/>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 id="2147483681" r:id="rId15"/>
    <p:sldLayoutId id="2147483682" r:id="rId16"/>
    <p:sldLayoutId id="2147483683"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a:t>用</a:t>
            </a:r>
            <a:r>
              <a:rPr lang="en-US" altLang="zh-CN" dirty="0"/>
              <a:t>MRI</a:t>
            </a:r>
            <a:r>
              <a:rPr lang="zh-CN" altLang="en-US" dirty="0"/>
              <a:t>仪器测量黑芝麻种子的含油率和含水率</a:t>
            </a:r>
          </a:p>
        </p:txBody>
      </p:sp>
      <p:sp>
        <p:nvSpPr>
          <p:cNvPr id="3" name="副标题 2"/>
          <p:cNvSpPr>
            <a:spLocks noGrp="1"/>
          </p:cNvSpPr>
          <p:nvPr>
            <p:ph type="subTitle" idx="1"/>
          </p:nvPr>
        </p:nvSpPr>
        <p:spPr>
          <a:xfrm>
            <a:off x="1751012" y="3955551"/>
            <a:ext cx="8689976" cy="1302248"/>
          </a:xfrm>
        </p:spPr>
        <p:txBody>
          <a:bodyPr/>
          <a:lstStyle/>
          <a:p>
            <a:r>
              <a:rPr lang="zh-CN" altLang="en-US" dirty="0">
                <a:solidFill>
                  <a:schemeClr val="tx1"/>
                </a:solidFill>
              </a:rPr>
              <a:t>汇报者：张锦源，孙熙恒</a:t>
            </a:r>
            <a:endParaRPr lang="en-US" altLang="zh-CN" dirty="0">
              <a:solidFill>
                <a:schemeClr val="tx1"/>
              </a:solidFill>
            </a:endParaRPr>
          </a:p>
          <a:p>
            <a:r>
              <a:rPr lang="zh-CN" altLang="en-US" dirty="0">
                <a:solidFill>
                  <a:schemeClr val="tx1"/>
                </a:solidFill>
              </a:rPr>
              <a:t>指导教师：姚红英</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a:extLst>
              <a:ext uri="{FF2B5EF4-FFF2-40B4-BE49-F238E27FC236}">
                <a16:creationId xmlns:a16="http://schemas.microsoft.com/office/drawing/2014/main" id="{25D90D25-E883-4FDC-93E8-31BB012D56C2}"/>
              </a:ext>
            </a:extLst>
          </p:cNvPr>
          <p:cNvGrpSpPr/>
          <p:nvPr/>
        </p:nvGrpSpPr>
        <p:grpSpPr>
          <a:xfrm>
            <a:off x="6096000" y="1910338"/>
            <a:ext cx="4184927" cy="3037324"/>
            <a:chOff x="6360491" y="1624128"/>
            <a:chExt cx="4184927" cy="3037324"/>
          </a:xfrm>
        </p:grpSpPr>
        <p:graphicFrame>
          <p:nvGraphicFramePr>
            <p:cNvPr id="5" name="图示 4">
              <a:extLst>
                <a:ext uri="{FF2B5EF4-FFF2-40B4-BE49-F238E27FC236}">
                  <a16:creationId xmlns:a16="http://schemas.microsoft.com/office/drawing/2014/main" id="{7F0BECC4-5754-4C12-B785-8D2291766589}"/>
                </a:ext>
              </a:extLst>
            </p:cNvPr>
            <p:cNvGraphicFramePr/>
            <p:nvPr/>
          </p:nvGraphicFramePr>
          <p:xfrm>
            <a:off x="6360491" y="1624128"/>
            <a:ext cx="4184927" cy="30373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文本框 6">
              <a:extLst>
                <a:ext uri="{FF2B5EF4-FFF2-40B4-BE49-F238E27FC236}">
                  <a16:creationId xmlns:a16="http://schemas.microsoft.com/office/drawing/2014/main" id="{5D88CFF0-86F1-47CE-AFC5-BDE2994DC979}"/>
                </a:ext>
              </a:extLst>
            </p:cNvPr>
            <p:cNvSpPr txBox="1"/>
            <p:nvPr/>
          </p:nvSpPr>
          <p:spPr>
            <a:xfrm>
              <a:off x="6539946" y="1990712"/>
              <a:ext cx="576470"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01</a:t>
              </a:r>
              <a:endParaRPr kumimoji="0" lang="zh-CN" altLang="en-US" sz="24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endParaRPr>
            </a:p>
          </p:txBody>
        </p:sp>
        <p:sp>
          <p:nvSpPr>
            <p:cNvPr id="8" name="文本框 7">
              <a:extLst>
                <a:ext uri="{FF2B5EF4-FFF2-40B4-BE49-F238E27FC236}">
                  <a16:creationId xmlns:a16="http://schemas.microsoft.com/office/drawing/2014/main" id="{01994832-6E8C-420B-88EA-54D19D05BE43}"/>
                </a:ext>
              </a:extLst>
            </p:cNvPr>
            <p:cNvSpPr txBox="1"/>
            <p:nvPr/>
          </p:nvSpPr>
          <p:spPr>
            <a:xfrm>
              <a:off x="6756950" y="2911957"/>
              <a:ext cx="576470"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02</a:t>
              </a:r>
              <a:endParaRPr kumimoji="0" lang="zh-CN" altLang="en-US" sz="24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endParaRPr>
            </a:p>
          </p:txBody>
        </p:sp>
        <p:sp>
          <p:nvSpPr>
            <p:cNvPr id="9" name="文本框 8">
              <a:extLst>
                <a:ext uri="{FF2B5EF4-FFF2-40B4-BE49-F238E27FC236}">
                  <a16:creationId xmlns:a16="http://schemas.microsoft.com/office/drawing/2014/main" id="{964F9FA7-1A0D-48B9-BD3F-BB16D2A18DCC}"/>
                </a:ext>
              </a:extLst>
            </p:cNvPr>
            <p:cNvSpPr txBox="1"/>
            <p:nvPr/>
          </p:nvSpPr>
          <p:spPr>
            <a:xfrm>
              <a:off x="6539946" y="3831118"/>
              <a:ext cx="576470"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03</a:t>
              </a:r>
              <a:endParaRPr kumimoji="0" lang="zh-CN" altLang="en-US" sz="24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endParaRPr>
            </a:p>
          </p:txBody>
        </p:sp>
      </p:grpSp>
      <p:grpSp>
        <p:nvGrpSpPr>
          <p:cNvPr id="14" name="组合 13">
            <a:extLst>
              <a:ext uri="{FF2B5EF4-FFF2-40B4-BE49-F238E27FC236}">
                <a16:creationId xmlns:a16="http://schemas.microsoft.com/office/drawing/2014/main" id="{98834E37-1877-4304-A37F-724EF371A35F}"/>
              </a:ext>
            </a:extLst>
          </p:cNvPr>
          <p:cNvGrpSpPr/>
          <p:nvPr/>
        </p:nvGrpSpPr>
        <p:grpSpPr>
          <a:xfrm>
            <a:off x="1911073" y="1904078"/>
            <a:ext cx="3203161" cy="3146289"/>
            <a:chOff x="1911073" y="1904078"/>
            <a:chExt cx="3203161" cy="3146289"/>
          </a:xfrm>
        </p:grpSpPr>
        <p:sp>
          <p:nvSpPr>
            <p:cNvPr id="12" name="椭圆 11">
              <a:extLst>
                <a:ext uri="{FF2B5EF4-FFF2-40B4-BE49-F238E27FC236}">
                  <a16:creationId xmlns:a16="http://schemas.microsoft.com/office/drawing/2014/main" id="{26A4C763-F7F9-45CE-8A4D-5265F1FA361C}"/>
                </a:ext>
              </a:extLst>
            </p:cNvPr>
            <p:cNvSpPr/>
            <p:nvPr/>
          </p:nvSpPr>
          <p:spPr>
            <a:xfrm>
              <a:off x="2070650" y="2006783"/>
              <a:ext cx="3043584" cy="304358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Tw Cen MT" panose="020B0602020104020603"/>
                <a:ea typeface="宋体" panose="02010600030101010101" pitchFamily="2" charset="-122"/>
                <a:cs typeface="+mn-cs"/>
              </a:endParaRPr>
            </a:p>
          </p:txBody>
        </p:sp>
        <p:sp>
          <p:nvSpPr>
            <p:cNvPr id="11" name="椭圆 10">
              <a:extLst>
                <a:ext uri="{FF2B5EF4-FFF2-40B4-BE49-F238E27FC236}">
                  <a16:creationId xmlns:a16="http://schemas.microsoft.com/office/drawing/2014/main" id="{303EE143-DCDD-4663-BE01-51B53D6E501C}"/>
                </a:ext>
              </a:extLst>
            </p:cNvPr>
            <p:cNvSpPr/>
            <p:nvPr/>
          </p:nvSpPr>
          <p:spPr>
            <a:xfrm>
              <a:off x="1911073" y="1904078"/>
              <a:ext cx="3043584" cy="304358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Tw Cen MT" panose="020B0602020104020603"/>
                <a:ea typeface="宋体" panose="02010600030101010101" pitchFamily="2" charset="-122"/>
                <a:cs typeface="+mn-cs"/>
              </a:endParaRPr>
            </a:p>
          </p:txBody>
        </p:sp>
        <p:sp>
          <p:nvSpPr>
            <p:cNvPr id="13" name="文本框 12">
              <a:extLst>
                <a:ext uri="{FF2B5EF4-FFF2-40B4-BE49-F238E27FC236}">
                  <a16:creationId xmlns:a16="http://schemas.microsoft.com/office/drawing/2014/main" id="{ED9132C1-094D-4CC1-89DC-9DD155D62B6A}"/>
                </a:ext>
              </a:extLst>
            </p:cNvPr>
            <p:cNvSpPr txBox="1"/>
            <p:nvPr/>
          </p:nvSpPr>
          <p:spPr>
            <a:xfrm>
              <a:off x="2575752" y="2793889"/>
              <a:ext cx="1714225" cy="132343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CN" altLang="en-US" sz="4000" b="0" i="0" u="none" strike="noStrike" kern="1200" cap="none" spc="0" normalizeH="0" baseline="0" noProof="0" dirty="0">
                  <a:ln>
                    <a:noFill/>
                  </a:ln>
                  <a:solidFill>
                    <a:prstClr val="black"/>
                  </a:solidFill>
                  <a:effectLst/>
                  <a:uLnTx/>
                  <a:uFillTx/>
                  <a:latin typeface="华文中宋" panose="02010600040101010101" pitchFamily="2" charset="-122"/>
                  <a:ea typeface="华文中宋" panose="02010600040101010101" pitchFamily="2" charset="-122"/>
                  <a:cs typeface="+mn-cs"/>
                </a:rPr>
                <a:t>目录</a:t>
              </a:r>
              <a:endParaRPr kumimoji="0" lang="en-US" altLang="zh-CN" sz="4000" b="0" i="0" u="none" strike="noStrike" kern="1200" cap="none" spc="0" normalizeH="0" baseline="0" noProof="0" dirty="0">
                <a:ln>
                  <a:noFill/>
                </a:ln>
                <a:solidFill>
                  <a:prstClr val="black"/>
                </a:solidFill>
                <a:effectLst/>
                <a:uLnTx/>
                <a:uFillTx/>
                <a:latin typeface="华文中宋" panose="02010600040101010101" pitchFamily="2" charset="-122"/>
                <a:ea typeface="华文中宋" panose="02010600040101010101" pitchFamily="2" charset="-122"/>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40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content</a:t>
              </a:r>
              <a:endParaRPr kumimoji="0" lang="zh-CN" altLang="en-US" sz="40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endParaRPr>
            </a:p>
          </p:txBody>
        </p:sp>
      </p:grpSp>
    </p:spTree>
    <p:extLst>
      <p:ext uri="{BB962C8B-B14F-4D97-AF65-F5344CB8AC3E}">
        <p14:creationId xmlns:p14="http://schemas.microsoft.com/office/powerpoint/2010/main" val="40943419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B79CFB8-4DE3-4E89-A5C0-1BF8177AFDA8}"/>
              </a:ext>
            </a:extLst>
          </p:cNvPr>
          <p:cNvSpPr>
            <a:spLocks noGrp="1"/>
          </p:cNvSpPr>
          <p:nvPr>
            <p:ph type="title"/>
          </p:nvPr>
        </p:nvSpPr>
        <p:spPr>
          <a:xfrm>
            <a:off x="913774" y="563852"/>
            <a:ext cx="2738855" cy="877322"/>
          </a:xfrm>
        </p:spPr>
        <p:txBody>
          <a:bodyPr/>
          <a:lstStyle/>
          <a:p>
            <a:r>
              <a:rPr lang="zh-CN" altLang="en-US" dirty="0">
                <a:latin typeface="华文中宋" panose="02010600040101010101" pitchFamily="2" charset="-122"/>
                <a:ea typeface="华文中宋" panose="02010600040101010101" pitchFamily="2" charset="-122"/>
              </a:rPr>
              <a:t>实验原理</a:t>
            </a:r>
          </a:p>
        </p:txBody>
      </p:sp>
      <p:sp>
        <p:nvSpPr>
          <p:cNvPr id="4" name="文本框 3">
            <a:extLst>
              <a:ext uri="{FF2B5EF4-FFF2-40B4-BE49-F238E27FC236}">
                <a16:creationId xmlns:a16="http://schemas.microsoft.com/office/drawing/2014/main" id="{EDECC880-73D8-415A-9B07-8EA9596BB6FE}"/>
              </a:ext>
            </a:extLst>
          </p:cNvPr>
          <p:cNvSpPr txBox="1"/>
          <p:nvPr/>
        </p:nvSpPr>
        <p:spPr>
          <a:xfrm>
            <a:off x="1306369" y="1441174"/>
            <a:ext cx="2013180"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2800" b="1"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1 </a:t>
            </a:r>
            <a:r>
              <a:rPr kumimoji="0" lang="zh-CN" altLang="en-US" sz="2800" b="1"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横向弛豫</a:t>
            </a:r>
          </a:p>
        </p:txBody>
      </p:sp>
      <p:sp>
        <p:nvSpPr>
          <p:cNvPr id="5" name="文本框 4">
            <a:extLst>
              <a:ext uri="{FF2B5EF4-FFF2-40B4-BE49-F238E27FC236}">
                <a16:creationId xmlns:a16="http://schemas.microsoft.com/office/drawing/2014/main" id="{B3A33879-B191-4952-AA6F-46058803DA81}"/>
              </a:ext>
            </a:extLst>
          </p:cNvPr>
          <p:cNvSpPr txBox="1"/>
          <p:nvPr/>
        </p:nvSpPr>
        <p:spPr>
          <a:xfrm>
            <a:off x="1306369" y="2375452"/>
            <a:ext cx="8408505" cy="267765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横向弛豫源于自旋</a:t>
            </a:r>
            <a:r>
              <a:rPr kumimoji="0" lang="en-US" altLang="zh-CN" sz="28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a:t>
            </a:r>
            <a:r>
              <a:rPr kumimoji="0" lang="zh-CN" altLang="en-US" sz="28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自旋之间的相互作用，是由自旋系统内部的能量交换引起的，自旋系统的总能量不变。</a:t>
            </a:r>
            <a:endParaRPr kumimoji="0" lang="en-US" altLang="zh-CN" sz="28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altLang="zh-CN" sz="28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横向弛豫时间（也称自旋</a:t>
            </a:r>
            <a:r>
              <a:rPr kumimoji="0" lang="en-US" altLang="zh-CN" sz="28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a:t>
            </a:r>
            <a:r>
              <a:rPr kumimoji="0" lang="zh-CN" altLang="en-US" sz="28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自旋弛豫时间）</a:t>
            </a:r>
            <a:r>
              <a:rPr kumimoji="0" lang="en-US" altLang="zh-CN" sz="28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T</a:t>
            </a:r>
            <a:r>
              <a:rPr kumimoji="0" lang="en-US" altLang="zh-CN" sz="2800" b="0" i="0" u="none" strike="noStrike" kern="1200" cap="none" spc="0" normalizeH="0" baseline="-25000" noProof="0" dirty="0">
                <a:ln>
                  <a:noFill/>
                </a:ln>
                <a:solidFill>
                  <a:prstClr val="black"/>
                </a:solidFill>
                <a:effectLst/>
                <a:uLnTx/>
                <a:uFillTx/>
                <a:latin typeface="Tw Cen MT" panose="020B0602020104020603"/>
                <a:ea typeface="宋体" panose="02010600030101010101" pitchFamily="2" charset="-122"/>
                <a:cs typeface="+mn-cs"/>
              </a:rPr>
              <a:t>2</a:t>
            </a:r>
            <a:r>
              <a:rPr kumimoji="0" lang="zh-CN" altLang="en-US" sz="28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，用于表征横向磁化强度分量</a:t>
            </a:r>
            <a:r>
              <a:rPr kumimoji="0" lang="en-US" altLang="zh-CN" sz="28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M</a:t>
            </a:r>
            <a:r>
              <a:rPr kumimoji="0" lang="zh-CN" altLang="en-US" sz="2800" b="0" i="0" u="none" strike="noStrike" kern="1200" cap="none" spc="0" normalizeH="0" baseline="-25000" noProof="0" dirty="0">
                <a:ln>
                  <a:noFill/>
                </a:ln>
                <a:solidFill>
                  <a:prstClr val="black"/>
                </a:solidFill>
                <a:effectLst/>
                <a:uLnTx/>
                <a:uFillTx/>
                <a:latin typeface="Tw Cen MT" panose="020B0602020104020603"/>
                <a:ea typeface="宋体" panose="02010600030101010101" pitchFamily="2" charset="-122"/>
                <a:cs typeface="+mn-cs"/>
              </a:rPr>
              <a:t>⊥</a:t>
            </a:r>
            <a:r>
              <a:rPr kumimoji="0" lang="zh-CN" altLang="en-US" sz="28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衰减到开始时的</a:t>
            </a:r>
            <a:r>
              <a:rPr kumimoji="0" lang="en-US" altLang="zh-CN" sz="28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37%</a:t>
            </a:r>
            <a:r>
              <a:rPr kumimoji="0" lang="zh-CN" altLang="en-US" sz="28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所需要的时间。</a:t>
            </a:r>
          </a:p>
        </p:txBody>
      </p:sp>
    </p:spTree>
    <p:extLst>
      <p:ext uri="{BB962C8B-B14F-4D97-AF65-F5344CB8AC3E}">
        <p14:creationId xmlns:p14="http://schemas.microsoft.com/office/powerpoint/2010/main" val="35576180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B79CFB8-4DE3-4E89-A5C0-1BF8177AFDA8}"/>
              </a:ext>
            </a:extLst>
          </p:cNvPr>
          <p:cNvSpPr>
            <a:spLocks noGrp="1"/>
          </p:cNvSpPr>
          <p:nvPr>
            <p:ph type="title"/>
          </p:nvPr>
        </p:nvSpPr>
        <p:spPr>
          <a:xfrm>
            <a:off x="913774" y="563852"/>
            <a:ext cx="2738855" cy="877322"/>
          </a:xfrm>
        </p:spPr>
        <p:txBody>
          <a:bodyPr/>
          <a:lstStyle/>
          <a:p>
            <a:r>
              <a:rPr lang="zh-CN" altLang="en-US" dirty="0">
                <a:latin typeface="华文中宋" panose="02010600040101010101" pitchFamily="2" charset="-122"/>
                <a:ea typeface="华文中宋" panose="02010600040101010101" pitchFamily="2" charset="-122"/>
              </a:rPr>
              <a:t>实验原理</a:t>
            </a:r>
          </a:p>
        </p:txBody>
      </p:sp>
      <p:sp>
        <p:nvSpPr>
          <p:cNvPr id="4" name="文本框 3">
            <a:extLst>
              <a:ext uri="{FF2B5EF4-FFF2-40B4-BE49-F238E27FC236}">
                <a16:creationId xmlns:a16="http://schemas.microsoft.com/office/drawing/2014/main" id="{EDECC880-73D8-415A-9B07-8EA9596BB6FE}"/>
              </a:ext>
            </a:extLst>
          </p:cNvPr>
          <p:cNvSpPr txBox="1"/>
          <p:nvPr/>
        </p:nvSpPr>
        <p:spPr>
          <a:xfrm>
            <a:off x="1306370" y="1441174"/>
            <a:ext cx="4147352"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2800" b="1"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2 </a:t>
            </a:r>
            <a:r>
              <a:rPr kumimoji="0" lang="zh-CN" altLang="en-US" sz="2800" b="1"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横向弛豫时间</a:t>
            </a:r>
            <a:r>
              <a:rPr kumimoji="0" lang="en-US" altLang="zh-CN" sz="2800" b="1"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T</a:t>
            </a:r>
            <a:r>
              <a:rPr kumimoji="0" lang="en-US" altLang="zh-CN" sz="2800" b="1" i="0" u="none" strike="noStrike" kern="1200" cap="none" spc="0" normalizeH="0" baseline="-25000" noProof="0" dirty="0">
                <a:ln>
                  <a:noFill/>
                </a:ln>
                <a:solidFill>
                  <a:prstClr val="black"/>
                </a:solidFill>
                <a:effectLst/>
                <a:uLnTx/>
                <a:uFillTx/>
                <a:latin typeface="Tw Cen MT" panose="020B0602020104020603"/>
                <a:ea typeface="宋体" panose="02010600030101010101" pitchFamily="2" charset="-122"/>
                <a:cs typeface="+mn-cs"/>
              </a:rPr>
              <a:t>2</a:t>
            </a:r>
            <a:r>
              <a:rPr kumimoji="0" lang="zh-CN" altLang="en-US" sz="2800" b="1"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的测量</a:t>
            </a:r>
          </a:p>
        </p:txBody>
      </p:sp>
      <mc:AlternateContent xmlns:mc="http://schemas.openxmlformats.org/markup-compatibility/2006" xmlns:a14="http://schemas.microsoft.com/office/drawing/2010/main">
        <mc:Choice Requires="a14">
          <p:sp>
            <p:nvSpPr>
              <p:cNvPr id="5" name="文本框 4">
                <a:extLst>
                  <a:ext uri="{FF2B5EF4-FFF2-40B4-BE49-F238E27FC236}">
                    <a16:creationId xmlns:a16="http://schemas.microsoft.com/office/drawing/2014/main" id="{B3A33879-B191-4952-AA6F-46058803DA81}"/>
                  </a:ext>
                </a:extLst>
              </p:cNvPr>
              <p:cNvSpPr txBox="1"/>
              <p:nvPr/>
            </p:nvSpPr>
            <p:spPr>
              <a:xfrm>
                <a:off x="1306370" y="2375452"/>
                <a:ext cx="3614766" cy="34778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使用</a:t>
                </a:r>
                <a:r>
                  <a:rPr kumimoji="0" lang="en-US" altLang="zh-CN" sz="20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CPMG</a:t>
                </a:r>
                <a:r>
                  <a:rPr kumimoji="0" lang="zh-CN" altLang="en-US" sz="20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序列测量样品</a:t>
                </a:r>
                <a:r>
                  <a:rPr kumimoji="0" lang="en-US" altLang="zh-CN" sz="20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T</a:t>
                </a:r>
                <a:r>
                  <a:rPr kumimoji="0" lang="en-US" altLang="zh-CN" sz="2000" b="0" i="0" u="none" strike="noStrike" kern="1200" cap="none" spc="0" normalizeH="0" baseline="-25000" noProof="0" dirty="0">
                    <a:ln>
                      <a:noFill/>
                    </a:ln>
                    <a:solidFill>
                      <a:prstClr val="black"/>
                    </a:solidFill>
                    <a:effectLst/>
                    <a:uLnTx/>
                    <a:uFillTx/>
                    <a:latin typeface="Tw Cen MT" panose="020B0602020104020603"/>
                    <a:ea typeface="宋体" panose="02010600030101010101" pitchFamily="2" charset="-122"/>
                    <a:cs typeface="+mn-cs"/>
                  </a:rPr>
                  <a:t>2</a:t>
                </a:r>
                <a:r>
                  <a:rPr kumimoji="0" lang="zh-CN" altLang="en-US" sz="20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a:t>
                </a:r>
                <a:endParaRPr kumimoji="0" lang="en-US" altLang="zh-CN" sz="20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altLang="zh-CN" sz="20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在</a:t>
                </a:r>
                <a:r>
                  <a:rPr kumimoji="0" lang="en-US" altLang="zh-CN" sz="20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90</a:t>
                </a:r>
                <a:r>
                  <a:rPr kumimoji="0" lang="en-US" altLang="zh-CN" sz="2000" b="0" i="0" u="none" strike="noStrike" kern="1200" cap="none" spc="0" normalizeH="0" baseline="-25000" noProof="0" dirty="0">
                    <a:ln>
                      <a:noFill/>
                    </a:ln>
                    <a:solidFill>
                      <a:prstClr val="black"/>
                    </a:solidFill>
                    <a:effectLst/>
                    <a:uLnTx/>
                    <a:uFillTx/>
                    <a:latin typeface="Tw Cen MT" panose="020B0602020104020603"/>
                    <a:ea typeface="宋体" panose="02010600030101010101" pitchFamily="2" charset="-122"/>
                    <a:cs typeface="+mn-cs"/>
                  </a:rPr>
                  <a:t>x</a:t>
                </a:r>
                <a:r>
                  <a:rPr kumimoji="0" lang="en-US" altLang="zh-CN" sz="2000" b="0" i="0" u="none" strike="noStrike" kern="1200" cap="none" spc="0" normalizeH="0" baseline="30000" noProof="0" dirty="0">
                    <a:ln>
                      <a:noFill/>
                    </a:ln>
                    <a:solidFill>
                      <a:prstClr val="black"/>
                    </a:solidFill>
                    <a:effectLst/>
                    <a:uLnTx/>
                    <a:uFillTx/>
                    <a:latin typeface="Tw Cen MT" panose="020B0602020104020603"/>
                    <a:ea typeface="宋体" panose="02010600030101010101" pitchFamily="2" charset="-122"/>
                    <a:cs typeface="+mn-cs"/>
                  </a:rPr>
                  <a:t>°</a:t>
                </a:r>
                <a:r>
                  <a:rPr kumimoji="0" lang="zh-CN" altLang="en-US" sz="20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脉冲后经过</a:t>
                </a:r>
                <a:r>
                  <a:rPr kumimoji="0" lang="el-GR" altLang="zh-CN" sz="20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τ</a:t>
                </a:r>
                <a:r>
                  <a:rPr kumimoji="0" lang="zh-CN" altLang="en-US" sz="20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a:t>
                </a:r>
                <a:r>
                  <a:rPr kumimoji="0" lang="en-US" altLang="zh-CN" sz="20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3τ</a:t>
                </a:r>
                <a:r>
                  <a:rPr kumimoji="0" lang="zh-CN" altLang="en-US" sz="20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a:t>
                </a:r>
                <a:r>
                  <a:rPr kumimoji="0" lang="en-US" altLang="zh-CN" sz="20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5τ</a:t>
                </a:r>
                <a:r>
                  <a:rPr kumimoji="0" lang="zh-CN" altLang="en-US" sz="20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a:t>
                </a:r>
                <a:r>
                  <a:rPr kumimoji="0" lang="en-US" altLang="zh-CN" sz="20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a:t>
                </a:r>
                <a:r>
                  <a:rPr kumimoji="0" lang="zh-CN" altLang="en-US" sz="20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加上</a:t>
                </a:r>
                <a:r>
                  <a:rPr kumimoji="0" lang="en-US" altLang="zh-CN" sz="20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180</a:t>
                </a:r>
                <a:r>
                  <a:rPr kumimoji="0" lang="en-US" altLang="zh-CN" sz="2000" b="0" i="0" u="none" strike="noStrike" kern="1200" cap="none" spc="0" normalizeH="0" baseline="-25000" noProof="0" dirty="0">
                    <a:ln>
                      <a:noFill/>
                    </a:ln>
                    <a:solidFill>
                      <a:prstClr val="black"/>
                    </a:solidFill>
                    <a:effectLst/>
                    <a:uLnTx/>
                    <a:uFillTx/>
                    <a:latin typeface="Tw Cen MT" panose="020B0602020104020603"/>
                    <a:ea typeface="宋体" panose="02010600030101010101" pitchFamily="2" charset="-122"/>
                    <a:cs typeface="+mn-cs"/>
                  </a:rPr>
                  <a:t>y</a:t>
                </a:r>
                <a:r>
                  <a:rPr kumimoji="0" lang="en-US" altLang="zh-CN" sz="2000" b="0" i="0" u="none" strike="noStrike" kern="1200" cap="none" spc="0" normalizeH="0" baseline="30000" noProof="0" dirty="0">
                    <a:ln>
                      <a:noFill/>
                    </a:ln>
                    <a:solidFill>
                      <a:prstClr val="black"/>
                    </a:solidFill>
                    <a:effectLst/>
                    <a:uLnTx/>
                    <a:uFillTx/>
                    <a:latin typeface="Tw Cen MT" panose="020B0602020104020603"/>
                    <a:ea typeface="宋体" panose="02010600030101010101" pitchFamily="2" charset="-122"/>
                    <a:cs typeface="+mn-cs"/>
                  </a:rPr>
                  <a:t>°</a:t>
                </a:r>
                <a:r>
                  <a:rPr kumimoji="0" lang="zh-CN" altLang="en-US" sz="20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脉冲，则可在</a:t>
                </a:r>
                <a:r>
                  <a:rPr kumimoji="0" lang="en-US" altLang="zh-CN" sz="20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2τ</a:t>
                </a:r>
                <a:r>
                  <a:rPr kumimoji="0" lang="zh-CN" altLang="en-US" sz="20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a:t>
                </a:r>
                <a:r>
                  <a:rPr kumimoji="0" lang="en-US" altLang="zh-CN" sz="20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4τ</a:t>
                </a:r>
                <a:r>
                  <a:rPr kumimoji="0" lang="zh-CN" altLang="en-US" sz="20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a:t>
                </a:r>
                <a:r>
                  <a:rPr kumimoji="0" lang="en-US" altLang="zh-CN" sz="20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6τ…</a:t>
                </a:r>
                <a:r>
                  <a:rPr kumimoji="0" lang="zh-CN" altLang="en-US" sz="20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时得到自旋回波信号。每次回波信号的峰值呈指数衰减形式，可通过峰值的衰减规律求得</a:t>
                </a:r>
                <a:r>
                  <a:rPr kumimoji="0" lang="en-US" altLang="zh-CN" sz="20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T</a:t>
                </a:r>
                <a:r>
                  <a:rPr kumimoji="0" lang="en-US" altLang="zh-CN" sz="2000" b="0" i="0" u="none" strike="noStrike" kern="1200" cap="none" spc="0" normalizeH="0" baseline="-25000" noProof="0" dirty="0">
                    <a:ln>
                      <a:noFill/>
                    </a:ln>
                    <a:solidFill>
                      <a:prstClr val="black"/>
                    </a:solidFill>
                    <a:effectLst/>
                    <a:uLnTx/>
                    <a:uFillTx/>
                    <a:latin typeface="Tw Cen MT" panose="020B0602020104020603"/>
                    <a:ea typeface="宋体" panose="02010600030101010101" pitchFamily="2" charset="-122"/>
                    <a:cs typeface="+mn-cs"/>
                  </a:rPr>
                  <a:t>2</a:t>
                </a:r>
                <a:r>
                  <a:rPr kumimoji="0" lang="zh-CN" altLang="en-US" sz="20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的值。</a:t>
                </a:r>
                <a:endParaRPr kumimoji="0" lang="en-US" altLang="zh-CN" sz="20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altLang="zh-CN" sz="20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回波峰值的衰减函数：</a:t>
                </a:r>
                <a:endParaRPr kumimoji="0" lang="en-US" altLang="zh-CN" sz="2000" b="0" i="1" u="none" strike="noStrike" kern="1200" cap="none" spc="0" normalizeH="0" baseline="0" noProof="0" dirty="0">
                  <a:ln>
                    <a:noFill/>
                  </a:ln>
                  <a:solidFill>
                    <a:prstClr val="black"/>
                  </a:solidFill>
                  <a:effectLst/>
                  <a:uLnTx/>
                  <a:uFillTx/>
                  <a:latin typeface="Cambria Math" panose="02040503050406030204" pitchFamily="18" charset="0"/>
                  <a:ea typeface="宋体" panose="02010600030101010101" pitchFamily="2" charset="-122"/>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altLang="zh-CN" sz="2000" b="0" i="1" u="none" strike="noStrike" kern="1200" cap="none" spc="0" normalizeH="0" baseline="0" noProof="0" smtClean="0">
                          <a:ln>
                            <a:noFill/>
                          </a:ln>
                          <a:solidFill>
                            <a:prstClr val="black"/>
                          </a:solidFill>
                          <a:effectLst/>
                          <a:uLnTx/>
                          <a:uFillTx/>
                          <a:latin typeface="Cambria Math" panose="02040503050406030204" pitchFamily="18" charset="0"/>
                          <a:ea typeface="宋体" panose="02010600030101010101" pitchFamily="2" charset="-122"/>
                          <a:cs typeface="+mn-cs"/>
                        </a:rPr>
                        <m:t>𝑀</m:t>
                      </m:r>
                      <m:d>
                        <m:dPr>
                          <m:ctrlPr>
                            <a:rPr kumimoji="0" lang="en-US" altLang="zh-CN" sz="2000" b="0" i="1" u="none" strike="noStrike" kern="1200" cap="none" spc="0" normalizeH="0" baseline="0" noProof="0" smtClean="0">
                              <a:ln>
                                <a:noFill/>
                              </a:ln>
                              <a:solidFill>
                                <a:prstClr val="black"/>
                              </a:solidFill>
                              <a:effectLst/>
                              <a:uLnTx/>
                              <a:uFillTx/>
                              <a:latin typeface="Cambria Math" panose="02040503050406030204" pitchFamily="18" charset="0"/>
                              <a:ea typeface="宋体" panose="02010600030101010101" pitchFamily="2" charset="-122"/>
                              <a:cs typeface="+mn-cs"/>
                            </a:rPr>
                          </m:ctrlPr>
                        </m:dPr>
                        <m:e>
                          <m:r>
                            <a:rPr kumimoji="0" lang="en-US" altLang="zh-CN" sz="2000" b="0" i="1" u="none" strike="noStrike" kern="1200" cap="none" spc="0" normalizeH="0" baseline="0" noProof="0" smtClean="0">
                              <a:ln>
                                <a:noFill/>
                              </a:ln>
                              <a:solidFill>
                                <a:prstClr val="black"/>
                              </a:solidFill>
                              <a:effectLst/>
                              <a:uLnTx/>
                              <a:uFillTx/>
                              <a:latin typeface="Cambria Math" panose="02040503050406030204" pitchFamily="18" charset="0"/>
                              <a:ea typeface="宋体" panose="02010600030101010101" pitchFamily="2" charset="-122"/>
                              <a:cs typeface="+mn-cs"/>
                            </a:rPr>
                            <m:t>𝑡</m:t>
                          </m:r>
                        </m:e>
                      </m:d>
                      <m:r>
                        <a:rPr kumimoji="0" lang="en-US" altLang="zh-CN" sz="2000" b="0" i="1" u="none" strike="noStrike" kern="1200" cap="none" spc="0" normalizeH="0" baseline="0" noProof="0" smtClean="0">
                          <a:ln>
                            <a:noFill/>
                          </a:ln>
                          <a:solidFill>
                            <a:prstClr val="black"/>
                          </a:solidFill>
                          <a:effectLst/>
                          <a:uLnTx/>
                          <a:uFillTx/>
                          <a:latin typeface="Cambria Math" panose="02040503050406030204" pitchFamily="18" charset="0"/>
                          <a:ea typeface="宋体" panose="02010600030101010101" pitchFamily="2" charset="-122"/>
                          <a:cs typeface="+mn-cs"/>
                        </a:rPr>
                        <m:t>=</m:t>
                      </m:r>
                      <m:sSub>
                        <m:sSubPr>
                          <m:ctrlPr>
                            <a:rPr kumimoji="0" lang="en-US" altLang="zh-CN" sz="2000" b="0" i="1" u="none" strike="noStrike" kern="1200" cap="none" spc="0" normalizeH="0" baseline="0" noProof="0" smtClean="0">
                              <a:ln>
                                <a:noFill/>
                              </a:ln>
                              <a:solidFill>
                                <a:prstClr val="black"/>
                              </a:solidFill>
                              <a:effectLst/>
                              <a:uLnTx/>
                              <a:uFillTx/>
                              <a:latin typeface="Cambria Math" panose="02040503050406030204" pitchFamily="18" charset="0"/>
                              <a:ea typeface="宋体" panose="02010600030101010101" pitchFamily="2" charset="-122"/>
                              <a:cs typeface="+mn-cs"/>
                            </a:rPr>
                          </m:ctrlPr>
                        </m:sSubPr>
                        <m:e>
                          <m:r>
                            <a:rPr kumimoji="0" lang="en-US" altLang="zh-CN" sz="2000" b="0" i="1" u="none" strike="noStrike" kern="1200" cap="none" spc="0" normalizeH="0" baseline="0" noProof="0" smtClean="0">
                              <a:ln>
                                <a:noFill/>
                              </a:ln>
                              <a:solidFill>
                                <a:prstClr val="black"/>
                              </a:solidFill>
                              <a:effectLst/>
                              <a:uLnTx/>
                              <a:uFillTx/>
                              <a:latin typeface="Cambria Math" panose="02040503050406030204" pitchFamily="18" charset="0"/>
                              <a:ea typeface="宋体" panose="02010600030101010101" pitchFamily="2" charset="-122"/>
                              <a:cs typeface="+mn-cs"/>
                            </a:rPr>
                            <m:t>𝑀</m:t>
                          </m:r>
                        </m:e>
                        <m:sub>
                          <m:r>
                            <a:rPr kumimoji="0" lang="en-US" altLang="zh-CN" sz="2000" b="0" i="1" u="none" strike="noStrike" kern="1200" cap="none" spc="0" normalizeH="0" baseline="0" noProof="0" smtClean="0">
                              <a:ln>
                                <a:noFill/>
                              </a:ln>
                              <a:solidFill>
                                <a:prstClr val="black"/>
                              </a:solidFill>
                              <a:effectLst/>
                              <a:uLnTx/>
                              <a:uFillTx/>
                              <a:latin typeface="Cambria Math" panose="02040503050406030204" pitchFamily="18" charset="0"/>
                              <a:ea typeface="宋体" panose="02010600030101010101" pitchFamily="2" charset="-122"/>
                              <a:cs typeface="+mn-cs"/>
                            </a:rPr>
                            <m:t>0</m:t>
                          </m:r>
                        </m:sub>
                      </m:sSub>
                      <m:r>
                        <m:rPr>
                          <m:sty m:val="p"/>
                        </m:rPr>
                        <a:rPr kumimoji="0" lang="en-US" altLang="zh-CN" sz="2000" b="0" i="0" u="none" strike="noStrike" kern="1200" cap="none" spc="0" normalizeH="0" baseline="0" noProof="0" smtClean="0">
                          <a:ln>
                            <a:noFill/>
                          </a:ln>
                          <a:solidFill>
                            <a:prstClr val="black"/>
                          </a:solidFill>
                          <a:effectLst/>
                          <a:uLnTx/>
                          <a:uFillTx/>
                          <a:latin typeface="Cambria Math" panose="02040503050406030204" pitchFamily="18" charset="0"/>
                          <a:ea typeface="宋体" panose="02010600030101010101" pitchFamily="2" charset="-122"/>
                          <a:cs typeface="+mn-cs"/>
                        </a:rPr>
                        <m:t>exp</m:t>
                      </m:r>
                      <m:r>
                        <a:rPr kumimoji="0" lang="en-US" altLang="zh-CN" sz="2000" b="0" i="1" u="none" strike="noStrike" kern="1200" cap="none" spc="0" normalizeH="0" baseline="0" noProof="0" smtClean="0">
                          <a:ln>
                            <a:noFill/>
                          </a:ln>
                          <a:solidFill>
                            <a:prstClr val="black"/>
                          </a:solidFill>
                          <a:effectLst/>
                          <a:uLnTx/>
                          <a:uFillTx/>
                          <a:latin typeface="Cambria Math" panose="02040503050406030204" pitchFamily="18" charset="0"/>
                          <a:ea typeface="宋体" panose="02010600030101010101" pitchFamily="2" charset="-122"/>
                          <a:cs typeface="+mn-cs"/>
                        </a:rPr>
                        <m:t>⁡(−</m:t>
                      </m:r>
                      <m:r>
                        <a:rPr kumimoji="0" lang="en-US" altLang="zh-CN" sz="2000" b="0" i="1" u="none" strike="noStrike" kern="1200" cap="none" spc="0" normalizeH="0" baseline="0" noProof="0" smtClean="0">
                          <a:ln>
                            <a:noFill/>
                          </a:ln>
                          <a:solidFill>
                            <a:prstClr val="black"/>
                          </a:solidFill>
                          <a:effectLst/>
                          <a:uLnTx/>
                          <a:uFillTx/>
                          <a:latin typeface="Cambria Math" panose="02040503050406030204" pitchFamily="18" charset="0"/>
                          <a:ea typeface="宋体" panose="02010600030101010101" pitchFamily="2" charset="-122"/>
                          <a:cs typeface="+mn-cs"/>
                        </a:rPr>
                        <m:t>𝑡</m:t>
                      </m:r>
                      <m:r>
                        <a:rPr kumimoji="0" lang="en-US" altLang="zh-CN" sz="2000" b="0" i="1" u="none" strike="noStrike" kern="1200" cap="none" spc="0" normalizeH="0" baseline="0" noProof="0" smtClean="0">
                          <a:ln>
                            <a:noFill/>
                          </a:ln>
                          <a:solidFill>
                            <a:prstClr val="black"/>
                          </a:solidFill>
                          <a:effectLst/>
                          <a:uLnTx/>
                          <a:uFillTx/>
                          <a:latin typeface="Cambria Math" panose="02040503050406030204" pitchFamily="18" charset="0"/>
                          <a:ea typeface="宋体" panose="02010600030101010101" pitchFamily="2" charset="-122"/>
                          <a:cs typeface="+mn-cs"/>
                        </a:rPr>
                        <m:t>/</m:t>
                      </m:r>
                      <m:sSub>
                        <m:sSubPr>
                          <m:ctrlPr>
                            <a:rPr kumimoji="0" lang="en-US" altLang="zh-CN" sz="2000" b="0" i="1" u="none" strike="noStrike" kern="1200" cap="none" spc="0" normalizeH="0" baseline="0" noProof="0" smtClean="0">
                              <a:ln>
                                <a:noFill/>
                              </a:ln>
                              <a:solidFill>
                                <a:prstClr val="black"/>
                              </a:solidFill>
                              <a:effectLst/>
                              <a:uLnTx/>
                              <a:uFillTx/>
                              <a:latin typeface="Cambria Math" panose="02040503050406030204" pitchFamily="18" charset="0"/>
                              <a:ea typeface="宋体" panose="02010600030101010101" pitchFamily="2" charset="-122"/>
                              <a:cs typeface="+mn-cs"/>
                            </a:rPr>
                          </m:ctrlPr>
                        </m:sSubPr>
                        <m:e>
                          <m:r>
                            <a:rPr kumimoji="0" lang="en-US" altLang="zh-CN" sz="2000" b="0" i="1" u="none" strike="noStrike" kern="1200" cap="none" spc="0" normalizeH="0" baseline="0" noProof="0" smtClean="0">
                              <a:ln>
                                <a:noFill/>
                              </a:ln>
                              <a:solidFill>
                                <a:prstClr val="black"/>
                              </a:solidFill>
                              <a:effectLst/>
                              <a:uLnTx/>
                              <a:uFillTx/>
                              <a:latin typeface="Cambria Math" panose="02040503050406030204" pitchFamily="18" charset="0"/>
                              <a:ea typeface="宋体" panose="02010600030101010101" pitchFamily="2" charset="-122"/>
                              <a:cs typeface="+mn-cs"/>
                            </a:rPr>
                            <m:t>𝑇</m:t>
                          </m:r>
                        </m:e>
                        <m:sub>
                          <m:r>
                            <a:rPr kumimoji="0" lang="en-US" altLang="zh-CN" sz="2000" b="0" i="1" u="none" strike="noStrike" kern="1200" cap="none" spc="0" normalizeH="0" baseline="0" noProof="0" smtClean="0">
                              <a:ln>
                                <a:noFill/>
                              </a:ln>
                              <a:solidFill>
                                <a:prstClr val="black"/>
                              </a:solidFill>
                              <a:effectLst/>
                              <a:uLnTx/>
                              <a:uFillTx/>
                              <a:latin typeface="Cambria Math" panose="02040503050406030204" pitchFamily="18" charset="0"/>
                              <a:ea typeface="宋体" panose="02010600030101010101" pitchFamily="2" charset="-122"/>
                              <a:cs typeface="+mn-cs"/>
                            </a:rPr>
                            <m:t>2</m:t>
                          </m:r>
                        </m:sub>
                      </m:sSub>
                      <m:r>
                        <a:rPr kumimoji="0" lang="en-US" altLang="zh-CN" sz="2000" b="0" i="1" u="none" strike="noStrike" kern="1200" cap="none" spc="0" normalizeH="0" baseline="0" noProof="0" smtClean="0">
                          <a:ln>
                            <a:noFill/>
                          </a:ln>
                          <a:solidFill>
                            <a:prstClr val="black"/>
                          </a:solidFill>
                          <a:effectLst/>
                          <a:uLnTx/>
                          <a:uFillTx/>
                          <a:latin typeface="Cambria Math" panose="02040503050406030204" pitchFamily="18" charset="0"/>
                          <a:ea typeface="宋体" panose="02010600030101010101" pitchFamily="2" charset="-122"/>
                          <a:cs typeface="+mn-cs"/>
                        </a:rPr>
                        <m:t>)</m:t>
                      </m:r>
                    </m:oMath>
                  </m:oMathPara>
                </a14:m>
                <a:endParaRPr kumimoji="0" lang="zh-CN" altLang="en-US" sz="20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endParaRPr>
              </a:p>
            </p:txBody>
          </p:sp>
        </mc:Choice>
        <mc:Fallback xmlns="">
          <p:sp>
            <p:nvSpPr>
              <p:cNvPr id="5" name="文本框 4">
                <a:extLst>
                  <a:ext uri="{FF2B5EF4-FFF2-40B4-BE49-F238E27FC236}">
                    <a16:creationId xmlns:a16="http://schemas.microsoft.com/office/drawing/2014/main" id="{B3A33879-B191-4952-AA6F-46058803DA81}"/>
                  </a:ext>
                </a:extLst>
              </p:cNvPr>
              <p:cNvSpPr txBox="1">
                <a:spLocks noRot="1" noChangeAspect="1" noMove="1" noResize="1" noEditPoints="1" noAdjustHandles="1" noChangeArrowheads="1" noChangeShapeType="1" noTextEdit="1"/>
              </p:cNvSpPr>
              <p:nvPr/>
            </p:nvSpPr>
            <p:spPr>
              <a:xfrm>
                <a:off x="1306370" y="2375452"/>
                <a:ext cx="3614766" cy="3477875"/>
              </a:xfrm>
              <a:prstGeom prst="rect">
                <a:avLst/>
              </a:prstGeom>
              <a:blipFill>
                <a:blip r:embed="rId2"/>
                <a:stretch>
                  <a:fillRect l="-1686" t="-1579" b="-877"/>
                </a:stretch>
              </a:blipFill>
            </p:spPr>
            <p:txBody>
              <a:bodyPr/>
              <a:lstStyle/>
              <a:p>
                <a:r>
                  <a:rPr lang="zh-CN" altLang="en-US">
                    <a:noFill/>
                  </a:rPr>
                  <a:t> </a:t>
                </a:r>
              </a:p>
            </p:txBody>
          </p:sp>
        </mc:Fallback>
      </mc:AlternateContent>
      <p:pic>
        <p:nvPicPr>
          <p:cNvPr id="6" name="图片 5">
            <a:extLst>
              <a:ext uri="{FF2B5EF4-FFF2-40B4-BE49-F238E27FC236}">
                <a16:creationId xmlns:a16="http://schemas.microsoft.com/office/drawing/2014/main" id="{4C391188-9DFA-493C-88E1-F2CEE9E541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21110" y="2375452"/>
            <a:ext cx="5704093" cy="2285217"/>
          </a:xfrm>
          <a:prstGeom prst="rect">
            <a:avLst/>
          </a:prstGeom>
        </p:spPr>
      </p:pic>
    </p:spTree>
    <p:extLst>
      <p:ext uri="{BB962C8B-B14F-4D97-AF65-F5344CB8AC3E}">
        <p14:creationId xmlns:p14="http://schemas.microsoft.com/office/powerpoint/2010/main" val="25650505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B79CFB8-4DE3-4E89-A5C0-1BF8177AFDA8}"/>
              </a:ext>
            </a:extLst>
          </p:cNvPr>
          <p:cNvSpPr>
            <a:spLocks noGrp="1"/>
          </p:cNvSpPr>
          <p:nvPr>
            <p:ph type="title"/>
          </p:nvPr>
        </p:nvSpPr>
        <p:spPr>
          <a:xfrm>
            <a:off x="913774" y="563852"/>
            <a:ext cx="2738855" cy="877322"/>
          </a:xfrm>
        </p:spPr>
        <p:txBody>
          <a:bodyPr/>
          <a:lstStyle/>
          <a:p>
            <a:r>
              <a:rPr lang="zh-CN" altLang="en-US" dirty="0">
                <a:latin typeface="华文中宋" panose="02010600040101010101" pitchFamily="2" charset="-122"/>
                <a:ea typeface="华文中宋" panose="02010600040101010101" pitchFamily="2" charset="-122"/>
              </a:rPr>
              <a:t>实验原理</a:t>
            </a:r>
          </a:p>
        </p:txBody>
      </p:sp>
      <p:sp>
        <p:nvSpPr>
          <p:cNvPr id="4" name="文本框 3">
            <a:extLst>
              <a:ext uri="{FF2B5EF4-FFF2-40B4-BE49-F238E27FC236}">
                <a16:creationId xmlns:a16="http://schemas.microsoft.com/office/drawing/2014/main" id="{EDECC880-73D8-415A-9B07-8EA9596BB6FE}"/>
              </a:ext>
            </a:extLst>
          </p:cNvPr>
          <p:cNvSpPr txBox="1"/>
          <p:nvPr/>
        </p:nvSpPr>
        <p:spPr>
          <a:xfrm>
            <a:off x="1306369" y="1441174"/>
            <a:ext cx="6773602"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2800" b="1"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3 </a:t>
            </a:r>
            <a:r>
              <a:rPr kumimoji="0" lang="zh-CN" altLang="en-US" sz="2800" b="1"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横向弛豫时间测种子含油含水率的原理</a:t>
            </a:r>
          </a:p>
        </p:txBody>
      </p:sp>
      <p:sp>
        <p:nvSpPr>
          <p:cNvPr id="3" name="文本框 2">
            <a:extLst>
              <a:ext uri="{FF2B5EF4-FFF2-40B4-BE49-F238E27FC236}">
                <a16:creationId xmlns:a16="http://schemas.microsoft.com/office/drawing/2014/main" id="{8196B332-48FD-497D-9D77-5DB469A5CE46}"/>
              </a:ext>
            </a:extLst>
          </p:cNvPr>
          <p:cNvSpPr txBox="1"/>
          <p:nvPr/>
        </p:nvSpPr>
        <p:spPr>
          <a:xfrm>
            <a:off x="1306369" y="2369838"/>
            <a:ext cx="8345978" cy="304698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样品内部存在着各种不同的成分，不同成分间的弛豫时间不同，可通过弛豫时间进行区分。</a:t>
            </a:r>
            <a:r>
              <a:rPr kumimoji="0" lang="en-US" altLang="zh-CN" sz="24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T</a:t>
            </a:r>
            <a:r>
              <a:rPr kumimoji="0" lang="en-US" altLang="zh-CN" sz="2400" b="0" i="0" u="none" strike="noStrike" kern="1200" cap="none" spc="0" normalizeH="0" baseline="-25000" noProof="0" dirty="0">
                <a:ln>
                  <a:noFill/>
                </a:ln>
                <a:solidFill>
                  <a:prstClr val="black"/>
                </a:solidFill>
                <a:effectLst/>
                <a:uLnTx/>
                <a:uFillTx/>
                <a:latin typeface="Tw Cen MT" panose="020B0602020104020603"/>
                <a:ea typeface="宋体" panose="02010600030101010101" pitchFamily="2" charset="-122"/>
                <a:cs typeface="+mn-cs"/>
              </a:rPr>
              <a:t>2</a:t>
            </a:r>
            <a:r>
              <a:rPr kumimoji="0" lang="zh-CN" altLang="en-US" sz="24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主要取决于外部静磁场与分子内部附加磁场的均匀性，在外部磁场稳定的情况下，只与分子内部的磁场有关。这使得我们可以用</a:t>
            </a:r>
            <a:r>
              <a:rPr kumimoji="0" lang="en-US" altLang="zh-CN" sz="24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T</a:t>
            </a:r>
            <a:r>
              <a:rPr kumimoji="0" lang="en-US" altLang="zh-CN" sz="2400" b="0" i="0" u="none" strike="noStrike" kern="1200" cap="none" spc="0" normalizeH="0" baseline="-25000" noProof="0" dirty="0">
                <a:ln>
                  <a:noFill/>
                </a:ln>
                <a:solidFill>
                  <a:prstClr val="black"/>
                </a:solidFill>
                <a:effectLst/>
                <a:uLnTx/>
                <a:uFillTx/>
                <a:latin typeface="Tw Cen MT" panose="020B0602020104020603"/>
                <a:ea typeface="宋体" panose="02010600030101010101" pitchFamily="2" charset="-122"/>
                <a:cs typeface="+mn-cs"/>
              </a:rPr>
              <a:t>2</a:t>
            </a:r>
            <a:r>
              <a:rPr kumimoji="0" lang="zh-CN" altLang="en-US" sz="24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区分不同物质。</a:t>
            </a:r>
            <a:endParaRPr kumimoji="0" lang="en-US" altLang="zh-CN" sz="24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altLang="zh-CN" sz="24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不同弛豫时间下回波信号强度与对应物质的质量成正比，因此可通过测量不同弛豫时间下回波信号强度来测量各组分的含量。</a:t>
            </a:r>
          </a:p>
        </p:txBody>
      </p:sp>
    </p:spTree>
    <p:extLst>
      <p:ext uri="{BB962C8B-B14F-4D97-AF65-F5344CB8AC3E}">
        <p14:creationId xmlns:p14="http://schemas.microsoft.com/office/powerpoint/2010/main" val="18181919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B79CFB8-4DE3-4E89-A5C0-1BF8177AFDA8}"/>
              </a:ext>
            </a:extLst>
          </p:cNvPr>
          <p:cNvSpPr>
            <a:spLocks noGrp="1"/>
          </p:cNvSpPr>
          <p:nvPr>
            <p:ph type="title"/>
          </p:nvPr>
        </p:nvSpPr>
        <p:spPr>
          <a:xfrm>
            <a:off x="913774" y="563852"/>
            <a:ext cx="2738855" cy="877322"/>
          </a:xfrm>
        </p:spPr>
        <p:txBody>
          <a:bodyPr/>
          <a:lstStyle/>
          <a:p>
            <a:r>
              <a:rPr lang="zh-CN" altLang="en-US" dirty="0">
                <a:latin typeface="华文中宋" panose="02010600040101010101" pitchFamily="2" charset="-122"/>
                <a:ea typeface="华文中宋" panose="02010600040101010101" pitchFamily="2" charset="-122"/>
              </a:rPr>
              <a:t>实验仪器</a:t>
            </a:r>
          </a:p>
        </p:txBody>
      </p:sp>
      <p:sp>
        <p:nvSpPr>
          <p:cNvPr id="5" name="文本框 4">
            <a:extLst>
              <a:ext uri="{FF2B5EF4-FFF2-40B4-BE49-F238E27FC236}">
                <a16:creationId xmlns:a16="http://schemas.microsoft.com/office/drawing/2014/main" id="{B3A33879-B191-4952-AA6F-46058803DA81}"/>
              </a:ext>
            </a:extLst>
          </p:cNvPr>
          <p:cNvSpPr txBox="1"/>
          <p:nvPr/>
        </p:nvSpPr>
        <p:spPr>
          <a:xfrm>
            <a:off x="1301400" y="1441174"/>
            <a:ext cx="8408505"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28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endParaRPr>
          </a:p>
        </p:txBody>
      </p:sp>
      <p:sp>
        <p:nvSpPr>
          <p:cNvPr id="3" name="文本框 2">
            <a:extLst>
              <a:ext uri="{FF2B5EF4-FFF2-40B4-BE49-F238E27FC236}">
                <a16:creationId xmlns:a16="http://schemas.microsoft.com/office/drawing/2014/main" id="{93E509A6-98CC-4161-83B7-F9420BC7EF8E}"/>
              </a:ext>
            </a:extLst>
          </p:cNvPr>
          <p:cNvSpPr txBox="1"/>
          <p:nvPr/>
        </p:nvSpPr>
        <p:spPr>
          <a:xfrm>
            <a:off x="1346752" y="1605170"/>
            <a:ext cx="8592378" cy="2954655"/>
          </a:xfrm>
          <a:prstGeom prst="rect">
            <a:avLst/>
          </a:prstGeom>
          <a:noFill/>
        </p:spPr>
        <p:txBody>
          <a:bodyPr wrap="square" rtlCol="0">
            <a:spAutoFit/>
          </a:bodyPr>
          <a:lstStyle/>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CN" altLang="en-US" sz="24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二代磁共振成像实验仪器</a:t>
            </a:r>
            <a:endParaRPr kumimoji="0" lang="en-US" altLang="zh-CN" sz="24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endParaRPr>
          </a:p>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l"/>
              <a:tabLst/>
              <a:defRPr/>
            </a:pPr>
            <a:endParaRPr kumimoji="0" lang="en-US" altLang="zh-CN" sz="24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endParaRPr>
          </a:p>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CN" altLang="en-US" sz="24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电子分析天平（精确度</a:t>
            </a:r>
            <a:r>
              <a:rPr kumimoji="0" lang="en-US" altLang="zh-CN" sz="24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0.01g</a:t>
            </a:r>
            <a:r>
              <a:rPr kumimoji="0" lang="zh-CN" altLang="en-US" sz="24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a:t>
            </a:r>
            <a:endParaRPr kumimoji="0" lang="en-US" altLang="zh-CN" sz="24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endParaRPr>
          </a:p>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l"/>
              <a:tabLst/>
              <a:defRPr/>
            </a:pPr>
            <a:endParaRPr kumimoji="0" lang="en-US" altLang="zh-CN" sz="24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endParaRPr>
          </a:p>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CN" altLang="en-US" sz="24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器材：试管、试剂瓶、烧杯、滴管等</a:t>
            </a:r>
            <a:endParaRPr kumimoji="0" lang="en-US" altLang="zh-CN" sz="24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endParaRPr>
          </a:p>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l"/>
              <a:tabLst/>
              <a:defRPr/>
            </a:pPr>
            <a:endParaRPr kumimoji="0" lang="en-US" altLang="zh-CN" sz="24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endParaRPr>
          </a:p>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CN" altLang="en-US" sz="24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材料：黑芝麻、黑芝麻油、</a:t>
            </a:r>
            <a:r>
              <a:rPr kumimoji="0" lang="en-US" altLang="zh-CN" sz="24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CuSO</a:t>
            </a:r>
            <a:r>
              <a:rPr kumimoji="0" lang="en-US" altLang="zh-CN" sz="2400" b="0" i="0" u="none" strike="noStrike" kern="1200" cap="none" spc="0" normalizeH="0" baseline="-25000" noProof="0" dirty="0">
                <a:ln>
                  <a:noFill/>
                </a:ln>
                <a:solidFill>
                  <a:prstClr val="black"/>
                </a:solidFill>
                <a:effectLst/>
                <a:uLnTx/>
                <a:uFillTx/>
                <a:latin typeface="Tw Cen MT" panose="020B0602020104020603"/>
                <a:ea typeface="宋体" panose="02010600030101010101" pitchFamily="2" charset="-122"/>
                <a:cs typeface="+mn-cs"/>
              </a:rPr>
              <a:t>4</a:t>
            </a:r>
            <a:r>
              <a:rPr kumimoji="0" lang="en-US" altLang="zh-CN" sz="24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·H</a:t>
            </a:r>
            <a:r>
              <a:rPr kumimoji="0" lang="en-US" altLang="zh-CN" sz="2400" b="0" i="0" u="none" strike="noStrike" kern="1200" cap="none" spc="0" normalizeH="0" baseline="-25000" noProof="0" dirty="0">
                <a:ln>
                  <a:noFill/>
                </a:ln>
                <a:solidFill>
                  <a:prstClr val="black"/>
                </a:solidFill>
                <a:effectLst/>
                <a:uLnTx/>
                <a:uFillTx/>
                <a:latin typeface="Tw Cen MT" panose="020B0602020104020603"/>
                <a:ea typeface="宋体" panose="02010600030101010101" pitchFamily="2" charset="-122"/>
                <a:cs typeface="+mn-cs"/>
              </a:rPr>
              <a:t>2</a:t>
            </a:r>
            <a:r>
              <a:rPr kumimoji="0" lang="en-US" altLang="zh-CN" sz="24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O</a:t>
            </a:r>
            <a:r>
              <a:rPr kumimoji="0" lang="zh-CN" altLang="en-US" sz="24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等</a:t>
            </a:r>
            <a:endParaRPr kumimoji="0" lang="en-US" altLang="zh-CN" sz="24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endParaRPr>
          </a:p>
        </p:txBody>
      </p:sp>
    </p:spTree>
    <p:extLst>
      <p:ext uri="{BB962C8B-B14F-4D97-AF65-F5344CB8AC3E}">
        <p14:creationId xmlns:p14="http://schemas.microsoft.com/office/powerpoint/2010/main" val="20972530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271464" y="1721485"/>
            <a:ext cx="8402320" cy="3415030"/>
          </a:xfrm>
          <a:prstGeom prst="rect">
            <a:avLst/>
          </a:prstGeom>
          <a:noFill/>
        </p:spPr>
        <p:txBody>
          <a:bodyPr wrap="square" rtlCol="0">
            <a:spAutoFit/>
          </a:bodyPr>
          <a:lstStyle/>
          <a:p>
            <a:pPr marL="285750" indent="-285750">
              <a:buFont typeface="Arial" panose="020B0604020202020204" pitchFamily="34" charset="0"/>
              <a:buChar char="•"/>
            </a:pPr>
            <a:r>
              <a:rPr lang="zh-CN" altLang="en-US" sz="2400" dirty="0"/>
              <a:t>测量黑芝麻种子的含油率</a:t>
            </a:r>
            <a:endParaRPr lang="en-US" altLang="zh-CN" sz="2400" dirty="0"/>
          </a:p>
          <a:p>
            <a:pPr marL="800100" lvl="1" indent="-342900">
              <a:buFont typeface="+mj-lt"/>
              <a:buAutoNum type="arabicPeriod"/>
            </a:pPr>
            <a:r>
              <a:rPr lang="zh-CN" altLang="en-US" sz="2400" dirty="0"/>
              <a:t>定标</a:t>
            </a:r>
            <a:endParaRPr lang="en-US" altLang="zh-CN" sz="2400" dirty="0"/>
          </a:p>
          <a:p>
            <a:pPr lvl="2"/>
            <a:r>
              <a:rPr lang="zh-CN" altLang="en-US" sz="2400" dirty="0"/>
              <a:t>用电子天平称量质量为 </a:t>
            </a:r>
            <a:r>
              <a:rPr lang="en-US" altLang="zh-CN" sz="2400" dirty="0"/>
              <a:t>0.2g</a:t>
            </a:r>
            <a:r>
              <a:rPr lang="zh-CN" altLang="en-US" sz="2400" dirty="0"/>
              <a:t>，</a:t>
            </a:r>
            <a:r>
              <a:rPr lang="en-US" altLang="zh-CN" sz="2400" dirty="0"/>
              <a:t>0.4g</a:t>
            </a:r>
            <a:r>
              <a:rPr lang="zh-CN" altLang="en-US" sz="2400" dirty="0"/>
              <a:t>，</a:t>
            </a:r>
            <a:r>
              <a:rPr lang="en-US" altLang="zh-CN" sz="2400" dirty="0"/>
              <a:t>0.6g</a:t>
            </a:r>
            <a:r>
              <a:rPr lang="zh-CN" altLang="en-US" sz="2400" dirty="0"/>
              <a:t>，</a:t>
            </a:r>
            <a:r>
              <a:rPr lang="en-US" altLang="zh-CN" sz="2400" dirty="0"/>
              <a:t>0.8g</a:t>
            </a:r>
            <a:r>
              <a:rPr lang="zh-CN" altLang="en-US" sz="2400" dirty="0"/>
              <a:t>，</a:t>
            </a:r>
            <a:r>
              <a:rPr lang="en-US" altLang="zh-CN" sz="2400" dirty="0"/>
              <a:t>1.0g </a:t>
            </a:r>
            <a:r>
              <a:rPr lang="zh-CN" altLang="en-US" sz="2400" dirty="0"/>
              <a:t>的</a:t>
            </a:r>
            <a:r>
              <a:rPr lang="en-US" altLang="zh-CN" sz="2400" dirty="0"/>
              <a:t>5</a:t>
            </a:r>
            <a:r>
              <a:rPr lang="zh-CN" altLang="en-US" sz="2400" dirty="0"/>
              <a:t>组芝麻油，建立</a:t>
            </a:r>
            <a:r>
              <a:rPr lang="en-US" altLang="zh-CN" sz="2400" dirty="0"/>
              <a:t>CPMG</a:t>
            </a:r>
            <a:r>
              <a:rPr lang="zh-CN" altLang="en-US" sz="2400" dirty="0"/>
              <a:t>序列，测出每一组油样对应的反演峰面积，进行线性拟合，得到定标曲线</a:t>
            </a:r>
            <a:endParaRPr lang="en-US" altLang="zh-CN" sz="2400" dirty="0"/>
          </a:p>
          <a:p>
            <a:pPr marL="800100" lvl="1" indent="-342900">
              <a:buFont typeface="+mj-lt"/>
              <a:buAutoNum type="arabicPeriod"/>
            </a:pPr>
            <a:r>
              <a:rPr lang="zh-CN" altLang="en-US" sz="2400" dirty="0"/>
              <a:t>测量</a:t>
            </a:r>
            <a:endParaRPr lang="en-US" altLang="zh-CN" sz="2400" dirty="0"/>
          </a:p>
          <a:p>
            <a:pPr lvl="2"/>
            <a:r>
              <a:rPr lang="zh-CN" altLang="en-US" sz="2400" dirty="0"/>
              <a:t>测出黑芝麻样品的质量，然后建立</a:t>
            </a:r>
            <a:r>
              <a:rPr lang="en-US" altLang="zh-CN" sz="2400" dirty="0"/>
              <a:t>CPMG</a:t>
            </a:r>
            <a:r>
              <a:rPr lang="zh-CN" altLang="en-US" sz="2400" dirty="0"/>
              <a:t>序列，测出反演峰面积，利用定标曲线计算出样品内油的质量，从而得到含油率</a:t>
            </a:r>
            <a:endParaRPr lang="en-US" altLang="zh-CN" sz="2400" dirty="0"/>
          </a:p>
        </p:txBody>
      </p:sp>
      <p:sp>
        <p:nvSpPr>
          <p:cNvPr id="2" name="文本框 1">
            <a:extLst>
              <a:ext uri="{FF2B5EF4-FFF2-40B4-BE49-F238E27FC236}">
                <a16:creationId xmlns:a16="http://schemas.microsoft.com/office/drawing/2014/main" id="{C24E83CF-D4FF-4B0C-ADE2-21A6A2903ABB}"/>
              </a:ext>
            </a:extLst>
          </p:cNvPr>
          <p:cNvSpPr txBox="1"/>
          <p:nvPr/>
        </p:nvSpPr>
        <p:spPr>
          <a:xfrm>
            <a:off x="1271464" y="620688"/>
            <a:ext cx="2304256" cy="646331"/>
          </a:xfrm>
          <a:prstGeom prst="rect">
            <a:avLst/>
          </a:prstGeom>
          <a:noFill/>
        </p:spPr>
        <p:txBody>
          <a:bodyPr wrap="square" rtlCol="0">
            <a:spAutoFit/>
          </a:bodyPr>
          <a:lstStyle/>
          <a:p>
            <a:r>
              <a:rPr lang="zh-CN" altLang="en-US" sz="3600" dirty="0">
                <a:latin typeface="华文中宋" panose="02010600040101010101" pitchFamily="2" charset="-122"/>
                <a:ea typeface="华文中宋" panose="02010600040101010101" pitchFamily="2" charset="-122"/>
              </a:rPr>
              <a:t>实验过程</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图表 3"/>
          <p:cNvGraphicFramePr/>
          <p:nvPr>
            <p:extLst>
              <p:ext uri="{D42A27DB-BD31-4B8C-83A1-F6EECF244321}">
                <p14:modId xmlns:p14="http://schemas.microsoft.com/office/powerpoint/2010/main" val="2654464204"/>
              </p:ext>
            </p:extLst>
          </p:nvPr>
        </p:nvGraphicFramePr>
        <p:xfrm>
          <a:off x="2711624" y="1128288"/>
          <a:ext cx="6624320" cy="4601423"/>
        </p:xfrm>
        <a:graphic>
          <a:graphicData uri="http://schemas.openxmlformats.org/drawingml/2006/chart">
            <c:chart xmlns:c="http://schemas.openxmlformats.org/drawingml/2006/chart" xmlns:r="http://schemas.openxmlformats.org/officeDocument/2006/relationships" r:id="rId2"/>
          </a:graphicData>
        </a:graphic>
      </p:graphicFrame>
      <p:sp>
        <p:nvSpPr>
          <p:cNvPr id="9" name="标题 8"/>
          <p:cNvSpPr>
            <a:spLocks noGrp="1"/>
          </p:cNvSpPr>
          <p:nvPr>
            <p:ph type="title"/>
          </p:nvPr>
        </p:nvSpPr>
        <p:spPr>
          <a:xfrm>
            <a:off x="913774" y="0"/>
            <a:ext cx="10364451" cy="1596177"/>
          </a:xfrm>
        </p:spPr>
        <p:txBody>
          <a:bodyPr>
            <a:normAutofit/>
          </a:bodyPr>
          <a:lstStyle/>
          <a:p>
            <a:r>
              <a:rPr lang="zh-CN" altLang="en-US" sz="2400" dirty="0"/>
              <a:t>含油量的定标曲线</a:t>
            </a:r>
          </a:p>
        </p:txBody>
      </p:sp>
      <p:sp>
        <p:nvSpPr>
          <p:cNvPr id="10" name="文本框 9"/>
          <p:cNvSpPr txBox="1"/>
          <p:nvPr/>
        </p:nvSpPr>
        <p:spPr>
          <a:xfrm>
            <a:off x="9264352" y="1273011"/>
            <a:ext cx="2570480" cy="646331"/>
          </a:xfrm>
          <a:prstGeom prst="rect">
            <a:avLst/>
          </a:prstGeom>
          <a:noFill/>
        </p:spPr>
        <p:txBody>
          <a:bodyPr wrap="square" rtlCol="0">
            <a:spAutoFit/>
          </a:bodyPr>
          <a:lstStyle/>
          <a:p>
            <a:r>
              <a:rPr lang="en-US" altLang="zh-CN" baseline="0" dirty="0"/>
              <a:t>y = 1729x + 85.839</a:t>
            </a:r>
            <a:br>
              <a:rPr lang="en-US" altLang="zh-CN" baseline="0" dirty="0"/>
            </a:br>
            <a:r>
              <a:rPr lang="en-US" altLang="zh-CN" baseline="0" dirty="0"/>
              <a:t>R² = 0.9985</a:t>
            </a:r>
            <a:endParaRPr lang="zh-CN" altLang="en-US" dirty="0"/>
          </a:p>
        </p:txBody>
      </p:sp>
      <p:graphicFrame>
        <p:nvGraphicFramePr>
          <p:cNvPr id="2" name="表格 2">
            <a:extLst>
              <a:ext uri="{FF2B5EF4-FFF2-40B4-BE49-F238E27FC236}">
                <a16:creationId xmlns:a16="http://schemas.microsoft.com/office/drawing/2014/main" id="{EABB9C79-FF53-4F75-AC12-491057A9C775}"/>
              </a:ext>
            </a:extLst>
          </p:cNvPr>
          <p:cNvGraphicFramePr>
            <a:graphicFrameLocks noGrp="1"/>
          </p:cNvGraphicFramePr>
          <p:nvPr>
            <p:extLst>
              <p:ext uri="{D42A27DB-BD31-4B8C-83A1-F6EECF244321}">
                <p14:modId xmlns:p14="http://schemas.microsoft.com/office/powerpoint/2010/main" val="2813428219"/>
              </p:ext>
            </p:extLst>
          </p:nvPr>
        </p:nvGraphicFramePr>
        <p:xfrm>
          <a:off x="263352" y="1273011"/>
          <a:ext cx="2375848" cy="2225040"/>
        </p:xfrm>
        <a:graphic>
          <a:graphicData uri="http://schemas.openxmlformats.org/drawingml/2006/table">
            <a:tbl>
              <a:tblPr firstRow="1" bandRow="1">
                <a:tableStyleId>{5C22544A-7EE6-4342-B048-85BDC9FD1C3A}</a:tableStyleId>
              </a:tblPr>
              <a:tblGrid>
                <a:gridCol w="1187924">
                  <a:extLst>
                    <a:ext uri="{9D8B030D-6E8A-4147-A177-3AD203B41FA5}">
                      <a16:colId xmlns:a16="http://schemas.microsoft.com/office/drawing/2014/main" val="400324217"/>
                    </a:ext>
                  </a:extLst>
                </a:gridCol>
                <a:gridCol w="1187924">
                  <a:extLst>
                    <a:ext uri="{9D8B030D-6E8A-4147-A177-3AD203B41FA5}">
                      <a16:colId xmlns:a16="http://schemas.microsoft.com/office/drawing/2014/main" val="1873557746"/>
                    </a:ext>
                  </a:extLst>
                </a:gridCol>
              </a:tblGrid>
              <a:tr h="370840">
                <a:tc>
                  <a:txBody>
                    <a:bodyPr/>
                    <a:lstStyle/>
                    <a:p>
                      <a:pPr algn="ctr"/>
                      <a:r>
                        <a:rPr lang="zh-CN" altLang="en-US" dirty="0"/>
                        <a:t>油质量</a:t>
                      </a:r>
                      <a:r>
                        <a:rPr lang="en-US" altLang="zh-CN" dirty="0"/>
                        <a:t>/g</a:t>
                      </a:r>
                      <a:endParaRPr lang="zh-CN" altLang="en-US" dirty="0"/>
                    </a:p>
                  </a:txBody>
                  <a:tcPr/>
                </a:tc>
                <a:tc>
                  <a:txBody>
                    <a:bodyPr/>
                    <a:lstStyle/>
                    <a:p>
                      <a:pPr algn="ctr"/>
                      <a:r>
                        <a:rPr lang="zh-CN" altLang="en-US" dirty="0"/>
                        <a:t>峰面积</a:t>
                      </a:r>
                    </a:p>
                  </a:txBody>
                  <a:tcPr/>
                </a:tc>
                <a:extLst>
                  <a:ext uri="{0D108BD9-81ED-4DB2-BD59-A6C34878D82A}">
                    <a16:rowId xmlns:a16="http://schemas.microsoft.com/office/drawing/2014/main" val="2796014562"/>
                  </a:ext>
                </a:extLst>
              </a:tr>
              <a:tr h="370840">
                <a:tc>
                  <a:txBody>
                    <a:bodyPr/>
                    <a:lstStyle/>
                    <a:p>
                      <a:pPr algn="ctr"/>
                      <a:r>
                        <a:rPr lang="en-US" altLang="zh-CN" dirty="0"/>
                        <a:t>0.2</a:t>
                      </a:r>
                      <a:endParaRPr lang="zh-CN" altLang="en-US" dirty="0"/>
                    </a:p>
                  </a:txBody>
                  <a:tcPr/>
                </a:tc>
                <a:tc>
                  <a:txBody>
                    <a:bodyPr/>
                    <a:lstStyle/>
                    <a:p>
                      <a:pPr algn="ctr"/>
                      <a:r>
                        <a:rPr lang="en-US" altLang="zh-CN" dirty="0"/>
                        <a:t>421.242</a:t>
                      </a:r>
                      <a:endParaRPr lang="zh-CN" altLang="en-US" dirty="0"/>
                    </a:p>
                  </a:txBody>
                  <a:tcPr/>
                </a:tc>
                <a:extLst>
                  <a:ext uri="{0D108BD9-81ED-4DB2-BD59-A6C34878D82A}">
                    <a16:rowId xmlns:a16="http://schemas.microsoft.com/office/drawing/2014/main" val="4055004269"/>
                  </a:ext>
                </a:extLst>
              </a:tr>
              <a:tr h="370840">
                <a:tc>
                  <a:txBody>
                    <a:bodyPr/>
                    <a:lstStyle/>
                    <a:p>
                      <a:pPr algn="ctr"/>
                      <a:r>
                        <a:rPr lang="en-US" altLang="zh-CN" dirty="0"/>
                        <a:t>0.4</a:t>
                      </a:r>
                      <a:endParaRPr lang="zh-CN" altLang="en-US" dirty="0"/>
                    </a:p>
                  </a:txBody>
                  <a:tcPr/>
                </a:tc>
                <a:tc>
                  <a:txBody>
                    <a:bodyPr/>
                    <a:lstStyle/>
                    <a:p>
                      <a:pPr algn="ctr"/>
                      <a:r>
                        <a:rPr lang="en-US" altLang="zh-CN" dirty="0"/>
                        <a:t>767.574</a:t>
                      </a:r>
                      <a:endParaRPr lang="zh-CN" altLang="en-US" dirty="0"/>
                    </a:p>
                  </a:txBody>
                  <a:tcPr/>
                </a:tc>
                <a:extLst>
                  <a:ext uri="{0D108BD9-81ED-4DB2-BD59-A6C34878D82A}">
                    <a16:rowId xmlns:a16="http://schemas.microsoft.com/office/drawing/2014/main" val="1601277018"/>
                  </a:ext>
                </a:extLst>
              </a:tr>
              <a:tr h="370840">
                <a:tc>
                  <a:txBody>
                    <a:bodyPr/>
                    <a:lstStyle/>
                    <a:p>
                      <a:pPr algn="ctr"/>
                      <a:r>
                        <a:rPr lang="en-US" altLang="zh-CN" dirty="0"/>
                        <a:t>0.6</a:t>
                      </a:r>
                      <a:endParaRPr lang="zh-CN" altLang="en-US" dirty="0"/>
                    </a:p>
                  </a:txBody>
                  <a:tcPr/>
                </a:tc>
                <a:tc>
                  <a:txBody>
                    <a:bodyPr/>
                    <a:lstStyle/>
                    <a:p>
                      <a:pPr algn="ctr"/>
                      <a:r>
                        <a:rPr lang="en-US" altLang="zh-CN" dirty="0"/>
                        <a:t>1150.069</a:t>
                      </a:r>
                      <a:endParaRPr lang="zh-CN" altLang="en-US" dirty="0"/>
                    </a:p>
                  </a:txBody>
                  <a:tcPr/>
                </a:tc>
                <a:extLst>
                  <a:ext uri="{0D108BD9-81ED-4DB2-BD59-A6C34878D82A}">
                    <a16:rowId xmlns:a16="http://schemas.microsoft.com/office/drawing/2014/main" val="4063116817"/>
                  </a:ext>
                </a:extLst>
              </a:tr>
              <a:tr h="370840">
                <a:tc>
                  <a:txBody>
                    <a:bodyPr/>
                    <a:lstStyle/>
                    <a:p>
                      <a:pPr algn="ctr"/>
                      <a:r>
                        <a:rPr lang="en-US" altLang="zh-CN" dirty="0"/>
                        <a:t>0.8</a:t>
                      </a:r>
                      <a:endParaRPr lang="zh-CN" altLang="en-US" dirty="0"/>
                    </a:p>
                  </a:txBody>
                  <a:tcPr/>
                </a:tc>
                <a:tc>
                  <a:txBody>
                    <a:bodyPr/>
                    <a:lstStyle/>
                    <a:p>
                      <a:pPr algn="ctr"/>
                      <a:r>
                        <a:rPr lang="en-US" altLang="zh-CN" dirty="0"/>
                        <a:t>1486.627</a:t>
                      </a:r>
                      <a:endParaRPr lang="zh-CN" altLang="en-US" dirty="0"/>
                    </a:p>
                  </a:txBody>
                  <a:tcPr/>
                </a:tc>
                <a:extLst>
                  <a:ext uri="{0D108BD9-81ED-4DB2-BD59-A6C34878D82A}">
                    <a16:rowId xmlns:a16="http://schemas.microsoft.com/office/drawing/2014/main" val="4277596951"/>
                  </a:ext>
                </a:extLst>
              </a:tr>
              <a:tr h="370840">
                <a:tc>
                  <a:txBody>
                    <a:bodyPr/>
                    <a:lstStyle/>
                    <a:p>
                      <a:pPr algn="ctr"/>
                      <a:r>
                        <a:rPr lang="en-US" altLang="zh-CN" dirty="0"/>
                        <a:t>1.0</a:t>
                      </a:r>
                      <a:endParaRPr lang="zh-CN" altLang="en-US" dirty="0"/>
                    </a:p>
                  </a:txBody>
                  <a:tcPr/>
                </a:tc>
                <a:tc>
                  <a:txBody>
                    <a:bodyPr/>
                    <a:lstStyle/>
                    <a:p>
                      <a:pPr algn="ctr"/>
                      <a:r>
                        <a:rPr lang="en-US" altLang="zh-CN" dirty="0"/>
                        <a:t>1790.732</a:t>
                      </a:r>
                      <a:endParaRPr lang="zh-CN" altLang="en-US" dirty="0"/>
                    </a:p>
                  </a:txBody>
                  <a:tcPr/>
                </a:tc>
                <a:extLst>
                  <a:ext uri="{0D108BD9-81ED-4DB2-BD59-A6C34878D82A}">
                    <a16:rowId xmlns:a16="http://schemas.microsoft.com/office/drawing/2014/main" val="1573996685"/>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83632" y="1262221"/>
            <a:ext cx="6497029" cy="4333558"/>
          </a:xfrm>
          <a:prstGeom prst="rect">
            <a:avLst/>
          </a:prstGeom>
        </p:spPr>
      </p:pic>
      <p:sp>
        <p:nvSpPr>
          <p:cNvPr id="4" name="文本框 3"/>
          <p:cNvSpPr txBox="1"/>
          <p:nvPr/>
        </p:nvSpPr>
        <p:spPr>
          <a:xfrm>
            <a:off x="4943872" y="692696"/>
            <a:ext cx="2373776" cy="461665"/>
          </a:xfrm>
          <a:prstGeom prst="rect">
            <a:avLst/>
          </a:prstGeom>
          <a:noFill/>
        </p:spPr>
        <p:txBody>
          <a:bodyPr wrap="square" rtlCol="0">
            <a:spAutoFit/>
          </a:bodyPr>
          <a:lstStyle/>
          <a:p>
            <a:r>
              <a:rPr lang="zh-CN" altLang="en-US" sz="2400" dirty="0"/>
              <a:t>芝麻的反演曲线</a:t>
            </a:r>
          </a:p>
        </p:txBody>
      </p:sp>
      <p:sp>
        <p:nvSpPr>
          <p:cNvPr id="5" name="文本框 4">
            <a:extLst>
              <a:ext uri="{FF2B5EF4-FFF2-40B4-BE49-F238E27FC236}">
                <a16:creationId xmlns:a16="http://schemas.microsoft.com/office/drawing/2014/main" id="{1F832272-9A78-4D66-A818-BDCE5D923730}"/>
              </a:ext>
            </a:extLst>
          </p:cNvPr>
          <p:cNvSpPr txBox="1"/>
          <p:nvPr/>
        </p:nvSpPr>
        <p:spPr>
          <a:xfrm>
            <a:off x="9585789" y="2650733"/>
            <a:ext cx="2239766" cy="1200329"/>
          </a:xfrm>
          <a:prstGeom prst="rect">
            <a:avLst/>
          </a:prstGeom>
          <a:noFill/>
        </p:spPr>
        <p:txBody>
          <a:bodyPr wrap="square" rtlCol="0">
            <a:spAutoFit/>
          </a:bodyPr>
          <a:lstStyle/>
          <a:p>
            <a:r>
              <a:rPr lang="zh-CN" altLang="en-US" dirty="0"/>
              <a:t>利用油对应的反演峰面积</a:t>
            </a:r>
            <a:r>
              <a:rPr lang="en-US" altLang="zh-CN" dirty="0"/>
              <a:t>623.078</a:t>
            </a:r>
            <a:r>
              <a:rPr lang="zh-CN" altLang="en-US" dirty="0"/>
              <a:t>计算得出含油量为</a:t>
            </a:r>
            <a:r>
              <a:rPr lang="en-US" altLang="zh-CN" dirty="0"/>
              <a:t>0.311g</a:t>
            </a:r>
            <a:r>
              <a:rPr lang="zh-CN" altLang="en-US" dirty="0"/>
              <a:t>，含油率为</a:t>
            </a:r>
            <a:r>
              <a:rPr lang="en-US" altLang="zh-CN" dirty="0"/>
              <a:t>51.8%</a:t>
            </a:r>
            <a:endParaRPr lang="zh-CN" alt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271464" y="1412776"/>
            <a:ext cx="9217024" cy="4154984"/>
          </a:xfrm>
          <a:prstGeom prst="rect">
            <a:avLst/>
          </a:prstGeom>
          <a:noFill/>
        </p:spPr>
        <p:txBody>
          <a:bodyPr wrap="square">
            <a:spAutoFit/>
          </a:bodyPr>
          <a:lstStyle/>
          <a:p>
            <a:endParaRPr lang="en-US" altLang="zh-CN" sz="2400" dirty="0"/>
          </a:p>
          <a:p>
            <a:pPr marL="285750" indent="-285750">
              <a:buFont typeface="Arial" panose="020B0604020202020204" pitchFamily="34" charset="0"/>
              <a:buChar char="•"/>
            </a:pPr>
            <a:r>
              <a:rPr lang="zh-CN" altLang="en-US" sz="2400" dirty="0"/>
              <a:t>测量黑芝麻种子的含水率</a:t>
            </a:r>
            <a:endParaRPr lang="en-US" altLang="zh-CN" sz="2400" dirty="0"/>
          </a:p>
          <a:p>
            <a:pPr marL="285750" indent="-285750">
              <a:buFont typeface="Arial" panose="020B0604020202020204" pitchFamily="34" charset="0"/>
              <a:buChar char="•"/>
            </a:pPr>
            <a:endParaRPr lang="en-US" altLang="zh-CN" sz="2400" dirty="0"/>
          </a:p>
          <a:p>
            <a:pPr marL="800100" lvl="1" indent="-342900">
              <a:buFont typeface="+mj-lt"/>
              <a:buAutoNum type="arabicPeriod"/>
            </a:pPr>
            <a:r>
              <a:rPr lang="zh-CN" altLang="en-US" sz="2400" dirty="0"/>
              <a:t>配制标准溶液前的准备</a:t>
            </a:r>
            <a:endParaRPr lang="en-US" altLang="zh-CN" sz="2400" dirty="0"/>
          </a:p>
          <a:p>
            <a:pPr lvl="2"/>
            <a:r>
              <a:rPr lang="zh-CN" altLang="en-US" sz="2400" dirty="0"/>
              <a:t>配制质量分数分别为</a:t>
            </a:r>
            <a:r>
              <a:rPr lang="en-US" altLang="zh-CN" sz="2400" dirty="0"/>
              <a:t>1%</a:t>
            </a:r>
            <a:r>
              <a:rPr lang="zh-CN" altLang="en-US" sz="2400" dirty="0"/>
              <a:t>，</a:t>
            </a:r>
            <a:r>
              <a:rPr lang="en-US" altLang="zh-CN" sz="2400" dirty="0"/>
              <a:t>2%</a:t>
            </a:r>
            <a:r>
              <a:rPr lang="zh-CN" altLang="en-US" sz="2400" dirty="0"/>
              <a:t>，</a:t>
            </a:r>
            <a:r>
              <a:rPr lang="en-US" altLang="zh-CN" sz="2400" dirty="0"/>
              <a:t>3%</a:t>
            </a:r>
            <a:r>
              <a:rPr lang="zh-CN" altLang="en-US" sz="2400" dirty="0"/>
              <a:t>，</a:t>
            </a:r>
            <a:r>
              <a:rPr lang="en-US" altLang="zh-CN" sz="2400" dirty="0"/>
              <a:t>4%</a:t>
            </a:r>
            <a:r>
              <a:rPr lang="zh-CN" altLang="en-US" sz="2400" dirty="0"/>
              <a:t>，</a:t>
            </a:r>
            <a:r>
              <a:rPr lang="en-US" altLang="zh-CN" sz="2400" dirty="0"/>
              <a:t>5%</a:t>
            </a:r>
            <a:r>
              <a:rPr lang="zh-CN" altLang="en-US" sz="2400" dirty="0"/>
              <a:t>的硫酸铜溶液，选择</a:t>
            </a:r>
            <a:r>
              <a:rPr lang="en-US" altLang="zh-CN" sz="2400" dirty="0"/>
              <a:t>CPMG</a:t>
            </a:r>
            <a:r>
              <a:rPr lang="zh-CN" altLang="en-US" sz="2400" dirty="0"/>
              <a:t>序列测量它们的横向弛豫时间，将横向弛豫时间的倒数与溶液的质量分数进行线性拟合，得到曲线。</a:t>
            </a:r>
            <a:endParaRPr lang="en-US" altLang="zh-CN" sz="2400" dirty="0"/>
          </a:p>
          <a:p>
            <a:pPr lvl="2"/>
            <a:endParaRPr lang="en-US" altLang="zh-CN" sz="2400" dirty="0"/>
          </a:p>
          <a:p>
            <a:pPr marL="800100" lvl="1" indent="-342900">
              <a:buFont typeface="+mj-lt"/>
              <a:buAutoNum type="arabicPeriod"/>
            </a:pPr>
            <a:r>
              <a:rPr lang="zh-CN" altLang="en-US" sz="2400" dirty="0"/>
              <a:t>样品内水的横向弛豫时间的测量</a:t>
            </a:r>
            <a:endParaRPr lang="en-US" altLang="zh-CN" sz="2400" dirty="0"/>
          </a:p>
          <a:p>
            <a:pPr lvl="2"/>
            <a:r>
              <a:rPr lang="zh-CN" altLang="en-US" sz="2400" dirty="0"/>
              <a:t>选择</a:t>
            </a:r>
            <a:r>
              <a:rPr lang="en-US" altLang="zh-CN" sz="2400" dirty="0"/>
              <a:t>CPMG</a:t>
            </a:r>
            <a:r>
              <a:rPr lang="zh-CN" altLang="en-US" sz="2400" dirty="0"/>
              <a:t>序列，多次测量水的横向弛豫时间，取平均值；同时记录并算出峰面积的平均值待用。</a:t>
            </a:r>
          </a:p>
        </p:txBody>
      </p:sp>
      <p:sp>
        <p:nvSpPr>
          <p:cNvPr id="4" name="文本框 3">
            <a:extLst>
              <a:ext uri="{FF2B5EF4-FFF2-40B4-BE49-F238E27FC236}">
                <a16:creationId xmlns:a16="http://schemas.microsoft.com/office/drawing/2014/main" id="{95799F94-F87A-42B7-B555-F088253B8D61}"/>
              </a:ext>
            </a:extLst>
          </p:cNvPr>
          <p:cNvSpPr txBox="1"/>
          <p:nvPr/>
        </p:nvSpPr>
        <p:spPr>
          <a:xfrm>
            <a:off x="1271464" y="620688"/>
            <a:ext cx="2304256" cy="646331"/>
          </a:xfrm>
          <a:prstGeom prst="rect">
            <a:avLst/>
          </a:prstGeom>
          <a:noFill/>
        </p:spPr>
        <p:txBody>
          <a:bodyPr wrap="square" rtlCol="0">
            <a:spAutoFit/>
          </a:bodyPr>
          <a:lstStyle/>
          <a:p>
            <a:r>
              <a:rPr lang="zh-CN" altLang="en-US" sz="3600" dirty="0">
                <a:latin typeface="华文中宋" panose="02010600040101010101" pitchFamily="2" charset="-122"/>
                <a:ea typeface="华文中宋" panose="02010600040101010101" pitchFamily="2" charset="-122"/>
              </a:rPr>
              <a:t>实验过程</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271464" y="1412776"/>
            <a:ext cx="9145016" cy="378565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altLang="zh-CN" sz="2400" b="0" i="0" u="none" strike="noStrike" kern="1200" cap="none" spc="0" normalizeH="0" baseline="0" noProof="0" dirty="0">
              <a:ln>
                <a:noFill/>
              </a:ln>
              <a:solidFill>
                <a:prstClr val="black"/>
              </a:solidFill>
              <a:effectLst/>
              <a:uLnTx/>
              <a:uFillTx/>
              <a:latin typeface="Tw Cen MT"/>
              <a:ea typeface="宋体" panose="02010600030101010101" pitchFamily="2" charset="-122"/>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2400" b="0" i="0" u="none" strike="noStrike" kern="1200" cap="none" spc="0" normalizeH="0" baseline="0" noProof="0" dirty="0">
                <a:ln>
                  <a:noFill/>
                </a:ln>
                <a:solidFill>
                  <a:prstClr val="black"/>
                </a:solidFill>
                <a:effectLst/>
                <a:uLnTx/>
                <a:uFillTx/>
                <a:latin typeface="Tw Cen MT"/>
                <a:ea typeface="宋体" panose="02010600030101010101" pitchFamily="2" charset="-122"/>
                <a:cs typeface="+mn-cs"/>
              </a:rPr>
              <a:t>测量黑芝麻种子的含水率</a:t>
            </a:r>
            <a:endParaRPr kumimoji="0" lang="en-US" altLang="zh-CN" sz="2400" b="0" i="0" u="none" strike="noStrike" kern="1200" cap="none" spc="0" normalizeH="0" baseline="0" noProof="0" dirty="0">
              <a:ln>
                <a:noFill/>
              </a:ln>
              <a:solidFill>
                <a:prstClr val="black"/>
              </a:solidFill>
              <a:effectLst/>
              <a:uLnTx/>
              <a:uFillTx/>
              <a:latin typeface="Tw Cen MT"/>
              <a:ea typeface="宋体" panose="02010600030101010101" pitchFamily="2" charset="-122"/>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zh-CN" altLang="en-US" sz="2400" b="0" i="0" u="none" strike="noStrike" kern="1200" cap="none" spc="0" normalizeH="0" baseline="0" noProof="0" dirty="0">
              <a:ln>
                <a:noFill/>
              </a:ln>
              <a:solidFill>
                <a:prstClr val="black"/>
              </a:solidFill>
              <a:effectLst/>
              <a:uLnTx/>
              <a:uFillTx/>
              <a:latin typeface="Tw Cen MT"/>
              <a:ea typeface="宋体" panose="02010600030101010101" pitchFamily="2" charset="-122"/>
              <a:cs typeface="+mn-cs"/>
            </a:endParaRPr>
          </a:p>
          <a:p>
            <a:pPr marL="914400" marR="0" lvl="1" indent="-457200" algn="l" defTabSz="457200" rtl="0" eaLnBrk="1" fontAlgn="auto" latinLnBrk="0" hangingPunct="1">
              <a:lnSpc>
                <a:spcPct val="100000"/>
              </a:lnSpc>
              <a:spcBef>
                <a:spcPts val="0"/>
              </a:spcBef>
              <a:spcAft>
                <a:spcPts val="0"/>
              </a:spcAft>
              <a:buClrTx/>
              <a:buSzTx/>
              <a:buFont typeface="+mj-lt"/>
              <a:buAutoNum type="arabicPeriod" startAt="3"/>
              <a:tabLst/>
              <a:defRPr/>
            </a:pPr>
            <a:r>
              <a:rPr kumimoji="0" lang="zh-CN" altLang="en-US" sz="2400" b="0" i="0" u="none" strike="noStrike" kern="1200" cap="none" spc="0" normalizeH="0" baseline="0" noProof="0" dirty="0">
                <a:ln>
                  <a:noFill/>
                </a:ln>
                <a:solidFill>
                  <a:prstClr val="black"/>
                </a:solidFill>
                <a:effectLst/>
                <a:uLnTx/>
                <a:uFillTx/>
                <a:latin typeface="Tw Cen MT"/>
                <a:ea typeface="宋体" panose="02010600030101010101" pitchFamily="2" charset="-122"/>
                <a:cs typeface="+mn-cs"/>
              </a:rPr>
              <a:t>配制标准溶液并定标</a:t>
            </a:r>
            <a:endParaRPr kumimoji="0" lang="en-US" altLang="zh-CN" sz="2400" b="0" i="0" u="none" strike="noStrike" kern="1200" cap="none" spc="0" normalizeH="0" baseline="0" noProof="0" dirty="0">
              <a:ln>
                <a:noFill/>
              </a:ln>
              <a:solidFill>
                <a:prstClr val="black"/>
              </a:solidFill>
              <a:effectLst/>
              <a:uLnTx/>
              <a:uFillTx/>
              <a:latin typeface="Tw Cen MT"/>
              <a:ea typeface="宋体" panose="02010600030101010101" pitchFamily="2" charset="-122"/>
              <a:cs typeface="+mn-cs"/>
            </a:endParaRPr>
          </a:p>
          <a:p>
            <a:pPr marL="914400" marR="0" lvl="2" indent="0" algn="l" defTabSz="4572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black"/>
                </a:solidFill>
                <a:effectLst/>
                <a:uLnTx/>
                <a:uFillTx/>
                <a:latin typeface="Tw Cen MT"/>
                <a:ea typeface="宋体" panose="02010600030101010101" pitchFamily="2" charset="-122"/>
                <a:cs typeface="+mn-cs"/>
              </a:rPr>
              <a:t>根据定标曲线和水的平均横向弛豫时间计算得到需要配制的标准溶液的质量分数；配制这一浓度的</a:t>
            </a:r>
            <a:r>
              <a:rPr kumimoji="0" lang="en-US" altLang="zh-CN" sz="2400" b="0" i="0" u="none" strike="noStrike" kern="1200" cap="none" spc="0" normalizeH="0" baseline="0" noProof="0" dirty="0">
                <a:ln>
                  <a:noFill/>
                </a:ln>
                <a:solidFill>
                  <a:prstClr val="black"/>
                </a:solidFill>
                <a:effectLst/>
                <a:uLnTx/>
                <a:uFillTx/>
                <a:latin typeface="Tw Cen MT"/>
                <a:ea typeface="宋体" panose="02010600030101010101" pitchFamily="2" charset="-122"/>
                <a:cs typeface="+mn-cs"/>
              </a:rPr>
              <a:t>5</a:t>
            </a:r>
            <a:r>
              <a:rPr kumimoji="0" lang="zh-CN" altLang="en-US" sz="2400" b="0" i="0" u="none" strike="noStrike" kern="1200" cap="none" spc="0" normalizeH="0" baseline="0" noProof="0" dirty="0">
                <a:ln>
                  <a:noFill/>
                </a:ln>
                <a:solidFill>
                  <a:prstClr val="black"/>
                </a:solidFill>
                <a:effectLst/>
                <a:uLnTx/>
                <a:uFillTx/>
                <a:latin typeface="Tw Cen MT"/>
                <a:ea typeface="宋体" panose="02010600030101010101" pitchFamily="2" charset="-122"/>
                <a:cs typeface="+mn-cs"/>
              </a:rPr>
              <a:t>组硫酸铜溶液，质量分别为 </a:t>
            </a:r>
            <a:r>
              <a:rPr kumimoji="0" lang="en-US" altLang="zh-CN" sz="2400" b="0" i="0" u="none" strike="noStrike" kern="1200" cap="none" spc="0" normalizeH="0" baseline="0" noProof="0" dirty="0">
                <a:ln>
                  <a:noFill/>
                </a:ln>
                <a:solidFill>
                  <a:prstClr val="black"/>
                </a:solidFill>
                <a:effectLst/>
                <a:uLnTx/>
                <a:uFillTx/>
                <a:latin typeface="Tw Cen MT"/>
                <a:ea typeface="宋体" panose="02010600030101010101" pitchFamily="2" charset="-122"/>
                <a:cs typeface="+mn-cs"/>
              </a:rPr>
              <a:t>0.2g</a:t>
            </a:r>
            <a:r>
              <a:rPr kumimoji="0" lang="zh-CN" altLang="en-US" sz="2400" b="0" i="0" u="none" strike="noStrike" kern="1200" cap="none" spc="0" normalizeH="0" baseline="0" noProof="0" dirty="0">
                <a:ln>
                  <a:noFill/>
                </a:ln>
                <a:solidFill>
                  <a:prstClr val="black"/>
                </a:solidFill>
                <a:effectLst/>
                <a:uLnTx/>
                <a:uFillTx/>
                <a:latin typeface="Tw Cen MT"/>
                <a:ea typeface="宋体" panose="02010600030101010101" pitchFamily="2" charset="-122"/>
                <a:cs typeface="+mn-cs"/>
              </a:rPr>
              <a:t>，</a:t>
            </a:r>
            <a:r>
              <a:rPr kumimoji="0" lang="en-US" altLang="zh-CN" sz="2400" b="0" i="0" u="none" strike="noStrike" kern="1200" cap="none" spc="0" normalizeH="0" baseline="0" noProof="0" dirty="0">
                <a:ln>
                  <a:noFill/>
                </a:ln>
                <a:solidFill>
                  <a:prstClr val="black"/>
                </a:solidFill>
                <a:effectLst/>
                <a:uLnTx/>
                <a:uFillTx/>
                <a:latin typeface="Tw Cen MT"/>
                <a:ea typeface="宋体" panose="02010600030101010101" pitchFamily="2" charset="-122"/>
                <a:cs typeface="+mn-cs"/>
              </a:rPr>
              <a:t>0.4g</a:t>
            </a:r>
            <a:r>
              <a:rPr kumimoji="0" lang="zh-CN" altLang="en-US" sz="2400" b="0" i="0" u="none" strike="noStrike" kern="1200" cap="none" spc="0" normalizeH="0" baseline="0" noProof="0" dirty="0">
                <a:ln>
                  <a:noFill/>
                </a:ln>
                <a:solidFill>
                  <a:prstClr val="black"/>
                </a:solidFill>
                <a:effectLst/>
                <a:uLnTx/>
                <a:uFillTx/>
                <a:latin typeface="Tw Cen MT"/>
                <a:ea typeface="宋体" panose="02010600030101010101" pitchFamily="2" charset="-122"/>
                <a:cs typeface="+mn-cs"/>
              </a:rPr>
              <a:t>，</a:t>
            </a:r>
            <a:r>
              <a:rPr kumimoji="0" lang="en-US" altLang="zh-CN" sz="2400" b="0" i="0" u="none" strike="noStrike" kern="1200" cap="none" spc="0" normalizeH="0" baseline="0" noProof="0" dirty="0">
                <a:ln>
                  <a:noFill/>
                </a:ln>
                <a:solidFill>
                  <a:prstClr val="black"/>
                </a:solidFill>
                <a:effectLst/>
                <a:uLnTx/>
                <a:uFillTx/>
                <a:latin typeface="Tw Cen MT"/>
                <a:ea typeface="宋体" panose="02010600030101010101" pitchFamily="2" charset="-122"/>
                <a:cs typeface="+mn-cs"/>
              </a:rPr>
              <a:t>0.6g</a:t>
            </a:r>
            <a:r>
              <a:rPr kumimoji="0" lang="zh-CN" altLang="en-US" sz="2400" b="0" i="0" u="none" strike="noStrike" kern="1200" cap="none" spc="0" normalizeH="0" baseline="0" noProof="0" dirty="0">
                <a:ln>
                  <a:noFill/>
                </a:ln>
                <a:solidFill>
                  <a:prstClr val="black"/>
                </a:solidFill>
                <a:effectLst/>
                <a:uLnTx/>
                <a:uFillTx/>
                <a:latin typeface="Tw Cen MT"/>
                <a:ea typeface="宋体" panose="02010600030101010101" pitchFamily="2" charset="-122"/>
                <a:cs typeface="+mn-cs"/>
              </a:rPr>
              <a:t>，</a:t>
            </a:r>
            <a:r>
              <a:rPr kumimoji="0" lang="en-US" altLang="zh-CN" sz="2400" b="0" i="0" u="none" strike="noStrike" kern="1200" cap="none" spc="0" normalizeH="0" baseline="0" noProof="0" dirty="0">
                <a:ln>
                  <a:noFill/>
                </a:ln>
                <a:solidFill>
                  <a:prstClr val="black"/>
                </a:solidFill>
                <a:effectLst/>
                <a:uLnTx/>
                <a:uFillTx/>
                <a:latin typeface="Tw Cen MT"/>
                <a:ea typeface="宋体" panose="02010600030101010101" pitchFamily="2" charset="-122"/>
                <a:cs typeface="+mn-cs"/>
              </a:rPr>
              <a:t>0.8g</a:t>
            </a:r>
            <a:r>
              <a:rPr kumimoji="0" lang="zh-CN" altLang="en-US" sz="2400" b="0" i="0" u="none" strike="noStrike" kern="1200" cap="none" spc="0" normalizeH="0" baseline="0" noProof="0" dirty="0">
                <a:ln>
                  <a:noFill/>
                </a:ln>
                <a:solidFill>
                  <a:prstClr val="black"/>
                </a:solidFill>
                <a:effectLst/>
                <a:uLnTx/>
                <a:uFillTx/>
                <a:latin typeface="Tw Cen MT"/>
                <a:ea typeface="宋体" panose="02010600030101010101" pitchFamily="2" charset="-122"/>
                <a:cs typeface="+mn-cs"/>
              </a:rPr>
              <a:t>，</a:t>
            </a:r>
            <a:r>
              <a:rPr kumimoji="0" lang="en-US" altLang="zh-CN" sz="2400" b="0" i="0" u="none" strike="noStrike" kern="1200" cap="none" spc="0" normalizeH="0" baseline="0" noProof="0" dirty="0">
                <a:ln>
                  <a:noFill/>
                </a:ln>
                <a:solidFill>
                  <a:prstClr val="black"/>
                </a:solidFill>
                <a:effectLst/>
                <a:uLnTx/>
                <a:uFillTx/>
                <a:latin typeface="Tw Cen MT"/>
                <a:ea typeface="宋体" panose="02010600030101010101" pitchFamily="2" charset="-122"/>
                <a:cs typeface="+mn-cs"/>
              </a:rPr>
              <a:t>1.0g </a:t>
            </a:r>
            <a:r>
              <a:rPr kumimoji="0" lang="zh-CN" altLang="en-US" sz="2400" b="0" i="0" u="none" strike="noStrike" kern="1200" cap="none" spc="0" normalizeH="0" baseline="0" noProof="0" dirty="0">
                <a:ln>
                  <a:noFill/>
                </a:ln>
                <a:solidFill>
                  <a:prstClr val="black"/>
                </a:solidFill>
                <a:effectLst/>
                <a:uLnTx/>
                <a:uFillTx/>
                <a:latin typeface="Tw Cen MT"/>
                <a:ea typeface="宋体" panose="02010600030101010101" pitchFamily="2" charset="-122"/>
                <a:cs typeface="+mn-cs"/>
              </a:rPr>
              <a:t>，测出它们的反演峰面积并进行线性拟合，得到定标曲线</a:t>
            </a:r>
            <a:endParaRPr kumimoji="0" lang="en-US" altLang="zh-CN" sz="2400" b="0" i="0" u="none" strike="noStrike" kern="1200" cap="none" spc="0" normalizeH="0" baseline="0" noProof="0" dirty="0">
              <a:ln>
                <a:noFill/>
              </a:ln>
              <a:solidFill>
                <a:prstClr val="black"/>
              </a:solidFill>
              <a:effectLst/>
              <a:uLnTx/>
              <a:uFillTx/>
              <a:latin typeface="Tw Cen MT"/>
              <a:ea typeface="宋体" panose="02010600030101010101" pitchFamily="2" charset="-122"/>
              <a:cs typeface="+mn-cs"/>
            </a:endParaRPr>
          </a:p>
          <a:p>
            <a:pPr marL="914400" marR="0" lvl="2" indent="0" algn="l" defTabSz="457200" rtl="0" eaLnBrk="1" fontAlgn="auto" latinLnBrk="0" hangingPunct="1">
              <a:lnSpc>
                <a:spcPct val="100000"/>
              </a:lnSpc>
              <a:spcBef>
                <a:spcPts val="0"/>
              </a:spcBef>
              <a:spcAft>
                <a:spcPts val="0"/>
              </a:spcAft>
              <a:buClrTx/>
              <a:buSzTx/>
              <a:buFontTx/>
              <a:buNone/>
              <a:tabLst/>
              <a:defRPr/>
            </a:pPr>
            <a:endParaRPr kumimoji="0" lang="en-US" altLang="zh-CN" sz="2400" b="0" i="0" u="none" strike="noStrike" kern="1200" cap="none" spc="0" normalizeH="0" baseline="0" noProof="0" dirty="0">
              <a:ln>
                <a:noFill/>
              </a:ln>
              <a:solidFill>
                <a:prstClr val="black"/>
              </a:solidFill>
              <a:effectLst/>
              <a:uLnTx/>
              <a:uFillTx/>
              <a:latin typeface="Tw Cen MT"/>
              <a:ea typeface="宋体" panose="02010600030101010101" pitchFamily="2" charset="-122"/>
              <a:cs typeface="+mn-cs"/>
            </a:endParaRPr>
          </a:p>
          <a:p>
            <a:pPr marL="800100" marR="0" lvl="1" indent="-342900" algn="l" defTabSz="457200" rtl="0" eaLnBrk="1" fontAlgn="auto" latinLnBrk="0" hangingPunct="1">
              <a:lnSpc>
                <a:spcPct val="100000"/>
              </a:lnSpc>
              <a:spcBef>
                <a:spcPts val="0"/>
              </a:spcBef>
              <a:spcAft>
                <a:spcPts val="0"/>
              </a:spcAft>
              <a:buClrTx/>
              <a:buSzTx/>
              <a:buFont typeface="+mj-lt"/>
              <a:buAutoNum type="arabicPeriod" startAt="3"/>
              <a:tabLst/>
              <a:defRPr/>
            </a:pPr>
            <a:r>
              <a:rPr kumimoji="0" lang="zh-CN" altLang="en-US" sz="2400" b="0" i="0" u="none" strike="noStrike" kern="1200" cap="none" spc="0" normalizeH="0" baseline="0" noProof="0" dirty="0">
                <a:ln>
                  <a:noFill/>
                </a:ln>
                <a:solidFill>
                  <a:prstClr val="black"/>
                </a:solidFill>
                <a:effectLst/>
                <a:uLnTx/>
                <a:uFillTx/>
                <a:latin typeface="Tw Cen MT"/>
                <a:ea typeface="宋体" panose="02010600030101010101" pitchFamily="2" charset="-122"/>
                <a:cs typeface="+mn-cs"/>
              </a:rPr>
              <a:t>利用定标曲线计算黑芝麻样品的含水量，进而算出含水率</a:t>
            </a:r>
          </a:p>
        </p:txBody>
      </p:sp>
      <p:sp>
        <p:nvSpPr>
          <p:cNvPr id="4" name="文本框 3">
            <a:extLst>
              <a:ext uri="{FF2B5EF4-FFF2-40B4-BE49-F238E27FC236}">
                <a16:creationId xmlns:a16="http://schemas.microsoft.com/office/drawing/2014/main" id="{95799F94-F87A-42B7-B555-F088253B8D61}"/>
              </a:ext>
            </a:extLst>
          </p:cNvPr>
          <p:cNvSpPr txBox="1"/>
          <p:nvPr/>
        </p:nvSpPr>
        <p:spPr>
          <a:xfrm>
            <a:off x="1271464" y="620688"/>
            <a:ext cx="2304256"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dirty="0">
                <a:ln>
                  <a:noFill/>
                </a:ln>
                <a:solidFill>
                  <a:prstClr val="black"/>
                </a:solidFill>
                <a:effectLst/>
                <a:uLnTx/>
                <a:uFillTx/>
                <a:latin typeface="华文中宋" panose="02010600040101010101" pitchFamily="2" charset="-122"/>
                <a:ea typeface="华文中宋" panose="02010600040101010101" pitchFamily="2" charset="-122"/>
                <a:cs typeface="+mn-cs"/>
              </a:rPr>
              <a:t>实验过程</a:t>
            </a:r>
          </a:p>
        </p:txBody>
      </p:sp>
    </p:spTree>
    <p:extLst>
      <p:ext uri="{BB962C8B-B14F-4D97-AF65-F5344CB8AC3E}">
        <p14:creationId xmlns:p14="http://schemas.microsoft.com/office/powerpoint/2010/main" val="32433379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67769" y="1428048"/>
            <a:ext cx="7256462" cy="4840104"/>
          </a:xfrm>
          <a:prstGeom prst="rect">
            <a:avLst/>
          </a:prstGeom>
        </p:spPr>
      </p:pic>
      <p:sp>
        <p:nvSpPr>
          <p:cNvPr id="4" name="文本框 3"/>
          <p:cNvSpPr txBox="1"/>
          <p:nvPr/>
        </p:nvSpPr>
        <p:spPr>
          <a:xfrm>
            <a:off x="4443095" y="589848"/>
            <a:ext cx="3305810" cy="738664"/>
          </a:xfrm>
          <a:prstGeom prst="rect">
            <a:avLst/>
          </a:prstGeom>
          <a:noFill/>
        </p:spPr>
        <p:txBody>
          <a:bodyPr wrap="square" rtlCol="0">
            <a:spAutoFit/>
          </a:bodyPr>
          <a:lstStyle/>
          <a:p>
            <a:r>
              <a:rPr lang="zh-CN" altLang="en-US" sz="2400" dirty="0"/>
              <a:t>硫酸铜溶液的反演曲线</a:t>
            </a:r>
            <a:endParaRPr lang="en-US" altLang="zh-CN" sz="2400" dirty="0"/>
          </a:p>
          <a:p>
            <a:pPr algn="ctr"/>
            <a:r>
              <a:rPr lang="zh-CN" altLang="en-US" dirty="0"/>
              <a:t>（以质量分数为</a:t>
            </a:r>
            <a:r>
              <a:rPr lang="en-US" altLang="zh-CN" dirty="0"/>
              <a:t>3%</a:t>
            </a:r>
            <a:r>
              <a:rPr lang="zh-CN" altLang="en-US" dirty="0"/>
              <a:t>为例）</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图表 2"/>
          <p:cNvGraphicFramePr/>
          <p:nvPr>
            <p:extLst>
              <p:ext uri="{D42A27DB-BD31-4B8C-83A1-F6EECF244321}">
                <p14:modId xmlns:p14="http://schemas.microsoft.com/office/powerpoint/2010/main" val="271525251"/>
              </p:ext>
            </p:extLst>
          </p:nvPr>
        </p:nvGraphicFramePr>
        <p:xfrm>
          <a:off x="2423592" y="1700808"/>
          <a:ext cx="6827519" cy="4348479"/>
        </p:xfrm>
        <a:graphic>
          <a:graphicData uri="http://schemas.openxmlformats.org/drawingml/2006/chart">
            <c:chart xmlns:c="http://schemas.openxmlformats.org/drawingml/2006/chart" xmlns:r="http://schemas.openxmlformats.org/officeDocument/2006/relationships" r:id="rId2"/>
          </a:graphicData>
        </a:graphic>
      </p:graphicFrame>
      <p:sp>
        <p:nvSpPr>
          <p:cNvPr id="5" name="文本框 4"/>
          <p:cNvSpPr txBox="1"/>
          <p:nvPr/>
        </p:nvSpPr>
        <p:spPr>
          <a:xfrm>
            <a:off x="9408368" y="1556792"/>
            <a:ext cx="2367280" cy="646331"/>
          </a:xfrm>
          <a:prstGeom prst="rect">
            <a:avLst/>
          </a:prstGeom>
          <a:noFill/>
        </p:spPr>
        <p:txBody>
          <a:bodyPr wrap="square" rtlCol="0">
            <a:spAutoFit/>
          </a:bodyPr>
          <a:lstStyle/>
          <a:p>
            <a:r>
              <a:rPr lang="en-US" altLang="zh-CN" baseline="0" dirty="0"/>
              <a:t>y = 6.5658x - 0.0075</a:t>
            </a:r>
            <a:br>
              <a:rPr lang="en-US" altLang="zh-CN" baseline="0" dirty="0"/>
            </a:br>
            <a:r>
              <a:rPr lang="en-US" altLang="zh-CN" baseline="0" dirty="0"/>
              <a:t>R² = 0.9974</a:t>
            </a:r>
          </a:p>
        </p:txBody>
      </p:sp>
      <p:sp>
        <p:nvSpPr>
          <p:cNvPr id="4" name="文本框 3">
            <a:extLst>
              <a:ext uri="{FF2B5EF4-FFF2-40B4-BE49-F238E27FC236}">
                <a16:creationId xmlns:a16="http://schemas.microsoft.com/office/drawing/2014/main" id="{8F7879EA-9A7E-4934-9D93-4A1D108FA64E}"/>
              </a:ext>
            </a:extLst>
          </p:cNvPr>
          <p:cNvSpPr txBox="1"/>
          <p:nvPr/>
        </p:nvSpPr>
        <p:spPr>
          <a:xfrm>
            <a:off x="3586162" y="404664"/>
            <a:ext cx="5019675" cy="1200329"/>
          </a:xfrm>
          <a:prstGeom prst="rect">
            <a:avLst/>
          </a:prstGeom>
          <a:noFill/>
        </p:spPr>
        <p:txBody>
          <a:bodyPr wrap="square" rtlCol="0">
            <a:spAutoFit/>
          </a:bodyPr>
          <a:lstStyle/>
          <a:p>
            <a:pPr algn="ctr"/>
            <a:r>
              <a:rPr lang="zh-CN" altLang="en-US" sz="2400" dirty="0"/>
              <a:t>横向弛豫时间倒数与</a:t>
            </a:r>
            <a:endParaRPr lang="en-US" altLang="zh-CN" sz="2400" dirty="0"/>
          </a:p>
          <a:p>
            <a:pPr algn="ctr"/>
            <a:r>
              <a:rPr lang="zh-CN" altLang="en-US" sz="2400" dirty="0"/>
              <a:t>硫酸铜溶液质量分数的</a:t>
            </a:r>
            <a:endParaRPr lang="en-US" altLang="zh-CN" sz="2400" dirty="0"/>
          </a:p>
          <a:p>
            <a:pPr algn="ctr"/>
            <a:r>
              <a:rPr lang="zh-CN" altLang="en-US" sz="2400" dirty="0"/>
              <a:t>线性拟合</a:t>
            </a:r>
          </a:p>
        </p:txBody>
      </p:sp>
      <p:sp>
        <p:nvSpPr>
          <p:cNvPr id="7" name="文本框 6">
            <a:extLst>
              <a:ext uri="{FF2B5EF4-FFF2-40B4-BE49-F238E27FC236}">
                <a16:creationId xmlns:a16="http://schemas.microsoft.com/office/drawing/2014/main" id="{A2CD41C9-D6D2-4B11-829E-6B1D3A8E7808}"/>
              </a:ext>
            </a:extLst>
          </p:cNvPr>
          <p:cNvSpPr txBox="1"/>
          <p:nvPr/>
        </p:nvSpPr>
        <p:spPr>
          <a:xfrm>
            <a:off x="9390790" y="2690336"/>
            <a:ext cx="1880171" cy="1477328"/>
          </a:xfrm>
          <a:prstGeom prst="rect">
            <a:avLst/>
          </a:prstGeom>
          <a:noFill/>
        </p:spPr>
        <p:txBody>
          <a:bodyPr wrap="square" rtlCol="0">
            <a:spAutoFit/>
          </a:bodyPr>
          <a:lstStyle/>
          <a:p>
            <a:r>
              <a:rPr lang="zh-CN" altLang="en-US" dirty="0"/>
              <a:t>利用测得的平均峰顶点时间</a:t>
            </a:r>
            <a:r>
              <a:rPr lang="en-US" altLang="zh-CN" dirty="0"/>
              <a:t>1.175ms</a:t>
            </a:r>
            <a:r>
              <a:rPr lang="zh-CN" altLang="en-US" dirty="0"/>
              <a:t>计算得出所需标准溶液质量分数为</a:t>
            </a:r>
            <a:r>
              <a:rPr lang="en-US" altLang="zh-CN" dirty="0"/>
              <a:t>13.1%</a:t>
            </a:r>
            <a:endParaRPr lang="zh-CN" altLang="en-US" dirty="0"/>
          </a:p>
        </p:txBody>
      </p:sp>
      <p:graphicFrame>
        <p:nvGraphicFramePr>
          <p:cNvPr id="6" name="表格 2">
            <a:extLst>
              <a:ext uri="{FF2B5EF4-FFF2-40B4-BE49-F238E27FC236}">
                <a16:creationId xmlns:a16="http://schemas.microsoft.com/office/drawing/2014/main" id="{EA41E59F-1CF2-4994-ACD8-12CFFAEFF7FC}"/>
              </a:ext>
            </a:extLst>
          </p:cNvPr>
          <p:cNvGraphicFramePr>
            <a:graphicFrameLocks noGrp="1"/>
          </p:cNvGraphicFramePr>
          <p:nvPr>
            <p:extLst>
              <p:ext uri="{D42A27DB-BD31-4B8C-83A1-F6EECF244321}">
                <p14:modId xmlns:p14="http://schemas.microsoft.com/office/powerpoint/2010/main" val="1316729436"/>
              </p:ext>
            </p:extLst>
          </p:nvPr>
        </p:nvGraphicFramePr>
        <p:xfrm>
          <a:off x="119336" y="1697359"/>
          <a:ext cx="2375848" cy="2225040"/>
        </p:xfrm>
        <a:graphic>
          <a:graphicData uri="http://schemas.openxmlformats.org/drawingml/2006/table">
            <a:tbl>
              <a:tblPr firstRow="1" bandRow="1">
                <a:tableStyleId>{5C22544A-7EE6-4342-B048-85BDC9FD1C3A}</a:tableStyleId>
              </a:tblPr>
              <a:tblGrid>
                <a:gridCol w="1187924">
                  <a:extLst>
                    <a:ext uri="{9D8B030D-6E8A-4147-A177-3AD203B41FA5}">
                      <a16:colId xmlns:a16="http://schemas.microsoft.com/office/drawing/2014/main" val="400324217"/>
                    </a:ext>
                  </a:extLst>
                </a:gridCol>
                <a:gridCol w="1187924">
                  <a:extLst>
                    <a:ext uri="{9D8B030D-6E8A-4147-A177-3AD203B41FA5}">
                      <a16:colId xmlns:a16="http://schemas.microsoft.com/office/drawing/2014/main" val="1873557746"/>
                    </a:ext>
                  </a:extLst>
                </a:gridCol>
              </a:tblGrid>
              <a:tr h="370840">
                <a:tc>
                  <a:txBody>
                    <a:bodyPr/>
                    <a:lstStyle/>
                    <a:p>
                      <a:pPr algn="ctr"/>
                      <a:r>
                        <a:rPr lang="zh-CN" altLang="en-US" dirty="0"/>
                        <a:t>质量分数</a:t>
                      </a:r>
                    </a:p>
                  </a:txBody>
                  <a:tcPr/>
                </a:tc>
                <a:tc>
                  <a:txBody>
                    <a:bodyPr/>
                    <a:lstStyle/>
                    <a:p>
                      <a:pPr algn="ctr"/>
                      <a:r>
                        <a:rPr lang="en-US" altLang="zh-CN" sz="1400" dirty="0"/>
                        <a:t>(1/T</a:t>
                      </a:r>
                      <a:r>
                        <a:rPr lang="en-US" altLang="zh-CN" sz="1400" baseline="-25000" dirty="0"/>
                        <a:t>2</a:t>
                      </a:r>
                      <a:r>
                        <a:rPr lang="en-US" altLang="zh-CN" sz="1400" baseline="0" dirty="0"/>
                        <a:t>)/</a:t>
                      </a:r>
                      <a:r>
                        <a:rPr lang="en-US" altLang="zh-CN" sz="1400" baseline="0" dirty="0" err="1"/>
                        <a:t>ms</a:t>
                      </a:r>
                      <a:r>
                        <a:rPr lang="en-US" altLang="zh-CN" sz="1400" baseline="0" dirty="0"/>
                        <a:t>^-1</a:t>
                      </a:r>
                      <a:endParaRPr lang="zh-CN" altLang="en-US" sz="1400" dirty="0"/>
                    </a:p>
                  </a:txBody>
                  <a:tcPr/>
                </a:tc>
                <a:extLst>
                  <a:ext uri="{0D108BD9-81ED-4DB2-BD59-A6C34878D82A}">
                    <a16:rowId xmlns:a16="http://schemas.microsoft.com/office/drawing/2014/main" val="2796014562"/>
                  </a:ext>
                </a:extLst>
              </a:tr>
              <a:tr h="370840">
                <a:tc>
                  <a:txBody>
                    <a:bodyPr/>
                    <a:lstStyle/>
                    <a:p>
                      <a:pPr algn="ctr"/>
                      <a:r>
                        <a:rPr lang="en-US" altLang="zh-CN" dirty="0"/>
                        <a:t>0.01</a:t>
                      </a:r>
                      <a:endParaRPr lang="zh-CN" altLang="en-US" dirty="0"/>
                    </a:p>
                  </a:txBody>
                  <a:tcPr/>
                </a:tc>
                <a:tc>
                  <a:txBody>
                    <a:bodyPr/>
                    <a:lstStyle/>
                    <a:p>
                      <a:pPr algn="ctr"/>
                      <a:r>
                        <a:rPr lang="en-US" altLang="zh-CN" dirty="0"/>
                        <a:t>0.0614</a:t>
                      </a:r>
                      <a:endParaRPr lang="zh-CN" altLang="en-US" dirty="0"/>
                    </a:p>
                  </a:txBody>
                  <a:tcPr/>
                </a:tc>
                <a:extLst>
                  <a:ext uri="{0D108BD9-81ED-4DB2-BD59-A6C34878D82A}">
                    <a16:rowId xmlns:a16="http://schemas.microsoft.com/office/drawing/2014/main" val="4055004269"/>
                  </a:ext>
                </a:extLst>
              </a:tr>
              <a:tr h="370840">
                <a:tc>
                  <a:txBody>
                    <a:bodyPr/>
                    <a:lstStyle/>
                    <a:p>
                      <a:pPr algn="ctr"/>
                      <a:r>
                        <a:rPr lang="en-US" altLang="zh-CN" dirty="0"/>
                        <a:t>0.02</a:t>
                      </a:r>
                      <a:endParaRPr lang="zh-CN" altLang="en-US" dirty="0"/>
                    </a:p>
                  </a:txBody>
                  <a:tcPr/>
                </a:tc>
                <a:tc>
                  <a:txBody>
                    <a:bodyPr/>
                    <a:lstStyle/>
                    <a:p>
                      <a:pPr algn="ctr"/>
                      <a:r>
                        <a:rPr lang="en-US" altLang="zh-CN" dirty="0"/>
                        <a:t>0.1233</a:t>
                      </a:r>
                      <a:endParaRPr lang="zh-CN" altLang="en-US" dirty="0"/>
                    </a:p>
                  </a:txBody>
                  <a:tcPr/>
                </a:tc>
                <a:extLst>
                  <a:ext uri="{0D108BD9-81ED-4DB2-BD59-A6C34878D82A}">
                    <a16:rowId xmlns:a16="http://schemas.microsoft.com/office/drawing/2014/main" val="1601277018"/>
                  </a:ext>
                </a:extLst>
              </a:tr>
              <a:tr h="370840">
                <a:tc>
                  <a:txBody>
                    <a:bodyPr/>
                    <a:lstStyle/>
                    <a:p>
                      <a:pPr algn="ctr"/>
                      <a:r>
                        <a:rPr lang="en-US" altLang="zh-CN" dirty="0"/>
                        <a:t>0.03</a:t>
                      </a:r>
                      <a:endParaRPr lang="zh-CN" altLang="en-US" dirty="0"/>
                    </a:p>
                  </a:txBody>
                  <a:tcPr/>
                </a:tc>
                <a:tc>
                  <a:txBody>
                    <a:bodyPr/>
                    <a:lstStyle/>
                    <a:p>
                      <a:pPr algn="ctr"/>
                      <a:r>
                        <a:rPr lang="en-US" altLang="zh-CN" dirty="0"/>
                        <a:t>0.1874</a:t>
                      </a:r>
                      <a:endParaRPr lang="zh-CN" altLang="en-US" dirty="0"/>
                    </a:p>
                  </a:txBody>
                  <a:tcPr/>
                </a:tc>
                <a:extLst>
                  <a:ext uri="{0D108BD9-81ED-4DB2-BD59-A6C34878D82A}">
                    <a16:rowId xmlns:a16="http://schemas.microsoft.com/office/drawing/2014/main" val="4063116817"/>
                  </a:ext>
                </a:extLst>
              </a:tr>
              <a:tr h="370840">
                <a:tc>
                  <a:txBody>
                    <a:bodyPr/>
                    <a:lstStyle/>
                    <a:p>
                      <a:pPr algn="ctr"/>
                      <a:r>
                        <a:rPr lang="en-US" altLang="zh-CN" dirty="0"/>
                        <a:t>0.04</a:t>
                      </a:r>
                      <a:endParaRPr lang="zh-CN" altLang="en-US" dirty="0"/>
                    </a:p>
                  </a:txBody>
                  <a:tcPr/>
                </a:tc>
                <a:tc>
                  <a:txBody>
                    <a:bodyPr/>
                    <a:lstStyle/>
                    <a:p>
                      <a:pPr algn="ctr"/>
                      <a:r>
                        <a:rPr lang="en-US" altLang="zh-CN" dirty="0"/>
                        <a:t>0.2477</a:t>
                      </a:r>
                      <a:endParaRPr lang="zh-CN" altLang="en-US" dirty="0"/>
                    </a:p>
                  </a:txBody>
                  <a:tcPr/>
                </a:tc>
                <a:extLst>
                  <a:ext uri="{0D108BD9-81ED-4DB2-BD59-A6C34878D82A}">
                    <a16:rowId xmlns:a16="http://schemas.microsoft.com/office/drawing/2014/main" val="4277596951"/>
                  </a:ext>
                </a:extLst>
              </a:tr>
              <a:tr h="370840">
                <a:tc>
                  <a:txBody>
                    <a:bodyPr/>
                    <a:lstStyle/>
                    <a:p>
                      <a:pPr algn="ctr"/>
                      <a:r>
                        <a:rPr lang="en-US" altLang="zh-CN" dirty="0"/>
                        <a:t>0.05</a:t>
                      </a:r>
                      <a:endParaRPr lang="zh-CN" altLang="en-US" dirty="0"/>
                    </a:p>
                  </a:txBody>
                  <a:tcPr/>
                </a:tc>
                <a:tc>
                  <a:txBody>
                    <a:bodyPr/>
                    <a:lstStyle/>
                    <a:p>
                      <a:pPr algn="ctr"/>
                      <a:r>
                        <a:rPr lang="en-US" altLang="zh-CN" dirty="0"/>
                        <a:t>0.3274</a:t>
                      </a:r>
                      <a:endParaRPr lang="zh-CN" altLang="en-US" dirty="0"/>
                    </a:p>
                  </a:txBody>
                  <a:tcPr/>
                </a:tc>
                <a:extLst>
                  <a:ext uri="{0D108BD9-81ED-4DB2-BD59-A6C34878D82A}">
                    <a16:rowId xmlns:a16="http://schemas.microsoft.com/office/drawing/2014/main" val="1573996685"/>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2400" dirty="0"/>
              <a:t>含水量的定标曲线</a:t>
            </a:r>
          </a:p>
        </p:txBody>
      </p:sp>
      <p:graphicFrame>
        <p:nvGraphicFramePr>
          <p:cNvPr id="3" name="图表 2"/>
          <p:cNvGraphicFramePr/>
          <p:nvPr/>
        </p:nvGraphicFramePr>
        <p:xfrm>
          <a:off x="2905125" y="2124074"/>
          <a:ext cx="5810250" cy="3895725"/>
        </p:xfrm>
        <a:graphic>
          <a:graphicData uri="http://schemas.openxmlformats.org/drawingml/2006/chart">
            <c:chart xmlns:c="http://schemas.openxmlformats.org/drawingml/2006/chart" xmlns:r="http://schemas.openxmlformats.org/officeDocument/2006/relationships" r:id="rId2"/>
          </a:graphicData>
        </a:graphic>
      </p:graphicFrame>
      <p:sp>
        <p:nvSpPr>
          <p:cNvPr id="4" name="文本框 3"/>
          <p:cNvSpPr txBox="1"/>
          <p:nvPr/>
        </p:nvSpPr>
        <p:spPr>
          <a:xfrm>
            <a:off x="9173855" y="2505670"/>
            <a:ext cx="2905760" cy="923330"/>
          </a:xfrm>
          <a:prstGeom prst="rect">
            <a:avLst/>
          </a:prstGeom>
          <a:noFill/>
        </p:spPr>
        <p:txBody>
          <a:bodyPr wrap="square" rtlCol="0">
            <a:spAutoFit/>
          </a:bodyPr>
          <a:lstStyle/>
          <a:p>
            <a:r>
              <a:rPr lang="en-US" altLang="zh-CN" baseline="0" dirty="0"/>
              <a:t>y = 1586.6x + 58.394</a:t>
            </a:r>
            <a:br>
              <a:rPr lang="en-US" altLang="zh-CN" baseline="0" dirty="0"/>
            </a:br>
            <a:r>
              <a:rPr lang="en-US" altLang="zh-CN" baseline="0" dirty="0"/>
              <a:t>R² = 0.9985</a:t>
            </a:r>
          </a:p>
          <a:p>
            <a:endParaRPr lang="zh-CN" altLang="en-US" dirty="0"/>
          </a:p>
        </p:txBody>
      </p:sp>
      <p:sp>
        <p:nvSpPr>
          <p:cNvPr id="7" name="文本框 6">
            <a:extLst>
              <a:ext uri="{FF2B5EF4-FFF2-40B4-BE49-F238E27FC236}">
                <a16:creationId xmlns:a16="http://schemas.microsoft.com/office/drawing/2014/main" id="{8807CDE1-01F1-487D-98B6-3DECC0BF3F60}"/>
              </a:ext>
            </a:extLst>
          </p:cNvPr>
          <p:cNvSpPr txBox="1"/>
          <p:nvPr/>
        </p:nvSpPr>
        <p:spPr>
          <a:xfrm flipH="1">
            <a:off x="9173855" y="3789040"/>
            <a:ext cx="2518136" cy="923330"/>
          </a:xfrm>
          <a:prstGeom prst="rect">
            <a:avLst/>
          </a:prstGeom>
          <a:noFill/>
        </p:spPr>
        <p:txBody>
          <a:bodyPr wrap="square" rtlCol="0">
            <a:spAutoFit/>
          </a:bodyPr>
          <a:lstStyle/>
          <a:p>
            <a:r>
              <a:rPr lang="zh-CN" altLang="en-US" dirty="0"/>
              <a:t>利用峰面积</a:t>
            </a:r>
            <a:r>
              <a:rPr lang="en-US" altLang="zh-CN" dirty="0"/>
              <a:t>68.379</a:t>
            </a:r>
            <a:r>
              <a:rPr lang="zh-CN" altLang="en-US" dirty="0"/>
              <a:t>计算出含水量</a:t>
            </a:r>
            <a:r>
              <a:rPr lang="en-US" altLang="zh-CN" dirty="0"/>
              <a:t>0.0063g</a:t>
            </a:r>
            <a:r>
              <a:rPr lang="zh-CN" altLang="en-US" dirty="0"/>
              <a:t>，进而得到含水率</a:t>
            </a:r>
            <a:r>
              <a:rPr lang="en-US" altLang="zh-CN" dirty="0"/>
              <a:t>1.05%</a:t>
            </a:r>
            <a:endParaRPr lang="zh-CN" altLang="en-US" dirty="0"/>
          </a:p>
        </p:txBody>
      </p:sp>
      <p:graphicFrame>
        <p:nvGraphicFramePr>
          <p:cNvPr id="6" name="表格 2">
            <a:extLst>
              <a:ext uri="{FF2B5EF4-FFF2-40B4-BE49-F238E27FC236}">
                <a16:creationId xmlns:a16="http://schemas.microsoft.com/office/drawing/2014/main" id="{754BF841-9F0C-4D80-B00A-25E28206E93C}"/>
              </a:ext>
            </a:extLst>
          </p:cNvPr>
          <p:cNvGraphicFramePr>
            <a:graphicFrameLocks noGrp="1"/>
          </p:cNvGraphicFramePr>
          <p:nvPr>
            <p:extLst>
              <p:ext uri="{D42A27DB-BD31-4B8C-83A1-F6EECF244321}">
                <p14:modId xmlns:p14="http://schemas.microsoft.com/office/powerpoint/2010/main" val="2192702746"/>
              </p:ext>
            </p:extLst>
          </p:nvPr>
        </p:nvGraphicFramePr>
        <p:xfrm>
          <a:off x="300037" y="2214694"/>
          <a:ext cx="2375848" cy="2225040"/>
        </p:xfrm>
        <a:graphic>
          <a:graphicData uri="http://schemas.openxmlformats.org/drawingml/2006/table">
            <a:tbl>
              <a:tblPr firstRow="1" bandRow="1">
                <a:tableStyleId>{5C22544A-7EE6-4342-B048-85BDC9FD1C3A}</a:tableStyleId>
              </a:tblPr>
              <a:tblGrid>
                <a:gridCol w="1187924">
                  <a:extLst>
                    <a:ext uri="{9D8B030D-6E8A-4147-A177-3AD203B41FA5}">
                      <a16:colId xmlns:a16="http://schemas.microsoft.com/office/drawing/2014/main" val="400324217"/>
                    </a:ext>
                  </a:extLst>
                </a:gridCol>
                <a:gridCol w="1187924">
                  <a:extLst>
                    <a:ext uri="{9D8B030D-6E8A-4147-A177-3AD203B41FA5}">
                      <a16:colId xmlns:a16="http://schemas.microsoft.com/office/drawing/2014/main" val="1873557746"/>
                    </a:ext>
                  </a:extLst>
                </a:gridCol>
              </a:tblGrid>
              <a:tr h="370840">
                <a:tc>
                  <a:txBody>
                    <a:bodyPr/>
                    <a:lstStyle/>
                    <a:p>
                      <a:pPr algn="ctr"/>
                      <a:r>
                        <a:rPr lang="zh-CN" altLang="en-US" sz="1600" dirty="0"/>
                        <a:t>溶液质量</a:t>
                      </a:r>
                      <a:r>
                        <a:rPr lang="en-US" altLang="zh-CN" sz="1600" dirty="0"/>
                        <a:t>/g</a:t>
                      </a:r>
                      <a:endParaRPr lang="zh-CN" altLang="en-US" sz="1600" dirty="0"/>
                    </a:p>
                  </a:txBody>
                  <a:tcPr/>
                </a:tc>
                <a:tc>
                  <a:txBody>
                    <a:bodyPr/>
                    <a:lstStyle/>
                    <a:p>
                      <a:pPr algn="ctr"/>
                      <a:r>
                        <a:rPr lang="zh-CN" altLang="en-US" dirty="0"/>
                        <a:t>峰面积</a:t>
                      </a:r>
                    </a:p>
                  </a:txBody>
                  <a:tcPr/>
                </a:tc>
                <a:extLst>
                  <a:ext uri="{0D108BD9-81ED-4DB2-BD59-A6C34878D82A}">
                    <a16:rowId xmlns:a16="http://schemas.microsoft.com/office/drawing/2014/main" val="2796014562"/>
                  </a:ext>
                </a:extLst>
              </a:tr>
              <a:tr h="370840">
                <a:tc>
                  <a:txBody>
                    <a:bodyPr/>
                    <a:lstStyle/>
                    <a:p>
                      <a:pPr algn="ctr"/>
                      <a:r>
                        <a:rPr lang="en-US" altLang="zh-CN" dirty="0"/>
                        <a:t>0.2</a:t>
                      </a:r>
                      <a:endParaRPr lang="zh-CN" altLang="en-US" dirty="0"/>
                    </a:p>
                  </a:txBody>
                  <a:tcPr/>
                </a:tc>
                <a:tc>
                  <a:txBody>
                    <a:bodyPr/>
                    <a:lstStyle/>
                    <a:p>
                      <a:pPr algn="ctr"/>
                      <a:r>
                        <a:rPr lang="en-US" altLang="zh-CN" dirty="0"/>
                        <a:t>382.735</a:t>
                      </a:r>
                      <a:endParaRPr lang="zh-CN" altLang="en-US" dirty="0"/>
                    </a:p>
                  </a:txBody>
                  <a:tcPr/>
                </a:tc>
                <a:extLst>
                  <a:ext uri="{0D108BD9-81ED-4DB2-BD59-A6C34878D82A}">
                    <a16:rowId xmlns:a16="http://schemas.microsoft.com/office/drawing/2014/main" val="4055004269"/>
                  </a:ext>
                </a:extLst>
              </a:tr>
              <a:tr h="370840">
                <a:tc>
                  <a:txBody>
                    <a:bodyPr/>
                    <a:lstStyle/>
                    <a:p>
                      <a:pPr algn="ctr"/>
                      <a:r>
                        <a:rPr lang="en-US" altLang="zh-CN" dirty="0"/>
                        <a:t>0.4</a:t>
                      </a:r>
                      <a:endParaRPr lang="zh-CN" altLang="en-US" dirty="0"/>
                    </a:p>
                  </a:txBody>
                  <a:tcPr/>
                </a:tc>
                <a:tc>
                  <a:txBody>
                    <a:bodyPr/>
                    <a:lstStyle/>
                    <a:p>
                      <a:pPr algn="ctr"/>
                      <a:r>
                        <a:rPr lang="en-US" altLang="zh-CN" dirty="0"/>
                        <a:t>666.966</a:t>
                      </a:r>
                      <a:endParaRPr lang="zh-CN" altLang="en-US" dirty="0"/>
                    </a:p>
                  </a:txBody>
                  <a:tcPr/>
                </a:tc>
                <a:extLst>
                  <a:ext uri="{0D108BD9-81ED-4DB2-BD59-A6C34878D82A}">
                    <a16:rowId xmlns:a16="http://schemas.microsoft.com/office/drawing/2014/main" val="1601277018"/>
                  </a:ext>
                </a:extLst>
              </a:tr>
              <a:tr h="370840">
                <a:tc>
                  <a:txBody>
                    <a:bodyPr/>
                    <a:lstStyle/>
                    <a:p>
                      <a:pPr algn="ctr"/>
                      <a:r>
                        <a:rPr lang="en-US" altLang="zh-CN" dirty="0"/>
                        <a:t>0.6</a:t>
                      </a:r>
                      <a:endParaRPr lang="zh-CN" altLang="en-US" dirty="0"/>
                    </a:p>
                  </a:txBody>
                  <a:tcPr/>
                </a:tc>
                <a:tc>
                  <a:txBody>
                    <a:bodyPr/>
                    <a:lstStyle/>
                    <a:p>
                      <a:pPr algn="ctr"/>
                      <a:r>
                        <a:rPr lang="en-US" altLang="zh-CN" dirty="0"/>
                        <a:t>1037.115</a:t>
                      </a:r>
                      <a:endParaRPr lang="zh-CN" altLang="en-US" dirty="0"/>
                    </a:p>
                  </a:txBody>
                  <a:tcPr/>
                </a:tc>
                <a:extLst>
                  <a:ext uri="{0D108BD9-81ED-4DB2-BD59-A6C34878D82A}">
                    <a16:rowId xmlns:a16="http://schemas.microsoft.com/office/drawing/2014/main" val="4063116817"/>
                  </a:ext>
                </a:extLst>
              </a:tr>
              <a:tr h="370840">
                <a:tc>
                  <a:txBody>
                    <a:bodyPr/>
                    <a:lstStyle/>
                    <a:p>
                      <a:pPr algn="ctr"/>
                      <a:r>
                        <a:rPr lang="en-US" altLang="zh-CN" dirty="0"/>
                        <a:t>0.8</a:t>
                      </a:r>
                      <a:endParaRPr lang="zh-CN" altLang="en-US" dirty="0"/>
                    </a:p>
                  </a:txBody>
                  <a:tcPr/>
                </a:tc>
                <a:tc>
                  <a:txBody>
                    <a:bodyPr/>
                    <a:lstStyle/>
                    <a:p>
                      <a:pPr algn="ctr"/>
                      <a:r>
                        <a:rPr lang="en-US" altLang="zh-CN" dirty="0"/>
                        <a:t>1324.416</a:t>
                      </a:r>
                      <a:endParaRPr lang="zh-CN" altLang="en-US" dirty="0"/>
                    </a:p>
                  </a:txBody>
                  <a:tcPr/>
                </a:tc>
                <a:extLst>
                  <a:ext uri="{0D108BD9-81ED-4DB2-BD59-A6C34878D82A}">
                    <a16:rowId xmlns:a16="http://schemas.microsoft.com/office/drawing/2014/main" val="4277596951"/>
                  </a:ext>
                </a:extLst>
              </a:tr>
              <a:tr h="370840">
                <a:tc>
                  <a:txBody>
                    <a:bodyPr/>
                    <a:lstStyle/>
                    <a:p>
                      <a:pPr algn="ctr"/>
                      <a:r>
                        <a:rPr lang="en-US" altLang="zh-CN" dirty="0"/>
                        <a:t>1.0</a:t>
                      </a:r>
                      <a:endParaRPr lang="zh-CN" altLang="en-US" dirty="0"/>
                    </a:p>
                  </a:txBody>
                  <a:tcPr/>
                </a:tc>
                <a:tc>
                  <a:txBody>
                    <a:bodyPr/>
                    <a:lstStyle/>
                    <a:p>
                      <a:pPr algn="ctr"/>
                      <a:r>
                        <a:rPr lang="en-US" altLang="zh-CN" dirty="0"/>
                        <a:t>1640.645</a:t>
                      </a:r>
                      <a:endParaRPr lang="zh-CN" altLang="en-US" dirty="0"/>
                    </a:p>
                  </a:txBody>
                  <a:tcPr/>
                </a:tc>
                <a:extLst>
                  <a:ext uri="{0D108BD9-81ED-4DB2-BD59-A6C34878D82A}">
                    <a16:rowId xmlns:a16="http://schemas.microsoft.com/office/drawing/2014/main" val="1573996685"/>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E5D7D6B8-A227-4B27-BA0F-BBB2DF357912}"/>
              </a:ext>
            </a:extLst>
          </p:cNvPr>
          <p:cNvSpPr txBox="1"/>
          <p:nvPr/>
        </p:nvSpPr>
        <p:spPr>
          <a:xfrm>
            <a:off x="1271464" y="620688"/>
            <a:ext cx="2304256"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dirty="0">
                <a:ln>
                  <a:noFill/>
                </a:ln>
                <a:solidFill>
                  <a:prstClr val="black"/>
                </a:solidFill>
                <a:effectLst/>
                <a:uLnTx/>
                <a:uFillTx/>
                <a:latin typeface="华文中宋" panose="02010600040101010101" pitchFamily="2" charset="-122"/>
                <a:ea typeface="华文中宋" panose="02010600040101010101" pitchFamily="2" charset="-122"/>
                <a:cs typeface="+mn-cs"/>
              </a:rPr>
              <a:t>实验总结</a:t>
            </a:r>
          </a:p>
        </p:txBody>
      </p:sp>
      <p:sp>
        <p:nvSpPr>
          <p:cNvPr id="2" name="文本框 1">
            <a:extLst>
              <a:ext uri="{FF2B5EF4-FFF2-40B4-BE49-F238E27FC236}">
                <a16:creationId xmlns:a16="http://schemas.microsoft.com/office/drawing/2014/main" id="{2AB00278-371B-491C-BFE3-06CC76CC9EFA}"/>
              </a:ext>
            </a:extLst>
          </p:cNvPr>
          <p:cNvSpPr txBox="1"/>
          <p:nvPr/>
        </p:nvSpPr>
        <p:spPr>
          <a:xfrm>
            <a:off x="1265650" y="1571600"/>
            <a:ext cx="8142718" cy="3416320"/>
          </a:xfrm>
          <a:prstGeom prst="rect">
            <a:avLst/>
          </a:prstGeom>
          <a:noFill/>
        </p:spPr>
        <p:txBody>
          <a:bodyPr wrap="square" rtlCol="0">
            <a:spAutoFit/>
          </a:bodyPr>
          <a:lstStyle/>
          <a:p>
            <a:r>
              <a:rPr lang="zh-CN" altLang="en-US" sz="2400" dirty="0"/>
              <a:t>核磁共振法测种子含油含水率的优势：</a:t>
            </a:r>
            <a:endParaRPr lang="en-US" altLang="zh-CN" sz="2400" dirty="0"/>
          </a:p>
          <a:p>
            <a:endParaRPr lang="en-US" altLang="zh-CN" sz="2400" dirty="0"/>
          </a:p>
          <a:p>
            <a:pPr marL="285750" indent="-285750">
              <a:buFont typeface="Arial" panose="020B0604020202020204" pitchFamily="34" charset="0"/>
              <a:buChar char="•"/>
            </a:pPr>
            <a:r>
              <a:rPr lang="zh-CN" altLang="en-US" sz="2400" dirty="0"/>
              <a:t>含油率：核磁共振（</a:t>
            </a:r>
            <a:r>
              <a:rPr lang="en-US" altLang="zh-CN" sz="2400" dirty="0"/>
              <a:t>NMR</a:t>
            </a:r>
            <a:r>
              <a:rPr lang="zh-CN" altLang="en-US" sz="2400" dirty="0"/>
              <a:t>）法相比溶剂萃取法和近红外反射光谱（</a:t>
            </a:r>
            <a:r>
              <a:rPr lang="en-US" altLang="zh-CN" sz="2400" dirty="0"/>
              <a:t>NIR</a:t>
            </a:r>
            <a:r>
              <a:rPr lang="zh-CN" altLang="en-US" sz="2400" dirty="0"/>
              <a:t>）法更为精确，重复性更好。（原因：</a:t>
            </a:r>
            <a:r>
              <a:rPr lang="en-US" altLang="zh-CN" sz="2400" dirty="0"/>
              <a:t>NIR</a:t>
            </a:r>
            <a:r>
              <a:rPr lang="zh-CN" altLang="en-US" sz="2400" dirty="0"/>
              <a:t>法要求将样品磨得十分细碎，萃取法需要将样品中全部油分萃取出来，二者均难以达到要求，影响精度。）</a:t>
            </a:r>
            <a:endParaRPr lang="en-US" altLang="zh-CN" sz="2400" dirty="0"/>
          </a:p>
          <a:p>
            <a:pPr marL="285750" indent="-285750">
              <a:buFont typeface="Arial" panose="020B0604020202020204" pitchFamily="34" charset="0"/>
              <a:buChar char="•"/>
            </a:pPr>
            <a:endParaRPr lang="en-US" altLang="zh-CN" sz="2400" dirty="0"/>
          </a:p>
          <a:p>
            <a:pPr marL="285750" indent="-285750">
              <a:buFont typeface="Arial" panose="020B0604020202020204" pitchFamily="34" charset="0"/>
              <a:buChar char="•"/>
            </a:pPr>
            <a:r>
              <a:rPr lang="zh-CN" altLang="en-US" sz="2400" dirty="0"/>
              <a:t>含水率：相比于</a:t>
            </a:r>
            <a:r>
              <a:rPr lang="en-US" altLang="zh-CN" sz="2400" dirty="0"/>
              <a:t>103</a:t>
            </a:r>
            <a:r>
              <a:rPr lang="zh-CN" altLang="en-US" sz="2400" dirty="0"/>
              <a:t>℃恒重法，</a:t>
            </a:r>
            <a:r>
              <a:rPr lang="en-US" altLang="zh-CN" sz="2400" dirty="0"/>
              <a:t>NMR</a:t>
            </a:r>
            <a:r>
              <a:rPr lang="zh-CN" altLang="en-US" sz="2400" dirty="0"/>
              <a:t>法对被测样品无损伤，准确度更高，测量更快。</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E5D7D6B8-A227-4B27-BA0F-BBB2DF357912}"/>
              </a:ext>
            </a:extLst>
          </p:cNvPr>
          <p:cNvSpPr txBox="1"/>
          <p:nvPr/>
        </p:nvSpPr>
        <p:spPr>
          <a:xfrm>
            <a:off x="1271464" y="620688"/>
            <a:ext cx="2304256"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dirty="0">
                <a:ln>
                  <a:noFill/>
                </a:ln>
                <a:solidFill>
                  <a:prstClr val="black"/>
                </a:solidFill>
                <a:effectLst/>
                <a:uLnTx/>
                <a:uFillTx/>
                <a:latin typeface="华文中宋" panose="02010600040101010101" pitchFamily="2" charset="-122"/>
                <a:ea typeface="华文中宋" panose="02010600040101010101" pitchFamily="2" charset="-122"/>
                <a:cs typeface="+mn-cs"/>
              </a:rPr>
              <a:t>实验总结</a:t>
            </a:r>
          </a:p>
        </p:txBody>
      </p:sp>
      <p:sp>
        <p:nvSpPr>
          <p:cNvPr id="3" name="文本框 2">
            <a:extLst>
              <a:ext uri="{FF2B5EF4-FFF2-40B4-BE49-F238E27FC236}">
                <a16:creationId xmlns:a16="http://schemas.microsoft.com/office/drawing/2014/main" id="{3A79CDFD-3B80-4F87-A0E5-E515ECF287A3}"/>
              </a:ext>
            </a:extLst>
          </p:cNvPr>
          <p:cNvSpPr txBox="1"/>
          <p:nvPr/>
        </p:nvSpPr>
        <p:spPr>
          <a:xfrm>
            <a:off x="1343472" y="1628800"/>
            <a:ext cx="7992888" cy="3785652"/>
          </a:xfrm>
          <a:prstGeom prst="rect">
            <a:avLst/>
          </a:prstGeom>
          <a:noFill/>
        </p:spPr>
        <p:txBody>
          <a:bodyPr wrap="square" rtlCol="0">
            <a:spAutoFit/>
          </a:bodyPr>
          <a:lstStyle/>
          <a:p>
            <a:r>
              <a:rPr kumimoji="0" lang="en-US" altLang="zh-CN" sz="24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CuSO</a:t>
            </a:r>
            <a:r>
              <a:rPr kumimoji="0" lang="en-US" altLang="zh-CN" sz="2400" b="0" i="0" u="none" strike="noStrike" kern="1200" cap="none" spc="0" normalizeH="0" baseline="-25000" noProof="0" dirty="0">
                <a:ln>
                  <a:noFill/>
                </a:ln>
                <a:solidFill>
                  <a:prstClr val="black"/>
                </a:solidFill>
                <a:effectLst/>
                <a:uLnTx/>
                <a:uFillTx/>
                <a:latin typeface="Tw Cen MT" panose="020B0602020104020603"/>
                <a:ea typeface="宋体" panose="02010600030101010101" pitchFamily="2" charset="-122"/>
                <a:cs typeface="+mn-cs"/>
              </a:rPr>
              <a:t>4</a:t>
            </a:r>
            <a:r>
              <a:rPr kumimoji="0" lang="zh-CN" altLang="en-US" sz="2400" b="0" i="0" u="none" strike="noStrike" kern="1200" cap="none" spc="0" normalizeH="0" noProof="0" dirty="0">
                <a:ln>
                  <a:noFill/>
                </a:ln>
                <a:solidFill>
                  <a:prstClr val="black"/>
                </a:solidFill>
                <a:effectLst/>
                <a:uLnTx/>
                <a:uFillTx/>
                <a:latin typeface="Tw Cen MT" panose="020B0602020104020603"/>
                <a:ea typeface="宋体" panose="02010600030101010101" pitchFamily="2" charset="-122"/>
                <a:cs typeface="+mn-cs"/>
              </a:rPr>
              <a:t>溶液浓度影响横向弛豫时间</a:t>
            </a:r>
            <a:r>
              <a:rPr kumimoji="0" lang="en-US" altLang="zh-CN" sz="2400" b="0" i="0" u="none" strike="noStrike" kern="1200" cap="none" spc="0" normalizeH="0" noProof="0" dirty="0">
                <a:ln>
                  <a:noFill/>
                </a:ln>
                <a:solidFill>
                  <a:prstClr val="black"/>
                </a:solidFill>
                <a:effectLst/>
                <a:uLnTx/>
                <a:uFillTx/>
                <a:latin typeface="Tw Cen MT" panose="020B0602020104020603"/>
                <a:ea typeface="宋体" panose="02010600030101010101" pitchFamily="2" charset="-122"/>
                <a:cs typeface="+mn-cs"/>
              </a:rPr>
              <a:t>T</a:t>
            </a:r>
            <a:r>
              <a:rPr kumimoji="0" lang="en-US" altLang="zh-CN" sz="2400" b="0" i="0" u="none" strike="noStrike" kern="1200" cap="none" spc="0" normalizeH="0" baseline="-25000" noProof="0" dirty="0">
                <a:ln>
                  <a:noFill/>
                </a:ln>
                <a:solidFill>
                  <a:prstClr val="black"/>
                </a:solidFill>
                <a:effectLst/>
                <a:uLnTx/>
                <a:uFillTx/>
                <a:latin typeface="Tw Cen MT" panose="020B0602020104020603"/>
                <a:ea typeface="宋体" panose="02010600030101010101" pitchFamily="2" charset="-122"/>
                <a:cs typeface="+mn-cs"/>
              </a:rPr>
              <a:t>2</a:t>
            </a:r>
            <a:r>
              <a:rPr kumimoji="0" lang="zh-CN" altLang="en-US" sz="2400" b="0" i="0" u="none" strike="noStrike" kern="1200" cap="none" spc="0" normalizeH="0" noProof="0" dirty="0">
                <a:ln>
                  <a:noFill/>
                </a:ln>
                <a:solidFill>
                  <a:prstClr val="black"/>
                </a:solidFill>
                <a:effectLst/>
                <a:uLnTx/>
                <a:uFillTx/>
                <a:latin typeface="Tw Cen MT" panose="020B0602020104020603"/>
                <a:ea typeface="宋体" panose="02010600030101010101" pitchFamily="2" charset="-122"/>
                <a:cs typeface="+mn-cs"/>
              </a:rPr>
              <a:t>的原因</a:t>
            </a:r>
            <a:endParaRPr kumimoji="0" lang="en-US" altLang="zh-CN" sz="2400" b="0" i="0" u="none" strike="noStrike" kern="1200" cap="none" spc="0" normalizeH="0" noProof="0" dirty="0">
              <a:ln>
                <a:noFill/>
              </a:ln>
              <a:solidFill>
                <a:prstClr val="black"/>
              </a:solidFill>
              <a:effectLst/>
              <a:uLnTx/>
              <a:uFillTx/>
              <a:latin typeface="Tw Cen MT" panose="020B0602020104020603"/>
              <a:ea typeface="宋体" panose="02010600030101010101" pitchFamily="2" charset="-122"/>
              <a:cs typeface="+mn-cs"/>
            </a:endParaRPr>
          </a:p>
          <a:p>
            <a:endParaRPr lang="en-US" altLang="zh-CN" sz="2400" dirty="0">
              <a:solidFill>
                <a:prstClr val="black"/>
              </a:solidFill>
              <a:latin typeface="Tw Cen MT" panose="020B0602020104020603"/>
              <a:ea typeface="宋体" panose="02010600030101010101" pitchFamily="2" charset="-122"/>
            </a:endParaRPr>
          </a:p>
          <a:p>
            <a:pPr algn="l"/>
            <a:r>
              <a:rPr lang="zh-CN" altLang="en-US" sz="2400" dirty="0">
                <a:solidFill>
                  <a:prstClr val="black"/>
                </a:solidFill>
                <a:latin typeface="Tw Cen MT" panose="020B0602020104020603"/>
                <a:ea typeface="宋体" panose="02010600030101010101" pitchFamily="2" charset="-122"/>
              </a:rPr>
              <a:t>横向弛豫来源于自旋</a:t>
            </a:r>
            <a:r>
              <a:rPr lang="en-US" altLang="zh-CN" sz="2400" dirty="0">
                <a:solidFill>
                  <a:prstClr val="black"/>
                </a:solidFill>
                <a:latin typeface="Tw Cen MT" panose="020B0602020104020603"/>
                <a:ea typeface="宋体" panose="02010600030101010101" pitchFamily="2" charset="-122"/>
              </a:rPr>
              <a:t>—</a:t>
            </a:r>
            <a:r>
              <a:rPr lang="zh-CN" altLang="en-US" sz="2400" dirty="0">
                <a:solidFill>
                  <a:prstClr val="black"/>
                </a:solidFill>
                <a:latin typeface="Tw Cen MT" panose="020B0602020104020603"/>
                <a:ea typeface="宋体" panose="02010600030101010101" pitchFamily="2" charset="-122"/>
              </a:rPr>
              <a:t>自旋相互作用，自旋体系内部核自旋与相邻核自旋之间交换能量。溶液浓度增大，水分子中氢核与相邻的</a:t>
            </a:r>
            <a:r>
              <a:rPr kumimoji="0" lang="en-US" altLang="zh-CN" sz="24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Cu</a:t>
            </a:r>
            <a:r>
              <a:rPr kumimoji="0" lang="en-US" altLang="zh-CN" sz="2400" b="0" i="0" u="none" strike="noStrike" kern="1200" cap="none" spc="0" normalizeH="0" baseline="30000" noProof="0" dirty="0">
                <a:ln>
                  <a:noFill/>
                </a:ln>
                <a:solidFill>
                  <a:prstClr val="black"/>
                </a:solidFill>
                <a:effectLst/>
                <a:uLnTx/>
                <a:uFillTx/>
                <a:latin typeface="Tw Cen MT" panose="020B0602020104020603"/>
                <a:ea typeface="宋体" panose="02010600030101010101" pitchFamily="2" charset="-122"/>
                <a:cs typeface="+mn-cs"/>
              </a:rPr>
              <a:t>2+</a:t>
            </a:r>
            <a:r>
              <a:rPr kumimoji="0" lang="zh-CN" altLang="en-US" sz="2400" b="0" i="0" u="none" strike="noStrike" kern="1200" cap="none" spc="0" normalizeH="0" noProof="0" dirty="0">
                <a:ln>
                  <a:noFill/>
                </a:ln>
                <a:solidFill>
                  <a:prstClr val="black"/>
                </a:solidFill>
                <a:effectLst/>
                <a:uLnTx/>
                <a:uFillTx/>
                <a:latin typeface="Tw Cen MT" panose="020B0602020104020603"/>
                <a:ea typeface="宋体" panose="02010600030101010101" pitchFamily="2" charset="-122"/>
                <a:cs typeface="+mn-cs"/>
              </a:rPr>
              <a:t>离子相互作用增强，能量交换加快，横向弛豫时间降低。</a:t>
            </a:r>
            <a:endParaRPr kumimoji="0" lang="en-US" altLang="zh-CN" sz="2400" b="0" i="0" u="none" strike="noStrike" kern="1200" cap="none" spc="0" normalizeH="0" noProof="0" dirty="0">
              <a:ln>
                <a:noFill/>
              </a:ln>
              <a:solidFill>
                <a:prstClr val="black"/>
              </a:solidFill>
              <a:effectLst/>
              <a:uLnTx/>
              <a:uFillTx/>
              <a:latin typeface="Tw Cen MT" panose="020B0602020104020603"/>
              <a:ea typeface="宋体" panose="02010600030101010101" pitchFamily="2" charset="-122"/>
              <a:cs typeface="+mn-cs"/>
            </a:endParaRPr>
          </a:p>
          <a:p>
            <a:pPr algn="l"/>
            <a:endParaRPr lang="en-US" altLang="zh-CN" sz="2400" dirty="0">
              <a:solidFill>
                <a:prstClr val="black"/>
              </a:solidFill>
              <a:latin typeface="Tw Cen MT" panose="020B0602020104020603"/>
              <a:ea typeface="宋体" panose="02010600030101010101" pitchFamily="2" charset="-122"/>
            </a:endParaRPr>
          </a:p>
          <a:p>
            <a:pPr algn="l"/>
            <a:r>
              <a:rPr lang="zh-CN" altLang="en-US" sz="2400" b="0" i="0" dirty="0">
                <a:effectLst/>
                <a:latin typeface="Courier New" panose="02070309020205020404" pitchFamily="49" charset="0"/>
              </a:rPr>
              <a:t>含顺磁性离子的水溶液其弛豫时间的倒数与顺磁离子的浓度成正比，</a:t>
            </a:r>
            <a:r>
              <a:rPr kumimoji="0" lang="en-US" altLang="zh-CN" sz="24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 Cu</a:t>
            </a:r>
            <a:r>
              <a:rPr kumimoji="0" lang="en-US" altLang="zh-CN" sz="2400" b="0" i="0" u="none" strike="noStrike" kern="1200" cap="none" spc="0" normalizeH="0" baseline="30000" noProof="0" dirty="0">
                <a:ln>
                  <a:noFill/>
                </a:ln>
                <a:solidFill>
                  <a:prstClr val="black"/>
                </a:solidFill>
                <a:effectLst/>
                <a:uLnTx/>
                <a:uFillTx/>
                <a:latin typeface="Tw Cen MT" panose="020B0602020104020603"/>
                <a:ea typeface="宋体" panose="02010600030101010101" pitchFamily="2" charset="-122"/>
                <a:cs typeface="+mn-cs"/>
              </a:rPr>
              <a:t>2+</a:t>
            </a:r>
            <a:r>
              <a:rPr kumimoji="0" lang="zh-CN" altLang="en-US" sz="2400" b="0" i="0" u="none" strike="noStrike" kern="1200" cap="none" spc="0" normalizeH="0" noProof="0" dirty="0">
                <a:ln>
                  <a:noFill/>
                </a:ln>
                <a:solidFill>
                  <a:prstClr val="black"/>
                </a:solidFill>
                <a:effectLst/>
                <a:uLnTx/>
                <a:uFillTx/>
                <a:latin typeface="Tw Cen MT" panose="020B0602020104020603"/>
                <a:ea typeface="宋体" panose="02010600030101010101" pitchFamily="2" charset="-122"/>
                <a:cs typeface="+mn-cs"/>
              </a:rPr>
              <a:t>为顺磁性，因此</a:t>
            </a:r>
            <a:r>
              <a:rPr kumimoji="0" lang="en-US" altLang="zh-CN" sz="2400"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CuSO</a:t>
            </a:r>
            <a:r>
              <a:rPr kumimoji="0" lang="en-US" altLang="zh-CN" sz="2400" b="0" i="0" u="none" strike="noStrike" kern="1200" cap="none" spc="0" normalizeH="0" baseline="-25000" noProof="0" dirty="0">
                <a:ln>
                  <a:noFill/>
                </a:ln>
                <a:solidFill>
                  <a:prstClr val="black"/>
                </a:solidFill>
                <a:effectLst/>
                <a:uLnTx/>
                <a:uFillTx/>
                <a:latin typeface="Tw Cen MT" panose="020B0602020104020603"/>
                <a:ea typeface="宋体" panose="02010600030101010101" pitchFamily="2" charset="-122"/>
                <a:cs typeface="+mn-cs"/>
              </a:rPr>
              <a:t>4</a:t>
            </a:r>
            <a:r>
              <a:rPr kumimoji="0" lang="zh-CN" altLang="en-US" sz="2400" b="0" i="0" u="none" strike="noStrike" kern="1200" cap="none" spc="0" normalizeH="0" noProof="0" dirty="0">
                <a:ln>
                  <a:noFill/>
                </a:ln>
                <a:solidFill>
                  <a:prstClr val="black"/>
                </a:solidFill>
                <a:effectLst/>
                <a:uLnTx/>
                <a:uFillTx/>
                <a:latin typeface="Tw Cen MT" panose="020B0602020104020603"/>
                <a:ea typeface="宋体" panose="02010600030101010101" pitchFamily="2" charset="-122"/>
                <a:cs typeface="+mn-cs"/>
              </a:rPr>
              <a:t>溶液浓度增大，</a:t>
            </a:r>
            <a:r>
              <a:rPr kumimoji="0" lang="en-US" altLang="zh-CN" sz="2400" b="0" i="0" u="none" strike="noStrike" kern="1200" cap="none" spc="0" normalizeH="0" noProof="0" dirty="0">
                <a:ln>
                  <a:noFill/>
                </a:ln>
                <a:solidFill>
                  <a:prstClr val="black"/>
                </a:solidFill>
                <a:effectLst/>
                <a:uLnTx/>
                <a:uFillTx/>
                <a:latin typeface="Tw Cen MT" panose="020B0602020104020603"/>
                <a:ea typeface="宋体" panose="02010600030101010101" pitchFamily="2" charset="-122"/>
                <a:cs typeface="+mn-cs"/>
              </a:rPr>
              <a:t> T</a:t>
            </a:r>
            <a:r>
              <a:rPr kumimoji="0" lang="en-US" altLang="zh-CN" sz="2400" b="0" i="0" u="none" strike="noStrike" kern="1200" cap="none" spc="0" normalizeH="0" baseline="-25000" noProof="0" dirty="0">
                <a:ln>
                  <a:noFill/>
                </a:ln>
                <a:solidFill>
                  <a:prstClr val="black"/>
                </a:solidFill>
                <a:effectLst/>
                <a:uLnTx/>
                <a:uFillTx/>
                <a:latin typeface="Tw Cen MT" panose="020B0602020104020603"/>
                <a:ea typeface="宋体" panose="02010600030101010101" pitchFamily="2" charset="-122"/>
                <a:cs typeface="+mn-cs"/>
              </a:rPr>
              <a:t>2</a:t>
            </a:r>
            <a:r>
              <a:rPr kumimoji="0" lang="zh-CN" altLang="en-US" sz="2400" b="0" i="0" u="none" strike="noStrike" kern="1200" cap="none" spc="0" normalizeH="0" noProof="0" dirty="0">
                <a:ln>
                  <a:noFill/>
                </a:ln>
                <a:solidFill>
                  <a:prstClr val="black"/>
                </a:solidFill>
                <a:effectLst/>
                <a:uLnTx/>
                <a:uFillTx/>
                <a:latin typeface="Tw Cen MT" panose="020B0602020104020603"/>
                <a:ea typeface="宋体" panose="02010600030101010101" pitchFamily="2" charset="-122"/>
                <a:cs typeface="+mn-cs"/>
              </a:rPr>
              <a:t>降低。</a:t>
            </a:r>
            <a:endParaRPr lang="zh-CN" altLang="en-US" sz="2400" b="0" i="0" dirty="0">
              <a:effectLst/>
              <a:latin typeface="Courier New" panose="02070309020205020404" pitchFamily="49" charset="0"/>
            </a:endParaRPr>
          </a:p>
        </p:txBody>
      </p:sp>
    </p:spTree>
    <p:extLst>
      <p:ext uri="{BB962C8B-B14F-4D97-AF65-F5344CB8AC3E}">
        <p14:creationId xmlns:p14="http://schemas.microsoft.com/office/powerpoint/2010/main" val="2098707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E5D7D6B8-A227-4B27-BA0F-BBB2DF357912}"/>
              </a:ext>
            </a:extLst>
          </p:cNvPr>
          <p:cNvSpPr txBox="1"/>
          <p:nvPr/>
        </p:nvSpPr>
        <p:spPr>
          <a:xfrm>
            <a:off x="1271464" y="620688"/>
            <a:ext cx="2304256"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dirty="0">
                <a:ln>
                  <a:noFill/>
                </a:ln>
                <a:solidFill>
                  <a:prstClr val="black"/>
                </a:solidFill>
                <a:effectLst/>
                <a:uLnTx/>
                <a:uFillTx/>
                <a:latin typeface="华文中宋" panose="02010600040101010101" pitchFamily="2" charset="-122"/>
                <a:ea typeface="华文中宋" panose="02010600040101010101" pitchFamily="2" charset="-122"/>
                <a:cs typeface="+mn-cs"/>
              </a:rPr>
              <a:t>参考文献</a:t>
            </a:r>
          </a:p>
        </p:txBody>
      </p:sp>
      <p:sp>
        <p:nvSpPr>
          <p:cNvPr id="3" name="文本框 2">
            <a:extLst>
              <a:ext uri="{FF2B5EF4-FFF2-40B4-BE49-F238E27FC236}">
                <a16:creationId xmlns:a16="http://schemas.microsoft.com/office/drawing/2014/main" id="{3A79CDFD-3B80-4F87-A0E5-E515ECF287A3}"/>
              </a:ext>
            </a:extLst>
          </p:cNvPr>
          <p:cNvSpPr txBox="1"/>
          <p:nvPr/>
        </p:nvSpPr>
        <p:spPr>
          <a:xfrm>
            <a:off x="1343472" y="1628800"/>
            <a:ext cx="9721080" cy="34163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[1]</a:t>
            </a:r>
            <a:r>
              <a:rPr kumimoji="0" lang="zh-CN" altLang="en-US"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马彦宁，钱建强，回朝阳，杜云逸，陈梦实</a:t>
            </a:r>
            <a:r>
              <a:rPr kumimoji="0" lang="en-US" altLang="zh-CN"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a:t>
            </a:r>
            <a:r>
              <a:rPr kumimoji="0" lang="zh-CN" altLang="en-US"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油料种子含水率的</a:t>
            </a:r>
            <a:r>
              <a:rPr kumimoji="0" lang="en-US" altLang="zh-CN"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CPMG</a:t>
            </a:r>
            <a:r>
              <a:rPr kumimoji="0" lang="zh-CN" altLang="en-US"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序列核磁共振测量</a:t>
            </a:r>
            <a:r>
              <a:rPr kumimoji="0" lang="en-US" altLang="zh-CN"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[J]. </a:t>
            </a:r>
            <a:r>
              <a:rPr kumimoji="0" lang="zh-CN" altLang="en-US"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大学物理，</a:t>
            </a:r>
            <a:r>
              <a:rPr kumimoji="0" lang="en-US" altLang="zh-CN"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2018</a:t>
            </a:r>
            <a:r>
              <a:rPr kumimoji="0" lang="zh-CN" altLang="en-US"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a:t>
            </a:r>
            <a:r>
              <a:rPr kumimoji="0" lang="en-US" altLang="zh-CN"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37</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t>
            </a:r>
            <a:r>
              <a:rPr kumimoji="0" lang="en-US" altLang="zh-CN"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07</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a:t>
            </a:r>
            <a:r>
              <a:rPr kumimoji="0" lang="en-US" altLang="zh-CN"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:78-81</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altLang="zh-CN"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[2]</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臧充之，张洁天，彭培枝</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核磁共振弛豫时间与溶液浓度关系的实验研究</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[J]. </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物理通报，</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2005</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，第</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10</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期</a:t>
            </a:r>
            <a:endPar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[3]</a:t>
            </a:r>
            <a:r>
              <a:rPr kumimoji="0" lang="zh-CN" altLang="en-US"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徐玉书，利用核磁共振方法测定油料种子含油量</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[J]. </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大豆科学，</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1990</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9(2):177-182</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[4]</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乔乐，李勇，周立霞</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不同浓度</a:t>
            </a:r>
            <a:r>
              <a:rPr lang="en-US" altLang="zh-CN" dirty="0">
                <a:solidFill>
                  <a:prstClr val="black"/>
                </a:solidFill>
                <a:latin typeface="Tw Cen MT" panose="020B0602020104020603"/>
                <a:ea typeface="宋体" panose="02010600030101010101" pitchFamily="2" charset="-122"/>
              </a:rPr>
              <a:t>Fe</a:t>
            </a:r>
            <a:r>
              <a:rPr kumimoji="0" lang="en-US" altLang="zh-CN"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Cl</a:t>
            </a:r>
            <a:r>
              <a:rPr lang="en-US" altLang="zh-CN" baseline="-25000" dirty="0">
                <a:solidFill>
                  <a:prstClr val="black"/>
                </a:solidFill>
                <a:latin typeface="Tw Cen MT" panose="020B0602020104020603"/>
                <a:ea typeface="宋体" panose="02010600030101010101" pitchFamily="2" charset="-122"/>
              </a:rPr>
              <a:t>3</a:t>
            </a:r>
            <a:r>
              <a:rPr kumimoji="0" lang="en-US" altLang="zh-CN"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·6H</a:t>
            </a:r>
            <a:r>
              <a:rPr kumimoji="0" lang="en-US" altLang="zh-CN" b="0" i="0" u="none" strike="noStrike" kern="1200" cap="none" spc="0" normalizeH="0" baseline="-25000" noProof="0" dirty="0">
                <a:ln>
                  <a:noFill/>
                </a:ln>
                <a:solidFill>
                  <a:prstClr val="black"/>
                </a:solidFill>
                <a:effectLst/>
                <a:uLnTx/>
                <a:uFillTx/>
                <a:latin typeface="Tw Cen MT" panose="020B0602020104020603"/>
                <a:ea typeface="宋体" panose="02010600030101010101" pitchFamily="2" charset="-122"/>
                <a:cs typeface="+mn-cs"/>
              </a:rPr>
              <a:t>2</a:t>
            </a:r>
            <a:r>
              <a:rPr kumimoji="0" lang="en-US" altLang="zh-CN"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O </a:t>
            </a:r>
            <a:r>
              <a:rPr kumimoji="0" lang="zh-CN" altLang="en-US"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a:t>
            </a:r>
            <a:r>
              <a:rPr kumimoji="0" lang="en-US" altLang="zh-CN"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CuSO</a:t>
            </a:r>
            <a:r>
              <a:rPr kumimoji="0" lang="en-US" altLang="zh-CN" b="0" i="0" u="none" strike="noStrike" kern="1200" cap="none" spc="0" normalizeH="0" baseline="-25000" noProof="0" dirty="0">
                <a:ln>
                  <a:noFill/>
                </a:ln>
                <a:solidFill>
                  <a:prstClr val="black"/>
                </a:solidFill>
                <a:effectLst/>
                <a:uLnTx/>
                <a:uFillTx/>
                <a:latin typeface="Tw Cen MT" panose="020B0602020104020603"/>
                <a:ea typeface="宋体" panose="02010600030101010101" pitchFamily="2" charset="-122"/>
                <a:cs typeface="+mn-cs"/>
              </a:rPr>
              <a:t>4</a:t>
            </a:r>
            <a:r>
              <a:rPr kumimoji="0" lang="en-US" altLang="zh-CN"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·5H</a:t>
            </a:r>
            <a:r>
              <a:rPr kumimoji="0" lang="en-US" altLang="zh-CN" b="0" i="0" u="none" strike="noStrike" kern="1200" cap="none" spc="0" normalizeH="0" baseline="-25000" noProof="0" dirty="0">
                <a:ln>
                  <a:noFill/>
                </a:ln>
                <a:solidFill>
                  <a:prstClr val="black"/>
                </a:solidFill>
                <a:effectLst/>
                <a:uLnTx/>
                <a:uFillTx/>
                <a:latin typeface="Tw Cen MT" panose="020B0602020104020603"/>
                <a:ea typeface="宋体" panose="02010600030101010101" pitchFamily="2" charset="-122"/>
                <a:cs typeface="+mn-cs"/>
              </a:rPr>
              <a:t>2</a:t>
            </a:r>
            <a:r>
              <a:rPr kumimoji="0" lang="en-US" altLang="zh-CN"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O</a:t>
            </a:r>
            <a:r>
              <a:rPr kumimoji="0" lang="zh-CN" altLang="en-US"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和</a:t>
            </a:r>
            <a:r>
              <a:rPr lang="en-US" altLang="zh-CN" dirty="0">
                <a:solidFill>
                  <a:prstClr val="black"/>
                </a:solidFill>
                <a:latin typeface="Tw Cen MT" panose="020B0602020104020603"/>
                <a:ea typeface="宋体" panose="02010600030101010101" pitchFamily="2" charset="-122"/>
              </a:rPr>
              <a:t>Mn</a:t>
            </a:r>
            <a:r>
              <a:rPr kumimoji="0" lang="en-US" altLang="zh-CN"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Cl</a:t>
            </a:r>
            <a:r>
              <a:rPr lang="en-US" altLang="zh-CN" baseline="-25000" dirty="0">
                <a:solidFill>
                  <a:prstClr val="black"/>
                </a:solidFill>
                <a:latin typeface="Tw Cen MT" panose="020B0602020104020603"/>
                <a:ea typeface="宋体" panose="02010600030101010101" pitchFamily="2" charset="-122"/>
              </a:rPr>
              <a:t>2</a:t>
            </a:r>
            <a:r>
              <a:rPr kumimoji="0" lang="en-US" altLang="zh-CN"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·4H</a:t>
            </a:r>
            <a:r>
              <a:rPr kumimoji="0" lang="en-US" altLang="zh-CN" b="0" i="0" u="none" strike="noStrike" kern="1200" cap="none" spc="0" normalizeH="0" baseline="-25000" noProof="0" dirty="0">
                <a:ln>
                  <a:noFill/>
                </a:ln>
                <a:solidFill>
                  <a:prstClr val="black"/>
                </a:solidFill>
                <a:effectLst/>
                <a:uLnTx/>
                <a:uFillTx/>
                <a:latin typeface="Tw Cen MT" panose="020B0602020104020603"/>
                <a:ea typeface="宋体" panose="02010600030101010101" pitchFamily="2" charset="-122"/>
                <a:cs typeface="+mn-cs"/>
              </a:rPr>
              <a:t>2</a:t>
            </a:r>
            <a:r>
              <a:rPr kumimoji="0" lang="en-US" altLang="zh-CN"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O</a:t>
            </a:r>
            <a:r>
              <a:rPr kumimoji="0" lang="zh-CN" altLang="en-US"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溶液核磁共振横向弛豫时间研究</a:t>
            </a:r>
            <a:r>
              <a:rPr kumimoji="0" lang="en-US" altLang="zh-CN"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J</a:t>
            </a:r>
            <a:r>
              <a:rPr kumimoji="0" lang="en-US" altLang="zh-CN"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 </a:t>
            </a:r>
            <a:r>
              <a:rPr kumimoji="0" lang="zh-CN" altLang="en-US" b="0" i="0" u="none" strike="noStrike" kern="1200" cap="none" spc="0" normalizeH="0" baseline="0" noProof="0" dirty="0">
                <a:ln>
                  <a:noFill/>
                </a:ln>
                <a:solidFill>
                  <a:prstClr val="black"/>
                </a:solidFill>
                <a:effectLst/>
                <a:uLnTx/>
                <a:uFillTx/>
                <a:latin typeface="Tw Cen MT" panose="020B0602020104020603"/>
                <a:ea typeface="宋体" panose="02010600030101010101" pitchFamily="2" charset="-122"/>
                <a:cs typeface="+mn-cs"/>
              </a:rPr>
              <a:t>物理实验，</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2013</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a:t>
            </a: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33(8):37-39</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altLang="zh-CN" dirty="0">
                <a:solidFill>
                  <a:prstClr val="black"/>
                </a:solidFill>
                <a:latin typeface="Arial" panose="020B0604020202020204" pitchFamily="34" charset="0"/>
                <a:ea typeface="宋体" panose="02010600030101010101" pitchFamily="2" charset="-122"/>
                <a:cs typeface="Arial" panose="020B0604020202020204" pitchFamily="34" charset="0"/>
              </a:rPr>
              <a:t>[5]</a:t>
            </a:r>
            <a:r>
              <a:rPr lang="zh-CN" altLang="en-US" dirty="0">
                <a:solidFill>
                  <a:prstClr val="black"/>
                </a:solidFill>
                <a:latin typeface="Arial" panose="020B0604020202020204" pitchFamily="34" charset="0"/>
                <a:ea typeface="宋体" panose="02010600030101010101" pitchFamily="2" charset="-122"/>
                <a:cs typeface="Arial" panose="020B0604020202020204" pitchFamily="34" charset="0"/>
              </a:rPr>
              <a:t>近代物理实验补充讲义</a:t>
            </a:r>
          </a:p>
        </p:txBody>
      </p:sp>
    </p:spTree>
    <p:extLst>
      <p:ext uri="{BB962C8B-B14F-4D97-AF65-F5344CB8AC3E}">
        <p14:creationId xmlns:p14="http://schemas.microsoft.com/office/powerpoint/2010/main" val="12630237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85D4A7EF-0348-41BE-916F-209AA3352F82}"/>
              </a:ext>
            </a:extLst>
          </p:cNvPr>
          <p:cNvSpPr txBox="1"/>
          <p:nvPr/>
        </p:nvSpPr>
        <p:spPr>
          <a:xfrm>
            <a:off x="4583832" y="2564904"/>
            <a:ext cx="2880320" cy="1569660"/>
          </a:xfrm>
          <a:prstGeom prst="rect">
            <a:avLst/>
          </a:prstGeom>
          <a:noFill/>
        </p:spPr>
        <p:txBody>
          <a:bodyPr wrap="square" rtlCol="0">
            <a:spAutoFit/>
          </a:bodyPr>
          <a:lstStyle/>
          <a:p>
            <a:r>
              <a:rPr lang="zh-CN" altLang="en-US" sz="9600" dirty="0"/>
              <a:t>谢谢！</a:t>
            </a:r>
          </a:p>
        </p:txBody>
      </p:sp>
    </p:spTree>
    <p:extLst>
      <p:ext uri="{BB962C8B-B14F-4D97-AF65-F5344CB8AC3E}">
        <p14:creationId xmlns:p14="http://schemas.microsoft.com/office/powerpoint/2010/main" val="2272075174"/>
      </p:ext>
    </p:extLst>
  </p:cSld>
  <p:clrMapOvr>
    <a:masterClrMapping/>
  </p:clrMapOvr>
</p:sld>
</file>

<file path=ppt/theme/theme1.xml><?xml version="1.0" encoding="utf-8"?>
<a:theme xmlns:a="http://schemas.openxmlformats.org/drawingml/2006/main" name="水滴">
  <a:themeElements>
    <a:clrScheme name="水滴">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水滴">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水滴">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水滴">
  <a:themeElements>
    <a:clrScheme name="水滴">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水滴">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水滴">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TM04033925[[fn=水滴]]</Template>
  <TotalTime>175</TotalTime>
  <Words>1087</Words>
  <Application>Microsoft Office PowerPoint</Application>
  <PresentationFormat>宽屏</PresentationFormat>
  <Paragraphs>140</Paragraphs>
  <Slides>18</Slides>
  <Notes>1</Notes>
  <HiddenSlides>0</HiddenSlides>
  <MMClips>0</MMClips>
  <ScaleCrop>false</ScaleCrop>
  <HeadingPairs>
    <vt:vector size="6" baseType="variant">
      <vt:variant>
        <vt:lpstr>已用的字体</vt:lpstr>
      </vt:variant>
      <vt:variant>
        <vt:i4>7</vt:i4>
      </vt:variant>
      <vt:variant>
        <vt:lpstr>主题</vt:lpstr>
      </vt:variant>
      <vt:variant>
        <vt:i4>2</vt:i4>
      </vt:variant>
      <vt:variant>
        <vt:lpstr>幻灯片标题</vt:lpstr>
      </vt:variant>
      <vt:variant>
        <vt:i4>18</vt:i4>
      </vt:variant>
    </vt:vector>
  </HeadingPairs>
  <TitlesOfParts>
    <vt:vector size="27" baseType="lpstr">
      <vt:lpstr>等线</vt:lpstr>
      <vt:lpstr>华文中宋</vt:lpstr>
      <vt:lpstr>Arial</vt:lpstr>
      <vt:lpstr>Cambria Math</vt:lpstr>
      <vt:lpstr>Courier New</vt:lpstr>
      <vt:lpstr>Tw Cen MT</vt:lpstr>
      <vt:lpstr>Wingdings</vt:lpstr>
      <vt:lpstr>水滴</vt:lpstr>
      <vt:lpstr>1_水滴</vt:lpstr>
      <vt:lpstr>用MRI仪器测量黑芝麻种子的含油率和含水率</vt:lpstr>
      <vt:lpstr>PowerPoint 演示文稿</vt:lpstr>
      <vt:lpstr>实验原理</vt:lpstr>
      <vt:lpstr>实验原理</vt:lpstr>
      <vt:lpstr>实验原理</vt:lpstr>
      <vt:lpstr>实验仪器</vt:lpstr>
      <vt:lpstr>PowerPoint 演示文稿</vt:lpstr>
      <vt:lpstr>含油量的定标曲线</vt:lpstr>
      <vt:lpstr>PowerPoint 演示文稿</vt:lpstr>
      <vt:lpstr>PowerPoint 演示文稿</vt:lpstr>
      <vt:lpstr>PowerPoint 演示文稿</vt:lpstr>
      <vt:lpstr>PowerPoint 演示文稿</vt:lpstr>
      <vt:lpstr>PowerPoint 演示文稿</vt:lpstr>
      <vt:lpstr>含水量的定标曲线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SUNXIHENG</dc:creator>
  <cp:lastModifiedBy>张 锦源</cp:lastModifiedBy>
  <cp:revision>51</cp:revision>
  <dcterms:created xsi:type="dcterms:W3CDTF">2021-12-26T10:10:00Z</dcterms:created>
  <dcterms:modified xsi:type="dcterms:W3CDTF">2021-12-27T13:50:58Z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EBD93ECFBA944E58A1BF7BAF6AC02752</vt:lpwstr>
  </property>
  <property fmtid="{D5CDD505-2E9C-101B-9397-08002B2CF9AE}" pid="3" name="KSOProductBuildVer">
    <vt:lpwstr>2052-11.1.0.11194</vt:lpwstr>
  </property>
</Properties>
</file>