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7" r:id="rId4"/>
    <p:sldId id="265" r:id="rId5"/>
    <p:sldId id="269" r:id="rId6"/>
    <p:sldId id="264" r:id="rId7"/>
    <p:sldId id="270" r:id="rId8"/>
    <p:sldId id="263" r:id="rId9"/>
    <p:sldId id="262" r:id="rId10"/>
    <p:sldId id="259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777777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DC1A74-916B-44FE-82B1-DF6E6AAAED36}" type="datetimeFigureOut">
              <a:rPr lang="zh-CN" altLang="en-US" smtClean="0"/>
              <a:t>2011/6/22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666EE-FD5C-4F20-A594-B00840B00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50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8229600" cy="990600"/>
          </a:xfrm>
        </p:spPr>
        <p:txBody>
          <a:bodyPr/>
          <a:lstStyle>
            <a:lvl1pPr>
              <a:defRPr sz="5400">
                <a:solidFill>
                  <a:srgbClr val="003399"/>
                </a:solidFill>
              </a:defRPr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  <a:endParaRPr lang="en-US" altLang="zh-CN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5200"/>
            <a:ext cx="8229600" cy="838200"/>
          </a:xfrm>
        </p:spPr>
        <p:txBody>
          <a:bodyPr/>
          <a:lstStyle>
            <a:lvl1pPr marL="0" indent="0">
              <a:buFontTx/>
              <a:buNone/>
              <a:defRPr sz="2800">
                <a:solidFill>
                  <a:schemeClr val="tx1"/>
                </a:solidFill>
                <a:latin typeface="Franklin Gothic Book" pitchFamily="34" charset="0"/>
              </a:defRPr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  <a:endParaRPr lang="en-US" altLang="zh-CN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E955AB-04D8-456D-BD62-2D3BB0D4CE4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371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79129-FC5C-45B0-AC35-3ED1DBB6EC6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0576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9590C-A582-4D0F-8E5E-4663DBB7CE1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01760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AABFF-D6C4-4C3D-9A94-D4C9ED118DD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0536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B4619-BA7E-46C2-9BCA-97C671C03EF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01074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C506E-CDE7-447D-BF8E-FBEA00ECF94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1726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CCDB3-D8ED-4EB5-A1E7-E960102A22E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85411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6238C-C33F-4FD2-A9DA-1AF5CD7E852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48419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1947F-E9BA-4479-AACD-A1A718EFA6E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48784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28BD1-3965-4A53-9ACE-68AC6CD9FA0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61134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74516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74516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6A2F7-CC8D-47C6-9C33-A8972A7D74D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5295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a typeface="宋体" charset="-122"/>
              </a:defRPr>
            </a:lvl1pPr>
          </a:lstStyle>
          <a:p>
            <a:pPr>
              <a:defRPr/>
            </a:pPr>
            <a:fld id="{0C5D28C8-3020-43CE-B1B9-112713C1AC0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003399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>
          <a:solidFill>
            <a:srgbClr val="003399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1600">
          <a:solidFill>
            <a:srgbClr val="003399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1600">
          <a:solidFill>
            <a:srgbClr val="003399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1600">
          <a:solidFill>
            <a:srgbClr val="003399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1600">
          <a:solidFill>
            <a:srgbClr val="003399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1600">
          <a:solidFill>
            <a:srgbClr val="003399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1600">
          <a:solidFill>
            <a:srgbClr val="003399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隶书" pitchFamily="49" charset="-122"/>
                <a:ea typeface="隶书" pitchFamily="49" charset="-122"/>
              </a:rPr>
              <a:t>光泵磁共振实验及其应用</a:t>
            </a:r>
            <a:endParaRPr lang="en-US" altLang="zh-CN" b="1" dirty="0" smtClean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altLang="zh-CN" dirty="0" smtClean="0">
                <a:latin typeface="隶书" pitchFamily="49" charset="-122"/>
                <a:ea typeface="隶书" pitchFamily="49" charset="-122"/>
              </a:rPr>
              <a:t>08300190084 </a:t>
            </a:r>
            <a:r>
              <a:rPr lang="zh-CN" altLang="en-US" dirty="0" smtClean="0">
                <a:latin typeface="隶书" pitchFamily="49" charset="-122"/>
                <a:ea typeface="隶书" pitchFamily="49" charset="-122"/>
              </a:rPr>
              <a:t>陈巍月</a:t>
            </a:r>
            <a:endParaRPr lang="en-US" altLang="zh-CN" dirty="0" smtClean="0">
              <a:latin typeface="隶书" pitchFamily="49" charset="-122"/>
              <a:ea typeface="隶书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隶书" pitchFamily="49" charset="-122"/>
                <a:ea typeface="隶书" pitchFamily="49" charset="-122"/>
              </a:rPr>
              <a:t>实验基本内容</a:t>
            </a:r>
            <a:endParaRPr lang="en-US" altLang="zh-CN" dirty="0" smtClean="0">
              <a:latin typeface="隶书" pitchFamily="49" charset="-122"/>
              <a:ea typeface="隶书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628800"/>
                <a:ext cx="8229600" cy="4391000"/>
              </a:xfrm>
            </p:spPr>
            <p:txBody>
              <a:bodyPr/>
              <a:lstStyle/>
              <a:p>
                <a:r>
                  <a:rPr lang="zh-CN" altLang="en-US" sz="2800" dirty="0">
                    <a:solidFill>
                      <a:srgbClr val="00B050"/>
                    </a:solidFill>
                    <a:latin typeface="隶书" pitchFamily="49" charset="-122"/>
                    <a:ea typeface="隶书" pitchFamily="49" charset="-122"/>
                  </a:rPr>
                  <a:t>光</a:t>
                </a:r>
                <a:r>
                  <a:rPr lang="zh-CN" altLang="en-US" sz="2800" dirty="0" smtClean="0">
                    <a:solidFill>
                      <a:srgbClr val="00B050"/>
                    </a:solidFill>
                    <a:latin typeface="隶书" pitchFamily="49" charset="-122"/>
                    <a:ea typeface="隶书" pitchFamily="49" charset="-122"/>
                  </a:rPr>
                  <a:t>抽运信号</a:t>
                </a:r>
                <a:r>
                  <a:rPr lang="zh-CN" altLang="en-US" sz="2800" dirty="0">
                    <a:solidFill>
                      <a:schemeClr val="accent6">
                        <a:lumMod val="75000"/>
                      </a:schemeClr>
                    </a:solidFill>
                    <a:latin typeface="隶书" pitchFamily="49" charset="-122"/>
                    <a:ea typeface="隶书" pitchFamily="49" charset="-122"/>
                  </a:rPr>
                  <a:t>及磁共振信号</a:t>
                </a:r>
                <a:r>
                  <a:rPr lang="zh-CN" altLang="en-US" sz="2800" dirty="0" smtClean="0">
                    <a:solidFill>
                      <a:srgbClr val="00B050"/>
                    </a:solidFill>
                    <a:latin typeface="隶书" pitchFamily="49" charset="-122"/>
                    <a:ea typeface="隶书" pitchFamily="49" charset="-122"/>
                  </a:rPr>
                  <a:t>成因分析</a:t>
                </a:r>
                <a:endParaRPr lang="en-US" altLang="zh-CN" sz="2800" dirty="0" smtClean="0">
                  <a:solidFill>
                    <a:srgbClr val="00B050"/>
                  </a:solidFill>
                  <a:latin typeface="隶书" pitchFamily="49" charset="-122"/>
                  <a:ea typeface="隶书" pitchFamily="49" charset="-122"/>
                </a:endParaRPr>
              </a:p>
              <a:p>
                <a:r>
                  <a:rPr lang="zh-CN" altLang="en-US" sz="2800" dirty="0" smtClean="0">
                    <a:solidFill>
                      <a:schemeClr val="accent6">
                        <a:lumMod val="75000"/>
                      </a:schemeClr>
                    </a:solidFill>
                    <a:latin typeface="隶书" pitchFamily="49" charset="-122"/>
                    <a:ea typeface="隶书" pitchFamily="49" charset="-122"/>
                  </a:rPr>
                  <a:t>影响抽运信号和磁共振信号的因素分析</a:t>
                </a:r>
                <a:endParaRPr lang="en-US" altLang="zh-CN" sz="2800" dirty="0" smtClean="0">
                  <a:solidFill>
                    <a:schemeClr val="accent6">
                      <a:lumMod val="75000"/>
                    </a:schemeClr>
                  </a:solidFill>
                  <a:latin typeface="隶书" pitchFamily="49" charset="-122"/>
                  <a:ea typeface="隶书" pitchFamily="49" charset="-122"/>
                </a:endParaRPr>
              </a:p>
              <a:p>
                <a:r>
                  <a:rPr lang="zh-CN" altLang="en-US" sz="2800" dirty="0">
                    <a:solidFill>
                      <a:schemeClr val="accent6">
                        <a:lumMod val="75000"/>
                      </a:schemeClr>
                    </a:solidFill>
                    <a:latin typeface="隶书" pitchFamily="49" charset="-122"/>
                    <a:ea typeface="隶书" pitchFamily="49" charset="-122"/>
                  </a:rPr>
                  <a:t>测量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zh-CN" altLang="en-US" sz="280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zh-CN" altLang="en-US" sz="2800">
                            <a:latin typeface="Cambria Math"/>
                          </a:rPr>
                          <m:t>85</m:t>
                        </m:r>
                      </m:sup>
                      <m:e>
                        <m:r>
                          <a:rPr lang="zh-CN" altLang="en-US" sz="2800" i="1">
                            <a:latin typeface="Cambria Math"/>
                          </a:rPr>
                          <m:t>𝑅</m:t>
                        </m:r>
                      </m:e>
                    </m:sPre>
                    <m:r>
                      <a:rPr lang="zh-CN" altLang="en-US" sz="2800" i="1">
                        <a:latin typeface="Cambria Math"/>
                      </a:rPr>
                      <m:t>𝑏</m:t>
                    </m:r>
                  </m:oMath>
                </a14:m>
                <a:r>
                  <a:rPr lang="zh-CN" altLang="en-US" sz="2800" dirty="0" smtClean="0">
                    <a:solidFill>
                      <a:schemeClr val="accent6">
                        <a:lumMod val="75000"/>
                      </a:schemeClr>
                    </a:solidFill>
                    <a:latin typeface="隶书" pitchFamily="49" charset="-122"/>
                    <a:ea typeface="隶书" pitchFamily="49" charset="-122"/>
                  </a:rPr>
                  <a:t>和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zh-CN" altLang="en-US" sz="280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zh-CN" altLang="en-US" sz="2800">
                            <a:latin typeface="Cambria Math"/>
                          </a:rPr>
                          <m:t>87</m:t>
                        </m:r>
                      </m:sup>
                      <m:e>
                        <m:r>
                          <a:rPr lang="zh-CN" altLang="en-US" sz="2800" i="1">
                            <a:latin typeface="Cambria Math"/>
                          </a:rPr>
                          <m:t>𝑅</m:t>
                        </m:r>
                      </m:e>
                    </m:sPre>
                    <m:r>
                      <a:rPr lang="zh-CN" altLang="en-US" sz="2800" i="1">
                        <a:latin typeface="Cambria Math"/>
                      </a:rPr>
                      <m:t>𝑏</m:t>
                    </m:r>
                  </m:oMath>
                </a14:m>
                <a:r>
                  <a:rPr lang="zh-CN" altLang="en-US" sz="2800" dirty="0" smtClean="0">
                    <a:solidFill>
                      <a:schemeClr val="accent6">
                        <a:lumMod val="75000"/>
                      </a:schemeClr>
                    </a:solidFill>
                    <a:latin typeface="隶书" pitchFamily="49" charset="-122"/>
                    <a:ea typeface="隶书" pitchFamily="49" charset="-122"/>
                  </a:rPr>
                  <a:t>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28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  <a:ea typeface="隶书" pitchFamily="49" charset="-122"/>
                          </a:rPr>
                        </m:ctrlPr>
                      </m:sSubPr>
                      <m:e>
                        <m:r>
                          <a:rPr lang="zh-CN" altLang="en-US" sz="280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  <a:ea typeface="隶书" pitchFamily="49" charset="-122"/>
                          </a:rPr>
                          <m:t>𝑔</m:t>
                        </m:r>
                      </m:e>
                      <m:sub>
                        <m:r>
                          <a:rPr lang="zh-CN" altLang="en-US" sz="280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  <a:ea typeface="隶书" pitchFamily="49" charset="-122"/>
                          </a:rPr>
                          <m:t>𝐹</m:t>
                        </m:r>
                      </m:sub>
                    </m:sSub>
                    <m:r>
                      <a:rPr lang="zh-CN" altLang="en-US" sz="2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  <a:ea typeface="隶书" pitchFamily="49" charset="-122"/>
                      </a:rPr>
                      <m:t>因子</m:t>
                    </m:r>
                  </m:oMath>
                </a14:m>
                <a:endParaRPr lang="en-US" altLang="zh-CN" sz="2800" dirty="0" smtClean="0">
                  <a:solidFill>
                    <a:schemeClr val="accent6">
                      <a:lumMod val="75000"/>
                    </a:schemeClr>
                  </a:solidFill>
                  <a:latin typeface="隶书" pitchFamily="49" charset="-122"/>
                  <a:ea typeface="隶书" pitchFamily="49" charset="-122"/>
                </a:endParaRPr>
              </a:p>
              <a:p>
                <a:r>
                  <a:rPr lang="zh-CN" altLang="en-US" sz="2800" dirty="0" smtClean="0">
                    <a:solidFill>
                      <a:schemeClr val="accent6">
                        <a:lumMod val="75000"/>
                      </a:schemeClr>
                    </a:solidFill>
                    <a:latin typeface="隶书" pitchFamily="49" charset="-122"/>
                    <a:ea typeface="隶书" pitchFamily="49" charset="-122"/>
                  </a:rPr>
                  <a:t>测量共振线宽</a:t>
                </a:r>
                <a:endParaRPr lang="en-US" altLang="zh-CN" sz="2800" dirty="0" smtClean="0">
                  <a:solidFill>
                    <a:schemeClr val="accent6">
                      <a:lumMod val="75000"/>
                    </a:schemeClr>
                  </a:solidFill>
                  <a:latin typeface="隶书" pitchFamily="49" charset="-122"/>
                  <a:ea typeface="隶书" pitchFamily="49" charset="-122"/>
                </a:endParaRPr>
              </a:p>
              <a:p>
                <a:r>
                  <a:rPr lang="zh-CN" altLang="en-US" sz="2800" dirty="0" smtClean="0">
                    <a:solidFill>
                      <a:schemeClr val="accent6">
                        <a:lumMod val="75000"/>
                      </a:schemeClr>
                    </a:solidFill>
                    <a:latin typeface="隶书" pitchFamily="49" charset="-122"/>
                    <a:ea typeface="隶书" pitchFamily="49" charset="-122"/>
                  </a:rPr>
                  <a:t>测量地磁场大小及方向</a:t>
                </a:r>
                <a:endParaRPr lang="en-US" altLang="zh-CN" sz="2800" dirty="0" smtClean="0">
                  <a:solidFill>
                    <a:schemeClr val="accent6">
                      <a:lumMod val="75000"/>
                    </a:schemeClr>
                  </a:solidFill>
                  <a:latin typeface="隶书" pitchFamily="49" charset="-122"/>
                  <a:ea typeface="隶书" pitchFamily="49" charset="-122"/>
                </a:endParaRPr>
              </a:p>
              <a:p>
                <a:r>
                  <a:rPr lang="zh-CN" altLang="en-US" sz="2800" dirty="0">
                    <a:solidFill>
                      <a:srgbClr val="00B050"/>
                    </a:solidFill>
                    <a:latin typeface="隶书" pitchFamily="49" charset="-122"/>
                    <a:ea typeface="隶书" pitchFamily="49" charset="-122"/>
                  </a:rPr>
                  <a:t>计算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zh-CN" altLang="en-US" sz="2800" i="1">
                            <a:solidFill>
                              <a:srgbClr val="00B050"/>
                            </a:solidFill>
                            <a:latin typeface="Cambria Math"/>
                            <a:ea typeface="隶书" pitchFamily="49" charset="-122"/>
                          </a:rPr>
                        </m:ctrlPr>
                      </m:sPrePr>
                      <m:sub/>
                      <m:sup>
                        <m:r>
                          <a:rPr lang="zh-CN" altLang="en-US" sz="2800">
                            <a:solidFill>
                              <a:srgbClr val="00B050"/>
                            </a:solidFill>
                            <a:latin typeface="Cambria Math"/>
                            <a:ea typeface="隶书" pitchFamily="49" charset="-122"/>
                          </a:rPr>
                          <m:t>85</m:t>
                        </m:r>
                      </m:sup>
                      <m:e>
                        <m:r>
                          <a:rPr lang="zh-CN" altLang="en-US" sz="2800">
                            <a:solidFill>
                              <a:srgbClr val="00B050"/>
                            </a:solidFill>
                            <a:latin typeface="Cambria Math"/>
                            <a:ea typeface="隶书" pitchFamily="49" charset="-122"/>
                          </a:rPr>
                          <m:t>𝑅</m:t>
                        </m:r>
                      </m:e>
                    </m:sPre>
                    <m:r>
                      <a:rPr lang="zh-CN" altLang="en-US" sz="2800">
                        <a:solidFill>
                          <a:srgbClr val="00B050"/>
                        </a:solidFill>
                        <a:latin typeface="Cambria Math"/>
                        <a:ea typeface="隶书" pitchFamily="49" charset="-122"/>
                      </a:rPr>
                      <m:t>𝑏</m:t>
                    </m:r>
                  </m:oMath>
                </a14:m>
                <a:r>
                  <a:rPr lang="zh-CN" altLang="en-US" sz="2800" dirty="0">
                    <a:solidFill>
                      <a:srgbClr val="00B050"/>
                    </a:solidFill>
                    <a:latin typeface="隶书" pitchFamily="49" charset="-122"/>
                    <a:ea typeface="隶书" pitchFamily="49" charset="-122"/>
                  </a:rPr>
                  <a:t>和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zh-CN" altLang="en-US" sz="2800" i="1">
                            <a:solidFill>
                              <a:srgbClr val="00B050"/>
                            </a:solidFill>
                            <a:latin typeface="Cambria Math"/>
                            <a:ea typeface="隶书" pitchFamily="49" charset="-122"/>
                          </a:rPr>
                        </m:ctrlPr>
                      </m:sPrePr>
                      <m:sub/>
                      <m:sup>
                        <m:r>
                          <a:rPr lang="zh-CN" altLang="en-US" sz="2800">
                            <a:solidFill>
                              <a:srgbClr val="00B050"/>
                            </a:solidFill>
                            <a:latin typeface="Cambria Math"/>
                            <a:ea typeface="隶书" pitchFamily="49" charset="-122"/>
                          </a:rPr>
                          <m:t>87</m:t>
                        </m:r>
                      </m:sup>
                      <m:e>
                        <m:r>
                          <a:rPr lang="zh-CN" altLang="en-US" sz="2800">
                            <a:solidFill>
                              <a:srgbClr val="00B050"/>
                            </a:solidFill>
                            <a:latin typeface="Cambria Math"/>
                            <a:ea typeface="隶书" pitchFamily="49" charset="-122"/>
                          </a:rPr>
                          <m:t>𝑅</m:t>
                        </m:r>
                      </m:e>
                    </m:sPre>
                    <m:r>
                      <a:rPr lang="zh-CN" altLang="en-US" sz="2800">
                        <a:solidFill>
                          <a:srgbClr val="00B050"/>
                        </a:solidFill>
                        <a:latin typeface="Cambria Math"/>
                        <a:ea typeface="隶书" pitchFamily="49" charset="-122"/>
                      </a:rPr>
                      <m:t>𝑏</m:t>
                    </m:r>
                  </m:oMath>
                </a14:m>
                <a:r>
                  <a:rPr lang="zh-CN" altLang="en-US" sz="2800" dirty="0">
                    <a:solidFill>
                      <a:srgbClr val="00B050"/>
                    </a:solidFill>
                    <a:latin typeface="隶书" pitchFamily="49" charset="-122"/>
                    <a:ea typeface="隶书" pitchFamily="49" charset="-122"/>
                  </a:rPr>
                  <a:t>的丰度比</a:t>
                </a:r>
                <a:endParaRPr lang="en-US" altLang="zh-CN" sz="2800" dirty="0">
                  <a:solidFill>
                    <a:srgbClr val="00B050"/>
                  </a:solidFill>
                  <a:latin typeface="隶书" pitchFamily="49" charset="-122"/>
                  <a:ea typeface="隶书" pitchFamily="49" charset="-122"/>
                </a:endParaRPr>
              </a:p>
              <a:p>
                <a:r>
                  <a:rPr lang="zh-CN" altLang="en-US" sz="2800" dirty="0">
                    <a:solidFill>
                      <a:srgbClr val="00B050"/>
                    </a:solidFill>
                    <a:latin typeface="隶书" pitchFamily="49" charset="-122"/>
                    <a:ea typeface="隶书" pitchFamily="49" charset="-122"/>
                  </a:rPr>
                  <a:t>分析影响实验不确定度的因素</a:t>
                </a:r>
                <a:endParaRPr lang="en-US" altLang="zh-CN" sz="2800" dirty="0">
                  <a:solidFill>
                    <a:srgbClr val="00B050"/>
                  </a:solidFill>
                  <a:latin typeface="隶书" pitchFamily="49" charset="-122"/>
                  <a:ea typeface="隶书" pitchFamily="49" charset="-122"/>
                </a:endParaRPr>
              </a:p>
            </p:txBody>
          </p:sp>
        </mc:Choice>
        <mc:Fallback xmlns="">
          <p:sp>
            <p:nvSpPr>
              <p:cNvPr id="512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628800"/>
                <a:ext cx="8229600" cy="4391000"/>
              </a:xfrm>
              <a:blipFill rotWithShape="1">
                <a:blip r:embed="rId3"/>
                <a:stretch>
                  <a:fillRect t="-13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隶书" pitchFamily="49" charset="-122"/>
                <a:ea typeface="隶书" pitchFamily="49" charset="-122"/>
              </a:rPr>
              <a:t>光</a:t>
            </a:r>
            <a:r>
              <a:rPr lang="zh-CN" altLang="en-US" dirty="0" smtClean="0">
                <a:latin typeface="隶书" pitchFamily="49" charset="-122"/>
                <a:ea typeface="隶书" pitchFamily="49" charset="-122"/>
              </a:rPr>
              <a:t>抽运信号的产生</a:t>
            </a:r>
            <a:endParaRPr lang="en-US" altLang="zh-CN" dirty="0" smtClean="0">
              <a:latin typeface="隶书" pitchFamily="49" charset="-122"/>
              <a:ea typeface="隶书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295400"/>
                <a:ext cx="8229600" cy="654997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zh-CN" altLang="en-US" i="1">
                        <a:latin typeface="Cambria Math"/>
                      </a:rPr>
                      <m:t>𝐸</m:t>
                    </m:r>
                    <m:r>
                      <a:rPr lang="zh-CN" altLang="en-US">
                        <a:latin typeface="Cambria Math"/>
                      </a:rPr>
                      <m:t>=−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/>
                          </a:rPr>
                          <m:t>𝜇</m:t>
                        </m:r>
                      </m:e>
                    </m:acc>
                    <m:r>
                      <a:rPr lang="zh-CN" altLang="en-US">
                        <a:latin typeface="Cambria Math"/>
                      </a:rPr>
                      <m:t>⋅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zh-CN" alt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zh-CN" altLang="en-US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acc>
                    <m:r>
                      <a:rPr lang="zh-CN" altLang="en-US">
                        <a:latin typeface="Cambria Math"/>
                      </a:rPr>
                      <m:t>=</m:t>
                    </m:r>
                    <m:r>
                      <a:rPr lang="zh-CN" altLang="en-US" i="1">
                        <a:latin typeface="Cambria Math"/>
                      </a:rPr>
                      <m:t>𝛾</m:t>
                    </m:r>
                    <m:sSub>
                      <m:sSubPr>
                        <m:ctrlPr>
                          <a:rPr lang="zh-CN" alt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zh-CN" altLang="en-US" i="1">
                            <a:latin typeface="Cambria Math"/>
                          </a:rPr>
                          <m:t>𝐹</m:t>
                        </m:r>
                      </m:sub>
                    </m:sSub>
                    <m:r>
                      <a:rPr lang="zh-CN" altLang="en-US">
                        <a:latin typeface="Cambria Math"/>
                      </a:rPr>
                      <m:t>ℏ</m:t>
                    </m:r>
                    <m:sSub>
                      <m:sSubPr>
                        <m:ctrlPr>
                          <a:rPr lang="zh-CN" alt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zh-CN" altLang="en-US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altLang="zh-CN" dirty="0" smtClean="0">
                  <a:ea typeface="宋体" charset="-122"/>
                </a:endParaRPr>
              </a:p>
              <a:p>
                <a:endParaRPr lang="en-US" altLang="zh-CN" dirty="0" smtClean="0">
                  <a:ea typeface="宋体" charset="-122"/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295400"/>
                <a:ext cx="8229600" cy="654997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4355976" y="3820398"/>
            <a:ext cx="4320480" cy="2160240"/>
          </a:xfrm>
          <a:prstGeom prst="rect">
            <a:avLst/>
          </a:prstGeom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3240360" cy="2787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7" y="6174596"/>
            <a:ext cx="8640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【1】</a:t>
            </a:r>
            <a:r>
              <a:rPr lang="zh-CN" altLang="en-US" dirty="0" smtClean="0">
                <a:solidFill>
                  <a:schemeClr val="bg1"/>
                </a:solidFill>
              </a:rPr>
              <a:t>吴先球</a:t>
            </a:r>
            <a:r>
              <a:rPr lang="zh-CN" altLang="en-US" dirty="0">
                <a:solidFill>
                  <a:schemeClr val="bg1"/>
                </a:solidFill>
              </a:rPr>
              <a:t>，</a:t>
            </a:r>
            <a:r>
              <a:rPr lang="zh-CN" altLang="en-US" dirty="0" smtClean="0">
                <a:solidFill>
                  <a:schemeClr val="bg1"/>
                </a:solidFill>
              </a:rPr>
              <a:t>熊予莹</a:t>
            </a:r>
            <a:r>
              <a:rPr lang="en-US" altLang="zh-CN" dirty="0" smtClean="0">
                <a:solidFill>
                  <a:schemeClr val="bg1"/>
                </a:solidFill>
              </a:rPr>
              <a:t>. </a:t>
            </a:r>
            <a:r>
              <a:rPr lang="zh-CN" altLang="en-US" dirty="0" smtClean="0">
                <a:solidFill>
                  <a:schemeClr val="bg1"/>
                </a:solidFill>
              </a:rPr>
              <a:t>近代物理实验教程</a:t>
            </a:r>
            <a:r>
              <a:rPr lang="en-US" altLang="zh-CN" dirty="0" smtClean="0">
                <a:solidFill>
                  <a:schemeClr val="bg1"/>
                </a:solidFill>
              </a:rPr>
              <a:t>[M]. </a:t>
            </a:r>
            <a:r>
              <a:rPr lang="zh-CN" altLang="en-US" dirty="0" smtClean="0">
                <a:solidFill>
                  <a:schemeClr val="bg1"/>
                </a:solidFill>
              </a:rPr>
              <a:t>北京市：科学出版社 </a:t>
            </a:r>
            <a:r>
              <a:rPr lang="en-US" altLang="zh-CN" dirty="0" smtClean="0">
                <a:solidFill>
                  <a:schemeClr val="bg1"/>
                </a:solidFill>
              </a:rPr>
              <a:t>, 2009.03. 271  </a:t>
            </a: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42104" y="4900518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【1】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399" y="1412776"/>
            <a:ext cx="4381057" cy="2321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zh-CN" altLang="en-US" dirty="0" smtClean="0">
                    <a:latin typeface="隶书" pitchFamily="49" charset="-122"/>
                    <a:ea typeface="隶书" pitchFamily="49" charset="-122"/>
                  </a:rPr>
                  <a:t>计算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zh-CN" altLang="en-US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zh-CN" altLang="en-US">
                            <a:latin typeface="Cambria Math"/>
                          </a:rPr>
                          <m:t>85</m:t>
                        </m:r>
                      </m:sup>
                      <m:e>
                        <m:r>
                          <a:rPr lang="zh-CN" altLang="en-US" i="1">
                            <a:latin typeface="Cambria Math"/>
                          </a:rPr>
                          <m:t>𝑅</m:t>
                        </m:r>
                      </m:e>
                    </m:sPre>
                    <m:r>
                      <a:rPr lang="zh-CN" alt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zh-CN" altLang="en-US" dirty="0" smtClean="0">
                    <a:latin typeface="隶书" pitchFamily="49" charset="-122"/>
                    <a:ea typeface="隶书" pitchFamily="49" charset="-122"/>
                  </a:rPr>
                  <a:t>和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zh-CN" altLang="en-US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zh-CN" altLang="en-US">
                            <a:latin typeface="Cambria Math"/>
                          </a:rPr>
                          <m:t>87</m:t>
                        </m:r>
                      </m:sup>
                      <m:e>
                        <m:r>
                          <a:rPr lang="zh-CN" altLang="en-US" i="1">
                            <a:latin typeface="Cambria Math"/>
                          </a:rPr>
                          <m:t>𝑅</m:t>
                        </m:r>
                      </m:e>
                    </m:sPre>
                    <m:r>
                      <a:rPr lang="zh-CN" alt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zh-CN" altLang="en-US" dirty="0" smtClean="0">
                    <a:latin typeface="隶书" pitchFamily="49" charset="-122"/>
                    <a:ea typeface="隶书" pitchFamily="49" charset="-122"/>
                  </a:rPr>
                  <a:t>的丰度比</a:t>
                </a:r>
                <a:endParaRPr lang="zh-CN" altLang="en-US" dirty="0">
                  <a:latin typeface="隶书" pitchFamily="49" charset="-122"/>
                  <a:ea typeface="隶书" pitchFamily="49" charset="-122"/>
                </a:endParaRPr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963" t="-6993" b="-279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33405" y="1268760"/>
                <a:ext cx="8856984" cy="1152128"/>
              </a:xfrm>
            </p:spPr>
            <p:txBody>
              <a:bodyPr/>
              <a:lstStyle/>
              <a:p>
                <a:r>
                  <a:rPr lang="zh-CN" altLang="en-US" dirty="0" smtClean="0"/>
                  <a:t>由等概率原理和辐射跃迁选择定则，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zh-CN" altLang="en-US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zh-CN" altLang="en-US">
                            <a:latin typeface="Cambria Math"/>
                          </a:rPr>
                          <m:t>85</m:t>
                        </m:r>
                      </m:sup>
                      <m:e>
                        <m:r>
                          <a:rPr lang="zh-CN" altLang="en-US" i="1">
                            <a:latin typeface="Cambria Math"/>
                          </a:rPr>
                          <m:t>𝑅</m:t>
                        </m:r>
                      </m:e>
                    </m:sPre>
                    <m:r>
                      <a:rPr lang="zh-CN" alt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zh-CN" altLang="en-US" dirty="0" smtClean="0"/>
                  <a:t>落在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zh-CN" altLang="en-US" i="1">
                            <a:latin typeface="Cambria Math"/>
                          </a:rPr>
                          <m:t>𝐹</m:t>
                        </m:r>
                      </m:sub>
                    </m:sSub>
                    <m:r>
                      <a:rPr lang="zh-CN" altLang="en-US">
                        <a:latin typeface="Cambria Math"/>
                      </a:rPr>
                      <m:t>=+2</m:t>
                    </m:r>
                  </m:oMath>
                </a14:m>
                <a:r>
                  <a:rPr lang="zh-CN" altLang="en-US" dirty="0" smtClean="0"/>
                  <a:t>能级上的概率为</a:t>
                </a:r>
                <a:r>
                  <a:rPr lang="en-US" altLang="zh-CN" dirty="0" smtClean="0"/>
                  <a:t>3/38;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zh-CN" altLang="en-US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zh-CN" altLang="en-US">
                            <a:latin typeface="Cambria Math"/>
                          </a:rPr>
                          <m:t>87</m:t>
                        </m:r>
                      </m:sup>
                      <m:e>
                        <m:r>
                          <a:rPr lang="zh-CN" altLang="en-US" i="1">
                            <a:latin typeface="Cambria Math"/>
                          </a:rPr>
                          <m:t>𝑅</m:t>
                        </m:r>
                      </m:e>
                    </m:sPre>
                    <m:r>
                      <a:rPr lang="zh-CN" alt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zh-CN" altLang="en-US" dirty="0" smtClean="0"/>
                  <a:t>落在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zh-CN" altLang="en-US" i="1">
                            <a:latin typeface="Cambria Math"/>
                          </a:rPr>
                          <m:t>𝐹</m:t>
                        </m:r>
                      </m:sub>
                    </m:sSub>
                    <m:r>
                      <a:rPr lang="zh-CN" altLang="en-US">
                        <a:latin typeface="Cambria Math"/>
                      </a:rPr>
                      <m:t>=+3</m:t>
                    </m:r>
                  </m:oMath>
                </a14:m>
                <a:r>
                  <a:rPr lang="zh-CN" altLang="en-US" dirty="0" smtClean="0"/>
                  <a:t>能级上的概率为</a:t>
                </a:r>
                <a:r>
                  <a:rPr lang="en-US" altLang="zh-CN" dirty="0" smtClean="0"/>
                  <a:t>3/62. </a:t>
                </a:r>
                <a:r>
                  <a:rPr lang="en-US" altLang="zh-CN" sz="1400" dirty="0" smtClean="0"/>
                  <a:t>【2】</a:t>
                </a:r>
              </a:p>
              <a:p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405" y="1268760"/>
                <a:ext cx="8856984" cy="1152128"/>
              </a:xfrm>
              <a:blipFill rotWithShape="1">
                <a:blip r:embed="rId3"/>
                <a:stretch>
                  <a:fillRect t="-26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243" y="2637747"/>
            <a:ext cx="3635896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2"/>
              <p:cNvSpPr txBox="1">
                <a:spLocks/>
              </p:cNvSpPr>
              <p:nvPr/>
            </p:nvSpPr>
            <p:spPr bwMode="auto">
              <a:xfrm>
                <a:off x="0" y="2191151"/>
                <a:ext cx="8784976" cy="9399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fontAlgn="base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 sz="24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fontAlgn="base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 sz="2000">
                    <a:solidFill>
                      <a:srgbClr val="003399"/>
                    </a:solidFill>
                    <a:latin typeface="+mn-lt"/>
                  </a:defRPr>
                </a:lvl2pPr>
                <a:lvl3pPr marL="1143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>
                    <a:solidFill>
                      <a:srgbClr val="003399"/>
                    </a:solidFill>
                    <a:latin typeface="+mn-lt"/>
                  </a:defRPr>
                </a:lvl3pPr>
                <a:lvl4pPr marL="1600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 sz="1600">
                    <a:solidFill>
                      <a:srgbClr val="003399"/>
                    </a:solidFill>
                    <a:latin typeface="+mn-lt"/>
                  </a:defRPr>
                </a:lvl4pPr>
                <a:lvl5pPr marL="20574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 sz="1600">
                    <a:solidFill>
                      <a:srgbClr val="003399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 sz="1600">
                    <a:solidFill>
                      <a:srgbClr val="003399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 sz="1600">
                    <a:solidFill>
                      <a:srgbClr val="003399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 sz="1600">
                    <a:solidFill>
                      <a:srgbClr val="003399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 sz="16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r>
                  <a:rPr lang="zh-CN" altLang="en-US" dirty="0" smtClean="0"/>
                  <a:t>设铷泡中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zh-CN" altLang="en-US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zh-CN" altLang="en-US">
                            <a:latin typeface="Cambria Math"/>
                          </a:rPr>
                          <m:t>85</m:t>
                        </m:r>
                      </m:sup>
                      <m:e>
                        <m:r>
                          <a:rPr lang="zh-CN" altLang="en-US" i="1">
                            <a:latin typeface="Cambria Math"/>
                          </a:rPr>
                          <m:t>𝑅</m:t>
                        </m:r>
                      </m:e>
                    </m:sPre>
                    <m:r>
                      <a:rPr lang="zh-CN" altLang="en-US" i="1">
                        <a:latin typeface="Cambria Math"/>
                      </a:rPr>
                      <m:t>𝑏</m:t>
                    </m:r>
                    <m:r>
                      <a:rPr lang="en-US" altLang="zh-CN" b="0" i="0" smtClean="0">
                        <a:latin typeface="Cambria Math"/>
                      </a:rPr>
                      <m:t> </m:t>
                    </m:r>
                    <m:r>
                      <a:rPr lang="zh-CN" altLang="en-US" b="0" i="1" smtClean="0">
                        <a:latin typeface="Cambria Math"/>
                      </a:rPr>
                      <m:t>、</m:t>
                    </m:r>
                    <m:r>
                      <a:rPr lang="en-US" altLang="zh-CN" b="0" i="0" smtClean="0">
                        <a:latin typeface="Cambria Math"/>
                      </a:rPr>
                      <m:t> </m:t>
                    </m:r>
                    <m:sPre>
                      <m:sPrePr>
                        <m:ctrlPr>
                          <a:rPr lang="zh-CN" altLang="en-US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zh-CN" altLang="en-US">
                            <a:latin typeface="Cambria Math"/>
                          </a:rPr>
                          <m:t>87</m:t>
                        </m:r>
                      </m:sup>
                      <m:e>
                        <m:r>
                          <a:rPr lang="zh-CN" altLang="en-US" i="1">
                            <a:latin typeface="Cambria Math"/>
                          </a:rPr>
                          <m:t>𝑅</m:t>
                        </m:r>
                      </m:e>
                    </m:sPre>
                    <m:r>
                      <a:rPr lang="zh-CN" altLang="en-US" i="1">
                        <a:latin typeface="Cambria Math"/>
                      </a:rPr>
                      <m:t>𝑏</m:t>
                    </m:r>
                    <m:r>
                      <a:rPr lang="zh-CN" altLang="en-US" i="1" smtClean="0">
                        <a:latin typeface="Cambria Math"/>
                      </a:rPr>
                      <m:t>原子</m:t>
                    </m:r>
                    <m:r>
                      <a:rPr lang="zh-CN" altLang="en-US" i="1">
                        <a:latin typeface="Cambria Math"/>
                      </a:rPr>
                      <m:t>个数</m:t>
                    </m:r>
                    <m:r>
                      <a:rPr lang="zh-CN" altLang="en-US" i="1" smtClean="0">
                        <a:latin typeface="Cambria Math"/>
                      </a:rPr>
                      <m:t>分别</m:t>
                    </m:r>
                    <m:r>
                      <a:rPr lang="zh-CN" altLang="en-US" b="0" i="1" smtClean="0">
                        <a:latin typeface="Cambria Math"/>
                      </a:rPr>
                      <m:t>为</m:t>
                    </m:r>
                    <m:r>
                      <a:rPr lang="en-US" altLang="zh-CN" b="0" i="1" smtClean="0">
                        <a:latin typeface="Cambria Math"/>
                      </a:rPr>
                      <m:t>𝑚</m:t>
                    </m:r>
                    <m:r>
                      <a:rPr lang="zh-CN" altLang="en-US" b="0" i="1" smtClean="0">
                        <a:latin typeface="Cambria Math"/>
                      </a:rPr>
                      <m:t>、</m:t>
                    </m:r>
                    <m:r>
                      <a:rPr lang="en-US" altLang="zh-CN" b="0" i="1" smtClean="0">
                        <a:latin typeface="Cambria Math"/>
                      </a:rPr>
                      <m:t>𝑛</m:t>
                    </m:r>
                    <m:r>
                      <a:rPr lang="en-US" altLang="zh-CN" b="0" i="1" smtClean="0">
                        <a:latin typeface="Cambria Math"/>
                      </a:rPr>
                      <m:t>. </m:t>
                    </m:r>
                  </m:oMath>
                </a14:m>
                <a:endParaRPr lang="en-US" altLang="zh-CN" b="0" dirty="0" smtClean="0"/>
              </a:p>
              <a:p>
                <a:pPr marL="0" indent="0">
                  <a:buNone/>
                </a:pPr>
                <a:r>
                  <a:rPr lang="zh-CN" altLang="en-US" dirty="0" smtClean="0"/>
                  <a:t>     磁共振信号幅度分别为</a:t>
                </a:r>
                <a:r>
                  <a:rPr lang="en-US" altLang="zh-CN" dirty="0" smtClean="0"/>
                  <a:t>p</a:t>
                </a:r>
                <a:r>
                  <a:rPr lang="zh-CN" altLang="en-US" dirty="0" smtClean="0"/>
                  <a:t>、</a:t>
                </a:r>
                <a:r>
                  <a:rPr lang="en-US" altLang="zh-CN" dirty="0" smtClean="0"/>
                  <a:t>q</a:t>
                </a:r>
              </a:p>
            </p:txBody>
          </p:sp>
        </mc:Choice>
        <mc:Fallback xmlns="">
          <p:sp>
            <p:nvSpPr>
              <p:cNvPr id="5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2191151"/>
                <a:ext cx="8784976" cy="939924"/>
              </a:xfrm>
              <a:prstGeom prst="rect">
                <a:avLst/>
              </a:prstGeom>
              <a:blipFill rotWithShape="1">
                <a:blip r:embed="rId6"/>
                <a:stretch>
                  <a:fillRect t="-3226" b="-1419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内容占位符 2"/>
              <p:cNvSpPr txBox="1">
                <a:spLocks/>
              </p:cNvSpPr>
              <p:nvPr/>
            </p:nvSpPr>
            <p:spPr bwMode="auto">
              <a:xfrm>
                <a:off x="366830" y="4757845"/>
                <a:ext cx="4969568" cy="13726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fontAlgn="base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 sz="24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fontAlgn="base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 sz="2000">
                    <a:solidFill>
                      <a:srgbClr val="003399"/>
                    </a:solidFill>
                    <a:latin typeface="+mn-lt"/>
                  </a:defRPr>
                </a:lvl2pPr>
                <a:lvl3pPr marL="1143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>
                    <a:solidFill>
                      <a:srgbClr val="003399"/>
                    </a:solidFill>
                    <a:latin typeface="+mn-lt"/>
                  </a:defRPr>
                </a:lvl3pPr>
                <a:lvl4pPr marL="1600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 sz="1600">
                    <a:solidFill>
                      <a:srgbClr val="003399"/>
                    </a:solidFill>
                    <a:latin typeface="+mn-lt"/>
                  </a:defRPr>
                </a:lvl4pPr>
                <a:lvl5pPr marL="20574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 sz="1600">
                    <a:solidFill>
                      <a:srgbClr val="003399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 sz="1600">
                    <a:solidFill>
                      <a:srgbClr val="003399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 sz="1600">
                    <a:solidFill>
                      <a:srgbClr val="003399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 sz="1600">
                    <a:solidFill>
                      <a:srgbClr val="003399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Blip>
                    <a:blip r:embed="rId5"/>
                  </a:buBlip>
                  <a:defRPr sz="16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r>
                  <a:rPr lang="zh-CN" altLang="en-US" dirty="0" smtClean="0"/>
                  <a:t>则</a:t>
                </a:r>
                <a:r>
                  <a:rPr lang="en-US" altLang="zh-CN" dirty="0"/>
                  <a:t>(</a:t>
                </a:r>
                <a:r>
                  <a:rPr lang="en-US" altLang="zh-CN" dirty="0" smtClean="0"/>
                  <a:t>3/62)m</a:t>
                </a:r>
                <a:r>
                  <a:rPr lang="en-US" altLang="zh-CN" dirty="0"/>
                  <a:t>:</a:t>
                </a:r>
                <a:r>
                  <a:rPr lang="en-US" altLang="zh-CN" dirty="0" smtClean="0"/>
                  <a:t>(3/38)n=</a:t>
                </a:r>
                <a:r>
                  <a:rPr lang="en-US" altLang="zh-CN" dirty="0" err="1" smtClean="0"/>
                  <a:t>p:q</a:t>
                </a:r>
                <a:endParaRPr lang="en-US" altLang="zh-CN" dirty="0" smtClean="0"/>
              </a:p>
              <a:p>
                <a:r>
                  <a:rPr lang="zh-CN" altLang="en-US" dirty="0" smtClean="0"/>
                  <a:t>算出，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zh-CN" alt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zh-CN" altLang="en-US" i="1">
                            <a:latin typeface="Cambria Math"/>
                          </a:rPr>
                          <m:t>𝑚</m:t>
                        </m:r>
                      </m:num>
                      <m:den>
                        <m:r>
                          <a:rPr lang="zh-CN" altLang="en-US" i="1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zh-CN" altLang="en-US">
                        <a:latin typeface="Cambria Math"/>
                      </a:rPr>
                      <m:t>=2.780</m:t>
                    </m:r>
                  </m:oMath>
                </a14:m>
                <a:endParaRPr lang="en-US" altLang="zh-CN" dirty="0" smtClean="0"/>
              </a:p>
              <a:p>
                <a:r>
                  <a:rPr lang="zh-CN" altLang="en-US" dirty="0"/>
                  <a:t>自然界</a:t>
                </a:r>
                <a:r>
                  <a:rPr lang="zh-CN" altLang="en-US" dirty="0" smtClean="0"/>
                  <a:t>中标准值：</a:t>
                </a:r>
                <a:r>
                  <a:rPr lang="en-US" altLang="zh-CN" dirty="0" smtClean="0"/>
                  <a:t>2.590</a:t>
                </a:r>
              </a:p>
              <a:p>
                <a:endParaRPr lang="en-US" altLang="zh-CN" dirty="0"/>
              </a:p>
              <a:p>
                <a:endParaRPr lang="en-US" altLang="zh-CN" dirty="0" smtClean="0"/>
              </a:p>
              <a:p>
                <a:endParaRPr lang="en-US" altLang="zh-CN" dirty="0" smtClean="0"/>
              </a:p>
              <a:p>
                <a:endParaRPr lang="en-US" altLang="zh-CN" dirty="0"/>
              </a:p>
              <a:p>
                <a:endParaRPr lang="en-US" altLang="zh-CN" dirty="0"/>
              </a:p>
            </p:txBody>
          </p:sp>
        </mc:Choice>
        <mc:Fallback xmlns="">
          <p:sp>
            <p:nvSpPr>
              <p:cNvPr id="6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30" y="4757845"/>
                <a:ext cx="4969568" cy="1372632"/>
              </a:xfrm>
              <a:prstGeom prst="rect">
                <a:avLst/>
              </a:prstGeom>
              <a:blipFill rotWithShape="1">
                <a:blip r:embed="rId7"/>
                <a:stretch>
                  <a:fillRect t="-9292" b="-3053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/>
          <p:cNvPicPr/>
          <p:nvPr/>
        </p:nvPicPr>
        <p:blipFill>
          <a:blip r:embed="rId8"/>
          <a:stretch>
            <a:fillRect/>
          </a:stretch>
        </p:blipFill>
        <p:spPr>
          <a:xfrm>
            <a:off x="1692545" y="3131075"/>
            <a:ext cx="1873938" cy="16267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6830" y="6130477"/>
            <a:ext cx="8777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【2】</a:t>
            </a:r>
            <a:r>
              <a:rPr lang="zh-CN" altLang="en-US" dirty="0" smtClean="0">
                <a:solidFill>
                  <a:schemeClr val="bg1"/>
                </a:solidFill>
              </a:rPr>
              <a:t>邵先亦</a:t>
            </a:r>
            <a:r>
              <a:rPr lang="en-US" altLang="zh-CN" dirty="0" smtClean="0">
                <a:solidFill>
                  <a:schemeClr val="bg1"/>
                </a:solidFill>
              </a:rPr>
              <a:t>.</a:t>
            </a:r>
            <a:r>
              <a:rPr lang="zh-CN" altLang="en-US" dirty="0" smtClean="0">
                <a:solidFill>
                  <a:schemeClr val="bg1"/>
                </a:solidFill>
              </a:rPr>
              <a:t>光泵磁共振法测量同位素铷的丰度比</a:t>
            </a:r>
            <a:r>
              <a:rPr lang="en-US" altLang="zh-CN" dirty="0" smtClean="0">
                <a:solidFill>
                  <a:schemeClr val="bg1"/>
                </a:solidFill>
              </a:rPr>
              <a:t>[J].</a:t>
            </a:r>
            <a:r>
              <a:rPr lang="zh-CN" altLang="en-US" dirty="0" smtClean="0">
                <a:solidFill>
                  <a:schemeClr val="bg1"/>
                </a:solidFill>
              </a:rPr>
              <a:t>台州学院学报</a:t>
            </a:r>
            <a:r>
              <a:rPr lang="en-US" altLang="zh-CN" dirty="0">
                <a:solidFill>
                  <a:schemeClr val="bg1"/>
                </a:solidFill>
              </a:rPr>
              <a:t>. 2003</a:t>
            </a:r>
            <a:r>
              <a:rPr lang="zh-CN" altLang="en-US" dirty="0">
                <a:solidFill>
                  <a:schemeClr val="bg1"/>
                </a:solidFill>
              </a:rPr>
              <a:t>年</a:t>
            </a:r>
            <a:r>
              <a:rPr lang="en-US" altLang="zh-CN" dirty="0" smtClean="0">
                <a:solidFill>
                  <a:schemeClr val="bg1"/>
                </a:solidFill>
              </a:rPr>
              <a:t>6</a:t>
            </a:r>
            <a:r>
              <a:rPr lang="zh-CN" altLang="en-US" dirty="0" smtClean="0">
                <a:solidFill>
                  <a:schemeClr val="bg1"/>
                </a:solidFill>
              </a:rPr>
              <a:t>月</a:t>
            </a:r>
            <a:r>
              <a:rPr lang="en-US" altLang="zh-CN" dirty="0" smtClean="0">
                <a:solidFill>
                  <a:schemeClr val="bg1"/>
                </a:solidFill>
              </a:rPr>
              <a:t>.</a:t>
            </a:r>
            <a:endParaRPr lang="zh-CN" altLang="en-US" dirty="0" smtClean="0">
              <a:solidFill>
                <a:schemeClr val="bg1"/>
              </a:solidFill>
            </a:endParaRPr>
          </a:p>
          <a:p>
            <a:r>
              <a:rPr lang="zh-CN" altLang="en-US" dirty="0" smtClean="0">
                <a:solidFill>
                  <a:schemeClr val="bg1"/>
                </a:solidFill>
              </a:rPr>
              <a:t> 第</a:t>
            </a:r>
            <a:r>
              <a:rPr lang="en-US" altLang="zh-CN" dirty="0" smtClean="0">
                <a:solidFill>
                  <a:schemeClr val="bg1"/>
                </a:solidFill>
              </a:rPr>
              <a:t>25</a:t>
            </a:r>
            <a:r>
              <a:rPr lang="zh-CN" altLang="en-US" dirty="0" smtClean="0">
                <a:solidFill>
                  <a:schemeClr val="bg1"/>
                </a:solidFill>
              </a:rPr>
              <a:t>卷第</a:t>
            </a:r>
            <a:r>
              <a:rPr lang="en-US" altLang="zh-CN" dirty="0" smtClean="0">
                <a:solidFill>
                  <a:schemeClr val="bg1"/>
                </a:solidFill>
              </a:rPr>
              <a:t>3</a:t>
            </a:r>
            <a:r>
              <a:rPr lang="zh-CN" altLang="en-US" dirty="0" smtClean="0">
                <a:solidFill>
                  <a:schemeClr val="bg1"/>
                </a:solidFill>
              </a:rPr>
              <a:t>期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22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隶书" pitchFamily="49" charset="-122"/>
                <a:ea typeface="隶书" pitchFamily="49" charset="-122"/>
              </a:rPr>
              <a:t>高频噪音对实验的影响</a:t>
            </a:r>
            <a:endParaRPr lang="zh-CN" altLang="en-US" dirty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4529" y="4653136"/>
            <a:ext cx="8395942" cy="1152128"/>
          </a:xfrm>
        </p:spPr>
        <p:txBody>
          <a:bodyPr/>
          <a:lstStyle/>
          <a:p>
            <a:r>
              <a:rPr lang="zh-CN" altLang="en-US" dirty="0" smtClean="0"/>
              <a:t>信号源发出的扫描电压存在高频噪音</a:t>
            </a:r>
            <a:endParaRPr lang="en-US" altLang="zh-CN" dirty="0" smtClean="0"/>
          </a:p>
          <a:p>
            <a:r>
              <a:rPr lang="zh-CN" altLang="en-US" dirty="0" smtClean="0"/>
              <a:t>尝试解决：利用</a:t>
            </a:r>
            <a:r>
              <a:rPr lang="en-US" altLang="zh-CN" dirty="0" err="1" smtClean="0"/>
              <a:t>Labview</a:t>
            </a:r>
            <a:r>
              <a:rPr lang="zh-CN" altLang="en-US" dirty="0" smtClean="0"/>
              <a:t>编写滤波器，配合反馈电路滤波</a:t>
            </a: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10" y="1700808"/>
            <a:ext cx="3888433" cy="2387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图片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7" y="1700808"/>
            <a:ext cx="4248473" cy="24425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814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隶书" pitchFamily="49" charset="-122"/>
                <a:ea typeface="隶书" pitchFamily="49" charset="-122"/>
              </a:rPr>
              <a:t>拓展实验设想</a:t>
            </a:r>
            <a:endParaRPr lang="en-US" altLang="zh-CN" dirty="0" smtClean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2800" dirty="0" smtClean="0">
              <a:solidFill>
                <a:srgbClr val="00B050"/>
              </a:solidFill>
              <a:latin typeface="隶书" pitchFamily="49" charset="-122"/>
              <a:ea typeface="隶书" pitchFamily="49" charset="-122"/>
            </a:endParaRPr>
          </a:p>
          <a:p>
            <a:endParaRPr lang="en-US" altLang="zh-CN" sz="2800" dirty="0">
              <a:solidFill>
                <a:srgbClr val="00B050"/>
              </a:solidFill>
              <a:latin typeface="隶书" pitchFamily="49" charset="-122"/>
              <a:ea typeface="隶书" pitchFamily="49" charset="-122"/>
            </a:endParaRPr>
          </a:p>
          <a:p>
            <a:r>
              <a:rPr lang="zh-CN" altLang="en-US" sz="2800" dirty="0" smtClean="0">
                <a:solidFill>
                  <a:srgbClr val="00B050"/>
                </a:solidFill>
                <a:latin typeface="隶书" pitchFamily="49" charset="-122"/>
                <a:ea typeface="隶书" pitchFamily="49" charset="-122"/>
              </a:rPr>
              <a:t>纵向弛豫</a:t>
            </a:r>
            <a:r>
              <a:rPr lang="zh-CN" altLang="en-US" sz="2800" dirty="0">
                <a:solidFill>
                  <a:srgbClr val="00B050"/>
                </a:solidFill>
                <a:latin typeface="隶书" pitchFamily="49" charset="-122"/>
                <a:ea typeface="隶书" pitchFamily="49" charset="-122"/>
              </a:rPr>
              <a:t>时间</a:t>
            </a:r>
            <a:r>
              <a:rPr lang="en-US" altLang="zh-CN" sz="2800" dirty="0">
                <a:solidFill>
                  <a:srgbClr val="00B050"/>
                </a:solidFill>
                <a:latin typeface="隶书" pitchFamily="49" charset="-122"/>
                <a:ea typeface="隶书" pitchFamily="49" charset="-122"/>
              </a:rPr>
              <a:t>T1</a:t>
            </a:r>
            <a:r>
              <a:rPr lang="zh-CN" altLang="en-US" sz="2800" dirty="0">
                <a:solidFill>
                  <a:srgbClr val="00B050"/>
                </a:solidFill>
                <a:latin typeface="隶书" pitchFamily="49" charset="-122"/>
                <a:ea typeface="隶书" pitchFamily="49" charset="-122"/>
              </a:rPr>
              <a:t>的测量</a:t>
            </a:r>
            <a:endParaRPr lang="en-US" altLang="zh-CN" sz="2800" dirty="0">
              <a:solidFill>
                <a:srgbClr val="00B050"/>
              </a:solidFill>
              <a:latin typeface="隶书" pitchFamily="49" charset="-122"/>
              <a:ea typeface="隶书" pitchFamily="49" charset="-122"/>
            </a:endParaRPr>
          </a:p>
          <a:p>
            <a:endParaRPr lang="en-US" altLang="zh-CN" dirty="0">
              <a:solidFill>
                <a:schemeClr val="tx1"/>
              </a:solidFill>
              <a:ea typeface="宋体" charset="-122"/>
            </a:endParaRPr>
          </a:p>
          <a:p>
            <a:endParaRPr lang="en-US" altLang="zh-CN" dirty="0" smtClean="0">
              <a:solidFill>
                <a:schemeClr val="tx1"/>
              </a:solidFill>
              <a:ea typeface="宋体" charset="-122"/>
            </a:endParaRPr>
          </a:p>
          <a:p>
            <a:endParaRPr lang="en-US" altLang="zh-CN" dirty="0">
              <a:solidFill>
                <a:schemeClr val="tx1"/>
              </a:solidFill>
              <a:ea typeface="宋体" charset="-122"/>
            </a:endParaRPr>
          </a:p>
          <a:p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隶书" pitchFamily="49" charset="-122"/>
                <a:ea typeface="隶书" pitchFamily="49" charset="-122"/>
              </a:rPr>
              <a:t>铷原子钟实验</a:t>
            </a:r>
            <a:endParaRPr lang="en-US" altLang="zh-CN" sz="2800" dirty="0">
              <a:solidFill>
                <a:schemeClr val="accent6">
                  <a:lumMod val="75000"/>
                </a:schemeClr>
              </a:solidFill>
              <a:latin typeface="隶书" pitchFamily="49" charset="-122"/>
              <a:ea typeface="隶书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563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隶书" pitchFamily="49" charset="-122"/>
                <a:ea typeface="隶书" pitchFamily="49" charset="-122"/>
              </a:rPr>
              <a:t>纵向弛豫时间</a:t>
            </a:r>
            <a:r>
              <a:rPr lang="en-US" altLang="zh-CN" dirty="0">
                <a:latin typeface="隶书" pitchFamily="49" charset="-122"/>
                <a:ea typeface="隶书" pitchFamily="49" charset="-122"/>
              </a:rPr>
              <a:t>T1</a:t>
            </a:r>
            <a:r>
              <a:rPr lang="zh-CN" altLang="en-US" dirty="0">
                <a:latin typeface="隶书" pitchFamily="49" charset="-122"/>
                <a:ea typeface="隶书" pitchFamily="49" charset="-122"/>
              </a:rPr>
              <a:t>的测量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5053826"/>
            <a:ext cx="8229600" cy="549424"/>
          </a:xfrm>
        </p:spPr>
        <p:txBody>
          <a:bodyPr/>
          <a:lstStyle/>
          <a:p>
            <a:r>
              <a:rPr lang="zh-CN" altLang="en-US" dirty="0" smtClean="0"/>
              <a:t>磁共振信号的宽度与</a:t>
            </a:r>
            <a:r>
              <a:rPr lang="en-US" altLang="zh-CN" dirty="0" smtClean="0"/>
              <a:t>1/T1</a:t>
            </a:r>
            <a:r>
              <a:rPr lang="zh-CN" altLang="en-US" dirty="0" smtClean="0"/>
              <a:t>成正比</a:t>
            </a:r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23895"/>
            <a:ext cx="4680520" cy="2825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7" y="6021288"/>
            <a:ext cx="83663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【3】</a:t>
            </a:r>
            <a:r>
              <a:rPr lang="zh-CN" altLang="en-US" dirty="0">
                <a:solidFill>
                  <a:schemeClr val="bg1"/>
                </a:solidFill>
              </a:rPr>
              <a:t>周翔</a:t>
            </a:r>
            <a:r>
              <a:rPr lang="zh-CN" altLang="en-US" dirty="0" smtClean="0">
                <a:solidFill>
                  <a:schemeClr val="bg1"/>
                </a:solidFill>
              </a:rPr>
              <a:t>平</a:t>
            </a:r>
            <a:r>
              <a:rPr lang="en-US" altLang="zh-CN" dirty="0" smtClean="0">
                <a:solidFill>
                  <a:schemeClr val="bg1"/>
                </a:solidFill>
              </a:rPr>
              <a:t>. </a:t>
            </a:r>
            <a:r>
              <a:rPr lang="zh-CN" altLang="en-US" dirty="0" smtClean="0">
                <a:solidFill>
                  <a:schemeClr val="bg1"/>
                </a:solidFill>
              </a:rPr>
              <a:t>医学</a:t>
            </a:r>
            <a:r>
              <a:rPr lang="zh-CN" altLang="en-US" dirty="0">
                <a:solidFill>
                  <a:schemeClr val="bg1"/>
                </a:solidFill>
              </a:rPr>
              <a:t>影像</a:t>
            </a:r>
            <a:r>
              <a:rPr lang="zh-CN" altLang="en-US" dirty="0" smtClean="0">
                <a:solidFill>
                  <a:schemeClr val="bg1"/>
                </a:solidFill>
              </a:rPr>
              <a:t>学</a:t>
            </a:r>
            <a:r>
              <a:rPr lang="en-US" altLang="zh-CN" dirty="0" smtClean="0">
                <a:solidFill>
                  <a:schemeClr val="bg1"/>
                </a:solidFill>
              </a:rPr>
              <a:t>[M].</a:t>
            </a:r>
            <a:r>
              <a:rPr lang="zh-CN" altLang="en-US" dirty="0">
                <a:solidFill>
                  <a:schemeClr val="bg1"/>
                </a:solidFill>
              </a:rPr>
              <a:t>北京市：高等教育出版社 </a:t>
            </a:r>
            <a:r>
              <a:rPr lang="en-US" altLang="zh-CN" dirty="0">
                <a:solidFill>
                  <a:schemeClr val="bg1"/>
                </a:solidFill>
              </a:rPr>
              <a:t>, </a:t>
            </a:r>
            <a:r>
              <a:rPr lang="en-US" altLang="zh-CN" dirty="0" smtClean="0">
                <a:solidFill>
                  <a:schemeClr val="bg1"/>
                </a:solidFill>
              </a:rPr>
              <a:t>2008.12. 20 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【4】DONALD </a:t>
            </a:r>
            <a:r>
              <a:rPr lang="en-US" altLang="zh-CN" dirty="0" smtClean="0">
                <a:solidFill>
                  <a:schemeClr val="bg1"/>
                </a:solidFill>
              </a:rPr>
              <a:t>RESNICK.</a:t>
            </a:r>
            <a:r>
              <a:rPr lang="zh-CN" altLang="en-US" dirty="0">
                <a:solidFill>
                  <a:schemeClr val="bg1"/>
                </a:solidFill>
              </a:rPr>
              <a:t>骨与关节疾病诊断</a:t>
            </a:r>
            <a:r>
              <a:rPr lang="zh-CN" altLang="en-US" dirty="0" smtClean="0">
                <a:solidFill>
                  <a:schemeClr val="bg1"/>
                </a:solidFill>
              </a:rPr>
              <a:t>学</a:t>
            </a:r>
            <a:r>
              <a:rPr lang="en-US" altLang="zh-CN" dirty="0" smtClean="0">
                <a:solidFill>
                  <a:schemeClr val="bg1"/>
                </a:solidFill>
              </a:rPr>
              <a:t>.</a:t>
            </a:r>
            <a:r>
              <a:rPr lang="zh-CN" altLang="en-US" dirty="0" smtClean="0">
                <a:solidFill>
                  <a:schemeClr val="bg1"/>
                </a:solidFill>
              </a:rPr>
              <a:t>天津科技翻译出版公司</a:t>
            </a:r>
            <a:r>
              <a:rPr lang="en-US" altLang="zh-CN" dirty="0" smtClean="0">
                <a:solidFill>
                  <a:schemeClr val="bg1"/>
                </a:solidFill>
              </a:rPr>
              <a:t>. 2009.01.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en-US" altLang="zh-CN" dirty="0" smtClean="0">
                <a:solidFill>
                  <a:schemeClr val="bg1"/>
                </a:solidFill>
              </a:rPr>
              <a:t>         </a:t>
            </a:r>
            <a:r>
              <a:rPr lang="zh-CN" altLang="en-US" dirty="0" smtClean="0">
                <a:solidFill>
                  <a:schemeClr val="bg1"/>
                </a:solidFill>
              </a:rPr>
              <a:t>第一卷</a:t>
            </a:r>
            <a:r>
              <a:rPr lang="en-US" altLang="zh-CN" dirty="0" smtClean="0">
                <a:solidFill>
                  <a:schemeClr val="bg1"/>
                </a:solidFill>
              </a:rPr>
              <a:t>. 74 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79712" y="4149331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【3】</a:t>
            </a:r>
            <a:endParaRPr lang="zh-CN" alt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897" y="1323895"/>
            <a:ext cx="3486150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020272" y="4684494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【4】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55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隶书" pitchFamily="49" charset="-122"/>
                <a:ea typeface="隶书" pitchFamily="49" charset="-122"/>
              </a:rPr>
              <a:t>纵向弛豫时间</a:t>
            </a:r>
            <a:r>
              <a:rPr lang="en-US" altLang="zh-CN" dirty="0" smtClean="0">
                <a:latin typeface="隶书" pitchFamily="49" charset="-122"/>
                <a:ea typeface="隶书" pitchFamily="49" charset="-122"/>
              </a:rPr>
              <a:t>T1</a:t>
            </a:r>
            <a:r>
              <a:rPr lang="zh-CN" altLang="en-US" dirty="0" smtClean="0">
                <a:latin typeface="隶书" pitchFamily="49" charset="-122"/>
                <a:ea typeface="隶书" pitchFamily="49" charset="-122"/>
              </a:rPr>
              <a:t>的测量</a:t>
            </a:r>
            <a:endParaRPr lang="zh-CN" altLang="en-US" dirty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909464"/>
          </a:xfrm>
        </p:spPr>
        <p:txBody>
          <a:bodyPr/>
          <a:lstStyle/>
          <a:p>
            <a:r>
              <a:rPr lang="zh-CN" altLang="en-US" dirty="0" smtClean="0"/>
              <a:t>在不同抽运光强下，利用同样扫场幅度的方波进行扫描，观察抽运信号。这里忽略退极化的时间。</a:t>
            </a:r>
            <a:endParaRPr lang="zh-CN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372057"/>
            <a:ext cx="4680520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1187624" y="3467389"/>
                <a:ext cx="18524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zh-CN" alt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zh-CN" altLang="en-US" i="1">
                              <a:latin typeface="Cambria Math"/>
                            </a:rPr>
                            <m:t>𝜏</m:t>
                          </m:r>
                          <m:r>
                            <a:rPr lang="zh-CN" altLang="en-US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type m:val="lin"/>
                              <m:ctrlPr>
                                <a:rPr lang="zh-CN" alt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CN" altLang="en-US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zh-CN" altLang="en-US">
                                  <a:latin typeface="Cambria Math"/>
                                </a:rPr>
                                <m:t>(</m:t>
                              </m:r>
                            </m:den>
                          </m:f>
                          <m:r>
                            <a:rPr lang="zh-CN" altLang="en-US" i="1">
                              <a:latin typeface="Cambria Math"/>
                            </a:rPr>
                            <m:t>𝑐</m:t>
                          </m:r>
                          <m:sSub>
                            <m:sSubPr>
                              <m:ctrlPr>
                                <a:rPr lang="zh-CN" alt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zh-CN" altLang="en-US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zh-CN" altLang="en-US">
                              <a:latin typeface="Cambria Math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3467389"/>
                <a:ext cx="1852495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120000" r="-26645" b="-19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444854" y="524872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【5】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6196662"/>
            <a:ext cx="8900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【5】H. G. DEHMELT. Slow Spin Relaxation of Optically Polarized Sodium Atoms[J]. 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         PHYSICAL </a:t>
            </a:r>
            <a:r>
              <a:rPr lang="en-US" altLang="zh-CN" dirty="0" smtClean="0">
                <a:solidFill>
                  <a:schemeClr val="bg1"/>
                </a:solidFill>
              </a:rPr>
              <a:t>REVIEW. </a:t>
            </a:r>
            <a:r>
              <a:rPr lang="pt-BR" altLang="zh-CN" dirty="0" smtClean="0">
                <a:solidFill>
                  <a:schemeClr val="bg1"/>
                </a:solidFill>
              </a:rPr>
              <a:t>VOLUME 105</a:t>
            </a:r>
            <a:r>
              <a:rPr lang="pt-BR" altLang="zh-CN" dirty="0">
                <a:solidFill>
                  <a:schemeClr val="bg1"/>
                </a:solidFill>
              </a:rPr>
              <a:t>, </a:t>
            </a:r>
            <a:r>
              <a:rPr lang="pt-BR" altLang="zh-CN" dirty="0" smtClean="0">
                <a:solidFill>
                  <a:schemeClr val="bg1"/>
                </a:solidFill>
              </a:rPr>
              <a:t>NUMBER 5</a:t>
            </a:r>
            <a:r>
              <a:rPr lang="pt-BR" altLang="zh-CN" dirty="0">
                <a:solidFill>
                  <a:schemeClr val="bg1"/>
                </a:solidFill>
              </a:rPr>
              <a:t>. MARCH 1, 1957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37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隶书" pitchFamily="49" charset="-122"/>
                <a:ea typeface="隶书" pitchFamily="49" charset="-122"/>
              </a:rPr>
              <a:t>铷原子钟实验</a:t>
            </a:r>
            <a:endParaRPr lang="zh-CN" altLang="en-US" dirty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693440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418147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44824"/>
            <a:ext cx="3943350" cy="294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72413" y="4803804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【6】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4556641" y="5225616"/>
                <a:ext cx="4613251" cy="5529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zh-CN" altLang="en-US" sz="2000" i="1" smtClean="0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Pre>
                            <m:sPrePr>
                              <m:ctrlPr>
                                <a:rPr lang="zh-CN" altLang="en-US" sz="200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zh-CN" altLang="en-US" sz="200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87</m:t>
                              </m:r>
                            </m:sup>
                            <m:e>
                              <m:r>
                                <a:rPr lang="zh-CN" altLang="en-US" sz="200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𝑅</m:t>
                              </m:r>
                            </m:e>
                          </m:sPre>
                          <m:r>
                            <a:rPr lang="zh-CN" altLang="en-US" sz="2000" i="1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  <m:t>𝑏</m:t>
                          </m:r>
                          <m:r>
                            <a:rPr lang="zh-CN" altLang="en-US" sz="2000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zh-CN" altLang="en-US" sz="2000" i="1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  <m:t>𝐹</m:t>
                          </m:r>
                          <m:r>
                            <a:rPr lang="zh-CN" altLang="en-US" sz="2000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  <m:t>=2,</m:t>
                          </m:r>
                          <m:sSub>
                            <m:sSubPr>
                              <m:ctrlPr>
                                <a:rPr lang="zh-CN" altLang="en-US" sz="200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CN" altLang="en-US" sz="200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zh-CN" altLang="en-US" sz="200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𝐹</m:t>
                              </m:r>
                            </m:sub>
                          </m:sSub>
                          <m:r>
                            <a:rPr lang="zh-CN" altLang="en-US" sz="2000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  <m:t>=0)</m:t>
                          </m:r>
                          <m:groupChr>
                            <m:groupChrPr>
                              <m:chr m:val="→"/>
                              <m:vertJc m:val="bot"/>
                              <m:ctrlPr>
                                <a:rPr lang="zh-CN" altLang="en-US" sz="200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</m:ctrlPr>
                            </m:groupChrPr>
                            <m:e/>
                          </m:groupChr>
                          <m:r>
                            <a:rPr lang="zh-CN" altLang="en-US" sz="2000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zh-CN" altLang="en-US" sz="2000" i="1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  <m:t>𝐹</m:t>
                          </m:r>
                          <m:r>
                            <a:rPr lang="zh-CN" altLang="en-US" sz="2000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  <m:t>=1,</m:t>
                          </m:r>
                          <m:sSub>
                            <m:sSubPr>
                              <m:ctrlPr>
                                <a:rPr lang="zh-CN" altLang="en-US" sz="200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CN" altLang="en-US" sz="200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zh-CN" altLang="en-US" sz="200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𝐹</m:t>
                              </m:r>
                            </m:sub>
                          </m:sSub>
                          <m:r>
                            <a:rPr lang="zh-CN" altLang="en-US" sz="2000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  <m:t>=0</m:t>
                          </m:r>
                        </m:e>
                      </m:d>
                    </m:oMath>
                  </m:oMathPara>
                </a14:m>
                <a:endParaRPr lang="zh-CN" altLang="en-US" sz="2000" i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641" y="5225616"/>
                <a:ext cx="4613251" cy="55297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39552" y="6381328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【6】</a:t>
            </a:r>
            <a:r>
              <a:rPr lang="zh-CN" altLang="en-US" dirty="0" smtClean="0">
                <a:solidFill>
                  <a:schemeClr val="bg1"/>
                </a:solidFill>
              </a:rPr>
              <a:t>黄秉英</a:t>
            </a:r>
            <a:r>
              <a:rPr lang="en-US" altLang="zh-CN" dirty="0">
                <a:solidFill>
                  <a:schemeClr val="bg1"/>
                </a:solidFill>
              </a:rPr>
              <a:t>. </a:t>
            </a:r>
            <a:r>
              <a:rPr lang="zh-CN" altLang="en-US" dirty="0" smtClean="0">
                <a:solidFill>
                  <a:schemeClr val="bg1"/>
                </a:solidFill>
              </a:rPr>
              <a:t>新一代原子钟</a:t>
            </a:r>
            <a:r>
              <a:rPr lang="en-US" altLang="zh-CN" dirty="0" smtClean="0">
                <a:solidFill>
                  <a:schemeClr val="bg1"/>
                </a:solidFill>
              </a:rPr>
              <a:t>[M].</a:t>
            </a:r>
            <a:r>
              <a:rPr lang="zh-CN" altLang="en-US" dirty="0">
                <a:solidFill>
                  <a:schemeClr val="bg1"/>
                </a:solidFill>
              </a:rPr>
              <a:t>武汉市：武汉大学出版社 </a:t>
            </a:r>
            <a:r>
              <a:rPr lang="en-US" altLang="zh-CN" dirty="0">
                <a:solidFill>
                  <a:schemeClr val="bg1"/>
                </a:solidFill>
              </a:rPr>
              <a:t>, </a:t>
            </a:r>
            <a:r>
              <a:rPr lang="en-US" altLang="zh-CN" dirty="0" smtClean="0">
                <a:solidFill>
                  <a:schemeClr val="bg1"/>
                </a:solidFill>
              </a:rPr>
              <a:t>2006. 3 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80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3276600"/>
            <a:ext cx="8229600" cy="1066800"/>
          </a:xfrm>
        </p:spPr>
        <p:txBody>
          <a:bodyPr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Century Gothic" pitchFamily="34" charset="0"/>
                <a:ea typeface="宋体" charset="-122"/>
              </a:rPr>
              <a:t>Thank you!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陈巍月-正式报告">
  <a:themeElements>
    <a:clrScheme name="Office 主题​​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主题​​">
      <a:majorFont>
        <a:latin typeface="Times New Roman"/>
        <a:ea typeface=""/>
        <a:cs typeface=""/>
      </a:majorFont>
      <a:minorFont>
        <a:latin typeface="Franklin Gothic Dem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主题​​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陈巍月-正式报告</Template>
  <TotalTime>1476</TotalTime>
  <Words>527</Words>
  <Application>Microsoft Office PowerPoint</Application>
  <PresentationFormat>全屏显示(4:3)</PresentationFormat>
  <Paragraphs>55</Paragraphs>
  <Slides>10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陈巍月-正式报告</vt:lpstr>
      <vt:lpstr>光泵磁共振实验及其应用</vt:lpstr>
      <vt:lpstr>实验基本内容</vt:lpstr>
      <vt:lpstr>光抽运信号的产生</vt:lpstr>
      <vt:lpstr>计算(_^85)Rb和(_^87)Rb的丰度比</vt:lpstr>
      <vt:lpstr>高频噪音对实验的影响</vt:lpstr>
      <vt:lpstr>拓展实验设想</vt:lpstr>
      <vt:lpstr>纵向弛豫时间T1的测量</vt:lpstr>
      <vt:lpstr>纵向弛豫时间T1的测量</vt:lpstr>
      <vt:lpstr>铷原子钟实验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Endless Tides</dc:title>
  <dc:creator>Cynthia</dc:creator>
  <cp:lastModifiedBy>Cynthia</cp:lastModifiedBy>
  <cp:revision>38</cp:revision>
  <dcterms:created xsi:type="dcterms:W3CDTF">2011-06-20T15:41:16Z</dcterms:created>
  <dcterms:modified xsi:type="dcterms:W3CDTF">2011-06-22T00:58:41Z</dcterms:modified>
</cp:coreProperties>
</file>