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3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6" r:id="rId9"/>
    <p:sldId id="265" r:id="rId10"/>
    <p:sldId id="263" r:id="rId11"/>
    <p:sldId id="262" r:id="rId12"/>
    <p:sldId id="267" r:id="rId13"/>
    <p:sldId id="268" r:id="rId14"/>
    <p:sldId id="269" r:id="rId15"/>
    <p:sldId id="270" r:id="rId16"/>
    <p:sldId id="272" r:id="rId17"/>
    <p:sldId id="27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97" autoAdjust="0"/>
    <p:restoredTop sz="94301" autoAdjust="0"/>
  </p:normalViewPr>
  <p:slideViewPr>
    <p:cSldViewPr snapToGrid="0">
      <p:cViewPr>
        <p:scale>
          <a:sx n="80" d="100"/>
          <a:sy n="80" d="100"/>
        </p:scale>
        <p:origin x="-180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023C2-1027-49A8-886A-42D33489FC4E}" type="datetimeFigureOut">
              <a:rPr lang="zh-CN" altLang="en-US" smtClean="0"/>
              <a:t>2016/4/23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4CF58-CE73-4116-ABF4-EC76DDB839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609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CF58-CE73-4116-ABF4-EC76DDB8396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101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CF58-CE73-4116-ABF4-EC76DDB8396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42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CF58-CE73-4116-ABF4-EC76DDB8396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570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CF58-CE73-4116-ABF4-EC76DDB8396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404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CF58-CE73-4116-ABF4-EC76DDB8396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692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CF58-CE73-4116-ABF4-EC76DDB8396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142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5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96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951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156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57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131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321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4/23/2016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52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43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961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4780"/>
            <a:ext cx="2628900" cy="575742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701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639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73920" y="1497633"/>
            <a:ext cx="8574622" cy="2616199"/>
          </a:xfrm>
        </p:spPr>
        <p:txBody>
          <a:bodyPr/>
          <a:lstStyle/>
          <a:p>
            <a:r>
              <a:rPr lang="zh-CN" altLang="en-US" b="1" dirty="0" smtClean="0">
                <a:solidFill>
                  <a:schemeClr val="accent3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液光环  </a:t>
            </a:r>
            <a:r>
              <a:rPr lang="en-US" altLang="zh-CN" b="1" dirty="0" smtClean="0">
                <a:solidFill>
                  <a:schemeClr val="accent3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/>
            </a:r>
            <a:br>
              <a:rPr lang="en-US" altLang="zh-CN" b="1" dirty="0" smtClean="0">
                <a:solidFill>
                  <a:schemeClr val="accent3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endParaRPr lang="zh-CN" altLang="en-US" b="1" dirty="0">
              <a:solidFill>
                <a:schemeClr val="accent3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32991" y="3419565"/>
            <a:ext cx="6987645" cy="138853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Light Rings</a:t>
            </a:r>
            <a:endParaRPr lang="zh-CN" altLang="en-US" sz="2800" dirty="0"/>
          </a:p>
        </p:txBody>
      </p:sp>
      <p:sp>
        <p:nvSpPr>
          <p:cNvPr id="4" name="副标题 2"/>
          <p:cNvSpPr txBox="1">
            <a:spLocks/>
          </p:cNvSpPr>
          <p:nvPr/>
        </p:nvSpPr>
        <p:spPr>
          <a:xfrm>
            <a:off x="6454721" y="4440404"/>
            <a:ext cx="6987645" cy="1388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指导老师：乐永康</a:t>
            </a:r>
            <a:endParaRPr lang="en-US" altLang="zh-CN" dirty="0"/>
          </a:p>
          <a:p>
            <a:r>
              <a:rPr lang="zh-CN" altLang="en-US" dirty="0"/>
              <a:t>课题成员：滕晓锟 刘继聪 朱冰冰</a:t>
            </a:r>
          </a:p>
        </p:txBody>
      </p:sp>
    </p:spTree>
    <p:extLst>
      <p:ext uri="{BB962C8B-B14F-4D97-AF65-F5344CB8AC3E}">
        <p14:creationId xmlns:p14="http://schemas.microsoft.com/office/powerpoint/2010/main" val="73397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等线" panose="02010600030101010101" pitchFamily="2" charset="-122"/>
                <a:ea typeface="等线" panose="02010600030101010101" pitchFamily="2" charset="-122"/>
              </a:rPr>
              <a:t>课题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十</a:t>
            </a:r>
            <a:r>
              <a:rPr lang="zh-CN" altLang="en-US" dirty="0" smtClean="0"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7281" y="1937174"/>
            <a:ext cx="7615646" cy="4023360"/>
          </a:xfrm>
        </p:spPr>
        <p:txBody>
          <a:bodyPr/>
          <a:lstStyle/>
          <a:p>
            <a:pPr indent="457200"/>
            <a:r>
              <a:rPr lang="en-US" altLang="zh-CN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Let a liquid jet fall onto a surface.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If the contact point is illuminated by a laser beam, </a:t>
            </a:r>
            <a:r>
              <a:rPr lang="en-US" altLang="zh-CN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rings of light around the jet can be observed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(See Figure). Investigate the light rings and determine how they depend on relevant parameters of the whole system. </a:t>
            </a:r>
          </a:p>
          <a:p>
            <a:pPr marL="0" indent="457200">
              <a:buNone/>
            </a:pP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让一个液流落到平面上，当其接触点被一束激光照亮时，可观察到液柱上有多圈光环（见图）。探索这样的现象并判断相关参数对这一体系的影响。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55"/>
          <a:stretch/>
        </p:blipFill>
        <p:spPr>
          <a:xfrm>
            <a:off x="9039500" y="1737360"/>
            <a:ext cx="3266571" cy="365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1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等线" panose="02010600030101010101" pitchFamily="2" charset="-122"/>
                <a:ea typeface="等线" panose="02010600030101010101" pitchFamily="2" charset="-122"/>
              </a:rPr>
              <a:t>对题目的理解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5188" y="2671037"/>
            <a:ext cx="59858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的作用</a:t>
            </a:r>
            <a:r>
              <a:rPr lang="en-US" altLang="zh-CN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8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显示液流的几何</a:t>
            </a:r>
            <a:r>
              <a:rPr lang="zh-CN" altLang="en-US" sz="28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特点</a:t>
            </a:r>
            <a:endParaRPr lang="en-US" altLang="zh-CN" sz="2800" b="1" dirty="0" smtClean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液流上的驻波</a:t>
            </a:r>
            <a:endParaRPr lang="en-US" altLang="zh-CN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8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1" t="30044" r="393" b="30832"/>
          <a:stretch/>
        </p:blipFill>
        <p:spPr>
          <a:xfrm rot="5400000">
            <a:off x="5455235" y="1775746"/>
            <a:ext cx="5272002" cy="268304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62537" y="5947929"/>
            <a:ext cx="5129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亚克</a:t>
            </a:r>
            <a:r>
              <a:rPr lang="zh-CN" altLang="en-US" dirty="0" smtClean="0"/>
              <a:t>力棒                                             </a:t>
            </a:r>
            <a:r>
              <a:rPr lang="zh-CN" altLang="en-US" smtClean="0"/>
              <a:t>液柱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757" y="481266"/>
            <a:ext cx="2656324" cy="5272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05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等线" panose="02010600030101010101" pitchFamily="2" charset="-122"/>
                <a:ea typeface="等线" panose="02010600030101010101" pitchFamily="2" charset="-122"/>
              </a:rPr>
              <a:t>目录：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CN" sz="32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 Part1 </a:t>
            </a:r>
            <a:r>
              <a:rPr lang="zh-CN" altLang="en-US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驻波形成的原因分析</a:t>
            </a:r>
            <a:endParaRPr lang="en-US" altLang="zh-CN" sz="32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Part2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zh-CN" altLang="en-US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相关参量对系统的影响</a:t>
            </a:r>
            <a:endParaRPr lang="en-US" altLang="zh-CN" sz="32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Part3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zh-CN" altLang="en-US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现阶段成果展示</a:t>
            </a:r>
            <a:endParaRPr lang="en-US" altLang="zh-CN" sz="32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Part4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zh-CN" altLang="en-US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下一步计划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288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Part1 </a:t>
            </a:r>
            <a:r>
              <a:rPr lang="zh-CN" altLang="en-US" sz="3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驻波</a:t>
            </a:r>
            <a:r>
              <a:rPr lang="zh-CN" altLang="en-US" sz="3600" dirty="0">
                <a:latin typeface="等线" panose="02010600030101010101" pitchFamily="2" charset="-122"/>
                <a:ea typeface="等线" panose="02010600030101010101" pitchFamily="2" charset="-122"/>
              </a:rPr>
              <a:t>形成的原因分析 </a:t>
            </a: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949184" y="1509176"/>
            <a:ext cx="10058400" cy="50122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32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indent="-457200" defTabSz="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3600" b="1" dirty="0" smtClean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行波在上下边界间的反射</a:t>
            </a:r>
            <a:endParaRPr lang="en-US" altLang="zh-CN" sz="3600" b="1" dirty="0" smtClean="0">
              <a:solidFill>
                <a:srgbClr val="00206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indent="-457200" defTabSz="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3600" b="1" dirty="0" smtClean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根据流体力学知识：</a:t>
            </a:r>
            <a:endParaRPr lang="en-US" altLang="zh-CN" sz="3600" b="1" dirty="0" smtClean="0">
              <a:solidFill>
                <a:srgbClr val="00206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 defTabSz="457200">
              <a:buClr>
                <a:schemeClr val="tx1"/>
              </a:buClr>
              <a:buNone/>
            </a:pPr>
            <a:r>
              <a:rPr lang="en-US" altLang="zh-CN" sz="3600" b="1" dirty="0" smtClean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</a:t>
            </a:r>
          </a:p>
          <a:p>
            <a:pPr marL="0" indent="0" defTabSz="457200">
              <a:buClr>
                <a:schemeClr val="tx1"/>
              </a:buClr>
              <a:buNone/>
            </a:pPr>
            <a:r>
              <a:rPr lang="en-US" altLang="zh-CN" sz="3600" b="1" dirty="0" smtClean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</a:p>
          <a:p>
            <a:pPr marL="0" indent="0" defTabSz="457200">
              <a:buClr>
                <a:schemeClr val="tx1"/>
              </a:buClr>
              <a:buNone/>
            </a:pPr>
            <a:r>
              <a:rPr lang="en-US" altLang="zh-CN" sz="3600" b="1" dirty="0" smtClean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</a:t>
            </a:r>
            <a:endParaRPr lang="en-US" altLang="zh-CN" sz="3600" b="1" dirty="0">
              <a:solidFill>
                <a:srgbClr val="00206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9" t="10565" r="38834" b="41357"/>
          <a:stretch/>
        </p:blipFill>
        <p:spPr>
          <a:xfrm>
            <a:off x="8652076" y="1011983"/>
            <a:ext cx="2503604" cy="5436000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>
            <a:off x="9393382" y="2462740"/>
            <a:ext cx="49876" cy="2973784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828116" y="2462740"/>
            <a:ext cx="615142" cy="0"/>
          </a:xfrm>
          <a:prstGeom prst="line">
            <a:avLst/>
          </a:prstGeom>
          <a:ln w="31750" cmpd="sng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847516" y="5441465"/>
            <a:ext cx="615142" cy="0"/>
          </a:xfrm>
          <a:prstGeom prst="line">
            <a:avLst/>
          </a:prstGeom>
          <a:ln w="31750" cmpd="sng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032" y="3383272"/>
            <a:ext cx="2311793" cy="11947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699" y="3396511"/>
            <a:ext cx="4865030" cy="12375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84" y="4957043"/>
            <a:ext cx="4419983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1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spc="0" dirty="0">
                <a:solidFill>
                  <a:srgbClr val="000000">
                    <a:lumMod val="75000"/>
                    <a:lumOff val="2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</a:t>
            </a:r>
            <a:r>
              <a:rPr lang="en-US" altLang="zh-CN" sz="3600" dirty="0">
                <a:latin typeface="等线" panose="02010600030101010101" pitchFamily="2" charset="-122"/>
                <a:ea typeface="等线" panose="02010600030101010101" pitchFamily="2" charset="-122"/>
              </a:rPr>
              <a:t>Part2</a:t>
            </a:r>
            <a:r>
              <a:rPr lang="zh-CN" altLang="en-US" sz="3600" dirty="0">
                <a:latin typeface="等线" panose="02010600030101010101" pitchFamily="2" charset="-122"/>
                <a:ea typeface="等线" panose="02010600030101010101" pitchFamily="2" charset="-122"/>
              </a:rPr>
              <a:t> 相关参量对系统的影响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7280" y="2120054"/>
            <a:ext cx="10058400" cy="402336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3200" dirty="0">
                <a:latin typeface="隶书" panose="02010509060101010101" pitchFamily="49" charset="-122"/>
                <a:ea typeface="隶书" panose="02010509060101010101" pitchFamily="49" charset="-122"/>
              </a:rPr>
              <a:t>主要影响因素有：</a:t>
            </a:r>
            <a:endParaRPr lang="en-US" altLang="zh-CN" sz="32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体积流量</a:t>
            </a:r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Q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液流半径</a:t>
            </a:r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</a:t>
            </a:r>
            <a:r>
              <a:rPr lang="zh-CN" altLang="en-US" sz="28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流速</a:t>
            </a:r>
            <a:r>
              <a:rPr lang="en-US" altLang="zh-CN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v0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表面张力系数</a:t>
            </a:r>
            <a:r>
              <a:rPr lang="en-US" altLang="zh-CN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σ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粘滞系数</a:t>
            </a:r>
            <a:r>
              <a:rPr lang="el-GR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η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、竖直高度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h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、液体密度</a:t>
            </a:r>
            <a:r>
              <a:rPr lang="el-GR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ρ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、温度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T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3200" dirty="0">
                <a:latin typeface="隶书" panose="02010509060101010101" pitchFamily="49" charset="-122"/>
                <a:ea typeface="隶书" panose="02010509060101010101" pitchFamily="49" charset="-122"/>
              </a:rPr>
              <a:t>对于同一种</a:t>
            </a:r>
            <a:r>
              <a:rPr lang="zh-CN" altLang="en-US" sz="32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液体：</a:t>
            </a:r>
            <a:endParaRPr lang="en-US" altLang="zh-CN" sz="3200" dirty="0" smtClean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体积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流量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Q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、液流半径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d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表面张力系数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σ(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由液体类型、温度、杂质及其浓度水平决定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094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latin typeface="等线" panose="02010600030101010101" pitchFamily="2" charset="-122"/>
                <a:ea typeface="等线" panose="02010600030101010101" pitchFamily="2" charset="-122"/>
              </a:rPr>
              <a:t>部分定性结果：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在同一液流柱上，从上到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波长衰减；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同一液体同条件下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温度、流量相同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，液流流出端与平面的接触点距离越大，接触点附近驻波波长越小；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600" y="3380345"/>
            <a:ext cx="6005080" cy="2597121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380892" y="5962095"/>
            <a:ext cx="5134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只改变接触点高度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12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部分定性结果：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7280" y="1737362"/>
            <a:ext cx="10058400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同一流量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Q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下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同口径同流量，加肥皂水来减小表面张力系数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</a:p>
          <a:p>
            <a:pPr marL="0" indent="0">
              <a:buNone/>
            </a:pP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  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表面张力系数越小，</a:t>
            </a:r>
            <a:endParaRPr lang="en-US" altLang="zh-CN" sz="28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 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波长越小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413" y="2340525"/>
            <a:ext cx="7308000" cy="362938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34640" y="5994553"/>
            <a:ext cx="7395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原图        对照      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随时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间，恢复过程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6849374" y="5319726"/>
            <a:ext cx="727495" cy="270192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V="1">
            <a:off x="6849374" y="5528912"/>
            <a:ext cx="727495" cy="121965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91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0" dirty="0">
                <a:solidFill>
                  <a:srgbClr val="000000">
                    <a:lumMod val="75000"/>
                    <a:lumOff val="2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</a:t>
            </a:r>
            <a:r>
              <a:rPr lang="en-US" altLang="zh-CN" sz="3600" dirty="0">
                <a:latin typeface="等线" panose="02010600030101010101" pitchFamily="2" charset="-122"/>
                <a:ea typeface="等线" panose="02010600030101010101" pitchFamily="2" charset="-122"/>
              </a:rPr>
              <a:t>Part3</a:t>
            </a:r>
            <a:r>
              <a:rPr lang="zh-CN" altLang="en-US" sz="3600" dirty="0">
                <a:latin typeface="等线" panose="02010600030101010101" pitchFamily="2" charset="-122"/>
                <a:ea typeface="等线" panose="02010600030101010101" pitchFamily="2" charset="-122"/>
              </a:rPr>
              <a:t> 现阶段成果展示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7280" y="1986411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r>
              <a:rPr lang="zh-CN" altLang="en-US" sz="2800" b="1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</a:t>
            </a:r>
            <a:r>
              <a:rPr lang="en-US" altLang="zh-CN" sz="2800" b="1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800" b="1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关于实验装置：</a:t>
            </a:r>
            <a:endParaRPr lang="en-US" altLang="zh-CN" sz="2800" b="1" dirty="0" smtClean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为了控制流量不变</a:t>
            </a:r>
            <a:endParaRPr lang="en-US" altLang="zh-CN" sz="28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  马特里奥瓶原理</a:t>
            </a:r>
            <a:endParaRPr lang="en-US" altLang="zh-CN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ClrTx/>
              <a:buNone/>
            </a:pPr>
            <a:endParaRPr lang="en-US" altLang="zh-CN" sz="2800" b="1" dirty="0" smtClean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ClrTx/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800" b="1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</a:t>
            </a:r>
            <a:endParaRPr lang="zh-CN" altLang="en-US" sz="2800" b="1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59"/>
          <a:stretch/>
        </p:blipFill>
        <p:spPr>
          <a:xfrm>
            <a:off x="7267680" y="1777510"/>
            <a:ext cx="3888000" cy="4232261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9211680" y="4306529"/>
            <a:ext cx="1356851" cy="15705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978" y="2968109"/>
            <a:ext cx="2177738" cy="3298491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 flipH="1">
            <a:off x="6126480" y="3598606"/>
            <a:ext cx="1601675" cy="707923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34" y="3778021"/>
            <a:ext cx="3898266" cy="223175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63328" y="5849340"/>
            <a:ext cx="2949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总流出质量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m—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时间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图像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855740" y="6001740"/>
            <a:ext cx="2949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装置图</a:t>
            </a:r>
          </a:p>
        </p:txBody>
      </p:sp>
      <p:sp>
        <p:nvSpPr>
          <p:cNvPr id="5" name="椭圆 4"/>
          <p:cNvSpPr/>
          <p:nvPr/>
        </p:nvSpPr>
        <p:spPr>
          <a:xfrm>
            <a:off x="7728155" y="1864895"/>
            <a:ext cx="1933203" cy="26108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为了定量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测量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:</a:t>
            </a:r>
          </a:p>
          <a:p>
            <a:pPr marL="0" indent="0">
              <a:buNone/>
            </a:pP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 》MATLAB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分析：</a:t>
            </a:r>
            <a:r>
              <a:rPr lang="zh-CN" altLang="en-US" sz="2800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灰度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亮暗程度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梯度图；</a:t>
            </a:r>
            <a:endParaRPr lang="en-US" altLang="zh-CN" sz="28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 》Tracker:</a:t>
            </a:r>
            <a:r>
              <a:rPr lang="zh-CN" altLang="en-US" sz="28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定标以及确定数值；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1" t="14828" r="25723" b="31838"/>
          <a:stretch/>
        </p:blipFill>
        <p:spPr>
          <a:xfrm>
            <a:off x="10174912" y="16933"/>
            <a:ext cx="1961536" cy="36576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521" y="1314763"/>
            <a:ext cx="2298391" cy="292023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46334" y="3408505"/>
            <a:ext cx="1349419" cy="2594089"/>
          </a:xfrm>
          <a:prstGeom prst="rect">
            <a:avLst/>
          </a:prstGeom>
        </p:spPr>
      </p:pic>
      <p:sp>
        <p:nvSpPr>
          <p:cNvPr id="17" name="左弧形箭头 16"/>
          <p:cNvSpPr/>
          <p:nvPr/>
        </p:nvSpPr>
        <p:spPr>
          <a:xfrm rot="3488440">
            <a:off x="9309384" y="-586267"/>
            <a:ext cx="650740" cy="2038981"/>
          </a:xfrm>
          <a:prstGeom prst="curvedRightArrow">
            <a:avLst>
              <a:gd name="adj1" fmla="val 25000"/>
              <a:gd name="adj2" fmla="val 7791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左弧形箭头 17"/>
          <p:cNvSpPr/>
          <p:nvPr/>
        </p:nvSpPr>
        <p:spPr>
          <a:xfrm rot="3488440">
            <a:off x="6954558" y="2176592"/>
            <a:ext cx="650740" cy="2038981"/>
          </a:xfrm>
          <a:prstGeom prst="curvedRightArrow">
            <a:avLst>
              <a:gd name="adj1" fmla="val 25000"/>
              <a:gd name="adj2" fmla="val 7791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781658" y="3658782"/>
            <a:ext cx="140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A</a:t>
            </a:r>
            <a:r>
              <a:rPr lang="zh-CN" altLang="en-US" b="1" dirty="0" smtClean="0">
                <a:solidFill>
                  <a:srgbClr val="C00000"/>
                </a:solidFill>
              </a:rPr>
              <a:t>：装置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866387" y="4268390"/>
            <a:ext cx="1980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B</a:t>
            </a:r>
            <a:r>
              <a:rPr lang="zh-CN" altLang="en-US" b="1" dirty="0" smtClean="0">
                <a:solidFill>
                  <a:srgbClr val="C00000"/>
                </a:solidFill>
              </a:rPr>
              <a:t>：灰度照片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595145" y="5757964"/>
            <a:ext cx="1690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C1</a:t>
            </a:r>
            <a:r>
              <a:rPr lang="zh-CN" altLang="en-US" b="1" dirty="0" smtClean="0">
                <a:solidFill>
                  <a:srgbClr val="C00000"/>
                </a:solidFill>
              </a:rPr>
              <a:t>：液流附近  </a:t>
            </a:r>
            <a:endParaRPr lang="en-US" altLang="zh-CN" b="1" dirty="0" smtClean="0">
              <a:solidFill>
                <a:srgbClr val="C00000"/>
              </a:solidFill>
            </a:endParaRPr>
          </a:p>
          <a:p>
            <a:r>
              <a:rPr lang="en-US" altLang="zh-CN" b="1" dirty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   </a:t>
            </a:r>
            <a:r>
              <a:rPr lang="zh-CN" altLang="en-US" b="1" dirty="0" smtClean="0">
                <a:solidFill>
                  <a:srgbClr val="C00000"/>
                </a:solidFill>
              </a:rPr>
              <a:t>灰度等势图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9674942" y="2381607"/>
            <a:ext cx="14748" cy="1142008"/>
          </a:xfrm>
          <a:prstGeom prst="line">
            <a:avLst/>
          </a:prstGeom>
          <a:ln w="222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" y="3403839"/>
            <a:ext cx="3886292" cy="2732856"/>
          </a:xfrm>
          <a:prstGeom prst="rect">
            <a:avLst/>
          </a:prstGeom>
        </p:spPr>
      </p:pic>
      <p:cxnSp>
        <p:nvCxnSpPr>
          <p:cNvPr id="29" name="直接箭头连接符 28"/>
          <p:cNvCxnSpPr/>
          <p:nvPr/>
        </p:nvCxnSpPr>
        <p:spPr>
          <a:xfrm flipH="1" flipV="1">
            <a:off x="4510013" y="3523615"/>
            <a:ext cx="1567231" cy="1540755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H="1">
            <a:off x="4516755" y="5179480"/>
            <a:ext cx="1560489" cy="911788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内容占位符 4"/>
          <p:cNvPicPr>
            <a:picLocks noChangeAspect="1"/>
          </p:cNvPicPr>
          <p:nvPr/>
        </p:nvPicPr>
        <p:blipFill rotWithShape="1">
          <a:blip r:embed="rId7"/>
          <a:srcRect l="14978" t="23725" r="7753"/>
          <a:stretch/>
        </p:blipFill>
        <p:spPr>
          <a:xfrm>
            <a:off x="193617" y="3468133"/>
            <a:ext cx="1195754" cy="2665381"/>
          </a:xfrm>
          <a:prstGeom prst="rect">
            <a:avLst/>
          </a:prstGeom>
        </p:spPr>
      </p:pic>
      <p:cxnSp>
        <p:nvCxnSpPr>
          <p:cNvPr id="36" name="直接连接符 35"/>
          <p:cNvCxnSpPr/>
          <p:nvPr/>
        </p:nvCxnSpPr>
        <p:spPr>
          <a:xfrm>
            <a:off x="739615" y="3856371"/>
            <a:ext cx="14748" cy="1142008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32282" y="5357522"/>
            <a:ext cx="623171" cy="2797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74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0" dirty="0">
                <a:solidFill>
                  <a:srgbClr val="000000">
                    <a:lumMod val="75000"/>
                    <a:lumOff val="2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Part3</a:t>
            </a:r>
            <a:r>
              <a:rPr lang="zh-CN" altLang="en-US" sz="3200" spc="0" dirty="0">
                <a:solidFill>
                  <a:srgbClr val="000000">
                    <a:lumMod val="75000"/>
                    <a:lumOff val="2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现阶段成果展示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内容占位符 6"/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972344"/>
                <a:ext cx="10058400" cy="448745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ClrTx/>
                  <a:buNone/>
                </a:pPr>
                <a:r>
                  <a:rPr lang="en-US" altLang="zh-CN" sz="2800" b="1" dirty="0" smtClean="0">
                    <a:solidFill>
                      <a:schemeClr val="tx1"/>
                    </a:solidFill>
                  </a:rPr>
                  <a:t>B</a:t>
                </a:r>
                <a:r>
                  <a:rPr lang="zh-CN" altLang="en-US" sz="2800" b="1" dirty="0">
                    <a:solidFill>
                      <a:schemeClr val="tx1"/>
                    </a:solidFill>
                  </a:rPr>
                  <a:t>一个定量实验的结果</a:t>
                </a:r>
                <a:r>
                  <a:rPr lang="zh-CN" altLang="en-US" sz="2800" b="1" dirty="0" smtClean="0">
                    <a:solidFill>
                      <a:schemeClr val="tx1"/>
                    </a:solidFill>
                  </a:rPr>
                  <a:t>：</a:t>
                </a:r>
                <a:endParaRPr lang="en-US" altLang="zh-CN" sz="2800" b="1" dirty="0" smtClean="0">
                  <a:solidFill>
                    <a:schemeClr val="tx1"/>
                  </a:solidFill>
                </a:endParaRPr>
              </a:p>
              <a:p>
                <a:pPr marL="514350" indent="-514350">
                  <a:buClrTx/>
                  <a:buFont typeface="+mj-lt"/>
                  <a:buAutoNum type="arabicPeriod"/>
                </a:pP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由近似公式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忽略修正项后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：</a:t>
                </a:r>
                <a:endParaRPr lang="en-US" altLang="zh-CN" sz="2800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0" indent="0">
                  <a:buClrTx/>
                  <a:buNone/>
                </a:pPr>
                <a:r>
                  <a:rPr lang="en-US" altLang="zh-CN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                    T-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表面张力系数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;d-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液流半径；</a:t>
                </a:r>
                <a:endParaRPr lang="en-US" altLang="zh-CN" sz="2800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0" indent="0">
                  <a:buClrTx/>
                  <a:buNone/>
                </a:pPr>
                <a:r>
                  <a:rPr lang="en-US" altLang="zh-CN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                 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</a:t>
                </a:r>
                <a:r>
                  <a:rPr lang="el-GR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λ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-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波长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;w1-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流量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.</a:t>
                </a:r>
                <a:r>
                  <a:rPr lang="en-US" altLang="zh-CN" sz="1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</a:p>
              <a:p>
                <a:pPr marL="0" indent="0">
                  <a:buClrTx/>
                  <a:buNone/>
                </a:pPr>
                <a:r>
                  <a:rPr lang="en-US" altLang="zh-CN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知，同条件下：</a:t>
                </a:r>
                <a:endParaRPr lang="en-US" altLang="zh-CN" sz="2800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0" indent="0">
                  <a:buClrTx/>
                  <a:buNone/>
                </a:pPr>
                <a:r>
                  <a:rPr lang="en-US" altLang="zh-CN" sz="2800" b="1" dirty="0" smtClean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      </a:t>
                </a:r>
                <a:r>
                  <a:rPr lang="el-GR" altLang="zh-CN" sz="2800" b="1" dirty="0" smtClean="0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λ</a:t>
                </a:r>
                <a14:m>
                  <m:oMath xmlns:m="http://schemas.openxmlformats.org/officeDocument/2006/math">
                    <m:r>
                      <a:rPr lang="el-GR" altLang="zh-CN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  </a:t>
                </a:r>
              </a:p>
              <a:p>
                <a:pPr marL="0" indent="0">
                  <a:buClrTx/>
                  <a:buNone/>
                </a:pP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2. 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拟验证方法：每张照片做一次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ln(</a:t>
                </a:r>
                <a:r>
                  <a:rPr lang="el-GR" altLang="zh-CN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λ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)—ln(2d)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图像，分析；</a:t>
                </a:r>
                <a:endParaRPr lang="en-US" altLang="zh-CN" sz="2800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0" indent="0">
                  <a:buClrTx/>
                  <a:buNone/>
                </a:pPr>
                <a:r>
                  <a:rPr lang="en-US" altLang="zh-CN" sz="28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              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九张有效照片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分别是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: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三个流量值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&gt;</a:t>
                </a:r>
                <a:r>
                  <a:rPr lang="zh-CN" altLang="en-US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三个高度值</a:t>
                </a:r>
                <a:r>
                  <a:rPr lang="en-US" altLang="zh-CN" sz="2800" dirty="0" smtClean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</a:p>
              <a:p>
                <a:pPr marL="0" indent="0">
                  <a:buClrTx/>
                  <a:buNone/>
                </a:pPr>
                <a:endParaRPr lang="en-US" altLang="zh-CN" sz="28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内容占位符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972344"/>
                <a:ext cx="10058400" cy="4487450"/>
              </a:xfrm>
              <a:blipFill>
                <a:blip r:embed="rId2"/>
                <a:stretch>
                  <a:fillRect l="-2000" t="-2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862" y="2992771"/>
            <a:ext cx="2311793" cy="119471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446585" y="4574866"/>
            <a:ext cx="2222695" cy="633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双括号 9"/>
          <p:cNvSpPr/>
          <p:nvPr/>
        </p:nvSpPr>
        <p:spPr>
          <a:xfrm>
            <a:off x="6126480" y="3215148"/>
            <a:ext cx="4610346" cy="678426"/>
          </a:xfrm>
          <a:prstGeom prst="bracketPair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内容占位符 4"/>
          <p:cNvPicPr>
            <a:picLocks noChangeAspect="1"/>
          </p:cNvPicPr>
          <p:nvPr/>
        </p:nvPicPr>
        <p:blipFill rotWithShape="1">
          <a:blip r:embed="rId4"/>
          <a:srcRect l="14978" t="23725" r="7753"/>
          <a:stretch/>
        </p:blipFill>
        <p:spPr>
          <a:xfrm>
            <a:off x="10498161" y="3565305"/>
            <a:ext cx="1195754" cy="2665381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11142406" y="4897995"/>
            <a:ext cx="0" cy="544160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10736826" y="5442155"/>
            <a:ext cx="811161" cy="3553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左中括号 17"/>
          <p:cNvSpPr/>
          <p:nvPr/>
        </p:nvSpPr>
        <p:spPr>
          <a:xfrm>
            <a:off x="3446585" y="5442155"/>
            <a:ext cx="122525" cy="648929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22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spc="0" dirty="0">
                <a:solidFill>
                  <a:srgbClr val="000000">
                    <a:lumMod val="75000"/>
                    <a:lumOff val="2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Part3</a:t>
            </a:r>
            <a:r>
              <a:rPr lang="zh-CN" altLang="en-US" sz="3200" spc="0" dirty="0">
                <a:solidFill>
                  <a:srgbClr val="000000">
                    <a:lumMod val="75000"/>
                    <a:lumOff val="25000"/>
                  </a:srgb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现阶段成果展示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667608"/>
          </a:xfrm>
        </p:spPr>
        <p:txBody>
          <a:bodyPr>
            <a:normAutofit lnSpcReduction="10000"/>
          </a:bodyPr>
          <a:lstStyle/>
          <a:p>
            <a:r>
              <a:rPr lang="zh-CN" altLang="en-US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已经处理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部分</a:t>
            </a:r>
            <a:r>
              <a:rPr lang="zh-CN" altLang="en-US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流量</a:t>
            </a:r>
            <a:r>
              <a:rPr lang="en-US" altLang="zh-CN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，高度</a:t>
            </a:r>
            <a:r>
              <a:rPr lang="en-US" altLang="zh-CN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            流量</a:t>
            </a:r>
            <a:r>
              <a:rPr lang="en-US" altLang="zh-CN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高度</a:t>
            </a:r>
            <a:r>
              <a:rPr lang="en-US" altLang="zh-CN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得到</a:t>
            </a:r>
            <a:r>
              <a:rPr lang="en-US" altLang="zh-CN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K=3.35</a:t>
            </a:r>
            <a:r>
              <a:rPr lang="zh-CN" altLang="en-US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得到</a:t>
            </a:r>
            <a:r>
              <a:rPr lang="en-US" altLang="zh-CN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K=3.87 </a:t>
            </a:r>
          </a:p>
          <a:p>
            <a:endParaRPr lang="en-US" altLang="zh-CN" sz="26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91" y="2538604"/>
            <a:ext cx="4584589" cy="27556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380" y="2538603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70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27834" y="2146907"/>
            <a:ext cx="9244633" cy="3149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结论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仍有部分数据未处理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   1.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此实验未在足够高的实验精度上证明  </a:t>
            </a:r>
            <a:endParaRPr lang="en-US" altLang="zh-CN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        </a:t>
            </a:r>
            <a:r>
              <a:rPr lang="el-GR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λ∝</a:t>
            </a:r>
            <a:r>
              <a:rPr lang="zh-CN" altLang="el-GR" sz="3200" dirty="0">
                <a:latin typeface="等线" panose="02010600030101010101" pitchFamily="2" charset="-122"/>
                <a:ea typeface="等线" panose="02010600030101010101" pitchFamily="2" charset="-122"/>
              </a:rPr>
              <a:t>𝒅</a:t>
            </a:r>
            <a:r>
              <a:rPr lang="el-GR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^</a:t>
            </a:r>
            <a:r>
              <a:rPr lang="zh-CN" altLang="el-GR" sz="3200" dirty="0">
                <a:latin typeface="等线" panose="02010600030101010101" pitchFamily="2" charset="-122"/>
                <a:ea typeface="等线" panose="02010600030101010101" pitchFamily="2" charset="-122"/>
              </a:rPr>
              <a:t>𝟒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</a:p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    2.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由各图像可以看到，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ln</a:t>
            </a:r>
            <a:r>
              <a:rPr lang="el-GR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λ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—ln(2d</a:t>
            </a:r>
            <a:r>
              <a:rPr lang="zh-CN" altLang="en-US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）有较强的线性，因此可以判断，</a:t>
            </a:r>
            <a:r>
              <a:rPr lang="el-GR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l-GR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λ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=A*d^</a:t>
            </a:r>
            <a:r>
              <a:rPr lang="el-GR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α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,</a:t>
            </a:r>
            <a:r>
              <a:rPr lang="zh-CN" altLang="en-US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其中</a:t>
            </a:r>
            <a:r>
              <a:rPr lang="el-GR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α</a:t>
            </a:r>
            <a:r>
              <a:rPr lang="zh-CN" altLang="en-US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为常数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</a:p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32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  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370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7452" y="1156417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r>
              <a:rPr lang="en-US" altLang="zh-CN" sz="2600" b="1" dirty="0">
                <a:solidFill>
                  <a:schemeClr val="tx1"/>
                </a:solidFill>
              </a:rPr>
              <a:t>C </a:t>
            </a:r>
            <a:r>
              <a:rPr lang="en-US" altLang="zh-CN" sz="2600" b="1" dirty="0" smtClean="0">
                <a:solidFill>
                  <a:schemeClr val="tx1"/>
                </a:solidFill>
              </a:rPr>
              <a:t> </a:t>
            </a:r>
            <a:r>
              <a:rPr lang="en-US" altLang="zh-CN" sz="2600" b="1" dirty="0" err="1" smtClean="0">
                <a:solidFill>
                  <a:schemeClr val="tx1"/>
                </a:solidFill>
                <a:latin typeface="+mj-lt"/>
              </a:rPr>
              <a:t>Comsol</a:t>
            </a:r>
            <a:r>
              <a:rPr lang="zh-CN" altLang="en-US" sz="2600" b="1" dirty="0">
                <a:solidFill>
                  <a:schemeClr val="tx1"/>
                </a:solidFill>
              </a:rPr>
              <a:t>模拟进展</a:t>
            </a:r>
            <a:r>
              <a:rPr lang="zh-CN" altLang="en-US" sz="2600" b="1" dirty="0" smtClean="0">
                <a:solidFill>
                  <a:schemeClr val="tx1"/>
                </a:solidFill>
              </a:rPr>
              <a:t>：</a:t>
            </a:r>
            <a:endParaRPr lang="en-US" altLang="zh-CN" sz="2600" b="1" dirty="0" smtClean="0">
              <a:solidFill>
                <a:schemeClr val="tx1"/>
              </a:solidFill>
            </a:endParaRPr>
          </a:p>
          <a:p>
            <a:pPr marL="0" indent="0">
              <a:buClrTx/>
              <a:buNone/>
            </a:pPr>
            <a:r>
              <a:rPr lang="en-US" altLang="zh-CN" sz="2600" b="1" dirty="0" smtClean="0">
                <a:solidFill>
                  <a:schemeClr val="tx1"/>
                </a:solidFill>
              </a:rPr>
              <a:t>      </a:t>
            </a:r>
            <a:endParaRPr lang="zh-CN" altLang="en-US" sz="2600" b="1" dirty="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906" y="1287379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u"/>
            </a:pPr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Tx/>
              <a:buFont typeface="Wingdings" panose="05000000000000000000" pitchFamily="2" charset="2"/>
              <a:buChar char="u"/>
            </a:pP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完善</a:t>
            </a:r>
            <a:r>
              <a:rPr lang="el-GR" altLang="zh-CN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λ∝</a:t>
            </a:r>
            <a:r>
              <a:rPr lang="zh-CN" altLang="el-GR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𝒅</a:t>
            </a:r>
            <a:r>
              <a:rPr lang="el-GR" altLang="zh-CN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^</a:t>
            </a:r>
            <a:r>
              <a:rPr lang="zh-CN" altLang="el-GR" sz="2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𝟒</a:t>
            </a: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的验证实验</a:t>
            </a:r>
            <a:r>
              <a:rPr lang="en-US" altLang="zh-CN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</a:p>
          <a:p>
            <a:pPr>
              <a:buClrTx/>
              <a:buFont typeface="Wingdings" panose="05000000000000000000" pitchFamily="2" charset="2"/>
              <a:buChar char="u"/>
            </a:pPr>
            <a:endParaRPr lang="en-US" altLang="zh-CN" sz="26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Tx/>
              <a:buFont typeface="Wingdings" panose="05000000000000000000" pitchFamily="2" charset="2"/>
              <a:buChar char="u"/>
            </a:pPr>
            <a:r>
              <a:rPr lang="zh-CN" altLang="en-US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探究不同表面张力系数对系统的影响</a:t>
            </a:r>
            <a:r>
              <a:rPr lang="en-US" altLang="zh-CN" sz="26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6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spc="0">
                <a:solidFill>
                  <a:srgbClr val="000000">
                    <a:lumMod val="75000"/>
                    <a:lumOff val="25000"/>
                  </a:srgbClr>
                </a:solidFill>
                <a:latin typeface="宋体" panose="02010600030101010101" pitchFamily="2" charset="-122"/>
                <a:cs typeface="+mn-cs"/>
              </a:rPr>
              <a:t> Part4 </a:t>
            </a:r>
            <a:r>
              <a:rPr lang="zh-CN" altLang="en-US" sz="3200" spc="0">
                <a:solidFill>
                  <a:srgbClr val="000000">
                    <a:lumMod val="75000"/>
                    <a:lumOff val="25000"/>
                  </a:srgbClr>
                </a:solidFill>
                <a:latin typeface="宋体" panose="02010600030101010101" pitchFamily="2" charset="-122"/>
                <a:cs typeface="+mn-cs"/>
              </a:rPr>
              <a:t>下一步计划</a:t>
            </a:r>
            <a:endParaRPr lang="zh-CN" altLang="en-US" sz="3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5193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11009" y="2767964"/>
            <a:ext cx="3607909" cy="1450757"/>
          </a:xfrm>
        </p:spPr>
        <p:txBody>
          <a:bodyPr/>
          <a:lstStyle/>
          <a:p>
            <a:r>
              <a:rPr lang="zh-CN" altLang="en-US" dirty="0" smtClean="0"/>
              <a:t>谢谢！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494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76" y="-520505"/>
            <a:ext cx="12721910" cy="83401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91176" y="947787"/>
            <a:ext cx="10058400" cy="1450757"/>
          </a:xfrm>
        </p:spPr>
        <p:txBody>
          <a:bodyPr>
            <a:normAutofit/>
          </a:bodyPr>
          <a:lstStyle/>
          <a:p>
            <a:r>
              <a:rPr lang="zh-CN" altLang="en-US" sz="8000" dirty="0" smtClean="0">
                <a:solidFill>
                  <a:srgbClr val="FFFF00"/>
                </a:solidFill>
              </a:rPr>
              <a:t>讨论：</a:t>
            </a:r>
            <a:endParaRPr lang="zh-CN" altLang="en-US" sz="8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讨论记录：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90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CCE8C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426</TotalTime>
  <Words>650</Words>
  <Application>Microsoft Office PowerPoint</Application>
  <PresentationFormat>自定义</PresentationFormat>
  <Paragraphs>104</Paragraphs>
  <Slides>18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回顾</vt:lpstr>
      <vt:lpstr>液光环   </vt:lpstr>
      <vt:lpstr>课题十：</vt:lpstr>
      <vt:lpstr>对题目的理解</vt:lpstr>
      <vt:lpstr>目录：</vt:lpstr>
      <vt:lpstr>Part1 驻波形成的原因分析 </vt:lpstr>
      <vt:lpstr> Part2 相关参量对系统的影响</vt:lpstr>
      <vt:lpstr>部分定性结果：</vt:lpstr>
      <vt:lpstr>部分定性结果：</vt:lpstr>
      <vt:lpstr> Part3 现阶段成果展示</vt:lpstr>
      <vt:lpstr>PowerPoint 演示文稿</vt:lpstr>
      <vt:lpstr> Part3 现阶段成果展示</vt:lpstr>
      <vt:lpstr>Part3 现阶段成果展示</vt:lpstr>
      <vt:lpstr>PowerPoint 演示文稿</vt:lpstr>
      <vt:lpstr>PowerPoint 演示文稿</vt:lpstr>
      <vt:lpstr> Part4 下一步计划</vt:lpstr>
      <vt:lpstr>谢谢！</vt:lpstr>
      <vt:lpstr>讨论：</vt:lpstr>
      <vt:lpstr>讨论记录：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光之环</dc:title>
  <dc:creator>朱冰冰</dc:creator>
  <cp:lastModifiedBy>think</cp:lastModifiedBy>
  <cp:revision>49</cp:revision>
  <dcterms:created xsi:type="dcterms:W3CDTF">2016-04-22T10:50:03Z</dcterms:created>
  <dcterms:modified xsi:type="dcterms:W3CDTF">2016-04-23T05:25:20Z</dcterms:modified>
</cp:coreProperties>
</file>