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21"/>
  </p:notesMasterIdLst>
  <p:sldIdLst>
    <p:sldId id="256" r:id="rId2"/>
    <p:sldId id="258" r:id="rId3"/>
    <p:sldId id="277" r:id="rId4"/>
    <p:sldId id="260" r:id="rId5"/>
    <p:sldId id="261" r:id="rId6"/>
    <p:sldId id="262" r:id="rId7"/>
    <p:sldId id="276" r:id="rId8"/>
    <p:sldId id="267" r:id="rId9"/>
    <p:sldId id="263" r:id="rId10"/>
    <p:sldId id="270" r:id="rId11"/>
    <p:sldId id="264" r:id="rId12"/>
    <p:sldId id="271" r:id="rId13"/>
    <p:sldId id="265" r:id="rId14"/>
    <p:sldId id="266" r:id="rId15"/>
    <p:sldId id="268" r:id="rId16"/>
    <p:sldId id="269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E7F0"/>
    <a:srgbClr val="FF0066"/>
    <a:srgbClr val="0000FF"/>
    <a:srgbClr val="66E63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97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EFBEA-AA2D-4C3A-887B-BC2A25EAF7F9}" type="datetimeFigureOut">
              <a:rPr lang="zh-CN" altLang="en-US" smtClean="0"/>
              <a:t>2012/12/27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6E4B89-AE90-4B83-8A8F-84E16EB32A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E4B89-AE90-4B83-8A8F-84E16EB32A33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接连接符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标题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F665B-516F-4C0A-8CE4-45E2C65F9412}" type="datetimeFigureOut">
              <a:rPr lang="zh-CN" altLang="en-US" smtClean="0"/>
              <a:pPr/>
              <a:t>2012/12/27</a:t>
            </a:fld>
            <a:endParaRPr lang="zh-CN" altLang="en-US"/>
          </a:p>
        </p:txBody>
      </p:sp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5" name="灯片编号占位符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D403DC2-ECD6-420B-935A-309A4F1FBDC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标题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27" name="内容占位符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25" name="日期占位符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F665B-516F-4C0A-8CE4-45E2C65F9412}" type="datetimeFigureOut">
              <a:rPr lang="zh-CN" altLang="en-US" smtClean="0"/>
              <a:pPr/>
              <a:t>2012/12/27</a:t>
            </a:fld>
            <a:endParaRPr lang="zh-CN" altLang="en-US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6" name="灯片编号占位符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D403DC2-ECD6-420B-935A-309A4F1FBDC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接连接符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19" name="日期占位符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F665B-516F-4C0A-8CE4-45E2C65F9412}" type="datetimeFigureOut">
              <a:rPr lang="zh-CN" altLang="en-US" smtClean="0"/>
              <a:pPr/>
              <a:t>2012/12/27</a:t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6" name="灯片编号占位符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03DC2-ECD6-420B-935A-309A4F1FBDC5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14" name="内容占位符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13" name="内容占位符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21" name="日期占位符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F665B-516F-4C0A-8CE4-45E2C65F9412}" type="datetimeFigureOut">
              <a:rPr lang="zh-CN" altLang="en-US" smtClean="0"/>
              <a:pPr/>
              <a:t>2012/12/27</a:t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1" name="灯片编号占位符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03DC2-ECD6-420B-935A-309A4F1FBDC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标题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25" name="文本占位符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28" name="内容占位符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F665B-516F-4C0A-8CE4-45E2C65F9412}" type="datetimeFigureOut">
              <a:rPr lang="zh-CN" altLang="en-US" smtClean="0"/>
              <a:pPr/>
              <a:t>2012/12/27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D403DC2-ECD6-420B-935A-309A4F1FBDC5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直接连接符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标题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12" name="日期占位符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F665B-516F-4C0A-8CE4-45E2C65F9412}" type="datetimeFigureOut">
              <a:rPr lang="zh-CN" altLang="en-US" smtClean="0"/>
              <a:pPr/>
              <a:t>2012/12/27</a:t>
            </a:fld>
            <a:endParaRPr lang="zh-CN" altLang="en-US"/>
          </a:p>
        </p:txBody>
      </p:sp>
      <p:sp>
        <p:nvSpPr>
          <p:cNvPr id="21" name="页脚占位符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03DC2-ECD6-420B-935A-309A4F1FBDC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F665B-516F-4C0A-8CE4-45E2C65F9412}" type="datetimeFigureOut">
              <a:rPr lang="zh-CN" altLang="en-US" smtClean="0"/>
              <a:pPr/>
              <a:t>2012/12/27</a:t>
            </a:fld>
            <a:endParaRPr lang="zh-CN" altLang="en-US"/>
          </a:p>
        </p:txBody>
      </p:sp>
      <p:sp>
        <p:nvSpPr>
          <p:cNvPr id="24" name="页脚占位符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03DC2-ECD6-420B-935A-309A4F1FBDC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直接连接符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标题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26" name="文本占位符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14" name="内容占位符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25" name="日期占位符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F665B-516F-4C0A-8CE4-45E2C65F9412}" type="datetimeFigureOut">
              <a:rPr lang="zh-CN" altLang="en-US" smtClean="0"/>
              <a:pPr/>
              <a:t>2012/12/27</a:t>
            </a:fld>
            <a:endParaRPr lang="zh-CN" altLang="en-US"/>
          </a:p>
        </p:txBody>
      </p:sp>
      <p:sp>
        <p:nvSpPr>
          <p:cNvPr id="29" name="页脚占位符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03DC2-ECD6-420B-935A-309A4F1FBDC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CN" altLang="en-US" smtClean="0"/>
              <a:t>单击图标添加图片</a:t>
            </a:r>
            <a:endParaRPr kumimoji="0" 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F665B-516F-4C0A-8CE4-45E2C65F9412}" type="datetimeFigureOut">
              <a:rPr lang="zh-CN" altLang="en-US" smtClean="0"/>
              <a:pPr/>
              <a:t>2012/12/27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1" name="灯片编号占位符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03DC2-ECD6-420B-935A-309A4F1FBDC5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7" name="标题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26" name="文本占位符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F665B-516F-4C0A-8CE4-45E2C65F9412}" type="datetimeFigureOut">
              <a:rPr lang="zh-CN" altLang="en-US" smtClean="0"/>
              <a:pPr/>
              <a:t>2012/12/27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03DC2-ECD6-420B-935A-309A4F1FBDC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F665B-516F-4C0A-8CE4-45E2C65F9412}" type="datetimeFigureOut">
              <a:rPr lang="zh-CN" altLang="en-US" smtClean="0"/>
              <a:pPr/>
              <a:t>2012/12/27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03DC2-ECD6-420B-935A-309A4F1FBDC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接连接符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  <a:p>
            <a:pPr lvl="1" eaLnBrk="1" latinLnBrk="0" hangingPunct="1"/>
            <a:r>
              <a:rPr kumimoji="0" lang="zh-CN" altLang="en-US" smtClean="0"/>
              <a:t>第二级</a:t>
            </a:r>
          </a:p>
          <a:p>
            <a:pPr lvl="2" eaLnBrk="1" latinLnBrk="0" hangingPunct="1"/>
            <a:r>
              <a:rPr kumimoji="0" lang="zh-CN" altLang="en-US" smtClean="0"/>
              <a:t>第三级</a:t>
            </a:r>
          </a:p>
          <a:p>
            <a:pPr lvl="3" eaLnBrk="1" latinLnBrk="0" hangingPunct="1"/>
            <a:r>
              <a:rPr kumimoji="0" lang="zh-CN" altLang="en-US" smtClean="0"/>
              <a:t>第四级</a:t>
            </a:r>
          </a:p>
          <a:p>
            <a:pPr lvl="4" eaLnBrk="1" latinLnBrk="0" hangingPunct="1"/>
            <a:r>
              <a:rPr kumimoji="0" lang="zh-CN" altLang="en-US" smtClean="0"/>
              <a:t>第五级</a:t>
            </a:r>
            <a:endParaRPr kumimoji="0" lang="en-US"/>
          </a:p>
        </p:txBody>
      </p:sp>
      <p:sp>
        <p:nvSpPr>
          <p:cNvPr id="11" name="日期占位符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35F665B-516F-4C0A-8CE4-45E2C65F9412}" type="datetimeFigureOut">
              <a:rPr lang="zh-CN" altLang="en-US" smtClean="0"/>
              <a:pPr/>
              <a:t>2012/12/27</a:t>
            </a:fld>
            <a:endParaRPr lang="zh-CN" altLang="en-US"/>
          </a:p>
        </p:txBody>
      </p:sp>
      <p:sp>
        <p:nvSpPr>
          <p:cNvPr id="28" name="页脚占位符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D403DC2-ECD6-420B-935A-309A4F1FBDC5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标题占位符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9" name="直接连接符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直接连接符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高温超导样品制备及转变温度测量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pPr algn="r"/>
            <a:r>
              <a:rPr lang="zh-CN" altLang="en-US" sz="2400" b="1" dirty="0" smtClean="0">
                <a:solidFill>
                  <a:schemeClr val="tx1"/>
                </a:solidFill>
              </a:rPr>
              <a:t>陈妙 </a:t>
            </a:r>
            <a:r>
              <a:rPr lang="en-US" altLang="zh-CN" sz="2400" b="1" dirty="0" smtClean="0">
                <a:solidFill>
                  <a:schemeClr val="tx1"/>
                </a:solidFill>
              </a:rPr>
              <a:t>10300300063</a:t>
            </a:r>
          </a:p>
          <a:p>
            <a:pPr algn="r"/>
            <a:r>
              <a:rPr lang="zh-CN" altLang="en-US" sz="2400" b="1" dirty="0">
                <a:solidFill>
                  <a:schemeClr val="tx1"/>
                </a:solidFill>
              </a:rPr>
              <a:t>曲</a:t>
            </a:r>
            <a:r>
              <a:rPr lang="zh-CN" altLang="en-US" sz="2400" b="1" dirty="0" smtClean="0">
                <a:solidFill>
                  <a:schemeClr val="tx1"/>
                </a:solidFill>
              </a:rPr>
              <a:t>明月</a:t>
            </a:r>
            <a:r>
              <a:rPr lang="en-US" altLang="zh-CN" sz="2400" b="1" dirty="0" smtClean="0">
                <a:solidFill>
                  <a:schemeClr val="tx1"/>
                </a:solidFill>
              </a:rPr>
              <a:t>10300300072</a:t>
            </a:r>
          </a:p>
          <a:p>
            <a:pPr algn="r"/>
            <a:r>
              <a:rPr lang="zh-CN" altLang="en-US" sz="2400" b="1" dirty="0">
                <a:solidFill>
                  <a:schemeClr val="tx1"/>
                </a:solidFill>
              </a:rPr>
              <a:t>指导</a:t>
            </a:r>
            <a:r>
              <a:rPr lang="zh-CN" altLang="en-US" sz="2400" b="1" dirty="0" smtClean="0">
                <a:solidFill>
                  <a:schemeClr val="tx1"/>
                </a:solidFill>
              </a:rPr>
              <a:t>老师：姚红英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outline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背景介绍</a:t>
            </a:r>
            <a:endParaRPr lang="en-US" altLang="zh-CN" dirty="0" smtClean="0"/>
          </a:p>
          <a:p>
            <a:r>
              <a:rPr lang="zh-CN" altLang="en-US" dirty="0" smtClean="0"/>
              <a:t>实验原理与内容</a:t>
            </a:r>
            <a:endParaRPr lang="en-US" altLang="zh-CN" dirty="0" smtClean="0"/>
          </a:p>
          <a:p>
            <a:r>
              <a:rPr lang="zh-CN" altLang="en-US" dirty="0" smtClean="0"/>
              <a:t>实验结果的分析</a:t>
            </a:r>
            <a:endParaRPr lang="en-US" altLang="zh-CN" dirty="0" smtClean="0"/>
          </a:p>
          <a:p>
            <a:r>
              <a:rPr lang="zh-CN" altLang="en-US" dirty="0" smtClean="0"/>
              <a:t>课程外</a:t>
            </a:r>
            <a:r>
              <a:rPr lang="zh-CN" altLang="en-US" dirty="0" smtClean="0"/>
              <a:t>测试</a:t>
            </a:r>
            <a:endParaRPr lang="en-US" altLang="zh-CN" dirty="0" smtClean="0"/>
          </a:p>
          <a:p>
            <a:r>
              <a:rPr lang="zh-CN" altLang="en-US" dirty="0" smtClean="0"/>
              <a:t>结语</a:t>
            </a:r>
            <a:endParaRPr lang="en-US" altLang="zh-CN" dirty="0" smtClean="0"/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超导材料自</a:t>
            </a:r>
            <a:r>
              <a:rPr lang="en-US" altLang="zh-CN" dirty="0" smtClean="0"/>
              <a:t>1911</a:t>
            </a:r>
            <a:r>
              <a:rPr lang="zh-CN" altLang="en-US" dirty="0" smtClean="0"/>
              <a:t>年被发现以来经历了一个曲折的探索过程</a:t>
            </a:r>
            <a:endParaRPr lang="zh-CN" alt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8662" y="1643050"/>
            <a:ext cx="6661977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下弧形箭头 4"/>
          <p:cNvSpPr/>
          <p:nvPr/>
        </p:nvSpPr>
        <p:spPr>
          <a:xfrm>
            <a:off x="1857356" y="4429132"/>
            <a:ext cx="2786082" cy="428628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71670" y="4000504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/>
              <a:t>发展缓慢</a:t>
            </a:r>
            <a:endParaRPr lang="zh-CN" altLang="en-US" b="1" dirty="0"/>
          </a:p>
        </p:txBody>
      </p:sp>
      <p:sp>
        <p:nvSpPr>
          <p:cNvPr id="7" name="圆角矩形标注 6"/>
          <p:cNvSpPr/>
          <p:nvPr/>
        </p:nvSpPr>
        <p:spPr>
          <a:xfrm>
            <a:off x="1857356" y="2357430"/>
            <a:ext cx="1500198" cy="571504"/>
          </a:xfrm>
          <a:prstGeom prst="wedgeRoundRectCallout">
            <a:avLst>
              <a:gd name="adj1" fmla="val 67646"/>
              <a:gd name="adj2" fmla="val 6766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2000232" y="2428868"/>
            <a:ext cx="1214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/>
              <a:t>一个突破性的发现</a:t>
            </a:r>
            <a:endParaRPr lang="zh-CN" alt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实验原理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zh-CN" altLang="en-US" dirty="0" smtClean="0"/>
              <a:t>零电阻现象</a:t>
            </a:r>
            <a:r>
              <a:rPr lang="en-US" altLang="zh-CN" dirty="0" smtClean="0"/>
              <a:t>&amp;</a:t>
            </a:r>
            <a:r>
              <a:rPr lang="zh-CN" altLang="en-US" dirty="0" smtClean="0"/>
              <a:t>迈斯纳效应</a:t>
            </a:r>
            <a:endParaRPr lang="en-US" altLang="zh-CN" dirty="0" smtClean="0"/>
          </a:p>
          <a:p>
            <a:pPr algn="ctr"/>
            <a:endParaRPr lang="zh-CN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3782"/>
          <a:stretch/>
        </p:blipFill>
        <p:spPr bwMode="auto">
          <a:xfrm>
            <a:off x="1214414" y="3214686"/>
            <a:ext cx="3163191" cy="3143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右弧形箭头 5"/>
          <p:cNvSpPr/>
          <p:nvPr/>
        </p:nvSpPr>
        <p:spPr>
          <a:xfrm>
            <a:off x="3000364" y="2285992"/>
            <a:ext cx="571504" cy="785818"/>
          </a:xfrm>
          <a:prstGeom prst="curvedLeftArrow">
            <a:avLst/>
          </a:prstGeom>
          <a:solidFill>
            <a:srgbClr val="66E63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3214686"/>
            <a:ext cx="4000528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左弧形箭头 7"/>
          <p:cNvSpPr/>
          <p:nvPr/>
        </p:nvSpPr>
        <p:spPr>
          <a:xfrm>
            <a:off x="6072198" y="2357430"/>
            <a:ext cx="642942" cy="714380"/>
          </a:xfrm>
          <a:prstGeom prst="curvedRightArrow">
            <a:avLst/>
          </a:prstGeom>
          <a:solidFill>
            <a:srgbClr val="66E63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圆角矩形标注 9"/>
          <p:cNvSpPr/>
          <p:nvPr/>
        </p:nvSpPr>
        <p:spPr>
          <a:xfrm>
            <a:off x="4643438" y="3929066"/>
            <a:ext cx="3071834" cy="1357322"/>
          </a:xfrm>
          <a:prstGeom prst="wedgeRoundRectCallout">
            <a:avLst>
              <a:gd name="adj1" fmla="val -76046"/>
              <a:gd name="adj2" fmla="val 45115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000628" y="4071942"/>
            <a:ext cx="23574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隶书" pitchFamily="49" charset="-122"/>
                <a:ea typeface="隶书" pitchFamily="49" charset="-122"/>
              </a:rPr>
              <a:t>我们实验的主要内容</a:t>
            </a:r>
            <a:endParaRPr lang="zh-CN" altLang="en-US" sz="2800" b="1" dirty="0">
              <a:latin typeface="隶书" pitchFamily="49" charset="-122"/>
              <a:ea typeface="隶书" pitchFamily="49" charset="-122"/>
            </a:endParaRPr>
          </a:p>
        </p:txBody>
      </p:sp>
      <p:pic>
        <p:nvPicPr>
          <p:cNvPr id="6146" name="Picture 2" descr="D:\learning\grade3-part1\近代物理实验\presentation\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4" y="3286124"/>
            <a:ext cx="3905722" cy="27860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48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3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样品：</a:t>
            </a:r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571604" y="571480"/>
            <a:ext cx="3143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/>
              <a:t>YBa</a:t>
            </a:r>
            <a:r>
              <a:rPr lang="en-US" altLang="zh-CN" sz="3200" baseline="-25000" dirty="0" smtClean="0"/>
              <a:t>2</a:t>
            </a:r>
            <a:r>
              <a:rPr lang="en-US" altLang="zh-CN" sz="3200" dirty="0" smtClean="0"/>
              <a:t>Cu</a:t>
            </a:r>
            <a:r>
              <a:rPr lang="en-US" altLang="zh-CN" sz="3200" baseline="-25000" dirty="0" smtClean="0"/>
              <a:t>3</a:t>
            </a:r>
            <a:r>
              <a:rPr lang="en-US" altLang="zh-CN" sz="3200" dirty="0" smtClean="0"/>
              <a:t>O</a:t>
            </a:r>
            <a:r>
              <a:rPr lang="en-US" altLang="zh-CN" sz="3200" baseline="-25000" dirty="0" smtClean="0"/>
              <a:t>7-</a:t>
            </a:r>
            <a:r>
              <a:rPr lang="el-GR" altLang="zh-CN" sz="3200" baseline="-25000" dirty="0" smtClean="0"/>
              <a:t>δ</a:t>
            </a:r>
            <a:endParaRPr lang="zh-CN" altLang="en-US" sz="3200" dirty="0"/>
          </a:p>
        </p:txBody>
      </p:sp>
      <p:pic>
        <p:nvPicPr>
          <p:cNvPr id="7" name="内容占位符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0034" y="1285860"/>
            <a:ext cx="7778496" cy="53644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28596" y="2071678"/>
            <a:ext cx="6429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/>
              <a:t>物质配比：</a:t>
            </a:r>
            <a:r>
              <a:rPr lang="en-US" dirty="0"/>
              <a:t> </a:t>
            </a:r>
            <a:r>
              <a:rPr lang="en-US" dirty="0" smtClean="0"/>
              <a:t>Y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r>
              <a:rPr lang="en-US" baseline="-25000" dirty="0" smtClean="0"/>
              <a:t>3</a:t>
            </a:r>
            <a:r>
              <a:rPr lang="zh-CN" altLang="en-US" baseline="-25000" dirty="0" smtClean="0"/>
              <a:t>：</a:t>
            </a:r>
            <a:r>
              <a:rPr lang="en-US" dirty="0" smtClean="0"/>
              <a:t>BaCO</a:t>
            </a:r>
            <a:r>
              <a:rPr lang="en-US" baseline="-25000" dirty="0" smtClean="0"/>
              <a:t>3</a:t>
            </a:r>
            <a:r>
              <a:rPr lang="zh-CN" altLang="en-US" baseline="-25000" dirty="0" smtClean="0"/>
              <a:t>：</a:t>
            </a:r>
            <a:r>
              <a:rPr lang="en-US" dirty="0"/>
              <a:t> </a:t>
            </a:r>
            <a:r>
              <a:rPr lang="en-US" dirty="0" err="1" smtClean="0"/>
              <a:t>CuO</a:t>
            </a:r>
            <a:r>
              <a:rPr lang="en-US" dirty="0"/>
              <a:t> </a:t>
            </a:r>
            <a:r>
              <a:rPr lang="en-US" altLang="zh-CN" dirty="0" smtClean="0"/>
              <a:t>=  0.7564:  2.6372:  1.6064</a:t>
            </a:r>
            <a:endParaRPr lang="zh-CN" alt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28596" y="2500306"/>
            <a:ext cx="6858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/>
              <a:t>第一阶段焙烧：将三种物质充分混合、研磨，在空气中焙烧   </a:t>
            </a:r>
            <a:endParaRPr lang="zh-CN" altLang="en-US" b="1" dirty="0"/>
          </a:p>
        </p:txBody>
      </p:sp>
      <p:sp>
        <p:nvSpPr>
          <p:cNvPr id="10" name="圆角矩形 9"/>
          <p:cNvSpPr/>
          <p:nvPr/>
        </p:nvSpPr>
        <p:spPr>
          <a:xfrm>
            <a:off x="714348" y="3143248"/>
            <a:ext cx="135732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右箭头 10"/>
          <p:cNvSpPr/>
          <p:nvPr/>
        </p:nvSpPr>
        <p:spPr>
          <a:xfrm>
            <a:off x="2357422" y="3357562"/>
            <a:ext cx="785818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3500430" y="3143248"/>
            <a:ext cx="135732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右箭头 12"/>
          <p:cNvSpPr/>
          <p:nvPr/>
        </p:nvSpPr>
        <p:spPr>
          <a:xfrm>
            <a:off x="5214942" y="3429000"/>
            <a:ext cx="785818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6429388" y="3143248"/>
            <a:ext cx="135732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857224" y="3214686"/>
            <a:ext cx="1357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C</a:t>
            </a:r>
            <a:r>
              <a:rPr lang="zh-CN" altLang="en-US" dirty="0" smtClean="0"/>
              <a:t>：</a:t>
            </a:r>
            <a:r>
              <a:rPr lang="en-US" altLang="zh-CN" dirty="0" smtClean="0"/>
              <a:t>24</a:t>
            </a:r>
            <a:r>
              <a:rPr lang="zh-CN" altLang="en-US" dirty="0"/>
              <a:t>℃</a:t>
            </a:r>
            <a:endParaRPr lang="en-US" altLang="zh-CN" dirty="0" smtClean="0"/>
          </a:p>
          <a:p>
            <a:r>
              <a:rPr lang="en-US" altLang="zh-CN" dirty="0" smtClean="0"/>
              <a:t>T:  60min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43306" y="3214686"/>
            <a:ext cx="12144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C: 770</a:t>
            </a:r>
            <a:r>
              <a:rPr lang="zh-CN" altLang="en-US" dirty="0"/>
              <a:t>℃</a:t>
            </a:r>
            <a:endParaRPr lang="en-US" altLang="zh-CN" dirty="0" smtClean="0"/>
          </a:p>
          <a:p>
            <a:r>
              <a:rPr lang="en-US" altLang="zh-CN" dirty="0" smtClean="0"/>
              <a:t>T: 600min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572264" y="3214686"/>
            <a:ext cx="1143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从</a:t>
            </a:r>
            <a:r>
              <a:rPr lang="en-US" altLang="zh-CN" dirty="0" smtClean="0"/>
              <a:t>770</a:t>
            </a:r>
            <a:r>
              <a:rPr lang="zh-CN" altLang="en-US" dirty="0"/>
              <a:t>℃</a:t>
            </a:r>
            <a:r>
              <a:rPr lang="zh-CN" altLang="en-US" dirty="0" smtClean="0"/>
              <a:t>自然冷却</a:t>
            </a:r>
            <a:endParaRPr lang="zh-CN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00034" y="4214818"/>
            <a:ext cx="6786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/>
              <a:t>第二阶段焙烧：充分研磨，用模具压成块，在氧气环境焙烧</a:t>
            </a:r>
            <a:endParaRPr lang="zh-CN" altLang="en-US" b="1" dirty="0"/>
          </a:p>
        </p:txBody>
      </p:sp>
      <p:sp>
        <p:nvSpPr>
          <p:cNvPr id="19" name="圆角矩形 18"/>
          <p:cNvSpPr/>
          <p:nvPr/>
        </p:nvSpPr>
        <p:spPr>
          <a:xfrm>
            <a:off x="785786" y="4714884"/>
            <a:ext cx="1428760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>
            <a:off x="3571868" y="4714884"/>
            <a:ext cx="135732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圆角矩形 20"/>
          <p:cNvSpPr/>
          <p:nvPr/>
        </p:nvSpPr>
        <p:spPr>
          <a:xfrm>
            <a:off x="6500826" y="4714884"/>
            <a:ext cx="135732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>
            <a:off x="6572264" y="5857892"/>
            <a:ext cx="135732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圆角矩形 22"/>
          <p:cNvSpPr/>
          <p:nvPr/>
        </p:nvSpPr>
        <p:spPr>
          <a:xfrm>
            <a:off x="3643306" y="5857892"/>
            <a:ext cx="1357322" cy="857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右箭头 23"/>
          <p:cNvSpPr/>
          <p:nvPr/>
        </p:nvSpPr>
        <p:spPr>
          <a:xfrm>
            <a:off x="2428860" y="5000636"/>
            <a:ext cx="857256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右箭头 24"/>
          <p:cNvSpPr/>
          <p:nvPr/>
        </p:nvSpPr>
        <p:spPr>
          <a:xfrm>
            <a:off x="5143504" y="5072074"/>
            <a:ext cx="1000132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左箭头 25"/>
          <p:cNvSpPr/>
          <p:nvPr/>
        </p:nvSpPr>
        <p:spPr>
          <a:xfrm>
            <a:off x="5357818" y="6072206"/>
            <a:ext cx="857256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右弧形箭头 26"/>
          <p:cNvSpPr/>
          <p:nvPr/>
        </p:nvSpPr>
        <p:spPr>
          <a:xfrm>
            <a:off x="8072462" y="5072074"/>
            <a:ext cx="642942" cy="128588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28662" y="4786322"/>
            <a:ext cx="11430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C:  24</a:t>
            </a:r>
            <a:r>
              <a:rPr lang="zh-CN" altLang="en-US" dirty="0"/>
              <a:t>℃</a:t>
            </a:r>
            <a:endParaRPr lang="en-US" altLang="zh-CN" dirty="0" smtClean="0"/>
          </a:p>
          <a:p>
            <a:r>
              <a:rPr lang="en-US" altLang="zh-CN" dirty="0" smtClean="0"/>
              <a:t>T:   60min</a:t>
            </a:r>
          </a:p>
          <a:p>
            <a:endParaRPr lang="zh-CN" alt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3643306" y="4857760"/>
            <a:ext cx="12858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C: 840</a:t>
            </a:r>
            <a:r>
              <a:rPr lang="zh-CN" altLang="en-US" dirty="0"/>
              <a:t>℃</a:t>
            </a:r>
            <a:endParaRPr lang="en-US" altLang="zh-CN" dirty="0" smtClean="0"/>
          </a:p>
          <a:p>
            <a:r>
              <a:rPr lang="en-US" altLang="zh-CN" dirty="0" smtClean="0"/>
              <a:t>T:1200min</a:t>
            </a:r>
            <a:endParaRPr lang="en-US" altLang="zh-CN" dirty="0"/>
          </a:p>
        </p:txBody>
      </p:sp>
      <p:sp>
        <p:nvSpPr>
          <p:cNvPr id="30" name="TextBox 29"/>
          <p:cNvSpPr txBox="1"/>
          <p:nvPr/>
        </p:nvSpPr>
        <p:spPr>
          <a:xfrm>
            <a:off x="6643702" y="4786322"/>
            <a:ext cx="1071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C: 840</a:t>
            </a:r>
            <a:r>
              <a:rPr lang="zh-CN" altLang="en-US" dirty="0"/>
              <a:t>℃</a:t>
            </a:r>
            <a:endParaRPr lang="en-US" altLang="zh-CN" dirty="0" smtClean="0"/>
          </a:p>
          <a:p>
            <a:r>
              <a:rPr lang="en-US" altLang="zh-CN" dirty="0" smtClean="0"/>
              <a:t>T: 60min</a:t>
            </a:r>
            <a:endParaRPr lang="en-US" altLang="zh-CN" dirty="0"/>
          </a:p>
        </p:txBody>
      </p:sp>
      <p:sp>
        <p:nvSpPr>
          <p:cNvPr id="31" name="TextBox 30"/>
          <p:cNvSpPr txBox="1"/>
          <p:nvPr/>
        </p:nvSpPr>
        <p:spPr>
          <a:xfrm>
            <a:off x="6715140" y="5929330"/>
            <a:ext cx="1143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C:  650</a:t>
            </a:r>
            <a:r>
              <a:rPr lang="zh-CN" altLang="en-US" dirty="0"/>
              <a:t>℃</a:t>
            </a:r>
            <a:endParaRPr lang="en-US" altLang="zh-CN" dirty="0" smtClean="0"/>
          </a:p>
          <a:p>
            <a:r>
              <a:rPr lang="en-US" altLang="zh-CN" dirty="0" smtClean="0"/>
              <a:t>T:  60min</a:t>
            </a:r>
            <a:endParaRPr lang="en-US" altLang="zh-CN" dirty="0"/>
          </a:p>
        </p:txBody>
      </p:sp>
      <p:sp>
        <p:nvSpPr>
          <p:cNvPr id="32" name="TextBox 31"/>
          <p:cNvSpPr txBox="1"/>
          <p:nvPr/>
        </p:nvSpPr>
        <p:spPr>
          <a:xfrm>
            <a:off x="3786182" y="5929330"/>
            <a:ext cx="1214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从</a:t>
            </a:r>
            <a:r>
              <a:rPr lang="en-US" altLang="zh-CN" dirty="0" smtClean="0"/>
              <a:t>650</a:t>
            </a:r>
            <a:r>
              <a:rPr lang="zh-CN" altLang="en-US" dirty="0"/>
              <a:t>℃</a:t>
            </a:r>
            <a:r>
              <a:rPr lang="zh-CN" altLang="en-US" dirty="0" smtClean="0"/>
              <a:t>自然冷却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最后的成品</a:t>
            </a:r>
            <a:endParaRPr lang="zh-CN" alt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428736"/>
            <a:ext cx="4175979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3500438"/>
            <a:ext cx="4500594" cy="3119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59724" y="443676"/>
            <a:ext cx="3357554" cy="2457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48" y="4500570"/>
            <a:ext cx="2786082" cy="21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5857884" y="428604"/>
            <a:ext cx="18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烧制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57422" y="4572008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打孔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样品测量前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922888" y="2652871"/>
            <a:ext cx="4544976" cy="2160240"/>
            <a:chOff x="899592" y="2924944"/>
            <a:chExt cx="4544976" cy="2160240"/>
          </a:xfrm>
        </p:grpSpPr>
        <p:grpSp>
          <p:nvGrpSpPr>
            <p:cNvPr id="7" name="组合 6"/>
            <p:cNvGrpSpPr/>
            <p:nvPr/>
          </p:nvGrpSpPr>
          <p:grpSpPr>
            <a:xfrm>
              <a:off x="899592" y="2924944"/>
              <a:ext cx="4544976" cy="2160240"/>
              <a:chOff x="899592" y="2924944"/>
              <a:chExt cx="4544976" cy="2160240"/>
            </a:xfrm>
          </p:grpSpPr>
          <p:pic>
            <p:nvPicPr>
              <p:cNvPr id="11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9592" y="2924944"/>
                <a:ext cx="4544976" cy="20882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12" name="组合 11"/>
              <p:cNvGrpSpPr/>
              <p:nvPr/>
            </p:nvGrpSpPr>
            <p:grpSpPr>
              <a:xfrm>
                <a:off x="2662104" y="3969060"/>
                <a:ext cx="1791032" cy="1044116"/>
                <a:chOff x="2662104" y="3969060"/>
                <a:chExt cx="1791032" cy="1044116"/>
              </a:xfrm>
            </p:grpSpPr>
            <p:cxnSp>
              <p:nvCxnSpPr>
                <p:cNvPr id="14" name="肘形连接符 13"/>
                <p:cNvCxnSpPr/>
                <p:nvPr/>
              </p:nvCxnSpPr>
              <p:spPr>
                <a:xfrm rot="5400000">
                  <a:off x="2357754" y="4311098"/>
                  <a:ext cx="1044116" cy="360040"/>
                </a:xfrm>
                <a:prstGeom prst="bentConnector3">
                  <a:avLst>
                    <a:gd name="adj1" fmla="val -1086"/>
                  </a:avLst>
                </a:prstGeom>
                <a:ln>
                  <a:solidFill>
                    <a:schemeClr val="tx1"/>
                  </a:solidFill>
                  <a:prstDash val="lg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肘形连接符 14"/>
                <p:cNvCxnSpPr/>
                <p:nvPr/>
              </p:nvCxnSpPr>
              <p:spPr>
                <a:xfrm rot="16200000" flipH="1">
                  <a:off x="3702478" y="4262518"/>
                  <a:ext cx="1044116" cy="457200"/>
                </a:xfrm>
                <a:prstGeom prst="bentConnector3">
                  <a:avLst>
                    <a:gd name="adj1" fmla="val -1086"/>
                  </a:avLst>
                </a:prstGeom>
                <a:ln>
                  <a:solidFill>
                    <a:schemeClr val="tx1"/>
                  </a:solidFill>
                  <a:prstDash val="lg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直接箭头连接符 15"/>
                <p:cNvCxnSpPr/>
                <p:nvPr/>
              </p:nvCxnSpPr>
              <p:spPr>
                <a:xfrm flipH="1">
                  <a:off x="2662104" y="4869160"/>
                  <a:ext cx="720080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prstDash val="lg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直接箭头连接符 16"/>
                <p:cNvCxnSpPr/>
                <p:nvPr/>
              </p:nvCxnSpPr>
              <p:spPr>
                <a:xfrm>
                  <a:off x="3779912" y="4869160"/>
                  <a:ext cx="673224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prstDash val="lg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" name="TextBox 12"/>
              <p:cNvSpPr txBox="1"/>
              <p:nvPr/>
            </p:nvSpPr>
            <p:spPr>
              <a:xfrm>
                <a:off x="2987824" y="4623519"/>
                <a:ext cx="212592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dirty="0" smtClean="0"/>
                  <a:t>恒流源</a:t>
                </a:r>
                <a:endParaRPr lang="zh-CN" altLang="en-US" sz="2400" dirty="0"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3275856" y="3212976"/>
              <a:ext cx="432048" cy="756083"/>
              <a:chOff x="3275856" y="3212976"/>
              <a:chExt cx="432048" cy="756083"/>
            </a:xfrm>
          </p:grpSpPr>
          <p:cxnSp>
            <p:nvCxnSpPr>
              <p:cNvPr id="9" name="直接连接符 8"/>
              <p:cNvCxnSpPr/>
              <p:nvPr/>
            </p:nvCxnSpPr>
            <p:spPr>
              <a:xfrm flipV="1">
                <a:off x="3275856" y="3212976"/>
                <a:ext cx="0" cy="756083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/>
              <p:cNvCxnSpPr/>
              <p:nvPr/>
            </p:nvCxnSpPr>
            <p:spPr>
              <a:xfrm flipV="1">
                <a:off x="3707904" y="3212976"/>
                <a:ext cx="0" cy="756083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" name="TextBox 17"/>
          <p:cNvSpPr txBox="1"/>
          <p:nvPr/>
        </p:nvSpPr>
        <p:spPr>
          <a:xfrm>
            <a:off x="3301221" y="275623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Vs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04048" y="3429000"/>
            <a:ext cx="378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Vt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857884" y="2714620"/>
            <a:ext cx="30003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1</a:t>
            </a:r>
            <a:r>
              <a:rPr lang="en-US" altLang="zh-CN" dirty="0" smtClean="0"/>
              <a:t>:</a:t>
            </a:r>
            <a:r>
              <a:rPr lang="zh-CN" altLang="en-US" dirty="0" smtClean="0"/>
              <a:t>在样品表面钻</a:t>
            </a:r>
            <a:r>
              <a:rPr lang="en-US" altLang="zh-CN" dirty="0" smtClean="0"/>
              <a:t>4</a:t>
            </a:r>
            <a:r>
              <a:rPr lang="zh-CN" altLang="en-US" dirty="0" smtClean="0"/>
              <a:t>个小坑，深度约</a:t>
            </a:r>
            <a:r>
              <a:rPr lang="en-US" altLang="zh-CN" dirty="0" smtClean="0"/>
              <a:t>1mm</a:t>
            </a:r>
          </a:p>
          <a:p>
            <a:r>
              <a:rPr lang="en-US" altLang="zh-CN" dirty="0" smtClean="0">
                <a:solidFill>
                  <a:srgbClr val="FF0000"/>
                </a:solidFill>
              </a:rPr>
              <a:t>2</a:t>
            </a:r>
            <a:r>
              <a:rPr lang="en-US" altLang="zh-CN" dirty="0" smtClean="0"/>
              <a:t>:</a:t>
            </a:r>
            <a:r>
              <a:rPr lang="zh-CN" altLang="en-US" dirty="0" smtClean="0"/>
              <a:t>取</a:t>
            </a:r>
            <a:r>
              <a:rPr lang="en-US" altLang="zh-CN" dirty="0" smtClean="0"/>
              <a:t>5</a:t>
            </a:r>
            <a:r>
              <a:rPr lang="zh-CN" altLang="en-US" dirty="0" smtClean="0"/>
              <a:t>股银丝拧成麻花状作为导线</a:t>
            </a:r>
            <a:endParaRPr lang="en-US" altLang="zh-CN" dirty="0" smtClean="0"/>
          </a:p>
          <a:p>
            <a:r>
              <a:rPr lang="en-US" altLang="zh-CN" dirty="0" smtClean="0">
                <a:solidFill>
                  <a:srgbClr val="FF0000"/>
                </a:solidFill>
              </a:rPr>
              <a:t>3</a:t>
            </a:r>
            <a:r>
              <a:rPr lang="en-US" altLang="zh-CN" dirty="0" smtClean="0"/>
              <a:t>:</a:t>
            </a:r>
            <a:r>
              <a:rPr lang="zh-CN" altLang="en-US" dirty="0" smtClean="0"/>
              <a:t>用合适的铟粒将导线一 头压紧在样品表面，</a:t>
            </a:r>
            <a:r>
              <a:rPr lang="en-US" altLang="zh-CN" dirty="0" smtClean="0"/>
              <a:t>1</a:t>
            </a:r>
            <a:r>
              <a:rPr lang="zh-CN" altLang="en-US" dirty="0" smtClean="0"/>
              <a:t>、</a:t>
            </a:r>
            <a:r>
              <a:rPr lang="en-US" altLang="zh-CN" dirty="0" smtClean="0"/>
              <a:t>4</a:t>
            </a:r>
            <a:r>
              <a:rPr lang="zh-CN" altLang="en-US" dirty="0" smtClean="0"/>
              <a:t>接恒流源，</a:t>
            </a:r>
            <a:r>
              <a:rPr lang="en-US" altLang="zh-CN" dirty="0" smtClean="0"/>
              <a:t>2</a:t>
            </a:r>
            <a:r>
              <a:rPr lang="zh-CN" altLang="en-US" dirty="0" smtClean="0"/>
              <a:t>、</a:t>
            </a:r>
            <a:r>
              <a:rPr lang="en-US" altLang="zh-CN" dirty="0" smtClean="0"/>
              <a:t>3</a:t>
            </a:r>
            <a:r>
              <a:rPr lang="zh-CN" altLang="en-US" dirty="0" smtClean="0"/>
              <a:t>端测量电压信号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24090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为什么采用四引线法？</a:t>
            </a:r>
            <a:endParaRPr lang="zh-CN" alt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9512" y="1966402"/>
            <a:ext cx="4968552" cy="331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071538" y="2571744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1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57356" y="3000372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86050" y="3214686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3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71868" y="3714752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4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43108" y="3071810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FFFF00"/>
                </a:solidFill>
              </a:rPr>
              <a:t>电压测量</a:t>
            </a:r>
            <a:endParaRPr lang="zh-CN" altLang="en-US" dirty="0">
              <a:solidFill>
                <a:srgbClr val="FFFF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24870" y="2411596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FFFF00"/>
                </a:solidFill>
              </a:rPr>
              <a:t>电流</a:t>
            </a:r>
            <a:endParaRPr lang="zh-CN" altLang="en-US" dirty="0">
              <a:solidFill>
                <a:srgbClr val="FFFF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500694" y="2571744"/>
            <a:ext cx="31432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、</a:t>
            </a:r>
            <a:r>
              <a:rPr lang="en-US" altLang="zh-CN" dirty="0" smtClean="0"/>
              <a:t>4</a:t>
            </a:r>
            <a:r>
              <a:rPr lang="zh-CN" altLang="en-US" dirty="0" smtClean="0"/>
              <a:t>通恒流源，在</a:t>
            </a:r>
            <a:r>
              <a:rPr lang="en-US" altLang="zh-CN" dirty="0" smtClean="0"/>
              <a:t>2</a:t>
            </a:r>
            <a:r>
              <a:rPr lang="zh-CN" altLang="en-US" dirty="0" smtClean="0"/>
              <a:t>、</a:t>
            </a:r>
            <a:r>
              <a:rPr lang="en-US" altLang="zh-CN" dirty="0" smtClean="0"/>
              <a:t>3</a:t>
            </a:r>
            <a:r>
              <a:rPr lang="zh-CN" altLang="en-US" dirty="0" smtClean="0"/>
              <a:t>处测量电压信号</a:t>
            </a:r>
            <a:r>
              <a:rPr lang="zh-CN" altLang="en-US" dirty="0"/>
              <a:t>。</a:t>
            </a:r>
            <a:endParaRPr lang="en-US" altLang="zh-CN" dirty="0" smtClean="0"/>
          </a:p>
          <a:p>
            <a:r>
              <a:rPr lang="en-US" altLang="zh-CN" dirty="0" smtClean="0"/>
              <a:t>1</a:t>
            </a:r>
            <a:r>
              <a:rPr lang="zh-CN" altLang="en-US" dirty="0" smtClean="0"/>
              <a:t>、</a:t>
            </a:r>
            <a:r>
              <a:rPr lang="en-US" altLang="zh-CN" dirty="0" smtClean="0"/>
              <a:t>4</a:t>
            </a:r>
            <a:r>
              <a:rPr lang="zh-CN" altLang="en-US" dirty="0" smtClean="0"/>
              <a:t>引线与样品的接触点存在接触电阻，但是不影响</a:t>
            </a:r>
            <a:r>
              <a:rPr lang="en-US" altLang="zh-CN" dirty="0" smtClean="0"/>
              <a:t>2</a:t>
            </a:r>
            <a:r>
              <a:rPr lang="zh-CN" altLang="en-US" dirty="0" smtClean="0"/>
              <a:t>、</a:t>
            </a:r>
            <a:r>
              <a:rPr lang="en-US" altLang="zh-CN" dirty="0" smtClean="0"/>
              <a:t>3</a:t>
            </a:r>
            <a:r>
              <a:rPr lang="zh-CN" altLang="en-US" dirty="0" smtClean="0"/>
              <a:t>端的电压测量，</a:t>
            </a:r>
            <a:r>
              <a:rPr lang="en-US" altLang="zh-CN" dirty="0" smtClean="0"/>
              <a:t>2</a:t>
            </a:r>
            <a:r>
              <a:rPr lang="zh-CN" altLang="en-US" dirty="0" smtClean="0"/>
              <a:t>、</a:t>
            </a:r>
            <a:r>
              <a:rPr lang="en-US" altLang="zh-CN" dirty="0" smtClean="0"/>
              <a:t>3</a:t>
            </a:r>
            <a:r>
              <a:rPr lang="zh-CN" altLang="en-US" dirty="0" smtClean="0"/>
              <a:t>端虽然一样有接触电阻，但是由于电压输入阻抗非常大，接触电阻的影响几乎可以忽略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测量</a:t>
            </a:r>
            <a:endParaRPr lang="zh-CN" alt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500174"/>
            <a:ext cx="3763072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4500562" y="1428736"/>
            <a:ext cx="400052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杜瓦瓶内装有约</a:t>
            </a:r>
            <a:r>
              <a:rPr lang="en-US" altLang="zh-CN" sz="2800" dirty="0" smtClean="0"/>
              <a:t>1/3</a:t>
            </a:r>
            <a:r>
              <a:rPr lang="zh-CN" altLang="en-US" sz="2800" dirty="0" smtClean="0"/>
              <a:t>的液氮，与上部的空气形成温度梯度</a:t>
            </a:r>
            <a:endParaRPr lang="en-US" altLang="zh-CN" sz="2800" dirty="0" smtClean="0"/>
          </a:p>
          <a:p>
            <a:endParaRPr lang="en-US" altLang="zh-CN" sz="2800" dirty="0"/>
          </a:p>
          <a:p>
            <a:r>
              <a:rPr lang="zh-CN" altLang="en-US" sz="2800" dirty="0" smtClean="0"/>
              <a:t>通过调节样品杆的高度，进行从高温到低温以及从低温到高温的测量</a:t>
            </a:r>
            <a:endParaRPr lang="zh-CN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第一次测量曲线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500174"/>
            <a:ext cx="6519098" cy="4772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212153" y="3502749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Vt=26.52mV</a:t>
            </a:r>
          </a:p>
          <a:p>
            <a:r>
              <a:rPr lang="en-US" altLang="zh-CN" dirty="0" smtClean="0"/>
              <a:t>Tc=91.7K</a:t>
            </a:r>
            <a:endParaRPr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858058" y="4150821"/>
            <a:ext cx="14979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Vt=30.10mV</a:t>
            </a:r>
          </a:p>
          <a:p>
            <a:r>
              <a:rPr lang="en-US" altLang="zh-CN" dirty="0" smtClean="0"/>
              <a:t>Tc=100.1K</a:t>
            </a:r>
            <a:endParaRPr lang="zh-CN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858016" y="3214686"/>
            <a:ext cx="20717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/>
              <a:t>选取升温曲线：与理论的转变温度</a:t>
            </a:r>
            <a:r>
              <a:rPr lang="en-US" altLang="zh-CN" sz="2400" dirty="0" smtClean="0"/>
              <a:t>90K</a:t>
            </a:r>
            <a:r>
              <a:rPr lang="zh-CN" altLang="en-US" sz="2400" dirty="0" smtClean="0"/>
              <a:t>相差</a:t>
            </a:r>
            <a:r>
              <a:rPr lang="en-US" altLang="zh-CN" sz="2400" dirty="0" smtClean="0"/>
              <a:t>10K</a:t>
            </a:r>
            <a:endParaRPr lang="zh-CN" alt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212153" y="3995772"/>
            <a:ext cx="2896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- - - - - - - - - - - - - - - - - - - - - - - -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285852" y="3143248"/>
            <a:ext cx="3012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- - - - - - - - - - - - - - - - - - - - - - - - -</a:t>
            </a:r>
            <a:endParaRPr lang="zh-CN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214414" y="4857760"/>
            <a:ext cx="2896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- - - - - - - - - - - - - - - - - - - - - - - -</a:t>
            </a:r>
            <a:endParaRPr lang="zh-CN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214810" y="3286124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00B050"/>
                </a:solidFill>
              </a:rPr>
              <a:t>90%</a:t>
            </a:r>
            <a:endParaRPr lang="zh-CN" altLang="en-US" dirty="0">
              <a:solidFill>
                <a:srgbClr val="00B05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143372" y="4071942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00B050"/>
                </a:solidFill>
              </a:rPr>
              <a:t>50%</a:t>
            </a:r>
            <a:endParaRPr lang="zh-CN" altLang="en-US" dirty="0">
              <a:solidFill>
                <a:srgbClr val="00B05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71934" y="4857760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00B050"/>
                </a:solidFill>
              </a:rPr>
              <a:t>10%</a:t>
            </a:r>
            <a:endParaRPr lang="zh-CN" altLang="en-US" dirty="0">
              <a:solidFill>
                <a:srgbClr val="00B050"/>
              </a:solidFill>
            </a:endParaRPr>
          </a:p>
        </p:txBody>
      </p:sp>
      <p:cxnSp>
        <p:nvCxnSpPr>
          <p:cNvPr id="19" name="直接连接符 18"/>
          <p:cNvCxnSpPr/>
          <p:nvPr/>
        </p:nvCxnSpPr>
        <p:spPr>
          <a:xfrm rot="5400000">
            <a:off x="1643833" y="5714225"/>
            <a:ext cx="1285886" cy="1585"/>
          </a:xfrm>
          <a:prstGeom prst="line">
            <a:avLst/>
          </a:prstGeom>
          <a:ln w="3492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rot="5400000">
            <a:off x="929059" y="4857363"/>
            <a:ext cx="3000396" cy="794"/>
          </a:xfrm>
          <a:prstGeom prst="line">
            <a:avLst/>
          </a:prstGeom>
          <a:ln w="3492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rot="5400000">
            <a:off x="1357687" y="4857363"/>
            <a:ext cx="3000396" cy="794"/>
          </a:xfrm>
          <a:prstGeom prst="line">
            <a:avLst/>
          </a:prstGeom>
          <a:ln w="3492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rot="5400000">
            <a:off x="2143108" y="5715016"/>
            <a:ext cx="1285884" cy="1588"/>
          </a:xfrm>
          <a:prstGeom prst="line">
            <a:avLst/>
          </a:prstGeom>
          <a:ln w="3492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2000232" y="6286520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0.7K</a:t>
            </a:r>
            <a:endParaRPr lang="zh-CN" alt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2643174" y="6286520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0.2K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第二次测量曲线</a:t>
            </a:r>
            <a:endParaRPr lang="zh-CN" alt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1254339"/>
            <a:ext cx="5286412" cy="5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500694" y="1714488"/>
            <a:ext cx="342902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/>
              <a:t>考虑到铂电阻温度计与样品之间可能存在的温度滞后问题，我们在转变温度区域多取了几个测量</a:t>
            </a:r>
            <a:r>
              <a:rPr lang="zh-CN" altLang="en-US" sz="2000" b="1" dirty="0" smtClean="0"/>
              <a:t>点，并且延长每个测量点的测量时间。</a:t>
            </a:r>
            <a:endParaRPr lang="zh-CN" altLang="en-US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043608" y="3286725"/>
            <a:ext cx="1597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Vt=26.42mV</a:t>
            </a:r>
          </a:p>
          <a:p>
            <a:r>
              <a:rPr lang="en-US" altLang="zh-CN" dirty="0" smtClean="0"/>
              <a:t>Tc=91.5K</a:t>
            </a:r>
            <a:endParaRPr lang="zh-CN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987824" y="4150821"/>
            <a:ext cx="1498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Vt=28.07mV</a:t>
            </a:r>
          </a:p>
          <a:p>
            <a:r>
              <a:rPr lang="en-US" altLang="zh-CN" dirty="0" smtClean="0"/>
              <a:t>Tc=95K</a:t>
            </a:r>
            <a:endParaRPr lang="zh-CN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715008" y="3500438"/>
            <a:ext cx="25003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降温曲线的转变温度几乎不变，升温曲线由</a:t>
            </a:r>
            <a:r>
              <a:rPr lang="en-US" altLang="zh-CN" dirty="0" smtClean="0"/>
              <a:t>100.1K</a:t>
            </a:r>
            <a:r>
              <a:rPr lang="zh-CN" altLang="en-US" dirty="0"/>
              <a:t>降为</a:t>
            </a:r>
            <a:r>
              <a:rPr lang="en-US" altLang="zh-CN" dirty="0" smtClean="0"/>
              <a:t>95K</a:t>
            </a:r>
            <a:r>
              <a:rPr lang="zh-CN" altLang="en-US" dirty="0" smtClean="0"/>
              <a:t>，精确度提高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928662" y="2928934"/>
            <a:ext cx="3012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- - - - - - - - - - - - - - - - - - - - - - - - -</a:t>
            </a:r>
            <a:endParaRPr lang="zh-CN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99592" y="3923764"/>
            <a:ext cx="3012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- - - - - - - - - - - - - - - - - - - - - - - - -</a:t>
            </a:r>
            <a:endParaRPr lang="zh-CN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57224" y="4929198"/>
            <a:ext cx="3012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- - - - - - - - - - - - - - - - - - - - - - - - -</a:t>
            </a:r>
            <a:endParaRPr lang="zh-CN" altLang="en-US" dirty="0"/>
          </a:p>
        </p:txBody>
      </p:sp>
      <p:cxnSp>
        <p:nvCxnSpPr>
          <p:cNvPr id="14" name="直接连接符 13"/>
          <p:cNvCxnSpPr/>
          <p:nvPr/>
        </p:nvCxnSpPr>
        <p:spPr>
          <a:xfrm rot="5400000">
            <a:off x="1893869" y="5536421"/>
            <a:ext cx="927900" cy="794"/>
          </a:xfrm>
          <a:prstGeom prst="line">
            <a:avLst/>
          </a:prstGeom>
          <a:ln w="3492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rot="5400000">
            <a:off x="1072332" y="4571214"/>
            <a:ext cx="2857520" cy="1588"/>
          </a:xfrm>
          <a:prstGeom prst="line">
            <a:avLst/>
          </a:prstGeom>
          <a:ln w="3492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rot="5400000">
            <a:off x="2428860" y="5571346"/>
            <a:ext cx="857256" cy="1588"/>
          </a:xfrm>
          <a:prstGeom prst="line">
            <a:avLst/>
          </a:prstGeom>
          <a:ln w="3492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rot="5400000">
            <a:off x="1572398" y="4572008"/>
            <a:ext cx="2856726" cy="794"/>
          </a:xfrm>
          <a:prstGeom prst="line">
            <a:avLst/>
          </a:prstGeom>
          <a:ln w="3492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786182" y="3000372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00B050"/>
                </a:solidFill>
              </a:rPr>
              <a:t>90%</a:t>
            </a:r>
            <a:endParaRPr lang="zh-CN" altLang="en-US" dirty="0">
              <a:solidFill>
                <a:srgbClr val="00B05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929058" y="3857628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00B050"/>
                </a:solidFill>
              </a:rPr>
              <a:t>50%</a:t>
            </a:r>
            <a:endParaRPr lang="zh-CN" altLang="en-US" dirty="0">
              <a:solidFill>
                <a:srgbClr val="00B05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786182" y="4929198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00B050"/>
                </a:solidFill>
              </a:rPr>
              <a:t>10%</a:t>
            </a:r>
            <a:endParaRPr lang="zh-CN" altLang="en-US" dirty="0">
              <a:solidFill>
                <a:srgbClr val="00B05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928794" y="6072206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00B050"/>
                </a:solidFill>
              </a:rPr>
              <a:t>0.7K</a:t>
            </a:r>
            <a:endParaRPr lang="zh-CN" altLang="en-US" dirty="0">
              <a:solidFill>
                <a:srgbClr val="00B05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643174" y="6072206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00B050"/>
                </a:solidFill>
              </a:rPr>
              <a:t>0.8K</a:t>
            </a:r>
            <a:endParaRPr lang="zh-CN" altLang="en-US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图线中可以看到：升温曲线与降温曲线测得的转变温度不同。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由于动态测量法测量时间的有限，样品并没有和环境达到一致的温度，而电阻温度计由于金属的导热性良好，温度响应较样品要快得多。</a:t>
            </a:r>
            <a:endParaRPr lang="en-US" altLang="zh-CN" dirty="0" smtClean="0"/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曲线的其他讨论</a:t>
            </a:r>
            <a:endParaRPr lang="zh-CN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571612"/>
            <a:ext cx="4966725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" name="Picture 2" descr="D:\learning\grade3-part1\近代物理实验\presentation\u=59223438,1759649590&amp;fm=52&amp;gp=0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500562" y="5214950"/>
            <a:ext cx="1428750" cy="1428750"/>
          </a:xfrm>
          <a:prstGeom prst="rect">
            <a:avLst/>
          </a:prstGeom>
          <a:noFill/>
        </p:spPr>
      </p:pic>
      <p:sp>
        <p:nvSpPr>
          <p:cNvPr id="8" name="圆角矩形标注 7"/>
          <p:cNvSpPr/>
          <p:nvPr/>
        </p:nvSpPr>
        <p:spPr>
          <a:xfrm>
            <a:off x="5857884" y="1928802"/>
            <a:ext cx="2643206" cy="2428892"/>
          </a:xfrm>
          <a:prstGeom prst="wedgeRoundRectCallout">
            <a:avLst>
              <a:gd name="adj1" fmla="val -48732"/>
              <a:gd name="adj2" fmla="val 8375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6143636" y="2285992"/>
            <a:ext cx="207170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2060"/>
                </a:solidFill>
              </a:rPr>
              <a:t>不是超导材料吗？</a:t>
            </a:r>
            <a:endParaRPr lang="en-US" altLang="zh-CN" sz="2800" b="1" dirty="0" smtClean="0">
              <a:solidFill>
                <a:srgbClr val="002060"/>
              </a:solidFill>
            </a:endParaRPr>
          </a:p>
          <a:p>
            <a:r>
              <a:rPr lang="zh-CN" altLang="en-US" sz="2800" b="1" dirty="0" smtClean="0">
                <a:solidFill>
                  <a:srgbClr val="002060"/>
                </a:solidFill>
              </a:rPr>
              <a:t>肿么还有电阻捏？</a:t>
            </a:r>
            <a:endParaRPr lang="en-US" altLang="zh-CN" sz="2800" b="1" dirty="0" smtClean="0">
              <a:solidFill>
                <a:srgbClr val="002060"/>
              </a:solidFill>
            </a:endParaRPr>
          </a:p>
          <a:p>
            <a:endParaRPr lang="zh-CN" altLang="en-US" dirty="0"/>
          </a:p>
        </p:txBody>
      </p:sp>
      <p:pic>
        <p:nvPicPr>
          <p:cNvPr id="7171" name="Picture 3" descr="D:\learning\grade3-part1\近代物理实验\presentation\u=1699708284,2897292279&amp;fm=23&amp;gp=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1538" y="1000108"/>
            <a:ext cx="6286544" cy="5500725"/>
          </a:xfrm>
          <a:prstGeom prst="rect">
            <a:avLst/>
          </a:prstGeom>
          <a:noFill/>
        </p:spPr>
      </p:pic>
      <p:sp>
        <p:nvSpPr>
          <p:cNvPr id="11" name="下箭头 10"/>
          <p:cNvSpPr/>
          <p:nvPr/>
        </p:nvSpPr>
        <p:spPr>
          <a:xfrm>
            <a:off x="1428728" y="4572008"/>
            <a:ext cx="642942" cy="785818"/>
          </a:xfrm>
          <a:prstGeom prst="downArrow">
            <a:avLst/>
          </a:prstGeom>
          <a:solidFill>
            <a:srgbClr val="2EE7F0"/>
          </a:solidFill>
          <a:ln>
            <a:solidFill>
              <a:srgbClr val="2EE7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我们的猜想</a:t>
            </a:r>
            <a:endParaRPr lang="zh-CN" altLang="en-US" dirty="0"/>
          </a:p>
        </p:txBody>
      </p:sp>
      <p:pic>
        <p:nvPicPr>
          <p:cNvPr id="1026" name="Picture 2" descr="D:\learning\grade3-part1\近代物理实验\presentation\u=3180314855,222004776&amp;fm=13&amp;gp=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3116"/>
            <a:ext cx="1990059" cy="2143140"/>
          </a:xfrm>
          <a:prstGeom prst="rect">
            <a:avLst/>
          </a:prstGeom>
          <a:noFill/>
        </p:spPr>
      </p:pic>
      <p:sp>
        <p:nvSpPr>
          <p:cNvPr id="5" name="圆角矩形 4"/>
          <p:cNvSpPr/>
          <p:nvPr/>
        </p:nvSpPr>
        <p:spPr>
          <a:xfrm>
            <a:off x="2786050" y="1643050"/>
            <a:ext cx="5786478" cy="10715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2786050" y="3357562"/>
            <a:ext cx="5715040" cy="11430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3000364" y="1857364"/>
            <a:ext cx="5357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样品本身有一定的热容，造成样品内部有温度梯度，引起了载流子的扩散，产生了热电势</a:t>
            </a:r>
            <a:endParaRPr lang="zh-CN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000364" y="3643314"/>
            <a:ext cx="5214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2</a:t>
            </a:r>
            <a:r>
              <a:rPr lang="zh-CN" altLang="en-US" dirty="0" smtClean="0"/>
              <a:t>环境的噪声或者测量仪器本身的干扰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6446" y="2505777"/>
            <a:ext cx="3143272" cy="4352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最后窥探一下样品内部的结构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 smtClean="0"/>
              <a:t>1</a:t>
            </a:r>
            <a:r>
              <a:rPr lang="zh-CN" altLang="en-US" sz="2800" dirty="0" smtClean="0"/>
              <a:t>用玛瑙研钵碾碎成足够细小的颗粒</a:t>
            </a:r>
            <a:endParaRPr lang="en-US" altLang="zh-CN" sz="2800" dirty="0" smtClean="0"/>
          </a:p>
          <a:p>
            <a:r>
              <a:rPr lang="en-US" altLang="zh-CN" sz="2800" dirty="0" smtClean="0"/>
              <a:t>2</a:t>
            </a:r>
            <a:r>
              <a:rPr lang="zh-CN" altLang="en-US" sz="2800" dirty="0" smtClean="0"/>
              <a:t>每份称取约</a:t>
            </a:r>
            <a:r>
              <a:rPr lang="en-US" altLang="zh-CN" sz="2800" dirty="0" smtClean="0"/>
              <a:t>1mg</a:t>
            </a:r>
            <a:r>
              <a:rPr lang="zh-CN" altLang="en-US" sz="2800" dirty="0" smtClean="0"/>
              <a:t>，用</a:t>
            </a:r>
            <a:r>
              <a:rPr lang="en-US" altLang="zh-CN" sz="2800" dirty="0" smtClean="0"/>
              <a:t>5ml</a:t>
            </a:r>
            <a:r>
              <a:rPr lang="zh-CN" altLang="en-US" sz="2800" dirty="0" smtClean="0"/>
              <a:t>左右的酒精分散</a:t>
            </a:r>
            <a:endParaRPr lang="en-US" altLang="zh-CN" sz="2800" dirty="0" smtClean="0"/>
          </a:p>
          <a:p>
            <a:r>
              <a:rPr lang="en-US" altLang="zh-CN" sz="2800" dirty="0" smtClean="0"/>
              <a:t>3</a:t>
            </a:r>
            <a:r>
              <a:rPr lang="zh-CN" altLang="en-US" sz="2800" dirty="0" smtClean="0"/>
              <a:t>超声，静置片刻后取上层清液</a:t>
            </a:r>
            <a:endParaRPr lang="en-US" altLang="zh-CN" sz="2800" dirty="0" smtClean="0"/>
          </a:p>
          <a:p>
            <a:r>
              <a:rPr lang="en-US" altLang="zh-CN" sz="2800" dirty="0" smtClean="0"/>
              <a:t>4</a:t>
            </a:r>
            <a:r>
              <a:rPr lang="zh-CN" altLang="en-US" sz="2800" dirty="0" smtClean="0"/>
              <a:t>在铜网上滴样，待其自然干燥</a:t>
            </a:r>
            <a:endParaRPr lang="en-US" altLang="zh-CN" sz="2800" dirty="0" smtClean="0"/>
          </a:p>
          <a:p>
            <a:r>
              <a:rPr lang="en-US" altLang="zh-CN" sz="2800" dirty="0" smtClean="0"/>
              <a:t>5</a:t>
            </a:r>
            <a:r>
              <a:rPr lang="zh-CN" altLang="en-US" sz="2800" dirty="0" smtClean="0"/>
              <a:t>将其放在透射电子显微镜下进行观察</a:t>
            </a:r>
            <a:endParaRPr lang="zh-CN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电镜下样品小颗粒的全貌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9" y="1571612"/>
            <a:ext cx="3397290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下弧形箭头 4"/>
          <p:cNvSpPr/>
          <p:nvPr/>
        </p:nvSpPr>
        <p:spPr>
          <a:xfrm>
            <a:off x="3857620" y="3643314"/>
            <a:ext cx="2143140" cy="214314"/>
          </a:xfrm>
          <a:prstGeom prst="curved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86446" y="2714620"/>
            <a:ext cx="22145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/>
              <a:t>在样品较薄的区域做电子衍射</a:t>
            </a:r>
            <a:endParaRPr lang="zh-CN" altLang="en-US" b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4524247"/>
            <a:ext cx="4133818" cy="2333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圆角右箭头 7"/>
          <p:cNvSpPr/>
          <p:nvPr/>
        </p:nvSpPr>
        <p:spPr>
          <a:xfrm>
            <a:off x="5072066" y="2928934"/>
            <a:ext cx="285752" cy="3214710"/>
          </a:xfrm>
          <a:prstGeom prst="ben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美丽的电子衍射图谱</a:t>
            </a:r>
            <a:endParaRPr lang="zh-CN" alt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1" y="1285860"/>
            <a:ext cx="5608321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96" y="3674547"/>
            <a:ext cx="5143504" cy="3183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电镜下的高分辨图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285860"/>
            <a:ext cx="7286676" cy="5354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670932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zh-CN" alt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670932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zh-CN" alt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矩形 5"/>
          <p:cNvSpPr/>
          <p:nvPr/>
        </p:nvSpPr>
        <p:spPr>
          <a:xfrm>
            <a:off x="3643306" y="3286124"/>
            <a:ext cx="17556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谢谢</a:t>
            </a:r>
            <a:r>
              <a:rPr lang="en-US" altLang="zh-CN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!</a:t>
            </a:r>
            <a:endParaRPr lang="zh-CN" alt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跋涉">
  <a:themeElements>
    <a:clrScheme name="跋涉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跋涉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跋涉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474</TotalTime>
  <Words>781</Words>
  <Application>Microsoft Office PowerPoint</Application>
  <PresentationFormat>全屏显示(4:3)</PresentationFormat>
  <Paragraphs>108</Paragraphs>
  <Slides>19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0" baseType="lpstr">
      <vt:lpstr>跋涉</vt:lpstr>
      <vt:lpstr>高温超导样品制备及转变温度测量</vt:lpstr>
      <vt:lpstr>outline</vt:lpstr>
      <vt:lpstr>超导材料自1911年被发现以来经历了一个曲折的探索过程</vt:lpstr>
      <vt:lpstr>实验原理</vt:lpstr>
      <vt:lpstr>样品：</vt:lpstr>
      <vt:lpstr>最后的成品</vt:lpstr>
      <vt:lpstr>样品测量前</vt:lpstr>
      <vt:lpstr>为什么采用四引线法？</vt:lpstr>
      <vt:lpstr>测量</vt:lpstr>
      <vt:lpstr>第一次测量曲线</vt:lpstr>
      <vt:lpstr>第二次测量曲线</vt:lpstr>
      <vt:lpstr>幻灯片 12</vt:lpstr>
      <vt:lpstr>曲线的其他讨论</vt:lpstr>
      <vt:lpstr>我们的猜想</vt:lpstr>
      <vt:lpstr>最后窥探一下样品内部的结构</vt:lpstr>
      <vt:lpstr>电镜下样品小颗粒的全貌</vt:lpstr>
      <vt:lpstr>美丽的电子衍射图谱</vt:lpstr>
      <vt:lpstr>电镜下的高分辨图</vt:lpstr>
      <vt:lpstr>幻灯片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高温超导样品制备及转变温度测量</dc:title>
  <dc:creator>e</dc:creator>
  <cp:lastModifiedBy>e</cp:lastModifiedBy>
  <cp:revision>60</cp:revision>
  <dcterms:created xsi:type="dcterms:W3CDTF">2012-12-25T13:50:29Z</dcterms:created>
  <dcterms:modified xsi:type="dcterms:W3CDTF">2012-12-26T17:42:20Z</dcterms:modified>
</cp:coreProperties>
</file>