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10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colors9.xml" ContentType="application/vnd.ms-office.chartcolorstyle+xml"/>
  <Override PartName="/ppt/charts/style1.xml" ContentType="application/vnd.ms-office.chartstyle+xml"/>
  <Override PartName="/ppt/charts/style10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charts/style9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0"/>
    <p:restoredTop sz="95940"/>
  </p:normalViewPr>
  <p:slideViewPr>
    <p:cSldViewPr snapToGrid="0" snapToObjects="1">
      <p:cViewPr varScale="1">
        <p:scale>
          <a:sx n="84" d="100"/>
          <a:sy n="84" d="100"/>
        </p:scale>
        <p:origin x="200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&#24037;&#20316;&#31807;2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&#24037;&#20316;&#31807;2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&#24037;&#20316;&#31807;2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&#24037;&#20316;&#31807;2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&#24037;&#20316;&#31807;2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/Users/mahaoyang/Desktop/&#31561;&#31163;&#23376;&#20307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/Users/mahaoyang/Desktop/&#31561;&#31163;&#23376;&#20307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/Users/mahaoyang/Desktop/&#31561;&#31163;&#23376;&#20307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/Users/mahaoyang/Desktop/&#31561;&#31163;&#23376;&#20307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/Users/mahaoyang/Desktop/&#31561;&#31163;&#23376;&#20307;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/Users/mahaoyang/Desktop/&#31561;&#31163;&#23376;&#20307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/Users/mahaoyang/Desktop/&#31561;&#31163;&#23376;&#2030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P=11Pa</a:t>
            </a:r>
            <a:endParaRPr lang="zh-CN" altLang="en-US"/>
          </a:p>
        </c:rich>
      </c:tx>
      <c:layout>
        <c:manualLayout>
          <c:xMode val="edge"/>
          <c:yMode val="edge"/>
          <c:x val="0.784299045470128"/>
          <c:y val="0.023219262358772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yVal>
            <c:numRef>
              <c:f>Sheet1!$C$1:$C$17</c:f>
              <c:numCache>
                <c:formatCode>General</c:formatCode>
                <c:ptCount val="17"/>
                <c:pt idx="0">
                  <c:v>299</c:v>
                </c:pt>
                <c:pt idx="1">
                  <c:v>320</c:v>
                </c:pt>
                <c:pt idx="2">
                  <c:v>340</c:v>
                </c:pt>
                <c:pt idx="3">
                  <c:v>360</c:v>
                </c:pt>
                <c:pt idx="4">
                  <c:v>381</c:v>
                </c:pt>
                <c:pt idx="5">
                  <c:v>400</c:v>
                </c:pt>
                <c:pt idx="6">
                  <c:v>420</c:v>
                </c:pt>
                <c:pt idx="7">
                  <c:v>441</c:v>
                </c:pt>
                <c:pt idx="8">
                  <c:v>460</c:v>
                </c:pt>
                <c:pt idx="9">
                  <c:v>480</c:v>
                </c:pt>
                <c:pt idx="10">
                  <c:v>499</c:v>
                </c:pt>
                <c:pt idx="11">
                  <c:v>521</c:v>
                </c:pt>
                <c:pt idx="12">
                  <c:v>542</c:v>
                </c:pt>
                <c:pt idx="13">
                  <c:v>560</c:v>
                </c:pt>
                <c:pt idx="14">
                  <c:v>578</c:v>
                </c:pt>
                <c:pt idx="15">
                  <c:v>602</c:v>
                </c:pt>
                <c:pt idx="16">
                  <c:v>619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247456"/>
        <c:axId val="294249616"/>
      </c:scatterChart>
      <c:valAx>
        <c:axId val="294247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I/mA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4249616"/>
        <c:crosses val="autoZero"/>
        <c:crossBetween val="midCat"/>
      </c:valAx>
      <c:valAx>
        <c:axId val="29424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V/v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42474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P=22Pa</a:t>
            </a:r>
            <a:endParaRPr lang="zh-CN" altLang="en-US"/>
          </a:p>
        </c:rich>
      </c:tx>
      <c:layout>
        <c:manualLayout>
          <c:xMode val="edge"/>
          <c:yMode val="edge"/>
          <c:x val="0.736883312714774"/>
          <c:y val="0.022028456603073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xVal>
            <c:numRef>
              <c:f>Sheet2!$A$1:$A$16</c:f>
              <c:numCache>
                <c:formatCode>General</c:formatCode>
                <c:ptCount val="16"/>
                <c:pt idx="0">
                  <c:v>2.8</c:v>
                </c:pt>
                <c:pt idx="1">
                  <c:v>4.8</c:v>
                </c:pt>
                <c:pt idx="2">
                  <c:v>6.5</c:v>
                </c:pt>
                <c:pt idx="3">
                  <c:v>10.7</c:v>
                </c:pt>
                <c:pt idx="4">
                  <c:v>15.1</c:v>
                </c:pt>
                <c:pt idx="5">
                  <c:v>20.8</c:v>
                </c:pt>
                <c:pt idx="6">
                  <c:v>27.4</c:v>
                </c:pt>
                <c:pt idx="7">
                  <c:v>38.8</c:v>
                </c:pt>
                <c:pt idx="8">
                  <c:v>60</c:v>
                </c:pt>
                <c:pt idx="9">
                  <c:v>81</c:v>
                </c:pt>
                <c:pt idx="10">
                  <c:v>98.3</c:v>
                </c:pt>
                <c:pt idx="11">
                  <c:v>112.6</c:v>
                </c:pt>
                <c:pt idx="12">
                  <c:v>121</c:v>
                </c:pt>
                <c:pt idx="13">
                  <c:v>135</c:v>
                </c:pt>
                <c:pt idx="14">
                  <c:v>150.3</c:v>
                </c:pt>
                <c:pt idx="15">
                  <c:v>167</c:v>
                </c:pt>
              </c:numCache>
            </c:numRef>
          </c:xVal>
          <c:yVal>
            <c:numRef>
              <c:f>Sheet2!$B$1:$B$16</c:f>
              <c:numCache>
                <c:formatCode>General</c:formatCode>
                <c:ptCount val="16"/>
                <c:pt idx="0">
                  <c:v>320</c:v>
                </c:pt>
                <c:pt idx="1">
                  <c:v>346</c:v>
                </c:pt>
                <c:pt idx="2">
                  <c:v>362</c:v>
                </c:pt>
                <c:pt idx="3">
                  <c:v>388</c:v>
                </c:pt>
                <c:pt idx="4">
                  <c:v>405</c:v>
                </c:pt>
                <c:pt idx="5">
                  <c:v>425</c:v>
                </c:pt>
                <c:pt idx="6">
                  <c:v>440</c:v>
                </c:pt>
                <c:pt idx="7">
                  <c:v>463</c:v>
                </c:pt>
                <c:pt idx="8">
                  <c:v>480</c:v>
                </c:pt>
                <c:pt idx="9">
                  <c:v>506</c:v>
                </c:pt>
                <c:pt idx="10">
                  <c:v>528</c:v>
                </c:pt>
                <c:pt idx="11">
                  <c:v>547</c:v>
                </c:pt>
                <c:pt idx="12">
                  <c:v>561</c:v>
                </c:pt>
                <c:pt idx="13">
                  <c:v>580</c:v>
                </c:pt>
                <c:pt idx="14">
                  <c:v>600</c:v>
                </c:pt>
                <c:pt idx="15">
                  <c:v>626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8340896"/>
        <c:axId val="1728341712"/>
      </c:scatterChart>
      <c:valAx>
        <c:axId val="1728340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I/mA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28341712"/>
        <c:crosses val="autoZero"/>
        <c:crossBetween val="midCat"/>
      </c:valAx>
      <c:valAx>
        <c:axId val="172834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V/v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283408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/>
              <a:t>P=84Pa</a:t>
            </a:r>
            <a:endParaRPr lang="zh-CN" altLang="en-US" dirty="0"/>
          </a:p>
        </c:rich>
      </c:tx>
      <c:layout>
        <c:manualLayout>
          <c:xMode val="edge"/>
          <c:yMode val="edge"/>
          <c:x val="0.802107946670368"/>
          <c:y val="0.030519794760388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xVal>
            <c:numRef>
              <c:f>Sheet4!$A$1:$A$8</c:f>
              <c:numCache>
                <c:formatCode>General</c:formatCode>
                <c:ptCount val="8"/>
                <c:pt idx="0">
                  <c:v>160.5</c:v>
                </c:pt>
                <c:pt idx="1">
                  <c:v>203</c:v>
                </c:pt>
                <c:pt idx="2">
                  <c:v>242</c:v>
                </c:pt>
                <c:pt idx="3">
                  <c:v>290</c:v>
                </c:pt>
                <c:pt idx="4">
                  <c:v>337</c:v>
                </c:pt>
                <c:pt idx="5">
                  <c:v>380</c:v>
                </c:pt>
                <c:pt idx="6">
                  <c:v>420</c:v>
                </c:pt>
                <c:pt idx="7">
                  <c:v>475</c:v>
                </c:pt>
              </c:numCache>
            </c:numRef>
          </c:xVal>
          <c:yVal>
            <c:numRef>
              <c:f>Sheet4!$B$1:$B$8</c:f>
              <c:numCache>
                <c:formatCode>General</c:formatCode>
                <c:ptCount val="8"/>
                <c:pt idx="0">
                  <c:v>361</c:v>
                </c:pt>
                <c:pt idx="1">
                  <c:v>381</c:v>
                </c:pt>
                <c:pt idx="2">
                  <c:v>400</c:v>
                </c:pt>
                <c:pt idx="3">
                  <c:v>421</c:v>
                </c:pt>
                <c:pt idx="4">
                  <c:v>442</c:v>
                </c:pt>
                <c:pt idx="5">
                  <c:v>462</c:v>
                </c:pt>
                <c:pt idx="6">
                  <c:v>479</c:v>
                </c:pt>
                <c:pt idx="7">
                  <c:v>501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5247311"/>
        <c:axId val="781558335"/>
      </c:scatterChart>
      <c:valAx>
        <c:axId val="8552473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I/mA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81558335"/>
        <c:crosses val="autoZero"/>
        <c:crossBetween val="midCat"/>
      </c:valAx>
      <c:valAx>
        <c:axId val="78155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V/v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5524731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/>
              <a:t>P=36Pa</a:t>
            </a:r>
            <a:endParaRPr lang="zh-CN" altLang="en-US" dirty="0"/>
          </a:p>
        </c:rich>
      </c:tx>
      <c:layout>
        <c:manualLayout>
          <c:xMode val="edge"/>
          <c:yMode val="edge"/>
          <c:x val="0.732378767068233"/>
          <c:y val="0.034828893538158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xVal>
            <c:numRef>
              <c:f>Sheet3!$A$1:$A$12</c:f>
              <c:numCache>
                <c:formatCode>General</c:formatCode>
                <c:ptCount val="12"/>
                <c:pt idx="0">
                  <c:v>44.5</c:v>
                </c:pt>
                <c:pt idx="1">
                  <c:v>55.7</c:v>
                </c:pt>
                <c:pt idx="2">
                  <c:v>75.2</c:v>
                </c:pt>
                <c:pt idx="3">
                  <c:v>95.7</c:v>
                </c:pt>
                <c:pt idx="4">
                  <c:v>131.6</c:v>
                </c:pt>
                <c:pt idx="5">
                  <c:v>156.3</c:v>
                </c:pt>
                <c:pt idx="6">
                  <c:v>181.2</c:v>
                </c:pt>
                <c:pt idx="7">
                  <c:v>195.8</c:v>
                </c:pt>
                <c:pt idx="8">
                  <c:v>220</c:v>
                </c:pt>
                <c:pt idx="9">
                  <c:v>242</c:v>
                </c:pt>
                <c:pt idx="10">
                  <c:v>260</c:v>
                </c:pt>
                <c:pt idx="11">
                  <c:v>287</c:v>
                </c:pt>
              </c:numCache>
            </c:numRef>
          </c:xVal>
          <c:yVal>
            <c:numRef>
              <c:f>Sheet3!$B$1:$B$12</c:f>
              <c:numCache>
                <c:formatCode>General</c:formatCode>
                <c:ptCount val="12"/>
                <c:pt idx="0">
                  <c:v>405</c:v>
                </c:pt>
                <c:pt idx="1">
                  <c:v>419</c:v>
                </c:pt>
                <c:pt idx="2">
                  <c:v>440</c:v>
                </c:pt>
                <c:pt idx="3">
                  <c:v>459</c:v>
                </c:pt>
                <c:pt idx="4">
                  <c:v>482</c:v>
                </c:pt>
                <c:pt idx="5">
                  <c:v>503</c:v>
                </c:pt>
                <c:pt idx="6">
                  <c:v>524</c:v>
                </c:pt>
                <c:pt idx="7">
                  <c:v>538</c:v>
                </c:pt>
                <c:pt idx="8">
                  <c:v>562</c:v>
                </c:pt>
                <c:pt idx="9">
                  <c:v>581</c:v>
                </c:pt>
                <c:pt idx="10">
                  <c:v>600</c:v>
                </c:pt>
                <c:pt idx="11">
                  <c:v>624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066879"/>
        <c:axId val="286068527"/>
      </c:scatterChart>
      <c:valAx>
        <c:axId val="286066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I/mA</a:t>
                </a:r>
                <a:endParaRPr lang="zh-CN" altLang="en-US" dirty="0"/>
              </a:p>
            </c:rich>
          </c:tx>
          <c:layout>
            <c:manualLayout>
              <c:xMode val="edge"/>
              <c:yMode val="edge"/>
              <c:x val="0.465286596087006"/>
              <c:y val="0.90613597955729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6068527"/>
        <c:crosses val="autoZero"/>
        <c:crossBetween val="midCat"/>
      </c:valAx>
      <c:valAx>
        <c:axId val="286068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V/v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606687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pd=1100</a:t>
            </a:r>
            <a:r>
              <a:rPr lang="zh-CN" altLang="en-US"/>
              <a:t>情况下</a:t>
            </a:r>
            <a:r>
              <a:rPr lang="en-US" altLang="zh-CN"/>
              <a:t>V</a:t>
            </a:r>
            <a:r>
              <a:rPr lang="zh-CN" altLang="en-US"/>
              <a:t>图</a:t>
            </a:r>
            <a:endParaRPr lang="zh-CN" alt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2"/>
          <c:order val="0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val>
            <c:numRef>
              <c:f>Sheet6!$C$1:$C$5</c:f>
              <c:numCache>
                <c:formatCode>General</c:formatCode>
                <c:ptCount val="5"/>
                <c:pt idx="0">
                  <c:v>275</c:v>
                </c:pt>
                <c:pt idx="1">
                  <c:v>309</c:v>
                </c:pt>
                <c:pt idx="2">
                  <c:v>450</c:v>
                </c:pt>
                <c:pt idx="3">
                  <c:v>320</c:v>
                </c:pt>
                <c:pt idx="4">
                  <c:v>370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4308575"/>
        <c:axId val="544571263"/>
      </c:barChart>
      <c:catAx>
        <c:axId val="54430857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V/v</a:t>
                </a:r>
                <a:endParaRPr lang="zh-CN" altLang="en-US" dirty="0"/>
              </a:p>
            </c:rich>
          </c:tx>
          <c:layout>
            <c:manualLayout>
              <c:xMode val="edge"/>
              <c:yMode val="edge"/>
              <c:x val="0.00118418989835047"/>
              <c:y val="0.468276431744924"/>
            </c:manualLayout>
          </c:layout>
          <c:overlay val="0"/>
          <c:spPr>
            <a:noFill/>
            <a:ln>
              <a:noFill/>
            </a:ln>
            <a:effectLst/>
          </c:sp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4571263"/>
        <c:crosses val="autoZero"/>
        <c:auto val="1"/>
        <c:lblAlgn val="ctr"/>
        <c:lblOffset val="100"/>
        <c:noMultiLvlLbl val="0"/>
      </c:catAx>
      <c:valAx>
        <c:axId val="544571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4308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V-pd</a:t>
            </a:r>
            <a:endParaRPr lang="zh-CN" alt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xVal>
            <c:numRef>
              <c:f>pd!$A$1:$A$8</c:f>
              <c:numCache>
                <c:formatCode>General</c:formatCode>
                <c:ptCount val="8"/>
                <c:pt idx="0">
                  <c:v>8</c:v>
                </c:pt>
                <c:pt idx="1">
                  <c:v>10</c:v>
                </c:pt>
                <c:pt idx="2">
                  <c:v>12</c:v>
                </c:pt>
                <c:pt idx="3">
                  <c:v>14</c:v>
                </c:pt>
                <c:pt idx="4">
                  <c:v>16</c:v>
                </c:pt>
                <c:pt idx="5">
                  <c:v>18</c:v>
                </c:pt>
                <c:pt idx="6">
                  <c:v>20</c:v>
                </c:pt>
                <c:pt idx="7">
                  <c:v>22</c:v>
                </c:pt>
              </c:numCache>
            </c:numRef>
          </c:xVal>
          <c:yVal>
            <c:numRef>
              <c:f>pd!$B$1:$B$8</c:f>
              <c:numCache>
                <c:formatCode>General</c:formatCode>
                <c:ptCount val="8"/>
                <c:pt idx="0">
                  <c:v>330</c:v>
                </c:pt>
                <c:pt idx="1">
                  <c:v>415</c:v>
                </c:pt>
                <c:pt idx="2">
                  <c:v>440</c:v>
                </c:pt>
                <c:pt idx="3">
                  <c:v>480</c:v>
                </c:pt>
                <c:pt idx="4">
                  <c:v>530</c:v>
                </c:pt>
                <c:pt idx="5">
                  <c:v>550</c:v>
                </c:pt>
                <c:pt idx="6">
                  <c:v>570</c:v>
                </c:pt>
                <c:pt idx="7">
                  <c:v>570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24896367"/>
        <c:axId val="858248527"/>
      </c:scatterChart>
      <c:valAx>
        <c:axId val="9248963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pd/(Pa*m)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58248527"/>
        <c:crosses val="autoZero"/>
        <c:crossBetween val="midCat"/>
      </c:valAx>
      <c:valAx>
        <c:axId val="858248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V/v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2489636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p=39.234W       P=20Pa </a:t>
            </a:r>
            <a:r>
              <a:rPr lang="zh-CN"/>
              <a:t>伏安特性曲线</a:t>
            </a:r>
            <a:endParaRPr lang="zh-C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28575" cap="rnd">
              <a:solidFill>
                <a:schemeClr val="lt1">
                  <a:alpha val="50000"/>
                </a:schemeClr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circle"/>
            <c:size val="6"/>
            <c:spPr>
              <a:solidFill>
                <a:schemeClr val="accent1"/>
              </a:solidFill>
              <a:ln w="22225">
                <a:solidFill>
                  <a:schemeClr val="lt1"/>
                </a:solidFill>
                <a:round/>
              </a:ln>
              <a:effectLst/>
            </c:spPr>
          </c:marker>
          <c:dLbls>
            <c:delete val="1"/>
          </c:dLbls>
          <c:xVal>
            <c:numRef>
              <c:f>Sheet8!$A$1:$A$39</c:f>
              <c:numCache>
                <c:formatCode>General</c:formatCode>
                <c:ptCount val="39"/>
                <c:pt idx="0">
                  <c:v>-70.1</c:v>
                </c:pt>
                <c:pt idx="1">
                  <c:v>-60</c:v>
                </c:pt>
                <c:pt idx="2">
                  <c:v>-50</c:v>
                </c:pt>
                <c:pt idx="3">
                  <c:v>-40.1</c:v>
                </c:pt>
                <c:pt idx="4">
                  <c:v>-30</c:v>
                </c:pt>
                <c:pt idx="5">
                  <c:v>-20</c:v>
                </c:pt>
                <c:pt idx="6">
                  <c:v>-15</c:v>
                </c:pt>
                <c:pt idx="7">
                  <c:v>-10.1</c:v>
                </c:pt>
                <c:pt idx="8">
                  <c:v>-9.04</c:v>
                </c:pt>
                <c:pt idx="9">
                  <c:v>-8</c:v>
                </c:pt>
                <c:pt idx="10">
                  <c:v>-7.05</c:v>
                </c:pt>
                <c:pt idx="11">
                  <c:v>-6.04</c:v>
                </c:pt>
                <c:pt idx="12">
                  <c:v>-5</c:v>
                </c:pt>
                <c:pt idx="13">
                  <c:v>-4</c:v>
                </c:pt>
                <c:pt idx="14">
                  <c:v>-3.05</c:v>
                </c:pt>
                <c:pt idx="15">
                  <c:v>-2</c:v>
                </c:pt>
                <c:pt idx="16">
                  <c:v>-1.03</c:v>
                </c:pt>
                <c:pt idx="17">
                  <c:v>0.01</c:v>
                </c:pt>
                <c:pt idx="18">
                  <c:v>1.03</c:v>
                </c:pt>
                <c:pt idx="19">
                  <c:v>2.09</c:v>
                </c:pt>
                <c:pt idx="20">
                  <c:v>3.02</c:v>
                </c:pt>
                <c:pt idx="21">
                  <c:v>4.02</c:v>
                </c:pt>
                <c:pt idx="22">
                  <c:v>5.08</c:v>
                </c:pt>
                <c:pt idx="23">
                  <c:v>5.99</c:v>
                </c:pt>
                <c:pt idx="24">
                  <c:v>6.99</c:v>
                </c:pt>
                <c:pt idx="25">
                  <c:v>8</c:v>
                </c:pt>
                <c:pt idx="26">
                  <c:v>8.99</c:v>
                </c:pt>
                <c:pt idx="27">
                  <c:v>10</c:v>
                </c:pt>
                <c:pt idx="28">
                  <c:v>11</c:v>
                </c:pt>
                <c:pt idx="29">
                  <c:v>13</c:v>
                </c:pt>
                <c:pt idx="30">
                  <c:v>15</c:v>
                </c:pt>
                <c:pt idx="31">
                  <c:v>20</c:v>
                </c:pt>
                <c:pt idx="32">
                  <c:v>25</c:v>
                </c:pt>
                <c:pt idx="33">
                  <c:v>30</c:v>
                </c:pt>
                <c:pt idx="34">
                  <c:v>35</c:v>
                </c:pt>
                <c:pt idx="35">
                  <c:v>40</c:v>
                </c:pt>
                <c:pt idx="36">
                  <c:v>50</c:v>
                </c:pt>
                <c:pt idx="37">
                  <c:v>60</c:v>
                </c:pt>
                <c:pt idx="38">
                  <c:v>70</c:v>
                </c:pt>
              </c:numCache>
            </c:numRef>
          </c:xVal>
          <c:yVal>
            <c:numRef>
              <c:f>Sheet8!$B$1:$B$39</c:f>
              <c:numCache>
                <c:formatCode>General</c:formatCode>
                <c:ptCount val="39"/>
                <c:pt idx="0">
                  <c:v>-12.57</c:v>
                </c:pt>
                <c:pt idx="1">
                  <c:v>-11.57</c:v>
                </c:pt>
                <c:pt idx="2">
                  <c:v>-10.61</c:v>
                </c:pt>
                <c:pt idx="3">
                  <c:v>-9.61</c:v>
                </c:pt>
                <c:pt idx="4">
                  <c:v>-8.51</c:v>
                </c:pt>
                <c:pt idx="5">
                  <c:v>-7.57</c:v>
                </c:pt>
                <c:pt idx="6">
                  <c:v>-6.79</c:v>
                </c:pt>
                <c:pt idx="7">
                  <c:v>-5.77</c:v>
                </c:pt>
                <c:pt idx="8">
                  <c:v>-5.51</c:v>
                </c:pt>
                <c:pt idx="9">
                  <c:v>-5.01</c:v>
                </c:pt>
                <c:pt idx="10">
                  <c:v>-4.63</c:v>
                </c:pt>
                <c:pt idx="11">
                  <c:v>-4.41</c:v>
                </c:pt>
                <c:pt idx="12">
                  <c:v>-3.63</c:v>
                </c:pt>
                <c:pt idx="13">
                  <c:v>-3.23</c:v>
                </c:pt>
                <c:pt idx="14">
                  <c:v>-2.55</c:v>
                </c:pt>
                <c:pt idx="15">
                  <c:v>-1.7</c:v>
                </c:pt>
                <c:pt idx="16">
                  <c:v>-1.05</c:v>
                </c:pt>
                <c:pt idx="17">
                  <c:v>0.05</c:v>
                </c:pt>
                <c:pt idx="18">
                  <c:v>0.99</c:v>
                </c:pt>
                <c:pt idx="19">
                  <c:v>1.78</c:v>
                </c:pt>
                <c:pt idx="20">
                  <c:v>2.46</c:v>
                </c:pt>
                <c:pt idx="21">
                  <c:v>3.09</c:v>
                </c:pt>
                <c:pt idx="22">
                  <c:v>3.69</c:v>
                </c:pt>
                <c:pt idx="23">
                  <c:v>4.03</c:v>
                </c:pt>
                <c:pt idx="24">
                  <c:v>4.71</c:v>
                </c:pt>
                <c:pt idx="25">
                  <c:v>5.03</c:v>
                </c:pt>
                <c:pt idx="26">
                  <c:v>5.35</c:v>
                </c:pt>
                <c:pt idx="27">
                  <c:v>5.61</c:v>
                </c:pt>
                <c:pt idx="28">
                  <c:v>5.8</c:v>
                </c:pt>
                <c:pt idx="29">
                  <c:v>6.09</c:v>
                </c:pt>
                <c:pt idx="30">
                  <c:v>6.5</c:v>
                </c:pt>
                <c:pt idx="31">
                  <c:v>7.25</c:v>
                </c:pt>
                <c:pt idx="32">
                  <c:v>7.85</c:v>
                </c:pt>
                <c:pt idx="33">
                  <c:v>8.32</c:v>
                </c:pt>
                <c:pt idx="34">
                  <c:v>8.81</c:v>
                </c:pt>
                <c:pt idx="35">
                  <c:v>9.36</c:v>
                </c:pt>
                <c:pt idx="36">
                  <c:v>10.37</c:v>
                </c:pt>
                <c:pt idx="37">
                  <c:v>11.27</c:v>
                </c:pt>
                <c:pt idx="38">
                  <c:v>12.27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5123119"/>
        <c:axId val="777649567"/>
      </c:scatterChart>
      <c:valAx>
        <c:axId val="20251231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U/V</a:t>
                </a:r>
                <a:endParaRPr lang="zh-CN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</a:p>
        </c:txPr>
        <c:crossAx val="777649567"/>
        <c:crosses val="autoZero"/>
        <c:crossBetween val="midCat"/>
      </c:valAx>
      <c:valAx>
        <c:axId val="777649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I/uA</a:t>
                </a:r>
                <a:endParaRPr lang="zh-CN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</a:p>
        </c:txPr>
        <c:crossAx val="202512311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-5—5</a:t>
            </a:r>
            <a:endParaRPr lang="en-GB" altLang="zh-CN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Y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 cmpd="sng" algn="ctr">
              <a:noFill/>
              <a:prstDash val="solid"/>
              <a:round/>
            </a:ln>
          </c:spPr>
          <c:dLbls>
            <c:delete val="1"/>
          </c:dLbls>
          <c:xVal>
            <c:numRef>
              <c:f>Sheet8!$A$13:$A$23</c:f>
              <c:numCache>
                <c:formatCode>General</c:formatCode>
                <c:ptCount val="11"/>
                <c:pt idx="0">
                  <c:v>-5</c:v>
                </c:pt>
                <c:pt idx="1">
                  <c:v>-4</c:v>
                </c:pt>
                <c:pt idx="2">
                  <c:v>-3.05</c:v>
                </c:pt>
                <c:pt idx="3">
                  <c:v>-2</c:v>
                </c:pt>
                <c:pt idx="4">
                  <c:v>-1.03</c:v>
                </c:pt>
                <c:pt idx="5">
                  <c:v>0.01</c:v>
                </c:pt>
                <c:pt idx="6">
                  <c:v>1.03</c:v>
                </c:pt>
                <c:pt idx="7">
                  <c:v>2.09</c:v>
                </c:pt>
                <c:pt idx="8">
                  <c:v>3.02</c:v>
                </c:pt>
                <c:pt idx="9">
                  <c:v>4.02</c:v>
                </c:pt>
                <c:pt idx="10">
                  <c:v>5.08</c:v>
                </c:pt>
              </c:numCache>
            </c:numRef>
          </c:xVal>
          <c:yVal>
            <c:numRef>
              <c:f>Sheet8!$B$13:$B$23</c:f>
              <c:numCache>
                <c:formatCode>General</c:formatCode>
                <c:ptCount val="11"/>
                <c:pt idx="0">
                  <c:v>-3.63</c:v>
                </c:pt>
                <c:pt idx="1">
                  <c:v>-3.23</c:v>
                </c:pt>
                <c:pt idx="2">
                  <c:v>-2.55</c:v>
                </c:pt>
                <c:pt idx="3">
                  <c:v>-1.7</c:v>
                </c:pt>
                <c:pt idx="4">
                  <c:v>-1.05</c:v>
                </c:pt>
                <c:pt idx="5">
                  <c:v>0.05</c:v>
                </c:pt>
                <c:pt idx="6">
                  <c:v>0.99</c:v>
                </c:pt>
                <c:pt idx="7">
                  <c:v>1.78</c:v>
                </c:pt>
                <c:pt idx="8">
                  <c:v>2.46</c:v>
                </c:pt>
                <c:pt idx="9">
                  <c:v>3.09</c:v>
                </c:pt>
                <c:pt idx="10">
                  <c:v>3.69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预测 Y</c:f>
              <c:strCache>
                <c:ptCount val="1"/>
                <c:pt idx="0">
                  <c:v>预测 Y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dLbls>
            <c:delete val="1"/>
          </c:dLbls>
          <c:xVal>
            <c:numRef>
              <c:f>Sheet8!$A$13:$A$23</c:f>
              <c:numCache>
                <c:formatCode>General</c:formatCode>
                <c:ptCount val="11"/>
                <c:pt idx="0">
                  <c:v>-5</c:v>
                </c:pt>
                <c:pt idx="1">
                  <c:v>-4</c:v>
                </c:pt>
                <c:pt idx="2">
                  <c:v>-3.05</c:v>
                </c:pt>
                <c:pt idx="3">
                  <c:v>-2</c:v>
                </c:pt>
                <c:pt idx="4">
                  <c:v>-1.03</c:v>
                </c:pt>
                <c:pt idx="5">
                  <c:v>0.01</c:v>
                </c:pt>
                <c:pt idx="6">
                  <c:v>1.03</c:v>
                </c:pt>
                <c:pt idx="7">
                  <c:v>2.09</c:v>
                </c:pt>
                <c:pt idx="8">
                  <c:v>3.02</c:v>
                </c:pt>
                <c:pt idx="9">
                  <c:v>4.02</c:v>
                </c:pt>
                <c:pt idx="10">
                  <c:v>5.08</c:v>
                </c:pt>
              </c:numCache>
            </c:numRef>
          </c:xVal>
          <c:yVal>
            <c:numRef>
              <c:f>Sheet9!$B$25:$B$35</c:f>
              <c:numCache>
                <c:formatCode>General</c:formatCode>
                <c:ptCount val="11"/>
                <c:pt idx="0">
                  <c:v>-3.89438320370783</c:v>
                </c:pt>
                <c:pt idx="1">
                  <c:v>-3.11971916091671</c:v>
                </c:pt>
                <c:pt idx="2">
                  <c:v>-2.38378832026515</c:v>
                </c:pt>
                <c:pt idx="3">
                  <c:v>-1.57039107533447</c:v>
                </c:pt>
                <c:pt idx="4">
                  <c:v>-0.818966953827082</c:v>
                </c:pt>
                <c:pt idx="5">
                  <c:v>-0.0133163493243151</c:v>
                </c:pt>
                <c:pt idx="6">
                  <c:v>0.776840974322629</c:v>
                </c:pt>
                <c:pt idx="7">
                  <c:v>1.59798485968122</c:v>
                </c:pt>
                <c:pt idx="8">
                  <c:v>2.31842241947696</c:v>
                </c:pt>
                <c:pt idx="9">
                  <c:v>3.09308646226808</c:v>
                </c:pt>
                <c:pt idx="10">
                  <c:v>3.91423034762667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3467647"/>
        <c:axId val="933548751"/>
      </c:scatterChart>
      <c:valAx>
        <c:axId val="933467647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altLang="zh-CN"/>
                  <a:t>U/V</a:t>
                </a:r>
                <a:endParaRPr lang="en-GB" altLang="zh-CN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33548751"/>
        <c:crosses val="autoZero"/>
        <c:crossBetween val="midCat"/>
      </c:valAx>
      <c:valAx>
        <c:axId val="933548751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altLang="zh-CN"/>
                  <a:t>I/uA</a:t>
                </a:r>
                <a:endParaRPr lang="en-GB" altLang="zh-CN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33467647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p=71.57w      P=20Pa</a:t>
            </a:r>
            <a:endParaRPr lang="zh-C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28575" cap="rnd">
              <a:solidFill>
                <a:schemeClr val="lt1">
                  <a:alpha val="50000"/>
                </a:schemeClr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circle"/>
            <c:size val="6"/>
            <c:spPr>
              <a:solidFill>
                <a:schemeClr val="accent1"/>
              </a:solidFill>
              <a:ln w="22225">
                <a:solidFill>
                  <a:schemeClr val="lt1"/>
                </a:solidFill>
                <a:round/>
              </a:ln>
              <a:effectLst/>
            </c:spPr>
          </c:marker>
          <c:dLbls>
            <c:delete val="1"/>
          </c:dLbls>
          <c:xVal>
            <c:numRef>
              <c:f>Sheet11!$A$1:$A$32</c:f>
              <c:numCache>
                <c:formatCode>General</c:formatCode>
                <c:ptCount val="32"/>
                <c:pt idx="0">
                  <c:v>-70.5</c:v>
                </c:pt>
                <c:pt idx="1">
                  <c:v>-60.2</c:v>
                </c:pt>
                <c:pt idx="2">
                  <c:v>-50</c:v>
                </c:pt>
                <c:pt idx="3">
                  <c:v>-40.1</c:v>
                </c:pt>
                <c:pt idx="4">
                  <c:v>-30</c:v>
                </c:pt>
                <c:pt idx="5">
                  <c:v>-20.1</c:v>
                </c:pt>
                <c:pt idx="6">
                  <c:v>-10.1</c:v>
                </c:pt>
                <c:pt idx="7">
                  <c:v>-9.03</c:v>
                </c:pt>
                <c:pt idx="8">
                  <c:v>-8.05</c:v>
                </c:pt>
                <c:pt idx="9">
                  <c:v>-7.04</c:v>
                </c:pt>
                <c:pt idx="10">
                  <c:v>-5.99</c:v>
                </c:pt>
                <c:pt idx="11">
                  <c:v>-4.99</c:v>
                </c:pt>
                <c:pt idx="12">
                  <c:v>-4.02</c:v>
                </c:pt>
                <c:pt idx="13">
                  <c:v>-3</c:v>
                </c:pt>
                <c:pt idx="14">
                  <c:v>-2.09</c:v>
                </c:pt>
                <c:pt idx="15">
                  <c:v>-1.03</c:v>
                </c:pt>
                <c:pt idx="16">
                  <c:v>0.98</c:v>
                </c:pt>
                <c:pt idx="17">
                  <c:v>1.99</c:v>
                </c:pt>
                <c:pt idx="18">
                  <c:v>3</c:v>
                </c:pt>
                <c:pt idx="19">
                  <c:v>4.07</c:v>
                </c:pt>
                <c:pt idx="20">
                  <c:v>4.99</c:v>
                </c:pt>
                <c:pt idx="21">
                  <c:v>6.04</c:v>
                </c:pt>
                <c:pt idx="22">
                  <c:v>7.05</c:v>
                </c:pt>
                <c:pt idx="23">
                  <c:v>8</c:v>
                </c:pt>
                <c:pt idx="24">
                  <c:v>9.04</c:v>
                </c:pt>
                <c:pt idx="25">
                  <c:v>10</c:v>
                </c:pt>
                <c:pt idx="26">
                  <c:v>20</c:v>
                </c:pt>
                <c:pt idx="27">
                  <c:v>30</c:v>
                </c:pt>
                <c:pt idx="28">
                  <c:v>40.1</c:v>
                </c:pt>
                <c:pt idx="29">
                  <c:v>50</c:v>
                </c:pt>
                <c:pt idx="30">
                  <c:v>60.2</c:v>
                </c:pt>
                <c:pt idx="31">
                  <c:v>70</c:v>
                </c:pt>
              </c:numCache>
            </c:numRef>
          </c:xVal>
          <c:yVal>
            <c:numRef>
              <c:f>Sheet11!$B$1:$B$32</c:f>
              <c:numCache>
                <c:formatCode>General</c:formatCode>
                <c:ptCount val="32"/>
                <c:pt idx="0">
                  <c:v>-19.99</c:v>
                </c:pt>
                <c:pt idx="1">
                  <c:v>-18.35</c:v>
                </c:pt>
                <c:pt idx="2">
                  <c:v>-16.62</c:v>
                </c:pt>
                <c:pt idx="3">
                  <c:v>-15.09</c:v>
                </c:pt>
                <c:pt idx="4">
                  <c:v>-13.85</c:v>
                </c:pt>
                <c:pt idx="5">
                  <c:v>-12.05</c:v>
                </c:pt>
                <c:pt idx="6">
                  <c:v>-8.95</c:v>
                </c:pt>
                <c:pt idx="7">
                  <c:v>-8.06</c:v>
                </c:pt>
                <c:pt idx="8">
                  <c:v>-7.68</c:v>
                </c:pt>
                <c:pt idx="9">
                  <c:v>-7.08</c:v>
                </c:pt>
                <c:pt idx="10">
                  <c:v>-6.23</c:v>
                </c:pt>
                <c:pt idx="11">
                  <c:v>-5.55</c:v>
                </c:pt>
                <c:pt idx="12">
                  <c:v>-4.64</c:v>
                </c:pt>
                <c:pt idx="13">
                  <c:v>-3.79</c:v>
                </c:pt>
                <c:pt idx="14">
                  <c:v>-2.75</c:v>
                </c:pt>
                <c:pt idx="15">
                  <c:v>-1.43</c:v>
                </c:pt>
                <c:pt idx="16">
                  <c:v>1.42</c:v>
                </c:pt>
                <c:pt idx="17">
                  <c:v>2.56</c:v>
                </c:pt>
                <c:pt idx="18">
                  <c:v>3.71</c:v>
                </c:pt>
                <c:pt idx="19">
                  <c:v>4.53</c:v>
                </c:pt>
                <c:pt idx="20">
                  <c:v>5.25</c:v>
                </c:pt>
                <c:pt idx="21">
                  <c:v>6.03</c:v>
                </c:pt>
                <c:pt idx="22">
                  <c:v>6.41</c:v>
                </c:pt>
                <c:pt idx="23">
                  <c:v>6.98</c:v>
                </c:pt>
                <c:pt idx="24">
                  <c:v>7.24</c:v>
                </c:pt>
                <c:pt idx="25">
                  <c:v>7.57</c:v>
                </c:pt>
                <c:pt idx="26">
                  <c:v>9.92</c:v>
                </c:pt>
                <c:pt idx="27">
                  <c:v>11.49</c:v>
                </c:pt>
                <c:pt idx="28">
                  <c:v>12.82</c:v>
                </c:pt>
                <c:pt idx="29">
                  <c:v>14.21</c:v>
                </c:pt>
                <c:pt idx="30">
                  <c:v>15.5</c:v>
                </c:pt>
                <c:pt idx="31">
                  <c:v>16.83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3432767"/>
        <c:axId val="1103325231"/>
      </c:scatterChart>
      <c:valAx>
        <c:axId val="11034327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U/V</a:t>
                </a:r>
                <a:endParaRPr lang="zh-CN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</a:p>
        </c:txPr>
        <c:crossAx val="1103325231"/>
        <c:crosses val="autoZero"/>
        <c:crossBetween val="midCat"/>
      </c:valAx>
      <c:valAx>
        <c:axId val="1103325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I/uA</a:t>
                </a:r>
                <a:endParaRPr lang="zh-CN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</a:p>
        </c:txPr>
        <c:crossAx val="110343276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-5—5</a:t>
            </a:r>
            <a:endParaRPr lang="en-GB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Y</c:f>
              <c:strCache>
                <c:ptCount val="1"/>
                <c:pt idx="0">
                  <c:v>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xVal>
            <c:numRef>
              <c:f>Sheet11!$A$12:$A$21</c:f>
              <c:numCache>
                <c:formatCode>General</c:formatCode>
                <c:ptCount val="10"/>
                <c:pt idx="0">
                  <c:v>-4.99</c:v>
                </c:pt>
                <c:pt idx="1">
                  <c:v>-4.02</c:v>
                </c:pt>
                <c:pt idx="2">
                  <c:v>-3</c:v>
                </c:pt>
                <c:pt idx="3">
                  <c:v>-2.09</c:v>
                </c:pt>
                <c:pt idx="4">
                  <c:v>-1.03</c:v>
                </c:pt>
                <c:pt idx="5">
                  <c:v>0.98</c:v>
                </c:pt>
                <c:pt idx="6">
                  <c:v>1.99</c:v>
                </c:pt>
                <c:pt idx="7">
                  <c:v>3</c:v>
                </c:pt>
                <c:pt idx="8">
                  <c:v>4.07</c:v>
                </c:pt>
                <c:pt idx="9">
                  <c:v>4.99</c:v>
                </c:pt>
              </c:numCache>
            </c:numRef>
          </c:xVal>
          <c:yVal>
            <c:numRef>
              <c:f>Sheet11!$B$12:$B$21</c:f>
              <c:numCache>
                <c:formatCode>General</c:formatCode>
                <c:ptCount val="10"/>
                <c:pt idx="0">
                  <c:v>-5.55</c:v>
                </c:pt>
                <c:pt idx="1">
                  <c:v>-4.64</c:v>
                </c:pt>
                <c:pt idx="2">
                  <c:v>-3.79</c:v>
                </c:pt>
                <c:pt idx="3">
                  <c:v>-2.75</c:v>
                </c:pt>
                <c:pt idx="4">
                  <c:v>-1.43</c:v>
                </c:pt>
                <c:pt idx="5">
                  <c:v>1.42</c:v>
                </c:pt>
                <c:pt idx="6">
                  <c:v>2.56</c:v>
                </c:pt>
                <c:pt idx="7">
                  <c:v>3.71</c:v>
                </c:pt>
                <c:pt idx="8">
                  <c:v>4.53</c:v>
                </c:pt>
                <c:pt idx="9">
                  <c:v>5.25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预测 Y</c:f>
              <c:strCache>
                <c:ptCount val="1"/>
                <c:pt idx="0">
                  <c:v>预测 Y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xVal>
            <c:numRef>
              <c:f>Sheet11!$A$12:$A$21</c:f>
              <c:numCache>
                <c:formatCode>General</c:formatCode>
                <c:ptCount val="10"/>
                <c:pt idx="0">
                  <c:v>-4.99</c:v>
                </c:pt>
                <c:pt idx="1">
                  <c:v>-4.02</c:v>
                </c:pt>
                <c:pt idx="2">
                  <c:v>-3</c:v>
                </c:pt>
                <c:pt idx="3">
                  <c:v>-2.09</c:v>
                </c:pt>
                <c:pt idx="4">
                  <c:v>-1.03</c:v>
                </c:pt>
                <c:pt idx="5">
                  <c:v>0.98</c:v>
                </c:pt>
                <c:pt idx="6">
                  <c:v>1.99</c:v>
                </c:pt>
                <c:pt idx="7">
                  <c:v>3</c:v>
                </c:pt>
                <c:pt idx="8">
                  <c:v>4.07</c:v>
                </c:pt>
                <c:pt idx="9">
                  <c:v>4.99</c:v>
                </c:pt>
              </c:numCache>
            </c:numRef>
          </c:xVal>
          <c:yVal>
            <c:numRef>
              <c:f>Sheet12!$B$25:$B$34</c:f>
              <c:numCache>
                <c:formatCode>General</c:formatCode>
                <c:ptCount val="10"/>
                <c:pt idx="0">
                  <c:v>-5.78146073921749</c:v>
                </c:pt>
                <c:pt idx="1">
                  <c:v>-4.66879268358677</c:v>
                </c:pt>
                <c:pt idx="2">
                  <c:v>-3.49877060446994</c:v>
                </c:pt>
                <c:pt idx="3">
                  <c:v>-2.45492737702257</c:v>
                </c:pt>
                <c:pt idx="4">
                  <c:v>-1.23902207911684</c:v>
                </c:pt>
                <c:pt idx="5">
                  <c:v>1.06660966502516</c:v>
                </c:pt>
                <c:pt idx="6">
                  <c:v>2.22516093944477</c:v>
                </c:pt>
                <c:pt idx="7">
                  <c:v>3.38371221386439</c:v>
                </c:pt>
                <c:pt idx="8">
                  <c:v>4.61108831646734</c:v>
                </c:pt>
                <c:pt idx="9">
                  <c:v>5.66640234861194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8864223"/>
        <c:axId val="2028890287"/>
      </c:scatterChart>
      <c:valAx>
        <c:axId val="20288642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U/V</a:t>
                </a:r>
                <a:endParaRPr lang="en-GB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028890287"/>
        <c:crosses val="autoZero"/>
        <c:crossBetween val="midCat"/>
      </c:valAx>
      <c:valAx>
        <c:axId val="2028890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I/uA</a:t>
                </a:r>
                <a:endParaRPr lang="en-GB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02886422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p=39.22    P=41Pa</a:t>
            </a:r>
            <a:endParaRPr lang="zh-C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28575" cap="rnd">
              <a:solidFill>
                <a:schemeClr val="lt1">
                  <a:alpha val="50000"/>
                </a:schemeClr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circle"/>
            <c:size val="6"/>
            <c:spPr>
              <a:solidFill>
                <a:schemeClr val="accent1"/>
              </a:solidFill>
              <a:ln w="22225">
                <a:solidFill>
                  <a:schemeClr val="lt1"/>
                </a:solidFill>
                <a:round/>
              </a:ln>
              <a:effectLst/>
            </c:spPr>
          </c:marker>
          <c:dLbls>
            <c:delete val="1"/>
          </c:dLbls>
          <c:xVal>
            <c:numRef>
              <c:f>Sheet14!$A$1:$A$32</c:f>
              <c:numCache>
                <c:formatCode>General</c:formatCode>
                <c:ptCount val="32"/>
                <c:pt idx="0">
                  <c:v>-70.1</c:v>
                </c:pt>
                <c:pt idx="1">
                  <c:v>-60.2</c:v>
                </c:pt>
                <c:pt idx="2">
                  <c:v>-50.1</c:v>
                </c:pt>
                <c:pt idx="3">
                  <c:v>-39.9</c:v>
                </c:pt>
                <c:pt idx="4">
                  <c:v>-30.1</c:v>
                </c:pt>
                <c:pt idx="5">
                  <c:v>-19.9</c:v>
                </c:pt>
                <c:pt idx="6">
                  <c:v>-10.1</c:v>
                </c:pt>
                <c:pt idx="7">
                  <c:v>-9.19</c:v>
                </c:pt>
                <c:pt idx="8">
                  <c:v>-8.05</c:v>
                </c:pt>
                <c:pt idx="9">
                  <c:v>-6.98</c:v>
                </c:pt>
                <c:pt idx="10">
                  <c:v>-5.93</c:v>
                </c:pt>
                <c:pt idx="11">
                  <c:v>-4.97</c:v>
                </c:pt>
                <c:pt idx="12">
                  <c:v>-4.18</c:v>
                </c:pt>
                <c:pt idx="13">
                  <c:v>-3.01</c:v>
                </c:pt>
                <c:pt idx="14">
                  <c:v>-2.06</c:v>
                </c:pt>
                <c:pt idx="15">
                  <c:v>-1.03</c:v>
                </c:pt>
                <c:pt idx="16">
                  <c:v>0.01</c:v>
                </c:pt>
                <c:pt idx="17">
                  <c:v>1.022</c:v>
                </c:pt>
                <c:pt idx="18">
                  <c:v>3.01</c:v>
                </c:pt>
                <c:pt idx="19">
                  <c:v>4.01</c:v>
                </c:pt>
                <c:pt idx="20">
                  <c:v>4.99</c:v>
                </c:pt>
                <c:pt idx="21">
                  <c:v>6.09</c:v>
                </c:pt>
                <c:pt idx="22">
                  <c:v>7.05</c:v>
                </c:pt>
                <c:pt idx="23">
                  <c:v>7.99</c:v>
                </c:pt>
                <c:pt idx="24">
                  <c:v>9.04</c:v>
                </c:pt>
                <c:pt idx="25">
                  <c:v>10</c:v>
                </c:pt>
                <c:pt idx="26">
                  <c:v>20</c:v>
                </c:pt>
                <c:pt idx="27">
                  <c:v>30</c:v>
                </c:pt>
                <c:pt idx="28">
                  <c:v>39.8</c:v>
                </c:pt>
                <c:pt idx="29">
                  <c:v>49.8</c:v>
                </c:pt>
                <c:pt idx="30">
                  <c:v>59.5</c:v>
                </c:pt>
                <c:pt idx="31">
                  <c:v>69.9</c:v>
                </c:pt>
              </c:numCache>
            </c:numRef>
          </c:xVal>
          <c:yVal>
            <c:numRef>
              <c:f>Sheet14!$B$1:$B$32</c:f>
              <c:numCache>
                <c:formatCode>General</c:formatCode>
                <c:ptCount val="32"/>
                <c:pt idx="0">
                  <c:v>-31.7</c:v>
                </c:pt>
                <c:pt idx="1">
                  <c:v>-29.6</c:v>
                </c:pt>
                <c:pt idx="2">
                  <c:v>-27.4</c:v>
                </c:pt>
                <c:pt idx="3">
                  <c:v>-25.2</c:v>
                </c:pt>
                <c:pt idx="4">
                  <c:v>-23.1</c:v>
                </c:pt>
                <c:pt idx="5">
                  <c:v>-20.6</c:v>
                </c:pt>
                <c:pt idx="6">
                  <c:v>-16.6</c:v>
                </c:pt>
                <c:pt idx="7">
                  <c:v>-15.9</c:v>
                </c:pt>
                <c:pt idx="8">
                  <c:v>-15.3</c:v>
                </c:pt>
                <c:pt idx="9">
                  <c:v>-13.9</c:v>
                </c:pt>
                <c:pt idx="10">
                  <c:v>-13.1</c:v>
                </c:pt>
                <c:pt idx="11">
                  <c:v>-11.8</c:v>
                </c:pt>
                <c:pt idx="12">
                  <c:v>-10.8</c:v>
                </c:pt>
                <c:pt idx="13">
                  <c:v>-8.8</c:v>
                </c:pt>
                <c:pt idx="14">
                  <c:v>-6.8</c:v>
                </c:pt>
                <c:pt idx="15">
                  <c:v>-3.5</c:v>
                </c:pt>
                <c:pt idx="16">
                  <c:v>0.02</c:v>
                </c:pt>
                <c:pt idx="17">
                  <c:v>2.53</c:v>
                </c:pt>
                <c:pt idx="18">
                  <c:v>6.81</c:v>
                </c:pt>
                <c:pt idx="19">
                  <c:v>8.5</c:v>
                </c:pt>
                <c:pt idx="20">
                  <c:v>10.2</c:v>
                </c:pt>
                <c:pt idx="21">
                  <c:v>11.7</c:v>
                </c:pt>
                <c:pt idx="22">
                  <c:v>12.5</c:v>
                </c:pt>
                <c:pt idx="23">
                  <c:v>13.3</c:v>
                </c:pt>
                <c:pt idx="24">
                  <c:v>13.9</c:v>
                </c:pt>
                <c:pt idx="25">
                  <c:v>14.8</c:v>
                </c:pt>
                <c:pt idx="26">
                  <c:v>18.7</c:v>
                </c:pt>
                <c:pt idx="27">
                  <c:v>20.9</c:v>
                </c:pt>
                <c:pt idx="28">
                  <c:v>22.9</c:v>
                </c:pt>
                <c:pt idx="29">
                  <c:v>24.8</c:v>
                </c:pt>
                <c:pt idx="30">
                  <c:v>26.7</c:v>
                </c:pt>
                <c:pt idx="31">
                  <c:v>28.9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3831663"/>
        <c:axId val="1103833311"/>
      </c:scatterChart>
      <c:valAx>
        <c:axId val="11038316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U/V</a:t>
                </a:r>
                <a:endParaRPr lang="zh-CN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</a:p>
        </c:txPr>
        <c:crossAx val="1103833311"/>
        <c:crosses val="autoZero"/>
        <c:crossBetween val="midCat"/>
      </c:valAx>
      <c:valAx>
        <c:axId val="1103833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I/uA</a:t>
                </a:r>
                <a:endParaRPr lang="zh-CN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</a:p>
        </c:txPr>
        <c:crossAx val="110383166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-5—5</a:t>
            </a:r>
            <a:endParaRPr lang="en-GB" altLang="zh-CN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Y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 cmpd="sng" algn="ctr">
              <a:noFill/>
              <a:prstDash val="solid"/>
              <a:round/>
            </a:ln>
          </c:spPr>
          <c:dLbls>
            <c:delete val="1"/>
          </c:dLbls>
          <c:xVal>
            <c:numRef>
              <c:f>Sheet14!$A$12:$A$21</c:f>
              <c:numCache>
                <c:formatCode>General</c:formatCode>
                <c:ptCount val="10"/>
                <c:pt idx="0">
                  <c:v>-4.97</c:v>
                </c:pt>
                <c:pt idx="1">
                  <c:v>-4.18</c:v>
                </c:pt>
                <c:pt idx="2">
                  <c:v>-3.01</c:v>
                </c:pt>
                <c:pt idx="3">
                  <c:v>-2.06</c:v>
                </c:pt>
                <c:pt idx="4">
                  <c:v>-1.03</c:v>
                </c:pt>
                <c:pt idx="5">
                  <c:v>0.01</c:v>
                </c:pt>
                <c:pt idx="6">
                  <c:v>1.022</c:v>
                </c:pt>
                <c:pt idx="7">
                  <c:v>3.01</c:v>
                </c:pt>
                <c:pt idx="8">
                  <c:v>4.01</c:v>
                </c:pt>
                <c:pt idx="9">
                  <c:v>4.99</c:v>
                </c:pt>
              </c:numCache>
            </c:numRef>
          </c:xVal>
          <c:yVal>
            <c:numRef>
              <c:f>Sheet14!$B$12:$B$21</c:f>
              <c:numCache>
                <c:formatCode>General</c:formatCode>
                <c:ptCount val="10"/>
                <c:pt idx="0">
                  <c:v>-11.8</c:v>
                </c:pt>
                <c:pt idx="1">
                  <c:v>-10.8</c:v>
                </c:pt>
                <c:pt idx="2">
                  <c:v>-8.8</c:v>
                </c:pt>
                <c:pt idx="3">
                  <c:v>-6.8</c:v>
                </c:pt>
                <c:pt idx="4">
                  <c:v>-3.5</c:v>
                </c:pt>
                <c:pt idx="5">
                  <c:v>0.02</c:v>
                </c:pt>
                <c:pt idx="6">
                  <c:v>2.53</c:v>
                </c:pt>
                <c:pt idx="7">
                  <c:v>6.81</c:v>
                </c:pt>
                <c:pt idx="8">
                  <c:v>8.5</c:v>
                </c:pt>
                <c:pt idx="9">
                  <c:v>10.2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预测 Y</c:f>
              <c:strCache>
                <c:ptCount val="1"/>
                <c:pt idx="0">
                  <c:v>预测 Y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dLbls>
            <c:delete val="1"/>
          </c:dLbls>
          <c:xVal>
            <c:numRef>
              <c:f>Sheet14!$A$12:$A$21</c:f>
              <c:numCache>
                <c:formatCode>General</c:formatCode>
                <c:ptCount val="10"/>
                <c:pt idx="0">
                  <c:v>-4.97</c:v>
                </c:pt>
                <c:pt idx="1">
                  <c:v>-4.18</c:v>
                </c:pt>
                <c:pt idx="2">
                  <c:v>-3.01</c:v>
                </c:pt>
                <c:pt idx="3">
                  <c:v>-2.06</c:v>
                </c:pt>
                <c:pt idx="4">
                  <c:v>-1.03</c:v>
                </c:pt>
                <c:pt idx="5">
                  <c:v>0.01</c:v>
                </c:pt>
                <c:pt idx="6">
                  <c:v>1.022</c:v>
                </c:pt>
                <c:pt idx="7">
                  <c:v>3.01</c:v>
                </c:pt>
                <c:pt idx="8">
                  <c:v>4.01</c:v>
                </c:pt>
                <c:pt idx="9">
                  <c:v>4.99</c:v>
                </c:pt>
              </c:numCache>
            </c:numRef>
          </c:xVal>
          <c:yVal>
            <c:numRef>
              <c:f>Sheet15!$B$25:$B$34</c:f>
              <c:numCache>
                <c:formatCode>General</c:formatCode>
                <c:ptCount val="10"/>
                <c:pt idx="0">
                  <c:v>-12.5768569801619</c:v>
                </c:pt>
                <c:pt idx="1">
                  <c:v>-10.7116676821058</c:v>
                </c:pt>
                <c:pt idx="2">
                  <c:v>-7.94929872169365</c:v>
                </c:pt>
                <c:pt idx="3">
                  <c:v>-5.70634956580344</c:v>
                </c:pt>
                <c:pt idx="4">
                  <c:v>-3.27452048099616</c:v>
                </c:pt>
                <c:pt idx="5">
                  <c:v>-0.819081405074253</c:v>
                </c:pt>
                <c:pt idx="6">
                  <c:v>1.57024969572668</c:v>
                </c:pt>
                <c:pt idx="7">
                  <c:v>6.26391592931588</c:v>
                </c:pt>
                <c:pt idx="8">
                  <c:v>8.62491504077925</c:v>
                </c:pt>
                <c:pt idx="9">
                  <c:v>10.9386941700134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067120"/>
        <c:axId val="415068768"/>
      </c:scatterChart>
      <c:valAx>
        <c:axId val="415067120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altLang="zh-CN"/>
                  <a:t>U/V</a:t>
                </a:r>
                <a:endParaRPr lang="en-GB" altLang="zh-CN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15068768"/>
        <c:crosses val="autoZero"/>
        <c:crossBetween val="midCat"/>
      </c:valAx>
      <c:valAx>
        <c:axId val="415068768"/>
        <c:scaling>
          <c:orientation val="minMax"/>
        </c:scaling>
        <c:delete val="0"/>
        <c:axPos val="l"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altLang="zh-CN"/>
                  <a:t>I/uA</a:t>
                </a:r>
                <a:endParaRPr lang="en-GB" altLang="zh-CN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1506712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7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>
            <a:alpha val="25000"/>
          </a:schemeClr>
        </a:solidFill>
        <a:round/>
      </a:ln>
    </cs:spPr>
    <cs:defRPr sz="1195" b="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gradFill>
          <a:gsLst>
            <a:gs pos="79000">
              <a:schemeClr val="phClr"/>
            </a:gs>
            <a:gs pos="0">
              <a:schemeClr val="lt1">
                <a:alpha val="6000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47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>
            <a:alpha val="25000"/>
          </a:schemeClr>
        </a:solidFill>
        <a:round/>
      </a:ln>
    </cs:spPr>
    <cs:defRPr sz="1195" b="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gradFill>
          <a:gsLst>
            <a:gs pos="79000">
              <a:schemeClr val="phClr"/>
            </a:gs>
            <a:gs pos="0">
              <a:schemeClr val="lt1">
                <a:alpha val="6000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7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>
            <a:alpha val="25000"/>
          </a:schemeClr>
        </a:solidFill>
        <a:round/>
      </a:ln>
    </cs:spPr>
    <cs:defRPr sz="1195" b="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gradFill>
          <a:gsLst>
            <a:gs pos="79000">
              <a:schemeClr val="phClr"/>
            </a:gs>
            <a:gs pos="0">
              <a:schemeClr val="lt1">
                <a:alpha val="6000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9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9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9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9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9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9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9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9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chart" Target="../charts/chart8.xml"/><Relationship Id="rId1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chart" Target="../charts/chart10.xml"/><Relationship Id="rId1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chart" Target="../charts/chart12.xml"/><Relationship Id="rId1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doi.org/10.3969/j.issn.1001-3679.2005.04.013" TargetMode="External"/><Relationship Id="rId1" Type="http://schemas.openxmlformats.org/officeDocument/2006/relationships/hyperlink" Target="https://doi.org/10.14139/j.cnki.cn22-1228.2015.005.00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6600" dirty="0"/>
              <a:t>等离子体相关实验</a:t>
            </a:r>
            <a:endParaRPr kumimoji="1" lang="zh-CN" altLang="en-US" sz="66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589213" y="5052844"/>
            <a:ext cx="8915399" cy="1126283"/>
          </a:xfrm>
        </p:spPr>
        <p:txBody>
          <a:bodyPr>
            <a:normAutofit/>
          </a:bodyPr>
          <a:lstStyle/>
          <a:p>
            <a:r>
              <a:rPr kumimoji="1" lang="en-US" altLang="zh-CN" sz="2800" b="1" dirty="0"/>
              <a:t>21</a:t>
            </a:r>
            <a:r>
              <a:rPr kumimoji="1" lang="zh-CN" altLang="en-US" sz="2800" b="1" dirty="0"/>
              <a:t>级物理系马昊杨 李嘉曦</a:t>
            </a:r>
            <a:endParaRPr kumimoji="1" lang="zh-CN" alt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一、实验目的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73766" y="1494263"/>
            <a:ext cx="9530846" cy="4416959"/>
          </a:xfrm>
        </p:spPr>
        <p:txBody>
          <a:bodyPr>
            <a:normAutofit fontScale="92500" lnSpcReduction="20000"/>
          </a:bodyPr>
          <a:lstStyle/>
          <a:p>
            <a:r>
              <a:rPr kumimoji="1" lang="zh-CN" altLang="en-US" sz="3200" dirty="0"/>
              <a:t>本实验使用直流辉光放电技术探究等离子体的相关性质</a:t>
            </a:r>
            <a:endParaRPr kumimoji="1" lang="en-US" altLang="zh-CN" sz="3200" dirty="0"/>
          </a:p>
          <a:p>
            <a:r>
              <a:rPr kumimoji="1" lang="zh-CN" altLang="en-US" sz="3200" dirty="0"/>
              <a:t>等离子体简介：</a:t>
            </a:r>
            <a:endParaRPr kumimoji="1" lang="en-US" altLang="zh-CN" sz="3200" dirty="0"/>
          </a:p>
          <a:p>
            <a:pPr marL="0" indent="0">
              <a:buNone/>
            </a:pPr>
            <a:r>
              <a:rPr lang="zh-CN" altLang="en-US" sz="3200" b="0" i="0" dirty="0">
                <a:solidFill>
                  <a:srgbClr val="111111"/>
                </a:solidFill>
                <a:effectLst/>
                <a:latin typeface="-apple-system"/>
              </a:rPr>
              <a:t>当气体受到高温或强电磁场的影响时，它会转变为一种特殊的物质状态，被称为</a:t>
            </a:r>
            <a:r>
              <a:rPr lang="zh-CN" altLang="en-US" sz="3200" b="1" i="0" dirty="0">
                <a:solidFill>
                  <a:srgbClr val="111111"/>
                </a:solidFill>
                <a:effectLst/>
                <a:latin typeface="-apple-system"/>
              </a:rPr>
              <a:t>等离子体</a:t>
            </a:r>
            <a:r>
              <a:rPr lang="zh-CN" altLang="en-US" sz="3200" b="0" i="0" dirty="0">
                <a:solidFill>
                  <a:srgbClr val="111111"/>
                </a:solidFill>
                <a:effectLst/>
                <a:latin typeface="-apple-system"/>
              </a:rPr>
              <a:t>。这是物质的第四态</a:t>
            </a:r>
            <a:endParaRPr lang="en-US" altLang="zh-CN" sz="32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90204" pitchFamily="34" charset="0"/>
              <a:buChar char="•"/>
            </a:pPr>
            <a:r>
              <a:rPr lang="zh-CN" altLang="en-US" sz="3200" b="0" i="0" dirty="0">
                <a:solidFill>
                  <a:srgbClr val="111111"/>
                </a:solidFill>
                <a:effectLst/>
                <a:latin typeface="-apple-system"/>
              </a:rPr>
              <a:t>等离子体由电子、离子以及未电离的中性粒子组成。</a:t>
            </a:r>
            <a:endParaRPr lang="zh-CN" altLang="en-US" sz="32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90204" pitchFamily="34" charset="0"/>
              <a:buChar char="•"/>
            </a:pPr>
            <a:r>
              <a:rPr lang="zh-CN" altLang="en-US" sz="3200" b="0" i="0" dirty="0">
                <a:solidFill>
                  <a:srgbClr val="111111"/>
                </a:solidFill>
                <a:effectLst/>
                <a:latin typeface="-apple-system"/>
              </a:rPr>
              <a:t>宏观上呈中性</a:t>
            </a:r>
            <a:endParaRPr lang="en-US" altLang="zh-CN" sz="32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90204" pitchFamily="34" charset="0"/>
              <a:buChar char="•"/>
            </a:pPr>
            <a:r>
              <a:rPr lang="zh-CN" altLang="en-US" sz="3200" b="0" i="0" dirty="0">
                <a:solidFill>
                  <a:srgbClr val="111111"/>
                </a:solidFill>
                <a:effectLst/>
                <a:latin typeface="-apple-system"/>
              </a:rPr>
              <a:t>等离子体的运动主要受电磁力支配，并表现出显著的集体行为。</a:t>
            </a:r>
            <a:endParaRPr lang="zh-CN" altLang="en-US" sz="32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marL="0" indent="0">
              <a:buNone/>
            </a:pPr>
            <a:endParaRPr kumimoji="1"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二、实验原理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43099" y="1343026"/>
            <a:ext cx="9844089" cy="5300662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3000" b="1" dirty="0"/>
              <a:t>1</a:t>
            </a:r>
            <a:r>
              <a:rPr kumimoji="1" lang="zh-CN" altLang="en-US" sz="3000" b="1" dirty="0"/>
              <a:t>、直流低气压放电</a:t>
            </a:r>
            <a:endParaRPr kumimoji="1" lang="en-US" altLang="zh-CN" sz="3000" b="1" dirty="0"/>
          </a:p>
          <a:p>
            <a:pPr marL="0" indent="0" algn="l">
              <a:buNone/>
            </a:pPr>
            <a:r>
              <a:rPr lang="zh-CN" altLang="en-US" sz="2400" b="0" i="0" dirty="0">
                <a:solidFill>
                  <a:srgbClr val="111111"/>
                </a:solidFill>
                <a:effectLst/>
                <a:latin typeface="-apple-system"/>
              </a:rPr>
              <a:t>气体被击穿并形成等离子体通常经历以下几个阶段：</a:t>
            </a:r>
            <a:endParaRPr lang="zh-CN" altLang="en-US" sz="24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11111"/>
                </a:solidFill>
                <a:effectLst/>
                <a:latin typeface="-apple-system"/>
              </a:rPr>
              <a:t>暗放电阶段</a:t>
            </a:r>
            <a:r>
              <a:rPr lang="zh-CN" altLang="en-US" sz="2400" b="0" i="0" dirty="0">
                <a:solidFill>
                  <a:srgbClr val="111111"/>
                </a:solidFill>
                <a:effectLst/>
                <a:latin typeface="-apple-system"/>
              </a:rPr>
              <a:t>：</a:t>
            </a:r>
            <a:endParaRPr lang="zh-CN" altLang="en-US" sz="24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sz="2000" b="0" i="0" dirty="0">
                <a:solidFill>
                  <a:srgbClr val="111111"/>
                </a:solidFill>
                <a:effectLst/>
                <a:latin typeface="-apple-system"/>
              </a:rPr>
              <a:t>在电压逐渐升高的过程中，电流仍然很小。</a:t>
            </a:r>
            <a:endParaRPr lang="zh-CN" altLang="en-US" sz="20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sz="2000" b="0" i="0" dirty="0">
                <a:solidFill>
                  <a:srgbClr val="111111"/>
                </a:solidFill>
                <a:effectLst/>
                <a:latin typeface="-apple-system"/>
              </a:rPr>
              <a:t>暗放电现象不太明显，因为能量不足以激发气体分子产生可见的光。</a:t>
            </a:r>
            <a:endParaRPr lang="zh-CN" altLang="en-US" sz="20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11111"/>
                </a:solidFill>
                <a:effectLst/>
                <a:latin typeface="-apple-system"/>
              </a:rPr>
              <a:t>辉光放电阶段</a:t>
            </a:r>
            <a:r>
              <a:rPr lang="zh-CN" altLang="en-US" sz="2400" b="0" i="0" dirty="0">
                <a:solidFill>
                  <a:srgbClr val="111111"/>
                </a:solidFill>
                <a:effectLst/>
                <a:latin typeface="-apple-system"/>
              </a:rPr>
              <a:t>：</a:t>
            </a:r>
            <a:endParaRPr lang="zh-CN" altLang="en-US" sz="24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sz="2000" b="0" i="0" dirty="0">
                <a:solidFill>
                  <a:srgbClr val="111111"/>
                </a:solidFill>
                <a:effectLst/>
                <a:latin typeface="-apple-system"/>
              </a:rPr>
              <a:t>辉光放电是低气压放电的主要阶段。</a:t>
            </a:r>
            <a:endParaRPr lang="zh-CN" altLang="en-US" sz="20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sz="2000" b="0" i="0" dirty="0">
                <a:solidFill>
                  <a:srgbClr val="111111"/>
                </a:solidFill>
                <a:effectLst/>
                <a:latin typeface="-apple-system"/>
              </a:rPr>
              <a:t>当电压进一步增加时，电流迅速增加，导致气体中的电子被激发，产生可见的辉光。</a:t>
            </a:r>
            <a:endParaRPr lang="zh-CN" altLang="en-US" sz="20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11111"/>
                </a:solidFill>
                <a:effectLst/>
                <a:latin typeface="-apple-system"/>
              </a:rPr>
              <a:t>电弧放电阶段</a:t>
            </a:r>
            <a:r>
              <a:rPr lang="zh-CN" altLang="en-US" sz="2400" b="0" i="0" dirty="0">
                <a:solidFill>
                  <a:srgbClr val="111111"/>
                </a:solidFill>
                <a:effectLst/>
                <a:latin typeface="-apple-system"/>
              </a:rPr>
              <a:t>：</a:t>
            </a:r>
            <a:endParaRPr lang="zh-CN" altLang="en-US" sz="24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sz="2000" b="0" i="0" dirty="0">
                <a:solidFill>
                  <a:srgbClr val="111111"/>
                </a:solidFill>
                <a:effectLst/>
                <a:latin typeface="-apple-system"/>
              </a:rPr>
              <a:t>当电压进一步升高，电流急剧增加时，就会进入电弧放电阶段。</a:t>
            </a:r>
            <a:endParaRPr lang="zh-CN" altLang="en-US" sz="20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sz="2000" b="0" i="0" dirty="0">
                <a:solidFill>
                  <a:srgbClr val="111111"/>
                </a:solidFill>
                <a:effectLst/>
                <a:latin typeface="-apple-system"/>
              </a:rPr>
              <a:t>电弧放电伴随着明亮的火花、高温和强烈的能量释放。</a:t>
            </a:r>
            <a:endParaRPr lang="zh-CN" altLang="en-US" sz="2000" b="0" i="0" dirty="0">
              <a:solidFill>
                <a:srgbClr val="111111"/>
              </a:solidFill>
              <a:effectLst/>
              <a:latin typeface="-apple-system"/>
            </a:endParaRPr>
          </a:p>
          <a:p>
            <a:endParaRPr kumimoji="1" lang="en-US" altLang="zh-CN" dirty="0"/>
          </a:p>
          <a:p>
            <a:pPr marL="0" indent="0">
              <a:buNone/>
            </a:pPr>
            <a:endParaRPr kumimoji="1"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64200" y="159655"/>
            <a:ext cx="8911687" cy="1280890"/>
          </a:xfrm>
        </p:spPr>
        <p:txBody>
          <a:bodyPr/>
          <a:lstStyle/>
          <a:p>
            <a:r>
              <a:rPr lang="zh-CN" altLang="en-US" dirty="0"/>
              <a:t>等离子体放电的伏安特性曲线</a:t>
            </a:r>
            <a:endParaRPr kumimoji="1" lang="zh-CN" altLang="en-US" dirty="0"/>
          </a:p>
        </p:txBody>
      </p:sp>
      <p:pic>
        <p:nvPicPr>
          <p:cNvPr id="5" name="内容占位符 4" descr="图示, 工程绘图&#10;&#10;描述已自动生成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b="5568"/>
          <a:stretch>
            <a:fillRect/>
          </a:stretch>
        </p:blipFill>
        <p:spPr>
          <a:xfrm>
            <a:off x="973138" y="800100"/>
            <a:ext cx="10645774" cy="60579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388" y="0"/>
            <a:ext cx="8911687" cy="1280890"/>
          </a:xfrm>
        </p:spPr>
        <p:txBody>
          <a:bodyPr/>
          <a:lstStyle/>
          <a:p>
            <a:r>
              <a:rPr kumimoji="1" lang="en-US" altLang="zh-CN" dirty="0"/>
              <a:t>2</a:t>
            </a:r>
            <a:r>
              <a:rPr kumimoji="1" lang="zh-CN" altLang="en-US" dirty="0"/>
              <a:t>、</a:t>
            </a:r>
            <a:r>
              <a:rPr lang="zh-CN" altLang="en-US" dirty="0"/>
              <a:t>辉光放电区辉光管结构图</a:t>
            </a:r>
            <a:endParaRPr kumimoji="1" lang="zh-CN" altLang="en-US" dirty="0"/>
          </a:p>
        </p:txBody>
      </p:sp>
      <p:pic>
        <p:nvPicPr>
          <p:cNvPr id="5" name="内容占位符 4" descr="图片包含 室内, 桌子, 黑暗, 亮&#10;&#10;描述已自动生成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12339" t="30676" r="11994" b="32073"/>
          <a:stretch>
            <a:fillRect/>
          </a:stretch>
        </p:blipFill>
        <p:spPr>
          <a:xfrm rot="10800000">
            <a:off x="1648981" y="3612563"/>
            <a:ext cx="9656763" cy="3245437"/>
          </a:xfrm>
        </p:spPr>
      </p:pic>
      <p:pic>
        <p:nvPicPr>
          <p:cNvPr id="7" name="图片 6" descr="图示&#10;&#10;中度可信度描述已自动生成"/>
          <p:cNvPicPr>
            <a:picLocks noChangeAspect="1"/>
          </p:cNvPicPr>
          <p:nvPr/>
        </p:nvPicPr>
        <p:blipFill rotWithShape="1">
          <a:blip r:embed="rId2"/>
          <a:srcRect l="6543" t="5523" r="7246" b="7706"/>
          <a:stretch>
            <a:fillRect/>
          </a:stretch>
        </p:blipFill>
        <p:spPr>
          <a:xfrm>
            <a:off x="1450115" y="726484"/>
            <a:ext cx="10054497" cy="28860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3474" y="92671"/>
            <a:ext cx="3737039" cy="808396"/>
          </a:xfrm>
        </p:spPr>
        <p:txBody>
          <a:bodyPr>
            <a:normAutofit/>
          </a:bodyPr>
          <a:lstStyle/>
          <a:p>
            <a:r>
              <a:rPr kumimoji="1" lang="zh-CN" altLang="en-US" sz="4000" dirty="0"/>
              <a:t>三、实验内容</a:t>
            </a:r>
            <a:endParaRPr kumimoji="1" lang="zh-CN" altLang="en-US" sz="4000" dirty="0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3474" y="1787852"/>
            <a:ext cx="6189345" cy="5039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dirty="0"/>
              <a:t>正常辉光放电在电流增加时电压保持恒定，且放电均匀稳定。</a:t>
            </a:r>
            <a:endParaRPr lang="zh-CN" altLang="en-US" sz="2800" dirty="0"/>
          </a:p>
          <a:p>
            <a:pPr marL="0" indent="0">
              <a:buNone/>
            </a:pPr>
            <a:r>
              <a:rPr lang="zh-CN" altLang="en-US" sz="2800" dirty="0"/>
              <a:t>在</a:t>
            </a:r>
            <a:r>
              <a:rPr lang="zh-CN" altLang="en-US" sz="2800" b="1" dirty="0"/>
              <a:t>异常辉光</a:t>
            </a:r>
            <a:r>
              <a:rPr lang="zh-CN" altLang="en-US" sz="2800" dirty="0"/>
              <a:t>状态下，电流增加，电压升高。电极表面的发光区域扩展，电极表面可能会全部被辉光覆盖。异常辉光放电通常发生在较高电流密度下，导致气体分子</a:t>
            </a:r>
            <a:r>
              <a:rPr lang="zh-CN" altLang="en-US" sz="2800" b="1" dirty="0"/>
              <a:t>进一步电离</a:t>
            </a:r>
            <a:r>
              <a:rPr lang="zh-CN" altLang="en-US" sz="2800" dirty="0"/>
              <a:t>，产生更强的电场，从而导致电压增加。</a:t>
            </a:r>
            <a:endParaRPr lang="zh-CN" altLang="en-US" sz="2800" dirty="0"/>
          </a:p>
        </p:txBody>
      </p:sp>
      <p:pic>
        <p:nvPicPr>
          <p:cNvPr id="5" name="图片 4" descr="图示, 示意图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2225" y="1173201"/>
            <a:ext cx="5819775" cy="5039693"/>
          </a:xfrm>
          <a:prstGeom prst="rect">
            <a:avLst/>
          </a:prstGeom>
        </p:spPr>
      </p:pic>
      <p:sp>
        <p:nvSpPr>
          <p:cNvPr id="14" name="Freeform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文本框 5"/>
          <p:cNvSpPr txBox="1"/>
          <p:nvPr/>
        </p:nvSpPr>
        <p:spPr>
          <a:xfrm>
            <a:off x="657225" y="987633"/>
            <a:ext cx="505298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/>
              <a:t>1</a:t>
            </a:r>
            <a:r>
              <a:rPr kumimoji="1" lang="zh-CN" altLang="en-US" sz="2800" b="1" dirty="0"/>
              <a:t>、直流低压放电伏安曲线测量</a:t>
            </a:r>
            <a:endParaRPr kumimoji="1" lang="en-US" altLang="zh-CN" sz="2800" b="1" dirty="0"/>
          </a:p>
          <a:p>
            <a:endParaRPr kumimoji="1"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1516331" y="0"/>
            <a:ext cx="8911687" cy="842963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不同压强下的辉光放电伏安特性曲线</a:t>
            </a:r>
            <a:endParaRPr lang="zh-CN" altLang="en-US" sz="3200" dirty="0"/>
          </a:p>
        </p:txBody>
      </p:sp>
      <p:graphicFrame>
        <p:nvGraphicFramePr>
          <p:cNvPr id="11" name="图表 10"/>
          <p:cNvGraphicFramePr/>
          <p:nvPr/>
        </p:nvGraphicFramePr>
        <p:xfrm>
          <a:off x="1389991" y="501251"/>
          <a:ext cx="4885005" cy="3281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6248668" y="421481"/>
          <a:ext cx="4553341" cy="3459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6274996" y="3529013"/>
          <a:ext cx="4553341" cy="332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图表 13"/>
          <p:cNvGraphicFramePr/>
          <p:nvPr/>
        </p:nvGraphicFramePr>
        <p:xfrm>
          <a:off x="1363663" y="3352799"/>
          <a:ext cx="4858677" cy="332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结果分析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40673" y="1516566"/>
            <a:ext cx="9463939" cy="439465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直流辉光放电中，电极距离一定时，电流随电压升高而增大，且气压升高时，电流增大的速率变快。</a:t>
            </a:r>
            <a:endParaRPr kumimoji="1" lang="en-US" altLang="zh-CN" sz="2800" dirty="0"/>
          </a:p>
          <a:p>
            <a:r>
              <a:rPr lang="zh-CN" altLang="en-US" sz="2800" dirty="0"/>
              <a:t>更高的压强下，气体分子的密度更大，电子在加速过程中更容易与气体分子发生碰撞</a:t>
            </a:r>
            <a:r>
              <a:rPr kumimoji="1" lang="zh-CN" altLang="en-US" sz="2800" dirty="0"/>
              <a:t>，</a:t>
            </a:r>
            <a:r>
              <a:rPr lang="zh-CN" altLang="en-US" sz="2800" dirty="0"/>
              <a:t>生成的电子和离子数目增加，导致电流增加</a:t>
            </a:r>
            <a:r>
              <a:rPr kumimoji="1" lang="zh-CN" altLang="en-US" sz="2800" dirty="0"/>
              <a:t>，并且压强越大电流增加的越快。</a:t>
            </a:r>
            <a:endParaRPr kumimoji="1" lang="en-US" altLang="zh-CN" sz="2800" dirty="0"/>
          </a:p>
          <a:p>
            <a:r>
              <a:rPr lang="zh-CN" altLang="en-US" sz="2800" dirty="0"/>
              <a:t>但超过一定压强后，碰撞频率过高，电子能量损失增加，电流可能减少，更多的光子被释放，转为弧光放电</a:t>
            </a:r>
            <a:endParaRPr kumimoji="1" lang="zh-CN" alt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</a:t>
            </a:r>
            <a:r>
              <a:rPr kumimoji="1" lang="zh-CN" altLang="en-US" dirty="0"/>
              <a:t>、气体击穿电压的测定与帕邢定律的验证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59280" y="1280160"/>
            <a:ext cx="9645332" cy="4631062"/>
          </a:xfrm>
        </p:spPr>
        <p:txBody>
          <a:bodyPr/>
          <a:lstStyle/>
          <a:p>
            <a:r>
              <a:rPr kumimoji="1" lang="zh-CN" altLang="en-US" sz="2800" dirty="0"/>
              <a:t>气体击穿电压测定</a:t>
            </a:r>
            <a:endParaRPr kumimoji="1" lang="en-US" altLang="zh-CN" sz="2800" dirty="0"/>
          </a:p>
          <a:p>
            <a:pPr marL="0" indent="0">
              <a:buNone/>
            </a:pPr>
            <a:r>
              <a:rPr kumimoji="1" lang="zh-CN" altLang="en-US" sz="2800" dirty="0"/>
              <a:t>仪器选择工作模式为击穿电压测量，调节高压大小，观察击穿电压测量表，当击穿电压突然增加时，记下此时电压值即为击穿电压</a:t>
            </a:r>
            <a:endParaRPr kumimoji="1" lang="en-US" altLang="zh-CN" sz="2800" dirty="0"/>
          </a:p>
          <a:p>
            <a:r>
              <a:rPr kumimoji="1" lang="zh-CN" altLang="en-US" sz="2800" dirty="0"/>
              <a:t>帕邢定律</a:t>
            </a:r>
            <a:endParaRPr kumimoji="1" lang="en-US" altLang="zh-CN" sz="2800" dirty="0"/>
          </a:p>
          <a:p>
            <a:pPr marL="0" indent="0">
              <a:buNone/>
            </a:pPr>
            <a:r>
              <a:rPr kumimoji="1" lang="zh-CN" altLang="en-US" sz="2800" dirty="0"/>
              <a:t>在直流电气放电中，气体击穿电压由下式决定</a:t>
            </a:r>
            <a:endParaRPr kumimoji="1" lang="en-US" altLang="zh-CN" sz="2800" dirty="0"/>
          </a:p>
          <a:p>
            <a:endParaRPr kumimoji="1" lang="zh-CN" altLang="en-US" dirty="0"/>
          </a:p>
        </p:txBody>
      </p:sp>
      <p:pic>
        <p:nvPicPr>
          <p:cNvPr id="5" name="图片 4" descr="文本&#10;&#10;中度可信度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0312" y="4495360"/>
            <a:ext cx="7250524" cy="1928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2.1pd</a:t>
            </a:r>
            <a:r>
              <a:rPr kumimoji="1" lang="zh-CN" altLang="en-US" dirty="0"/>
              <a:t>乘积不变时帕邢定律验证</a:t>
            </a:r>
            <a:endParaRPr kumimoji="1" lang="zh-CN" altLang="en-US" dirty="0"/>
          </a:p>
        </p:txBody>
      </p:sp>
      <p:graphicFrame>
        <p:nvGraphicFramePr>
          <p:cNvPr id="4" name="表格 4"/>
          <p:cNvGraphicFramePr>
            <a:graphicFrameLocks noGrp="1"/>
          </p:cNvGraphicFramePr>
          <p:nvPr>
            <p:ph idx="1"/>
          </p:nvPr>
        </p:nvGraphicFramePr>
        <p:xfrm>
          <a:off x="1795346" y="1382751"/>
          <a:ext cx="9330126" cy="16626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55021"/>
                <a:gridCol w="1555021"/>
                <a:gridCol w="1555021"/>
                <a:gridCol w="1555021"/>
                <a:gridCol w="1555021"/>
                <a:gridCol w="1555021"/>
              </a:tblGrid>
              <a:tr h="554216">
                <a:tc>
                  <a:txBody>
                    <a:bodyPr/>
                    <a:lstStyle/>
                    <a:p>
                      <a:r>
                        <a:rPr lang="en-US" altLang="zh-CN" dirty="0"/>
                        <a:t>d/mm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73.3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32</a:t>
                      </a:r>
                      <a:endParaRPr lang="zh-CN" altLang="en-US" dirty="0"/>
                    </a:p>
                  </a:txBody>
                  <a:tcPr/>
                </a:tc>
              </a:tr>
              <a:tr h="554216">
                <a:tc>
                  <a:txBody>
                    <a:bodyPr/>
                    <a:lstStyle/>
                    <a:p>
                      <a:r>
                        <a:rPr lang="en-US" altLang="zh-CN" dirty="0"/>
                        <a:t>P/Pa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26</a:t>
                      </a:r>
                      <a:endParaRPr lang="zh-CN" altLang="en-US" dirty="0"/>
                    </a:p>
                  </a:txBody>
                  <a:tcPr/>
                </a:tc>
              </a:tr>
              <a:tr h="554216">
                <a:tc>
                  <a:txBody>
                    <a:bodyPr/>
                    <a:lstStyle/>
                    <a:p>
                      <a:r>
                        <a:rPr lang="en-US" altLang="zh-CN" dirty="0"/>
                        <a:t>V/v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275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450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320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370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2592925" y="3045398"/>
          <a:ext cx="6729495" cy="3812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结果分析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85639" y="1460810"/>
            <a:ext cx="9318973" cy="4450412"/>
          </a:xfrm>
        </p:spPr>
        <p:txBody>
          <a:bodyPr>
            <a:normAutofit/>
          </a:bodyPr>
          <a:lstStyle/>
          <a:p>
            <a:r>
              <a:rPr kumimoji="1"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可以观察到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尽管气隙的</a:t>
            </a:r>
            <a:r>
              <a:rPr lang="en-GB" altLang="zh-CN" sz="28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pd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值相同，长气隙的击穿电压要高于短气隙的击穿电压（除了第五个略有不满足）</a:t>
            </a:r>
            <a:endParaRPr lang="en-US" altLang="zh-CN" sz="280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CN" altLang="en-US" sz="28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查阅资料得知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由于</a:t>
            </a:r>
            <a:r>
              <a:rPr lang="zh-CN" altLang="en-US" sz="2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径向扩散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的存在，一部分带电粒子由于扩散</a:t>
            </a:r>
            <a:r>
              <a:rPr lang="zh-CN" altLang="en-US" sz="2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损失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到放电腔体的内壁上，带电粒子的径向损失使得实际的有效电离系数变小，并提出当放电管半径为</a:t>
            </a:r>
            <a:r>
              <a:rPr lang="en-GB" altLang="zh-CN" sz="28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R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时，气隙的击穿电压是</a:t>
            </a:r>
            <a:r>
              <a:rPr lang="en-GB" altLang="zh-CN" sz="28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pd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和</a:t>
            </a:r>
            <a:r>
              <a:rPr lang="en-GB" altLang="zh-CN" sz="28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d</a:t>
            </a:r>
            <a:r>
              <a:rPr lang="en-GB" altLang="zh-CN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/</a:t>
            </a:r>
            <a:r>
              <a:rPr lang="en-GB" altLang="zh-CN" sz="28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R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的函数，其中</a:t>
            </a:r>
            <a:r>
              <a:rPr lang="en-GB" altLang="zh-CN" sz="28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d</a:t>
            </a:r>
            <a:r>
              <a:rPr lang="en-GB" altLang="zh-CN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/</a:t>
            </a:r>
            <a:r>
              <a:rPr lang="en-GB" altLang="zh-CN" sz="28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R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作为带电粒子的径向扩散参数，其数值越大表明带电粒子损失越严重，相应情形下的气隙击穿电压也会越高。</a:t>
            </a:r>
            <a:endParaRPr lang="en-US" altLang="zh-CN" sz="280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气隙</a:t>
            </a:r>
            <a:r>
              <a:rPr lang="zh-CN" altLang="en-US" sz="2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电场分布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的不均匀性是主导因素。</a:t>
            </a:r>
            <a:endParaRPr lang="zh-CN" altLang="en-US" sz="3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lang="zh-CN" altLang="en-US" sz="24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>
              <a:buNone/>
            </a:pPr>
            <a:endParaRPr lang="zh-CN" altLang="en-US" sz="24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kumimoji="1"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2.2</a:t>
            </a:r>
            <a:r>
              <a:rPr kumimoji="1" lang="zh-CN" altLang="en-US" dirty="0"/>
              <a:t>改变</a:t>
            </a:r>
            <a:r>
              <a:rPr kumimoji="1" lang="en-US" altLang="zh-CN" dirty="0"/>
              <a:t>pd</a:t>
            </a:r>
            <a:r>
              <a:rPr kumimoji="1" lang="zh-CN" altLang="en-US" dirty="0"/>
              <a:t>观察击穿电压</a:t>
            </a:r>
            <a:r>
              <a:rPr kumimoji="1" lang="zh-CN" altLang="en-US" dirty="0"/>
              <a:t>变化规律</a:t>
            </a:r>
            <a:endParaRPr kumimoji="1"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1638300" y="1539874"/>
          <a:ext cx="8911686" cy="4694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对结果进行拟合</a:t>
            </a:r>
            <a:endParaRPr kumimoji="1" lang="zh-CN" altLang="en-US" dirty="0"/>
          </a:p>
        </p:txBody>
      </p:sp>
      <p:pic>
        <p:nvPicPr>
          <p:cNvPr id="5" name="内容占位符 4" descr="徽标&#10;&#10;低可信度描述已自动生成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t="18624"/>
          <a:stretch>
            <a:fillRect/>
          </a:stretch>
        </p:blipFill>
        <p:spPr>
          <a:xfrm>
            <a:off x="2391093" y="2138953"/>
            <a:ext cx="3704907" cy="1361273"/>
          </a:xfrm>
        </p:spPr>
      </p:pic>
      <p:sp>
        <p:nvSpPr>
          <p:cNvPr id="6" name="文本框 5"/>
          <p:cNvSpPr txBox="1"/>
          <p:nvPr/>
        </p:nvSpPr>
        <p:spPr>
          <a:xfrm>
            <a:off x="2436813" y="1535668"/>
            <a:ext cx="3540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/>
              <a:t>使用以下公式进行拟合</a:t>
            </a:r>
            <a:endParaRPr kumimoji="1" lang="zh-CN" altLang="en-US" sz="2400" dirty="0"/>
          </a:p>
        </p:txBody>
      </p:sp>
      <p:pic>
        <p:nvPicPr>
          <p:cNvPr id="8" name="图片 7" descr="图形用户界面, 应用程序, Word&#10;&#10;描述已自动生成"/>
          <p:cNvPicPr>
            <a:picLocks noChangeAspect="1"/>
          </p:cNvPicPr>
          <p:nvPr/>
        </p:nvPicPr>
        <p:blipFill rotWithShape="1">
          <a:blip r:embed="rId2"/>
          <a:srcRect l="5980" t="15091" r="53435" b="17124"/>
          <a:stretch>
            <a:fillRect/>
          </a:stretch>
        </p:blipFill>
        <p:spPr>
          <a:xfrm>
            <a:off x="2225040" y="3500226"/>
            <a:ext cx="4373880" cy="3225352"/>
          </a:xfrm>
          <a:prstGeom prst="rect">
            <a:avLst/>
          </a:prstGeom>
        </p:spPr>
      </p:pic>
      <p:pic>
        <p:nvPicPr>
          <p:cNvPr id="10" name="图片 9" descr="图形用户界面, 应用程序, Word&#10;&#10;描述已自动生成"/>
          <p:cNvPicPr>
            <a:picLocks noChangeAspect="1"/>
          </p:cNvPicPr>
          <p:nvPr/>
        </p:nvPicPr>
        <p:blipFill rotWithShape="1">
          <a:blip r:embed="rId2"/>
          <a:srcRect l="64250" t="17157" r="9000" b="40092"/>
          <a:stretch>
            <a:fillRect/>
          </a:stretch>
        </p:blipFill>
        <p:spPr>
          <a:xfrm>
            <a:off x="7417080" y="766109"/>
            <a:ext cx="3891237" cy="2745687"/>
          </a:xfrm>
          <a:prstGeom prst="rect">
            <a:avLst/>
          </a:prstGeom>
        </p:spPr>
      </p:pic>
      <p:pic>
        <p:nvPicPr>
          <p:cNvPr id="12" name="图片 11" descr="图表, 散点图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768" y="3606531"/>
            <a:ext cx="4877773" cy="301274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拟合结果很不理想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 sz="3600" dirty="0">
                <a:latin typeface="DengXian" panose="02010600030101010101" pitchFamily="2" charset="-122"/>
                <a:ea typeface="DengXian" panose="02010600030101010101" pitchFamily="2" charset="-122"/>
              </a:rPr>
              <a:t>推断原因</a:t>
            </a:r>
            <a:endParaRPr kumimoji="1" lang="en-US" altLang="zh-CN" sz="3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CN" altLang="en-US" sz="3600" dirty="0">
                <a:latin typeface="DengXian" panose="02010600030101010101" pitchFamily="2" charset="-122"/>
                <a:ea typeface="DengXian" panose="02010600030101010101" pitchFamily="2" charset="-122"/>
              </a:rPr>
              <a:t>二次电子发射系数</a:t>
            </a:r>
            <a:r>
              <a:rPr lang="el-GR" altLang="zh-CN" sz="3600" dirty="0">
                <a:latin typeface="DengXian" panose="02010600030101010101" pitchFamily="2" charset="-122"/>
                <a:ea typeface="DengXian" panose="02010600030101010101" pitchFamily="2" charset="-122"/>
              </a:rPr>
              <a:t>γ</a:t>
            </a:r>
            <a:r>
              <a:rPr lang="zh-CN" altLang="el-GR" sz="3600" dirty="0">
                <a:latin typeface="DengXian" panose="02010600030101010101" pitchFamily="2" charset="-122"/>
                <a:ea typeface="DengXian" panose="02010600030101010101" pitchFamily="2" charset="-122"/>
              </a:rPr>
              <a:t>会受到</a:t>
            </a:r>
            <a:r>
              <a:rPr lang="en-US" altLang="zh-CN" sz="3600" dirty="0">
                <a:latin typeface="DengXian" panose="02010600030101010101" pitchFamily="2" charset="-122"/>
                <a:ea typeface="DengXian" panose="02010600030101010101" pitchFamily="2" charset="-122"/>
              </a:rPr>
              <a:t>p</a:t>
            </a:r>
            <a:r>
              <a:rPr lang="zh-CN" altLang="en-US" sz="3600" dirty="0">
                <a:latin typeface="DengXian" panose="02010600030101010101" pitchFamily="2" charset="-122"/>
                <a:ea typeface="DengXian" panose="02010600030101010101" pitchFamily="2" charset="-122"/>
              </a:rPr>
              <a:t>的影响，并且影响不小，不能简单看作一个常数进行拟合</a:t>
            </a:r>
            <a:endParaRPr lang="en-US" altLang="zh-CN" sz="3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CN" altLang="en-US" sz="36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击穿电压是</a:t>
            </a:r>
            <a:r>
              <a:rPr lang="en-GB" altLang="zh-CN" sz="36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pd</a:t>
            </a:r>
            <a:r>
              <a:rPr lang="zh-CN" altLang="en-US" sz="36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和</a:t>
            </a:r>
            <a:r>
              <a:rPr lang="en-GB" altLang="zh-CN" sz="36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d</a:t>
            </a:r>
            <a:r>
              <a:rPr lang="en-GB" altLang="zh-CN" sz="36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/</a:t>
            </a:r>
            <a:r>
              <a:rPr lang="en-GB" altLang="zh-CN" sz="3600" i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R</a:t>
            </a:r>
            <a:r>
              <a:rPr lang="zh-CN" altLang="en-US" sz="36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的函数</a:t>
            </a:r>
            <a:endParaRPr lang="en-US" altLang="zh-CN" sz="360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kumimoji="1" lang="zh-CN" altLang="en-US" sz="36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实验仪器误差过大，读数跳动十分剧烈</a:t>
            </a:r>
            <a:endParaRPr kumimoji="1" lang="zh-CN" altLang="en-US" sz="36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、双探针法测量等离子体参数</a:t>
            </a:r>
            <a:endParaRPr kumimoji="1" lang="zh-CN" altLang="en-US" dirty="0"/>
          </a:p>
        </p:txBody>
      </p:sp>
      <p:pic>
        <p:nvPicPr>
          <p:cNvPr id="5" name="内容占位符 4" descr="图示&#10;&#10;描述已自动生成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44040" y="1292481"/>
            <a:ext cx="8915400" cy="2974813"/>
          </a:xfrm>
        </p:spPr>
      </p:pic>
      <p:sp>
        <p:nvSpPr>
          <p:cNvPr id="6" name="文本框 5"/>
          <p:cNvSpPr txBox="1"/>
          <p:nvPr/>
        </p:nvSpPr>
        <p:spPr>
          <a:xfrm>
            <a:off x="1844041" y="4442134"/>
            <a:ext cx="96605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双探针法基于在等离子体中插入两根探针，这两根探针之间的距离较小，以保证两根探针探测到的等离子体性质基本相同。通常，一根探针保持在固定电压，另一根探针的电压可以变化，通过测量两根探针之间的电流</a:t>
            </a:r>
            <a:r>
              <a:rPr lang="en-US" altLang="zh-CN" sz="2800" dirty="0"/>
              <a:t>-</a:t>
            </a:r>
            <a:r>
              <a:rPr lang="zh-CN" altLang="en-US" sz="2800" dirty="0"/>
              <a:t>电压关系（</a:t>
            </a:r>
            <a:r>
              <a:rPr lang="en-GB" altLang="zh-CN" sz="2800" dirty="0"/>
              <a:t>I-V</a:t>
            </a:r>
            <a:r>
              <a:rPr lang="zh-CN" altLang="en-US" sz="2800" dirty="0"/>
              <a:t>特性曲线），可以获得等离子体的基本参数。</a:t>
            </a:r>
            <a:endParaRPr kumimoji="1" lang="zh-CN" alt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 descr="文本, 信件&#10;&#10;描述已自动生成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0245" y="0"/>
            <a:ext cx="7389275" cy="6809988"/>
          </a:xfrm>
        </p:spPr>
      </p:pic>
      <p:pic>
        <p:nvPicPr>
          <p:cNvPr id="7" name="图片 6" descr="文本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8541" y="683261"/>
            <a:ext cx="4373214" cy="2745739"/>
          </a:xfrm>
          <a:prstGeom prst="rect">
            <a:avLst/>
          </a:prstGeom>
        </p:spPr>
      </p:pic>
      <p:pic>
        <p:nvPicPr>
          <p:cNvPr id="9" name="图片 8" descr="图示, 示意图&#10;&#10;描述已自动生成"/>
          <p:cNvPicPr>
            <a:picLocks noChangeAspect="1"/>
          </p:cNvPicPr>
          <p:nvPr/>
        </p:nvPicPr>
        <p:blipFill rotWithShape="1">
          <a:blip r:embed="rId3"/>
          <a:srcRect t="9843" b="9022"/>
          <a:stretch>
            <a:fillRect/>
          </a:stretch>
        </p:blipFill>
        <p:spPr>
          <a:xfrm>
            <a:off x="8127739" y="3429000"/>
            <a:ext cx="3354818" cy="301522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graphicFrame>
        <p:nvGraphicFramePr>
          <p:cNvPr id="4" name="图表 3"/>
          <p:cNvGraphicFramePr/>
          <p:nvPr/>
        </p:nvGraphicFramePr>
        <p:xfrm>
          <a:off x="1943894" y="366490"/>
          <a:ext cx="9181306" cy="3641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280160" y="4265740"/>
          <a:ext cx="5987733" cy="2194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8305800" y="5044440"/>
                <a:ext cx="2181171" cy="739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𝑇𝑒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80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kumimoji="1" lang="en-US" altLang="zh-CN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34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</m:oMath>
                  </m:oMathPara>
                </a14:m>
                <a:endParaRPr kumimoji="1" lang="zh-CN" altLang="en-US" dirty="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00" y="5044440"/>
                <a:ext cx="2181171" cy="739775"/>
              </a:xfrm>
              <a:prstGeom prst="rect">
                <a:avLst/>
              </a:prstGeom>
              <a:blipFill rotWithShape="1">
                <a:blip r:embed="rId3"/>
                <a:stretch>
                  <a:fillRect r="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graphicFrame>
        <p:nvGraphicFramePr>
          <p:cNvPr id="4" name="图表 3"/>
          <p:cNvGraphicFramePr/>
          <p:nvPr/>
        </p:nvGraphicFramePr>
        <p:xfrm>
          <a:off x="1965960" y="0"/>
          <a:ext cx="906780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630681" y="3703320"/>
          <a:ext cx="4617719" cy="253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8305800" y="5044440"/>
                <a:ext cx="2181171" cy="739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𝑇𝑒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23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kumimoji="1" lang="en-US" altLang="zh-CN" dirty="0"/>
                  <a:t>k</a:t>
                </a:r>
                <a:endParaRPr kumimoji="1" lang="en-US" altLang="zh-CN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42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</m:oMath>
                  </m:oMathPara>
                </a14:m>
                <a:endParaRPr kumimoji="1" lang="zh-CN" altLang="en-US" dirty="0"/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00" y="5044440"/>
                <a:ext cx="2181171" cy="739775"/>
              </a:xfrm>
              <a:prstGeom prst="rect">
                <a:avLst/>
              </a:prstGeom>
              <a:blipFill rotWithShape="1">
                <a:blip r:embed="rId3"/>
                <a:stretch>
                  <a:fillRect r="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graphicFrame>
        <p:nvGraphicFramePr>
          <p:cNvPr id="4" name="图表 3"/>
          <p:cNvGraphicFramePr/>
          <p:nvPr/>
        </p:nvGraphicFramePr>
        <p:xfrm>
          <a:off x="2697480" y="167640"/>
          <a:ext cx="8077200" cy="3914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2592925" y="4282440"/>
          <a:ext cx="3960275" cy="195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8305800" y="5044440"/>
                <a:ext cx="2181171" cy="739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𝑇𝑒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61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kumimoji="1" lang="en-US" altLang="zh-CN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</m:oMath>
                  </m:oMathPara>
                </a14:m>
                <a:endParaRPr kumimoji="1" lang="zh-CN" altLang="en-US" dirty="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00" y="5044440"/>
                <a:ext cx="2181171" cy="739775"/>
              </a:xfrm>
              <a:prstGeom prst="rect">
                <a:avLst/>
              </a:prstGeom>
              <a:blipFill rotWithShape="1">
                <a:blip r:embed="rId3"/>
                <a:stretch>
                  <a:fillRect r="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26920" y="777240"/>
            <a:ext cx="9477692" cy="5133982"/>
          </a:xfrm>
        </p:spPr>
        <p:txBody>
          <a:bodyPr>
            <a:normAutofit lnSpcReduction="10000"/>
          </a:bodyPr>
          <a:lstStyle/>
          <a:p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高功率时，电场强度增大，等离子体获得能量更多。这导致更多的电子获得足够的能量以电离气体分子或原子，从而增加等离子体中的自由电子和离子的数量。等离子体密度会随着功率的增加而增加，电子温度</a:t>
            </a:r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增高。</a:t>
            </a:r>
            <a:endParaRPr lang="zh-CN" alt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在较低气压下，气体分子密度较低，电离碰撞概率较小，导致等离子体密度较低</a:t>
            </a:r>
            <a:endParaRPr lang="en-US" altLang="zh-CN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在较高气压下，气体分子密度增加，碰撞频率增加，导致更多的电离事件发生，等离子体密度增大</a:t>
            </a:r>
            <a:endParaRPr kumimoji="1" lang="zh-CN" alt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四、参考文献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杨硕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付洋洋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王新新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罗海云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, &amp; </a:t>
            </a:r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邹晓兵 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(2015). </a:t>
            </a:r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低气压氩气帕邢曲线不重合现象研究 </a:t>
            </a:r>
            <a:r>
              <a:rPr lang="zh-CN" altLang="en-US" b="0" i="1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中国电机工程学会高电压专业委员会</a:t>
            </a:r>
            <a:r>
              <a:rPr lang="en-US" altLang="zh-CN" b="0" i="1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2015</a:t>
            </a:r>
            <a:r>
              <a:rPr lang="zh-CN" altLang="en-US" b="0" i="1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年学术年会</a:t>
            </a:r>
            <a:endParaRPr lang="en-US" altLang="zh-CN" b="0" i="1" dirty="0">
              <a:solidFill>
                <a:srgbClr val="3A3A3A"/>
              </a:solidFill>
              <a:effectLst/>
              <a:latin typeface="Source Sans Pro" panose="020B0503030403020204" pitchFamily="34" charset="0"/>
            </a:endParaRPr>
          </a:p>
          <a:p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张风昀 罗垒垒 唐立 王雪鹏 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(2015). </a:t>
            </a:r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辉光放电等离子体特性实验研究 </a:t>
            </a:r>
            <a:r>
              <a:rPr lang="zh-CN" altLang="en-US" b="0" i="1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大学物理实验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, </a:t>
            </a:r>
            <a:r>
              <a:rPr lang="en-US" altLang="zh-CN" b="0" i="1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28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(5), 18–21. </a:t>
            </a:r>
            <a:r>
              <a:rPr lang="en-GB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  <a:hlinkClick r:id="rId1"/>
              </a:rPr>
              <a:t>https://doi.org/10.14139/j.cnki.cn22-1228.2015.005.006</a:t>
            </a:r>
            <a:endParaRPr lang="en-US" altLang="zh-CN" i="1" dirty="0">
              <a:solidFill>
                <a:srgbClr val="3A3A3A"/>
              </a:solidFill>
              <a:latin typeface="Source Sans Pro" panose="020B0503030403020204" pitchFamily="34" charset="0"/>
            </a:endParaRPr>
          </a:p>
          <a:p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王建龙 丁芳 朱晓东 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(2015). </a:t>
            </a:r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高气压均匀直流辉光放电等离子体的光学特性 </a:t>
            </a:r>
            <a:r>
              <a:rPr lang="zh-CN" altLang="en-US" b="0" i="1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物理学报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, </a:t>
            </a:r>
            <a:r>
              <a:rPr lang="en-US" altLang="zh-CN" b="0" i="1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4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, 225–229.</a:t>
            </a:r>
            <a:endParaRPr lang="en-US" altLang="zh-CN" b="0" i="1" dirty="0">
              <a:solidFill>
                <a:srgbClr val="3A3A3A"/>
              </a:solidFill>
              <a:effectLst/>
              <a:latin typeface="Source Sans Pro" panose="020B0503030403020204" pitchFamily="34" charset="0"/>
            </a:endParaRPr>
          </a:p>
          <a:p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林立中 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(2005). </a:t>
            </a:r>
            <a:r>
              <a:rPr lang="zh-CN" altLang="en-US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直流辉光放电正柱区等离子体轴向不均匀性及不稳定性的实验研究 </a:t>
            </a:r>
            <a:r>
              <a:rPr lang="zh-CN" altLang="en-US" b="0" i="1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江西科学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, </a:t>
            </a:r>
            <a:r>
              <a:rPr lang="en-US" altLang="zh-CN" b="0" i="1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23</a:t>
            </a:r>
            <a:r>
              <a:rPr lang="en-US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</a:rPr>
              <a:t>(4), 335–337. </a:t>
            </a:r>
            <a:r>
              <a:rPr lang="en-GB" altLang="zh-CN" b="0" i="0" dirty="0">
                <a:solidFill>
                  <a:srgbClr val="3A3A3A"/>
                </a:solidFill>
                <a:effectLst/>
                <a:latin typeface="Source Sans Pro" panose="020B0503030403020204" pitchFamily="34" charset="0"/>
                <a:hlinkClick r:id="rId2"/>
              </a:rPr>
              <a:t>https://doi.org/10.3969/j.issn.1001-3679.2005.04.013</a:t>
            </a:r>
            <a:endParaRPr lang="en-US" altLang="zh-CN" i="1" dirty="0">
              <a:solidFill>
                <a:srgbClr val="3A3A3A"/>
              </a:solidFill>
              <a:latin typeface="Source Sans Pro" panose="020B0503030403020204" pitchFamily="34" charset="0"/>
            </a:endParaRPr>
          </a:p>
          <a:p>
            <a:r>
              <a:rPr kumimoji="1" lang="en-GB" altLang="zh-CN" dirty="0"/>
              <a:t>http://</a:t>
            </a:r>
            <a:r>
              <a:rPr kumimoji="1" lang="en-GB" altLang="zh-CN" dirty="0" err="1"/>
              <a:t>phylab.fudan.edu.cn</a:t>
            </a:r>
            <a:r>
              <a:rPr kumimoji="1" lang="en-GB" altLang="zh-CN" dirty="0"/>
              <a:t>/lib/exe/</a:t>
            </a:r>
            <a:r>
              <a:rPr kumimoji="1" lang="en-GB" altLang="zh-CN" dirty="0" err="1"/>
              <a:t>fetch.php?media</a:t>
            </a:r>
            <a:r>
              <a:rPr kumimoji="1" lang="en-GB" altLang="zh-CN" dirty="0"/>
              <a:t>=course:</a:t>
            </a:r>
            <a:r>
              <a:rPr kumimoji="1" lang="zh-CN" altLang="en-US" dirty="0"/>
              <a:t>近代物理实验讲义选做部分</a:t>
            </a:r>
            <a:r>
              <a:rPr kumimoji="1" lang="en-US" altLang="zh-CN" dirty="0"/>
              <a:t>-2024.3.</a:t>
            </a:r>
            <a:r>
              <a:rPr kumimoji="1" lang="en-GB" altLang="zh-CN" dirty="0"/>
              <a:t>pdf</a:t>
            </a:r>
            <a:endParaRPr kumimoji="1"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丝状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丝状</Template>
  <TotalTime>0</TotalTime>
  <Words>2088</Words>
  <Application>WPS 演示</Application>
  <PresentationFormat>宽屏</PresentationFormat>
  <Paragraphs>143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4" baseType="lpstr">
      <vt:lpstr>Arial</vt:lpstr>
      <vt:lpstr>宋体</vt:lpstr>
      <vt:lpstr>Wingdings</vt:lpstr>
      <vt:lpstr>Wingdings 3</vt:lpstr>
      <vt:lpstr>Arial</vt:lpstr>
      <vt:lpstr>-apple-system</vt:lpstr>
      <vt:lpstr>Thonburi</vt:lpstr>
      <vt:lpstr>幼圆</vt:lpstr>
      <vt:lpstr>苹方-简</vt:lpstr>
      <vt:lpstr>Century Gothic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DengXian</vt:lpstr>
      <vt:lpstr>汉仪中等线KW</vt:lpstr>
      <vt:lpstr>Cambria Math</vt:lpstr>
      <vt:lpstr>Kingsoft Math</vt:lpstr>
      <vt:lpstr>Source Sans Pro</vt:lpstr>
      <vt:lpstr>丝状</vt:lpstr>
      <vt:lpstr>等离子体相关实验</vt:lpstr>
      <vt:lpstr>一、实验目的</vt:lpstr>
      <vt:lpstr>二、实验原理</vt:lpstr>
      <vt:lpstr>等离子体放电的伏安特性曲线</vt:lpstr>
      <vt:lpstr>2、辉光放电区辉光管结构图</vt:lpstr>
      <vt:lpstr>三、实验内容</vt:lpstr>
      <vt:lpstr>不同压强下的辉光放电伏安特性曲线</vt:lpstr>
      <vt:lpstr>结果分析</vt:lpstr>
      <vt:lpstr>2、气体击穿电压的测定与帕邢定律的验证</vt:lpstr>
      <vt:lpstr>2.1pd乘积不变时帕邢定律验证</vt:lpstr>
      <vt:lpstr>结果分析</vt:lpstr>
      <vt:lpstr>2.2改变pd观察</vt:lpstr>
      <vt:lpstr>对结果进行拟合</vt:lpstr>
      <vt:lpstr>拟合结果很不理想</vt:lpstr>
      <vt:lpstr>3、双探针法测量等离子体参数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四、参考文献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等离子体相关实验</dc:title>
  <dc:creator>马 昊杨</dc:creator>
  <cp:lastModifiedBy>马昊杨</cp:lastModifiedBy>
  <cp:revision>9</cp:revision>
  <dcterms:created xsi:type="dcterms:W3CDTF">2024-06-13T04:42:48Z</dcterms:created>
  <dcterms:modified xsi:type="dcterms:W3CDTF">2024-06-13T04:42:48Z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6163293D1385D40E9C276A66D50BAB63_43</vt:lpwstr>
  </property>
  <property fmtid="{D5CDD505-2E9C-101B-9397-08002B2CF9AE}" pid="3" name="KSOProductBuildVer">
    <vt:lpwstr>2052-6.1.0.8273</vt:lpwstr>
  </property>
</Properties>
</file>