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60" r:id="rId5"/>
    <p:sldId id="261" r:id="rId6"/>
    <p:sldId id="262" r:id="rId7"/>
    <p:sldId id="279" r:id="rId8"/>
    <p:sldId id="280" r:id="rId9"/>
    <p:sldId id="263" r:id="rId10"/>
    <p:sldId id="275" r:id="rId11"/>
    <p:sldId id="276" r:id="rId12"/>
    <p:sldId id="277" r:id="rId13"/>
    <p:sldId id="278" r:id="rId14"/>
    <p:sldId id="264" r:id="rId15"/>
    <p:sldId id="265" r:id="rId16"/>
    <p:sldId id="268" r:id="rId17"/>
    <p:sldId id="269" r:id="rId18"/>
    <p:sldId id="270" r:id="rId19"/>
    <p:sldId id="271" r:id="rId20"/>
    <p:sldId id="272"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uidiaode" initials="z" lastIdx="1" clrIdx="0">
    <p:extLst>
      <p:ext uri="{19B8F6BF-5375-455C-9EA6-DF929625EA0E}">
        <p15:presenceInfo xmlns:p15="http://schemas.microsoft.com/office/powerpoint/2012/main" userId="zuidiaod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779" autoAdjust="0"/>
  </p:normalViewPr>
  <p:slideViewPr>
    <p:cSldViewPr snapToGrid="0">
      <p:cViewPr varScale="1">
        <p:scale>
          <a:sx n="72" d="100"/>
          <a:sy n="72" d="100"/>
        </p:scale>
        <p:origin x="50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77502C-7E9F-4354-8C05-94C1429AD27E}" type="datetimeFigureOut">
              <a:rPr lang="zh-CN" altLang="en-US" smtClean="0"/>
              <a:t>2015/1/7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59ED3B-6C34-4213-A908-571622D9EE8F}" type="slidenum">
              <a:rPr lang="zh-CN" altLang="en-US" smtClean="0"/>
              <a:t>‹#›</a:t>
            </a:fld>
            <a:endParaRPr lang="zh-CN" altLang="en-US"/>
          </a:p>
        </p:txBody>
      </p:sp>
    </p:spTree>
    <p:extLst>
      <p:ext uri="{BB962C8B-B14F-4D97-AF65-F5344CB8AC3E}">
        <p14:creationId xmlns:p14="http://schemas.microsoft.com/office/powerpoint/2010/main" val="2421255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rgbClr val="002060"/>
                </a:solidFill>
              </a:rPr>
              <a:t>当一束平面偏振光穿过介质时，如果在介质中，沿光的传播方向上加上一个磁场，就会观察到光经过样品后偏振面转过一个角度，即磁场使介质具有了旋光性，这种现象称为法拉第效应。法拉第效应第一次显示了光和电磁现象之间的联系，促进了对光本性的研究。</a:t>
            </a:r>
            <a:endParaRPr lang="en-US" altLang="zh-CN" sz="1200" dirty="0" smtClean="0">
              <a:solidFill>
                <a:srgbClr val="00206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dirty="0" smtClean="0">
              <a:solidFill>
                <a:srgbClr val="00206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rgbClr val="002060"/>
                </a:solidFill>
              </a:rPr>
              <a:t>磁光调制主要应用于光偏振微小旋转角的测量技术，它是通过测量光束经过某种物质时偏振面的旋转角度来测量物质的活性，这种测量旋光的技术在科学研究、工业和医疗中有广泛的用途，在生物和化学领域以及新兴的生命科学领域中也是重要的测量手段。</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dirty="0" smtClean="0">
              <a:solidFill>
                <a:srgbClr val="002060"/>
              </a:solidFill>
            </a:endParaRPr>
          </a:p>
          <a:p>
            <a:endParaRPr lang="zh-CN" altLang="en-US" dirty="0"/>
          </a:p>
        </p:txBody>
      </p:sp>
      <p:sp>
        <p:nvSpPr>
          <p:cNvPr id="4" name="灯片编号占位符 3"/>
          <p:cNvSpPr>
            <a:spLocks noGrp="1"/>
          </p:cNvSpPr>
          <p:nvPr>
            <p:ph type="sldNum" sz="quarter" idx="10"/>
          </p:nvPr>
        </p:nvSpPr>
        <p:spPr/>
        <p:txBody>
          <a:bodyPr/>
          <a:lstStyle/>
          <a:p>
            <a:fld id="{C959ED3B-6C34-4213-A908-571622D9EE8F}" type="slidenum">
              <a:rPr lang="zh-CN" altLang="en-US" smtClean="0"/>
              <a:t>2</a:t>
            </a:fld>
            <a:endParaRPr lang="zh-CN" altLang="en-US"/>
          </a:p>
        </p:txBody>
      </p:sp>
    </p:spTree>
    <p:extLst>
      <p:ext uri="{BB962C8B-B14F-4D97-AF65-F5344CB8AC3E}">
        <p14:creationId xmlns:p14="http://schemas.microsoft.com/office/powerpoint/2010/main" val="2155738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smtClean="0">
                <a:solidFill>
                  <a:schemeClr val="tx1"/>
                </a:solidFill>
                <a:effectLst/>
                <a:latin typeface="+mn-lt"/>
                <a:ea typeface="+mn-ea"/>
                <a:cs typeface="+mn-cs"/>
              </a:rPr>
              <a:t>式中，</a:t>
            </a:r>
            <a:r>
              <a:rPr lang="en-US" altLang="zh-CN" sz="1200" b="0" i="0" kern="1200" dirty="0" smtClean="0">
                <a:solidFill>
                  <a:schemeClr val="tx1"/>
                </a:solidFill>
                <a:effectLst/>
                <a:latin typeface="+mn-lt"/>
                <a:ea typeface="+mn-ea"/>
                <a:cs typeface="+mn-cs"/>
              </a:rPr>
              <a:t>d</a:t>
            </a:r>
            <a:r>
              <a:rPr lang="zh-CN" altLang="en-US" sz="1200" b="0" i="0" kern="1200" dirty="0" smtClean="0">
                <a:solidFill>
                  <a:schemeClr val="tx1"/>
                </a:solidFill>
                <a:effectLst/>
                <a:latin typeface="+mn-lt"/>
                <a:ea typeface="+mn-ea"/>
                <a:cs typeface="+mn-cs"/>
              </a:rPr>
              <a:t>为偏振光在旋光物质中经过的距离；</a:t>
            </a:r>
            <a:r>
              <a:rPr lang="en-US" altLang="zh-CN" sz="1200" b="0" i="0" kern="1200" dirty="0" smtClean="0">
                <a:solidFill>
                  <a:schemeClr val="tx1"/>
                </a:solidFill>
                <a:effectLst/>
                <a:latin typeface="+mn-lt"/>
                <a:ea typeface="+mn-ea"/>
                <a:cs typeface="+mn-cs"/>
              </a:rPr>
              <a:t>V</a:t>
            </a:r>
            <a:r>
              <a:rPr lang="zh-CN" altLang="en-US" sz="1200" b="0" i="0" kern="1200" dirty="0" smtClean="0">
                <a:solidFill>
                  <a:schemeClr val="tx1"/>
                </a:solidFill>
                <a:effectLst/>
                <a:latin typeface="+mn-lt"/>
                <a:ea typeface="+mn-ea"/>
                <a:cs typeface="+mn-cs"/>
              </a:rPr>
              <a:t>称费尔德（</a:t>
            </a:r>
            <a:r>
              <a:rPr lang="en-US" altLang="zh-CN" sz="1200" b="0" i="0" kern="1200" dirty="0" err="1" smtClean="0">
                <a:solidFill>
                  <a:schemeClr val="tx1"/>
                </a:solidFill>
                <a:effectLst/>
                <a:latin typeface="+mn-lt"/>
                <a:ea typeface="+mn-ea"/>
                <a:cs typeface="+mn-cs"/>
              </a:rPr>
              <a:t>Verdet</a:t>
            </a:r>
            <a:r>
              <a:rPr lang="zh-CN" altLang="en-US" sz="1200" b="0" i="0" kern="1200" dirty="0" smtClean="0">
                <a:solidFill>
                  <a:schemeClr val="tx1"/>
                </a:solidFill>
                <a:effectLst/>
                <a:latin typeface="+mn-lt"/>
                <a:ea typeface="+mn-ea"/>
                <a:cs typeface="+mn-cs"/>
              </a:rPr>
              <a:t>）常数，它与物质的性质及光源波长有关，一般物质的费尔德常数都很小。当外磁场已知时，测定线偏振光通过介质的旋光角</a:t>
            </a:r>
            <a:r>
              <a:rPr lang="en-US" altLang="zh-CN" sz="1200" b="0" i="0" kern="1200" dirty="0" smtClean="0">
                <a:solidFill>
                  <a:schemeClr val="tx1"/>
                </a:solidFill>
                <a:effectLst/>
                <a:latin typeface="+mn-lt"/>
                <a:ea typeface="+mn-ea"/>
                <a:cs typeface="+mn-cs"/>
              </a:rPr>
              <a:t>θ</a:t>
            </a:r>
            <a:r>
              <a:rPr lang="zh-CN" altLang="en-US" sz="1200" b="0" i="0" kern="1200" dirty="0" smtClean="0">
                <a:solidFill>
                  <a:schemeClr val="tx1"/>
                </a:solidFill>
                <a:effectLst/>
                <a:latin typeface="+mn-lt"/>
                <a:ea typeface="+mn-ea"/>
                <a:cs typeface="+mn-cs"/>
              </a:rPr>
              <a:t>，利用上式可求出样品的费尔德常数。磁致旋光角</a:t>
            </a:r>
            <a:r>
              <a:rPr lang="en-US" altLang="zh-CN" sz="1200" b="0" i="0" kern="1200" dirty="0" smtClean="0">
                <a:solidFill>
                  <a:schemeClr val="tx1"/>
                </a:solidFill>
                <a:effectLst/>
                <a:latin typeface="+mn-lt"/>
                <a:ea typeface="+mn-ea"/>
                <a:cs typeface="+mn-cs"/>
              </a:rPr>
              <a:t>θ</a:t>
            </a:r>
            <a:r>
              <a:rPr lang="zh-CN" altLang="en-US" sz="1200" b="0" i="0" kern="1200" dirty="0" smtClean="0">
                <a:solidFill>
                  <a:schemeClr val="tx1"/>
                </a:solidFill>
                <a:effectLst/>
                <a:latin typeface="+mn-lt"/>
                <a:ea typeface="+mn-ea"/>
                <a:cs typeface="+mn-cs"/>
              </a:rPr>
              <a:t>与磁场成正比，而磁场的大小又</a:t>
            </a:r>
            <a:r>
              <a:rPr lang="zh-CN" altLang="en-US" sz="1200" b="0" i="0" kern="1200" dirty="0" smtClean="0">
                <a:solidFill>
                  <a:schemeClr val="tx1"/>
                </a:solidFill>
                <a:effectLst/>
                <a:latin typeface="+mn-lt"/>
                <a:ea typeface="+mn-ea"/>
                <a:cs typeface="+mn-cs"/>
              </a:rPr>
              <a:t>与激励电流</a:t>
            </a:r>
            <a:r>
              <a:rPr lang="zh-CN" altLang="en-US" sz="1200" b="0" i="0" kern="1200" dirty="0" smtClean="0">
                <a:solidFill>
                  <a:schemeClr val="tx1"/>
                </a:solidFill>
                <a:effectLst/>
                <a:latin typeface="+mn-lt"/>
                <a:ea typeface="+mn-ea"/>
                <a:cs typeface="+mn-cs"/>
              </a:rPr>
              <a:t>的大小成</a:t>
            </a:r>
            <a:r>
              <a:rPr lang="zh-CN" altLang="en-US" sz="1200" b="0" i="0" kern="1200" dirty="0" smtClean="0">
                <a:solidFill>
                  <a:schemeClr val="tx1"/>
                </a:solidFill>
                <a:effectLst/>
                <a:latin typeface="+mn-lt"/>
                <a:ea typeface="+mn-ea"/>
                <a:cs typeface="+mn-cs"/>
              </a:rPr>
              <a:t>正相关。</a:t>
            </a:r>
            <a:r>
              <a:rPr lang="zh-CN" altLang="en-US" sz="1200" b="0" i="0" kern="1200" dirty="0" smtClean="0">
                <a:solidFill>
                  <a:schemeClr val="tx1"/>
                </a:solidFill>
                <a:effectLst/>
                <a:latin typeface="+mn-lt"/>
                <a:ea typeface="+mn-ea"/>
                <a:cs typeface="+mn-cs"/>
              </a:rPr>
              <a:t>这表示可以利用改变电流的方法来控制光矢量的旋转角</a:t>
            </a:r>
            <a:r>
              <a:rPr lang="en-US" altLang="zh-CN" sz="1200" b="0" i="0" kern="1200" dirty="0" smtClean="0">
                <a:solidFill>
                  <a:schemeClr val="tx1"/>
                </a:solidFill>
                <a:effectLst/>
                <a:latin typeface="+mn-lt"/>
                <a:ea typeface="+mn-ea"/>
                <a:cs typeface="+mn-cs"/>
              </a:rPr>
              <a:t>θ</a:t>
            </a:r>
          </a:p>
          <a:p>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电磁铁产生与光轴方向一致的磁场</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所选用的样品为重火石玻璃</a:t>
            </a:r>
            <a:r>
              <a:rPr lang="en-US" altLang="zh-CN" sz="1200" b="0" i="0" kern="1200" dirty="0" smtClean="0">
                <a:solidFill>
                  <a:schemeClr val="tx1"/>
                </a:solidFill>
                <a:effectLst/>
                <a:latin typeface="+mn-lt"/>
                <a:ea typeface="+mn-ea"/>
                <a:cs typeface="+mn-cs"/>
              </a:rPr>
              <a:t>ZF6</a:t>
            </a:r>
            <a:r>
              <a:rPr lang="zh-CN" altLang="en-US" sz="1200" b="0" i="0" kern="1200" dirty="0" smtClean="0">
                <a:solidFill>
                  <a:schemeClr val="tx1"/>
                </a:solidFill>
                <a:effectLst/>
                <a:latin typeface="+mn-lt"/>
                <a:ea typeface="+mn-ea"/>
                <a:cs typeface="+mn-cs"/>
              </a:rPr>
              <a:t>（顶角为</a:t>
            </a:r>
            <a:r>
              <a:rPr lang="en-US" altLang="zh-CN" sz="1200" b="0" i="0" kern="1200" dirty="0" smtClean="0">
                <a:solidFill>
                  <a:schemeClr val="tx1"/>
                </a:solidFill>
                <a:effectLst/>
                <a:latin typeface="+mn-lt"/>
                <a:ea typeface="+mn-ea"/>
                <a:cs typeface="+mn-cs"/>
              </a:rPr>
              <a:t>60°</a:t>
            </a:r>
            <a:r>
              <a:rPr lang="zh-CN" altLang="en-US" sz="1200" b="0" i="0" kern="1200" dirty="0" smtClean="0">
                <a:solidFill>
                  <a:schemeClr val="tx1"/>
                </a:solidFill>
                <a:effectLst/>
                <a:latin typeface="+mn-lt"/>
                <a:ea typeface="+mn-ea"/>
                <a:cs typeface="+mn-cs"/>
              </a:rPr>
              <a:t>的三棱镜）</a:t>
            </a:r>
          </a:p>
          <a:p>
            <a:r>
              <a:rPr lang="zh-CN" altLang="en-US" dirty="0" smtClean="0"/>
              <a:t/>
            </a:r>
            <a:br>
              <a:rPr lang="zh-CN" altLang="en-US" dirty="0" smtClean="0"/>
            </a:br>
            <a:endParaRPr lang="en-US" altLang="zh-CN" sz="1200" b="0" i="0" kern="1200" dirty="0" smtClean="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C959ED3B-6C34-4213-A908-571622D9EE8F}" type="slidenum">
              <a:rPr lang="zh-CN" altLang="en-US" smtClean="0"/>
              <a:t>3</a:t>
            </a:fld>
            <a:endParaRPr lang="zh-CN" altLang="en-US"/>
          </a:p>
        </p:txBody>
      </p:sp>
    </p:spTree>
    <p:extLst>
      <p:ext uri="{BB962C8B-B14F-4D97-AF65-F5344CB8AC3E}">
        <p14:creationId xmlns:p14="http://schemas.microsoft.com/office/powerpoint/2010/main" val="3692389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注意要点：</a:t>
            </a:r>
            <a:r>
              <a:rPr lang="en-US" altLang="zh-CN" dirty="0" smtClean="0"/>
              <a:t>1.</a:t>
            </a:r>
            <a:r>
              <a:rPr lang="zh-CN" altLang="en-US" dirty="0" smtClean="0"/>
              <a:t>高斯计要放置在三棱镜所要放置的位置上，即仪器圆孔的正中心，并尽量保持不动。</a:t>
            </a:r>
          </a:p>
          <a:p>
            <a:r>
              <a:rPr lang="en-US" altLang="zh-CN" dirty="0" smtClean="0"/>
              <a:t>2.</a:t>
            </a:r>
            <a:r>
              <a:rPr lang="zh-CN" altLang="en-US" dirty="0" smtClean="0"/>
              <a:t>每次调节电流要缓慢，使电流电压稳定了再开始测量</a:t>
            </a:r>
          </a:p>
          <a:p>
            <a:r>
              <a:rPr lang="en-US" altLang="zh-CN" dirty="0" smtClean="0"/>
              <a:t>3.</a:t>
            </a:r>
            <a:r>
              <a:rPr lang="zh-CN" altLang="en-US" dirty="0" smtClean="0"/>
              <a:t>测量时高斯计上的度数会上下波动，取波动范围内的中值记录</a:t>
            </a:r>
          </a:p>
          <a:p>
            <a:endParaRPr lang="zh-CN" altLang="en-US" dirty="0"/>
          </a:p>
        </p:txBody>
      </p:sp>
      <p:sp>
        <p:nvSpPr>
          <p:cNvPr id="4" name="灯片编号占位符 3"/>
          <p:cNvSpPr>
            <a:spLocks noGrp="1"/>
          </p:cNvSpPr>
          <p:nvPr>
            <p:ph type="sldNum" sz="quarter" idx="10"/>
          </p:nvPr>
        </p:nvSpPr>
        <p:spPr/>
        <p:txBody>
          <a:bodyPr/>
          <a:lstStyle/>
          <a:p>
            <a:fld id="{C959ED3B-6C34-4213-A908-571622D9EE8F}" type="slidenum">
              <a:rPr lang="zh-CN" altLang="en-US" smtClean="0"/>
              <a:t>4</a:t>
            </a:fld>
            <a:endParaRPr lang="zh-CN" altLang="en-US"/>
          </a:p>
        </p:txBody>
      </p:sp>
    </p:spTree>
    <p:extLst>
      <p:ext uri="{BB962C8B-B14F-4D97-AF65-F5344CB8AC3E}">
        <p14:creationId xmlns:p14="http://schemas.microsoft.com/office/powerpoint/2010/main" val="4103280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endParaRPr lang="zh-CN" altLang="en-US" dirty="0"/>
              </a:p>
            </p:txBody>
          </p:sp>
        </mc:Choice>
        <mc:Fallback xmlns="">
          <p:sp>
            <p:nvSpPr>
              <p:cNvPr id="3" name="备注占位符 2"/>
              <p:cNvSpPr>
                <a:spLocks noGrp="1"/>
              </p:cNvSpPr>
              <p:nvPr>
                <p:ph type="body" idx="1"/>
              </p:nvPr>
            </p:nvSpPr>
            <p:spPr/>
            <p:txBody>
              <a:bodyPr/>
              <a:lstStyle/>
              <a:p>
                <a:pPr/>
                <a:r>
                  <a:rPr lang="zh-CN" altLang="en-US" sz="800" b="0" i="0" dirty="0" smtClean="0">
                    <a:latin typeface="Cambria Math" panose="02040503050406030204" pitchFamily="18" charset="0"/>
                  </a:rPr>
                  <a:t>𝜑和</a:t>
                </a:r>
                <a:r>
                  <a:rPr lang="zh-CN" altLang="en-US" sz="1200" i="0" dirty="0" smtClean="0">
                    <a:latin typeface="Cambria Math" panose="02040503050406030204" pitchFamily="18" charset="0"/>
                  </a:rPr>
                  <a:t>𝜑</a:t>
                </a:r>
                <a:r>
                  <a:rPr lang="en-US" altLang="zh-CN" sz="1200" i="0" dirty="0" smtClean="0">
                    <a:latin typeface="Cambria Math" panose="02040503050406030204" pitchFamily="18" charset="0"/>
                  </a:rPr>
                  <a:t>^</a:t>
                </a:r>
                <a:r>
                  <a:rPr lang="en-US" altLang="zh-CN" sz="1200" b="0" i="0" dirty="0" smtClean="0">
                    <a:latin typeface="Cambria Math" panose="02040503050406030204" pitchFamily="18" charset="0"/>
                  </a:rPr>
                  <a:t>′</a:t>
                </a:r>
                <a:r>
                  <a:rPr lang="zh-CN" altLang="en-US" dirty="0" smtClean="0"/>
                  <a:t>为垂直准线对准该谱线的之间时所记录下的两窗口度数</a:t>
                </a:r>
                <a:endParaRPr lang="en-US" altLang="zh-CN" dirty="0" smtClean="0"/>
              </a:p>
              <a:p>
                <a:pPr/>
                <a:r>
                  <a:rPr lang="zh-CN" altLang="en-US" sz="1200" b="0" i="0" dirty="0" smtClean="0">
                    <a:latin typeface="Cambria Math" panose="02040503050406030204" pitchFamily="18" charset="0"/>
                  </a:rPr>
                  <a:t>𝜑</a:t>
                </a:r>
                <a:r>
                  <a:rPr lang="en-US" altLang="zh-CN" sz="1200" b="0" i="0" dirty="0" smtClean="0">
                    <a:latin typeface="Cambria Math" panose="02040503050406030204" pitchFamily="18" charset="0"/>
                  </a:rPr>
                  <a:t>_</a:t>
                </a:r>
                <a:r>
                  <a:rPr lang="en-US" altLang="zh-CN" sz="1200" b="0" i="0" dirty="0" smtClean="0">
                    <a:latin typeface="Cambria Math" panose="02040503050406030204" pitchFamily="18" charset="0"/>
                  </a:rPr>
                  <a:t>0</a:t>
                </a:r>
                <a:r>
                  <a:rPr lang="zh-CN" altLang="en-US" dirty="0" smtClean="0"/>
                  <a:t>和</a:t>
                </a:r>
                <a:r>
                  <a:rPr lang="zh-CN" altLang="en-US" sz="1200" b="0" i="0" dirty="0" smtClean="0">
                    <a:latin typeface="Cambria Math" panose="02040503050406030204" pitchFamily="18" charset="0"/>
                  </a:rPr>
                  <a:t>𝜑</a:t>
                </a:r>
                <a:r>
                  <a:rPr lang="en-US" altLang="zh-CN" sz="1200" b="0" i="0" dirty="0" smtClean="0">
                    <a:latin typeface="Cambria Math" panose="02040503050406030204" pitchFamily="18" charset="0"/>
                  </a:rPr>
                  <a:t>_</a:t>
                </a:r>
                <a:r>
                  <a:rPr lang="en-US" altLang="zh-CN" sz="1200" b="0" i="0" dirty="0" smtClean="0">
                    <a:latin typeface="Cambria Math" panose="02040503050406030204" pitchFamily="18" charset="0"/>
                  </a:rPr>
                  <a:t>0^′</a:t>
                </a:r>
                <a:r>
                  <a:rPr lang="zh-CN" altLang="en-US" dirty="0" smtClean="0"/>
                  <a:t>为转动望远镜对准平行光管，垂直准丝直接对准入射光白色狭缝像时的窗口度数</a:t>
                </a:r>
                <a:endParaRPr lang="zh-CN" altLang="en-US" dirty="0"/>
              </a:p>
            </p:txBody>
          </p:sp>
        </mc:Fallback>
      </mc:AlternateContent>
      <p:sp>
        <p:nvSpPr>
          <p:cNvPr id="4" name="灯片编号占位符 3"/>
          <p:cNvSpPr>
            <a:spLocks noGrp="1"/>
          </p:cNvSpPr>
          <p:nvPr>
            <p:ph type="sldNum" sz="quarter" idx="10"/>
          </p:nvPr>
        </p:nvSpPr>
        <p:spPr/>
        <p:txBody>
          <a:bodyPr/>
          <a:lstStyle/>
          <a:p>
            <a:fld id="{C959ED3B-6C34-4213-A908-571622D9EE8F}" type="slidenum">
              <a:rPr lang="zh-CN" altLang="en-US" smtClean="0"/>
              <a:t>6</a:t>
            </a:fld>
            <a:endParaRPr lang="zh-CN" altLang="en-US"/>
          </a:p>
        </p:txBody>
      </p:sp>
    </p:spTree>
    <p:extLst>
      <p:ext uri="{BB962C8B-B14F-4D97-AF65-F5344CB8AC3E}">
        <p14:creationId xmlns:p14="http://schemas.microsoft.com/office/powerpoint/2010/main" val="671456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959ED3B-6C34-4213-A908-571622D9EE8F}" type="slidenum">
              <a:rPr lang="zh-CN" altLang="en-US" smtClean="0"/>
              <a:t>7</a:t>
            </a:fld>
            <a:endParaRPr lang="zh-CN" altLang="en-US"/>
          </a:p>
        </p:txBody>
      </p:sp>
    </p:spTree>
    <p:extLst>
      <p:ext uri="{BB962C8B-B14F-4D97-AF65-F5344CB8AC3E}">
        <p14:creationId xmlns:p14="http://schemas.microsoft.com/office/powerpoint/2010/main" val="3384878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备注占位符 2"/>
              <p:cNvSpPr>
                <a:spLocks noGrp="1"/>
              </p:cNvSpPr>
              <p:nvPr>
                <p:ph type="body" idx="1"/>
              </p:nvPr>
            </p:nvSpPr>
            <p:spPr/>
            <p:txBody>
              <a:bodyPr/>
              <a:lstStyle/>
              <a:p>
                <a14:m>
                  <m:oMath xmlns:m="http://schemas.openxmlformats.org/officeDocument/2006/math">
                    <m:r>
                      <a:rPr lang="zh-CN" altLang="en-US" sz="800" b="0" i="1" dirty="0" smtClean="0">
                        <a:latin typeface="Cambria Math" panose="02040503050406030204" pitchFamily="18" charset="0"/>
                      </a:rPr>
                      <m:t>𝜑</m:t>
                    </m:r>
                    <m:r>
                      <a:rPr lang="zh-CN" altLang="en-US" sz="800" b="0" i="1" dirty="0" smtClean="0">
                        <a:latin typeface="Cambria Math" panose="02040503050406030204" pitchFamily="18" charset="0"/>
                      </a:rPr>
                      <m:t>和</m:t>
                    </m:r>
                    <m:sSup>
                      <m:sSupPr>
                        <m:ctrlPr>
                          <a:rPr lang="en-US" altLang="zh-CN" sz="1200" i="1" dirty="0" smtClean="0">
                            <a:latin typeface="Cambria Math" panose="02040503050406030204" pitchFamily="18" charset="0"/>
                          </a:rPr>
                        </m:ctrlPr>
                      </m:sSupPr>
                      <m:e>
                        <m:r>
                          <a:rPr lang="zh-CN" altLang="en-US" sz="1200" i="1" dirty="0" smtClean="0">
                            <a:latin typeface="Cambria Math" panose="02040503050406030204" pitchFamily="18" charset="0"/>
                          </a:rPr>
                          <m:t>𝜑</m:t>
                        </m:r>
                      </m:e>
                      <m:sup>
                        <m:r>
                          <a:rPr lang="en-US" altLang="zh-CN" sz="1200" b="0" i="1" dirty="0" smtClean="0">
                            <a:latin typeface="Cambria Math" panose="02040503050406030204" pitchFamily="18" charset="0"/>
                          </a:rPr>
                          <m:t>′</m:t>
                        </m:r>
                      </m:sup>
                    </m:sSup>
                  </m:oMath>
                </a14:m>
                <a:r>
                  <a:rPr lang="zh-CN" altLang="en-US" dirty="0" smtClean="0"/>
                  <a:t>为垂直准线对准该谱线的之间时所记录下的两窗口度数</a:t>
                </a:r>
                <a:endParaRPr lang="en-US" altLang="zh-CN" dirty="0" smtClean="0"/>
              </a:p>
              <a:p>
                <a14:m>
                  <m:oMath xmlns:m="http://schemas.openxmlformats.org/officeDocument/2006/math">
                    <m:sSub>
                      <m:sSubPr>
                        <m:ctrlPr>
                          <a:rPr lang="en-US" altLang="zh-CN" sz="1200" b="0" i="1" dirty="0" smtClean="0">
                            <a:latin typeface="Cambria Math" panose="02040503050406030204" pitchFamily="18" charset="0"/>
                          </a:rPr>
                        </m:ctrlPr>
                      </m:sSubPr>
                      <m:e>
                        <m:r>
                          <a:rPr lang="zh-CN" altLang="en-US" sz="1200" b="0" i="1" dirty="0" smtClean="0">
                            <a:latin typeface="Cambria Math" panose="02040503050406030204" pitchFamily="18" charset="0"/>
                          </a:rPr>
                          <m:t>𝜑</m:t>
                        </m:r>
                      </m:e>
                      <m:sub>
                        <m:r>
                          <a:rPr lang="en-US" altLang="zh-CN" sz="1200" b="0" i="1" dirty="0" smtClean="0">
                            <a:latin typeface="Cambria Math" panose="02040503050406030204" pitchFamily="18" charset="0"/>
                          </a:rPr>
                          <m:t>0</m:t>
                        </m:r>
                      </m:sub>
                    </m:sSub>
                  </m:oMath>
                </a14:m>
                <a:r>
                  <a:rPr lang="zh-CN" altLang="en-US" dirty="0" smtClean="0"/>
                  <a:t>和</a:t>
                </a:r>
                <a14:m>
                  <m:oMath xmlns:m="http://schemas.openxmlformats.org/officeDocument/2006/math">
                    <m:sSubSup>
                      <m:sSubSupPr>
                        <m:ctrlPr>
                          <a:rPr lang="en-US" altLang="zh-CN" sz="1200" b="0" i="1" dirty="0" smtClean="0">
                            <a:latin typeface="Cambria Math" panose="02040503050406030204" pitchFamily="18" charset="0"/>
                          </a:rPr>
                        </m:ctrlPr>
                      </m:sSubSupPr>
                      <m:e>
                        <m:r>
                          <a:rPr lang="zh-CN" altLang="en-US" sz="1200" b="0" i="1" dirty="0" smtClean="0">
                            <a:latin typeface="Cambria Math" panose="02040503050406030204" pitchFamily="18" charset="0"/>
                          </a:rPr>
                          <m:t>𝜑</m:t>
                        </m:r>
                      </m:e>
                      <m:sub>
                        <m:r>
                          <a:rPr lang="en-US" altLang="zh-CN" sz="1200" b="0" i="1" dirty="0" smtClean="0">
                            <a:latin typeface="Cambria Math" panose="02040503050406030204" pitchFamily="18" charset="0"/>
                          </a:rPr>
                          <m:t>0</m:t>
                        </m:r>
                      </m:sub>
                      <m:sup>
                        <m:r>
                          <a:rPr lang="en-US" altLang="zh-CN" sz="1200" b="0" i="1" dirty="0" smtClean="0">
                            <a:latin typeface="Cambria Math" panose="02040503050406030204" pitchFamily="18" charset="0"/>
                          </a:rPr>
                          <m:t>′</m:t>
                        </m:r>
                      </m:sup>
                    </m:sSubSup>
                  </m:oMath>
                </a14:m>
                <a:r>
                  <a:rPr lang="zh-CN" altLang="en-US" dirty="0" smtClean="0"/>
                  <a:t>为转动望远镜对准平行光管，垂直准丝直接对准入射光白色狭缝像时的窗口度数</a:t>
                </a:r>
                <a:endParaRPr lang="zh-CN" altLang="en-US" dirty="0"/>
              </a:p>
              <a:p>
                <a:endParaRPr lang="zh-CN" altLang="en-US" dirty="0"/>
              </a:p>
            </p:txBody>
          </p:sp>
        </mc:Choice>
        <mc:Fallback>
          <p:sp>
            <p:nvSpPr>
              <p:cNvPr id="3" name="备注占位符 2"/>
              <p:cNvSpPr>
                <a:spLocks noGrp="1"/>
              </p:cNvSpPr>
              <p:nvPr>
                <p:ph type="body" idx="1"/>
              </p:nvPr>
            </p:nvSpPr>
            <p:spPr/>
            <p:txBody>
              <a:bodyPr/>
              <a:lstStyle/>
              <a:p>
                <a:r>
                  <a:rPr lang="zh-CN" altLang="en-US" sz="800" b="0" i="0" dirty="0" smtClean="0">
                    <a:latin typeface="Cambria Math" panose="02040503050406030204" pitchFamily="18" charset="0"/>
                  </a:rPr>
                  <a:t>𝜑和</a:t>
                </a:r>
                <a:r>
                  <a:rPr lang="zh-CN" altLang="en-US" sz="1200" i="0" dirty="0" smtClean="0">
                    <a:latin typeface="Cambria Math" panose="02040503050406030204" pitchFamily="18" charset="0"/>
                  </a:rPr>
                  <a:t>𝜑</a:t>
                </a:r>
                <a:r>
                  <a:rPr lang="en-US" altLang="zh-CN" sz="1200" i="0" dirty="0" smtClean="0">
                    <a:latin typeface="Cambria Math" panose="02040503050406030204" pitchFamily="18" charset="0"/>
                  </a:rPr>
                  <a:t>^</a:t>
                </a:r>
                <a:r>
                  <a:rPr lang="en-US" altLang="zh-CN" sz="1200" b="0" i="0" dirty="0" smtClean="0">
                    <a:latin typeface="Cambria Math" panose="02040503050406030204" pitchFamily="18" charset="0"/>
                  </a:rPr>
                  <a:t>′</a:t>
                </a:r>
                <a:r>
                  <a:rPr lang="zh-CN" altLang="en-US" dirty="0" smtClean="0"/>
                  <a:t>为垂直准线对准该谱线的之间时所记录下的两窗口度数</a:t>
                </a:r>
                <a:endParaRPr lang="en-US" altLang="zh-CN" dirty="0" smtClean="0"/>
              </a:p>
              <a:p>
                <a:r>
                  <a:rPr lang="zh-CN" altLang="en-US" sz="1200" b="0" i="0" dirty="0" smtClean="0">
                    <a:latin typeface="Cambria Math" panose="02040503050406030204" pitchFamily="18" charset="0"/>
                  </a:rPr>
                  <a:t>𝜑</a:t>
                </a:r>
                <a:r>
                  <a:rPr lang="en-US" altLang="zh-CN" sz="1200" b="0" i="0" dirty="0" smtClean="0">
                    <a:latin typeface="Cambria Math" panose="02040503050406030204" pitchFamily="18" charset="0"/>
                  </a:rPr>
                  <a:t>_0</a:t>
                </a:r>
                <a:r>
                  <a:rPr lang="zh-CN" altLang="en-US" dirty="0" smtClean="0"/>
                  <a:t>和</a:t>
                </a:r>
                <a:r>
                  <a:rPr lang="zh-CN" altLang="en-US" sz="1200" b="0" i="0" dirty="0" smtClean="0">
                    <a:latin typeface="Cambria Math" panose="02040503050406030204" pitchFamily="18" charset="0"/>
                  </a:rPr>
                  <a:t>𝜑</a:t>
                </a:r>
                <a:r>
                  <a:rPr lang="en-US" altLang="zh-CN" sz="1200" b="0" i="0" dirty="0" smtClean="0">
                    <a:latin typeface="Cambria Math" panose="02040503050406030204" pitchFamily="18" charset="0"/>
                  </a:rPr>
                  <a:t>_0^′</a:t>
                </a:r>
                <a:r>
                  <a:rPr lang="zh-CN" altLang="en-US" dirty="0" smtClean="0"/>
                  <a:t>为转动望远镜对准平行光管，垂直准丝直接对准入射光白色狭缝像时的窗口度数</a:t>
                </a:r>
                <a:endParaRPr lang="zh-CN" altLang="en-US" dirty="0"/>
              </a:p>
              <a:p>
                <a:endParaRPr lang="zh-CN" altLang="en-US" dirty="0"/>
              </a:p>
            </p:txBody>
          </p:sp>
        </mc:Fallback>
      </mc:AlternateContent>
      <p:sp>
        <p:nvSpPr>
          <p:cNvPr id="4" name="灯片编号占位符 3"/>
          <p:cNvSpPr>
            <a:spLocks noGrp="1"/>
          </p:cNvSpPr>
          <p:nvPr>
            <p:ph type="sldNum" sz="quarter" idx="10"/>
          </p:nvPr>
        </p:nvSpPr>
        <p:spPr/>
        <p:txBody>
          <a:bodyPr/>
          <a:lstStyle/>
          <a:p>
            <a:fld id="{C959ED3B-6C34-4213-A908-571622D9EE8F}" type="slidenum">
              <a:rPr lang="zh-CN" altLang="en-US" smtClean="0"/>
              <a:t>9</a:t>
            </a:fld>
            <a:endParaRPr lang="zh-CN" altLang="en-US"/>
          </a:p>
        </p:txBody>
      </p:sp>
    </p:spTree>
    <p:extLst>
      <p:ext uri="{BB962C8B-B14F-4D97-AF65-F5344CB8AC3E}">
        <p14:creationId xmlns:p14="http://schemas.microsoft.com/office/powerpoint/2010/main" val="2575513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根据不同波长测得的折射率</a:t>
            </a:r>
            <a:endParaRPr lang="zh-CN" altLang="en-US" dirty="0"/>
          </a:p>
        </p:txBody>
      </p:sp>
      <p:sp>
        <p:nvSpPr>
          <p:cNvPr id="4" name="灯片编号占位符 3"/>
          <p:cNvSpPr>
            <a:spLocks noGrp="1"/>
          </p:cNvSpPr>
          <p:nvPr>
            <p:ph type="sldNum" sz="quarter" idx="10"/>
          </p:nvPr>
        </p:nvSpPr>
        <p:spPr/>
        <p:txBody>
          <a:bodyPr/>
          <a:lstStyle/>
          <a:p>
            <a:fld id="{C959ED3B-6C34-4213-A908-571622D9EE8F}" type="slidenum">
              <a:rPr lang="zh-CN" altLang="en-US" smtClean="0"/>
              <a:t>10</a:t>
            </a:fld>
            <a:endParaRPr lang="zh-CN" altLang="en-US"/>
          </a:p>
        </p:txBody>
      </p:sp>
    </p:spTree>
    <p:extLst>
      <p:ext uri="{BB962C8B-B14F-4D97-AF65-F5344CB8AC3E}">
        <p14:creationId xmlns:p14="http://schemas.microsoft.com/office/powerpoint/2010/main" val="1719257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959ED3B-6C34-4213-A908-571622D9EE8F}" type="slidenum">
              <a:rPr lang="zh-CN" altLang="en-US" smtClean="0"/>
              <a:t>11</a:t>
            </a:fld>
            <a:endParaRPr lang="zh-CN" altLang="en-US"/>
          </a:p>
        </p:txBody>
      </p:sp>
    </p:spTree>
    <p:extLst>
      <p:ext uri="{BB962C8B-B14F-4D97-AF65-F5344CB8AC3E}">
        <p14:creationId xmlns:p14="http://schemas.microsoft.com/office/powerpoint/2010/main" val="2428874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959ED3B-6C34-4213-A908-571622D9EE8F}" type="slidenum">
              <a:rPr lang="zh-CN" altLang="en-US" smtClean="0"/>
              <a:t>14</a:t>
            </a:fld>
            <a:endParaRPr lang="zh-CN" altLang="en-US"/>
          </a:p>
        </p:txBody>
      </p:sp>
    </p:spTree>
    <p:extLst>
      <p:ext uri="{BB962C8B-B14F-4D97-AF65-F5344CB8AC3E}">
        <p14:creationId xmlns:p14="http://schemas.microsoft.com/office/powerpoint/2010/main" val="22250741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959ED3B-6C34-4213-A908-571622D9EE8F}" type="slidenum">
              <a:rPr lang="zh-CN" altLang="en-US" smtClean="0"/>
              <a:t>17</a:t>
            </a:fld>
            <a:endParaRPr lang="zh-CN" altLang="en-US"/>
          </a:p>
        </p:txBody>
      </p:sp>
    </p:spTree>
    <p:extLst>
      <p:ext uri="{BB962C8B-B14F-4D97-AF65-F5344CB8AC3E}">
        <p14:creationId xmlns:p14="http://schemas.microsoft.com/office/powerpoint/2010/main" val="3340111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888F8B2-2AF5-400F-BD5F-549B92B1AF1D}" type="datetimeFigureOut">
              <a:rPr lang="zh-CN" altLang="en-US" smtClean="0"/>
              <a:t>2015/1/7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B36932E-C3D0-4753-B0E7-81572A7DAF7D}" type="slidenum">
              <a:rPr lang="zh-CN" altLang="en-US" smtClean="0"/>
              <a:t>‹#›</a:t>
            </a:fld>
            <a:endParaRPr lang="zh-CN" altLang="en-US"/>
          </a:p>
        </p:txBody>
      </p:sp>
    </p:spTree>
    <p:extLst>
      <p:ext uri="{BB962C8B-B14F-4D97-AF65-F5344CB8AC3E}">
        <p14:creationId xmlns:p14="http://schemas.microsoft.com/office/powerpoint/2010/main" val="2086812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888F8B2-2AF5-400F-BD5F-549B92B1AF1D}" type="datetimeFigureOut">
              <a:rPr lang="zh-CN" altLang="en-US" smtClean="0"/>
              <a:t>2015/1/7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B36932E-C3D0-4753-B0E7-81572A7DAF7D}" type="slidenum">
              <a:rPr lang="zh-CN" altLang="en-US" smtClean="0"/>
              <a:t>‹#›</a:t>
            </a:fld>
            <a:endParaRPr lang="zh-CN" altLang="en-US"/>
          </a:p>
        </p:txBody>
      </p:sp>
    </p:spTree>
    <p:extLst>
      <p:ext uri="{BB962C8B-B14F-4D97-AF65-F5344CB8AC3E}">
        <p14:creationId xmlns:p14="http://schemas.microsoft.com/office/powerpoint/2010/main" val="3434539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A888F8B2-2AF5-400F-BD5F-549B92B1AF1D}" type="datetimeFigureOut">
              <a:rPr lang="zh-CN" altLang="en-US" smtClean="0"/>
              <a:t>2015/1/7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B36932E-C3D0-4753-B0E7-81572A7DAF7D}" type="slidenum">
              <a:rPr lang="zh-CN" altLang="en-US" smtClean="0"/>
              <a:t>‹#›</a:t>
            </a:fld>
            <a:endParaRPr lang="zh-CN" altLang="en-US"/>
          </a:p>
        </p:txBody>
      </p:sp>
    </p:spTree>
    <p:extLst>
      <p:ext uri="{BB962C8B-B14F-4D97-AF65-F5344CB8AC3E}">
        <p14:creationId xmlns:p14="http://schemas.microsoft.com/office/powerpoint/2010/main" val="2772415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888F8B2-2AF5-400F-BD5F-549B92B1AF1D}" type="datetimeFigureOut">
              <a:rPr lang="zh-CN" altLang="en-US" smtClean="0"/>
              <a:t>2015/1/7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B36932E-C3D0-4753-B0E7-81572A7DAF7D}" type="slidenum">
              <a:rPr lang="zh-CN" altLang="en-US" smtClean="0"/>
              <a:t>‹#›</a:t>
            </a:fld>
            <a:endParaRPr lang="zh-CN" altLang="en-US"/>
          </a:p>
        </p:txBody>
      </p:sp>
    </p:spTree>
    <p:extLst>
      <p:ext uri="{BB962C8B-B14F-4D97-AF65-F5344CB8AC3E}">
        <p14:creationId xmlns:p14="http://schemas.microsoft.com/office/powerpoint/2010/main" val="230135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888F8B2-2AF5-400F-BD5F-549B92B1AF1D}" type="datetimeFigureOut">
              <a:rPr lang="zh-CN" altLang="en-US" smtClean="0"/>
              <a:t>2015/1/7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B36932E-C3D0-4753-B0E7-81572A7DAF7D}" type="slidenum">
              <a:rPr lang="zh-CN" altLang="en-US" smtClean="0"/>
              <a:t>‹#›</a:t>
            </a:fld>
            <a:endParaRPr lang="zh-CN" altLang="en-US"/>
          </a:p>
        </p:txBody>
      </p:sp>
    </p:spTree>
    <p:extLst>
      <p:ext uri="{BB962C8B-B14F-4D97-AF65-F5344CB8AC3E}">
        <p14:creationId xmlns:p14="http://schemas.microsoft.com/office/powerpoint/2010/main" val="662840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888F8B2-2AF5-400F-BD5F-549B92B1AF1D}" type="datetimeFigureOut">
              <a:rPr lang="zh-CN" altLang="en-US" smtClean="0"/>
              <a:t>2015/1/7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B36932E-C3D0-4753-B0E7-81572A7DAF7D}" type="slidenum">
              <a:rPr lang="zh-CN" altLang="en-US" smtClean="0"/>
              <a:t>‹#›</a:t>
            </a:fld>
            <a:endParaRPr lang="zh-CN" altLang="en-US"/>
          </a:p>
        </p:txBody>
      </p:sp>
    </p:spTree>
    <p:extLst>
      <p:ext uri="{BB962C8B-B14F-4D97-AF65-F5344CB8AC3E}">
        <p14:creationId xmlns:p14="http://schemas.microsoft.com/office/powerpoint/2010/main" val="4018797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888F8B2-2AF5-400F-BD5F-549B92B1AF1D}" type="datetimeFigureOut">
              <a:rPr lang="zh-CN" altLang="en-US" smtClean="0"/>
              <a:t>2015/1/7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B36932E-C3D0-4753-B0E7-81572A7DAF7D}" type="slidenum">
              <a:rPr lang="zh-CN" altLang="en-US" smtClean="0"/>
              <a:t>‹#›</a:t>
            </a:fld>
            <a:endParaRPr lang="zh-CN" altLang="en-US"/>
          </a:p>
        </p:txBody>
      </p:sp>
    </p:spTree>
    <p:extLst>
      <p:ext uri="{BB962C8B-B14F-4D97-AF65-F5344CB8AC3E}">
        <p14:creationId xmlns:p14="http://schemas.microsoft.com/office/powerpoint/2010/main" val="944430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888F8B2-2AF5-400F-BD5F-549B92B1AF1D}" type="datetimeFigureOut">
              <a:rPr lang="zh-CN" altLang="en-US" smtClean="0"/>
              <a:t>2015/1/7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B36932E-C3D0-4753-B0E7-81572A7DAF7D}" type="slidenum">
              <a:rPr lang="zh-CN" altLang="en-US" smtClean="0"/>
              <a:t>‹#›</a:t>
            </a:fld>
            <a:endParaRPr lang="zh-CN" altLang="en-US"/>
          </a:p>
        </p:txBody>
      </p:sp>
    </p:spTree>
    <p:extLst>
      <p:ext uri="{BB962C8B-B14F-4D97-AF65-F5344CB8AC3E}">
        <p14:creationId xmlns:p14="http://schemas.microsoft.com/office/powerpoint/2010/main" val="3053424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888F8B2-2AF5-400F-BD5F-549B92B1AF1D}" type="datetimeFigureOut">
              <a:rPr lang="zh-CN" altLang="en-US" smtClean="0"/>
              <a:t>2015/1/7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B36932E-C3D0-4753-B0E7-81572A7DAF7D}" type="slidenum">
              <a:rPr lang="zh-CN" altLang="en-US" smtClean="0"/>
              <a:t>‹#›</a:t>
            </a:fld>
            <a:endParaRPr lang="zh-CN" altLang="en-US"/>
          </a:p>
        </p:txBody>
      </p:sp>
    </p:spTree>
    <p:extLst>
      <p:ext uri="{BB962C8B-B14F-4D97-AF65-F5344CB8AC3E}">
        <p14:creationId xmlns:p14="http://schemas.microsoft.com/office/powerpoint/2010/main" val="3876983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888F8B2-2AF5-400F-BD5F-549B92B1AF1D}" type="datetimeFigureOut">
              <a:rPr lang="zh-CN" altLang="en-US" smtClean="0"/>
              <a:t>2015/1/7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B36932E-C3D0-4753-B0E7-81572A7DAF7D}" type="slidenum">
              <a:rPr lang="zh-CN" altLang="en-US" smtClean="0"/>
              <a:t>‹#›</a:t>
            </a:fld>
            <a:endParaRPr lang="zh-CN" altLang="en-US"/>
          </a:p>
        </p:txBody>
      </p:sp>
    </p:spTree>
    <p:extLst>
      <p:ext uri="{BB962C8B-B14F-4D97-AF65-F5344CB8AC3E}">
        <p14:creationId xmlns:p14="http://schemas.microsoft.com/office/powerpoint/2010/main" val="2421306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888F8B2-2AF5-400F-BD5F-549B92B1AF1D}" type="datetimeFigureOut">
              <a:rPr lang="zh-CN" altLang="en-US" smtClean="0"/>
              <a:t>2015/1/7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B36932E-C3D0-4753-B0E7-81572A7DAF7D}" type="slidenum">
              <a:rPr lang="zh-CN" altLang="en-US" smtClean="0"/>
              <a:t>‹#›</a:t>
            </a:fld>
            <a:endParaRPr lang="zh-CN" altLang="en-US"/>
          </a:p>
        </p:txBody>
      </p:sp>
    </p:spTree>
    <p:extLst>
      <p:ext uri="{BB962C8B-B14F-4D97-AF65-F5344CB8AC3E}">
        <p14:creationId xmlns:p14="http://schemas.microsoft.com/office/powerpoint/2010/main" val="549448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88F8B2-2AF5-400F-BD5F-549B92B1AF1D}" type="datetimeFigureOut">
              <a:rPr lang="zh-CN" altLang="en-US" smtClean="0"/>
              <a:t>2015/1/7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36932E-C3D0-4753-B0E7-81572A7DAF7D}" type="slidenum">
              <a:rPr lang="zh-CN" altLang="en-US" smtClean="0"/>
              <a:t>‹#›</a:t>
            </a:fld>
            <a:endParaRPr lang="zh-CN" altLang="en-US"/>
          </a:p>
        </p:txBody>
      </p:sp>
    </p:spTree>
    <p:extLst>
      <p:ext uri="{BB962C8B-B14F-4D97-AF65-F5344CB8AC3E}">
        <p14:creationId xmlns:p14="http://schemas.microsoft.com/office/powerpoint/2010/main" val="1978257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wmf"/><Relationship Id="rId5" Type="http://schemas.openxmlformats.org/officeDocument/2006/relationships/image" Target="../media/image6.wmf"/><Relationship Id="rId4" Type="http://schemas.openxmlformats.org/officeDocument/2006/relationships/image" Target="../media/image5.wmf"/></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fontScale="90000"/>
          </a:bodyPr>
          <a:lstStyle/>
          <a:p>
            <a:r>
              <a:rPr lang="zh-CN" altLang="en-US" b="1" dirty="0">
                <a:solidFill>
                  <a:schemeClr val="bg1"/>
                </a:solidFill>
                <a:latin typeface="幼圆" panose="02010509060101010101" pitchFamily="49" charset="-122"/>
                <a:ea typeface="幼圆" panose="02010509060101010101" pitchFamily="49" charset="-122"/>
              </a:rPr>
              <a:t>法拉第效应</a:t>
            </a:r>
            <a:r>
              <a:rPr lang="en-US" altLang="zh-CN" b="1" dirty="0">
                <a:solidFill>
                  <a:schemeClr val="bg1"/>
                </a:solidFill>
                <a:latin typeface="幼圆" panose="02010509060101010101" pitchFamily="49" charset="-122"/>
                <a:ea typeface="幼圆" panose="02010509060101010101" pitchFamily="49" charset="-122"/>
              </a:rPr>
              <a:t>-</a:t>
            </a:r>
            <a:r>
              <a:rPr lang="zh-CN" altLang="en-US" b="1" dirty="0">
                <a:solidFill>
                  <a:schemeClr val="bg1"/>
                </a:solidFill>
                <a:latin typeface="幼圆" panose="02010509060101010101" pitchFamily="49" charset="-122"/>
                <a:ea typeface="幼圆" panose="02010509060101010101" pitchFamily="49" charset="-122"/>
              </a:rPr>
              <a:t>磁光调制</a:t>
            </a:r>
            <a:r>
              <a:rPr lang="zh-CN" altLang="en-US" b="1" dirty="0" smtClean="0">
                <a:solidFill>
                  <a:schemeClr val="bg1"/>
                </a:solidFill>
                <a:latin typeface="幼圆" panose="02010509060101010101" pitchFamily="49" charset="-122"/>
                <a:ea typeface="幼圆" panose="02010509060101010101" pitchFamily="49" charset="-122"/>
              </a:rPr>
              <a:t>实验</a:t>
            </a:r>
            <a:r>
              <a:rPr lang="en-US" altLang="zh-CN" b="1" dirty="0" smtClean="0">
                <a:solidFill>
                  <a:schemeClr val="bg1"/>
                </a:solidFill>
                <a:latin typeface="幼圆" panose="02010509060101010101" pitchFamily="49" charset="-122"/>
                <a:ea typeface="幼圆" panose="02010509060101010101" pitchFamily="49" charset="-122"/>
              </a:rPr>
              <a:t/>
            </a:r>
            <a:br>
              <a:rPr lang="en-US" altLang="zh-CN" b="1" dirty="0" smtClean="0">
                <a:solidFill>
                  <a:schemeClr val="bg1"/>
                </a:solidFill>
                <a:latin typeface="幼圆" panose="02010509060101010101" pitchFamily="49" charset="-122"/>
                <a:ea typeface="幼圆" panose="02010509060101010101" pitchFamily="49" charset="-122"/>
              </a:rPr>
            </a:br>
            <a:r>
              <a:rPr lang="en-US" altLang="zh-CN" b="1" dirty="0" smtClean="0">
                <a:solidFill>
                  <a:schemeClr val="bg1"/>
                </a:solidFill>
                <a:latin typeface="幼圆" panose="02010509060101010101" pitchFamily="49" charset="-122"/>
                <a:ea typeface="幼圆" panose="02010509060101010101" pitchFamily="49" charset="-122"/>
              </a:rPr>
              <a:t>&amp;</a:t>
            </a:r>
            <a:r>
              <a:rPr lang="zh-CN" altLang="en-US" b="1" dirty="0" smtClean="0">
                <a:solidFill>
                  <a:schemeClr val="bg1"/>
                </a:solidFill>
                <a:latin typeface="幼圆" panose="02010509060101010101" pitchFamily="49" charset="-122"/>
                <a:ea typeface="幼圆" panose="02010509060101010101" pitchFamily="49" charset="-122"/>
              </a:rPr>
              <a:t>分光计的使用</a:t>
            </a:r>
            <a:r>
              <a:rPr lang="zh-CN" altLang="en-US" b="1" dirty="0">
                <a:solidFill>
                  <a:schemeClr val="bg1"/>
                </a:solidFill>
                <a:latin typeface="幼圆" panose="02010509060101010101" pitchFamily="49" charset="-122"/>
                <a:ea typeface="幼圆" panose="02010509060101010101" pitchFamily="49" charset="-122"/>
              </a:rPr>
              <a:t/>
            </a:r>
            <a:br>
              <a:rPr lang="zh-CN" altLang="en-US" b="1" dirty="0">
                <a:solidFill>
                  <a:schemeClr val="bg1"/>
                </a:solidFill>
                <a:latin typeface="幼圆" panose="02010509060101010101" pitchFamily="49" charset="-122"/>
                <a:ea typeface="幼圆" panose="02010509060101010101" pitchFamily="49" charset="-122"/>
              </a:rPr>
            </a:br>
            <a:endParaRPr lang="zh-CN" altLang="en-US" dirty="0">
              <a:solidFill>
                <a:schemeClr val="bg1"/>
              </a:solidFill>
              <a:latin typeface="幼圆" panose="02010509060101010101" pitchFamily="49" charset="-122"/>
              <a:ea typeface="幼圆" panose="02010509060101010101" pitchFamily="49" charset="-122"/>
            </a:endParaRPr>
          </a:p>
        </p:txBody>
      </p:sp>
      <p:sp>
        <p:nvSpPr>
          <p:cNvPr id="3" name="副标题 2"/>
          <p:cNvSpPr>
            <a:spLocks noGrp="1"/>
          </p:cNvSpPr>
          <p:nvPr>
            <p:ph type="subTitle" idx="1"/>
          </p:nvPr>
        </p:nvSpPr>
        <p:spPr>
          <a:xfrm>
            <a:off x="7848599" y="3406095"/>
            <a:ext cx="3733799" cy="1655762"/>
          </a:xfrm>
        </p:spPr>
        <p:txBody>
          <a:bodyPr/>
          <a:lstStyle/>
          <a:p>
            <a:r>
              <a:rPr lang="en-US" altLang="zh-CN" dirty="0" smtClean="0">
                <a:solidFill>
                  <a:srgbClr val="00B0F0"/>
                </a:solidFill>
                <a:latin typeface="幼圆" panose="02010509060101010101" pitchFamily="49" charset="-122"/>
                <a:ea typeface="幼圆" panose="02010509060101010101" pitchFamily="49" charset="-122"/>
              </a:rPr>
              <a:t>                                       </a:t>
            </a:r>
            <a:r>
              <a:rPr lang="zh-CN" altLang="en-US" b="1" dirty="0" smtClean="0">
                <a:solidFill>
                  <a:schemeClr val="bg1"/>
                </a:solidFill>
                <a:latin typeface="幼圆" panose="02010509060101010101" pitchFamily="49" charset="-122"/>
                <a:ea typeface="幼圆" panose="02010509060101010101" pitchFamily="49" charset="-122"/>
              </a:rPr>
              <a:t>唐潮       </a:t>
            </a:r>
            <a:r>
              <a:rPr lang="en-US" altLang="zh-CN" b="1" dirty="0" smtClean="0">
                <a:solidFill>
                  <a:schemeClr val="bg1"/>
                </a:solidFill>
                <a:latin typeface="幼圆" panose="02010509060101010101" pitchFamily="49" charset="-122"/>
                <a:ea typeface="幼圆" panose="02010509060101010101" pitchFamily="49" charset="-122"/>
              </a:rPr>
              <a:t>12307130053</a:t>
            </a:r>
          </a:p>
          <a:p>
            <a:r>
              <a:rPr lang="zh-CN" altLang="en-US" b="1" dirty="0" smtClean="0">
                <a:solidFill>
                  <a:schemeClr val="bg1"/>
                </a:solidFill>
                <a:latin typeface="幼圆" panose="02010509060101010101" pitchFamily="49" charset="-122"/>
                <a:ea typeface="幼圆" panose="02010509060101010101" pitchFamily="49" charset="-122"/>
              </a:rPr>
              <a:t>                                        刘珂瑞     </a:t>
            </a:r>
            <a:r>
              <a:rPr lang="en-US" altLang="zh-CN" b="1" dirty="0" smtClean="0">
                <a:solidFill>
                  <a:schemeClr val="bg1"/>
                </a:solidFill>
                <a:latin typeface="幼圆" panose="02010509060101010101" pitchFamily="49" charset="-122"/>
                <a:ea typeface="幼圆" panose="02010509060101010101" pitchFamily="49" charset="-122"/>
              </a:rPr>
              <a:t>12307130185</a:t>
            </a:r>
            <a:endParaRPr lang="zh-CN" altLang="en-US" b="1"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6836395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2504894"/>
            <a:ext cx="10515600" cy="2158546"/>
          </a:xfrm>
        </p:spPr>
        <p:txBody>
          <a:bodyPr>
            <a:noAutofit/>
          </a:bodyPr>
          <a:lstStyle/>
          <a:p>
            <a:r>
              <a:rPr lang="zh-CN" altLang="en-US" sz="2400" b="1" dirty="0" smtClean="0">
                <a:solidFill>
                  <a:schemeClr val="bg1"/>
                </a:solidFill>
                <a:latin typeface="幼圆" panose="02010509060101010101" pitchFamily="49" charset="-122"/>
                <a:ea typeface="幼圆" panose="02010509060101010101" pitchFamily="49" charset="-122"/>
              </a:rPr>
              <a:t>法拉第效应</a:t>
            </a:r>
            <a:r>
              <a:rPr lang="zh-CN" altLang="en-US" sz="2400" b="1" dirty="0">
                <a:solidFill>
                  <a:schemeClr val="bg1"/>
                </a:solidFill>
                <a:latin typeface="幼圆" panose="02010509060101010101" pitchFamily="49" charset="-122"/>
                <a:ea typeface="幼圆" panose="02010509060101010101" pitchFamily="49" charset="-122"/>
              </a:rPr>
              <a:t>第一次显示了光和电磁现象之间的联系，促进了对光本性的研究</a:t>
            </a:r>
            <a:r>
              <a:rPr lang="zh-CN" altLang="en-US" sz="2400" b="1" dirty="0" smtClean="0">
                <a:solidFill>
                  <a:schemeClr val="bg1"/>
                </a:solidFill>
                <a:latin typeface="幼圆" panose="02010509060101010101" pitchFamily="49" charset="-122"/>
                <a:ea typeface="幼圆" panose="02010509060101010101" pitchFamily="49" charset="-122"/>
              </a:rPr>
              <a:t>。</a:t>
            </a:r>
            <a:endParaRPr lang="en-US" altLang="zh-CN" sz="2400" b="1" dirty="0" smtClean="0">
              <a:solidFill>
                <a:schemeClr val="bg1"/>
              </a:solidFill>
              <a:latin typeface="幼圆" panose="02010509060101010101" pitchFamily="49" charset="-122"/>
              <a:ea typeface="幼圆" panose="02010509060101010101" pitchFamily="49" charset="-122"/>
            </a:endParaRPr>
          </a:p>
          <a:p>
            <a:endParaRPr lang="en-US" altLang="zh-CN" sz="2400" b="1" dirty="0" smtClean="0">
              <a:solidFill>
                <a:schemeClr val="bg1"/>
              </a:solidFill>
              <a:latin typeface="幼圆" panose="02010509060101010101" pitchFamily="49" charset="-122"/>
              <a:ea typeface="幼圆" panose="02010509060101010101" pitchFamily="49" charset="-122"/>
            </a:endParaRPr>
          </a:p>
          <a:p>
            <a:r>
              <a:rPr lang="zh-CN" altLang="en-US" sz="2400" b="1" dirty="0" smtClean="0">
                <a:solidFill>
                  <a:schemeClr val="bg1"/>
                </a:solidFill>
                <a:latin typeface="幼圆" panose="02010509060101010101" pitchFamily="49" charset="-122"/>
                <a:ea typeface="幼圆" panose="02010509060101010101" pitchFamily="49" charset="-122"/>
              </a:rPr>
              <a:t>磁</a:t>
            </a:r>
            <a:r>
              <a:rPr lang="zh-CN" altLang="en-US" sz="2400" b="1" dirty="0">
                <a:solidFill>
                  <a:schemeClr val="bg1"/>
                </a:solidFill>
                <a:latin typeface="幼圆" panose="02010509060101010101" pitchFamily="49" charset="-122"/>
                <a:ea typeface="幼圆" panose="02010509060101010101" pitchFamily="49" charset="-122"/>
              </a:rPr>
              <a:t>光调制主要应用于光偏振微小旋转角的测量技术，它是通过测量光束经过某种物质时偏振面的旋转角度来测量物质的活性，这种测量旋光的技术在科学研究、工业和医疗中有广泛的用途，在生物和化学领域以及新兴的生命科学领域中也是重要的测量手段。</a:t>
            </a:r>
          </a:p>
        </p:txBody>
      </p:sp>
      <p:sp>
        <p:nvSpPr>
          <p:cNvPr id="4" name="矩形 3"/>
          <p:cNvSpPr/>
          <p:nvPr/>
        </p:nvSpPr>
        <p:spPr>
          <a:xfrm>
            <a:off x="0" y="1023078"/>
            <a:ext cx="1186543" cy="849086"/>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61702" y="390348"/>
            <a:ext cx="2886892" cy="10572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a:solidFill>
                  <a:schemeClr val="bg1"/>
                </a:solidFill>
                <a:latin typeface="幼圆" panose="02010509060101010101" pitchFamily="49" charset="-122"/>
                <a:ea typeface="幼圆" panose="02010509060101010101" pitchFamily="49" charset="-122"/>
              </a:rPr>
              <a:t>实验背景</a:t>
            </a:r>
            <a:endParaRPr lang="zh-CN" altLang="en-US" sz="4000" b="1" dirty="0">
              <a:solidFill>
                <a:schemeClr val="bg1"/>
              </a:solidFill>
            </a:endParaRPr>
          </a:p>
        </p:txBody>
      </p:sp>
      <p:sp>
        <p:nvSpPr>
          <p:cNvPr id="8" name="直角三角形 7"/>
          <p:cNvSpPr/>
          <p:nvPr/>
        </p:nvSpPr>
        <p:spPr>
          <a:xfrm rot="10800000">
            <a:off x="561703" y="1449976"/>
            <a:ext cx="624839" cy="422185"/>
          </a:xfrm>
          <a:prstGeom prst="r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3990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10" name="内容占位符 9"/>
          <p:cNvSpPr>
            <a:spLocks noGrp="1"/>
          </p:cNvSpPr>
          <p:nvPr>
            <p:ph idx="1"/>
          </p:nvPr>
        </p:nvSpPr>
        <p:spPr>
          <a:xfrm>
            <a:off x="1995885" y="1661069"/>
            <a:ext cx="8200225" cy="2486205"/>
          </a:xfrm>
        </p:spPr>
        <p:txBody>
          <a:bodyPr>
            <a:noAutofit/>
          </a:bodyPr>
          <a:lstStyle/>
          <a:p>
            <a:pPr>
              <a:lnSpc>
                <a:spcPct val="160000"/>
              </a:lnSpc>
            </a:pPr>
            <a:r>
              <a:rPr lang="zh-CN" altLang="en-US" sz="2400" b="1" dirty="0" smtClean="0">
                <a:solidFill>
                  <a:schemeClr val="bg1"/>
                </a:solidFill>
                <a:latin typeface="幼圆" panose="02010509060101010101" pitchFamily="49" charset="-122"/>
                <a:ea typeface="幼圆" panose="02010509060101010101" pitchFamily="49" charset="-122"/>
              </a:rPr>
              <a:t>如在正交偏振片之间放入某种厚度为</a:t>
            </a:r>
            <a:r>
              <a:rPr lang="en-US" altLang="zh-CN" sz="2400" b="1" dirty="0">
                <a:solidFill>
                  <a:schemeClr val="bg1"/>
                </a:solidFill>
                <a:latin typeface="幼圆" panose="02010509060101010101" pitchFamily="49" charset="-122"/>
                <a:ea typeface="幼圆" panose="02010509060101010101" pitchFamily="49" charset="-122"/>
              </a:rPr>
              <a:t>L</a:t>
            </a:r>
            <a:r>
              <a:rPr lang="zh-CN" altLang="en-US" sz="2400" b="1" dirty="0" smtClean="0">
                <a:solidFill>
                  <a:schemeClr val="bg1"/>
                </a:solidFill>
                <a:latin typeface="幼圆" panose="02010509060101010101" pitchFamily="49" charset="-122"/>
                <a:ea typeface="幼圆" panose="02010509060101010101" pitchFamily="49" charset="-122"/>
              </a:rPr>
              <a:t>的样品，再在通光方向施加磁感应强度为</a:t>
            </a:r>
            <a:r>
              <a:rPr lang="en-US" altLang="zh-CN" sz="2400" b="1" dirty="0" smtClean="0">
                <a:solidFill>
                  <a:schemeClr val="bg1"/>
                </a:solidFill>
                <a:latin typeface="幼圆" panose="02010509060101010101" pitchFamily="49" charset="-122"/>
                <a:ea typeface="幼圆" panose="02010509060101010101" pitchFamily="49" charset="-122"/>
              </a:rPr>
              <a:t>B</a:t>
            </a:r>
            <a:r>
              <a:rPr lang="zh-CN" altLang="en-US" sz="2400" b="1" dirty="0" smtClean="0">
                <a:solidFill>
                  <a:schemeClr val="bg1"/>
                </a:solidFill>
                <a:latin typeface="幼圆" panose="02010509060101010101" pitchFamily="49" charset="-122"/>
                <a:ea typeface="幼圆" panose="02010509060101010101" pitchFamily="49" charset="-122"/>
              </a:rPr>
              <a:t>的磁场，那么入射的线偏振光的振动面将旋转</a:t>
            </a:r>
            <a:r>
              <a:rPr lang="en-US" altLang="zh-CN" sz="2400" b="1" dirty="0" smtClean="0">
                <a:solidFill>
                  <a:schemeClr val="bg1"/>
                </a:solidFill>
                <a:latin typeface="幼圆" panose="02010509060101010101" pitchFamily="49" charset="-122"/>
                <a:ea typeface="幼圆" panose="02010509060101010101" pitchFamily="49" charset="-122"/>
              </a:rPr>
              <a:t>θ</a:t>
            </a:r>
            <a:r>
              <a:rPr lang="zh-CN" altLang="en-US" sz="2400" b="1" dirty="0" smtClean="0">
                <a:solidFill>
                  <a:schemeClr val="bg1"/>
                </a:solidFill>
                <a:latin typeface="幼圆" panose="02010509060101010101" pitchFamily="49" charset="-122"/>
                <a:ea typeface="幼圆" panose="02010509060101010101" pitchFamily="49" charset="-122"/>
              </a:rPr>
              <a:t>角，实验表明</a:t>
            </a:r>
            <a:r>
              <a:rPr lang="zh-CN" altLang="en-US" sz="2400" b="1" dirty="0" smtClean="0">
                <a:solidFill>
                  <a:schemeClr val="bg1"/>
                </a:solidFill>
                <a:latin typeface="幼圆" panose="02010509060101010101" pitchFamily="49" charset="-122"/>
                <a:ea typeface="幼圆" panose="02010509060101010101" pitchFamily="49" charset="-122"/>
              </a:rPr>
              <a:t>有下列</a:t>
            </a:r>
            <a:r>
              <a:rPr lang="zh-CN" altLang="en-US" sz="2400" b="1" dirty="0" smtClean="0">
                <a:solidFill>
                  <a:schemeClr val="bg1"/>
                </a:solidFill>
                <a:latin typeface="幼圆" panose="02010509060101010101" pitchFamily="49" charset="-122"/>
                <a:ea typeface="幼圆" panose="02010509060101010101" pitchFamily="49" charset="-122"/>
              </a:rPr>
              <a:t>关系 </a:t>
            </a:r>
            <a:r>
              <a:rPr lang="zh-CN" altLang="en-US" sz="1800" b="1" dirty="0" smtClean="0">
                <a:solidFill>
                  <a:schemeClr val="bg1"/>
                </a:solidFill>
                <a:latin typeface="幼圆" panose="02010509060101010101" pitchFamily="49" charset="-122"/>
                <a:ea typeface="幼圆" panose="02010509060101010101" pitchFamily="49" charset="-122"/>
              </a:rPr>
              <a:t>         </a:t>
            </a:r>
            <a:r>
              <a:rPr lang="zh-CN" altLang="en-US" sz="1800" b="1" dirty="0" smtClean="0">
                <a:solidFill>
                  <a:schemeClr val="bg1"/>
                </a:solidFill>
                <a:latin typeface="幼圆" panose="02010509060101010101" pitchFamily="49" charset="-122"/>
                <a:ea typeface="幼圆" panose="02010509060101010101" pitchFamily="49" charset="-122"/>
              </a:rPr>
              <a:t>               </a:t>
            </a:r>
            <a:endParaRPr lang="en-US" altLang="zh-CN" sz="1800" b="1" dirty="0">
              <a:solidFill>
                <a:schemeClr val="bg1"/>
              </a:solidFill>
              <a:latin typeface="幼圆" panose="02010509060101010101" pitchFamily="49" charset="-122"/>
              <a:ea typeface="幼圆" panose="02010509060101010101" pitchFamily="49" charset="-122"/>
            </a:endParaRPr>
          </a:p>
          <a:p>
            <a:pPr marL="0" indent="0" algn="ctr">
              <a:lnSpc>
                <a:spcPct val="160000"/>
              </a:lnSpc>
              <a:buNone/>
            </a:pPr>
            <a:r>
              <a:rPr lang="en-US" altLang="zh-CN" sz="2400" b="1" dirty="0" smtClean="0">
                <a:solidFill>
                  <a:schemeClr val="bg1"/>
                </a:solidFill>
                <a:latin typeface="幼圆" panose="02010509060101010101" pitchFamily="49" charset="-122"/>
                <a:ea typeface="幼圆" panose="02010509060101010101" pitchFamily="49" charset="-122"/>
              </a:rPr>
              <a:t>θ=VBL</a:t>
            </a:r>
            <a:endParaRPr lang="zh-CN" altLang="en-US" sz="2400" b="1" dirty="0">
              <a:solidFill>
                <a:schemeClr val="bg1"/>
              </a:solidFill>
              <a:latin typeface="幼圆" panose="02010509060101010101" pitchFamily="49" charset="-122"/>
              <a:ea typeface="幼圆" panose="02010509060101010101" pitchFamily="49" charset="-122"/>
            </a:endParaRP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5886" y="4186463"/>
            <a:ext cx="8200225" cy="2368296"/>
          </a:xfrm>
          <a:prstGeom prst="rect">
            <a:avLst/>
          </a:prstGeom>
        </p:spPr>
      </p:pic>
      <p:sp>
        <p:nvSpPr>
          <p:cNvPr id="6" name="矩形 5"/>
          <p:cNvSpPr/>
          <p:nvPr/>
        </p:nvSpPr>
        <p:spPr>
          <a:xfrm>
            <a:off x="0" y="1023078"/>
            <a:ext cx="1186543" cy="849086"/>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61702" y="390348"/>
            <a:ext cx="2886892" cy="10572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smtClean="0">
                <a:solidFill>
                  <a:schemeClr val="bg1"/>
                </a:solidFill>
                <a:latin typeface="幼圆" panose="02010509060101010101" pitchFamily="49" charset="-122"/>
                <a:ea typeface="幼圆" panose="02010509060101010101" pitchFamily="49" charset="-122"/>
              </a:rPr>
              <a:t>实验原理</a:t>
            </a:r>
            <a:endParaRPr lang="zh-CN" altLang="en-US" sz="4000" b="1" dirty="0">
              <a:solidFill>
                <a:schemeClr val="bg1"/>
              </a:solidFill>
            </a:endParaRPr>
          </a:p>
        </p:txBody>
      </p:sp>
      <p:sp>
        <p:nvSpPr>
          <p:cNvPr id="8" name="直角三角形 7"/>
          <p:cNvSpPr/>
          <p:nvPr/>
        </p:nvSpPr>
        <p:spPr>
          <a:xfrm rot="10800000">
            <a:off x="561703" y="1449976"/>
            <a:ext cx="624839" cy="422185"/>
          </a:xfrm>
          <a:prstGeom prst="r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60259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6" grpId="0" animBg="1"/>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5" name="文本框 4"/>
          <p:cNvSpPr txBox="1"/>
          <p:nvPr/>
        </p:nvSpPr>
        <p:spPr>
          <a:xfrm>
            <a:off x="2945415" y="6000998"/>
            <a:ext cx="1110343" cy="369332"/>
          </a:xfrm>
          <a:prstGeom prst="rect">
            <a:avLst/>
          </a:prstGeom>
          <a:noFill/>
        </p:spPr>
        <p:txBody>
          <a:bodyPr wrap="square" rtlCol="0">
            <a:spAutoFit/>
          </a:bodyPr>
          <a:lstStyle/>
          <a:p>
            <a:r>
              <a:rPr lang="en-US" altLang="zh-CN" b="1" dirty="0">
                <a:solidFill>
                  <a:schemeClr val="bg1"/>
                </a:solidFill>
                <a:latin typeface="幼圆" panose="02010509060101010101" pitchFamily="49" charset="-122"/>
                <a:ea typeface="幼圆" panose="02010509060101010101" pitchFamily="49" charset="-122"/>
              </a:rPr>
              <a:t>I-B</a:t>
            </a:r>
            <a:r>
              <a:rPr lang="zh-CN" altLang="en-US" b="1" dirty="0">
                <a:solidFill>
                  <a:schemeClr val="bg1"/>
                </a:solidFill>
                <a:latin typeface="幼圆" panose="02010509060101010101" pitchFamily="49" charset="-122"/>
                <a:ea typeface="幼圆" panose="02010509060101010101" pitchFamily="49" charset="-122"/>
              </a:rPr>
              <a:t>曲线</a:t>
            </a:r>
            <a:endParaRPr lang="zh-CN" altLang="en-US" b="1" dirty="0">
              <a:solidFill>
                <a:schemeClr val="bg1"/>
              </a:solidFill>
              <a:latin typeface="幼圆" panose="02010509060101010101" pitchFamily="49" charset="-122"/>
              <a:ea typeface="幼圆" panose="02010509060101010101" pitchFamily="49" charset="-122"/>
            </a:endParaRPr>
          </a:p>
        </p:txBody>
      </p:sp>
      <p:sp>
        <p:nvSpPr>
          <p:cNvPr id="6" name="文本框 5"/>
          <p:cNvSpPr txBox="1"/>
          <p:nvPr/>
        </p:nvSpPr>
        <p:spPr>
          <a:xfrm>
            <a:off x="7210696" y="1877829"/>
            <a:ext cx="4981303" cy="1384995"/>
          </a:xfrm>
          <a:prstGeom prst="rect">
            <a:avLst/>
          </a:prstGeom>
          <a:noFill/>
        </p:spPr>
        <p:txBody>
          <a:bodyPr wrap="square" rtlCol="0">
            <a:spAutoFit/>
          </a:bodyPr>
          <a:lstStyle/>
          <a:p>
            <a:r>
              <a:rPr lang="zh-CN" altLang="en-US" sz="2800" b="1" dirty="0" smtClean="0">
                <a:solidFill>
                  <a:schemeClr val="bg1"/>
                </a:solidFill>
                <a:latin typeface="幼圆" panose="02010509060101010101" pitchFamily="49" charset="-122"/>
                <a:ea typeface="幼圆" panose="02010509060101010101" pitchFamily="49" charset="-122"/>
              </a:rPr>
              <a:t>拟合</a:t>
            </a:r>
            <a:r>
              <a:rPr lang="zh-CN" altLang="en-US" sz="2800" b="1" dirty="0" smtClean="0">
                <a:solidFill>
                  <a:schemeClr val="bg1"/>
                </a:solidFill>
                <a:latin typeface="幼圆" panose="02010509060101010101" pitchFamily="49" charset="-122"/>
                <a:ea typeface="幼圆" panose="02010509060101010101" pitchFamily="49" charset="-122"/>
              </a:rPr>
              <a:t>曲线</a:t>
            </a:r>
            <a:endParaRPr lang="en-US" altLang="zh-CN" sz="2800" b="1" dirty="0" smtClean="0">
              <a:solidFill>
                <a:schemeClr val="bg1"/>
              </a:solidFill>
              <a:latin typeface="幼圆" panose="02010509060101010101" pitchFamily="49" charset="-122"/>
              <a:ea typeface="幼圆" panose="02010509060101010101" pitchFamily="49" charset="-122"/>
            </a:endParaRPr>
          </a:p>
          <a:p>
            <a:endParaRPr lang="en-US" altLang="zh-CN" sz="2800" b="1" dirty="0" smtClean="0">
              <a:solidFill>
                <a:schemeClr val="bg1"/>
              </a:solidFill>
              <a:latin typeface="幼圆" panose="02010509060101010101" pitchFamily="49" charset="-122"/>
              <a:ea typeface="幼圆" panose="02010509060101010101" pitchFamily="49" charset="-122"/>
            </a:endParaRPr>
          </a:p>
          <a:p>
            <a:r>
              <a:rPr lang="en-US" altLang="zh-CN" sz="2800" b="1" dirty="0" smtClean="0">
                <a:solidFill>
                  <a:schemeClr val="bg1"/>
                </a:solidFill>
                <a:latin typeface="幼圆" panose="02010509060101010101" pitchFamily="49" charset="-122"/>
                <a:ea typeface="幼圆" panose="02010509060101010101" pitchFamily="49" charset="-122"/>
              </a:rPr>
              <a:t>B=-159.25I²+2858.9I</a:t>
            </a:r>
            <a:endParaRPr lang="zh-CN" altLang="en-US" sz="2800" b="1" dirty="0">
              <a:solidFill>
                <a:schemeClr val="bg1"/>
              </a:solidFill>
              <a:latin typeface="幼圆" panose="02010509060101010101" pitchFamily="49" charset="-122"/>
              <a:ea typeface="幼圆" panose="02010509060101010101" pitchFamily="49" charset="-122"/>
            </a:endParaRPr>
          </a:p>
        </p:txBody>
      </p:sp>
      <p:sp>
        <p:nvSpPr>
          <p:cNvPr id="7" name="文本框 6"/>
          <p:cNvSpPr txBox="1"/>
          <p:nvPr/>
        </p:nvSpPr>
        <p:spPr>
          <a:xfrm>
            <a:off x="7829006" y="3731300"/>
            <a:ext cx="4101737" cy="1569660"/>
          </a:xfrm>
          <a:prstGeom prst="rect">
            <a:avLst/>
          </a:prstGeom>
          <a:noFill/>
        </p:spPr>
        <p:txBody>
          <a:bodyPr wrap="square" rtlCol="0">
            <a:spAutoFit/>
          </a:bodyPr>
          <a:lstStyle/>
          <a:p>
            <a:r>
              <a:rPr lang="zh-CN" altLang="en-US" sz="2400" b="1" dirty="0" smtClean="0">
                <a:solidFill>
                  <a:schemeClr val="bg1"/>
                </a:solidFill>
                <a:latin typeface="幼圆" panose="02010509060101010101" pitchFamily="49" charset="-122"/>
                <a:ea typeface="幼圆" panose="02010509060101010101" pitchFamily="49" charset="-122"/>
              </a:rPr>
              <a:t>注意</a:t>
            </a:r>
            <a:endParaRPr lang="en-US" altLang="zh-CN" sz="2400" b="1" dirty="0" smtClean="0">
              <a:solidFill>
                <a:schemeClr val="bg1"/>
              </a:solidFill>
              <a:latin typeface="幼圆" panose="02010509060101010101" pitchFamily="49" charset="-122"/>
              <a:ea typeface="幼圆" panose="02010509060101010101" pitchFamily="49" charset="-122"/>
            </a:endParaRPr>
          </a:p>
          <a:p>
            <a:r>
              <a:rPr lang="en-US" altLang="zh-CN" sz="2400" b="1" dirty="0" smtClean="0">
                <a:solidFill>
                  <a:schemeClr val="bg1"/>
                </a:solidFill>
                <a:latin typeface="幼圆" panose="02010509060101010101" pitchFamily="49" charset="-122"/>
                <a:ea typeface="幼圆" panose="02010509060101010101" pitchFamily="49" charset="-122"/>
              </a:rPr>
              <a:t>1.</a:t>
            </a:r>
            <a:r>
              <a:rPr lang="zh-CN" altLang="en-US" sz="2400" b="1" dirty="0" smtClean="0">
                <a:solidFill>
                  <a:schemeClr val="bg1"/>
                </a:solidFill>
                <a:latin typeface="幼圆" panose="02010509060101010101" pitchFamily="49" charset="-122"/>
                <a:ea typeface="幼圆" panose="02010509060101010101" pitchFamily="49" charset="-122"/>
              </a:rPr>
              <a:t>高斯计放置位置</a:t>
            </a:r>
            <a:endParaRPr lang="en-US" altLang="zh-CN" sz="2400" b="1" dirty="0" smtClean="0">
              <a:solidFill>
                <a:schemeClr val="bg1"/>
              </a:solidFill>
              <a:latin typeface="幼圆" panose="02010509060101010101" pitchFamily="49" charset="-122"/>
              <a:ea typeface="幼圆" panose="02010509060101010101" pitchFamily="49" charset="-122"/>
            </a:endParaRPr>
          </a:p>
          <a:p>
            <a:r>
              <a:rPr lang="en-US" altLang="zh-CN" sz="2400" b="1" dirty="0" smtClean="0">
                <a:solidFill>
                  <a:schemeClr val="bg1"/>
                </a:solidFill>
                <a:latin typeface="幼圆" panose="02010509060101010101" pitchFamily="49" charset="-122"/>
                <a:ea typeface="幼圆" panose="02010509060101010101" pitchFamily="49" charset="-122"/>
              </a:rPr>
              <a:t>2.</a:t>
            </a:r>
            <a:r>
              <a:rPr lang="zh-CN" altLang="en-US" sz="2400" b="1" dirty="0" smtClean="0">
                <a:solidFill>
                  <a:schemeClr val="bg1"/>
                </a:solidFill>
                <a:latin typeface="幼圆" panose="02010509060101010101" pitchFamily="49" charset="-122"/>
                <a:ea typeface="幼圆" panose="02010509060101010101" pitchFamily="49" charset="-122"/>
              </a:rPr>
              <a:t>调节电流</a:t>
            </a:r>
            <a:endParaRPr lang="en-US" altLang="zh-CN" sz="2400" b="1" dirty="0" smtClean="0">
              <a:solidFill>
                <a:schemeClr val="bg1"/>
              </a:solidFill>
              <a:latin typeface="幼圆" panose="02010509060101010101" pitchFamily="49" charset="-122"/>
              <a:ea typeface="幼圆" panose="02010509060101010101" pitchFamily="49" charset="-122"/>
            </a:endParaRPr>
          </a:p>
          <a:p>
            <a:r>
              <a:rPr lang="en-US" altLang="zh-CN" sz="2400" b="1" dirty="0" smtClean="0">
                <a:solidFill>
                  <a:schemeClr val="bg1"/>
                </a:solidFill>
                <a:latin typeface="幼圆" panose="02010509060101010101" pitchFamily="49" charset="-122"/>
                <a:ea typeface="幼圆" panose="02010509060101010101" pitchFamily="49" charset="-122"/>
              </a:rPr>
              <a:t>3.</a:t>
            </a:r>
            <a:r>
              <a:rPr lang="zh-CN" altLang="en-US" sz="2400" b="1" dirty="0" smtClean="0">
                <a:solidFill>
                  <a:schemeClr val="bg1"/>
                </a:solidFill>
                <a:latin typeface="幼圆" panose="02010509060101010101" pitchFamily="49" charset="-122"/>
                <a:ea typeface="幼圆" panose="02010509060101010101" pitchFamily="49" charset="-122"/>
              </a:rPr>
              <a:t>记录时取值</a:t>
            </a:r>
            <a:endParaRPr lang="zh-CN" altLang="en-US" sz="2400" b="1" dirty="0">
              <a:solidFill>
                <a:schemeClr val="bg1"/>
              </a:solidFill>
              <a:latin typeface="幼圆" panose="02010509060101010101" pitchFamily="49" charset="-122"/>
              <a:ea typeface="幼圆" panose="02010509060101010101" pitchFamily="49"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473" y="1232452"/>
            <a:ext cx="5552226" cy="4290356"/>
          </a:xfrm>
          <a:prstGeom prst="rect">
            <a:avLst/>
          </a:prstGeom>
        </p:spPr>
      </p:pic>
    </p:spTree>
    <p:extLst>
      <p:ext uri="{BB962C8B-B14F-4D97-AF65-F5344CB8AC3E}">
        <p14:creationId xmlns:p14="http://schemas.microsoft.com/office/powerpoint/2010/main" val="101795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6443" y="1656374"/>
            <a:ext cx="5539112" cy="4164964"/>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6"/>
          <p:cNvSpPr txBox="1">
            <a:spLocks noChangeArrowheads="1"/>
          </p:cNvSpPr>
          <p:nvPr/>
        </p:nvSpPr>
        <p:spPr bwMode="auto">
          <a:xfrm>
            <a:off x="3276599" y="6030091"/>
            <a:ext cx="5638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9pPr>
          </a:lstStyle>
          <a:p>
            <a:pPr algn="ctr">
              <a:spcBef>
                <a:spcPct val="50000"/>
              </a:spcBef>
            </a:pPr>
            <a:r>
              <a:rPr lang="zh-CN" altLang="en-US" sz="2400" b="1" dirty="0">
                <a:solidFill>
                  <a:schemeClr val="bg1"/>
                </a:solidFill>
                <a:latin typeface="幼圆" panose="02010509060101010101" pitchFamily="49" charset="-122"/>
                <a:ea typeface="幼圆" panose="02010509060101010101" pitchFamily="49" charset="-122"/>
              </a:rPr>
              <a:t>分光计结构</a:t>
            </a:r>
          </a:p>
        </p:txBody>
      </p:sp>
      <p:sp>
        <p:nvSpPr>
          <p:cNvPr id="5" name="矩形 4"/>
          <p:cNvSpPr/>
          <p:nvPr/>
        </p:nvSpPr>
        <p:spPr>
          <a:xfrm>
            <a:off x="0" y="1023078"/>
            <a:ext cx="1186543" cy="849086"/>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61702" y="390348"/>
            <a:ext cx="3735978" cy="10572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a:solidFill>
                  <a:schemeClr val="bg1"/>
                </a:solidFill>
                <a:latin typeface="幼圆" panose="02010509060101010101" pitchFamily="49" charset="-122"/>
                <a:ea typeface="幼圆" panose="02010509060101010101" pitchFamily="49" charset="-122"/>
              </a:rPr>
              <a:t>分光计的调节</a:t>
            </a:r>
            <a:endParaRPr lang="zh-CN" altLang="en-US" sz="4000" b="1" dirty="0">
              <a:solidFill>
                <a:schemeClr val="bg1"/>
              </a:solidFill>
            </a:endParaRPr>
          </a:p>
        </p:txBody>
      </p:sp>
      <p:sp>
        <p:nvSpPr>
          <p:cNvPr id="9" name="直角三角形 8"/>
          <p:cNvSpPr/>
          <p:nvPr/>
        </p:nvSpPr>
        <p:spPr>
          <a:xfrm rot="10800000">
            <a:off x="561703" y="1449976"/>
            <a:ext cx="624839" cy="422185"/>
          </a:xfrm>
          <a:prstGeom prst="r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45979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7981" y="1427561"/>
            <a:ext cx="4876800"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p:nvSpPr>
        <p:spPr>
          <a:xfrm>
            <a:off x="6860179" y="1155358"/>
            <a:ext cx="4062548" cy="1785104"/>
          </a:xfrm>
          <a:prstGeom prst="rect">
            <a:avLst/>
          </a:prstGeom>
          <a:noFill/>
        </p:spPr>
        <p:txBody>
          <a:bodyPr wrap="square" rtlCol="0">
            <a:spAutoFit/>
          </a:bodyPr>
          <a:lstStyle/>
          <a:p>
            <a:r>
              <a:rPr lang="zh-CN" altLang="en-US" sz="2400" b="1" dirty="0">
                <a:solidFill>
                  <a:schemeClr val="bg1"/>
                </a:solidFill>
                <a:latin typeface="幼圆" panose="02010509060101010101" pitchFamily="49" charset="-122"/>
                <a:ea typeface="幼圆" panose="02010509060101010101" pitchFamily="49" charset="-122"/>
              </a:rPr>
              <a:t>当入射光线与折射光线在三棱镜的对称位置，光线</a:t>
            </a:r>
            <a:r>
              <a:rPr lang="en-US" altLang="zh-CN" sz="2400" b="1" dirty="0">
                <a:solidFill>
                  <a:schemeClr val="bg1"/>
                </a:solidFill>
                <a:latin typeface="幼圆" panose="02010509060101010101" pitchFamily="49" charset="-122"/>
                <a:ea typeface="幼圆" panose="02010509060101010101" pitchFamily="49" charset="-122"/>
              </a:rPr>
              <a:t>DE</a:t>
            </a:r>
            <a:r>
              <a:rPr lang="zh-CN" altLang="en-US" sz="2400" b="1" dirty="0">
                <a:solidFill>
                  <a:schemeClr val="bg1"/>
                </a:solidFill>
                <a:latin typeface="幼圆" panose="02010509060101010101" pitchFamily="49" charset="-122"/>
                <a:ea typeface="幼圆" panose="02010509060101010101" pitchFamily="49" charset="-122"/>
              </a:rPr>
              <a:t>平行底面</a:t>
            </a:r>
            <a:r>
              <a:rPr lang="en-US" altLang="zh-CN" sz="2400" b="1" dirty="0">
                <a:solidFill>
                  <a:schemeClr val="bg1"/>
                </a:solidFill>
                <a:latin typeface="幼圆" panose="02010509060101010101" pitchFamily="49" charset="-122"/>
                <a:ea typeface="幼圆" panose="02010509060101010101" pitchFamily="49" charset="-122"/>
              </a:rPr>
              <a:t>BC</a:t>
            </a:r>
            <a:r>
              <a:rPr lang="zh-CN" altLang="en-US" sz="2400" b="1" dirty="0">
                <a:solidFill>
                  <a:schemeClr val="bg1"/>
                </a:solidFill>
                <a:latin typeface="幼圆" panose="02010509060101010101" pitchFamily="49" charset="-122"/>
                <a:ea typeface="幼圆" panose="02010509060101010101" pitchFamily="49" charset="-122"/>
              </a:rPr>
              <a:t>时，偏向角达到最小。</a:t>
            </a:r>
          </a:p>
          <a:p>
            <a:endParaRPr lang="zh-CN" altLang="en-US" sz="1400" dirty="0">
              <a:solidFill>
                <a:srgbClr val="002060"/>
              </a:solidFill>
            </a:endParaRPr>
          </a:p>
        </p:txBody>
      </p:sp>
      <p:pic>
        <p:nvPicPr>
          <p:cNvPr id="6" name="图片 5"/>
          <p:cNvPicPr>
            <a:picLocks noChangeAspect="1" noChangeArrowheads="1"/>
          </p:cNvPicPr>
          <p:nvPr/>
        </p:nvPicPr>
        <p:blipFill>
          <a:blip r:embed="rId4" cstate="print">
            <a:lum contrast="42000"/>
            <a:extLst>
              <a:ext uri="{28A0092B-C50C-407E-A947-70E740481C1C}">
                <a14:useLocalDpi xmlns:a14="http://schemas.microsoft.com/office/drawing/2010/main" val="0"/>
              </a:ext>
            </a:extLst>
          </a:blip>
          <a:srcRect/>
          <a:stretch>
            <a:fillRect/>
          </a:stretch>
        </p:blipFill>
        <p:spPr bwMode="auto">
          <a:xfrm>
            <a:off x="7428411" y="3358103"/>
            <a:ext cx="1600200" cy="723900"/>
          </a:xfrm>
          <a:prstGeom prst="rect">
            <a:avLst/>
          </a:prstGeom>
          <a:solidFill>
            <a:schemeClr val="bg1"/>
          </a:solidFill>
          <a:ln w="9525">
            <a:solidFill>
              <a:schemeClr val="bg1"/>
            </a:solidFill>
            <a:miter lim="800000"/>
            <a:headEnd/>
            <a:tailEnd/>
          </a:ln>
        </p:spPr>
      </p:pic>
      <p:pic>
        <p:nvPicPr>
          <p:cNvPr id="7" name="图片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35290" y="3279214"/>
            <a:ext cx="914400" cy="796925"/>
          </a:xfrm>
          <a:prstGeom prst="rect">
            <a:avLst/>
          </a:prstGeom>
          <a:solidFill>
            <a:schemeClr val="bg1"/>
          </a:solidFill>
        </p:spPr>
      </p:pic>
      <p:pic>
        <p:nvPicPr>
          <p:cNvPr id="8" name="图片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81753" y="4493023"/>
            <a:ext cx="2819400" cy="1304925"/>
          </a:xfrm>
          <a:prstGeom prst="rect">
            <a:avLst/>
          </a:prstGeom>
          <a:solidFill>
            <a:schemeClr val="bg1"/>
          </a:solidFill>
        </p:spPr>
      </p:pic>
      <p:pic>
        <p:nvPicPr>
          <p:cNvPr id="9" name="图片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00853" y="4070275"/>
            <a:ext cx="1981200" cy="428625"/>
          </a:xfrm>
          <a:prstGeom prst="rect">
            <a:avLst/>
          </a:prstGeom>
          <a:solidFill>
            <a:schemeClr val="bg1"/>
          </a:solidFill>
        </p:spPr>
      </p:pic>
    </p:spTree>
    <p:extLst>
      <p:ext uri="{BB962C8B-B14F-4D97-AF65-F5344CB8AC3E}">
        <p14:creationId xmlns:p14="http://schemas.microsoft.com/office/powerpoint/2010/main" val="669580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5323" y="339634"/>
            <a:ext cx="2120016" cy="3767327"/>
          </a:xfrm>
          <a:prstGeom prst="rect">
            <a:avLst/>
          </a:prstGeom>
          <a:ln>
            <a:noFill/>
          </a:ln>
          <a:effectLst>
            <a:softEdge rad="112500"/>
          </a:effectLst>
        </p:spPr>
      </p:pic>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88522" y="339634"/>
            <a:ext cx="2120017" cy="3767327"/>
          </a:xfrm>
          <a:prstGeom prst="rect">
            <a:avLst/>
          </a:prstGeom>
          <a:ln>
            <a:noFill/>
          </a:ln>
          <a:effectLst>
            <a:softEdge rad="112500"/>
          </a:effectLst>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31722" y="339634"/>
            <a:ext cx="2120017" cy="3767327"/>
          </a:xfrm>
          <a:prstGeom prst="rect">
            <a:avLst/>
          </a:prstGeom>
          <a:ln>
            <a:noFill/>
          </a:ln>
          <a:effectLst>
            <a:softEdge rad="112500"/>
          </a:effectLst>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74922" y="339634"/>
            <a:ext cx="2120017" cy="3767327"/>
          </a:xfrm>
          <a:prstGeom prst="rect">
            <a:avLst/>
          </a:prstGeom>
          <a:ln>
            <a:noFill/>
          </a:ln>
          <a:effectLst>
            <a:softEdge rad="112500"/>
          </a:effectLst>
        </p:spPr>
      </p:pic>
      <p:pic>
        <p:nvPicPr>
          <p:cNvPr id="19" name="图片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25559" y="4106961"/>
            <a:ext cx="4726180" cy="2659599"/>
          </a:xfrm>
          <a:prstGeom prst="ellipse">
            <a:avLst/>
          </a:prstGeom>
          <a:ln>
            <a:noFill/>
          </a:ln>
          <a:effectLst>
            <a:softEdge rad="112500"/>
          </a:effectLst>
        </p:spPr>
      </p:pic>
    </p:spTree>
    <p:extLst>
      <p:ext uri="{BB962C8B-B14F-4D97-AF65-F5344CB8AC3E}">
        <p14:creationId xmlns:p14="http://schemas.microsoft.com/office/powerpoint/2010/main" val="208523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5607" y="235132"/>
            <a:ext cx="3619089" cy="643121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29539" y="235132"/>
            <a:ext cx="3619089" cy="643121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973616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8199" y="704759"/>
            <a:ext cx="10515600" cy="1325563"/>
          </a:xfrm>
        </p:spPr>
        <p:txBody>
          <a:bodyPr>
            <a:noAutofit/>
          </a:bodyPr>
          <a:lstStyle/>
          <a:p>
            <a:r>
              <a:rPr lang="zh-CN" altLang="en-US" sz="2800" b="1" dirty="0">
                <a:solidFill>
                  <a:schemeClr val="bg1"/>
                </a:solidFill>
                <a:latin typeface="幼圆" panose="02010509060101010101" pitchFamily="49" charset="-122"/>
                <a:ea typeface="幼圆" panose="02010509060101010101" pitchFamily="49" charset="-122"/>
                <a:cs typeface="+mn-cs"/>
              </a:rPr>
              <a:t>注意：光学仪器上的各个螺丝，在未了解其作用和使用方法之前，不得随意乱动，否则，不仅搞乱光路，而且甚至损坏仪器。</a:t>
            </a:r>
            <a:br>
              <a:rPr lang="zh-CN" altLang="en-US" sz="2800" b="1" dirty="0">
                <a:solidFill>
                  <a:schemeClr val="bg1"/>
                </a:solidFill>
                <a:latin typeface="幼圆" panose="02010509060101010101" pitchFamily="49" charset="-122"/>
                <a:ea typeface="幼圆" panose="02010509060101010101" pitchFamily="49" charset="-122"/>
                <a:cs typeface="+mn-cs"/>
              </a:rPr>
            </a:br>
            <a:endParaRPr lang="zh-CN" altLang="en-US" sz="2800" b="1" dirty="0">
              <a:solidFill>
                <a:schemeClr val="bg1"/>
              </a:solidFill>
              <a:latin typeface="幼圆" panose="02010509060101010101" pitchFamily="49" charset="-122"/>
              <a:ea typeface="幼圆" panose="02010509060101010101" pitchFamily="49" charset="-122"/>
              <a:cs typeface="+mn-cs"/>
            </a:endParaRPr>
          </a:p>
        </p:txBody>
      </p:sp>
      <mc:AlternateContent xmlns:mc="http://schemas.openxmlformats.org/markup-compatibility/2006">
        <mc:Choice xmlns:a14="http://schemas.microsoft.com/office/drawing/2010/main" Requires="a14">
          <p:graphicFrame>
            <p:nvGraphicFramePr>
              <p:cNvPr id="4" name="表格 3"/>
              <p:cNvGraphicFramePr>
                <a:graphicFrameLocks noGrp="1"/>
              </p:cNvGraphicFramePr>
              <p:nvPr>
                <p:extLst>
                  <p:ext uri="{D42A27DB-BD31-4B8C-83A1-F6EECF244321}">
                    <p14:modId xmlns:p14="http://schemas.microsoft.com/office/powerpoint/2010/main" val="98135274"/>
                  </p:ext>
                </p:extLst>
              </p:nvPr>
            </p:nvGraphicFramePr>
            <p:xfrm>
              <a:off x="2142309" y="2287209"/>
              <a:ext cx="7599680" cy="2271726"/>
            </p:xfrm>
            <a:graphic>
              <a:graphicData uri="http://schemas.openxmlformats.org/drawingml/2006/table">
                <a:tbl>
                  <a:tblPr firstRow="1" bandRow="1">
                    <a:tableStyleId>{5C22544A-7EE6-4342-B048-85BDC9FD1C3A}</a:tableStyleId>
                  </a:tblPr>
                  <a:tblGrid>
                    <a:gridCol w="1519936"/>
                    <a:gridCol w="1519936"/>
                    <a:gridCol w="1519936"/>
                    <a:gridCol w="1519936"/>
                    <a:gridCol w="1519936"/>
                  </a:tblGrid>
                  <a:tr h="378621">
                    <a:tc>
                      <a:txBody>
                        <a:bodyPr/>
                        <a:lstStyle/>
                        <a:p>
                          <a:pPr algn="ctr"/>
                          <a:r>
                            <a:rPr lang="zh-CN" altLang="en-US" b="1" dirty="0" smtClean="0">
                              <a:solidFill>
                                <a:schemeClr val="bg1"/>
                              </a:solidFill>
                              <a:latin typeface="幼圆" panose="02010509060101010101" pitchFamily="49" charset="-122"/>
                              <a:ea typeface="幼圆" panose="02010509060101010101" pitchFamily="49" charset="-122"/>
                            </a:rPr>
                            <a:t>次数</a:t>
                          </a:r>
                          <a:endParaRPr lang="zh-CN" altLang="en-US" b="1" dirty="0">
                            <a:solidFill>
                              <a:schemeClr val="bg1"/>
                            </a:solidFill>
                            <a:latin typeface="幼圆" panose="02010509060101010101" pitchFamily="49" charset="-122"/>
                            <a:ea typeface="幼圆" panose="02010509060101010101" pitchFamily="49" charset="-122"/>
                          </a:endParaRPr>
                        </a:p>
                      </a:txBody>
                      <a:tcPr>
                        <a:solidFill>
                          <a:srgbClr val="C00000"/>
                        </a:solidFill>
                      </a:tcPr>
                    </a:tc>
                    <a:tc>
                      <a:txBody>
                        <a:bodyPr/>
                        <a:lstStyle/>
                        <a:p>
                          <a:pPr algn="ctr"/>
                          <a14:m>
                            <m:oMathPara xmlns:m="http://schemas.openxmlformats.org/officeDocument/2006/math">
                              <m:oMathParaPr>
                                <m:jc m:val="centerGroup"/>
                              </m:oMathParaPr>
                              <m:oMath xmlns:m="http://schemas.openxmlformats.org/officeDocument/2006/math">
                                <m:r>
                                  <a:rPr lang="zh-CN" altLang="en-US" sz="1800" b="1" i="1" dirty="0" smtClean="0">
                                    <a:solidFill>
                                      <a:schemeClr val="bg1"/>
                                    </a:solidFill>
                                    <a:latin typeface="Cambria Math" panose="02040503050406030204" pitchFamily="18" charset="0"/>
                                  </a:rPr>
                                  <m:t>𝝋</m:t>
                                </m:r>
                              </m:oMath>
                            </m:oMathPara>
                          </a14:m>
                          <a:endParaRPr lang="zh-CN" altLang="en-US" b="1" dirty="0">
                            <a:solidFill>
                              <a:schemeClr val="bg1"/>
                            </a:solidFill>
                            <a:latin typeface="幼圆" panose="02010509060101010101" pitchFamily="49" charset="-122"/>
                            <a:ea typeface="幼圆" panose="02010509060101010101" pitchFamily="49" charset="-122"/>
                          </a:endParaRPr>
                        </a:p>
                      </a:txBody>
                      <a:tcPr>
                        <a:solidFill>
                          <a:srgbClr val="C00000"/>
                        </a:solidFill>
                      </a:tcPr>
                    </a:tc>
                    <a:tc>
                      <a:txBody>
                        <a:bodyPr/>
                        <a:lstStyle/>
                        <a:p>
                          <a:pPr algn="ctr"/>
                          <a14:m>
                            <m:oMathPara xmlns:m="http://schemas.openxmlformats.org/officeDocument/2006/math">
                              <m:oMathParaPr>
                                <m:jc m:val="centerGroup"/>
                              </m:oMathParaPr>
                              <m:oMath xmlns:m="http://schemas.openxmlformats.org/officeDocument/2006/math">
                                <m:sSup>
                                  <m:sSupPr>
                                    <m:ctrlPr>
                                      <a:rPr lang="en-US" altLang="zh-CN" sz="1800" b="1" i="1" dirty="0" smtClean="0">
                                        <a:solidFill>
                                          <a:schemeClr val="bg1"/>
                                        </a:solidFill>
                                        <a:latin typeface="Cambria Math" panose="02040503050406030204" pitchFamily="18" charset="0"/>
                                      </a:rPr>
                                    </m:ctrlPr>
                                  </m:sSupPr>
                                  <m:e>
                                    <m:r>
                                      <a:rPr lang="zh-CN" altLang="en-US" sz="1800" b="1" i="1" dirty="0" smtClean="0">
                                        <a:solidFill>
                                          <a:schemeClr val="bg1"/>
                                        </a:solidFill>
                                        <a:latin typeface="Cambria Math" panose="02040503050406030204" pitchFamily="18" charset="0"/>
                                      </a:rPr>
                                      <m:t>𝝋</m:t>
                                    </m:r>
                                  </m:e>
                                  <m:sup>
                                    <m:r>
                                      <a:rPr lang="en-US" altLang="zh-CN" sz="1800" b="1" i="1" dirty="0" smtClean="0">
                                        <a:solidFill>
                                          <a:schemeClr val="bg1"/>
                                        </a:solidFill>
                                        <a:latin typeface="Cambria Math" panose="02040503050406030204" pitchFamily="18" charset="0"/>
                                      </a:rPr>
                                      <m:t>′</m:t>
                                    </m:r>
                                  </m:sup>
                                </m:sSup>
                              </m:oMath>
                            </m:oMathPara>
                          </a14:m>
                          <a:endParaRPr lang="zh-CN" altLang="en-US" b="1" dirty="0">
                            <a:solidFill>
                              <a:schemeClr val="bg1"/>
                            </a:solidFill>
                            <a:latin typeface="幼圆" panose="02010509060101010101" pitchFamily="49" charset="-122"/>
                            <a:ea typeface="幼圆" panose="02010509060101010101" pitchFamily="49" charset="-122"/>
                          </a:endParaRPr>
                        </a:p>
                      </a:txBody>
                      <a:tcPr>
                        <a:solidFill>
                          <a:srgbClr val="C00000"/>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800" b="1" i="1" dirty="0" smtClean="0">
                                        <a:solidFill>
                                          <a:schemeClr val="bg1"/>
                                        </a:solidFill>
                                        <a:latin typeface="Cambria Math" panose="02040503050406030204" pitchFamily="18" charset="0"/>
                                      </a:rPr>
                                    </m:ctrlPr>
                                  </m:sSubPr>
                                  <m:e>
                                    <m:r>
                                      <a:rPr lang="zh-CN" altLang="en-US" sz="1800" b="1" i="1" dirty="0" smtClean="0">
                                        <a:solidFill>
                                          <a:schemeClr val="bg1"/>
                                        </a:solidFill>
                                        <a:latin typeface="Cambria Math" panose="02040503050406030204" pitchFamily="18" charset="0"/>
                                      </a:rPr>
                                      <m:t>𝝋</m:t>
                                    </m:r>
                                  </m:e>
                                  <m:sub>
                                    <m:r>
                                      <a:rPr lang="en-US" altLang="zh-CN" sz="1800" b="1" i="1" dirty="0" smtClean="0">
                                        <a:solidFill>
                                          <a:schemeClr val="bg1"/>
                                        </a:solidFill>
                                        <a:latin typeface="Cambria Math" panose="02040503050406030204" pitchFamily="18" charset="0"/>
                                      </a:rPr>
                                      <m:t>𝟎</m:t>
                                    </m:r>
                                  </m:sub>
                                </m:sSub>
                              </m:oMath>
                            </m:oMathPara>
                          </a14:m>
                          <a:endParaRPr lang="zh-CN" altLang="en-US" b="1" dirty="0">
                            <a:solidFill>
                              <a:schemeClr val="bg1"/>
                            </a:solidFill>
                            <a:latin typeface="幼圆" panose="02010509060101010101" pitchFamily="49" charset="-122"/>
                            <a:ea typeface="幼圆" panose="02010509060101010101" pitchFamily="49" charset="-122"/>
                          </a:endParaRPr>
                        </a:p>
                      </a:txBody>
                      <a:tcPr>
                        <a:solidFill>
                          <a:srgbClr val="C00000"/>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altLang="zh-CN" sz="1800" b="1" i="1" dirty="0" smtClean="0">
                                        <a:solidFill>
                                          <a:schemeClr val="bg1"/>
                                        </a:solidFill>
                                        <a:latin typeface="Cambria Math" panose="02040503050406030204" pitchFamily="18" charset="0"/>
                                      </a:rPr>
                                    </m:ctrlPr>
                                  </m:sSubSupPr>
                                  <m:e>
                                    <m:r>
                                      <a:rPr lang="zh-CN" altLang="en-US" sz="1800" b="1" i="1" dirty="0" smtClean="0">
                                        <a:solidFill>
                                          <a:schemeClr val="bg1"/>
                                        </a:solidFill>
                                        <a:latin typeface="Cambria Math" panose="02040503050406030204" pitchFamily="18" charset="0"/>
                                      </a:rPr>
                                      <m:t>𝝋</m:t>
                                    </m:r>
                                  </m:e>
                                  <m:sub>
                                    <m:r>
                                      <a:rPr lang="en-US" altLang="zh-CN" sz="1800" b="1" i="1" dirty="0" smtClean="0">
                                        <a:solidFill>
                                          <a:schemeClr val="bg1"/>
                                        </a:solidFill>
                                        <a:latin typeface="Cambria Math" panose="02040503050406030204" pitchFamily="18" charset="0"/>
                                      </a:rPr>
                                      <m:t>𝟎</m:t>
                                    </m:r>
                                  </m:sub>
                                  <m:sup>
                                    <m:r>
                                      <a:rPr lang="en-US" altLang="zh-CN" sz="1800" b="1" i="1" dirty="0" smtClean="0">
                                        <a:solidFill>
                                          <a:schemeClr val="bg1"/>
                                        </a:solidFill>
                                        <a:latin typeface="Cambria Math" panose="02040503050406030204" pitchFamily="18" charset="0"/>
                                      </a:rPr>
                                      <m:t>′</m:t>
                                    </m:r>
                                  </m:sup>
                                </m:sSubSup>
                              </m:oMath>
                            </m:oMathPara>
                          </a14:m>
                          <a:endParaRPr lang="zh-CN" altLang="en-US" b="1" dirty="0">
                            <a:solidFill>
                              <a:schemeClr val="bg1"/>
                            </a:solidFill>
                            <a:latin typeface="幼圆" panose="02010509060101010101" pitchFamily="49" charset="-122"/>
                            <a:ea typeface="幼圆" panose="02010509060101010101" pitchFamily="49" charset="-122"/>
                          </a:endParaRPr>
                        </a:p>
                      </a:txBody>
                      <a:tcPr>
                        <a:solidFill>
                          <a:srgbClr val="C00000"/>
                        </a:solidFill>
                      </a:tcPr>
                    </a:tc>
                  </a:tr>
                  <a:tr h="378621">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1</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algn="ctr"/>
                          <a:r>
                            <a:rPr lang="en-US" altLang="zh-CN" b="1" dirty="0" smtClean="0">
                              <a:solidFill>
                                <a:schemeClr val="tx1"/>
                              </a:solidFill>
                              <a:latin typeface="幼圆" panose="02010509060101010101" pitchFamily="49" charset="-122"/>
                              <a:ea typeface="幼圆" panose="02010509060101010101" pitchFamily="49" charset="-122"/>
                            </a:rPr>
                            <a:t>72°05′</a:t>
                          </a:r>
                          <a:endParaRPr lang="zh-CN" altLang="en-US" b="1" dirty="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252°00′</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134°47′</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314°45′</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r>
                  <a:tr h="378621">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2</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70°45′</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250°40′</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133°41′</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313°43′</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r>
                  <a:tr h="378621">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3</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66°10′</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246°04′</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129°39′</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309°05′</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r>
                  <a:tr h="378621">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4</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47°55′</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227°54′</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110°52′</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290°48′</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r>
                  <a:tr h="378621">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5</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50°39′</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230°35′</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113°55′</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293°53′</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r>
                </a:tbl>
              </a:graphicData>
            </a:graphic>
          </p:graphicFrame>
        </mc:Choice>
        <mc:Fallback>
          <p:graphicFrame>
            <p:nvGraphicFramePr>
              <p:cNvPr id="4" name="表格 3"/>
              <p:cNvGraphicFramePr>
                <a:graphicFrameLocks noGrp="1"/>
              </p:cNvGraphicFramePr>
              <p:nvPr>
                <p:extLst>
                  <p:ext uri="{D42A27DB-BD31-4B8C-83A1-F6EECF244321}">
                    <p14:modId xmlns:p14="http://schemas.microsoft.com/office/powerpoint/2010/main" val="98135274"/>
                  </p:ext>
                </p:extLst>
              </p:nvPr>
            </p:nvGraphicFramePr>
            <p:xfrm>
              <a:off x="2142309" y="2287209"/>
              <a:ext cx="7599680" cy="2271726"/>
            </p:xfrm>
            <a:graphic>
              <a:graphicData uri="http://schemas.openxmlformats.org/drawingml/2006/table">
                <a:tbl>
                  <a:tblPr firstRow="1" bandRow="1">
                    <a:tableStyleId>{5C22544A-7EE6-4342-B048-85BDC9FD1C3A}</a:tableStyleId>
                  </a:tblPr>
                  <a:tblGrid>
                    <a:gridCol w="1519936"/>
                    <a:gridCol w="1519936"/>
                    <a:gridCol w="1519936"/>
                    <a:gridCol w="1519936"/>
                    <a:gridCol w="1519936"/>
                  </a:tblGrid>
                  <a:tr h="378621">
                    <a:tc>
                      <a:txBody>
                        <a:bodyPr/>
                        <a:lstStyle/>
                        <a:p>
                          <a:pPr algn="ctr"/>
                          <a:r>
                            <a:rPr lang="zh-CN" altLang="en-US" b="1" dirty="0" smtClean="0">
                              <a:solidFill>
                                <a:schemeClr val="bg1"/>
                              </a:solidFill>
                              <a:latin typeface="幼圆" panose="02010509060101010101" pitchFamily="49" charset="-122"/>
                              <a:ea typeface="幼圆" panose="02010509060101010101" pitchFamily="49" charset="-122"/>
                            </a:rPr>
                            <a:t>次数</a:t>
                          </a:r>
                          <a:endParaRPr lang="zh-CN" altLang="en-US" b="1" dirty="0">
                            <a:solidFill>
                              <a:schemeClr val="bg1"/>
                            </a:solidFill>
                            <a:latin typeface="幼圆" panose="02010509060101010101" pitchFamily="49" charset="-122"/>
                            <a:ea typeface="幼圆" panose="02010509060101010101" pitchFamily="49" charset="-122"/>
                          </a:endParaRPr>
                        </a:p>
                      </a:txBody>
                      <a:tcPr>
                        <a:solidFill>
                          <a:srgbClr val="C00000"/>
                        </a:solidFill>
                      </a:tcPr>
                    </a:tc>
                    <a:tc>
                      <a:txBody>
                        <a:bodyPr/>
                        <a:lstStyle/>
                        <a:p>
                          <a:endParaRPr lang="zh-CN"/>
                        </a:p>
                      </a:txBody>
                      <a:tcPr>
                        <a:blipFill rotWithShape="0">
                          <a:blip r:embed="rId3"/>
                          <a:stretch>
                            <a:fillRect l="-100803" t="-8065" r="-302410" b="-524194"/>
                          </a:stretch>
                        </a:blipFill>
                      </a:tcPr>
                    </a:tc>
                    <a:tc>
                      <a:txBody>
                        <a:bodyPr/>
                        <a:lstStyle/>
                        <a:p>
                          <a:endParaRPr lang="zh-CN"/>
                        </a:p>
                      </a:txBody>
                      <a:tcPr>
                        <a:blipFill rotWithShape="0">
                          <a:blip r:embed="rId3"/>
                          <a:stretch>
                            <a:fillRect l="-200000" t="-8065" r="-201200" b="-524194"/>
                          </a:stretch>
                        </a:blipFill>
                      </a:tcPr>
                    </a:tc>
                    <a:tc>
                      <a:txBody>
                        <a:bodyPr/>
                        <a:lstStyle/>
                        <a:p>
                          <a:endParaRPr lang="zh-CN"/>
                        </a:p>
                      </a:txBody>
                      <a:tcPr>
                        <a:blipFill rotWithShape="0">
                          <a:blip r:embed="rId3"/>
                          <a:stretch>
                            <a:fillRect l="-301205" t="-8065" r="-102008" b="-524194"/>
                          </a:stretch>
                        </a:blipFill>
                      </a:tcPr>
                    </a:tc>
                    <a:tc>
                      <a:txBody>
                        <a:bodyPr/>
                        <a:lstStyle/>
                        <a:p>
                          <a:endParaRPr lang="zh-CN"/>
                        </a:p>
                      </a:txBody>
                      <a:tcPr>
                        <a:blipFill rotWithShape="0">
                          <a:blip r:embed="rId3"/>
                          <a:stretch>
                            <a:fillRect l="-399600" t="-8065" r="-1600" b="-524194"/>
                          </a:stretch>
                        </a:blipFill>
                      </a:tcPr>
                    </a:tc>
                  </a:tr>
                  <a:tr h="378621">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1</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algn="ctr"/>
                          <a:r>
                            <a:rPr lang="en-US" altLang="zh-CN" b="1" dirty="0" smtClean="0">
                              <a:solidFill>
                                <a:schemeClr val="tx1"/>
                              </a:solidFill>
                              <a:latin typeface="幼圆" panose="02010509060101010101" pitchFamily="49" charset="-122"/>
                              <a:ea typeface="幼圆" panose="02010509060101010101" pitchFamily="49" charset="-122"/>
                            </a:rPr>
                            <a:t>72°05′</a:t>
                          </a:r>
                          <a:endParaRPr lang="zh-CN" altLang="en-US" b="1" dirty="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252°00′</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134°47′</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314°45′</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r>
                  <a:tr h="378621">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2</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70°45′</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250°40′</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133°41′</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313°43′</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r>
                  <a:tr h="378621">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3</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66°10′</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246°04′</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129°39′</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309°05′</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r>
                  <a:tr h="378621">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4</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47°55′</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227°54′</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110°52′</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290°48′</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r>
                  <a:tr h="378621">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5</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50°39′</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230°35′</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113°55′</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1" dirty="0" smtClean="0">
                              <a:solidFill>
                                <a:schemeClr val="tx1"/>
                              </a:solidFill>
                              <a:latin typeface="幼圆" panose="02010509060101010101" pitchFamily="49" charset="-122"/>
                              <a:ea typeface="幼圆" panose="02010509060101010101" pitchFamily="49" charset="-122"/>
                            </a:rPr>
                            <a:t>293°53′</a:t>
                          </a:r>
                          <a:endParaRPr lang="zh-CN" altLang="en-US" b="1" dirty="0" smtClean="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r>
                </a:tbl>
              </a:graphicData>
            </a:graphic>
          </p:graphicFrame>
        </mc:Fallback>
      </mc:AlternateContent>
      <mc:AlternateContent xmlns:mc="http://schemas.openxmlformats.org/markup-compatibility/2006">
        <mc:Choice xmlns:a14="http://schemas.microsoft.com/office/drawing/2010/main" Requires="a14">
          <p:sp>
            <p:nvSpPr>
              <p:cNvPr id="5" name="文本框 4"/>
              <p:cNvSpPr txBox="1"/>
              <p:nvPr/>
            </p:nvSpPr>
            <p:spPr>
              <a:xfrm>
                <a:off x="6862354" y="5133701"/>
                <a:ext cx="4088674" cy="1241943"/>
              </a:xfrm>
              <a:prstGeom prst="rect">
                <a:avLst/>
              </a:prstGeom>
              <a:noFill/>
            </p:spPr>
            <p:txBody>
              <a:bodyPr wrap="square" rtlCol="0">
                <a:spAutoFit/>
              </a:bodyPr>
              <a:lstStyle/>
              <a:p>
                <a:r>
                  <a:rPr lang="en-US" altLang="zh-CN" sz="3200" dirty="0" smtClean="0">
                    <a:solidFill>
                      <a:schemeClr val="bg1"/>
                    </a:solidFill>
                  </a:rPr>
                  <a:t>n=</a:t>
                </a:r>
                <a14:m>
                  <m:oMath xmlns:m="http://schemas.openxmlformats.org/officeDocument/2006/math">
                    <m:f>
                      <m:fPr>
                        <m:ctrlPr>
                          <a:rPr lang="en-US" altLang="zh-CN" sz="3200" i="1" smtClean="0">
                            <a:solidFill>
                              <a:schemeClr val="bg1"/>
                            </a:solidFill>
                            <a:latin typeface="Cambria Math" panose="02040503050406030204" pitchFamily="18" charset="0"/>
                          </a:rPr>
                        </m:ctrlPr>
                      </m:fPr>
                      <m:num>
                        <m:func>
                          <m:funcPr>
                            <m:ctrlPr>
                              <a:rPr lang="en-US" altLang="zh-CN" sz="3200" i="1" smtClean="0">
                                <a:solidFill>
                                  <a:schemeClr val="bg1"/>
                                </a:solidFill>
                                <a:latin typeface="Cambria Math" panose="02040503050406030204" pitchFamily="18" charset="0"/>
                              </a:rPr>
                            </m:ctrlPr>
                          </m:funcPr>
                          <m:fName>
                            <m:r>
                              <m:rPr>
                                <m:sty m:val="p"/>
                              </m:rPr>
                              <a:rPr lang="en-US" altLang="zh-CN" sz="3200" i="0" smtClean="0">
                                <a:solidFill>
                                  <a:schemeClr val="bg1"/>
                                </a:solidFill>
                                <a:latin typeface="Cambria Math" panose="02040503050406030204" pitchFamily="18" charset="0"/>
                              </a:rPr>
                              <m:t>sin</m:t>
                            </m:r>
                          </m:fName>
                          <m:e>
                            <m:f>
                              <m:fPr>
                                <m:ctrlPr>
                                  <a:rPr lang="en-US" altLang="zh-CN" sz="3200" i="1" smtClean="0">
                                    <a:solidFill>
                                      <a:schemeClr val="bg1"/>
                                    </a:solidFill>
                                    <a:latin typeface="Cambria Math" panose="02040503050406030204" pitchFamily="18" charset="0"/>
                                  </a:rPr>
                                </m:ctrlPr>
                              </m:fPr>
                              <m:num>
                                <m:r>
                                  <a:rPr lang="en-US" altLang="zh-CN" sz="3200" i="1">
                                    <a:solidFill>
                                      <a:schemeClr val="bg1"/>
                                    </a:solidFill>
                                    <a:latin typeface="Cambria Math" panose="02040503050406030204" pitchFamily="18" charset="0"/>
                                  </a:rPr>
                                  <m:t>𝐴</m:t>
                                </m:r>
                                <m:r>
                                  <a:rPr lang="en-US" altLang="zh-CN" sz="3200" i="1">
                                    <a:solidFill>
                                      <a:schemeClr val="bg1"/>
                                    </a:solidFill>
                                    <a:latin typeface="Cambria Math" panose="02040503050406030204" pitchFamily="18" charset="0"/>
                                  </a:rPr>
                                  <m:t>+</m:t>
                                </m:r>
                                <m:sSub>
                                  <m:sSubPr>
                                    <m:ctrlPr>
                                      <a:rPr lang="en-US" altLang="zh-CN" sz="3200" i="1">
                                        <a:solidFill>
                                          <a:schemeClr val="bg1"/>
                                        </a:solidFill>
                                        <a:latin typeface="Cambria Math" panose="02040503050406030204" pitchFamily="18" charset="0"/>
                                      </a:rPr>
                                    </m:ctrlPr>
                                  </m:sSubPr>
                                  <m:e>
                                    <m:r>
                                      <a:rPr lang="zh-CN" altLang="en-US" sz="3200" i="1">
                                        <a:solidFill>
                                          <a:schemeClr val="bg1"/>
                                        </a:solidFill>
                                        <a:latin typeface="Cambria Math" panose="02040503050406030204" pitchFamily="18" charset="0"/>
                                      </a:rPr>
                                      <m:t>𝛿</m:t>
                                    </m:r>
                                  </m:e>
                                  <m:sub>
                                    <m:r>
                                      <a:rPr lang="en-US" altLang="zh-CN" sz="3200" i="1">
                                        <a:solidFill>
                                          <a:schemeClr val="bg1"/>
                                        </a:solidFill>
                                        <a:latin typeface="Cambria Math" panose="02040503050406030204" pitchFamily="18" charset="0"/>
                                      </a:rPr>
                                      <m:t>𝐷</m:t>
                                    </m:r>
                                  </m:sub>
                                </m:sSub>
                              </m:num>
                              <m:den>
                                <m:r>
                                  <a:rPr lang="en-US" altLang="zh-CN" sz="3200" b="0" i="1" smtClean="0">
                                    <a:solidFill>
                                      <a:schemeClr val="bg1"/>
                                    </a:solidFill>
                                    <a:latin typeface="Cambria Math" panose="02040503050406030204" pitchFamily="18" charset="0"/>
                                  </a:rPr>
                                  <m:t>2</m:t>
                                </m:r>
                              </m:den>
                            </m:f>
                          </m:e>
                        </m:func>
                      </m:num>
                      <m:den>
                        <m:func>
                          <m:funcPr>
                            <m:ctrlPr>
                              <a:rPr lang="en-US" altLang="zh-CN" sz="3200" i="1" smtClean="0">
                                <a:solidFill>
                                  <a:schemeClr val="bg1"/>
                                </a:solidFill>
                                <a:latin typeface="Cambria Math" panose="02040503050406030204" pitchFamily="18" charset="0"/>
                              </a:rPr>
                            </m:ctrlPr>
                          </m:funcPr>
                          <m:fName>
                            <m:r>
                              <m:rPr>
                                <m:sty m:val="p"/>
                              </m:rPr>
                              <a:rPr lang="en-US" altLang="zh-CN" sz="3200" i="0" smtClean="0">
                                <a:solidFill>
                                  <a:schemeClr val="bg1"/>
                                </a:solidFill>
                                <a:latin typeface="Cambria Math" panose="02040503050406030204" pitchFamily="18" charset="0"/>
                              </a:rPr>
                              <m:t>sin</m:t>
                            </m:r>
                          </m:fName>
                          <m:e>
                            <m:f>
                              <m:fPr>
                                <m:ctrlPr>
                                  <a:rPr lang="en-US" altLang="zh-CN" sz="3200" i="1" smtClean="0">
                                    <a:solidFill>
                                      <a:schemeClr val="bg1"/>
                                    </a:solidFill>
                                    <a:latin typeface="Cambria Math" panose="02040503050406030204" pitchFamily="18" charset="0"/>
                                  </a:rPr>
                                </m:ctrlPr>
                              </m:fPr>
                              <m:num>
                                <m:r>
                                  <a:rPr lang="en-US" altLang="zh-CN" sz="3200" b="0" i="1" smtClean="0">
                                    <a:solidFill>
                                      <a:schemeClr val="bg1"/>
                                    </a:solidFill>
                                    <a:latin typeface="Cambria Math" panose="02040503050406030204" pitchFamily="18" charset="0"/>
                                  </a:rPr>
                                  <m:t>𝐴</m:t>
                                </m:r>
                              </m:num>
                              <m:den>
                                <m:r>
                                  <a:rPr lang="en-US" altLang="zh-CN" sz="3200" b="0" i="1" smtClean="0">
                                    <a:solidFill>
                                      <a:schemeClr val="bg1"/>
                                    </a:solidFill>
                                    <a:latin typeface="Cambria Math" panose="02040503050406030204" pitchFamily="18" charset="0"/>
                                  </a:rPr>
                                  <m:t>2</m:t>
                                </m:r>
                              </m:den>
                            </m:f>
                          </m:e>
                        </m:func>
                      </m:den>
                    </m:f>
                    <m:r>
                      <a:rPr lang="en-US" altLang="zh-CN" sz="3200" b="0" i="1" smtClean="0">
                        <a:solidFill>
                          <a:schemeClr val="bg1"/>
                        </a:solidFill>
                        <a:latin typeface="Cambria Math" panose="02040503050406030204" pitchFamily="18" charset="0"/>
                      </a:rPr>
                      <m:t>=1.6833</m:t>
                    </m:r>
                  </m:oMath>
                </a14:m>
                <a:endParaRPr lang="zh-CN" altLang="en-US" sz="3200" dirty="0">
                  <a:solidFill>
                    <a:schemeClr val="bg1"/>
                  </a:solidFill>
                </a:endParaRPr>
              </a:p>
            </p:txBody>
          </p:sp>
        </mc:Choice>
        <mc:Fallback>
          <p:sp>
            <p:nvSpPr>
              <p:cNvPr id="5" name="文本框 4"/>
              <p:cNvSpPr txBox="1">
                <a:spLocks noRot="1" noChangeAspect="1" noMove="1" noResize="1" noEditPoints="1" noAdjustHandles="1" noChangeArrowheads="1" noChangeShapeType="1" noTextEdit="1"/>
              </p:cNvSpPr>
              <p:nvPr/>
            </p:nvSpPr>
            <p:spPr>
              <a:xfrm>
                <a:off x="6862354" y="5133701"/>
                <a:ext cx="4088674" cy="1241943"/>
              </a:xfrm>
              <a:prstGeom prst="rect">
                <a:avLst/>
              </a:prstGeom>
              <a:blipFill rotWithShape="0">
                <a:blip r:embed="rId4"/>
                <a:stretch>
                  <a:fillRect l="-3881"/>
                </a:stretch>
              </a:blipFill>
            </p:spPr>
            <p:txBody>
              <a:bodyPr/>
              <a:lstStyle/>
              <a:p>
                <a:r>
                  <a:rPr lang="zh-CN" altLang="en-US">
                    <a:noFill/>
                  </a:rPr>
                  <a:t> </a:t>
                </a:r>
              </a:p>
            </p:txBody>
          </p:sp>
        </mc:Fallback>
      </mc:AlternateContent>
      <p:sp>
        <p:nvSpPr>
          <p:cNvPr id="3" name="文本框 2"/>
          <p:cNvSpPr txBox="1"/>
          <p:nvPr/>
        </p:nvSpPr>
        <p:spPr>
          <a:xfrm>
            <a:off x="3568337" y="4611189"/>
            <a:ext cx="5055325" cy="369332"/>
          </a:xfrm>
          <a:prstGeom prst="rect">
            <a:avLst/>
          </a:prstGeom>
          <a:noFill/>
        </p:spPr>
        <p:txBody>
          <a:bodyPr wrap="square" rtlCol="0">
            <a:spAutoFit/>
          </a:bodyPr>
          <a:lstStyle/>
          <a:p>
            <a:pPr algn="ctr"/>
            <a:r>
              <a:rPr lang="zh-CN" altLang="en-US" b="1" dirty="0" smtClean="0">
                <a:solidFill>
                  <a:schemeClr val="bg1"/>
                </a:solidFill>
                <a:latin typeface="幼圆" panose="02010509060101010101" pitchFamily="49" charset="-122"/>
                <a:ea typeface="幼圆" panose="02010509060101010101" pitchFamily="49" charset="-122"/>
              </a:rPr>
              <a:t>以绿光</a:t>
            </a:r>
            <a:r>
              <a:rPr lang="en-US" altLang="zh-CN" b="1" dirty="0" smtClean="0">
                <a:solidFill>
                  <a:schemeClr val="bg1"/>
                </a:solidFill>
                <a:latin typeface="幼圆" panose="02010509060101010101" pitchFamily="49" charset="-122"/>
                <a:ea typeface="幼圆" panose="02010509060101010101" pitchFamily="49" charset="-122"/>
              </a:rPr>
              <a:t>546.07nm</a:t>
            </a:r>
            <a:r>
              <a:rPr lang="zh-CN" altLang="en-US" b="1" dirty="0" smtClean="0">
                <a:solidFill>
                  <a:schemeClr val="bg1"/>
                </a:solidFill>
                <a:latin typeface="幼圆" panose="02010509060101010101" pitchFamily="49" charset="-122"/>
                <a:ea typeface="幼圆" panose="02010509060101010101" pitchFamily="49" charset="-122"/>
              </a:rPr>
              <a:t>为准</a:t>
            </a:r>
            <a:endParaRPr lang="zh-CN" altLang="en-US" b="1" dirty="0">
              <a:solidFill>
                <a:schemeClr val="bg1"/>
              </a:solidFill>
              <a:latin typeface="幼圆" panose="02010509060101010101" pitchFamily="49" charset="-122"/>
              <a:ea typeface="幼圆" panose="02010509060101010101" pitchFamily="49" charset="-122"/>
            </a:endParaRPr>
          </a:p>
        </p:txBody>
      </p:sp>
      <mc:AlternateContent xmlns:mc="http://schemas.openxmlformats.org/markup-compatibility/2006">
        <mc:Choice xmlns:a14="http://schemas.microsoft.com/office/drawing/2010/main" Requires="a14">
          <p:sp>
            <p:nvSpPr>
              <p:cNvPr id="6" name="文本框 5"/>
              <p:cNvSpPr txBox="1"/>
              <p:nvPr/>
            </p:nvSpPr>
            <p:spPr>
              <a:xfrm>
                <a:off x="1578429" y="5409803"/>
                <a:ext cx="4992188" cy="689741"/>
              </a:xfrm>
              <a:prstGeom prst="rect">
                <a:avLst/>
              </a:prstGeom>
              <a:noFill/>
            </p:spPr>
            <p:txBody>
              <a:bodyPr wrap="square" lIns="0" tIns="0" rIns="0" bIns="0" rtlCol="0">
                <a:spAutoFit/>
              </a:bodyPr>
              <a:lstStyle/>
              <a:p>
                <a14:m>
                  <m:oMath xmlns:m="http://schemas.openxmlformats.org/officeDocument/2006/math">
                    <m:sSub>
                      <m:sSubPr>
                        <m:ctrlPr>
                          <a:rPr lang="en-US" altLang="zh-CN" sz="2800" i="1" smtClean="0">
                            <a:solidFill>
                              <a:schemeClr val="bg1"/>
                            </a:solidFill>
                            <a:latin typeface="Cambria Math" panose="02040503050406030204" pitchFamily="18" charset="0"/>
                          </a:rPr>
                        </m:ctrlPr>
                      </m:sSubPr>
                      <m:e>
                        <m:r>
                          <a:rPr lang="en-US" altLang="zh-CN" sz="2800" b="0" i="1" smtClean="0">
                            <a:solidFill>
                              <a:schemeClr val="bg1"/>
                            </a:solidFill>
                            <a:latin typeface="Cambria Math" panose="02040503050406030204" pitchFamily="18" charset="0"/>
                          </a:rPr>
                          <m:t>   </m:t>
                        </m:r>
                        <m:r>
                          <a:rPr lang="zh-CN" altLang="en-US" sz="2800" i="1" smtClean="0">
                            <a:solidFill>
                              <a:schemeClr val="bg1"/>
                            </a:solidFill>
                            <a:latin typeface="Cambria Math" panose="02040503050406030204" pitchFamily="18" charset="0"/>
                          </a:rPr>
                          <m:t>𝛿</m:t>
                        </m:r>
                      </m:e>
                      <m:sub>
                        <m:r>
                          <a:rPr lang="en-US" altLang="zh-CN" sz="2800" b="0" i="1" smtClean="0">
                            <a:solidFill>
                              <a:schemeClr val="bg1"/>
                            </a:solidFill>
                            <a:latin typeface="Cambria Math" panose="02040503050406030204" pitchFamily="18" charset="0"/>
                          </a:rPr>
                          <m:t>𝐷</m:t>
                        </m:r>
                      </m:sub>
                    </m:sSub>
                  </m:oMath>
                </a14:m>
                <a:r>
                  <a:rPr lang="en-US" altLang="zh-CN" sz="2800" dirty="0" smtClean="0">
                    <a:solidFill>
                      <a:schemeClr val="bg1"/>
                    </a:solidFill>
                  </a:rPr>
                  <a:t>=</a:t>
                </a:r>
                <a14:m>
                  <m:oMath xmlns:m="http://schemas.openxmlformats.org/officeDocument/2006/math">
                    <m:f>
                      <m:fPr>
                        <m:ctrlPr>
                          <a:rPr lang="en-US" altLang="zh-CN" sz="2800" i="1" dirty="0" smtClean="0">
                            <a:solidFill>
                              <a:schemeClr val="bg1"/>
                            </a:solidFill>
                            <a:latin typeface="Cambria Math" panose="02040503050406030204" pitchFamily="18" charset="0"/>
                          </a:rPr>
                        </m:ctrlPr>
                      </m:fPr>
                      <m:num>
                        <m:d>
                          <m:dPr>
                            <m:ctrlPr>
                              <a:rPr lang="en-US" altLang="zh-CN" sz="2800" i="1" dirty="0" smtClean="0">
                                <a:solidFill>
                                  <a:schemeClr val="bg1"/>
                                </a:solidFill>
                                <a:latin typeface="Cambria Math" panose="02040503050406030204" pitchFamily="18" charset="0"/>
                              </a:rPr>
                            </m:ctrlPr>
                          </m:dPr>
                          <m:e>
                            <m:sSup>
                              <m:sSupPr>
                                <m:ctrlPr>
                                  <a:rPr lang="en-US" altLang="zh-CN" sz="2800" i="1" dirty="0" smtClean="0">
                                    <a:solidFill>
                                      <a:schemeClr val="bg1"/>
                                    </a:solidFill>
                                    <a:latin typeface="Cambria Math" panose="02040503050406030204" pitchFamily="18" charset="0"/>
                                  </a:rPr>
                                </m:ctrlPr>
                              </m:sSupPr>
                              <m:e>
                                <m:r>
                                  <a:rPr lang="zh-CN" altLang="en-US" sz="2800" i="1" dirty="0" smtClean="0">
                                    <a:solidFill>
                                      <a:schemeClr val="bg1"/>
                                    </a:solidFill>
                                    <a:latin typeface="Cambria Math" panose="02040503050406030204" pitchFamily="18" charset="0"/>
                                  </a:rPr>
                                  <m:t>𝜑</m:t>
                                </m:r>
                              </m:e>
                              <m:sup>
                                <m:r>
                                  <a:rPr lang="en-US" altLang="zh-CN" sz="2800" b="0" i="1" dirty="0" smtClean="0">
                                    <a:solidFill>
                                      <a:schemeClr val="bg1"/>
                                    </a:solidFill>
                                    <a:latin typeface="Cambria Math" panose="02040503050406030204" pitchFamily="18" charset="0"/>
                                  </a:rPr>
                                  <m:t>′</m:t>
                                </m:r>
                              </m:sup>
                            </m:sSup>
                            <m:r>
                              <a:rPr lang="en-US" altLang="zh-CN" sz="2800" b="0" i="1" dirty="0" smtClean="0">
                                <a:solidFill>
                                  <a:schemeClr val="bg1"/>
                                </a:solidFill>
                                <a:latin typeface="Cambria Math" panose="02040503050406030204" pitchFamily="18" charset="0"/>
                              </a:rPr>
                              <m:t>−</m:t>
                            </m:r>
                            <m:sSubSup>
                              <m:sSubSupPr>
                                <m:ctrlPr>
                                  <a:rPr lang="en-US" altLang="zh-CN" sz="2800" b="0" i="1" dirty="0" smtClean="0">
                                    <a:solidFill>
                                      <a:schemeClr val="bg1"/>
                                    </a:solidFill>
                                    <a:latin typeface="Cambria Math" panose="02040503050406030204" pitchFamily="18" charset="0"/>
                                  </a:rPr>
                                </m:ctrlPr>
                              </m:sSubSupPr>
                              <m:e>
                                <m:r>
                                  <a:rPr lang="zh-CN" altLang="en-US" sz="2800" b="0" i="1" dirty="0" smtClean="0">
                                    <a:solidFill>
                                      <a:schemeClr val="bg1"/>
                                    </a:solidFill>
                                    <a:latin typeface="Cambria Math" panose="02040503050406030204" pitchFamily="18" charset="0"/>
                                  </a:rPr>
                                  <m:t>𝜑</m:t>
                                </m:r>
                              </m:e>
                              <m:sub>
                                <m:r>
                                  <a:rPr lang="en-US" altLang="zh-CN" sz="2800" b="0" i="1" dirty="0" smtClean="0">
                                    <a:solidFill>
                                      <a:schemeClr val="bg1"/>
                                    </a:solidFill>
                                    <a:latin typeface="Cambria Math" panose="02040503050406030204" pitchFamily="18" charset="0"/>
                                  </a:rPr>
                                  <m:t>0</m:t>
                                </m:r>
                              </m:sub>
                              <m:sup>
                                <m:r>
                                  <a:rPr lang="en-US" altLang="zh-CN" sz="2800" b="0" i="1" dirty="0" smtClean="0">
                                    <a:solidFill>
                                      <a:schemeClr val="bg1"/>
                                    </a:solidFill>
                                    <a:latin typeface="Cambria Math" panose="02040503050406030204" pitchFamily="18" charset="0"/>
                                  </a:rPr>
                                  <m:t>′</m:t>
                                </m:r>
                              </m:sup>
                            </m:sSubSup>
                          </m:e>
                        </m:d>
                        <m:r>
                          <a:rPr lang="en-US" altLang="zh-CN" sz="2800" b="0" i="1" dirty="0" smtClean="0">
                            <a:solidFill>
                              <a:schemeClr val="bg1"/>
                            </a:solidFill>
                            <a:latin typeface="Cambria Math" panose="02040503050406030204" pitchFamily="18" charset="0"/>
                          </a:rPr>
                          <m:t>+</m:t>
                        </m:r>
                        <m:d>
                          <m:dPr>
                            <m:ctrlPr>
                              <a:rPr lang="en-US" altLang="zh-CN" sz="2800" b="0" i="1" dirty="0" smtClean="0">
                                <a:solidFill>
                                  <a:schemeClr val="bg1"/>
                                </a:solidFill>
                                <a:latin typeface="Cambria Math" panose="02040503050406030204" pitchFamily="18" charset="0"/>
                              </a:rPr>
                            </m:ctrlPr>
                          </m:dPr>
                          <m:e>
                            <m:r>
                              <a:rPr lang="zh-CN" altLang="en-US" sz="2800" b="0" i="1" dirty="0" smtClean="0">
                                <a:solidFill>
                                  <a:schemeClr val="bg1"/>
                                </a:solidFill>
                                <a:latin typeface="Cambria Math" panose="02040503050406030204" pitchFamily="18" charset="0"/>
                              </a:rPr>
                              <m:t>𝜑</m:t>
                            </m:r>
                            <m:r>
                              <a:rPr lang="en-US" altLang="zh-CN" sz="2800" b="0" i="1" dirty="0" smtClean="0">
                                <a:solidFill>
                                  <a:schemeClr val="bg1"/>
                                </a:solidFill>
                                <a:latin typeface="Cambria Math" panose="02040503050406030204" pitchFamily="18" charset="0"/>
                              </a:rPr>
                              <m:t>−</m:t>
                            </m:r>
                            <m:sSub>
                              <m:sSubPr>
                                <m:ctrlPr>
                                  <a:rPr lang="en-US" altLang="zh-CN" sz="2800" b="0" i="1" dirty="0" smtClean="0">
                                    <a:solidFill>
                                      <a:schemeClr val="bg1"/>
                                    </a:solidFill>
                                    <a:latin typeface="Cambria Math" panose="02040503050406030204" pitchFamily="18" charset="0"/>
                                  </a:rPr>
                                </m:ctrlPr>
                              </m:sSubPr>
                              <m:e>
                                <m:r>
                                  <a:rPr lang="zh-CN" altLang="en-US" sz="2800" b="0" i="1" dirty="0" smtClean="0">
                                    <a:solidFill>
                                      <a:schemeClr val="bg1"/>
                                    </a:solidFill>
                                    <a:latin typeface="Cambria Math" panose="02040503050406030204" pitchFamily="18" charset="0"/>
                                  </a:rPr>
                                  <m:t>𝜑</m:t>
                                </m:r>
                              </m:e>
                              <m:sub>
                                <m:r>
                                  <a:rPr lang="en-US" altLang="zh-CN" sz="2800" b="0" i="1" dirty="0" smtClean="0">
                                    <a:solidFill>
                                      <a:schemeClr val="bg1"/>
                                    </a:solidFill>
                                    <a:latin typeface="Cambria Math" panose="02040503050406030204" pitchFamily="18" charset="0"/>
                                  </a:rPr>
                                  <m:t>0</m:t>
                                </m:r>
                              </m:sub>
                            </m:sSub>
                          </m:e>
                        </m:d>
                      </m:num>
                      <m:den>
                        <m:r>
                          <a:rPr lang="en-US" altLang="zh-CN" sz="2800" b="0" i="1" dirty="0" smtClean="0">
                            <a:solidFill>
                              <a:schemeClr val="bg1"/>
                            </a:solidFill>
                            <a:latin typeface="Cambria Math" panose="02040503050406030204" pitchFamily="18" charset="0"/>
                          </a:rPr>
                          <m:t>2</m:t>
                        </m:r>
                      </m:den>
                    </m:f>
                  </m:oMath>
                </a14:m>
                <a:endParaRPr lang="zh-CN" altLang="en-US" sz="2800" dirty="0">
                  <a:solidFill>
                    <a:schemeClr val="bg1"/>
                  </a:solidFill>
                </a:endParaRPr>
              </a:p>
            </p:txBody>
          </p:sp>
        </mc:Choice>
        <mc:Fallback>
          <p:sp>
            <p:nvSpPr>
              <p:cNvPr id="6" name="文本框 5"/>
              <p:cNvSpPr txBox="1">
                <a:spLocks noRot="1" noChangeAspect="1" noMove="1" noResize="1" noEditPoints="1" noAdjustHandles="1" noChangeArrowheads="1" noChangeShapeType="1" noTextEdit="1"/>
              </p:cNvSpPr>
              <p:nvPr/>
            </p:nvSpPr>
            <p:spPr>
              <a:xfrm>
                <a:off x="1578429" y="5409803"/>
                <a:ext cx="4992188" cy="689741"/>
              </a:xfrm>
              <a:prstGeom prst="rect">
                <a:avLst/>
              </a:prstGeom>
              <a:blipFill rotWithShape="0">
                <a:blip r:embed="rId5"/>
                <a:stretch>
                  <a:fillRect b="-1842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686221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3"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190" y="640080"/>
            <a:ext cx="6858513" cy="529976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95360" y="1183606"/>
            <a:ext cx="2370650" cy="4212708"/>
          </a:xfrm>
          <a:prstGeom prst="rect">
            <a:avLst/>
          </a:prstGeom>
          <a:ln>
            <a:noFill/>
          </a:ln>
          <a:effectLst>
            <a:softEdge rad="112500"/>
          </a:effectLst>
        </p:spPr>
      </p:pic>
      <mc:AlternateContent xmlns:mc="http://schemas.openxmlformats.org/markup-compatibility/2006">
        <mc:Choice xmlns:a14="http://schemas.microsoft.com/office/drawing/2010/main" Requires="a14">
          <p:sp>
            <p:nvSpPr>
              <p:cNvPr id="6" name="文本框 5"/>
              <p:cNvSpPr txBox="1"/>
              <p:nvPr/>
            </p:nvSpPr>
            <p:spPr>
              <a:xfrm>
                <a:off x="1686245" y="5939840"/>
                <a:ext cx="4214191" cy="697820"/>
              </a:xfrm>
              <a:prstGeom prst="rect">
                <a:avLst/>
              </a:prstGeom>
              <a:noFill/>
            </p:spPr>
            <p:txBody>
              <a:bodyPr wrap="square" rtlCol="0">
                <a:spAutoFit/>
              </a:bodyPr>
              <a:lstStyle/>
              <a:p>
                <a:r>
                  <a:rPr lang="en-US" altLang="zh-CN" sz="2400" b="1" dirty="0" smtClean="0">
                    <a:solidFill>
                      <a:schemeClr val="bg1"/>
                    </a:solidFill>
                  </a:rPr>
                  <a:t>n=0.85153</a:t>
                </a:r>
                <a14:m>
                  <m:oMath xmlns:m="http://schemas.openxmlformats.org/officeDocument/2006/math">
                    <m:sSup>
                      <m:sSupPr>
                        <m:ctrlPr>
                          <a:rPr lang="en-US" altLang="zh-CN" sz="2400" b="1" i="1" smtClean="0">
                            <a:solidFill>
                              <a:schemeClr val="bg1"/>
                            </a:solidFill>
                            <a:latin typeface="Cambria Math" panose="02040503050406030204" pitchFamily="18" charset="0"/>
                          </a:rPr>
                        </m:ctrlPr>
                      </m:sSupPr>
                      <m:e>
                        <m:r>
                          <a:rPr lang="en-US" altLang="zh-CN" sz="2400" b="1" i="1" smtClean="0">
                            <a:solidFill>
                              <a:schemeClr val="bg1"/>
                            </a:solidFill>
                            <a:latin typeface="Cambria Math" panose="02040503050406030204" pitchFamily="18" charset="0"/>
                          </a:rPr>
                          <m:t>𝒆</m:t>
                        </m:r>
                      </m:e>
                      <m:sup>
                        <m:r>
                          <a:rPr lang="en-US" altLang="zh-CN" sz="2400" b="1" i="1">
                            <a:solidFill>
                              <a:schemeClr val="bg1"/>
                            </a:solidFill>
                            <a:latin typeface="Cambria Math" panose="02040503050406030204" pitchFamily="18" charset="0"/>
                          </a:rPr>
                          <m:t>-</m:t>
                        </m:r>
                        <m:f>
                          <m:fPr>
                            <m:ctrlPr>
                              <a:rPr lang="en-US" altLang="zh-CN" sz="2400" b="1" i="1" smtClean="0">
                                <a:solidFill>
                                  <a:schemeClr val="bg1"/>
                                </a:solidFill>
                                <a:latin typeface="Cambria Math" panose="02040503050406030204" pitchFamily="18" charset="0"/>
                              </a:rPr>
                            </m:ctrlPr>
                          </m:fPr>
                          <m:num>
                            <m:r>
                              <m:rPr>
                                <m:nor/>
                              </m:rPr>
                              <a:rPr lang="el-GR" altLang="zh-CN" sz="2400" b="1">
                                <a:solidFill>
                                  <a:schemeClr val="bg1"/>
                                </a:solidFill>
                              </a:rPr>
                              <m:t>λ</m:t>
                            </m:r>
                          </m:num>
                          <m:den>
                            <m:r>
                              <a:rPr lang="en-US" altLang="zh-CN" sz="2400" b="1" i="1">
                                <a:solidFill>
                                  <a:schemeClr val="bg1"/>
                                </a:solidFill>
                                <a:latin typeface="Cambria Math" panose="02040503050406030204" pitchFamily="18" charset="0"/>
                              </a:rPr>
                              <m:t>𝟏</m:t>
                            </m:r>
                            <m:r>
                              <a:rPr lang="en-US" altLang="zh-CN" sz="2400" b="1" i="1" smtClean="0">
                                <a:solidFill>
                                  <a:schemeClr val="bg1"/>
                                </a:solidFill>
                                <a:latin typeface="Cambria Math" panose="02040503050406030204" pitchFamily="18" charset="0"/>
                              </a:rPr>
                              <m:t>𝟒</m:t>
                            </m:r>
                            <m:r>
                              <a:rPr lang="en-US" altLang="zh-CN" sz="2400" b="1" i="1">
                                <a:solidFill>
                                  <a:schemeClr val="bg1"/>
                                </a:solidFill>
                                <a:latin typeface="Cambria Math" panose="02040503050406030204" pitchFamily="18" charset="0"/>
                              </a:rPr>
                              <m:t>𝟎</m:t>
                            </m:r>
                            <m:r>
                              <a:rPr lang="en-US" altLang="zh-CN" sz="2400" b="1" i="1" smtClean="0">
                                <a:solidFill>
                                  <a:schemeClr val="bg1"/>
                                </a:solidFill>
                                <a:latin typeface="Cambria Math" panose="02040503050406030204" pitchFamily="18" charset="0"/>
                              </a:rPr>
                              <m:t>.</m:t>
                            </m:r>
                            <m:r>
                              <a:rPr lang="en-US" altLang="zh-CN" sz="2400" b="1" i="1" smtClean="0">
                                <a:solidFill>
                                  <a:schemeClr val="bg1"/>
                                </a:solidFill>
                                <a:latin typeface="Cambria Math" panose="02040503050406030204" pitchFamily="18" charset="0"/>
                              </a:rPr>
                              <m:t>𝟏𝟎</m:t>
                            </m:r>
                            <m:r>
                              <a:rPr lang="en-US" altLang="zh-CN" sz="2400" b="1" i="1" smtClean="0">
                                <a:solidFill>
                                  <a:schemeClr val="bg1"/>
                                </a:solidFill>
                                <a:latin typeface="Cambria Math" panose="02040503050406030204" pitchFamily="18" charset="0"/>
                              </a:rPr>
                              <m:t>𝟐</m:t>
                            </m:r>
                            <m:r>
                              <a:rPr lang="en-US" altLang="zh-CN" sz="2400" b="1" i="1">
                                <a:solidFill>
                                  <a:schemeClr val="bg1"/>
                                </a:solidFill>
                                <a:latin typeface="Cambria Math" panose="02040503050406030204" pitchFamily="18" charset="0"/>
                              </a:rPr>
                              <m:t>𝟖</m:t>
                            </m:r>
                            <m:r>
                              <a:rPr lang="en-US" altLang="zh-CN" sz="2400" b="1" i="1" smtClean="0">
                                <a:solidFill>
                                  <a:schemeClr val="bg1"/>
                                </a:solidFill>
                                <a:latin typeface="Cambria Math" panose="02040503050406030204" pitchFamily="18" charset="0"/>
                              </a:rPr>
                              <m:t>𝟔</m:t>
                            </m:r>
                          </m:den>
                        </m:f>
                      </m:sup>
                    </m:sSup>
                  </m:oMath>
                </a14:m>
                <a:r>
                  <a:rPr lang="en-US" altLang="zh-CN" sz="2400" b="1" dirty="0" smtClean="0">
                    <a:solidFill>
                      <a:schemeClr val="bg1"/>
                    </a:solidFill>
                  </a:rPr>
                  <a:t>+1.66474</a:t>
                </a:r>
                <a:endParaRPr lang="zh-CN" altLang="en-US" sz="2400" b="1" dirty="0">
                  <a:solidFill>
                    <a:schemeClr val="bg1"/>
                  </a:solidFill>
                </a:endParaRPr>
              </a:p>
            </p:txBody>
          </p:sp>
        </mc:Choice>
        <mc:Fallback>
          <p:sp>
            <p:nvSpPr>
              <p:cNvPr id="6" name="文本框 5"/>
              <p:cNvSpPr txBox="1">
                <a:spLocks noRot="1" noChangeAspect="1" noMove="1" noResize="1" noEditPoints="1" noAdjustHandles="1" noChangeArrowheads="1" noChangeShapeType="1" noTextEdit="1"/>
              </p:cNvSpPr>
              <p:nvPr/>
            </p:nvSpPr>
            <p:spPr>
              <a:xfrm>
                <a:off x="1686245" y="5939840"/>
                <a:ext cx="4214191" cy="697820"/>
              </a:xfrm>
              <a:prstGeom prst="rect">
                <a:avLst/>
              </a:prstGeom>
              <a:blipFill rotWithShape="0">
                <a:blip r:embed="rId5"/>
                <a:stretch>
                  <a:fillRect l="-2315" b="-1826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529671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graphicFrame>
        <p:nvGraphicFramePr>
          <p:cNvPr id="9" name="表格 8"/>
          <p:cNvGraphicFramePr>
            <a:graphicFrameLocks noGrp="1"/>
          </p:cNvGraphicFramePr>
          <p:nvPr>
            <p:extLst>
              <p:ext uri="{D42A27DB-BD31-4B8C-83A1-F6EECF244321}">
                <p14:modId xmlns:p14="http://schemas.microsoft.com/office/powerpoint/2010/main" val="4174546308"/>
              </p:ext>
            </p:extLst>
          </p:nvPr>
        </p:nvGraphicFramePr>
        <p:xfrm>
          <a:off x="300443" y="1802672"/>
          <a:ext cx="11573694" cy="3309719"/>
        </p:xfrm>
        <a:graphic>
          <a:graphicData uri="http://schemas.openxmlformats.org/drawingml/2006/table">
            <a:tbl>
              <a:tblPr firstRow="1" bandRow="1">
                <a:tableStyleId>{5C22544A-7EE6-4342-B048-85BDC9FD1C3A}</a:tableStyleId>
              </a:tblPr>
              <a:tblGrid>
                <a:gridCol w="1285966"/>
                <a:gridCol w="1285966"/>
                <a:gridCol w="1285966"/>
                <a:gridCol w="1285966"/>
                <a:gridCol w="1285966"/>
                <a:gridCol w="1285966"/>
                <a:gridCol w="1285966"/>
                <a:gridCol w="1285966"/>
                <a:gridCol w="1285966"/>
              </a:tblGrid>
              <a:tr h="600894">
                <a:tc>
                  <a:txBody>
                    <a:bodyPr/>
                    <a:lstStyle/>
                    <a:p>
                      <a:pPr algn="ctr"/>
                      <a:r>
                        <a:rPr lang="zh-CN" altLang="en-US" sz="1000" b="1" dirty="0" smtClean="0">
                          <a:latin typeface="幼圆" panose="02010509060101010101" pitchFamily="49" charset="-122"/>
                          <a:ea typeface="幼圆" panose="02010509060101010101" pitchFamily="49" charset="-122"/>
                        </a:rPr>
                        <a:t>       </a:t>
                      </a:r>
                      <a:r>
                        <a:rPr lang="zh-CN" altLang="en-US" sz="1100" b="1" dirty="0" smtClean="0">
                          <a:latin typeface="幼圆" panose="02010509060101010101" pitchFamily="49" charset="-122"/>
                          <a:ea typeface="幼圆" panose="02010509060101010101" pitchFamily="49" charset="-122"/>
                        </a:rPr>
                        <a:t>波长（</a:t>
                      </a:r>
                      <a:r>
                        <a:rPr lang="en-US" altLang="zh-CN" sz="1100" b="1" dirty="0" smtClean="0">
                          <a:latin typeface="幼圆" panose="02010509060101010101" pitchFamily="49" charset="-122"/>
                          <a:ea typeface="幼圆" panose="02010509060101010101" pitchFamily="49" charset="-122"/>
                        </a:rPr>
                        <a:t>nm</a:t>
                      </a:r>
                      <a:r>
                        <a:rPr lang="zh-CN" altLang="en-US" sz="1100" b="1" dirty="0" smtClean="0">
                          <a:latin typeface="幼圆" panose="02010509060101010101" pitchFamily="49" charset="-122"/>
                          <a:ea typeface="幼圆" panose="02010509060101010101" pitchFamily="49" charset="-122"/>
                        </a:rPr>
                        <a:t>）</a:t>
                      </a:r>
                      <a:endParaRPr lang="en-US" altLang="zh-CN" sz="1100" b="1" dirty="0" smtClean="0">
                        <a:latin typeface="幼圆" panose="02010509060101010101" pitchFamily="49" charset="-122"/>
                        <a:ea typeface="幼圆" panose="02010509060101010101" pitchFamily="49" charset="-122"/>
                      </a:endParaRPr>
                    </a:p>
                    <a:p>
                      <a:pPr algn="ctr"/>
                      <a:endParaRPr lang="en-US" altLang="zh-CN" sz="900" b="1" dirty="0" smtClean="0">
                        <a:latin typeface="幼圆" panose="02010509060101010101" pitchFamily="49" charset="-122"/>
                        <a:ea typeface="幼圆" panose="02010509060101010101" pitchFamily="49" charset="-122"/>
                      </a:endParaRPr>
                    </a:p>
                    <a:p>
                      <a:pPr algn="ctr"/>
                      <a:endParaRPr lang="en-US" altLang="zh-CN" sz="900" b="1" dirty="0" smtClean="0">
                        <a:latin typeface="幼圆" panose="02010509060101010101" pitchFamily="49" charset="-122"/>
                        <a:ea typeface="幼圆" panose="02010509060101010101" pitchFamily="49" charset="-122"/>
                      </a:endParaRPr>
                    </a:p>
                    <a:p>
                      <a:pPr algn="ctr"/>
                      <a:r>
                        <a:rPr lang="zh-CN" altLang="en-US" sz="1100" b="1" dirty="0" smtClean="0">
                          <a:latin typeface="幼圆" panose="02010509060101010101" pitchFamily="49" charset="-122"/>
                          <a:ea typeface="幼圆" panose="02010509060101010101" pitchFamily="49" charset="-122"/>
                        </a:rPr>
                        <a:t>磁场（</a:t>
                      </a:r>
                      <a:r>
                        <a:rPr lang="en-US" altLang="zh-CN" sz="1100" b="1" dirty="0" err="1" smtClean="0">
                          <a:latin typeface="幼圆" panose="02010509060101010101" pitchFamily="49" charset="-122"/>
                          <a:ea typeface="幼圆" panose="02010509060101010101" pitchFamily="49" charset="-122"/>
                        </a:rPr>
                        <a:t>Gs</a:t>
                      </a:r>
                      <a:r>
                        <a:rPr lang="zh-CN" altLang="en-US" sz="1100" b="1" dirty="0" smtClean="0">
                          <a:latin typeface="幼圆" panose="02010509060101010101" pitchFamily="49" charset="-122"/>
                          <a:ea typeface="幼圆" panose="02010509060101010101" pitchFamily="49" charset="-122"/>
                        </a:rPr>
                        <a:t>）</a:t>
                      </a:r>
                      <a:endParaRPr lang="en-US" altLang="zh-CN" sz="1100" b="1" dirty="0" smtClean="0">
                        <a:latin typeface="幼圆" panose="02010509060101010101" pitchFamily="49" charset="-122"/>
                        <a:ea typeface="幼圆" panose="02010509060101010101" pitchFamily="49" charset="-122"/>
                      </a:endParaRPr>
                    </a:p>
                  </a:txBody>
                  <a:tcPr marL="130400" marR="130400" marT="65200" marB="65200" anchor="ctr">
                    <a:solidFill>
                      <a:srgbClr val="C00000"/>
                    </a:solidFill>
                  </a:tcPr>
                </a:tc>
                <a:tc>
                  <a:txBody>
                    <a:bodyPr/>
                    <a:lstStyle/>
                    <a:p>
                      <a:pPr algn="ctr"/>
                      <a:r>
                        <a:rPr lang="en-US" altLang="zh-CN" sz="1800" b="1" dirty="0" smtClean="0">
                          <a:latin typeface="幼圆" panose="02010509060101010101" pitchFamily="49" charset="-122"/>
                          <a:ea typeface="幼圆" panose="02010509060101010101" pitchFamily="49" charset="-122"/>
                        </a:rPr>
                        <a:t>460</a:t>
                      </a:r>
                      <a:endParaRPr lang="zh-CN" altLang="en-US" sz="1800" b="1" dirty="0">
                        <a:latin typeface="幼圆" panose="02010509060101010101" pitchFamily="49" charset="-122"/>
                        <a:ea typeface="幼圆" panose="02010509060101010101" pitchFamily="49" charset="-122"/>
                      </a:endParaRPr>
                    </a:p>
                  </a:txBody>
                  <a:tcPr marL="130400" marR="130400" marT="65200" marB="65200" anchor="ctr">
                    <a:solidFill>
                      <a:srgbClr val="C00000"/>
                    </a:solidFill>
                  </a:tcPr>
                </a:tc>
                <a:tc>
                  <a:txBody>
                    <a:bodyPr/>
                    <a:lstStyle/>
                    <a:p>
                      <a:pPr algn="ctr"/>
                      <a:r>
                        <a:rPr lang="en-US" altLang="zh-CN" sz="1800" b="1" dirty="0" smtClean="0">
                          <a:latin typeface="幼圆" panose="02010509060101010101" pitchFamily="49" charset="-122"/>
                          <a:ea typeface="幼圆" panose="02010509060101010101" pitchFamily="49" charset="-122"/>
                        </a:rPr>
                        <a:t>480</a:t>
                      </a:r>
                      <a:endParaRPr lang="zh-CN" altLang="en-US" sz="1800" b="1" dirty="0">
                        <a:latin typeface="幼圆" panose="02010509060101010101" pitchFamily="49" charset="-122"/>
                        <a:ea typeface="幼圆" panose="02010509060101010101" pitchFamily="49" charset="-122"/>
                      </a:endParaRPr>
                    </a:p>
                  </a:txBody>
                  <a:tcPr marL="130400" marR="130400" marT="65200" marB="65200" anchor="ctr">
                    <a:solidFill>
                      <a:srgbClr val="C00000"/>
                    </a:solidFill>
                  </a:tcPr>
                </a:tc>
                <a:tc>
                  <a:txBody>
                    <a:bodyPr/>
                    <a:lstStyle/>
                    <a:p>
                      <a:pPr algn="ctr"/>
                      <a:r>
                        <a:rPr lang="en-US" altLang="zh-CN" sz="1800" b="1" dirty="0" smtClean="0">
                          <a:latin typeface="幼圆" panose="02010509060101010101" pitchFamily="49" charset="-122"/>
                          <a:ea typeface="幼圆" panose="02010509060101010101" pitchFamily="49" charset="-122"/>
                        </a:rPr>
                        <a:t>500</a:t>
                      </a:r>
                      <a:endParaRPr lang="zh-CN" altLang="en-US" sz="1800" b="1" dirty="0">
                        <a:latin typeface="幼圆" panose="02010509060101010101" pitchFamily="49" charset="-122"/>
                        <a:ea typeface="幼圆" panose="02010509060101010101" pitchFamily="49" charset="-122"/>
                      </a:endParaRPr>
                    </a:p>
                  </a:txBody>
                  <a:tcPr marL="130400" marR="130400" marT="65200" marB="65200" anchor="ctr">
                    <a:solidFill>
                      <a:srgbClr val="C00000"/>
                    </a:solidFill>
                  </a:tcPr>
                </a:tc>
                <a:tc>
                  <a:txBody>
                    <a:bodyPr/>
                    <a:lstStyle/>
                    <a:p>
                      <a:pPr algn="ctr"/>
                      <a:r>
                        <a:rPr lang="en-US" altLang="zh-CN" sz="1800" b="1" dirty="0" smtClean="0">
                          <a:latin typeface="幼圆" panose="02010509060101010101" pitchFamily="49" charset="-122"/>
                          <a:ea typeface="幼圆" panose="02010509060101010101" pitchFamily="49" charset="-122"/>
                        </a:rPr>
                        <a:t>520</a:t>
                      </a:r>
                      <a:endParaRPr lang="zh-CN" altLang="en-US" sz="1800" b="1" dirty="0">
                        <a:latin typeface="幼圆" panose="02010509060101010101" pitchFamily="49" charset="-122"/>
                        <a:ea typeface="幼圆" panose="02010509060101010101" pitchFamily="49" charset="-122"/>
                      </a:endParaRPr>
                    </a:p>
                  </a:txBody>
                  <a:tcPr marL="130400" marR="130400" marT="65200" marB="65200" anchor="ctr">
                    <a:solidFill>
                      <a:srgbClr val="C00000"/>
                    </a:solidFill>
                  </a:tcPr>
                </a:tc>
                <a:tc>
                  <a:txBody>
                    <a:bodyPr/>
                    <a:lstStyle/>
                    <a:p>
                      <a:pPr algn="ctr"/>
                      <a:r>
                        <a:rPr lang="en-US" altLang="zh-CN" sz="1800" b="1" dirty="0" smtClean="0">
                          <a:latin typeface="幼圆" panose="02010509060101010101" pitchFamily="49" charset="-122"/>
                          <a:ea typeface="幼圆" panose="02010509060101010101" pitchFamily="49" charset="-122"/>
                        </a:rPr>
                        <a:t>540</a:t>
                      </a:r>
                      <a:endParaRPr lang="zh-CN" altLang="en-US" sz="1800" b="1" dirty="0">
                        <a:latin typeface="幼圆" panose="02010509060101010101" pitchFamily="49" charset="-122"/>
                        <a:ea typeface="幼圆" panose="02010509060101010101" pitchFamily="49" charset="-122"/>
                      </a:endParaRPr>
                    </a:p>
                  </a:txBody>
                  <a:tcPr marL="130400" marR="130400" marT="65200" marB="65200" anchor="ctr">
                    <a:solidFill>
                      <a:srgbClr val="C00000"/>
                    </a:solidFill>
                  </a:tcPr>
                </a:tc>
                <a:tc>
                  <a:txBody>
                    <a:bodyPr/>
                    <a:lstStyle/>
                    <a:p>
                      <a:pPr algn="ctr"/>
                      <a:r>
                        <a:rPr lang="en-US" altLang="zh-CN" sz="1800" b="1" dirty="0" smtClean="0">
                          <a:latin typeface="幼圆" panose="02010509060101010101" pitchFamily="49" charset="-122"/>
                          <a:ea typeface="幼圆" panose="02010509060101010101" pitchFamily="49" charset="-122"/>
                        </a:rPr>
                        <a:t>560</a:t>
                      </a:r>
                      <a:endParaRPr lang="zh-CN" altLang="en-US" sz="1800" b="1" dirty="0">
                        <a:latin typeface="幼圆" panose="02010509060101010101" pitchFamily="49" charset="-122"/>
                        <a:ea typeface="幼圆" panose="02010509060101010101" pitchFamily="49" charset="-122"/>
                      </a:endParaRPr>
                    </a:p>
                  </a:txBody>
                  <a:tcPr marL="130400" marR="130400" marT="65200" marB="65200" anchor="ctr">
                    <a:solidFill>
                      <a:srgbClr val="C00000"/>
                    </a:solidFill>
                  </a:tcPr>
                </a:tc>
                <a:tc>
                  <a:txBody>
                    <a:bodyPr/>
                    <a:lstStyle/>
                    <a:p>
                      <a:pPr algn="ctr"/>
                      <a:r>
                        <a:rPr lang="en-US" altLang="zh-CN" sz="1800" b="1" dirty="0" smtClean="0">
                          <a:latin typeface="幼圆" panose="02010509060101010101" pitchFamily="49" charset="-122"/>
                          <a:ea typeface="幼圆" panose="02010509060101010101" pitchFamily="49" charset="-122"/>
                        </a:rPr>
                        <a:t>580</a:t>
                      </a:r>
                      <a:endParaRPr lang="zh-CN" altLang="en-US" sz="1800" b="1" dirty="0">
                        <a:latin typeface="幼圆" panose="02010509060101010101" pitchFamily="49" charset="-122"/>
                        <a:ea typeface="幼圆" panose="02010509060101010101" pitchFamily="49" charset="-122"/>
                      </a:endParaRPr>
                    </a:p>
                  </a:txBody>
                  <a:tcPr marL="130400" marR="130400" marT="65200" marB="65200" anchor="ctr">
                    <a:solidFill>
                      <a:srgbClr val="C00000"/>
                    </a:solidFill>
                  </a:tcPr>
                </a:tc>
                <a:tc>
                  <a:txBody>
                    <a:bodyPr/>
                    <a:lstStyle/>
                    <a:p>
                      <a:pPr algn="ctr"/>
                      <a:r>
                        <a:rPr lang="en-US" altLang="zh-CN" sz="1800" b="1" dirty="0" smtClean="0">
                          <a:latin typeface="幼圆" panose="02010509060101010101" pitchFamily="49" charset="-122"/>
                          <a:ea typeface="幼圆" panose="02010509060101010101" pitchFamily="49" charset="-122"/>
                        </a:rPr>
                        <a:t>600</a:t>
                      </a:r>
                      <a:endParaRPr lang="zh-CN" altLang="en-US" sz="1800" b="1" dirty="0">
                        <a:latin typeface="幼圆" panose="02010509060101010101" pitchFamily="49" charset="-122"/>
                        <a:ea typeface="幼圆" panose="02010509060101010101" pitchFamily="49" charset="-122"/>
                      </a:endParaRPr>
                    </a:p>
                  </a:txBody>
                  <a:tcPr marL="130400" marR="130400" marT="65200" marB="65200" anchor="ctr">
                    <a:solidFill>
                      <a:srgbClr val="C00000"/>
                    </a:solidFill>
                  </a:tcPr>
                </a:tc>
              </a:tr>
              <a:tr h="455254">
                <a:tc>
                  <a:txBody>
                    <a:bodyPr/>
                    <a:lstStyle/>
                    <a:p>
                      <a:pPr algn="ctr"/>
                      <a:r>
                        <a:rPr lang="en-US" altLang="zh-CN" sz="1800" b="1" dirty="0" smtClean="0">
                          <a:solidFill>
                            <a:schemeClr val="bg1"/>
                          </a:solidFill>
                          <a:latin typeface="幼圆" panose="02010509060101010101" pitchFamily="49" charset="-122"/>
                          <a:ea typeface="幼圆" panose="02010509060101010101" pitchFamily="49" charset="-122"/>
                        </a:rPr>
                        <a:t>2000</a:t>
                      </a:r>
                      <a:endParaRPr lang="zh-CN" altLang="en-US" sz="1800" b="1" dirty="0">
                        <a:solidFill>
                          <a:schemeClr val="bg1"/>
                        </a:solidFill>
                        <a:latin typeface="幼圆" panose="02010509060101010101" pitchFamily="49" charset="-122"/>
                        <a:ea typeface="幼圆" panose="02010509060101010101" pitchFamily="49" charset="-122"/>
                      </a:endParaRPr>
                    </a:p>
                  </a:txBody>
                  <a:tcPr marL="130400" marR="130400" marT="65200" marB="65200" anchor="ctr">
                    <a:solidFill>
                      <a:schemeClr val="bg2">
                        <a:lumMod val="25000"/>
                      </a:schemeClr>
                    </a:solidFill>
                  </a:tcPr>
                </a:tc>
                <a:tc>
                  <a:txBody>
                    <a:bodyPr/>
                    <a:lstStyle/>
                    <a:p>
                      <a:pPr algn="ctr"/>
                      <a:r>
                        <a:rPr lang="en-US" altLang="zh-CN" sz="1800" b="1" dirty="0" smtClean="0">
                          <a:latin typeface="幼圆" panose="02010509060101010101" pitchFamily="49" charset="-122"/>
                          <a:ea typeface="幼圆" panose="02010509060101010101" pitchFamily="49" charset="-122"/>
                        </a:rPr>
                        <a:t>6°55′</a:t>
                      </a:r>
                      <a:endParaRPr lang="zh-CN" altLang="en-US" sz="1800" b="1" dirty="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algn="ctr"/>
                      <a:r>
                        <a:rPr lang="en-US" altLang="zh-CN" sz="1800" b="1" dirty="0" smtClean="0">
                          <a:latin typeface="幼圆" panose="02010509060101010101" pitchFamily="49" charset="-122"/>
                          <a:ea typeface="幼圆" panose="02010509060101010101" pitchFamily="49" charset="-122"/>
                        </a:rPr>
                        <a:t>6°35′</a:t>
                      </a:r>
                      <a:endParaRPr lang="zh-CN" altLang="en-US" sz="1800" b="1" dirty="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algn="ctr"/>
                      <a:r>
                        <a:rPr lang="en-US" altLang="zh-CN" sz="1800" b="1" dirty="0" smtClean="0">
                          <a:latin typeface="幼圆" panose="02010509060101010101" pitchFamily="49" charset="-122"/>
                          <a:ea typeface="幼圆" panose="02010509060101010101" pitchFamily="49" charset="-122"/>
                        </a:rPr>
                        <a:t>5°50′</a:t>
                      </a:r>
                      <a:endParaRPr lang="zh-CN" altLang="en-US" sz="1800" b="1" dirty="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algn="ctr"/>
                      <a:r>
                        <a:rPr lang="en-US" altLang="zh-CN" sz="1800" b="1" dirty="0" smtClean="0">
                          <a:latin typeface="幼圆" panose="02010509060101010101" pitchFamily="49" charset="-122"/>
                          <a:ea typeface="幼圆" panose="02010509060101010101" pitchFamily="49" charset="-122"/>
                        </a:rPr>
                        <a:t>5°20′</a:t>
                      </a:r>
                      <a:endParaRPr lang="zh-CN" altLang="en-US" sz="1800" b="1" dirty="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algn="ctr"/>
                      <a:r>
                        <a:rPr lang="en-US" altLang="zh-CN" sz="1800" b="1" dirty="0" smtClean="0">
                          <a:latin typeface="幼圆" panose="02010509060101010101" pitchFamily="49" charset="-122"/>
                          <a:ea typeface="幼圆" panose="02010509060101010101" pitchFamily="49" charset="-122"/>
                        </a:rPr>
                        <a:t>5°12′</a:t>
                      </a:r>
                      <a:endParaRPr lang="zh-CN" altLang="en-US" sz="1800" b="1" dirty="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algn="ctr"/>
                      <a:r>
                        <a:rPr lang="en-US" altLang="zh-CN" sz="1800" b="1" dirty="0" smtClean="0">
                          <a:latin typeface="幼圆" panose="02010509060101010101" pitchFamily="49" charset="-122"/>
                          <a:ea typeface="幼圆" panose="02010509060101010101" pitchFamily="49" charset="-122"/>
                        </a:rPr>
                        <a:t>5°11′</a:t>
                      </a:r>
                      <a:endParaRPr lang="zh-CN" altLang="en-US" sz="1800" b="1" dirty="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algn="ctr"/>
                      <a:r>
                        <a:rPr lang="en-US" altLang="zh-CN" sz="1800" b="1" dirty="0" smtClean="0">
                          <a:latin typeface="幼圆" panose="02010509060101010101" pitchFamily="49" charset="-122"/>
                          <a:ea typeface="幼圆" panose="02010509060101010101" pitchFamily="49" charset="-122"/>
                        </a:rPr>
                        <a:t>5°20′</a:t>
                      </a:r>
                    </a:p>
                  </a:txBody>
                  <a:tcPr marL="130400" marR="130400" marT="65200" marB="65200" anchor="ctr">
                    <a:solidFill>
                      <a:schemeClr val="accent3">
                        <a:lumMod val="40000"/>
                        <a:lumOff val="60000"/>
                      </a:schemeClr>
                    </a:solidFill>
                  </a:tcPr>
                </a:tc>
                <a:tc>
                  <a:txBody>
                    <a:bodyPr/>
                    <a:lstStyle/>
                    <a:p>
                      <a:pPr algn="ctr"/>
                      <a:r>
                        <a:rPr lang="en-US" altLang="zh-CN" sz="1800" b="1" dirty="0" smtClean="0">
                          <a:latin typeface="幼圆" panose="02010509060101010101" pitchFamily="49" charset="-122"/>
                          <a:ea typeface="幼圆" panose="02010509060101010101" pitchFamily="49" charset="-122"/>
                        </a:rPr>
                        <a:t>5°07′</a:t>
                      </a:r>
                      <a:endParaRPr lang="zh-CN" altLang="en-US" sz="1800" b="1" dirty="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r>
              <a:tr h="507734">
                <a:tc>
                  <a:txBody>
                    <a:bodyPr/>
                    <a:lstStyle/>
                    <a:p>
                      <a:pPr algn="ctr"/>
                      <a:r>
                        <a:rPr lang="en-US" altLang="zh-CN" sz="1800" b="1" dirty="0" smtClean="0">
                          <a:solidFill>
                            <a:schemeClr val="bg1"/>
                          </a:solidFill>
                          <a:latin typeface="幼圆" panose="02010509060101010101" pitchFamily="49" charset="-122"/>
                          <a:ea typeface="幼圆" panose="02010509060101010101" pitchFamily="49" charset="-122"/>
                        </a:rPr>
                        <a:t>3000</a:t>
                      </a:r>
                      <a:endParaRPr lang="zh-CN" altLang="en-US" sz="1800" b="1" dirty="0">
                        <a:solidFill>
                          <a:schemeClr val="bg1"/>
                        </a:solidFill>
                        <a:latin typeface="幼圆" panose="02010509060101010101" pitchFamily="49" charset="-122"/>
                        <a:ea typeface="幼圆" panose="02010509060101010101" pitchFamily="49" charset="-122"/>
                      </a:endParaRPr>
                    </a:p>
                  </a:txBody>
                  <a:tcPr marL="130400" marR="130400" marT="65200" marB="65200" anchor="ctr">
                    <a:solidFill>
                      <a:schemeClr val="bg2">
                        <a:lumMod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9°31′</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8°47′</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8°12′</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8°40′</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8°12′</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7°49′</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8°08′</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7°35′</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r>
              <a:tr h="561703">
                <a:tc>
                  <a:txBody>
                    <a:bodyPr/>
                    <a:lstStyle/>
                    <a:p>
                      <a:pPr algn="ctr"/>
                      <a:r>
                        <a:rPr lang="en-US" altLang="zh-CN" sz="1800" b="1" dirty="0" smtClean="0">
                          <a:solidFill>
                            <a:schemeClr val="bg1"/>
                          </a:solidFill>
                          <a:latin typeface="幼圆" panose="02010509060101010101" pitchFamily="49" charset="-122"/>
                          <a:ea typeface="幼圆" panose="02010509060101010101" pitchFamily="49" charset="-122"/>
                        </a:rPr>
                        <a:t>4000</a:t>
                      </a:r>
                      <a:endParaRPr lang="zh-CN" altLang="en-US" sz="1800" b="1" dirty="0">
                        <a:solidFill>
                          <a:schemeClr val="bg1"/>
                        </a:solidFill>
                        <a:latin typeface="幼圆" panose="02010509060101010101" pitchFamily="49" charset="-122"/>
                        <a:ea typeface="幼圆" panose="02010509060101010101" pitchFamily="49" charset="-122"/>
                      </a:endParaRPr>
                    </a:p>
                  </a:txBody>
                  <a:tcPr marL="130400" marR="130400" marT="65200" marB="65200" anchor="ctr">
                    <a:solidFill>
                      <a:schemeClr val="bg2">
                        <a:lumMod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11°02′</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10°59′</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10°51′</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10°59′</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9°51′</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10°14′</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10°09′</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9°54′</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r>
              <a:tr h="498961">
                <a:tc>
                  <a:txBody>
                    <a:bodyPr/>
                    <a:lstStyle/>
                    <a:p>
                      <a:pPr algn="ctr"/>
                      <a:r>
                        <a:rPr lang="en-US" altLang="zh-CN" sz="1800" b="1" dirty="0" smtClean="0">
                          <a:solidFill>
                            <a:schemeClr val="bg1"/>
                          </a:solidFill>
                          <a:latin typeface="幼圆" panose="02010509060101010101" pitchFamily="49" charset="-122"/>
                          <a:ea typeface="幼圆" panose="02010509060101010101" pitchFamily="49" charset="-122"/>
                        </a:rPr>
                        <a:t>5000</a:t>
                      </a:r>
                      <a:endParaRPr lang="zh-CN" altLang="en-US" sz="1800" b="1" dirty="0">
                        <a:solidFill>
                          <a:schemeClr val="bg1"/>
                        </a:solidFill>
                        <a:latin typeface="幼圆" panose="02010509060101010101" pitchFamily="49" charset="-122"/>
                        <a:ea typeface="幼圆" panose="02010509060101010101" pitchFamily="49" charset="-122"/>
                      </a:endParaRPr>
                    </a:p>
                  </a:txBody>
                  <a:tcPr marL="130400" marR="130400" marT="65200" marB="65200" anchor="ctr">
                    <a:solidFill>
                      <a:schemeClr val="bg2">
                        <a:lumMod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13°28′</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13°17′</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13°24′</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13°48′</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13°10′</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13°15′</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13°10′</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12°50′</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20000"/>
                        <a:lumOff val="80000"/>
                      </a:schemeClr>
                    </a:solidFill>
                  </a:tcPr>
                </a:tc>
              </a:tr>
              <a:tr h="546067">
                <a:tc>
                  <a:txBody>
                    <a:bodyPr/>
                    <a:lstStyle/>
                    <a:p>
                      <a:pPr algn="ctr"/>
                      <a:r>
                        <a:rPr lang="en-US" altLang="zh-CN" sz="1800" b="1" dirty="0" smtClean="0">
                          <a:solidFill>
                            <a:schemeClr val="bg1"/>
                          </a:solidFill>
                          <a:latin typeface="幼圆" panose="02010509060101010101" pitchFamily="49" charset="-122"/>
                          <a:ea typeface="幼圆" panose="02010509060101010101" pitchFamily="49" charset="-122"/>
                        </a:rPr>
                        <a:t>6000</a:t>
                      </a:r>
                      <a:endParaRPr lang="zh-CN" altLang="en-US" sz="1800" b="1" dirty="0">
                        <a:solidFill>
                          <a:schemeClr val="bg1"/>
                        </a:solidFill>
                        <a:latin typeface="幼圆" panose="02010509060101010101" pitchFamily="49" charset="-122"/>
                        <a:ea typeface="幼圆" panose="02010509060101010101" pitchFamily="49" charset="-122"/>
                      </a:endParaRPr>
                    </a:p>
                  </a:txBody>
                  <a:tcPr marL="130400" marR="130400" marT="65200" marB="65200" anchor="ctr">
                    <a:solidFill>
                      <a:schemeClr val="bg2">
                        <a:lumMod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14°49′</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15°54′</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16°09′</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15°47′</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15°28′</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15°23′</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15°07′</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latin typeface="幼圆" panose="02010509060101010101" pitchFamily="49" charset="-122"/>
                          <a:ea typeface="幼圆" panose="02010509060101010101" pitchFamily="49" charset="-122"/>
                        </a:rPr>
                        <a:t>14°44′</a:t>
                      </a:r>
                      <a:endParaRPr lang="zh-CN" altLang="en-US" sz="1800" b="1" dirty="0" smtClean="0">
                        <a:latin typeface="幼圆" panose="02010509060101010101" pitchFamily="49" charset="-122"/>
                        <a:ea typeface="幼圆" panose="02010509060101010101" pitchFamily="49" charset="-122"/>
                      </a:endParaRPr>
                    </a:p>
                  </a:txBody>
                  <a:tcPr marL="130400" marR="130400" marT="65200" marB="65200" anchor="ctr">
                    <a:solidFill>
                      <a:schemeClr val="accent3">
                        <a:lumMod val="40000"/>
                        <a:lumOff val="60000"/>
                      </a:schemeClr>
                    </a:solidFill>
                  </a:tcPr>
                </a:tc>
              </a:tr>
            </a:tbl>
          </a:graphicData>
        </a:graphic>
      </p:graphicFrame>
      <p:cxnSp>
        <p:nvCxnSpPr>
          <p:cNvPr id="12" name="直接连接符 11"/>
          <p:cNvCxnSpPr/>
          <p:nvPr/>
        </p:nvCxnSpPr>
        <p:spPr>
          <a:xfrm>
            <a:off x="326571" y="1841863"/>
            <a:ext cx="1214846" cy="783771"/>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9382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681" y="313506"/>
            <a:ext cx="7624099" cy="5891349"/>
          </a:xfrm>
          <a:prstGeom prst="rect">
            <a:avLst/>
          </a:prstGeom>
        </p:spPr>
      </p:pic>
      <mc:AlternateContent xmlns:mc="http://schemas.openxmlformats.org/markup-compatibility/2006">
        <mc:Choice xmlns:a14="http://schemas.microsoft.com/office/drawing/2010/main" Requires="a14">
          <p:sp>
            <p:nvSpPr>
              <p:cNvPr id="7" name="文本框 6"/>
              <p:cNvSpPr txBox="1"/>
              <p:nvPr/>
            </p:nvSpPr>
            <p:spPr>
              <a:xfrm>
                <a:off x="8560434" y="1535725"/>
                <a:ext cx="2839175" cy="1202509"/>
              </a:xfrm>
              <a:prstGeom prst="rect">
                <a:avLst/>
              </a:prstGeom>
              <a:noFill/>
            </p:spPr>
            <p:txBody>
              <a:bodyPr wrap="none" lIns="0" tIns="0" rIns="0" bIns="0" rtlCol="0">
                <a:spAutoFit/>
              </a:bodyPr>
              <a:lstStyle/>
              <a:p>
                <a:r>
                  <a:rPr lang="zh-CN" altLang="en-US" sz="3200" b="1" dirty="0" smtClean="0">
                    <a:solidFill>
                      <a:schemeClr val="bg1"/>
                    </a:solidFill>
                    <a:latin typeface="幼圆" panose="02010509060101010101" pitchFamily="49" charset="-122"/>
                    <a:ea typeface="幼圆" panose="02010509060101010101" pitchFamily="49" charset="-122"/>
                  </a:rPr>
                  <a:t>理想情况：</a:t>
                </a:r>
                <a:endParaRPr lang="en-US" altLang="zh-CN" sz="3200" b="1" dirty="0" smtClean="0">
                  <a:solidFill>
                    <a:schemeClr val="bg1"/>
                  </a:solidFill>
                  <a:latin typeface="幼圆" panose="02010509060101010101" pitchFamily="49" charset="-122"/>
                  <a:ea typeface="幼圆" panose="02010509060101010101" pitchFamily="49" charset="-122"/>
                </a:endParaRPr>
              </a:p>
              <a:p>
                <a:r>
                  <a:rPr lang="en-US" altLang="zh-CN" sz="3200" b="1" dirty="0" smtClean="0">
                    <a:solidFill>
                      <a:schemeClr val="bg1"/>
                    </a:solidFill>
                  </a:rPr>
                  <a:t>V(</a:t>
                </a:r>
                <a:r>
                  <a:rPr lang="el-GR" altLang="zh-CN" sz="3200" b="1" dirty="0" smtClean="0">
                    <a:solidFill>
                      <a:schemeClr val="bg1"/>
                    </a:solidFill>
                  </a:rPr>
                  <a:t>λ</a:t>
                </a:r>
                <a:r>
                  <a:rPr lang="en-US" altLang="zh-CN" sz="3200" b="1" dirty="0" smtClean="0">
                    <a:solidFill>
                      <a:schemeClr val="bg1"/>
                    </a:solidFill>
                  </a:rPr>
                  <a:t>)=</a:t>
                </a:r>
                <a14:m>
                  <m:oMath xmlns:m="http://schemas.openxmlformats.org/officeDocument/2006/math">
                    <m:f>
                      <m:fPr>
                        <m:ctrlPr>
                          <a:rPr lang="en-US" altLang="zh-CN" sz="3200" b="1" i="1" smtClean="0">
                            <a:solidFill>
                              <a:schemeClr val="bg1"/>
                            </a:solidFill>
                            <a:latin typeface="Cambria Math" panose="02040503050406030204" pitchFamily="18" charset="0"/>
                          </a:rPr>
                        </m:ctrlPr>
                      </m:fPr>
                      <m:num>
                        <m:r>
                          <a:rPr lang="en-US" altLang="zh-CN" sz="3200" b="1" i="1" smtClean="0">
                            <a:solidFill>
                              <a:schemeClr val="bg1"/>
                            </a:solidFill>
                            <a:latin typeface="Cambria Math" panose="02040503050406030204" pitchFamily="18" charset="0"/>
                          </a:rPr>
                          <m:t>𝒆</m:t>
                        </m:r>
                      </m:num>
                      <m:den>
                        <m:r>
                          <a:rPr lang="en-US" altLang="zh-CN" sz="3200" b="1" i="1" smtClean="0">
                            <a:solidFill>
                              <a:schemeClr val="bg1"/>
                            </a:solidFill>
                            <a:latin typeface="Cambria Math" panose="02040503050406030204" pitchFamily="18" charset="0"/>
                          </a:rPr>
                          <m:t>𝟐</m:t>
                        </m:r>
                        <m:r>
                          <a:rPr lang="en-US" altLang="zh-CN" sz="3200" b="1" i="1" smtClean="0">
                            <a:solidFill>
                              <a:schemeClr val="bg1"/>
                            </a:solidFill>
                            <a:latin typeface="Cambria Math" panose="02040503050406030204" pitchFamily="18" charset="0"/>
                          </a:rPr>
                          <m:t>𝒎</m:t>
                        </m:r>
                        <m:sSup>
                          <m:sSupPr>
                            <m:ctrlPr>
                              <a:rPr lang="en-US" altLang="zh-CN" sz="3200" b="1" i="1" smtClean="0">
                                <a:solidFill>
                                  <a:schemeClr val="bg1"/>
                                </a:solidFill>
                                <a:latin typeface="Cambria Math" panose="02040503050406030204" pitchFamily="18" charset="0"/>
                              </a:rPr>
                            </m:ctrlPr>
                          </m:sSupPr>
                          <m:e>
                            <m:r>
                              <a:rPr lang="en-US" altLang="zh-CN" sz="3200" b="1" i="1" smtClean="0">
                                <a:solidFill>
                                  <a:schemeClr val="bg1"/>
                                </a:solidFill>
                                <a:latin typeface="Cambria Math" panose="02040503050406030204" pitchFamily="18" charset="0"/>
                              </a:rPr>
                              <m:t>𝒄</m:t>
                            </m:r>
                          </m:e>
                          <m:sup>
                            <m:r>
                              <a:rPr lang="en-US" altLang="zh-CN" sz="3200" b="1" i="1" smtClean="0">
                                <a:solidFill>
                                  <a:schemeClr val="bg1"/>
                                </a:solidFill>
                                <a:latin typeface="Cambria Math" panose="02040503050406030204" pitchFamily="18" charset="0"/>
                              </a:rPr>
                              <m:t>𝟐</m:t>
                            </m:r>
                          </m:sup>
                        </m:sSup>
                      </m:den>
                    </m:f>
                    <m:r>
                      <a:rPr lang="en-US" altLang="zh-CN" sz="3200" b="1" i="1" smtClean="0">
                        <a:solidFill>
                          <a:schemeClr val="bg1"/>
                        </a:solidFill>
                        <a:latin typeface="Cambria Math" panose="02040503050406030204" pitchFamily="18" charset="0"/>
                        <a:ea typeface="Cambria Math" panose="02040503050406030204" pitchFamily="18" charset="0"/>
                      </a:rPr>
                      <m:t>∙</m:t>
                    </m:r>
                    <m:r>
                      <m:rPr>
                        <m:nor/>
                      </m:rPr>
                      <a:rPr lang="el-GR" altLang="zh-CN" sz="3200" b="1">
                        <a:solidFill>
                          <a:schemeClr val="bg1"/>
                        </a:solidFill>
                      </a:rPr>
                      <m:t>λ</m:t>
                    </m:r>
                    <m:r>
                      <a:rPr lang="el-GR" altLang="zh-CN" sz="3200" b="1" i="1" smtClean="0">
                        <a:solidFill>
                          <a:schemeClr val="bg1"/>
                        </a:solidFill>
                        <a:latin typeface="Cambria Math" panose="02040503050406030204" pitchFamily="18" charset="0"/>
                        <a:ea typeface="Cambria Math" panose="02040503050406030204" pitchFamily="18" charset="0"/>
                      </a:rPr>
                      <m:t>∙</m:t>
                    </m:r>
                    <m:f>
                      <m:fPr>
                        <m:ctrlPr>
                          <a:rPr lang="en-US" altLang="zh-CN" sz="3200" b="1" i="1" smtClean="0">
                            <a:solidFill>
                              <a:schemeClr val="bg1"/>
                            </a:solidFill>
                            <a:latin typeface="Cambria Math" panose="02040503050406030204" pitchFamily="18" charset="0"/>
                            <a:ea typeface="Cambria Math" panose="02040503050406030204" pitchFamily="18" charset="0"/>
                          </a:rPr>
                        </m:ctrlPr>
                      </m:fPr>
                      <m:num>
                        <m:r>
                          <a:rPr lang="en-US" altLang="zh-CN" sz="3200" b="1" i="1" smtClean="0">
                            <a:solidFill>
                              <a:schemeClr val="bg1"/>
                            </a:solidFill>
                            <a:latin typeface="Cambria Math" panose="02040503050406030204" pitchFamily="18" charset="0"/>
                            <a:ea typeface="Cambria Math" panose="02040503050406030204" pitchFamily="18" charset="0"/>
                          </a:rPr>
                          <m:t>𝒅𝒏</m:t>
                        </m:r>
                      </m:num>
                      <m:den>
                        <m:r>
                          <a:rPr lang="en-US" altLang="zh-CN" sz="3200" b="1" i="1" smtClean="0">
                            <a:solidFill>
                              <a:schemeClr val="bg1"/>
                            </a:solidFill>
                            <a:latin typeface="Cambria Math" panose="02040503050406030204" pitchFamily="18" charset="0"/>
                            <a:ea typeface="Cambria Math" panose="02040503050406030204" pitchFamily="18" charset="0"/>
                          </a:rPr>
                          <m:t>𝒅</m:t>
                        </m:r>
                        <m:r>
                          <m:rPr>
                            <m:nor/>
                          </m:rPr>
                          <a:rPr lang="el-GR" altLang="zh-CN" sz="3200" b="1">
                            <a:solidFill>
                              <a:schemeClr val="bg1"/>
                            </a:solidFill>
                          </a:rPr>
                          <m:t>λ</m:t>
                        </m:r>
                      </m:den>
                    </m:f>
                  </m:oMath>
                </a14:m>
                <a:endParaRPr lang="zh-CN" altLang="en-US" sz="3200" b="1" dirty="0">
                  <a:solidFill>
                    <a:schemeClr val="bg1"/>
                  </a:solidFill>
                </a:endParaRPr>
              </a:p>
            </p:txBody>
          </p:sp>
        </mc:Choice>
        <mc:Fallback>
          <p:sp>
            <p:nvSpPr>
              <p:cNvPr id="7" name="文本框 6"/>
              <p:cNvSpPr txBox="1">
                <a:spLocks noRot="1" noChangeAspect="1" noMove="1" noResize="1" noEditPoints="1" noAdjustHandles="1" noChangeArrowheads="1" noChangeShapeType="1" noTextEdit="1"/>
              </p:cNvSpPr>
              <p:nvPr/>
            </p:nvSpPr>
            <p:spPr>
              <a:xfrm>
                <a:off x="8560434" y="1535725"/>
                <a:ext cx="2839175" cy="1202509"/>
              </a:xfrm>
              <a:prstGeom prst="rect">
                <a:avLst/>
              </a:prstGeom>
              <a:blipFill rotWithShape="0">
                <a:blip r:embed="rId3"/>
                <a:stretch>
                  <a:fillRect l="-8584" t="-10660" r="-215" b="-12183"/>
                </a:stretch>
              </a:blipFill>
            </p:spPr>
            <p:txBody>
              <a:bodyPr/>
              <a:lstStyle/>
              <a:p>
                <a:r>
                  <a:rPr lang="zh-CN" altLang="en-US">
                    <a:noFill/>
                  </a:rPr>
                  <a:t> </a:t>
                </a:r>
              </a:p>
            </p:txBody>
          </p:sp>
        </mc:Fallback>
      </mc:AlternateContent>
      <p:sp>
        <p:nvSpPr>
          <p:cNvPr id="9" name="文本框 8"/>
          <p:cNvSpPr txBox="1"/>
          <p:nvPr/>
        </p:nvSpPr>
        <p:spPr>
          <a:xfrm>
            <a:off x="8386352" y="3579223"/>
            <a:ext cx="3187337" cy="1938992"/>
          </a:xfrm>
          <a:prstGeom prst="rect">
            <a:avLst/>
          </a:prstGeom>
          <a:noFill/>
        </p:spPr>
        <p:txBody>
          <a:bodyPr wrap="square" rtlCol="0">
            <a:spAutoFit/>
          </a:bodyPr>
          <a:lstStyle/>
          <a:p>
            <a:r>
              <a:rPr lang="en-US" altLang="zh-CN" sz="4000" b="1" dirty="0" smtClean="0">
                <a:solidFill>
                  <a:schemeClr val="bg1"/>
                </a:solidFill>
                <a:latin typeface="幼圆" panose="02010509060101010101" pitchFamily="49" charset="-122"/>
                <a:ea typeface="幼圆" panose="02010509060101010101" pitchFamily="49" charset="-122"/>
              </a:rPr>
              <a:t>V</a:t>
            </a:r>
            <a:r>
              <a:rPr lang="el-GR" altLang="zh-CN" sz="4000" b="1" dirty="0" smtClean="0">
                <a:solidFill>
                  <a:schemeClr val="bg1"/>
                </a:solidFill>
                <a:ea typeface="幼圆" panose="02010509060101010101" pitchFamily="49" charset="-122"/>
              </a:rPr>
              <a:t> </a:t>
            </a:r>
            <a:r>
              <a:rPr lang="en-US" altLang="zh-CN" sz="4000" b="1" dirty="0" smtClean="0">
                <a:solidFill>
                  <a:schemeClr val="bg1"/>
                </a:solidFill>
                <a:latin typeface="幼圆" panose="02010509060101010101" pitchFamily="49" charset="-122"/>
                <a:ea typeface="幼圆" panose="02010509060101010101" pitchFamily="49" charset="-122"/>
              </a:rPr>
              <a:t>(</a:t>
            </a:r>
            <a:r>
              <a:rPr lang="el-GR" altLang="zh-CN" sz="4000" b="1" dirty="0" smtClean="0">
                <a:solidFill>
                  <a:schemeClr val="bg1"/>
                </a:solidFill>
                <a:ea typeface="幼圆" panose="02010509060101010101" pitchFamily="49" charset="-122"/>
              </a:rPr>
              <a:t>λ</a:t>
            </a:r>
            <a:r>
              <a:rPr lang="en-US" altLang="zh-CN" sz="4000" b="1" dirty="0" smtClean="0">
                <a:solidFill>
                  <a:schemeClr val="bg1"/>
                </a:solidFill>
                <a:latin typeface="幼圆" panose="02010509060101010101" pitchFamily="49" charset="-122"/>
                <a:ea typeface="幼圆" panose="02010509060101010101" pitchFamily="49" charset="-122"/>
              </a:rPr>
              <a:t>)</a:t>
            </a:r>
            <a:r>
              <a:rPr lang="zh-CN" altLang="en-US" sz="4000" b="1" dirty="0" smtClean="0">
                <a:solidFill>
                  <a:schemeClr val="bg1"/>
                </a:solidFill>
                <a:latin typeface="幼圆" panose="02010509060101010101" pitchFamily="49" charset="-122"/>
                <a:ea typeface="幼圆" panose="02010509060101010101" pitchFamily="49" charset="-122"/>
              </a:rPr>
              <a:t>竟然随</a:t>
            </a:r>
            <a:r>
              <a:rPr lang="el-GR" altLang="zh-CN" sz="4000" b="1" dirty="0" smtClean="0">
                <a:solidFill>
                  <a:schemeClr val="bg1"/>
                </a:solidFill>
                <a:ea typeface="幼圆" panose="02010509060101010101" pitchFamily="49" charset="-122"/>
              </a:rPr>
              <a:t>λ</a:t>
            </a:r>
            <a:r>
              <a:rPr lang="zh-CN" altLang="en-US" sz="4000" b="1" dirty="0" smtClean="0">
                <a:solidFill>
                  <a:schemeClr val="bg1"/>
                </a:solidFill>
                <a:latin typeface="幼圆" panose="02010509060101010101" pitchFamily="49" charset="-122"/>
                <a:ea typeface="幼圆" panose="02010509060101010101" pitchFamily="49" charset="-122"/>
              </a:rPr>
              <a:t>增大而减小！偏差很大。</a:t>
            </a:r>
            <a:endParaRPr lang="zh-CN" altLang="en-US" sz="4000" b="1"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1762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12" name="矩形 11"/>
          <p:cNvSpPr/>
          <p:nvPr/>
        </p:nvSpPr>
        <p:spPr>
          <a:xfrm>
            <a:off x="0" y="1023078"/>
            <a:ext cx="1186543" cy="849086"/>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61702" y="390348"/>
            <a:ext cx="2534195" cy="10572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a:solidFill>
                  <a:schemeClr val="bg1"/>
                </a:solidFill>
                <a:latin typeface="幼圆" panose="02010509060101010101" pitchFamily="49" charset="-122"/>
                <a:ea typeface="幼圆" panose="02010509060101010101" pitchFamily="49" charset="-122"/>
              </a:rPr>
              <a:t>原因分析</a:t>
            </a:r>
          </a:p>
        </p:txBody>
      </p:sp>
      <p:sp>
        <p:nvSpPr>
          <p:cNvPr id="14" name="直角三角形 13"/>
          <p:cNvSpPr/>
          <p:nvPr/>
        </p:nvSpPr>
        <p:spPr>
          <a:xfrm rot="10800000">
            <a:off x="561703" y="1449976"/>
            <a:ext cx="624839" cy="422185"/>
          </a:xfrm>
          <a:prstGeom prst="r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005457" y="3901616"/>
            <a:ext cx="1186543" cy="849086"/>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117478" y="3268525"/>
            <a:ext cx="3481250" cy="10572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a:solidFill>
                  <a:schemeClr val="bg1"/>
                </a:solidFill>
                <a:latin typeface="幼圆" panose="02010509060101010101" pitchFamily="49" charset="-122"/>
                <a:ea typeface="幼圆" panose="02010509060101010101" pitchFamily="49" charset="-122"/>
              </a:rPr>
              <a:t>部分解决办法</a:t>
            </a:r>
          </a:p>
        </p:txBody>
      </p:sp>
      <p:sp>
        <p:nvSpPr>
          <p:cNvPr id="17" name="直角三角形 16"/>
          <p:cNvSpPr/>
          <p:nvPr/>
        </p:nvSpPr>
        <p:spPr>
          <a:xfrm rot="5400000">
            <a:off x="11089639" y="4241616"/>
            <a:ext cx="424903" cy="593270"/>
          </a:xfrm>
          <a:prstGeom prst="r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内容占位符 2"/>
          <p:cNvSpPr>
            <a:spLocks noGrp="1"/>
          </p:cNvSpPr>
          <p:nvPr>
            <p:ph idx="1"/>
          </p:nvPr>
        </p:nvSpPr>
        <p:spPr>
          <a:xfrm>
            <a:off x="1423856" y="1529620"/>
            <a:ext cx="8988329" cy="2899863"/>
          </a:xfrm>
        </p:spPr>
        <p:txBody>
          <a:bodyPr>
            <a:noAutofit/>
          </a:bodyPr>
          <a:lstStyle/>
          <a:p>
            <a:r>
              <a:rPr lang="zh-CN" altLang="en-US" sz="2000" b="1" dirty="0">
                <a:solidFill>
                  <a:schemeClr val="bg1"/>
                </a:solidFill>
                <a:latin typeface="幼圆" panose="02010509060101010101" pitchFamily="49" charset="-122"/>
                <a:ea typeface="幼圆" panose="02010509060101010101" pitchFamily="49" charset="-122"/>
              </a:rPr>
              <a:t>高灵敏度时，数显表示值波动范围较大，调至示值至最小值的误差大，而低灵敏度时数显表示值波动范围小，难以确定示值最小时的偏振片角度</a:t>
            </a:r>
            <a:r>
              <a:rPr lang="zh-CN" altLang="en-US" sz="2000" b="1" dirty="0" smtClean="0">
                <a:solidFill>
                  <a:schemeClr val="bg1"/>
                </a:solidFill>
                <a:latin typeface="幼圆" panose="02010509060101010101" pitchFamily="49" charset="-122"/>
                <a:ea typeface="幼圆" panose="02010509060101010101" pitchFamily="49" charset="-122"/>
              </a:rPr>
              <a:t>。</a:t>
            </a:r>
            <a:endParaRPr lang="en-US" altLang="zh-CN" sz="2000" b="1" dirty="0">
              <a:solidFill>
                <a:schemeClr val="bg1"/>
              </a:solidFill>
              <a:latin typeface="幼圆" panose="02010509060101010101" pitchFamily="49" charset="-122"/>
              <a:ea typeface="幼圆" panose="02010509060101010101" pitchFamily="49" charset="-122"/>
            </a:endParaRPr>
          </a:p>
          <a:p>
            <a:r>
              <a:rPr lang="zh-CN" altLang="en-US" sz="2000" b="1" dirty="0" smtClean="0">
                <a:solidFill>
                  <a:schemeClr val="bg1"/>
                </a:solidFill>
                <a:latin typeface="幼圆" panose="02010509060101010101" pitchFamily="49" charset="-122"/>
                <a:ea typeface="幼圆" panose="02010509060101010101" pitchFamily="49" charset="-122"/>
              </a:rPr>
              <a:t>猜想</a:t>
            </a:r>
            <a:r>
              <a:rPr lang="zh-CN" altLang="en-US" sz="2000" b="1" dirty="0">
                <a:solidFill>
                  <a:schemeClr val="bg1"/>
                </a:solidFill>
                <a:latin typeface="幼圆" panose="02010509060101010101" pitchFamily="49" charset="-122"/>
                <a:ea typeface="幼圆" panose="02010509060101010101" pitchFamily="49" charset="-122"/>
              </a:rPr>
              <a:t>在晶体附近的仪器中含有的金属有磁滞现象，而改变电流的时间间隔并不是很长，使晶体附近的磁场并不是严格按照拟合的</a:t>
            </a:r>
            <a:r>
              <a:rPr lang="en-US" altLang="zh-CN" sz="2000" b="1" dirty="0">
                <a:solidFill>
                  <a:schemeClr val="bg1"/>
                </a:solidFill>
                <a:latin typeface="幼圆" panose="02010509060101010101" pitchFamily="49" charset="-122"/>
                <a:ea typeface="幼圆" panose="02010509060101010101" pitchFamily="49" charset="-122"/>
              </a:rPr>
              <a:t>B-I</a:t>
            </a:r>
            <a:r>
              <a:rPr lang="zh-CN" altLang="en-US" sz="2000" b="1" dirty="0">
                <a:solidFill>
                  <a:schemeClr val="bg1"/>
                </a:solidFill>
                <a:latin typeface="幼圆" panose="02010509060101010101" pitchFamily="49" charset="-122"/>
                <a:ea typeface="幼圆" panose="02010509060101010101" pitchFamily="49" charset="-122"/>
              </a:rPr>
              <a:t>曲线取值，产生误差</a:t>
            </a:r>
            <a:r>
              <a:rPr lang="zh-CN" altLang="en-US" sz="2000" b="1" dirty="0" smtClean="0">
                <a:solidFill>
                  <a:schemeClr val="bg1"/>
                </a:solidFill>
                <a:latin typeface="幼圆" panose="02010509060101010101" pitchFamily="49" charset="-122"/>
                <a:ea typeface="幼圆" panose="02010509060101010101" pitchFamily="49" charset="-122"/>
              </a:rPr>
              <a:t>。</a:t>
            </a:r>
            <a:endParaRPr lang="en-US" altLang="zh-CN" sz="2000" b="1" dirty="0">
              <a:solidFill>
                <a:schemeClr val="bg1"/>
              </a:solidFill>
              <a:latin typeface="幼圆" panose="02010509060101010101" pitchFamily="49" charset="-122"/>
              <a:ea typeface="幼圆" panose="02010509060101010101" pitchFamily="49" charset="-122"/>
            </a:endParaRPr>
          </a:p>
          <a:p>
            <a:r>
              <a:rPr lang="zh-CN" altLang="en-US" sz="2000" b="1" dirty="0" smtClean="0">
                <a:solidFill>
                  <a:schemeClr val="bg1"/>
                </a:solidFill>
                <a:latin typeface="幼圆" panose="02010509060101010101" pitchFamily="49" charset="-122"/>
                <a:ea typeface="幼圆" panose="02010509060101010101" pitchFamily="49" charset="-122"/>
              </a:rPr>
              <a:t>其他</a:t>
            </a:r>
            <a:r>
              <a:rPr lang="zh-CN" altLang="en-US" sz="2000" b="1" dirty="0">
                <a:solidFill>
                  <a:schemeClr val="bg1"/>
                </a:solidFill>
                <a:latin typeface="幼圆" panose="02010509060101010101" pitchFamily="49" charset="-122"/>
                <a:ea typeface="幼圆" panose="02010509060101010101" pitchFamily="49" charset="-122"/>
              </a:rPr>
              <a:t>未知的原因导致了大偏差。</a:t>
            </a:r>
            <a:endParaRPr lang="zh-CN" altLang="en-US" sz="2000" b="1" dirty="0">
              <a:solidFill>
                <a:schemeClr val="bg1"/>
              </a:solidFill>
              <a:latin typeface="幼圆" panose="02010509060101010101" pitchFamily="49" charset="-122"/>
              <a:ea typeface="幼圆" panose="02010509060101010101" pitchFamily="49" charset="-122"/>
            </a:endParaRPr>
          </a:p>
        </p:txBody>
      </p:sp>
      <p:sp>
        <p:nvSpPr>
          <p:cNvPr id="19" name="内容占位符 2"/>
          <p:cNvSpPr txBox="1">
            <a:spLocks/>
          </p:cNvSpPr>
          <p:nvPr/>
        </p:nvSpPr>
        <p:spPr>
          <a:xfrm>
            <a:off x="1423856" y="4564377"/>
            <a:ext cx="8988329" cy="16301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1" dirty="0">
                <a:solidFill>
                  <a:schemeClr val="bg1"/>
                </a:solidFill>
                <a:latin typeface="幼圆" panose="02010509060101010101" pitchFamily="49" charset="-122"/>
                <a:ea typeface="幼圆" panose="02010509060101010101" pitchFamily="49" charset="-122"/>
              </a:rPr>
              <a:t>并不在数显表示值最小时读取偏振片角度，而是在最小值对称的两个变化较明显的点上取值，然后求平均。</a:t>
            </a:r>
            <a:endParaRPr lang="en-US" altLang="zh-CN" sz="2000" b="1" dirty="0">
              <a:solidFill>
                <a:schemeClr val="bg1"/>
              </a:solidFill>
              <a:latin typeface="幼圆" panose="02010509060101010101" pitchFamily="49" charset="-122"/>
              <a:ea typeface="幼圆" panose="02010509060101010101" pitchFamily="49" charset="-122"/>
            </a:endParaRPr>
          </a:p>
          <a:p>
            <a:endParaRPr lang="en-US" altLang="zh-CN" sz="2000" b="1" dirty="0">
              <a:solidFill>
                <a:schemeClr val="bg1"/>
              </a:solidFill>
              <a:latin typeface="幼圆" panose="02010509060101010101" pitchFamily="49" charset="-122"/>
              <a:ea typeface="幼圆" panose="02010509060101010101" pitchFamily="49" charset="-122"/>
            </a:endParaRPr>
          </a:p>
          <a:p>
            <a:r>
              <a:rPr lang="zh-CN" altLang="en-US" sz="2000" b="1" dirty="0" smtClean="0">
                <a:solidFill>
                  <a:schemeClr val="bg1"/>
                </a:solidFill>
                <a:latin typeface="幼圆" panose="02010509060101010101" pitchFamily="49" charset="-122"/>
                <a:ea typeface="幼圆" panose="02010509060101010101" pitchFamily="49" charset="-122"/>
              </a:rPr>
              <a:t>增大</a:t>
            </a:r>
            <a:r>
              <a:rPr lang="zh-CN" altLang="en-US" sz="2000" b="1" dirty="0">
                <a:solidFill>
                  <a:schemeClr val="bg1"/>
                </a:solidFill>
                <a:latin typeface="幼圆" panose="02010509060101010101" pitchFamily="49" charset="-122"/>
                <a:ea typeface="幼圆" panose="02010509060101010101" pitchFamily="49" charset="-122"/>
              </a:rPr>
              <a:t>改变电流过程的间隔，使中心磁场尽可能满足拟合的</a:t>
            </a:r>
            <a:r>
              <a:rPr lang="en-US" altLang="zh-CN" sz="2000" b="1" dirty="0">
                <a:solidFill>
                  <a:schemeClr val="bg1"/>
                </a:solidFill>
                <a:latin typeface="幼圆" panose="02010509060101010101" pitchFamily="49" charset="-122"/>
                <a:ea typeface="幼圆" panose="02010509060101010101" pitchFamily="49" charset="-122"/>
              </a:rPr>
              <a:t>B-I</a:t>
            </a:r>
            <a:r>
              <a:rPr lang="zh-CN" altLang="en-US" sz="2000" b="1" dirty="0">
                <a:solidFill>
                  <a:schemeClr val="bg1"/>
                </a:solidFill>
                <a:latin typeface="幼圆" panose="02010509060101010101" pitchFamily="49" charset="-122"/>
                <a:ea typeface="幼圆" panose="02010509060101010101" pitchFamily="49" charset="-122"/>
              </a:rPr>
              <a:t>曲线。</a:t>
            </a:r>
            <a:endParaRPr lang="zh-CN" altLang="en-US" sz="2000" b="1"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72738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build="p"/>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5" name="文本框 4"/>
          <p:cNvSpPr txBox="1"/>
          <p:nvPr/>
        </p:nvSpPr>
        <p:spPr>
          <a:xfrm>
            <a:off x="2599508" y="1872162"/>
            <a:ext cx="7080069" cy="1508105"/>
          </a:xfrm>
          <a:prstGeom prst="rect">
            <a:avLst/>
          </a:prstGeom>
          <a:noFill/>
        </p:spPr>
        <p:txBody>
          <a:bodyPr wrap="square" rtlCol="0">
            <a:spAutoFit/>
          </a:bodyPr>
          <a:lstStyle/>
          <a:p>
            <a:r>
              <a:rPr lang="zh-CN" altLang="en-US" sz="3600" b="1" dirty="0" smtClean="0">
                <a:solidFill>
                  <a:schemeClr val="bg1"/>
                </a:solidFill>
                <a:latin typeface="幼圆" panose="02010509060101010101" pitchFamily="49" charset="-122"/>
                <a:ea typeface="幼圆" panose="02010509060101010101" pitchFamily="49" charset="-122"/>
              </a:rPr>
              <a:t>我们的设想</a:t>
            </a:r>
            <a:r>
              <a:rPr lang="zh-CN" altLang="en-US" sz="3600" b="1" dirty="0" smtClean="0">
                <a:solidFill>
                  <a:schemeClr val="bg1"/>
                </a:solidFill>
                <a:latin typeface="幼圆" panose="02010509060101010101" pitchFamily="49" charset="-122"/>
                <a:ea typeface="幼圆" panose="02010509060101010101" pitchFamily="49" charset="-122"/>
              </a:rPr>
              <a:t>：</a:t>
            </a:r>
            <a:r>
              <a:rPr lang="zh-CN" altLang="en-US" sz="2800" b="1" dirty="0" smtClean="0">
                <a:solidFill>
                  <a:schemeClr val="bg1"/>
                </a:solidFill>
                <a:latin typeface="幼圆" panose="02010509060101010101" pitchFamily="49" charset="-122"/>
                <a:ea typeface="幼圆" panose="02010509060101010101" pitchFamily="49" charset="-122"/>
              </a:rPr>
              <a:t>和“分光计的使用”实验相结合，运用尽可能简单的仪器，进行比较精确的定标。</a:t>
            </a:r>
            <a:endParaRPr lang="zh-CN" altLang="en-US" sz="2800" b="1" dirty="0">
              <a:solidFill>
                <a:schemeClr val="bg1"/>
              </a:solidFill>
              <a:latin typeface="幼圆" panose="02010509060101010101" pitchFamily="49" charset="-122"/>
              <a:ea typeface="幼圆" panose="02010509060101010101" pitchFamily="49" charset="-122"/>
            </a:endParaRPr>
          </a:p>
        </p:txBody>
      </p:sp>
      <p:sp>
        <p:nvSpPr>
          <p:cNvPr id="6" name="矩形 5"/>
          <p:cNvSpPr/>
          <p:nvPr/>
        </p:nvSpPr>
        <p:spPr>
          <a:xfrm>
            <a:off x="0" y="1023078"/>
            <a:ext cx="1186543" cy="849086"/>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61702" y="390348"/>
            <a:ext cx="2534195" cy="10572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smtClean="0">
                <a:solidFill>
                  <a:schemeClr val="bg1"/>
                </a:solidFill>
                <a:latin typeface="幼圆" panose="02010509060101010101" pitchFamily="49" charset="-122"/>
                <a:ea typeface="幼圆" panose="02010509060101010101" pitchFamily="49" charset="-122"/>
              </a:rPr>
              <a:t>重新定</a:t>
            </a:r>
            <a:r>
              <a:rPr lang="zh-CN" altLang="en-US" sz="4000" b="1" dirty="0">
                <a:solidFill>
                  <a:schemeClr val="bg1"/>
                </a:solidFill>
                <a:latin typeface="幼圆" panose="02010509060101010101" pitchFamily="49" charset="-122"/>
                <a:ea typeface="幼圆" panose="02010509060101010101" pitchFamily="49" charset="-122"/>
              </a:rPr>
              <a:t>标</a:t>
            </a:r>
            <a:endParaRPr lang="zh-CN" altLang="en-US" sz="4000" b="1" dirty="0">
              <a:solidFill>
                <a:schemeClr val="bg1"/>
              </a:solidFill>
              <a:latin typeface="幼圆" panose="02010509060101010101" pitchFamily="49" charset="-122"/>
              <a:ea typeface="幼圆" panose="02010509060101010101" pitchFamily="49" charset="-122"/>
            </a:endParaRPr>
          </a:p>
        </p:txBody>
      </p:sp>
      <p:sp>
        <p:nvSpPr>
          <p:cNvPr id="8" name="直角三角形 7"/>
          <p:cNvSpPr/>
          <p:nvPr/>
        </p:nvSpPr>
        <p:spPr>
          <a:xfrm rot="10800000">
            <a:off x="561703" y="1449976"/>
            <a:ext cx="624839" cy="422185"/>
          </a:xfrm>
          <a:prstGeom prst="r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3305" t="40515" r="6306" b="18175"/>
          <a:stretch/>
        </p:blipFill>
        <p:spPr>
          <a:xfrm>
            <a:off x="1350916" y="3687240"/>
            <a:ext cx="9577252" cy="2600719"/>
          </a:xfrm>
          <a:prstGeom prst="rect">
            <a:avLst/>
          </a:prstGeom>
          <a:scene3d>
            <a:camera prst="orthographicFront">
              <a:rot lat="0" lon="0" rev="0"/>
            </a:camera>
            <a:lightRig rig="threePt" dir="t"/>
          </a:scene3d>
        </p:spPr>
      </p:pic>
    </p:spTree>
    <p:extLst>
      <p:ext uri="{BB962C8B-B14F-4D97-AF65-F5344CB8AC3E}">
        <p14:creationId xmlns:p14="http://schemas.microsoft.com/office/powerpoint/2010/main" val="2719734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3621" y="1693993"/>
            <a:ext cx="6685356" cy="3762102"/>
          </a:xfrm>
          <a:prstGeom prst="rect">
            <a:avLst/>
          </a:prstGeom>
        </p:spPr>
      </p:pic>
      <p:sp>
        <p:nvSpPr>
          <p:cNvPr id="6" name="矩形 5"/>
          <p:cNvSpPr/>
          <p:nvPr/>
        </p:nvSpPr>
        <p:spPr>
          <a:xfrm>
            <a:off x="11005457" y="844907"/>
            <a:ext cx="1186543" cy="849086"/>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117478" y="211816"/>
            <a:ext cx="3481250" cy="10572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smtClean="0">
                <a:solidFill>
                  <a:schemeClr val="bg1"/>
                </a:solidFill>
                <a:latin typeface="幼圆" panose="02010509060101010101" pitchFamily="49" charset="-122"/>
                <a:ea typeface="幼圆" panose="02010509060101010101" pitchFamily="49" charset="-122"/>
              </a:rPr>
              <a:t>具体操作步骤</a:t>
            </a:r>
            <a:endParaRPr lang="zh-CN" altLang="en-US" sz="4000" b="1" dirty="0">
              <a:solidFill>
                <a:schemeClr val="bg1"/>
              </a:solidFill>
              <a:latin typeface="幼圆" panose="02010509060101010101" pitchFamily="49" charset="-122"/>
              <a:ea typeface="幼圆" panose="02010509060101010101" pitchFamily="49" charset="-122"/>
            </a:endParaRPr>
          </a:p>
        </p:txBody>
      </p:sp>
      <p:sp>
        <p:nvSpPr>
          <p:cNvPr id="8" name="直角三角形 7"/>
          <p:cNvSpPr/>
          <p:nvPr/>
        </p:nvSpPr>
        <p:spPr>
          <a:xfrm rot="5400000">
            <a:off x="11089639" y="1184907"/>
            <a:ext cx="424903" cy="593270"/>
          </a:xfrm>
          <a:prstGeom prst="r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内容占位符 2"/>
          <p:cNvSpPr>
            <a:spLocks noGrp="1"/>
          </p:cNvSpPr>
          <p:nvPr>
            <p:ph idx="1"/>
          </p:nvPr>
        </p:nvSpPr>
        <p:spPr>
          <a:xfrm>
            <a:off x="7323394" y="1989839"/>
            <a:ext cx="4649197" cy="768393"/>
          </a:xfrm>
        </p:spPr>
        <p:txBody>
          <a:bodyPr>
            <a:normAutofit/>
          </a:bodyPr>
          <a:lstStyle/>
          <a:p>
            <a:r>
              <a:rPr lang="zh-CN" altLang="en-US" sz="2000" b="1" dirty="0">
                <a:solidFill>
                  <a:schemeClr val="bg1"/>
                </a:solidFill>
                <a:latin typeface="幼圆" panose="02010509060101010101" pitchFamily="49" charset="-122"/>
                <a:ea typeface="幼圆" panose="02010509060101010101" pitchFamily="49" charset="-122"/>
              </a:rPr>
              <a:t>使用分光计和汞灯使望远镜的十字刻度线对准谱线条纹中心。</a:t>
            </a:r>
            <a:endParaRPr lang="en-US" altLang="zh-CN" sz="2000" b="1" dirty="0">
              <a:solidFill>
                <a:schemeClr val="bg1"/>
              </a:solidFill>
              <a:latin typeface="幼圆" panose="02010509060101010101" pitchFamily="49" charset="-122"/>
              <a:ea typeface="幼圆" panose="02010509060101010101" pitchFamily="49" charset="-122"/>
            </a:endParaRPr>
          </a:p>
        </p:txBody>
      </p:sp>
      <p:sp>
        <p:nvSpPr>
          <p:cNvPr id="10" name="内容占位符 2"/>
          <p:cNvSpPr txBox="1">
            <a:spLocks/>
          </p:cNvSpPr>
          <p:nvPr/>
        </p:nvSpPr>
        <p:spPr>
          <a:xfrm>
            <a:off x="7323394" y="2768189"/>
            <a:ext cx="4649197" cy="7683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1" dirty="0" smtClean="0">
                <a:solidFill>
                  <a:schemeClr val="bg1"/>
                </a:solidFill>
                <a:latin typeface="幼圆" panose="02010509060101010101" pitchFamily="49" charset="-122"/>
                <a:ea typeface="幼圆" panose="02010509060101010101" pitchFamily="49" charset="-122"/>
              </a:rPr>
              <a:t>保持</a:t>
            </a:r>
            <a:r>
              <a:rPr lang="zh-CN" altLang="en-US" sz="2000" b="1" dirty="0">
                <a:solidFill>
                  <a:schemeClr val="bg1"/>
                </a:solidFill>
                <a:latin typeface="幼圆" panose="02010509060101010101" pitchFamily="49" charset="-122"/>
                <a:ea typeface="幼圆" panose="02010509060101010101" pitchFamily="49" charset="-122"/>
              </a:rPr>
              <a:t>平行光管和望远镜位置不变。</a:t>
            </a:r>
            <a:endParaRPr lang="en-US" altLang="zh-CN" sz="2000" b="1" dirty="0">
              <a:solidFill>
                <a:schemeClr val="bg1"/>
              </a:solidFill>
              <a:latin typeface="幼圆" panose="02010509060101010101" pitchFamily="49" charset="-122"/>
              <a:ea typeface="幼圆" panose="02010509060101010101" pitchFamily="49" charset="-122"/>
            </a:endParaRPr>
          </a:p>
        </p:txBody>
      </p:sp>
      <p:sp>
        <p:nvSpPr>
          <p:cNvPr id="11" name="内容占位符 2"/>
          <p:cNvSpPr txBox="1">
            <a:spLocks/>
          </p:cNvSpPr>
          <p:nvPr/>
        </p:nvSpPr>
        <p:spPr>
          <a:xfrm>
            <a:off x="7323394" y="3453508"/>
            <a:ext cx="4649197" cy="7683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1" dirty="0">
                <a:solidFill>
                  <a:schemeClr val="bg1"/>
                </a:solidFill>
                <a:latin typeface="幼圆" panose="02010509060101010101" pitchFamily="49" charset="-122"/>
                <a:ea typeface="幼圆" panose="02010509060101010101" pitchFamily="49" charset="-122"/>
              </a:rPr>
              <a:t>用单色仪替换汞灯，尽量避免碰撞。</a:t>
            </a:r>
            <a:endParaRPr lang="en-US" altLang="zh-CN" sz="2000" b="1" dirty="0">
              <a:solidFill>
                <a:schemeClr val="bg1"/>
              </a:solidFill>
              <a:latin typeface="幼圆" panose="02010509060101010101" pitchFamily="49" charset="-122"/>
              <a:ea typeface="幼圆" panose="02010509060101010101" pitchFamily="49" charset="-122"/>
            </a:endParaRPr>
          </a:p>
        </p:txBody>
      </p:sp>
      <p:sp>
        <p:nvSpPr>
          <p:cNvPr id="12" name="内容占位符 2"/>
          <p:cNvSpPr txBox="1">
            <a:spLocks/>
          </p:cNvSpPr>
          <p:nvPr/>
        </p:nvSpPr>
        <p:spPr>
          <a:xfrm>
            <a:off x="7323394" y="4223423"/>
            <a:ext cx="4649197" cy="7683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1" dirty="0">
                <a:solidFill>
                  <a:schemeClr val="bg1"/>
                </a:solidFill>
                <a:latin typeface="幼圆" panose="02010509060101010101" pitchFamily="49" charset="-122"/>
                <a:ea typeface="幼圆" panose="02010509060101010101" pitchFamily="49" charset="-122"/>
              </a:rPr>
              <a:t>一边从望远镜中观察一边调节手轮，使光斑中心落在望远镜十字刻度线上。</a:t>
            </a:r>
            <a:endParaRPr lang="en-US" altLang="zh-CN" sz="2000" b="1" dirty="0">
              <a:solidFill>
                <a:schemeClr val="bg1"/>
              </a:solidFill>
              <a:latin typeface="幼圆" panose="02010509060101010101" pitchFamily="49" charset="-122"/>
              <a:ea typeface="幼圆" panose="02010509060101010101" pitchFamily="49" charset="-122"/>
            </a:endParaRPr>
          </a:p>
          <a:p>
            <a:endParaRPr lang="en-US" altLang="zh-CN" sz="2000" b="1" dirty="0">
              <a:solidFill>
                <a:schemeClr val="bg1"/>
              </a:solidFill>
              <a:latin typeface="幼圆" panose="02010509060101010101" pitchFamily="49" charset="-122"/>
              <a:ea typeface="幼圆" panose="02010509060101010101" pitchFamily="49" charset="-122"/>
            </a:endParaRPr>
          </a:p>
        </p:txBody>
      </p:sp>
      <p:sp>
        <p:nvSpPr>
          <p:cNvPr id="13" name="内容占位符 2"/>
          <p:cNvSpPr txBox="1">
            <a:spLocks/>
          </p:cNvSpPr>
          <p:nvPr/>
        </p:nvSpPr>
        <p:spPr>
          <a:xfrm>
            <a:off x="7323394" y="4994859"/>
            <a:ext cx="4649197" cy="7683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1" dirty="0">
                <a:solidFill>
                  <a:schemeClr val="bg1"/>
                </a:solidFill>
                <a:latin typeface="幼圆" panose="02010509060101010101" pitchFamily="49" charset="-122"/>
                <a:ea typeface="幼圆" panose="02010509060101010101" pitchFamily="49" charset="-122"/>
              </a:rPr>
              <a:t>读出手轮度数，再次更换汞灯。</a:t>
            </a:r>
            <a:endParaRPr lang="zh-CN" altLang="en-US" sz="2000" b="1"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72706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build="p"/>
      <p:bldP spid="10" grpId="0"/>
      <p:bldP spid="11"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2751386627"/>
              </p:ext>
            </p:extLst>
          </p:nvPr>
        </p:nvGraphicFramePr>
        <p:xfrm>
          <a:off x="2188753" y="2657339"/>
          <a:ext cx="8127999" cy="2595880"/>
        </p:xfrm>
        <a:graphic>
          <a:graphicData uri="http://schemas.openxmlformats.org/drawingml/2006/table">
            <a:tbl>
              <a:tblPr firstRow="1" bandRow="1">
                <a:tableStyleId>{5C22544A-7EE6-4342-B048-85BDC9FD1C3A}</a:tableStyleId>
              </a:tblPr>
              <a:tblGrid>
                <a:gridCol w="2709333"/>
                <a:gridCol w="2709333"/>
                <a:gridCol w="2709333"/>
              </a:tblGrid>
              <a:tr h="370840">
                <a:tc>
                  <a:txBody>
                    <a:bodyPr/>
                    <a:lstStyle/>
                    <a:p>
                      <a:pPr algn="ctr"/>
                      <a:r>
                        <a:rPr lang="zh-CN" altLang="en-US" b="1" dirty="0" smtClean="0">
                          <a:solidFill>
                            <a:schemeClr val="bg1"/>
                          </a:solidFill>
                          <a:latin typeface="幼圆" panose="02010509060101010101" pitchFamily="49" charset="-122"/>
                          <a:ea typeface="幼圆" panose="02010509060101010101" pitchFamily="49" charset="-122"/>
                        </a:rPr>
                        <a:t>手轮度数</a:t>
                      </a:r>
                      <a:endParaRPr lang="zh-CN" altLang="en-US" b="1" dirty="0">
                        <a:solidFill>
                          <a:schemeClr val="bg1"/>
                        </a:solidFill>
                        <a:latin typeface="幼圆" panose="02010509060101010101" pitchFamily="49" charset="-122"/>
                        <a:ea typeface="幼圆" panose="02010509060101010101" pitchFamily="49" charset="-122"/>
                      </a:endParaRPr>
                    </a:p>
                  </a:txBody>
                  <a:tcPr>
                    <a:solidFill>
                      <a:srgbClr val="C00000"/>
                    </a:solidFill>
                  </a:tcPr>
                </a:tc>
                <a:tc>
                  <a:txBody>
                    <a:bodyPr/>
                    <a:lstStyle/>
                    <a:p>
                      <a:pPr algn="ctr"/>
                      <a:r>
                        <a:rPr lang="zh-CN" altLang="en-US" b="1" dirty="0" smtClean="0">
                          <a:solidFill>
                            <a:schemeClr val="bg1"/>
                          </a:solidFill>
                          <a:latin typeface="幼圆" panose="02010509060101010101" pitchFamily="49" charset="-122"/>
                          <a:ea typeface="幼圆" panose="02010509060101010101" pitchFamily="49" charset="-122"/>
                        </a:rPr>
                        <a:t>光</a:t>
                      </a:r>
                      <a:endParaRPr lang="zh-CN" altLang="en-US" b="1" dirty="0">
                        <a:solidFill>
                          <a:schemeClr val="bg1"/>
                        </a:solidFill>
                        <a:latin typeface="幼圆" panose="02010509060101010101" pitchFamily="49" charset="-122"/>
                        <a:ea typeface="幼圆" panose="02010509060101010101" pitchFamily="49" charset="-122"/>
                      </a:endParaRPr>
                    </a:p>
                  </a:txBody>
                  <a:tcPr>
                    <a:solidFill>
                      <a:srgbClr val="C00000"/>
                    </a:solidFill>
                  </a:tcPr>
                </a:tc>
                <a:tc>
                  <a:txBody>
                    <a:bodyPr/>
                    <a:lstStyle/>
                    <a:p>
                      <a:pPr algn="ctr"/>
                      <a:r>
                        <a:rPr lang="zh-CN" altLang="en-US" b="1" dirty="0" smtClean="0">
                          <a:solidFill>
                            <a:schemeClr val="bg1"/>
                          </a:solidFill>
                          <a:latin typeface="幼圆" panose="02010509060101010101" pitchFamily="49" charset="-122"/>
                          <a:ea typeface="幼圆" panose="02010509060101010101" pitchFamily="49" charset="-122"/>
                        </a:rPr>
                        <a:t>波长</a:t>
                      </a:r>
                      <a:endParaRPr lang="zh-CN" altLang="en-US" b="1" dirty="0">
                        <a:solidFill>
                          <a:schemeClr val="bg1"/>
                        </a:solidFill>
                        <a:latin typeface="幼圆" panose="02010509060101010101" pitchFamily="49" charset="-122"/>
                        <a:ea typeface="幼圆" panose="02010509060101010101" pitchFamily="49" charset="-122"/>
                      </a:endParaRPr>
                    </a:p>
                  </a:txBody>
                  <a:tcPr>
                    <a:solidFill>
                      <a:srgbClr val="C00000"/>
                    </a:solidFill>
                  </a:tcPr>
                </a:tc>
              </a:tr>
              <a:tr h="370840">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4.85</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algn="ctr"/>
                      <a:r>
                        <a:rPr lang="zh-CN" altLang="en-US" b="1" dirty="0" smtClean="0">
                          <a:solidFill>
                            <a:schemeClr val="tx1"/>
                          </a:solidFill>
                          <a:latin typeface="幼圆" panose="02010509060101010101" pitchFamily="49" charset="-122"/>
                          <a:ea typeface="幼圆" panose="02010509060101010101" pitchFamily="49" charset="-122"/>
                        </a:rPr>
                        <a:t>黄</a:t>
                      </a:r>
                      <a:endParaRPr lang="zh-CN" altLang="en-US" b="1" dirty="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algn="ctr"/>
                      <a:r>
                        <a:rPr lang="en-US" altLang="zh-CN" b="1" dirty="0" smtClean="0">
                          <a:solidFill>
                            <a:schemeClr val="tx1"/>
                          </a:solidFill>
                          <a:latin typeface="幼圆" panose="02010509060101010101" pitchFamily="49" charset="-122"/>
                          <a:ea typeface="幼圆" panose="02010509060101010101" pitchFamily="49" charset="-122"/>
                        </a:rPr>
                        <a:t>579.07</a:t>
                      </a:r>
                      <a:endParaRPr lang="zh-CN" altLang="en-US" b="1" dirty="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r>
              <a:tr h="370840">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4.825</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algn="ctr"/>
                      <a:r>
                        <a:rPr lang="zh-CN" altLang="en-US" b="1" dirty="0" smtClean="0">
                          <a:solidFill>
                            <a:schemeClr val="tx1"/>
                          </a:solidFill>
                          <a:latin typeface="幼圆" panose="02010509060101010101" pitchFamily="49" charset="-122"/>
                          <a:ea typeface="幼圆" panose="02010509060101010101" pitchFamily="49" charset="-122"/>
                        </a:rPr>
                        <a:t>黄</a:t>
                      </a:r>
                      <a:endParaRPr lang="zh-CN" altLang="en-US" b="1" dirty="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c>
                  <a:txBody>
                    <a:bodyPr/>
                    <a:lstStyle/>
                    <a:p>
                      <a:pPr algn="ctr"/>
                      <a:r>
                        <a:rPr lang="en-US" altLang="zh-CN" b="1" dirty="0" smtClean="0">
                          <a:solidFill>
                            <a:schemeClr val="tx1"/>
                          </a:solidFill>
                          <a:latin typeface="幼圆" panose="02010509060101010101" pitchFamily="49" charset="-122"/>
                          <a:ea typeface="幼圆" panose="02010509060101010101" pitchFamily="49" charset="-122"/>
                        </a:rPr>
                        <a:t>576.07</a:t>
                      </a:r>
                      <a:endParaRPr lang="zh-CN" altLang="en-US" b="1" dirty="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r>
              <a:tr h="370840">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4.565</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algn="ctr"/>
                      <a:r>
                        <a:rPr lang="zh-CN" altLang="en-US" b="1" dirty="0" smtClean="0">
                          <a:solidFill>
                            <a:schemeClr val="tx1"/>
                          </a:solidFill>
                          <a:latin typeface="幼圆" panose="02010509060101010101" pitchFamily="49" charset="-122"/>
                          <a:ea typeface="幼圆" panose="02010509060101010101" pitchFamily="49" charset="-122"/>
                        </a:rPr>
                        <a:t>绿</a:t>
                      </a:r>
                      <a:endParaRPr lang="zh-CN" altLang="en-US" b="1" dirty="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algn="ctr"/>
                      <a:r>
                        <a:rPr lang="en-US" altLang="zh-CN" b="1" dirty="0" smtClean="0">
                          <a:solidFill>
                            <a:schemeClr val="tx1"/>
                          </a:solidFill>
                          <a:latin typeface="幼圆" panose="02010509060101010101" pitchFamily="49" charset="-122"/>
                          <a:ea typeface="幼圆" panose="02010509060101010101" pitchFamily="49" charset="-122"/>
                        </a:rPr>
                        <a:t>546.07</a:t>
                      </a:r>
                      <a:endParaRPr lang="zh-CN" altLang="en-US" b="1" dirty="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r>
              <a:tr h="370840">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3.768</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algn="ctr"/>
                      <a:r>
                        <a:rPr lang="zh-CN" altLang="en-US" b="1" dirty="0" smtClean="0">
                          <a:solidFill>
                            <a:schemeClr val="tx1"/>
                          </a:solidFill>
                          <a:latin typeface="幼圆" panose="02010509060101010101" pitchFamily="49" charset="-122"/>
                          <a:ea typeface="幼圆" panose="02010509060101010101" pitchFamily="49" charset="-122"/>
                        </a:rPr>
                        <a:t>青</a:t>
                      </a:r>
                      <a:endParaRPr lang="zh-CN" altLang="en-US" b="1" dirty="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c>
                  <a:txBody>
                    <a:bodyPr/>
                    <a:lstStyle/>
                    <a:p>
                      <a:pPr algn="ctr"/>
                      <a:r>
                        <a:rPr lang="en-US" altLang="zh-CN" b="1" dirty="0" smtClean="0">
                          <a:solidFill>
                            <a:schemeClr val="tx1"/>
                          </a:solidFill>
                          <a:latin typeface="幼圆" panose="02010509060101010101" pitchFamily="49" charset="-122"/>
                          <a:ea typeface="幼圆" panose="02010509060101010101" pitchFamily="49" charset="-122"/>
                        </a:rPr>
                        <a:t>491.61</a:t>
                      </a:r>
                      <a:endParaRPr lang="zh-CN" altLang="en-US" b="1" dirty="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r>
              <a:tr h="370840">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2.692</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algn="ctr"/>
                      <a:r>
                        <a:rPr lang="zh-CN" altLang="en-US" b="1" dirty="0" smtClean="0">
                          <a:solidFill>
                            <a:schemeClr val="tx1"/>
                          </a:solidFill>
                          <a:latin typeface="幼圆" panose="02010509060101010101" pitchFamily="49" charset="-122"/>
                          <a:ea typeface="幼圆" panose="02010509060101010101" pitchFamily="49" charset="-122"/>
                        </a:rPr>
                        <a:t>蓝</a:t>
                      </a:r>
                      <a:endParaRPr lang="zh-CN" altLang="en-US" b="1" dirty="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c>
                  <a:txBody>
                    <a:bodyPr/>
                    <a:lstStyle/>
                    <a:p>
                      <a:pPr algn="ctr"/>
                      <a:r>
                        <a:rPr lang="en-US" altLang="zh-CN" b="1" dirty="0" smtClean="0">
                          <a:solidFill>
                            <a:schemeClr val="tx1"/>
                          </a:solidFill>
                          <a:latin typeface="幼圆" panose="02010509060101010101" pitchFamily="49" charset="-122"/>
                          <a:ea typeface="幼圆" panose="02010509060101010101" pitchFamily="49" charset="-122"/>
                        </a:rPr>
                        <a:t>435.85</a:t>
                      </a:r>
                      <a:endParaRPr lang="zh-CN" altLang="en-US" b="1" dirty="0">
                        <a:solidFill>
                          <a:schemeClr val="tx1"/>
                        </a:solidFill>
                        <a:latin typeface="幼圆" panose="02010509060101010101" pitchFamily="49" charset="-122"/>
                        <a:ea typeface="幼圆" panose="02010509060101010101" pitchFamily="49" charset="-122"/>
                      </a:endParaRPr>
                    </a:p>
                  </a:txBody>
                  <a:tcPr>
                    <a:solidFill>
                      <a:schemeClr val="accent3">
                        <a:lumMod val="40000"/>
                        <a:lumOff val="60000"/>
                      </a:schemeClr>
                    </a:solidFill>
                  </a:tcPr>
                </a:tc>
              </a:tr>
              <a:tr h="370840">
                <a:tc>
                  <a:txBody>
                    <a:bodyPr/>
                    <a:lstStyle/>
                    <a:p>
                      <a:pPr algn="ctr"/>
                      <a:r>
                        <a:rPr lang="en-US" altLang="zh-CN" b="1" dirty="0" smtClean="0">
                          <a:solidFill>
                            <a:schemeClr val="bg1"/>
                          </a:solidFill>
                          <a:latin typeface="幼圆" panose="02010509060101010101" pitchFamily="49" charset="-122"/>
                          <a:ea typeface="幼圆" panose="02010509060101010101" pitchFamily="49" charset="-122"/>
                        </a:rPr>
                        <a:t>1.659</a:t>
                      </a:r>
                      <a:endParaRPr lang="zh-CN" altLang="en-US" b="1" dirty="0">
                        <a:solidFill>
                          <a:schemeClr val="bg1"/>
                        </a:solidFill>
                        <a:latin typeface="幼圆" panose="02010509060101010101" pitchFamily="49" charset="-122"/>
                        <a:ea typeface="幼圆" panose="02010509060101010101" pitchFamily="49" charset="-122"/>
                      </a:endParaRPr>
                    </a:p>
                  </a:txBody>
                  <a:tcPr>
                    <a:solidFill>
                      <a:schemeClr val="bg2">
                        <a:lumMod val="25000"/>
                      </a:schemeClr>
                    </a:solidFill>
                  </a:tcPr>
                </a:tc>
                <a:tc>
                  <a:txBody>
                    <a:bodyPr/>
                    <a:lstStyle/>
                    <a:p>
                      <a:pPr algn="ctr"/>
                      <a:r>
                        <a:rPr lang="zh-CN" altLang="en-US" b="1" dirty="0" smtClean="0">
                          <a:solidFill>
                            <a:schemeClr val="tx1"/>
                          </a:solidFill>
                          <a:latin typeface="幼圆" panose="02010509060101010101" pitchFamily="49" charset="-122"/>
                          <a:ea typeface="幼圆" panose="02010509060101010101" pitchFamily="49" charset="-122"/>
                        </a:rPr>
                        <a:t>紫</a:t>
                      </a:r>
                      <a:endParaRPr lang="zh-CN" altLang="en-US" b="1" dirty="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c>
                  <a:txBody>
                    <a:bodyPr/>
                    <a:lstStyle/>
                    <a:p>
                      <a:pPr algn="ctr"/>
                      <a:r>
                        <a:rPr lang="en-US" altLang="zh-CN" b="1" dirty="0" smtClean="0">
                          <a:solidFill>
                            <a:schemeClr val="tx1"/>
                          </a:solidFill>
                          <a:latin typeface="幼圆" panose="02010509060101010101" pitchFamily="49" charset="-122"/>
                          <a:ea typeface="幼圆" panose="02010509060101010101" pitchFamily="49" charset="-122"/>
                        </a:rPr>
                        <a:t>404.66</a:t>
                      </a:r>
                      <a:endParaRPr lang="zh-CN" altLang="en-US" b="1" dirty="0">
                        <a:solidFill>
                          <a:schemeClr val="tx1"/>
                        </a:solidFill>
                        <a:latin typeface="幼圆" panose="02010509060101010101" pitchFamily="49" charset="-122"/>
                        <a:ea typeface="幼圆" panose="02010509060101010101" pitchFamily="49" charset="-122"/>
                      </a:endParaRPr>
                    </a:p>
                  </a:txBody>
                  <a:tcPr>
                    <a:solidFill>
                      <a:schemeClr val="accent3">
                        <a:lumMod val="20000"/>
                        <a:lumOff val="80000"/>
                      </a:schemeClr>
                    </a:solidFill>
                  </a:tcPr>
                </a:tc>
              </a:tr>
            </a:tbl>
          </a:graphicData>
        </a:graphic>
      </p:graphicFrame>
      <p:sp>
        <p:nvSpPr>
          <p:cNvPr id="9" name="矩形 8"/>
          <p:cNvSpPr/>
          <p:nvPr/>
        </p:nvSpPr>
        <p:spPr>
          <a:xfrm>
            <a:off x="0" y="1023078"/>
            <a:ext cx="1186543" cy="849086"/>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61702" y="390348"/>
            <a:ext cx="2534195" cy="10572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smtClean="0">
                <a:solidFill>
                  <a:schemeClr val="bg1"/>
                </a:solidFill>
                <a:latin typeface="幼圆" panose="02010509060101010101" pitchFamily="49" charset="-122"/>
                <a:ea typeface="幼圆" panose="02010509060101010101" pitchFamily="49" charset="-122"/>
              </a:rPr>
              <a:t>实测读数</a:t>
            </a:r>
            <a:endParaRPr lang="zh-CN" altLang="en-US" sz="4000" b="1" dirty="0">
              <a:solidFill>
                <a:schemeClr val="bg1"/>
              </a:solidFill>
              <a:latin typeface="幼圆" panose="02010509060101010101" pitchFamily="49" charset="-122"/>
              <a:ea typeface="幼圆" panose="02010509060101010101" pitchFamily="49" charset="-122"/>
            </a:endParaRPr>
          </a:p>
        </p:txBody>
      </p:sp>
      <p:sp>
        <p:nvSpPr>
          <p:cNvPr id="11" name="直角三角形 10"/>
          <p:cNvSpPr/>
          <p:nvPr/>
        </p:nvSpPr>
        <p:spPr>
          <a:xfrm rot="10800000">
            <a:off x="561703" y="1449976"/>
            <a:ext cx="624839" cy="422185"/>
          </a:xfrm>
          <a:prstGeom prst="r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59305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563" y="1058092"/>
            <a:ext cx="5680037" cy="4389120"/>
          </a:xfrm>
          <a:prstGeom prst="rect">
            <a:avLst/>
          </a:prstGeom>
        </p:spPr>
      </p:pic>
      <mc:AlternateContent xmlns:mc="http://schemas.openxmlformats.org/markup-compatibility/2006">
        <mc:Choice xmlns:a14="http://schemas.microsoft.com/office/drawing/2010/main" Requires="a14">
          <p:sp>
            <p:nvSpPr>
              <p:cNvPr id="5" name="文本框 4"/>
              <p:cNvSpPr txBox="1"/>
              <p:nvPr/>
            </p:nvSpPr>
            <p:spPr>
              <a:xfrm>
                <a:off x="6373107" y="2377054"/>
                <a:ext cx="6401992" cy="582980"/>
              </a:xfrm>
              <a:prstGeom prst="rect">
                <a:avLst/>
              </a:prstGeom>
              <a:noFill/>
            </p:spPr>
            <p:txBody>
              <a:bodyPr wrap="square" rtlCol="0">
                <a:spAutoFit/>
              </a:bodyPr>
              <a:lstStyle/>
              <a:p>
                <a:r>
                  <a:rPr lang="zh-CN" altLang="en-US" sz="2400" b="1" dirty="0" smtClean="0">
                    <a:solidFill>
                      <a:schemeClr val="bg1"/>
                    </a:solidFill>
                    <a:latin typeface="幼圆" panose="02010509060101010101" pitchFamily="49" charset="-122"/>
                    <a:ea typeface="幼圆" panose="02010509060101010101" pitchFamily="49" charset="-122"/>
                  </a:rPr>
                  <a:t>经拟合得：</a:t>
                </a:r>
                <a14:m>
                  <m:oMath xmlns:m="http://schemas.openxmlformats.org/officeDocument/2006/math">
                    <m:r>
                      <m:rPr>
                        <m:sty m:val="p"/>
                      </m:rPr>
                      <a:rPr lang="en-US" altLang="zh-CN" sz="2400" dirty="0" smtClean="0">
                        <a:solidFill>
                          <a:schemeClr val="bg1"/>
                        </a:solidFill>
                        <a:latin typeface="Cambria Math" panose="02040503050406030204" pitchFamily="18" charset="0"/>
                      </a:rPr>
                      <m:t>y</m:t>
                    </m:r>
                    <m:r>
                      <a:rPr lang="en-US" altLang="zh-CN" sz="2400" b="0" i="1" dirty="0" smtClean="0">
                        <a:solidFill>
                          <a:schemeClr val="bg1"/>
                        </a:solidFill>
                        <a:latin typeface="Cambria Math" panose="02040503050406030204" pitchFamily="18" charset="0"/>
                      </a:rPr>
                      <m:t>=23.55004</m:t>
                    </m:r>
                    <m:sSup>
                      <m:sSupPr>
                        <m:ctrlPr>
                          <a:rPr lang="en-US" altLang="zh-CN" sz="2400" b="0" i="1" dirty="0" smtClean="0">
                            <a:solidFill>
                              <a:schemeClr val="bg1"/>
                            </a:solidFill>
                            <a:latin typeface="Cambria Math" panose="02040503050406030204" pitchFamily="18" charset="0"/>
                          </a:rPr>
                        </m:ctrlPr>
                      </m:sSupPr>
                      <m:e>
                        <m:r>
                          <a:rPr lang="en-US" altLang="zh-CN" sz="2400" b="0" i="1" dirty="0" smtClean="0">
                            <a:solidFill>
                              <a:schemeClr val="bg1"/>
                            </a:solidFill>
                            <a:latin typeface="Cambria Math" panose="02040503050406030204" pitchFamily="18" charset="0"/>
                          </a:rPr>
                          <m:t>𝑒</m:t>
                        </m:r>
                      </m:e>
                      <m:sup>
                        <m:f>
                          <m:fPr>
                            <m:ctrlPr>
                              <a:rPr lang="en-US" altLang="zh-CN" sz="2400" b="0" i="1" dirty="0" smtClean="0">
                                <a:solidFill>
                                  <a:schemeClr val="bg1"/>
                                </a:solidFill>
                                <a:latin typeface="Cambria Math" panose="02040503050406030204" pitchFamily="18" charset="0"/>
                              </a:rPr>
                            </m:ctrlPr>
                          </m:fPr>
                          <m:num>
                            <m:r>
                              <a:rPr lang="en-US" altLang="zh-CN" sz="2400" b="0" i="1" dirty="0" smtClean="0">
                                <a:solidFill>
                                  <a:schemeClr val="bg1"/>
                                </a:solidFill>
                                <a:latin typeface="Cambria Math" panose="02040503050406030204" pitchFamily="18" charset="0"/>
                              </a:rPr>
                              <m:t>𝑥</m:t>
                            </m:r>
                          </m:num>
                          <m:den>
                            <m:r>
                              <a:rPr lang="en-US" altLang="zh-CN" sz="2400" b="0" i="1" dirty="0" smtClean="0">
                                <a:solidFill>
                                  <a:schemeClr val="bg1"/>
                                </a:solidFill>
                                <a:latin typeface="Cambria Math" panose="02040503050406030204" pitchFamily="18" charset="0"/>
                              </a:rPr>
                              <m:t>2.15272</m:t>
                            </m:r>
                          </m:den>
                        </m:f>
                      </m:sup>
                    </m:sSup>
                    <m:r>
                      <a:rPr lang="en-US" altLang="zh-CN" sz="2400" b="0" i="1" dirty="0" smtClean="0">
                        <a:solidFill>
                          <a:schemeClr val="bg1"/>
                        </a:solidFill>
                        <a:latin typeface="Cambria Math" panose="02040503050406030204" pitchFamily="18" charset="0"/>
                      </a:rPr>
                      <m:t>+</m:t>
                    </m:r>
                    <m:r>
                      <a:rPr lang="en-US" altLang="zh-CN" sz="2400" b="0" i="1" dirty="0" smtClean="0">
                        <a:solidFill>
                          <a:schemeClr val="bg1"/>
                        </a:solidFill>
                        <a:latin typeface="Cambria Math" panose="02040503050406030204" pitchFamily="18" charset="0"/>
                      </a:rPr>
                      <m:t>353.9</m:t>
                    </m:r>
                  </m:oMath>
                </a14:m>
                <a:endParaRPr lang="zh-CN" altLang="en-US" sz="2400" dirty="0">
                  <a:solidFill>
                    <a:schemeClr val="bg1"/>
                  </a:solidFill>
                </a:endParaRPr>
              </a:p>
            </p:txBody>
          </p:sp>
        </mc:Choice>
        <mc:Fallback>
          <p:sp>
            <p:nvSpPr>
              <p:cNvPr id="5" name="文本框 4"/>
              <p:cNvSpPr txBox="1">
                <a:spLocks noRot="1" noChangeAspect="1" noMove="1" noResize="1" noEditPoints="1" noAdjustHandles="1" noChangeArrowheads="1" noChangeShapeType="1" noTextEdit="1"/>
              </p:cNvSpPr>
              <p:nvPr/>
            </p:nvSpPr>
            <p:spPr>
              <a:xfrm>
                <a:off x="6373107" y="2377054"/>
                <a:ext cx="6401992" cy="582980"/>
              </a:xfrm>
              <a:prstGeom prst="rect">
                <a:avLst/>
              </a:prstGeom>
              <a:blipFill rotWithShape="0">
                <a:blip r:embed="rId4"/>
                <a:stretch>
                  <a:fillRect l="-1427" b="-17708"/>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 name="文本框 6"/>
              <p:cNvSpPr txBox="1"/>
              <p:nvPr/>
            </p:nvSpPr>
            <p:spPr>
              <a:xfrm>
                <a:off x="6373107" y="3417473"/>
                <a:ext cx="6401992" cy="583301"/>
              </a:xfrm>
              <a:prstGeom prst="rect">
                <a:avLst/>
              </a:prstGeom>
              <a:noFill/>
            </p:spPr>
            <p:txBody>
              <a:bodyPr wrap="square" rtlCol="0">
                <a:spAutoFit/>
              </a:bodyPr>
              <a:lstStyle/>
              <a:p>
                <a:r>
                  <a:rPr lang="zh-CN" altLang="en-US" sz="2400" b="1" dirty="0" smtClean="0">
                    <a:solidFill>
                      <a:schemeClr val="bg1"/>
                    </a:solidFill>
                    <a:latin typeface="幼圆" panose="02010509060101010101" pitchFamily="49" charset="-122"/>
                    <a:ea typeface="幼圆" panose="02010509060101010101" pitchFamily="49" charset="-122"/>
                  </a:rPr>
                  <a:t>原公式</a:t>
                </a:r>
                <a14:m>
                  <m:oMath xmlns:m="http://schemas.openxmlformats.org/officeDocument/2006/math">
                    <m:r>
                      <a:rPr lang="zh-CN" altLang="en-US" sz="2400" b="1" dirty="0" smtClean="0">
                        <a:solidFill>
                          <a:schemeClr val="bg1"/>
                        </a:solidFill>
                        <a:latin typeface="Cambria Math" panose="02040503050406030204" pitchFamily="18" charset="0"/>
                      </a:rPr>
                      <m:t>：</m:t>
                    </m:r>
                    <m:r>
                      <a:rPr lang="en-US" altLang="zh-CN" sz="2400" b="1" i="0" dirty="0" smtClean="0">
                        <a:solidFill>
                          <a:schemeClr val="bg1"/>
                        </a:solidFill>
                        <a:latin typeface="Cambria Math" panose="02040503050406030204" pitchFamily="18" charset="0"/>
                      </a:rPr>
                      <m:t>   </m:t>
                    </m:r>
                    <m:r>
                      <a:rPr lang="en-US" altLang="zh-CN" sz="2400" b="1" i="0" dirty="0" smtClean="0">
                        <a:solidFill>
                          <a:schemeClr val="bg1"/>
                        </a:solidFill>
                        <a:latin typeface="Cambria Math" panose="02040503050406030204" pitchFamily="18" charset="0"/>
                      </a:rPr>
                      <m:t> </m:t>
                    </m:r>
                    <m:r>
                      <m:rPr>
                        <m:sty m:val="p"/>
                      </m:rPr>
                      <a:rPr lang="en-US" altLang="zh-CN" sz="2400" dirty="0">
                        <a:solidFill>
                          <a:schemeClr val="bg1"/>
                        </a:solidFill>
                        <a:latin typeface="Cambria Math" panose="02040503050406030204" pitchFamily="18" charset="0"/>
                      </a:rPr>
                      <m:t>y</m:t>
                    </m:r>
                    <m:r>
                      <a:rPr lang="en-US" altLang="zh-CN" sz="2400" b="0" i="1" dirty="0" smtClean="0">
                        <a:solidFill>
                          <a:schemeClr val="bg1"/>
                        </a:solidFill>
                        <a:latin typeface="Cambria Math" panose="02040503050406030204" pitchFamily="18" charset="0"/>
                      </a:rPr>
                      <m:t>=</m:t>
                    </m:r>
                    <m:r>
                      <a:rPr lang="en-US" altLang="zh-CN" sz="2400" b="0" i="1" dirty="0" smtClean="0">
                        <a:solidFill>
                          <a:schemeClr val="bg1"/>
                        </a:solidFill>
                        <a:latin typeface="Cambria Math" panose="02040503050406030204" pitchFamily="18" charset="0"/>
                      </a:rPr>
                      <m:t>24.36662</m:t>
                    </m:r>
                    <m:sSup>
                      <m:sSupPr>
                        <m:ctrlPr>
                          <a:rPr lang="en-US" altLang="zh-CN" sz="2400" b="0" i="1" dirty="0" smtClean="0">
                            <a:solidFill>
                              <a:schemeClr val="bg1"/>
                            </a:solidFill>
                            <a:latin typeface="Cambria Math" panose="02040503050406030204" pitchFamily="18" charset="0"/>
                          </a:rPr>
                        </m:ctrlPr>
                      </m:sSupPr>
                      <m:e>
                        <m:r>
                          <a:rPr lang="en-US" altLang="zh-CN" sz="2400" b="0" i="1" dirty="0" smtClean="0">
                            <a:solidFill>
                              <a:schemeClr val="bg1"/>
                            </a:solidFill>
                            <a:latin typeface="Cambria Math" panose="02040503050406030204" pitchFamily="18" charset="0"/>
                          </a:rPr>
                          <m:t>𝑒</m:t>
                        </m:r>
                      </m:e>
                      <m:sup>
                        <m:f>
                          <m:fPr>
                            <m:ctrlPr>
                              <a:rPr lang="en-US" altLang="zh-CN" sz="2400" b="0" i="1" dirty="0" smtClean="0">
                                <a:solidFill>
                                  <a:schemeClr val="bg1"/>
                                </a:solidFill>
                                <a:latin typeface="Cambria Math" panose="02040503050406030204" pitchFamily="18" charset="0"/>
                              </a:rPr>
                            </m:ctrlPr>
                          </m:fPr>
                          <m:num>
                            <m:r>
                              <a:rPr lang="en-US" altLang="zh-CN" sz="2400" b="0" i="1" dirty="0" smtClean="0">
                                <a:solidFill>
                                  <a:schemeClr val="bg1"/>
                                </a:solidFill>
                                <a:latin typeface="Cambria Math" panose="02040503050406030204" pitchFamily="18" charset="0"/>
                              </a:rPr>
                              <m:t>𝑥</m:t>
                            </m:r>
                          </m:num>
                          <m:den>
                            <m:r>
                              <a:rPr lang="en-US" altLang="zh-CN" sz="2400" b="0" i="1" dirty="0" smtClean="0">
                                <a:solidFill>
                                  <a:schemeClr val="bg1"/>
                                </a:solidFill>
                                <a:latin typeface="Cambria Math" panose="02040503050406030204" pitchFamily="18" charset="0"/>
                              </a:rPr>
                              <m:t>2.</m:t>
                            </m:r>
                            <m:r>
                              <a:rPr lang="en-US" altLang="zh-CN" sz="2400" b="0" i="1" dirty="0" smtClean="0">
                                <a:solidFill>
                                  <a:schemeClr val="bg1"/>
                                </a:solidFill>
                                <a:latin typeface="Cambria Math" panose="02040503050406030204" pitchFamily="18" charset="0"/>
                              </a:rPr>
                              <m:t>28349</m:t>
                            </m:r>
                          </m:den>
                        </m:f>
                      </m:sup>
                    </m:sSup>
                    <m:r>
                      <a:rPr lang="en-US" altLang="zh-CN" sz="2400" b="0" i="1" dirty="0" smtClean="0">
                        <a:solidFill>
                          <a:schemeClr val="bg1"/>
                        </a:solidFill>
                        <a:latin typeface="Cambria Math" panose="02040503050406030204" pitchFamily="18" charset="0"/>
                      </a:rPr>
                      <m:t>+</m:t>
                    </m:r>
                    <m:r>
                      <a:rPr lang="en-US" altLang="zh-CN" sz="2400" b="0" i="1" dirty="0" smtClean="0">
                        <a:solidFill>
                          <a:schemeClr val="bg1"/>
                        </a:solidFill>
                        <a:latin typeface="Cambria Math" panose="02040503050406030204" pitchFamily="18" charset="0"/>
                      </a:rPr>
                      <m:t>3</m:t>
                    </m:r>
                    <m:r>
                      <a:rPr lang="en-US" altLang="zh-CN" sz="2400" b="0" i="1" dirty="0" smtClean="0">
                        <a:solidFill>
                          <a:schemeClr val="bg1"/>
                        </a:solidFill>
                        <a:latin typeface="Cambria Math" panose="02040503050406030204" pitchFamily="18" charset="0"/>
                      </a:rPr>
                      <m:t>40.7</m:t>
                    </m:r>
                  </m:oMath>
                </a14:m>
                <a:endParaRPr lang="zh-CN" altLang="en-US" sz="2400" dirty="0">
                  <a:solidFill>
                    <a:schemeClr val="bg1"/>
                  </a:solidFill>
                </a:endParaRPr>
              </a:p>
            </p:txBody>
          </p:sp>
        </mc:Choice>
        <mc:Fallback>
          <p:sp>
            <p:nvSpPr>
              <p:cNvPr id="7" name="文本框 6"/>
              <p:cNvSpPr txBox="1">
                <a:spLocks noRot="1" noChangeAspect="1" noMove="1" noResize="1" noEditPoints="1" noAdjustHandles="1" noChangeArrowheads="1" noChangeShapeType="1" noTextEdit="1"/>
              </p:cNvSpPr>
              <p:nvPr/>
            </p:nvSpPr>
            <p:spPr>
              <a:xfrm>
                <a:off x="6373107" y="3417473"/>
                <a:ext cx="6401992" cy="583301"/>
              </a:xfrm>
              <a:prstGeom prst="rect">
                <a:avLst/>
              </a:prstGeom>
              <a:blipFill rotWithShape="0">
                <a:blip r:embed="rId5"/>
                <a:stretch>
                  <a:fillRect l="-1427" b="-1894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73490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745435" y="2504894"/>
            <a:ext cx="11088757" cy="4351338"/>
          </a:xfrm>
        </p:spPr>
        <p:txBody>
          <a:bodyPr>
            <a:normAutofit/>
          </a:bodyPr>
          <a:lstStyle/>
          <a:p>
            <a:r>
              <a:rPr lang="zh-CN" altLang="en-US" sz="2400" b="1" dirty="0" smtClean="0">
                <a:solidFill>
                  <a:schemeClr val="bg1"/>
                </a:solidFill>
                <a:latin typeface="幼圆" panose="02010509060101010101" pitchFamily="49" charset="-122"/>
                <a:ea typeface="幼圆" panose="02010509060101010101" pitchFamily="49" charset="-122"/>
              </a:rPr>
              <a:t>在定标过程中需不断移动单色仪与汞灯，在移动过程中难免会发生细微的震动，易使平台上的晶体发生微小的挪动，使光路发生改变。</a:t>
            </a:r>
            <a:endParaRPr lang="en-US" altLang="zh-CN" sz="2400" b="1" dirty="0" smtClean="0">
              <a:solidFill>
                <a:schemeClr val="bg1"/>
              </a:solidFill>
              <a:latin typeface="幼圆" panose="02010509060101010101" pitchFamily="49" charset="-122"/>
              <a:ea typeface="幼圆" panose="02010509060101010101" pitchFamily="49" charset="-122"/>
            </a:endParaRPr>
          </a:p>
          <a:p>
            <a:endParaRPr lang="en-US" altLang="zh-CN" sz="2400" b="1" dirty="0">
              <a:solidFill>
                <a:schemeClr val="bg1"/>
              </a:solidFill>
              <a:latin typeface="幼圆" panose="02010509060101010101" pitchFamily="49" charset="-122"/>
              <a:ea typeface="幼圆" panose="02010509060101010101" pitchFamily="49" charset="-122"/>
            </a:endParaRPr>
          </a:p>
          <a:p>
            <a:r>
              <a:rPr lang="zh-CN" altLang="en-US" sz="2400" b="1" dirty="0" smtClean="0">
                <a:solidFill>
                  <a:schemeClr val="bg1"/>
                </a:solidFill>
                <a:latin typeface="幼圆" panose="02010509060101010101" pitchFamily="49" charset="-122"/>
                <a:ea typeface="幼圆" panose="02010509060101010101" pitchFamily="49" charset="-122"/>
              </a:rPr>
              <a:t>望远镜十字刻度线与谱线条纹对准过程中产生的误差，谱线条纹宽度可由狭缝调节，调至合适宽度时对准过程的误差在</a:t>
            </a:r>
            <a:r>
              <a:rPr lang="en-US" altLang="zh-CN" sz="2400" b="1" dirty="0" smtClean="0">
                <a:solidFill>
                  <a:schemeClr val="bg1"/>
                </a:solidFill>
                <a:latin typeface="幼圆" panose="02010509060101010101" pitchFamily="49" charset="-122"/>
                <a:ea typeface="幼圆" panose="02010509060101010101" pitchFamily="49" charset="-122"/>
              </a:rPr>
              <a:t>0.2mm</a:t>
            </a:r>
            <a:r>
              <a:rPr lang="zh-CN" altLang="en-US" sz="2400" b="1" dirty="0" smtClean="0">
                <a:solidFill>
                  <a:schemeClr val="bg1"/>
                </a:solidFill>
                <a:latin typeface="幼圆" panose="02010509060101010101" pitchFamily="49" charset="-122"/>
                <a:ea typeface="幼圆" panose="02010509060101010101" pitchFamily="49" charset="-122"/>
              </a:rPr>
              <a:t>范围内。</a:t>
            </a:r>
            <a:endParaRPr lang="en-US" altLang="zh-CN" sz="2400" b="1" dirty="0" smtClean="0">
              <a:solidFill>
                <a:schemeClr val="bg1"/>
              </a:solidFill>
              <a:latin typeface="幼圆" panose="02010509060101010101" pitchFamily="49" charset="-122"/>
              <a:ea typeface="幼圆" panose="02010509060101010101" pitchFamily="49" charset="-122"/>
            </a:endParaRPr>
          </a:p>
          <a:p>
            <a:endParaRPr lang="en-US" altLang="zh-CN" sz="2400" b="1" dirty="0">
              <a:solidFill>
                <a:schemeClr val="bg1"/>
              </a:solidFill>
              <a:latin typeface="幼圆" panose="02010509060101010101" pitchFamily="49" charset="-122"/>
              <a:ea typeface="幼圆" panose="02010509060101010101" pitchFamily="49" charset="-122"/>
            </a:endParaRPr>
          </a:p>
          <a:p>
            <a:r>
              <a:rPr lang="zh-CN" altLang="en-US" sz="2400" b="1" dirty="0" smtClean="0">
                <a:solidFill>
                  <a:schemeClr val="bg1"/>
                </a:solidFill>
                <a:latin typeface="幼圆" panose="02010509060101010101" pitchFamily="49" charset="-122"/>
                <a:ea typeface="幼圆" panose="02010509060101010101" pitchFamily="49" charset="-122"/>
              </a:rPr>
              <a:t>因可辨识的谱线条纹数量限制，定标数据点只有</a:t>
            </a:r>
            <a:r>
              <a:rPr lang="en-US" altLang="zh-CN" sz="2400" b="1" dirty="0" smtClean="0">
                <a:solidFill>
                  <a:schemeClr val="bg1"/>
                </a:solidFill>
                <a:latin typeface="幼圆" panose="02010509060101010101" pitchFamily="49" charset="-122"/>
                <a:ea typeface="幼圆" panose="02010509060101010101" pitchFamily="49" charset="-122"/>
              </a:rPr>
              <a:t>6</a:t>
            </a:r>
            <a:r>
              <a:rPr lang="zh-CN" altLang="en-US" sz="2400" b="1" dirty="0" smtClean="0">
                <a:solidFill>
                  <a:schemeClr val="bg1"/>
                </a:solidFill>
                <a:latin typeface="幼圆" panose="02010509060101010101" pitchFamily="49" charset="-122"/>
                <a:ea typeface="幼圆" panose="02010509060101010101" pitchFamily="49" charset="-122"/>
              </a:rPr>
              <a:t>个，无法精确拟合</a:t>
            </a:r>
            <a:r>
              <a:rPr lang="zh-CN" altLang="en-US" b="1" dirty="0" smtClean="0">
                <a:solidFill>
                  <a:schemeClr val="bg1"/>
                </a:solidFill>
                <a:latin typeface="幼圆" panose="02010509060101010101" pitchFamily="49" charset="-122"/>
                <a:ea typeface="幼圆" panose="02010509060101010101" pitchFamily="49" charset="-122"/>
              </a:rPr>
              <a:t>。</a:t>
            </a:r>
            <a:endParaRPr lang="zh-CN" altLang="en-US" b="1" dirty="0">
              <a:solidFill>
                <a:schemeClr val="bg1"/>
              </a:solidFill>
              <a:latin typeface="幼圆" panose="02010509060101010101" pitchFamily="49" charset="-122"/>
              <a:ea typeface="幼圆" panose="02010509060101010101" pitchFamily="49" charset="-122"/>
            </a:endParaRPr>
          </a:p>
        </p:txBody>
      </p:sp>
      <p:sp>
        <p:nvSpPr>
          <p:cNvPr id="4" name="矩形 3"/>
          <p:cNvSpPr/>
          <p:nvPr/>
        </p:nvSpPr>
        <p:spPr>
          <a:xfrm>
            <a:off x="0" y="1023078"/>
            <a:ext cx="1186543" cy="849086"/>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61702" y="390348"/>
            <a:ext cx="4569856" cy="10572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smtClean="0">
                <a:solidFill>
                  <a:schemeClr val="bg1"/>
                </a:solidFill>
                <a:latin typeface="幼圆" panose="02010509060101010101" pitchFamily="49" charset="-122"/>
                <a:ea typeface="幼圆" panose="02010509060101010101" pitchFamily="49" charset="-122"/>
              </a:rPr>
              <a:t>定标中的误差分析</a:t>
            </a:r>
            <a:endParaRPr lang="zh-CN" altLang="en-US" sz="4000" b="1" dirty="0">
              <a:solidFill>
                <a:schemeClr val="bg1"/>
              </a:solidFill>
              <a:latin typeface="幼圆" panose="02010509060101010101" pitchFamily="49" charset="-122"/>
              <a:ea typeface="幼圆" panose="02010509060101010101" pitchFamily="49" charset="-122"/>
            </a:endParaRPr>
          </a:p>
        </p:txBody>
      </p:sp>
      <p:sp>
        <p:nvSpPr>
          <p:cNvPr id="6" name="直角三角形 5"/>
          <p:cNvSpPr/>
          <p:nvPr/>
        </p:nvSpPr>
        <p:spPr>
          <a:xfrm rot="10800000">
            <a:off x="561703" y="1449976"/>
            <a:ext cx="624839" cy="422185"/>
          </a:xfrm>
          <a:prstGeom prst="r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512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5" name="矩形 4"/>
          <p:cNvSpPr/>
          <p:nvPr/>
        </p:nvSpPr>
        <p:spPr>
          <a:xfrm>
            <a:off x="0" y="1023078"/>
            <a:ext cx="1186543" cy="849086"/>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61702" y="390348"/>
            <a:ext cx="1916455" cy="10596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a:solidFill>
                  <a:schemeClr val="bg1"/>
                </a:solidFill>
                <a:latin typeface="幼圆" panose="02010509060101010101" pitchFamily="49" charset="-122"/>
                <a:ea typeface="幼圆" panose="02010509060101010101" pitchFamily="49" charset="-122"/>
              </a:rPr>
              <a:t>总结</a:t>
            </a:r>
            <a:endParaRPr lang="zh-CN" altLang="en-US" sz="4000" b="1" dirty="0">
              <a:solidFill>
                <a:schemeClr val="bg1"/>
              </a:solidFill>
              <a:latin typeface="幼圆" panose="02010509060101010101" pitchFamily="49" charset="-122"/>
              <a:ea typeface="幼圆" panose="02010509060101010101" pitchFamily="49" charset="-122"/>
            </a:endParaRPr>
          </a:p>
        </p:txBody>
      </p:sp>
      <p:sp>
        <p:nvSpPr>
          <p:cNvPr id="7" name="直角三角形 6"/>
          <p:cNvSpPr/>
          <p:nvPr/>
        </p:nvSpPr>
        <p:spPr>
          <a:xfrm rot="10800000">
            <a:off x="561703" y="1449976"/>
            <a:ext cx="624839" cy="422185"/>
          </a:xfrm>
          <a:prstGeom prst="r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mc:Choice xmlns:a14="http://schemas.microsoft.com/office/drawing/2010/main" Requires="a14">
          <p:sp>
            <p:nvSpPr>
              <p:cNvPr id="10" name="内容占位符 2"/>
              <p:cNvSpPr>
                <a:spLocks noGrp="1"/>
              </p:cNvSpPr>
              <p:nvPr>
                <p:ph idx="1"/>
              </p:nvPr>
            </p:nvSpPr>
            <p:spPr>
              <a:xfrm>
                <a:off x="1948073" y="2044282"/>
                <a:ext cx="8027504" cy="768393"/>
              </a:xfrm>
            </p:spPr>
            <p:txBody>
              <a:bodyPr>
                <a:normAutofit/>
              </a:bodyPr>
              <a:lstStyle/>
              <a:p>
                <a:r>
                  <a:rPr lang="zh-CN" altLang="en-US" b="1" dirty="0" smtClean="0">
                    <a:solidFill>
                      <a:schemeClr val="bg1"/>
                    </a:solidFill>
                    <a:latin typeface="幼圆" panose="02010509060101010101" pitchFamily="49" charset="-122"/>
                    <a:ea typeface="幼圆" panose="02010509060101010101" pitchFamily="49" charset="-122"/>
                  </a:rPr>
                  <a:t>测得了重火石</a:t>
                </a:r>
                <a:r>
                  <a:rPr lang="en-US" altLang="zh-CN" b="1" dirty="0">
                    <a:solidFill>
                      <a:schemeClr val="bg1"/>
                    </a:solidFill>
                    <a:latin typeface="幼圆" panose="02010509060101010101" pitchFamily="49" charset="-122"/>
                    <a:ea typeface="幼圆" panose="02010509060101010101" pitchFamily="49" charset="-122"/>
                  </a:rPr>
                  <a:t>ZF6</a:t>
                </a:r>
                <a:r>
                  <a:rPr lang="zh-CN" altLang="en-US" b="1" dirty="0">
                    <a:solidFill>
                      <a:schemeClr val="bg1"/>
                    </a:solidFill>
                    <a:latin typeface="幼圆" panose="02010509060101010101" pitchFamily="49" charset="-122"/>
                    <a:ea typeface="幼圆" panose="02010509060101010101" pitchFamily="49" charset="-122"/>
                  </a:rPr>
                  <a:t>的折射率以及</a:t>
                </a:r>
                <a:r>
                  <a:rPr lang="en-US" altLang="zh-CN" b="1" dirty="0">
                    <a:solidFill>
                      <a:schemeClr val="bg1"/>
                    </a:solidFill>
                    <a:latin typeface="幼圆" panose="02010509060101010101" pitchFamily="49" charset="-122"/>
                    <a:ea typeface="幼圆" panose="02010509060101010101" pitchFamily="49" charset="-122"/>
                  </a:rPr>
                  <a:t>n</a:t>
                </a:r>
                <a:r>
                  <a:rPr lang="zh-CN" altLang="en-US" b="1" dirty="0">
                    <a:solidFill>
                      <a:schemeClr val="bg1"/>
                    </a:solidFill>
                    <a:latin typeface="幼圆" panose="02010509060101010101" pitchFamily="49" charset="-122"/>
                    <a:ea typeface="幼圆" panose="02010509060101010101" pitchFamily="49" charset="-122"/>
                  </a:rPr>
                  <a:t>关于</a:t>
                </a:r>
                <a14:m>
                  <m:oMath xmlns:m="http://schemas.openxmlformats.org/officeDocument/2006/math">
                    <m:r>
                      <m:rPr>
                        <m:nor/>
                      </m:rPr>
                      <a:rPr lang="el-GR" altLang="zh-CN" b="1">
                        <a:solidFill>
                          <a:schemeClr val="bg1"/>
                        </a:solidFill>
                        <a:ea typeface="幼圆" panose="02010509060101010101" pitchFamily="49" charset="-122"/>
                      </a:rPr>
                      <m:t>λ</m:t>
                    </m:r>
                  </m:oMath>
                </a14:m>
                <a:r>
                  <a:rPr lang="zh-CN" altLang="en-US" b="1" dirty="0">
                    <a:solidFill>
                      <a:schemeClr val="bg1"/>
                    </a:solidFill>
                    <a:latin typeface="幼圆" panose="02010509060101010101" pitchFamily="49" charset="-122"/>
                    <a:ea typeface="幼圆" panose="02010509060101010101" pitchFamily="49" charset="-122"/>
                  </a:rPr>
                  <a:t>的</a:t>
                </a:r>
                <a:r>
                  <a:rPr lang="zh-CN" altLang="en-US" b="1" dirty="0" smtClean="0">
                    <a:solidFill>
                      <a:schemeClr val="bg1"/>
                    </a:solidFill>
                    <a:latin typeface="幼圆" panose="02010509060101010101" pitchFamily="49" charset="-122"/>
                    <a:ea typeface="幼圆" panose="02010509060101010101" pitchFamily="49" charset="-122"/>
                  </a:rPr>
                  <a:t>曲线。</a:t>
                </a:r>
                <a:endParaRPr lang="en-US" altLang="zh-CN" b="1" dirty="0">
                  <a:solidFill>
                    <a:schemeClr val="bg1"/>
                  </a:solidFill>
                  <a:latin typeface="幼圆" panose="02010509060101010101" pitchFamily="49" charset="-122"/>
                  <a:ea typeface="幼圆" panose="02010509060101010101" pitchFamily="49" charset="-122"/>
                </a:endParaRPr>
              </a:p>
            </p:txBody>
          </p:sp>
        </mc:Choice>
        <mc:Fallback>
          <p:sp>
            <p:nvSpPr>
              <p:cNvPr id="10" name="内容占位符 2"/>
              <p:cNvSpPr>
                <a:spLocks noGrp="1" noRot="1" noChangeAspect="1" noMove="1" noResize="1" noEditPoints="1" noAdjustHandles="1" noChangeArrowheads="1" noChangeShapeType="1" noTextEdit="1"/>
              </p:cNvSpPr>
              <p:nvPr>
                <p:ph idx="1"/>
              </p:nvPr>
            </p:nvSpPr>
            <p:spPr>
              <a:xfrm>
                <a:off x="1948073" y="2044282"/>
                <a:ext cx="8027504" cy="768393"/>
              </a:xfrm>
              <a:blipFill rotWithShape="0">
                <a:blip r:embed="rId2"/>
                <a:stretch>
                  <a:fillRect l="-1368" t="-15079"/>
                </a:stretch>
              </a:blipFill>
            </p:spPr>
            <p:txBody>
              <a:bodyPr/>
              <a:lstStyle/>
              <a:p>
                <a:r>
                  <a:rPr lang="zh-CN" altLang="en-US">
                    <a:noFill/>
                  </a:rPr>
                  <a:t> </a:t>
                </a:r>
              </a:p>
            </p:txBody>
          </p:sp>
        </mc:Fallback>
      </mc:AlternateContent>
      <p:sp>
        <p:nvSpPr>
          <p:cNvPr id="11" name="内容占位符 2"/>
          <p:cNvSpPr txBox="1">
            <a:spLocks/>
          </p:cNvSpPr>
          <p:nvPr/>
        </p:nvSpPr>
        <p:spPr>
          <a:xfrm>
            <a:off x="1948073" y="2959580"/>
            <a:ext cx="8027504" cy="7683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a:solidFill>
                  <a:schemeClr val="bg1"/>
                </a:solidFill>
                <a:latin typeface="幼圆" panose="02010509060101010101" pitchFamily="49" charset="-122"/>
                <a:ea typeface="幼圆" panose="02010509060101010101" pitchFamily="49" charset="-122"/>
              </a:rPr>
              <a:t>用高斯计测得了</a:t>
            </a:r>
            <a:r>
              <a:rPr lang="en-US" altLang="zh-CN" b="1" dirty="0">
                <a:solidFill>
                  <a:schemeClr val="bg1"/>
                </a:solidFill>
                <a:latin typeface="幼圆" panose="02010509060101010101" pitchFamily="49" charset="-122"/>
                <a:ea typeface="幼圆" panose="02010509060101010101" pitchFamily="49" charset="-122"/>
              </a:rPr>
              <a:t>I-B</a:t>
            </a:r>
            <a:r>
              <a:rPr lang="zh-CN" altLang="en-US" b="1" dirty="0" smtClean="0">
                <a:solidFill>
                  <a:schemeClr val="bg1"/>
                </a:solidFill>
                <a:latin typeface="幼圆" panose="02010509060101010101" pitchFamily="49" charset="-122"/>
                <a:ea typeface="幼圆" panose="02010509060101010101" pitchFamily="49" charset="-122"/>
              </a:rPr>
              <a:t>曲线。</a:t>
            </a:r>
            <a:endParaRPr lang="en-US" altLang="zh-CN" b="1" dirty="0">
              <a:solidFill>
                <a:schemeClr val="bg1"/>
              </a:solidFill>
              <a:latin typeface="幼圆" panose="02010509060101010101" pitchFamily="49" charset="-122"/>
              <a:ea typeface="幼圆" panose="02010509060101010101" pitchFamily="49" charset="-122"/>
            </a:endParaRPr>
          </a:p>
        </p:txBody>
      </p:sp>
      <p:sp>
        <p:nvSpPr>
          <p:cNvPr id="12" name="内容占位符 2"/>
          <p:cNvSpPr txBox="1">
            <a:spLocks/>
          </p:cNvSpPr>
          <p:nvPr/>
        </p:nvSpPr>
        <p:spPr>
          <a:xfrm>
            <a:off x="1948073" y="4077773"/>
            <a:ext cx="8027504" cy="76839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a:solidFill>
                  <a:schemeClr val="bg1"/>
                </a:solidFill>
                <a:latin typeface="幼圆" panose="02010509060101010101" pitchFamily="49" charset="-122"/>
                <a:ea typeface="幼圆" panose="02010509060101010101" pitchFamily="49" charset="-122"/>
              </a:rPr>
              <a:t>在法拉第磁光调制实验中探究了费尔德常数与波长的关系，并对有大偏差的实验结果进行了分析。</a:t>
            </a:r>
            <a:endParaRPr lang="en-US" altLang="zh-CN" b="1" dirty="0">
              <a:solidFill>
                <a:schemeClr val="bg1"/>
              </a:solidFill>
              <a:latin typeface="幼圆" panose="02010509060101010101" pitchFamily="49" charset="-122"/>
              <a:ea typeface="幼圆" panose="02010509060101010101" pitchFamily="49" charset="-122"/>
            </a:endParaRPr>
          </a:p>
        </p:txBody>
      </p:sp>
      <p:sp>
        <p:nvSpPr>
          <p:cNvPr id="13" name="内容占位符 2"/>
          <p:cNvSpPr txBox="1">
            <a:spLocks/>
          </p:cNvSpPr>
          <p:nvPr/>
        </p:nvSpPr>
        <p:spPr>
          <a:xfrm>
            <a:off x="1948073" y="5240750"/>
            <a:ext cx="8027504" cy="76839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a:solidFill>
                  <a:schemeClr val="bg1"/>
                </a:solidFill>
                <a:latin typeface="幼圆" panose="02010509060101010101" pitchFamily="49" charset="-122"/>
                <a:ea typeface="幼圆" panose="02010509060101010101" pitchFamily="49" charset="-122"/>
              </a:rPr>
              <a:t>结合</a:t>
            </a:r>
            <a:r>
              <a:rPr lang="zh-CN" altLang="en-US" b="1" dirty="0" smtClean="0">
                <a:solidFill>
                  <a:schemeClr val="bg1"/>
                </a:solidFill>
                <a:latin typeface="幼圆" panose="02010509060101010101" pitchFamily="49" charset="-122"/>
                <a:ea typeface="幼圆" panose="02010509060101010101" pitchFamily="49" charset="-122"/>
              </a:rPr>
              <a:t>分光计的使用设计</a:t>
            </a:r>
            <a:r>
              <a:rPr lang="zh-CN" altLang="en-US" b="1" dirty="0">
                <a:solidFill>
                  <a:schemeClr val="bg1"/>
                </a:solidFill>
                <a:latin typeface="幼圆" panose="02010509060101010101" pitchFamily="49" charset="-122"/>
                <a:ea typeface="幼圆" panose="02010509060101010101" pitchFamily="49" charset="-122"/>
              </a:rPr>
              <a:t>出了一种较简便的定标方法。</a:t>
            </a:r>
            <a:endParaRPr lang="en-US" altLang="zh-CN" b="1"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20698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0" grpId="0" build="p"/>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9" name="矩形 8"/>
          <p:cNvSpPr/>
          <p:nvPr/>
        </p:nvSpPr>
        <p:spPr>
          <a:xfrm flipH="1">
            <a:off x="7227547" y="3074504"/>
            <a:ext cx="2491408" cy="132521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292626" y="3074504"/>
            <a:ext cx="2491408" cy="132521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331407" y="2358887"/>
            <a:ext cx="5348767" cy="150298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smtClean="0">
                <a:solidFill>
                  <a:schemeClr val="bg1"/>
                </a:solidFill>
                <a:latin typeface="幼圆" panose="02010509060101010101" pitchFamily="49" charset="-122"/>
                <a:ea typeface="幼圆" panose="02010509060101010101" pitchFamily="49" charset="-122"/>
              </a:rPr>
              <a:t>谢谢</a:t>
            </a:r>
            <a:endParaRPr lang="zh-CN" altLang="en-US" sz="6600" b="1" dirty="0">
              <a:solidFill>
                <a:schemeClr val="bg1"/>
              </a:solidFill>
              <a:latin typeface="幼圆" panose="02010509060101010101" pitchFamily="49" charset="-122"/>
              <a:ea typeface="幼圆" panose="02010509060101010101" pitchFamily="49" charset="-122"/>
            </a:endParaRPr>
          </a:p>
        </p:txBody>
      </p:sp>
      <p:sp>
        <p:nvSpPr>
          <p:cNvPr id="6" name="直角三角形 5"/>
          <p:cNvSpPr/>
          <p:nvPr/>
        </p:nvSpPr>
        <p:spPr>
          <a:xfrm rot="10800000">
            <a:off x="3331407" y="3861871"/>
            <a:ext cx="1452627" cy="537850"/>
          </a:xfrm>
          <a:prstGeom prst="r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直角三角形 9"/>
          <p:cNvSpPr/>
          <p:nvPr/>
        </p:nvSpPr>
        <p:spPr>
          <a:xfrm rot="10800000" flipH="1">
            <a:off x="7227547" y="3861871"/>
            <a:ext cx="1452627" cy="537850"/>
          </a:xfrm>
          <a:prstGeom prst="r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8368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P spid="5" grpId="0" animBg="1"/>
      <p:bldP spid="6" grpId="0" animBg="1"/>
      <p:bldP spid="10"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2638</TotalTime>
  <Words>1196</Words>
  <Application>Microsoft Office PowerPoint</Application>
  <PresentationFormat>宽屏</PresentationFormat>
  <Paragraphs>191</Paragraphs>
  <Slides>20</Slides>
  <Notes>10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20</vt:i4>
      </vt:variant>
    </vt:vector>
  </HeadingPairs>
  <TitlesOfParts>
    <vt:vector size="27" baseType="lpstr">
      <vt:lpstr>宋体</vt:lpstr>
      <vt:lpstr>幼圆</vt:lpstr>
      <vt:lpstr>Arial</vt:lpstr>
      <vt:lpstr>Calibri</vt:lpstr>
      <vt:lpstr>Calibri Light</vt:lpstr>
      <vt:lpstr>Cambria Math</vt:lpstr>
      <vt:lpstr>Office 主题</vt:lpstr>
      <vt:lpstr>法拉第效应-磁光调制实验 &amp;分光计的使用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注意：光学仪器上的各个螺丝，在未了解其作用和使用方法之前，不得随意乱动，否则，不仅搞乱光路，而且甚至损坏仪器。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法拉第效应-磁光调制实验 </dc:title>
  <dc:creator>zuidiaode</dc:creator>
  <cp:lastModifiedBy>zuidiaode</cp:lastModifiedBy>
  <cp:revision>50</cp:revision>
  <dcterms:created xsi:type="dcterms:W3CDTF">2015-01-05T05:01:27Z</dcterms:created>
  <dcterms:modified xsi:type="dcterms:W3CDTF">2015-01-07T23:56:01Z</dcterms:modified>
</cp:coreProperties>
</file>