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8" r:id="rId2"/>
    <p:sldId id="460" r:id="rId3"/>
    <p:sldId id="461" r:id="rId4"/>
    <p:sldId id="440" r:id="rId5"/>
    <p:sldId id="447" r:id="rId6"/>
    <p:sldId id="448" r:id="rId7"/>
    <p:sldId id="449" r:id="rId8"/>
    <p:sldId id="450" r:id="rId9"/>
    <p:sldId id="451" r:id="rId10"/>
    <p:sldId id="457" r:id="rId11"/>
    <p:sldId id="458" r:id="rId12"/>
    <p:sldId id="459" r:id="rId13"/>
    <p:sldId id="425" r:id="rId14"/>
    <p:sldId id="446" r:id="rId15"/>
    <p:sldId id="441" r:id="rId16"/>
    <p:sldId id="445" r:id="rId17"/>
    <p:sldId id="433" r:id="rId18"/>
    <p:sldId id="454" r:id="rId19"/>
    <p:sldId id="452" r:id="rId20"/>
    <p:sldId id="455" r:id="rId21"/>
    <p:sldId id="456" r:id="rId22"/>
    <p:sldId id="453" r:id="rId23"/>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p:defaultTextStyle>
  <p:extLst>
    <p:ext uri="{521415D9-36F7-43E2-AB2F-B90AF26B5E84}">
      <p14:sectionLst xmlns:p14="http://schemas.microsoft.com/office/powerpoint/2010/main">
        <p14:section name="默认节" id="{0EE19D82-88A1-41CE-9C2C-E6FA1D7E7001}">
          <p14:sldIdLst>
            <p14:sldId id="258"/>
            <p14:sldId id="460"/>
            <p14:sldId id="461"/>
            <p14:sldId id="440"/>
            <p14:sldId id="447"/>
            <p14:sldId id="448"/>
            <p14:sldId id="449"/>
            <p14:sldId id="450"/>
            <p14:sldId id="451"/>
            <p14:sldId id="457"/>
            <p14:sldId id="458"/>
            <p14:sldId id="459"/>
            <p14:sldId id="425"/>
            <p14:sldId id="446"/>
            <p14:sldId id="441"/>
            <p14:sldId id="445"/>
            <p14:sldId id="433"/>
            <p14:sldId id="454"/>
            <p14:sldId id="452"/>
            <p14:sldId id="455"/>
            <p14:sldId id="456"/>
            <p14:sldId id="45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000000"/>
    <a:srgbClr val="FFFFCC"/>
    <a:srgbClr val="FFFF99"/>
    <a:srgbClr val="FFCCFF"/>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576" autoAdjust="0"/>
  </p:normalViewPr>
  <p:slideViewPr>
    <p:cSldViewPr>
      <p:cViewPr varScale="1">
        <p:scale>
          <a:sx n="97" d="100"/>
          <a:sy n="97" d="100"/>
        </p:scale>
        <p:origin x="-202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宋体" charset="-122"/>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宋体" charset="-122"/>
              </a:defRPr>
            </a:lvl1pPr>
          </a:lstStyle>
          <a:p>
            <a:pPr>
              <a:defRPr/>
            </a:pPr>
            <a:fld id="{4C17DD04-AF51-4F19-8240-C25C18633FF2}" type="datetimeFigureOut">
              <a:rPr lang="zh-CN" altLang="en-US"/>
              <a:t>2018/3/11</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宋体"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宋体" charset="-122"/>
              </a:defRPr>
            </a:lvl1pPr>
          </a:lstStyle>
          <a:p>
            <a:pPr>
              <a:defRPr/>
            </a:pPr>
            <a:fld id="{6170D0E1-551A-46AD-B645-7FAB36B8652C}" type="slidenum">
              <a:rPr lang="zh-CN" altLang="en-US"/>
              <a:t>‹#›</a:t>
            </a:fld>
            <a:endParaRPr lang="zh-CN" altLang="en-US"/>
          </a:p>
        </p:txBody>
      </p:sp>
    </p:spTree>
    <p:extLst>
      <p:ext uri="{BB962C8B-B14F-4D97-AF65-F5344CB8AC3E}">
        <p14:creationId xmlns:p14="http://schemas.microsoft.com/office/powerpoint/2010/main" val="7328130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p:cNvSpPr>
          <p:nvPr>
            <p:ph type="sldImg"/>
          </p:nvPr>
        </p:nvSpPr>
        <p:spPr bwMode="auto">
          <a:noFill/>
          <a:ln>
            <a:solidFill>
              <a:srgbClr val="000000"/>
            </a:solidFill>
            <a:miter lim="800000"/>
          </a:ln>
        </p:spPr>
      </p:sp>
      <p:sp>
        <p:nvSpPr>
          <p:cNvPr id="20482" name="备注占位符 2"/>
          <p:cNvSpPr>
            <a:spLocks noGrp="1"/>
          </p:cNvSpPr>
          <p:nvPr>
            <p:ph type="body" idx="1"/>
          </p:nvPr>
        </p:nvSpPr>
        <p:spPr bwMode="auto">
          <a:noFill/>
        </p:spPr>
        <p:txBody>
          <a:bodyPr wrap="square" numCol="1" anchor="t" anchorCtr="0" compatLnSpc="1"/>
          <a:lstStyle/>
          <a:p>
            <a:endParaRPr lang="zh-CN" altLang="en-US" smtClean="0"/>
          </a:p>
        </p:txBody>
      </p:sp>
      <p:sp>
        <p:nvSpPr>
          <p:cNvPr id="20483" name="灯片编号占位符 3"/>
          <p:cNvSpPr>
            <a:spLocks noGrp="1"/>
          </p:cNvSpPr>
          <p:nvPr>
            <p:ph type="sldNum" sz="quarter" idx="5"/>
          </p:nvPr>
        </p:nvSpPr>
        <p:spPr bwMode="auto">
          <a:noFill/>
          <a:ln>
            <a:miter lim="800000"/>
          </a:ln>
        </p:spPr>
        <p:txBody>
          <a:bodyPr wrap="square" numCol="1" anchorCtr="0" compatLnSpc="1"/>
          <a:lstStyle/>
          <a:p>
            <a:fld id="{7508E8E2-0221-4373-B85F-BD56DBD07D27}" type="slidenum">
              <a:rPr lang="zh-CN" altLang="en-US" smtClean="0"/>
              <a:t>4</a:t>
            </a:fld>
            <a:endParaRPr lang="en-US"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camera is fixed.</a:t>
            </a:r>
          </a:p>
          <a:p>
            <a:r>
              <a:rPr lang="en-US" dirty="0" smtClean="0"/>
              <a:t>The</a:t>
            </a:r>
            <a:r>
              <a:rPr lang="en-US" baseline="0" dirty="0" smtClean="0"/>
              <a:t> frame rate is constant.</a:t>
            </a:r>
          </a:p>
          <a:p>
            <a:r>
              <a:rPr lang="en-US" baseline="0" dirty="0" smtClean="0"/>
              <a:t>The image has no distortion.</a:t>
            </a:r>
          </a:p>
          <a:p>
            <a:r>
              <a:rPr lang="en-US" baseline="0" dirty="0" smtClean="0"/>
              <a:t>The camera is viewing motion from the side (not at an angle)</a:t>
            </a:r>
          </a:p>
          <a:p>
            <a:r>
              <a:rPr lang="en-US" baseline="0" dirty="0" smtClean="0"/>
              <a:t>The center of the cup can always be determined.</a:t>
            </a:r>
          </a:p>
          <a:p>
            <a:r>
              <a:rPr lang="en-US" baseline="0" dirty="0" smtClean="0"/>
              <a:t>The origin is adjusted.  The length to </a:t>
            </a:r>
            <a:r>
              <a:rPr lang="en-US" baseline="0" smtClean="0"/>
              <a:t>pixel conversion.</a:t>
            </a:r>
            <a:endParaRPr lang="en-US" dirty="0"/>
          </a:p>
        </p:txBody>
      </p:sp>
      <p:sp>
        <p:nvSpPr>
          <p:cNvPr id="4" name="Slide Number Placeholder 3"/>
          <p:cNvSpPr>
            <a:spLocks noGrp="1"/>
          </p:cNvSpPr>
          <p:nvPr>
            <p:ph type="sldNum" sz="quarter" idx="10"/>
          </p:nvPr>
        </p:nvSpPr>
        <p:spPr/>
        <p:txBody>
          <a:bodyPr/>
          <a:lstStyle/>
          <a:p>
            <a:fld id="{D857C3BB-C575-45C0-9CF5-82D54D81C4F0}" type="slidenum">
              <a:rPr lang="en-US" smtClean="0"/>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3C3DAF70-9D83-4932-9311-749A1A98D7A7}" type="datetimeFigureOut">
              <a:rPr lang="zh-CN" altLang="en-US"/>
              <a:t>2018/3/11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2F5A02F-5A7B-4537-A8B0-3E79A5F44738}" type="slidenum">
              <a:rPr lang="zh-CN" altLang="en-US"/>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815F99B-6A0F-4CBD-A162-67A8A68B1B61}" type="datetimeFigureOut">
              <a:rPr lang="zh-CN" altLang="en-US"/>
              <a:t>2018/3/11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57C423E-5479-4A20-B337-F7969683AC15}" type="slidenum">
              <a:rPr lang="zh-CN" altLang="en-US"/>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0B1DEC1A-5EF9-4AF3-98B9-CCCAA595E8C1}" type="datetimeFigureOut">
              <a:rPr lang="zh-CN" altLang="en-US"/>
              <a:t>2018/3/11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18DD40E-79A8-430B-8C21-985BFF68F7A7}" type="slidenum">
              <a:rPr lang="zh-CN" altLang="en-US"/>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AA5889F2-AA62-4C50-BE22-081C0BF2606D}" type="datetimeFigureOut">
              <a:rPr lang="zh-CN" altLang="en-US"/>
              <a:t>2018/3/11</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90B4B868-4C45-4C47-BEEB-7BEDC091EDF4}" type="slidenum">
              <a:rPr lang="zh-CN" altLang="en-US"/>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D505B79C-4676-4FCB-9F5D-62030F1A3BC6}" type="datetimeFigureOut">
              <a:rPr lang="zh-CN" altLang="en-US"/>
              <a:t>2018/3/11</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991EF9DB-3273-4416-8DDB-0E03F32011EB}" type="slidenum">
              <a:rPr lang="zh-CN" altLang="en-US"/>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8666836B-D5F7-4D56-A5C0-4C2C239BB3BD}" type="datetimeFigureOut">
              <a:rPr lang="zh-CN" altLang="en-US"/>
              <a:t>2018/3/11</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3F1925E7-8AA6-42DC-9BC8-3C116EB842FD}" type="slidenum">
              <a:rPr lang="zh-CN" altLang="en-US"/>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62988BC-1A6A-4024-83E2-F96F7983CDE0}" type="datetimeFigureOut">
              <a:rPr lang="zh-CN" altLang="en-US"/>
              <a:t>2018/3/11</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47F5586D-AD66-4C70-B308-1D18BF587BC0}" type="slidenum">
              <a:rPr lang="zh-CN" altLang="en-US"/>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B670FEC1-EAEF-4129-8834-7E6C5C288CBA}" type="datetimeFigureOut">
              <a:rPr lang="zh-CN" altLang="en-US"/>
              <a:t>2018/3/11</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152ED56F-43F0-479F-B0A5-90E7CB0714F8}" type="slidenum">
              <a:rPr lang="zh-CN" altLang="en-US"/>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80F544CE-2D21-4EA9-BD56-54E0AF907B53}" type="datetimeFigureOut">
              <a:rPr lang="zh-CN" altLang="en-US"/>
              <a:t>2018/3/11</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A1CAF73C-D42B-4C4A-BB5B-42B51E19FCE9}" type="slidenum">
              <a:rPr lang="zh-CN" altLang="en-US"/>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A4723498-D06B-41E2-AD46-1F1884DF9174}" type="datetimeFigureOut">
              <a:rPr lang="zh-CN" altLang="en-US"/>
              <a:t>2018/3/11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5D2556E-7B85-4596-A861-7AB59A532E1D}" type="slidenum">
              <a:rPr lang="zh-CN" altLang="en-US"/>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C3A89385-468B-404A-A7DB-6AC40DA07897}" type="datetimeFigureOut">
              <a:rPr lang="zh-CN" altLang="en-US"/>
              <a:t>2018/3/11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B4962A1-0FE2-4C50-BD7B-2C3D8826AD13}" type="slidenum">
              <a:rPr lang="zh-CN" altLang="en-US"/>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8148C4-7723-478C-8AA4-820A1696D46A}" type="datetimeFigureOut">
              <a:rPr lang="en-US" smtClean="0"/>
              <a:t>3/11/2018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BA4A64-A8E8-4DA1-9ACC-3989EFD8326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ea typeface="宋体" charset="-122"/>
              </a:defRPr>
            </a:lvl1pPr>
          </a:lstStyle>
          <a:p>
            <a:pPr>
              <a:defRPr/>
            </a:pPr>
            <a:fld id="{F6D04B83-B782-4AAC-89BA-E0AECB05CB57}" type="datetimeFigureOut">
              <a:rPr lang="zh-CN" altLang="en-US"/>
              <a:t>2018/3/11</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ea typeface="宋体" charset="-122"/>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ea typeface="宋体" charset="-122"/>
              </a:defRPr>
            </a:lvl1pPr>
          </a:lstStyle>
          <a:p>
            <a:pPr>
              <a:defRPr/>
            </a:pPr>
            <a:fld id="{7CB5C078-1B14-44B3-9C4B-FC6BFFA9348B}"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kern="1200">
          <a:solidFill>
            <a:schemeClr val="tx1"/>
          </a:solidFill>
          <a:latin typeface="+mj-lt"/>
          <a:ea typeface="+mj-ea"/>
          <a:cs typeface="微软雅黑"/>
        </a:defRPr>
      </a:lvl1pPr>
      <a:lvl2pPr algn="ctr" rtl="0" eaLnBrk="0" fontAlgn="base" hangingPunct="0">
        <a:spcBef>
          <a:spcPct val="0"/>
        </a:spcBef>
        <a:spcAft>
          <a:spcPct val="0"/>
        </a:spcAft>
        <a:defRPr sz="4400">
          <a:solidFill>
            <a:schemeClr val="tx1"/>
          </a:solidFill>
          <a:latin typeface="Verdana" pitchFamily="34" charset="0"/>
          <a:ea typeface="微软雅黑" pitchFamily="34" charset="-122"/>
          <a:cs typeface="微软雅黑"/>
        </a:defRPr>
      </a:lvl2pPr>
      <a:lvl3pPr algn="ctr" rtl="0" eaLnBrk="0" fontAlgn="base" hangingPunct="0">
        <a:spcBef>
          <a:spcPct val="0"/>
        </a:spcBef>
        <a:spcAft>
          <a:spcPct val="0"/>
        </a:spcAft>
        <a:defRPr sz="4400">
          <a:solidFill>
            <a:schemeClr val="tx1"/>
          </a:solidFill>
          <a:latin typeface="Verdana" pitchFamily="34" charset="0"/>
          <a:ea typeface="微软雅黑" pitchFamily="34" charset="-122"/>
          <a:cs typeface="微软雅黑"/>
        </a:defRPr>
      </a:lvl3pPr>
      <a:lvl4pPr algn="ctr" rtl="0" eaLnBrk="0" fontAlgn="base" hangingPunct="0">
        <a:spcBef>
          <a:spcPct val="0"/>
        </a:spcBef>
        <a:spcAft>
          <a:spcPct val="0"/>
        </a:spcAft>
        <a:defRPr sz="4400">
          <a:solidFill>
            <a:schemeClr val="tx1"/>
          </a:solidFill>
          <a:latin typeface="Verdana" pitchFamily="34" charset="0"/>
          <a:ea typeface="微软雅黑" pitchFamily="34" charset="-122"/>
          <a:cs typeface="微软雅黑"/>
        </a:defRPr>
      </a:lvl4pPr>
      <a:lvl5pPr algn="ctr" rtl="0" eaLnBrk="0" fontAlgn="base" hangingPunct="0">
        <a:spcBef>
          <a:spcPct val="0"/>
        </a:spcBef>
        <a:spcAft>
          <a:spcPct val="0"/>
        </a:spcAft>
        <a:defRPr sz="4400">
          <a:solidFill>
            <a:schemeClr val="tx1"/>
          </a:solidFill>
          <a:latin typeface="Verdana" pitchFamily="34" charset="0"/>
          <a:ea typeface="微软雅黑" pitchFamily="34" charset="-122"/>
          <a:cs typeface="微软雅黑"/>
        </a:defRPr>
      </a:lvl5pPr>
      <a:lvl6pPr marL="457200" algn="ctr" rtl="0" fontAlgn="base">
        <a:spcBef>
          <a:spcPct val="0"/>
        </a:spcBef>
        <a:spcAft>
          <a:spcPct val="0"/>
        </a:spcAft>
        <a:defRPr sz="4400">
          <a:solidFill>
            <a:schemeClr val="tx1"/>
          </a:solidFill>
          <a:latin typeface="Verdana" pitchFamily="34" charset="0"/>
          <a:ea typeface="微软雅黑" pitchFamily="34" charset="-122"/>
        </a:defRPr>
      </a:lvl6pPr>
      <a:lvl7pPr marL="914400" algn="ctr" rtl="0" fontAlgn="base">
        <a:spcBef>
          <a:spcPct val="0"/>
        </a:spcBef>
        <a:spcAft>
          <a:spcPct val="0"/>
        </a:spcAft>
        <a:defRPr sz="4400">
          <a:solidFill>
            <a:schemeClr val="tx1"/>
          </a:solidFill>
          <a:latin typeface="Verdana" pitchFamily="34" charset="0"/>
          <a:ea typeface="微软雅黑" pitchFamily="34" charset="-122"/>
        </a:defRPr>
      </a:lvl7pPr>
      <a:lvl8pPr marL="1371600" algn="ctr" rtl="0" fontAlgn="base">
        <a:spcBef>
          <a:spcPct val="0"/>
        </a:spcBef>
        <a:spcAft>
          <a:spcPct val="0"/>
        </a:spcAft>
        <a:defRPr sz="4400">
          <a:solidFill>
            <a:schemeClr val="tx1"/>
          </a:solidFill>
          <a:latin typeface="Verdana" pitchFamily="34" charset="0"/>
          <a:ea typeface="微软雅黑" pitchFamily="34" charset="-122"/>
        </a:defRPr>
      </a:lvl8pPr>
      <a:lvl9pPr marL="1828800" algn="ctr" rtl="0" fontAlgn="base">
        <a:spcBef>
          <a:spcPct val="0"/>
        </a:spcBef>
        <a:spcAft>
          <a:spcPct val="0"/>
        </a:spcAft>
        <a:defRPr sz="4400">
          <a:solidFill>
            <a:schemeClr val="tx1"/>
          </a:solidFill>
          <a:latin typeface="Verdana" pitchFamily="34" charset="0"/>
          <a:ea typeface="微软雅黑" pitchFamily="34"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微软雅黑"/>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微软雅黑"/>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微软雅黑"/>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微软雅黑"/>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微软雅黑"/>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hyperlink" Target="http://kns.cnki.net/kns/detail/detail.aspx?QueryID=17&amp;CurRec=2&amp;recid=&amp;FileName=GKWL201606016&amp;DbName=CJFDTEMP&amp;DbCode=CJFQ&amp;yx=&amp;pr="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phylab.fudan.edu.cn/doku.php?id=course:interesting_problems:start" TargetMode="External"/><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3"/>
          <p:cNvSpPr>
            <a:spLocks noGrp="1"/>
          </p:cNvSpPr>
          <p:nvPr>
            <p:ph type="ctrTitle"/>
          </p:nvPr>
        </p:nvSpPr>
        <p:spPr>
          <a:xfrm>
            <a:off x="683895" y="764540"/>
            <a:ext cx="7772400" cy="2382520"/>
          </a:xfrm>
        </p:spPr>
        <p:txBody>
          <a:bodyPr/>
          <a:lstStyle/>
          <a:p>
            <a:pPr eaLnBrk="1" hangingPunct="1"/>
            <a:r>
              <a:rPr lang="zh-CN" altLang="en-US" sz="8800" b="1" dirty="0" smtClean="0">
                <a:solidFill>
                  <a:schemeClr val="bg1"/>
                </a:solidFill>
              </a:rPr>
              <a:t>基础物理建模</a:t>
            </a:r>
            <a:br>
              <a:rPr lang="zh-CN" altLang="en-US" sz="8800" b="1" dirty="0" smtClean="0">
                <a:solidFill>
                  <a:schemeClr val="bg1"/>
                </a:solidFill>
              </a:rPr>
            </a:br>
            <a:endParaRPr lang="zh-CN" altLang="en-US" sz="6000" b="1" dirty="0" smtClean="0">
              <a:solidFill>
                <a:schemeClr val="bg1"/>
              </a:solidFill>
              <a:latin typeface="+mj-ea"/>
              <a:cs typeface="+mn-cs"/>
              <a:sym typeface="+mn-ea"/>
            </a:endParaRPr>
          </a:p>
        </p:txBody>
      </p:sp>
      <p:sp>
        <p:nvSpPr>
          <p:cNvPr id="5" name="副标题 4"/>
          <p:cNvSpPr>
            <a:spLocks noGrp="1"/>
          </p:cNvSpPr>
          <p:nvPr>
            <p:ph type="subTitle" idx="1"/>
          </p:nvPr>
        </p:nvSpPr>
        <p:spPr>
          <a:xfrm>
            <a:off x="179513" y="3644900"/>
            <a:ext cx="8791768" cy="2499995"/>
          </a:xfrm>
        </p:spPr>
        <p:txBody>
          <a:bodyPr rtlCol="0">
            <a:normAutofit fontScale="92500" lnSpcReduction="10000"/>
          </a:bodyPr>
          <a:lstStyle/>
          <a:p>
            <a:pPr eaLnBrk="1" hangingPunct="1">
              <a:spcAft>
                <a:spcPts val="0"/>
              </a:spcAft>
              <a:buFont typeface="Arial" pitchFamily="34" charset="0"/>
              <a:buNone/>
              <a:defRPr/>
            </a:pPr>
            <a:r>
              <a:rPr lang="zh-CN" altLang="zh-CN" sz="6300" dirty="0" smtClean="0">
                <a:solidFill>
                  <a:schemeClr val="bg1"/>
                </a:solidFill>
                <a:latin typeface="+mj-ea"/>
                <a:ea typeface="+mj-ea"/>
                <a:cs typeface="+mn-cs"/>
              </a:rPr>
              <a:t>乐永康</a:t>
            </a:r>
          </a:p>
          <a:p>
            <a:pPr eaLnBrk="1" hangingPunct="1">
              <a:spcAft>
                <a:spcPts val="0"/>
              </a:spcAft>
              <a:buFont typeface="Arial" pitchFamily="34" charset="0"/>
              <a:buNone/>
              <a:defRPr/>
            </a:pPr>
            <a:endParaRPr lang="en-US" altLang="zh-CN" sz="2800" dirty="0" smtClean="0">
              <a:solidFill>
                <a:schemeClr val="bg1"/>
              </a:solidFill>
              <a:latin typeface="+mj-ea"/>
              <a:ea typeface="+mj-ea"/>
              <a:cs typeface="+mn-cs"/>
            </a:endParaRPr>
          </a:p>
          <a:p>
            <a:pPr eaLnBrk="1" hangingPunct="1">
              <a:spcAft>
                <a:spcPts val="0"/>
              </a:spcAft>
              <a:buFont typeface="Arial" pitchFamily="34" charset="0"/>
              <a:buNone/>
              <a:defRPr/>
            </a:pPr>
            <a:r>
              <a:rPr lang="zh-CN" altLang="en-US" sz="3600" dirty="0" smtClean="0">
                <a:solidFill>
                  <a:schemeClr val="bg1"/>
                </a:solidFill>
                <a:latin typeface="+mj-ea"/>
                <a:ea typeface="+mj-ea"/>
                <a:cs typeface="+mn-cs"/>
              </a:rPr>
              <a:t>复旦大学物理教学实验中心</a:t>
            </a:r>
            <a:endParaRPr lang="en-US" altLang="zh-CN" sz="3600" dirty="0" smtClean="0">
              <a:solidFill>
                <a:schemeClr val="bg1"/>
              </a:solidFill>
              <a:latin typeface="+mj-ea"/>
              <a:ea typeface="+mj-ea"/>
              <a:cs typeface="+mn-cs"/>
            </a:endParaRPr>
          </a:p>
          <a:p>
            <a:pPr eaLnBrk="1" hangingPunct="1">
              <a:spcAft>
                <a:spcPts val="0"/>
              </a:spcAft>
              <a:buFont typeface="Arial" pitchFamily="34" charset="0"/>
              <a:buNone/>
              <a:defRPr/>
            </a:pPr>
            <a:r>
              <a:rPr lang="en-US" altLang="zh-CN" sz="3600" dirty="0" smtClean="0">
                <a:solidFill>
                  <a:schemeClr val="bg1"/>
                </a:solidFill>
                <a:latin typeface="+mj-ea"/>
                <a:ea typeface="+mj-ea"/>
                <a:cs typeface="+mn-cs"/>
              </a:rPr>
              <a:t>http://Phylab.fudan.edu.cn</a:t>
            </a:r>
            <a:endParaRPr lang="zh-CN" altLang="en-US" sz="4800" dirty="0" smtClean="0">
              <a:solidFill>
                <a:schemeClr val="bg1"/>
              </a:solidFill>
              <a:latin typeface="+mj-ea"/>
              <a:ea typeface="+mj-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一个问题</a:t>
            </a:r>
            <a:endParaRPr lang="zh-CN" altLang="en-US" dirty="0"/>
          </a:p>
        </p:txBody>
      </p:sp>
      <p:sp>
        <p:nvSpPr>
          <p:cNvPr id="3" name="内容占位符 2"/>
          <p:cNvSpPr>
            <a:spLocks noGrp="1"/>
          </p:cNvSpPr>
          <p:nvPr>
            <p:ph idx="1"/>
          </p:nvPr>
        </p:nvSpPr>
        <p:spPr/>
        <p:txBody>
          <a:bodyPr/>
          <a:lstStyle/>
          <a:p>
            <a:pPr marL="0" indent="0" algn="ctr">
              <a:lnSpc>
                <a:spcPct val="250000"/>
              </a:lnSpc>
              <a:buNone/>
            </a:pPr>
            <a:r>
              <a:rPr lang="zh-CN" altLang="en-US" sz="4000" b="1" dirty="0" smtClean="0">
                <a:solidFill>
                  <a:srgbClr val="FFFF00"/>
                </a:solidFill>
              </a:rPr>
              <a:t>与中小学学习相比较</a:t>
            </a:r>
            <a:endParaRPr lang="en-US" altLang="zh-CN" sz="4000" b="1" dirty="0" smtClean="0">
              <a:solidFill>
                <a:srgbClr val="FFFF00"/>
              </a:solidFill>
            </a:endParaRPr>
          </a:p>
          <a:p>
            <a:pPr marL="0" indent="0" algn="ctr">
              <a:lnSpc>
                <a:spcPct val="250000"/>
              </a:lnSpc>
              <a:buNone/>
            </a:pPr>
            <a:r>
              <a:rPr lang="zh-CN" altLang="en-US" sz="4000" b="1" dirty="0" smtClean="0">
                <a:solidFill>
                  <a:srgbClr val="FFFF00"/>
                </a:solidFill>
              </a:rPr>
              <a:t>大学</a:t>
            </a:r>
            <a:r>
              <a:rPr lang="zh-CN" altLang="en-US" sz="4000" b="1" dirty="0">
                <a:solidFill>
                  <a:srgbClr val="FFFF00"/>
                </a:solidFill>
              </a:rPr>
              <a:t>学习有何</a:t>
            </a:r>
            <a:r>
              <a:rPr lang="zh-CN" altLang="en-US" sz="4000" b="1" dirty="0" smtClean="0">
                <a:solidFill>
                  <a:srgbClr val="FFFF00"/>
                </a:solidFill>
              </a:rPr>
              <a:t>特点？</a:t>
            </a:r>
            <a:endParaRPr lang="zh-CN" altLang="en-US" sz="4000" b="1" dirty="0">
              <a:solidFill>
                <a:srgbClr val="FFFF00"/>
              </a:solidFill>
            </a:endParaRPr>
          </a:p>
        </p:txBody>
      </p:sp>
    </p:spTree>
    <p:extLst>
      <p:ext uri="{BB962C8B-B14F-4D97-AF65-F5344CB8AC3E}">
        <p14:creationId xmlns:p14="http://schemas.microsoft.com/office/powerpoint/2010/main" val="19073593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pPr marL="0" indent="0" algn="ctr">
              <a:lnSpc>
                <a:spcPct val="150000"/>
              </a:lnSpc>
              <a:buNone/>
            </a:pPr>
            <a:r>
              <a:rPr lang="zh-CN" altLang="en-US" sz="4000" b="1" dirty="0" smtClean="0">
                <a:solidFill>
                  <a:srgbClr val="FFFF00"/>
                </a:solidFill>
              </a:rPr>
              <a:t>学习知识</a:t>
            </a:r>
            <a:endParaRPr lang="en-US" altLang="zh-CN" sz="4000" b="1" dirty="0" smtClean="0">
              <a:solidFill>
                <a:srgbClr val="FFFF00"/>
              </a:solidFill>
            </a:endParaRPr>
          </a:p>
          <a:p>
            <a:pPr marL="0" indent="0" algn="ctr">
              <a:lnSpc>
                <a:spcPct val="150000"/>
              </a:lnSpc>
              <a:buNone/>
            </a:pPr>
            <a:endParaRPr lang="en-US" altLang="zh-CN" sz="4000" b="1" dirty="0" smtClean="0">
              <a:solidFill>
                <a:srgbClr val="FFFF00"/>
              </a:solidFill>
            </a:endParaRPr>
          </a:p>
          <a:p>
            <a:pPr marL="0" indent="0" algn="ctr">
              <a:lnSpc>
                <a:spcPct val="150000"/>
              </a:lnSpc>
              <a:buNone/>
            </a:pPr>
            <a:r>
              <a:rPr lang="zh-CN" altLang="en-US" sz="4000" b="1" dirty="0" smtClean="0">
                <a:solidFill>
                  <a:srgbClr val="FFFF00"/>
                </a:solidFill>
              </a:rPr>
              <a:t>构建知识</a:t>
            </a:r>
            <a:endParaRPr lang="zh-CN" altLang="en-US" sz="4000" b="1" dirty="0">
              <a:solidFill>
                <a:srgbClr val="FFFF00"/>
              </a:solidFill>
            </a:endParaRPr>
          </a:p>
        </p:txBody>
      </p:sp>
    </p:spTree>
    <p:extLst>
      <p:ext uri="{BB962C8B-B14F-4D97-AF65-F5344CB8AC3E}">
        <p14:creationId xmlns:p14="http://schemas.microsoft.com/office/powerpoint/2010/main" val="8299023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484784"/>
            <a:ext cx="7704856" cy="2443041"/>
          </a:xfrm>
          <a:prstGeom prst="rect">
            <a:avLst/>
          </a:prstGeom>
          <a:noFill/>
        </p:spPr>
        <p:txBody>
          <a:bodyPr wrap="square" rtlCol="0">
            <a:spAutoFit/>
          </a:bodyPr>
          <a:lstStyle/>
          <a:p>
            <a:pPr marL="685800" indent="-685800">
              <a:lnSpc>
                <a:spcPct val="150000"/>
              </a:lnSpc>
              <a:buFont typeface="Arial" panose="020B0604020202020204" pitchFamily="34" charset="0"/>
              <a:buChar char="•"/>
            </a:pPr>
            <a:r>
              <a:rPr lang="zh-CN" altLang="en-US" sz="5400" b="1" dirty="0">
                <a:solidFill>
                  <a:schemeClr val="bg1"/>
                </a:solidFill>
                <a:latin typeface="微软雅黑"/>
              </a:rPr>
              <a:t>为什么开这门课</a:t>
            </a:r>
            <a:r>
              <a:rPr lang="zh-CN" altLang="en-US" sz="5400" b="1" dirty="0" smtClean="0">
                <a:solidFill>
                  <a:schemeClr val="bg1"/>
                </a:solidFill>
                <a:latin typeface="微软雅黑"/>
              </a:rPr>
              <a:t>？</a:t>
            </a:r>
            <a:endParaRPr lang="en-US" altLang="zh-CN" sz="5400" b="1" dirty="0" smtClean="0">
              <a:solidFill>
                <a:schemeClr val="bg1"/>
              </a:solidFill>
              <a:latin typeface="微软雅黑"/>
            </a:endParaRPr>
          </a:p>
          <a:p>
            <a:pPr marL="685800" indent="-685800">
              <a:lnSpc>
                <a:spcPct val="150000"/>
              </a:lnSpc>
              <a:buFont typeface="Arial" panose="020B0604020202020204" pitchFamily="34" charset="0"/>
              <a:buChar char="•"/>
            </a:pPr>
            <a:r>
              <a:rPr lang="zh-CN" altLang="en-US" sz="5400" b="1" dirty="0" smtClean="0">
                <a:solidFill>
                  <a:schemeClr val="bg1"/>
                </a:solidFill>
                <a:latin typeface="微软雅黑"/>
              </a:rPr>
              <a:t>能</a:t>
            </a:r>
            <a:r>
              <a:rPr lang="zh-CN" altLang="en-US" sz="5400" b="1" dirty="0">
                <a:solidFill>
                  <a:schemeClr val="bg1"/>
                </a:solidFill>
                <a:latin typeface="微软雅黑"/>
              </a:rPr>
              <a:t>学到</a:t>
            </a:r>
            <a:r>
              <a:rPr lang="zh-CN" altLang="en-US" sz="5400" b="1" dirty="0" smtClean="0">
                <a:solidFill>
                  <a:schemeClr val="bg1"/>
                </a:solidFill>
                <a:latin typeface="微软雅黑"/>
              </a:rPr>
              <a:t>什么？</a:t>
            </a:r>
            <a:endParaRPr lang="zh-CN" altLang="en-US" sz="5400" dirty="0"/>
          </a:p>
        </p:txBody>
      </p:sp>
    </p:spTree>
    <p:extLst>
      <p:ext uri="{BB962C8B-B14F-4D97-AF65-F5344CB8AC3E}">
        <p14:creationId xmlns:p14="http://schemas.microsoft.com/office/powerpoint/2010/main" val="8521037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p:nvPr>
        </p:nvSpPr>
        <p:spPr>
          <a:xfrm>
            <a:off x="457200" y="152400"/>
            <a:ext cx="8229600" cy="798513"/>
          </a:xfrm>
        </p:spPr>
        <p:txBody>
          <a:bodyPr vert="horz" wrap="square" lIns="91440" tIns="45720" rIns="91440" bIns="45720" anchor="b"/>
          <a:lstStyle/>
          <a:p>
            <a:r>
              <a:rPr lang="zh-CN" altLang="en-US" b="1" dirty="0">
                <a:solidFill>
                  <a:schemeClr val="tx1"/>
                </a:solidFill>
              </a:rPr>
              <a:t>AAPT's Recommendation</a:t>
            </a:r>
          </a:p>
        </p:txBody>
      </p:sp>
      <p:sp>
        <p:nvSpPr>
          <p:cNvPr id="8195" name="TextBox 10"/>
          <p:cNvSpPr/>
          <p:nvPr/>
        </p:nvSpPr>
        <p:spPr>
          <a:xfrm>
            <a:off x="395536" y="6130925"/>
            <a:ext cx="8064896" cy="461665"/>
          </a:xfrm>
          <a:prstGeom prst="rect">
            <a:avLst/>
          </a:prstGeom>
          <a:noFill/>
          <a:ln w="9525">
            <a:noFill/>
            <a:miter/>
          </a:ln>
        </p:spPr>
        <p:txBody>
          <a:bodyPr wrap="square">
            <a:spAutoFit/>
          </a:bodyPr>
          <a:lstStyle/>
          <a:p>
            <a:pPr lvl="0" eaLnBrk="0" hangingPunct="0"/>
            <a:r>
              <a:rPr lang="zh-CN" altLang="en-US" sz="2400" dirty="0">
                <a:solidFill>
                  <a:schemeClr val="tx1">
                    <a:lumMod val="50000"/>
                  </a:schemeClr>
                </a:solidFill>
                <a:latin typeface="Calibri" pitchFamily="34" charset="0"/>
                <a:ea typeface="宋体" pitchFamily="2" charset="-122"/>
                <a:sym typeface="微软雅黑" pitchFamily="34" charset="-122"/>
              </a:rPr>
              <a:t>引自：美国物理教师协会"对物理实验教学目标的建议"</a:t>
            </a:r>
          </a:p>
        </p:txBody>
      </p:sp>
      <p:pic>
        <p:nvPicPr>
          <p:cNvPr id="8196" name="Picture 1"/>
          <p:cNvPicPr>
            <a:picLocks noChangeAspect="1"/>
          </p:cNvPicPr>
          <p:nvPr/>
        </p:nvPicPr>
        <p:blipFill>
          <a:blip r:embed="rId2"/>
          <a:stretch>
            <a:fillRect/>
          </a:stretch>
        </p:blipFill>
        <p:spPr>
          <a:xfrm>
            <a:off x="179512" y="1306513"/>
            <a:ext cx="6102350" cy="4583112"/>
          </a:xfrm>
          <a:prstGeom prst="rect">
            <a:avLst/>
          </a:prstGeom>
          <a:noFill/>
          <a:ln w="9525">
            <a:noFill/>
            <a:miter/>
          </a:ln>
        </p:spPr>
      </p:pic>
      <p:sp>
        <p:nvSpPr>
          <p:cNvPr id="2" name="文本框 1"/>
          <p:cNvSpPr txBox="1"/>
          <p:nvPr/>
        </p:nvSpPr>
        <p:spPr>
          <a:xfrm>
            <a:off x="6444208" y="1317625"/>
            <a:ext cx="2725827" cy="3453253"/>
          </a:xfrm>
          <a:prstGeom prst="rect">
            <a:avLst/>
          </a:prstGeom>
          <a:noFill/>
        </p:spPr>
        <p:txBody>
          <a:bodyPr wrap="square" rtlCol="0">
            <a:spAutoFit/>
          </a:bodyPr>
          <a:lstStyle/>
          <a:p>
            <a:pPr>
              <a:lnSpc>
                <a:spcPct val="130000"/>
              </a:lnSpc>
            </a:pPr>
            <a:r>
              <a:rPr lang="en-US" altLang="zh-CN" sz="2400" dirty="0" smtClean="0">
                <a:latin typeface="Arial" pitchFamily="34" charset="0"/>
                <a:ea typeface="微软雅黑" pitchFamily="34" charset="-122"/>
              </a:rPr>
              <a:t>1</a:t>
            </a:r>
            <a:r>
              <a:rPr lang="zh-CN" altLang="en-US" sz="2400" dirty="0" smtClean="0">
                <a:latin typeface="Arial" pitchFamily="34" charset="0"/>
                <a:ea typeface="微软雅黑" pitchFamily="34" charset="-122"/>
              </a:rPr>
              <a:t>、</a:t>
            </a:r>
            <a:r>
              <a:rPr lang="en-US" altLang="zh-CN" sz="2400" dirty="0" smtClean="0">
                <a:latin typeface="Arial" pitchFamily="34" charset="0"/>
                <a:ea typeface="微软雅黑" pitchFamily="34" charset="-122"/>
              </a:rPr>
              <a:t>What is a physics model?</a:t>
            </a:r>
            <a:endParaRPr lang="zh-CN" altLang="en-US" sz="2400" dirty="0" smtClean="0">
              <a:latin typeface="Arial" pitchFamily="34" charset="0"/>
              <a:ea typeface="微软雅黑" pitchFamily="34" charset="-122"/>
            </a:endParaRPr>
          </a:p>
          <a:p>
            <a:pPr>
              <a:lnSpc>
                <a:spcPct val="130000"/>
              </a:lnSpc>
            </a:pPr>
            <a:r>
              <a:rPr lang="en-US" altLang="zh-CN" sz="2400" dirty="0" smtClean="0">
                <a:latin typeface="Arial" pitchFamily="34" charset="0"/>
                <a:ea typeface="微软雅黑" pitchFamily="34" charset="-122"/>
              </a:rPr>
              <a:t>2</a:t>
            </a:r>
            <a:r>
              <a:rPr lang="zh-CN" altLang="en-US" sz="2400" dirty="0" smtClean="0">
                <a:latin typeface="Arial" pitchFamily="34" charset="0"/>
                <a:ea typeface="微软雅黑" pitchFamily="34" charset="-122"/>
              </a:rPr>
              <a:t>、</a:t>
            </a:r>
            <a:r>
              <a:rPr lang="en-US" altLang="zh-CN" sz="2400" dirty="0" smtClean="0">
                <a:latin typeface="Arial" pitchFamily="34" charset="0"/>
                <a:ea typeface="微软雅黑" pitchFamily="34" charset="-122"/>
              </a:rPr>
              <a:t>How to build a model</a:t>
            </a:r>
            <a:r>
              <a:rPr lang="en-US" altLang="zh-CN" sz="2400" dirty="0">
                <a:latin typeface="Arial" pitchFamily="34" charset="0"/>
                <a:ea typeface="微软雅黑" pitchFamily="34" charset="-122"/>
              </a:rPr>
              <a:t>?</a:t>
            </a:r>
            <a:endParaRPr lang="en-US" altLang="zh-CN" sz="2400" dirty="0" smtClean="0">
              <a:latin typeface="Arial" pitchFamily="34" charset="0"/>
              <a:ea typeface="微软雅黑" pitchFamily="34" charset="-122"/>
            </a:endParaRPr>
          </a:p>
          <a:p>
            <a:pPr>
              <a:lnSpc>
                <a:spcPct val="130000"/>
              </a:lnSpc>
            </a:pPr>
            <a:r>
              <a:rPr lang="en-US" altLang="zh-CN" sz="2400" dirty="0" smtClean="0">
                <a:latin typeface="Arial" pitchFamily="34" charset="0"/>
                <a:ea typeface="微软雅黑" pitchFamily="34" charset="-122"/>
              </a:rPr>
              <a:t>3</a:t>
            </a:r>
            <a:r>
              <a:rPr lang="zh-CN" altLang="en-US" sz="2400" dirty="0" smtClean="0">
                <a:latin typeface="Arial" pitchFamily="34" charset="0"/>
                <a:ea typeface="微软雅黑" pitchFamily="34" charset="-122"/>
              </a:rPr>
              <a:t>、</a:t>
            </a:r>
            <a:r>
              <a:rPr lang="en-US" altLang="zh-CN" sz="2400" dirty="0" smtClean="0">
                <a:latin typeface="Arial" pitchFamily="34" charset="0"/>
                <a:ea typeface="微软雅黑" pitchFamily="34" charset="-122"/>
              </a:rPr>
              <a:t>How can we apply modeling in teaching labs?</a:t>
            </a:r>
            <a:endParaRPr lang="zh-CN" altLang="en-US" sz="2400" dirty="0" smtClean="0">
              <a:latin typeface="Arial" pitchFamily="34" charset="0"/>
              <a:ea typeface="微软雅黑" pitchFamily="34" charset="-122"/>
            </a:endParaRPr>
          </a:p>
        </p:txBody>
      </p:sp>
    </p:spTree>
    <p:extLst>
      <p:ext uri="{BB962C8B-B14F-4D97-AF65-F5344CB8AC3E}">
        <p14:creationId xmlns:p14="http://schemas.microsoft.com/office/powerpoint/2010/main" val="255118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a:t>什么是物理模型</a:t>
            </a:r>
            <a:r>
              <a:rPr lang="zh-CN" altLang="en-US" b="1" dirty="0" smtClean="0"/>
              <a:t>？</a:t>
            </a:r>
            <a:r>
              <a:rPr lang="en-US" altLang="zh-CN" b="1" dirty="0" smtClean="0"/>
              <a:t/>
            </a:r>
            <a:br>
              <a:rPr lang="en-US" altLang="zh-CN" b="1" dirty="0" smtClean="0"/>
            </a:br>
            <a:r>
              <a:rPr lang="en-US" altLang="zh-CN" b="1" dirty="0" smtClean="0"/>
              <a:t>What is a model?</a:t>
            </a:r>
            <a:endParaRPr lang="zh-CN" altLang="en-US" b="1" dirty="0"/>
          </a:p>
        </p:txBody>
      </p:sp>
      <p:sp>
        <p:nvSpPr>
          <p:cNvPr id="3" name="内容占位符 2"/>
          <p:cNvSpPr>
            <a:spLocks noGrp="1"/>
          </p:cNvSpPr>
          <p:nvPr>
            <p:ph idx="1"/>
          </p:nvPr>
        </p:nvSpPr>
        <p:spPr>
          <a:xfrm>
            <a:off x="323528" y="1412776"/>
            <a:ext cx="7920880" cy="5069160"/>
          </a:xfrm>
        </p:spPr>
        <p:txBody>
          <a:bodyPr/>
          <a:lstStyle/>
          <a:p>
            <a:pPr marL="0" indent="0">
              <a:buNone/>
            </a:pPr>
            <a:r>
              <a:rPr lang="en-US" altLang="zh-CN" b="1" dirty="0">
                <a:sym typeface="+mn-ea"/>
              </a:rPr>
              <a:t> </a:t>
            </a:r>
            <a:r>
              <a:rPr lang="zh-CN" altLang="en-US" b="1" dirty="0">
                <a:sym typeface="+mn-ea"/>
              </a:rPr>
              <a:t>玻尔的原子模型</a:t>
            </a:r>
          </a:p>
          <a:p>
            <a:r>
              <a:rPr lang="zh-CN" altLang="en-US" b="1" dirty="0">
                <a:sym typeface="+mn-ea"/>
              </a:rPr>
              <a:t>是一个真实对象的描述</a:t>
            </a:r>
          </a:p>
          <a:p>
            <a:pPr lvl="2">
              <a:buFont typeface="Wingdings" charset="0"/>
              <a:buChar char="Ø"/>
            </a:pPr>
            <a:r>
              <a:rPr lang="zh-CN" altLang="en-US" b="1" dirty="0">
                <a:sym typeface="+mn-ea"/>
              </a:rPr>
              <a:t>怎么描述的？</a:t>
            </a:r>
          </a:p>
          <a:p>
            <a:r>
              <a:rPr lang="zh-CN" altLang="en-US" b="1" dirty="0">
                <a:sym typeface="+mn-ea"/>
              </a:rPr>
              <a:t>与已知的结果相符</a:t>
            </a:r>
          </a:p>
          <a:p>
            <a:r>
              <a:rPr lang="zh-CN" altLang="en-US" b="1" dirty="0" smtClean="0">
                <a:sym typeface="+mn-ea"/>
              </a:rPr>
              <a:t>有假设、近似</a:t>
            </a:r>
            <a:endParaRPr lang="en-US" altLang="zh-CN" b="1" dirty="0" smtClean="0">
              <a:sym typeface="+mn-ea"/>
            </a:endParaRPr>
          </a:p>
          <a:p>
            <a:r>
              <a:rPr lang="zh-CN" altLang="en-US" b="1" dirty="0" smtClean="0">
                <a:sym typeface="+mn-ea"/>
              </a:rPr>
              <a:t>未必</a:t>
            </a:r>
            <a:r>
              <a:rPr lang="zh-CN" altLang="en-US" b="1" dirty="0">
                <a:sym typeface="+mn-ea"/>
              </a:rPr>
              <a:t>准确、全面</a:t>
            </a:r>
          </a:p>
          <a:p>
            <a:r>
              <a:rPr lang="zh-CN" altLang="en-US" b="1" dirty="0" smtClean="0">
                <a:sym typeface="+mn-ea"/>
              </a:rPr>
              <a:t>便于</a:t>
            </a:r>
            <a:r>
              <a:rPr lang="zh-CN" altLang="en-US" b="1" dirty="0">
                <a:sym typeface="+mn-ea"/>
              </a:rPr>
              <a:t>阐述、交流</a:t>
            </a:r>
          </a:p>
          <a:p>
            <a:r>
              <a:rPr lang="zh-CN" altLang="en-US" b="1" dirty="0" smtClean="0">
                <a:sym typeface="+mn-ea"/>
              </a:rPr>
              <a:t>对</a:t>
            </a:r>
            <a:r>
              <a:rPr lang="zh-CN" altLang="en-US" b="1" dirty="0">
                <a:sym typeface="+mn-ea"/>
              </a:rPr>
              <a:t>下一步的探索有参考作用</a:t>
            </a:r>
          </a:p>
          <a:p>
            <a:pPr marL="0" indent="0">
              <a:buNone/>
            </a:pPr>
            <a:endParaRPr lang="zh-CN" altLang="en-US" b="1" dirty="0"/>
          </a:p>
        </p:txBody>
      </p:sp>
    </p:spTree>
    <p:extLst>
      <p:ext uri="{BB962C8B-B14F-4D97-AF65-F5344CB8AC3E}">
        <p14:creationId xmlns:p14="http://schemas.microsoft.com/office/powerpoint/2010/main" val="2869244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txBox="1"/>
          <p:nvPr/>
        </p:nvSpPr>
        <p:spPr>
          <a:xfrm>
            <a:off x="50800" y="146720"/>
            <a:ext cx="9144000" cy="762000"/>
          </a:xfrm>
          <a:prstGeom prst="rect">
            <a:avLst/>
          </a:prstGeom>
          <a:noFill/>
          <a:effectLst>
            <a:outerShdw blurRad="50800" dist="38100" dir="5400000" algn="t" rotWithShape="0">
              <a:prstClr val="black">
                <a:alpha val="40000"/>
              </a:prstClr>
            </a:outerShdw>
          </a:effectLst>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3600" dirty="0" smtClean="0">
                <a:solidFill>
                  <a:srgbClr val="FFFF00"/>
                </a:solidFill>
                <a:latin typeface="Arial Unicode MS" charset="0"/>
                <a:ea typeface="Arial Unicode MS" charset="0"/>
                <a:cs typeface="Calibri" pitchFamily="34" charset="0"/>
              </a:rPr>
              <a:t>如何应用？</a:t>
            </a:r>
            <a:endParaRPr lang="en-US" sz="3600" dirty="0">
              <a:solidFill>
                <a:srgbClr val="FFFF00"/>
              </a:solidFill>
              <a:latin typeface="Arial Unicode MS" charset="0"/>
              <a:ea typeface="Arial Unicode MS" charset="0"/>
              <a:cs typeface="Calibri" pitchFamily="34" charset="0"/>
            </a:endParaRPr>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123" y="914400"/>
            <a:ext cx="8349753" cy="5848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Freeform 4"/>
          <p:cNvSpPr/>
          <p:nvPr/>
        </p:nvSpPr>
        <p:spPr>
          <a:xfrm>
            <a:off x="4510612" y="941161"/>
            <a:ext cx="2303893" cy="1243559"/>
          </a:xfrm>
          <a:custGeom>
            <a:avLst/>
            <a:gdLst>
              <a:gd name="connsiteX0" fmla="*/ 645122 w 4244147"/>
              <a:gd name="connsiteY0" fmla="*/ 2717485 h 2741236"/>
              <a:gd name="connsiteX1" fmla="*/ 134483 w 4244147"/>
              <a:gd name="connsiteY1" fmla="*/ 2622482 h 2741236"/>
              <a:gd name="connsiteX2" fmla="*/ 3854 w 4244147"/>
              <a:gd name="connsiteY2" fmla="*/ 1862462 h 2741236"/>
              <a:gd name="connsiteX3" fmla="*/ 98857 w 4244147"/>
              <a:gd name="connsiteY3" fmla="*/ 389921 h 2741236"/>
              <a:gd name="connsiteX4" fmla="*/ 692623 w 4244147"/>
              <a:gd name="connsiteY4" fmla="*/ 69288 h 2741236"/>
              <a:gd name="connsiteX5" fmla="*/ 2188914 w 4244147"/>
              <a:gd name="connsiteY5" fmla="*/ 69288 h 2741236"/>
              <a:gd name="connsiteX6" fmla="*/ 3637704 w 4244147"/>
              <a:gd name="connsiteY6" fmla="*/ 817433 h 2741236"/>
              <a:gd name="connsiteX7" fmla="*/ 4243345 w 4244147"/>
              <a:gd name="connsiteY7" fmla="*/ 2052467 h 2741236"/>
              <a:gd name="connsiteX8" fmla="*/ 3530826 w 4244147"/>
              <a:gd name="connsiteY8" fmla="*/ 2622482 h 2741236"/>
              <a:gd name="connsiteX9" fmla="*/ 1143886 w 4244147"/>
              <a:gd name="connsiteY9" fmla="*/ 2669984 h 2741236"/>
              <a:gd name="connsiteX10" fmla="*/ 550119 w 4244147"/>
              <a:gd name="connsiteY10" fmla="*/ 2741236 h 2741236"/>
              <a:gd name="connsiteX0-1" fmla="*/ 645122 w 4244147"/>
              <a:gd name="connsiteY0-2" fmla="*/ 2717485 h 2741236"/>
              <a:gd name="connsiteX1-3" fmla="*/ 134483 w 4244147"/>
              <a:gd name="connsiteY1-4" fmla="*/ 2622482 h 2741236"/>
              <a:gd name="connsiteX2-5" fmla="*/ 3854 w 4244147"/>
              <a:gd name="connsiteY2-6" fmla="*/ 1862462 h 2741236"/>
              <a:gd name="connsiteX3-7" fmla="*/ 98857 w 4244147"/>
              <a:gd name="connsiteY3-8" fmla="*/ 389921 h 2741236"/>
              <a:gd name="connsiteX4-9" fmla="*/ 692623 w 4244147"/>
              <a:gd name="connsiteY4-10" fmla="*/ 69288 h 2741236"/>
              <a:gd name="connsiteX5-11" fmla="*/ 2188914 w 4244147"/>
              <a:gd name="connsiteY5-12" fmla="*/ 69288 h 2741236"/>
              <a:gd name="connsiteX6-13" fmla="*/ 3637704 w 4244147"/>
              <a:gd name="connsiteY6-14" fmla="*/ 817433 h 2741236"/>
              <a:gd name="connsiteX7-15" fmla="*/ 4243345 w 4244147"/>
              <a:gd name="connsiteY7-16" fmla="*/ 2052467 h 2741236"/>
              <a:gd name="connsiteX8-17" fmla="*/ 3530826 w 4244147"/>
              <a:gd name="connsiteY8-18" fmla="*/ 2622482 h 2741236"/>
              <a:gd name="connsiteX9-19" fmla="*/ 2283917 w 4244147"/>
              <a:gd name="connsiteY9-20" fmla="*/ 2658108 h 2741236"/>
              <a:gd name="connsiteX10-21" fmla="*/ 1143886 w 4244147"/>
              <a:gd name="connsiteY10-22" fmla="*/ 2669984 h 2741236"/>
              <a:gd name="connsiteX11" fmla="*/ 550119 w 4244147"/>
              <a:gd name="connsiteY11" fmla="*/ 2741236 h 2741236"/>
              <a:gd name="connsiteX0-23" fmla="*/ 645122 w 4244147"/>
              <a:gd name="connsiteY0-24" fmla="*/ 2717485 h 4451282"/>
              <a:gd name="connsiteX1-25" fmla="*/ 134483 w 4244147"/>
              <a:gd name="connsiteY1-26" fmla="*/ 2622482 h 4451282"/>
              <a:gd name="connsiteX2-27" fmla="*/ 3854 w 4244147"/>
              <a:gd name="connsiteY2-28" fmla="*/ 1862462 h 4451282"/>
              <a:gd name="connsiteX3-29" fmla="*/ 98857 w 4244147"/>
              <a:gd name="connsiteY3-30" fmla="*/ 389921 h 4451282"/>
              <a:gd name="connsiteX4-31" fmla="*/ 692623 w 4244147"/>
              <a:gd name="connsiteY4-32" fmla="*/ 69288 h 4451282"/>
              <a:gd name="connsiteX5-33" fmla="*/ 2188914 w 4244147"/>
              <a:gd name="connsiteY5-34" fmla="*/ 69288 h 4451282"/>
              <a:gd name="connsiteX6-35" fmla="*/ 3637704 w 4244147"/>
              <a:gd name="connsiteY6-36" fmla="*/ 817433 h 4451282"/>
              <a:gd name="connsiteX7-37" fmla="*/ 4243345 w 4244147"/>
              <a:gd name="connsiteY7-38" fmla="*/ 2052467 h 4451282"/>
              <a:gd name="connsiteX8-39" fmla="*/ 3530826 w 4244147"/>
              <a:gd name="connsiteY8-40" fmla="*/ 2622482 h 4451282"/>
              <a:gd name="connsiteX9-41" fmla="*/ 2568925 w 4244147"/>
              <a:gd name="connsiteY9-42" fmla="*/ 4451282 h 4451282"/>
              <a:gd name="connsiteX10-43" fmla="*/ 1143886 w 4244147"/>
              <a:gd name="connsiteY10-44" fmla="*/ 2669984 h 4451282"/>
              <a:gd name="connsiteX11-45" fmla="*/ 550119 w 4244147"/>
              <a:gd name="connsiteY11-46" fmla="*/ 2741236 h 4451282"/>
              <a:gd name="connsiteX0-47" fmla="*/ 645122 w 4252624"/>
              <a:gd name="connsiteY0-48" fmla="*/ 2717485 h 4451282"/>
              <a:gd name="connsiteX1-49" fmla="*/ 134483 w 4252624"/>
              <a:gd name="connsiteY1-50" fmla="*/ 2622482 h 4451282"/>
              <a:gd name="connsiteX2-51" fmla="*/ 3854 w 4252624"/>
              <a:gd name="connsiteY2-52" fmla="*/ 1862462 h 4451282"/>
              <a:gd name="connsiteX3-53" fmla="*/ 98857 w 4252624"/>
              <a:gd name="connsiteY3-54" fmla="*/ 389921 h 4451282"/>
              <a:gd name="connsiteX4-55" fmla="*/ 692623 w 4252624"/>
              <a:gd name="connsiteY4-56" fmla="*/ 69288 h 4451282"/>
              <a:gd name="connsiteX5-57" fmla="*/ 2188914 w 4252624"/>
              <a:gd name="connsiteY5-58" fmla="*/ 69288 h 4451282"/>
              <a:gd name="connsiteX6-59" fmla="*/ 3637704 w 4252624"/>
              <a:gd name="connsiteY6-60" fmla="*/ 817433 h 4451282"/>
              <a:gd name="connsiteX7-61" fmla="*/ 4243345 w 4252624"/>
              <a:gd name="connsiteY7-62" fmla="*/ 2052467 h 4451282"/>
              <a:gd name="connsiteX8-63" fmla="*/ 3898961 w 4252624"/>
              <a:gd name="connsiteY8-64" fmla="*/ 3168747 h 4451282"/>
              <a:gd name="connsiteX9-65" fmla="*/ 2568925 w 4252624"/>
              <a:gd name="connsiteY9-66" fmla="*/ 4451282 h 4451282"/>
              <a:gd name="connsiteX10-67" fmla="*/ 1143886 w 4252624"/>
              <a:gd name="connsiteY10-68" fmla="*/ 2669984 h 4451282"/>
              <a:gd name="connsiteX11-69" fmla="*/ 550119 w 4252624"/>
              <a:gd name="connsiteY11-70" fmla="*/ 2741236 h 4451282"/>
              <a:gd name="connsiteX0-71" fmla="*/ 645122 w 4252624"/>
              <a:gd name="connsiteY0-72" fmla="*/ 2717485 h 4453760"/>
              <a:gd name="connsiteX1-73" fmla="*/ 134483 w 4252624"/>
              <a:gd name="connsiteY1-74" fmla="*/ 2622482 h 4453760"/>
              <a:gd name="connsiteX2-75" fmla="*/ 3854 w 4252624"/>
              <a:gd name="connsiteY2-76" fmla="*/ 1862462 h 4453760"/>
              <a:gd name="connsiteX3-77" fmla="*/ 98857 w 4252624"/>
              <a:gd name="connsiteY3-78" fmla="*/ 389921 h 4453760"/>
              <a:gd name="connsiteX4-79" fmla="*/ 692623 w 4252624"/>
              <a:gd name="connsiteY4-80" fmla="*/ 69288 h 4453760"/>
              <a:gd name="connsiteX5-81" fmla="*/ 2188914 w 4252624"/>
              <a:gd name="connsiteY5-82" fmla="*/ 69288 h 4453760"/>
              <a:gd name="connsiteX6-83" fmla="*/ 3637704 w 4252624"/>
              <a:gd name="connsiteY6-84" fmla="*/ 817433 h 4453760"/>
              <a:gd name="connsiteX7-85" fmla="*/ 4243345 w 4252624"/>
              <a:gd name="connsiteY7-86" fmla="*/ 2052467 h 4453760"/>
              <a:gd name="connsiteX8-87" fmla="*/ 3898961 w 4252624"/>
              <a:gd name="connsiteY8-88" fmla="*/ 3168747 h 4453760"/>
              <a:gd name="connsiteX9-89" fmla="*/ 2568925 w 4252624"/>
              <a:gd name="connsiteY9-90" fmla="*/ 4451282 h 4453760"/>
              <a:gd name="connsiteX10-91" fmla="*/ 1488269 w 4252624"/>
              <a:gd name="connsiteY10-92" fmla="*/ 3750638 h 4453760"/>
              <a:gd name="connsiteX11-93" fmla="*/ 1143886 w 4252624"/>
              <a:gd name="connsiteY11-94" fmla="*/ 2669984 h 4453760"/>
              <a:gd name="connsiteX12" fmla="*/ 550119 w 4252624"/>
              <a:gd name="connsiteY12" fmla="*/ 2741236 h 4453760"/>
              <a:gd name="connsiteX0-95" fmla="*/ 645122 w 4252043"/>
              <a:gd name="connsiteY0-96" fmla="*/ 2717485 h 4029557"/>
              <a:gd name="connsiteX1-97" fmla="*/ 134483 w 4252043"/>
              <a:gd name="connsiteY1-98" fmla="*/ 2622482 h 4029557"/>
              <a:gd name="connsiteX2-99" fmla="*/ 3854 w 4252043"/>
              <a:gd name="connsiteY2-100" fmla="*/ 1862462 h 4029557"/>
              <a:gd name="connsiteX3-101" fmla="*/ 98857 w 4252043"/>
              <a:gd name="connsiteY3-102" fmla="*/ 389921 h 4029557"/>
              <a:gd name="connsiteX4-103" fmla="*/ 692623 w 4252043"/>
              <a:gd name="connsiteY4-104" fmla="*/ 69288 h 4029557"/>
              <a:gd name="connsiteX5-105" fmla="*/ 2188914 w 4252043"/>
              <a:gd name="connsiteY5-106" fmla="*/ 69288 h 4029557"/>
              <a:gd name="connsiteX6-107" fmla="*/ 3637704 w 4252043"/>
              <a:gd name="connsiteY6-108" fmla="*/ 817433 h 4029557"/>
              <a:gd name="connsiteX7-109" fmla="*/ 4243345 w 4252043"/>
              <a:gd name="connsiteY7-110" fmla="*/ 2052467 h 4029557"/>
              <a:gd name="connsiteX8-111" fmla="*/ 3898961 w 4252043"/>
              <a:gd name="connsiteY8-112" fmla="*/ 3168747 h 4029557"/>
              <a:gd name="connsiteX9-113" fmla="*/ 2640177 w 4252043"/>
              <a:gd name="connsiteY9-114" fmla="*/ 4011895 h 4029557"/>
              <a:gd name="connsiteX10-115" fmla="*/ 1488269 w 4252043"/>
              <a:gd name="connsiteY10-116" fmla="*/ 3750638 h 4029557"/>
              <a:gd name="connsiteX11-117" fmla="*/ 1143886 w 4252043"/>
              <a:gd name="connsiteY11-118" fmla="*/ 2669984 h 4029557"/>
              <a:gd name="connsiteX12-119" fmla="*/ 550119 w 4252043"/>
              <a:gd name="connsiteY12-120" fmla="*/ 2741236 h 4029557"/>
              <a:gd name="connsiteX0-121" fmla="*/ 645122 w 4276527"/>
              <a:gd name="connsiteY0-122" fmla="*/ 2717485 h 4029557"/>
              <a:gd name="connsiteX1-123" fmla="*/ 134483 w 4276527"/>
              <a:gd name="connsiteY1-124" fmla="*/ 2622482 h 4029557"/>
              <a:gd name="connsiteX2-125" fmla="*/ 3854 w 4276527"/>
              <a:gd name="connsiteY2-126" fmla="*/ 1862462 h 4029557"/>
              <a:gd name="connsiteX3-127" fmla="*/ 98857 w 4276527"/>
              <a:gd name="connsiteY3-128" fmla="*/ 389921 h 4029557"/>
              <a:gd name="connsiteX4-129" fmla="*/ 692623 w 4276527"/>
              <a:gd name="connsiteY4-130" fmla="*/ 69288 h 4029557"/>
              <a:gd name="connsiteX5-131" fmla="*/ 2188914 w 4276527"/>
              <a:gd name="connsiteY5-132" fmla="*/ 69288 h 4029557"/>
              <a:gd name="connsiteX6-133" fmla="*/ 3637704 w 4276527"/>
              <a:gd name="connsiteY6-134" fmla="*/ 817433 h 4029557"/>
              <a:gd name="connsiteX7-135" fmla="*/ 4243345 w 4276527"/>
              <a:gd name="connsiteY7-136" fmla="*/ 2052467 h 4029557"/>
              <a:gd name="connsiteX8-137" fmla="*/ 4029589 w 4276527"/>
              <a:gd name="connsiteY8-138" fmla="*/ 3287500 h 4029557"/>
              <a:gd name="connsiteX9-139" fmla="*/ 2640177 w 4276527"/>
              <a:gd name="connsiteY9-140" fmla="*/ 4011895 h 4029557"/>
              <a:gd name="connsiteX10-141" fmla="*/ 1488269 w 4276527"/>
              <a:gd name="connsiteY10-142" fmla="*/ 3750638 h 4029557"/>
              <a:gd name="connsiteX11-143" fmla="*/ 1143886 w 4276527"/>
              <a:gd name="connsiteY11-144" fmla="*/ 2669984 h 4029557"/>
              <a:gd name="connsiteX12-145" fmla="*/ 550119 w 4276527"/>
              <a:gd name="connsiteY12-146" fmla="*/ 2741236 h 4029557"/>
              <a:gd name="connsiteX0-147" fmla="*/ 645122 w 4276527"/>
              <a:gd name="connsiteY0-148" fmla="*/ 2717485 h 4029557"/>
              <a:gd name="connsiteX1-149" fmla="*/ 134483 w 4276527"/>
              <a:gd name="connsiteY1-150" fmla="*/ 2622482 h 4029557"/>
              <a:gd name="connsiteX2-151" fmla="*/ 3854 w 4276527"/>
              <a:gd name="connsiteY2-152" fmla="*/ 1862462 h 4029557"/>
              <a:gd name="connsiteX3-153" fmla="*/ 98857 w 4276527"/>
              <a:gd name="connsiteY3-154" fmla="*/ 389921 h 4029557"/>
              <a:gd name="connsiteX4-155" fmla="*/ 692623 w 4276527"/>
              <a:gd name="connsiteY4-156" fmla="*/ 69288 h 4029557"/>
              <a:gd name="connsiteX5-157" fmla="*/ 2188914 w 4276527"/>
              <a:gd name="connsiteY5-158" fmla="*/ 69288 h 4029557"/>
              <a:gd name="connsiteX6-159" fmla="*/ 3637704 w 4276527"/>
              <a:gd name="connsiteY6-160" fmla="*/ 817433 h 4029557"/>
              <a:gd name="connsiteX7-161" fmla="*/ 4243345 w 4276527"/>
              <a:gd name="connsiteY7-162" fmla="*/ 2052467 h 4029557"/>
              <a:gd name="connsiteX8-163" fmla="*/ 4029589 w 4276527"/>
              <a:gd name="connsiteY8-164" fmla="*/ 3287500 h 4029557"/>
              <a:gd name="connsiteX9-165" fmla="*/ 2640177 w 4276527"/>
              <a:gd name="connsiteY9-166" fmla="*/ 4011895 h 4029557"/>
              <a:gd name="connsiteX10-167" fmla="*/ 1488269 w 4276527"/>
              <a:gd name="connsiteY10-168" fmla="*/ 3750638 h 4029557"/>
              <a:gd name="connsiteX11-169" fmla="*/ 1013257 w 4276527"/>
              <a:gd name="connsiteY11-170" fmla="*/ 2895615 h 4029557"/>
              <a:gd name="connsiteX12-171" fmla="*/ 550119 w 4276527"/>
              <a:gd name="connsiteY12-172" fmla="*/ 2741236 h 4029557"/>
              <a:gd name="connsiteX0-173" fmla="*/ 645122 w 4287053"/>
              <a:gd name="connsiteY0-174" fmla="*/ 2736313 h 4048385"/>
              <a:gd name="connsiteX1-175" fmla="*/ 134483 w 4287053"/>
              <a:gd name="connsiteY1-176" fmla="*/ 2641310 h 4048385"/>
              <a:gd name="connsiteX2-177" fmla="*/ 3854 w 4287053"/>
              <a:gd name="connsiteY2-178" fmla="*/ 1881290 h 4048385"/>
              <a:gd name="connsiteX3-179" fmla="*/ 98857 w 4287053"/>
              <a:gd name="connsiteY3-180" fmla="*/ 408749 h 4048385"/>
              <a:gd name="connsiteX4-181" fmla="*/ 692623 w 4287053"/>
              <a:gd name="connsiteY4-182" fmla="*/ 88116 h 4048385"/>
              <a:gd name="connsiteX5-183" fmla="*/ 2188914 w 4287053"/>
              <a:gd name="connsiteY5-184" fmla="*/ 88116 h 4048385"/>
              <a:gd name="connsiteX6-185" fmla="*/ 3495201 w 4287053"/>
              <a:gd name="connsiteY6-186" fmla="*/ 1097518 h 4048385"/>
              <a:gd name="connsiteX7-187" fmla="*/ 4243345 w 4287053"/>
              <a:gd name="connsiteY7-188" fmla="*/ 2071295 h 4048385"/>
              <a:gd name="connsiteX8-189" fmla="*/ 4029589 w 4287053"/>
              <a:gd name="connsiteY8-190" fmla="*/ 3306328 h 4048385"/>
              <a:gd name="connsiteX9-191" fmla="*/ 2640177 w 4287053"/>
              <a:gd name="connsiteY9-192" fmla="*/ 4030723 h 4048385"/>
              <a:gd name="connsiteX10-193" fmla="*/ 1488269 w 4287053"/>
              <a:gd name="connsiteY10-194" fmla="*/ 3769466 h 4048385"/>
              <a:gd name="connsiteX11-195" fmla="*/ 1013257 w 4287053"/>
              <a:gd name="connsiteY11-196" fmla="*/ 2914443 h 4048385"/>
              <a:gd name="connsiteX12-197" fmla="*/ 550119 w 4287053"/>
              <a:gd name="connsiteY12-198" fmla="*/ 2760064 h 4048385"/>
              <a:gd name="connsiteX0-199" fmla="*/ 645122 w 4287053"/>
              <a:gd name="connsiteY0-200" fmla="*/ 2679577 h 3991649"/>
              <a:gd name="connsiteX1-201" fmla="*/ 134483 w 4287053"/>
              <a:gd name="connsiteY1-202" fmla="*/ 2584574 h 3991649"/>
              <a:gd name="connsiteX2-203" fmla="*/ 3854 w 4287053"/>
              <a:gd name="connsiteY2-204" fmla="*/ 1824554 h 3991649"/>
              <a:gd name="connsiteX3-205" fmla="*/ 98857 w 4287053"/>
              <a:gd name="connsiteY3-206" fmla="*/ 352013 h 3991649"/>
              <a:gd name="connsiteX4-207" fmla="*/ 692623 w 4287053"/>
              <a:gd name="connsiteY4-208" fmla="*/ 31380 h 3991649"/>
              <a:gd name="connsiteX5-209" fmla="*/ 2046410 w 4287053"/>
              <a:gd name="connsiteY5-210" fmla="*/ 126382 h 3991649"/>
              <a:gd name="connsiteX6-211" fmla="*/ 3495201 w 4287053"/>
              <a:gd name="connsiteY6-212" fmla="*/ 1040782 h 3991649"/>
              <a:gd name="connsiteX7-213" fmla="*/ 4243345 w 4287053"/>
              <a:gd name="connsiteY7-214" fmla="*/ 2014559 h 3991649"/>
              <a:gd name="connsiteX8-215" fmla="*/ 4029589 w 4287053"/>
              <a:gd name="connsiteY8-216" fmla="*/ 3249592 h 3991649"/>
              <a:gd name="connsiteX9-217" fmla="*/ 2640177 w 4287053"/>
              <a:gd name="connsiteY9-218" fmla="*/ 3973987 h 3991649"/>
              <a:gd name="connsiteX10-219" fmla="*/ 1488269 w 4287053"/>
              <a:gd name="connsiteY10-220" fmla="*/ 3712730 h 3991649"/>
              <a:gd name="connsiteX11-221" fmla="*/ 1013257 w 4287053"/>
              <a:gd name="connsiteY11-222" fmla="*/ 2857707 h 3991649"/>
              <a:gd name="connsiteX12-223" fmla="*/ 550119 w 4287053"/>
              <a:gd name="connsiteY12-224" fmla="*/ 2703328 h 3991649"/>
              <a:gd name="connsiteX0-225" fmla="*/ 645122 w 4256919"/>
              <a:gd name="connsiteY0-226" fmla="*/ 2679577 h 3991649"/>
              <a:gd name="connsiteX1-227" fmla="*/ 134483 w 4256919"/>
              <a:gd name="connsiteY1-228" fmla="*/ 2584574 h 3991649"/>
              <a:gd name="connsiteX2-229" fmla="*/ 3854 w 4256919"/>
              <a:gd name="connsiteY2-230" fmla="*/ 1824554 h 3991649"/>
              <a:gd name="connsiteX3-231" fmla="*/ 98857 w 4256919"/>
              <a:gd name="connsiteY3-232" fmla="*/ 352013 h 3991649"/>
              <a:gd name="connsiteX4-233" fmla="*/ 692623 w 4256919"/>
              <a:gd name="connsiteY4-234" fmla="*/ 31380 h 3991649"/>
              <a:gd name="connsiteX5-235" fmla="*/ 2046410 w 4256919"/>
              <a:gd name="connsiteY5-236" fmla="*/ 126382 h 3991649"/>
              <a:gd name="connsiteX6-237" fmla="*/ 3495201 w 4256919"/>
              <a:gd name="connsiteY6-238" fmla="*/ 1040782 h 3991649"/>
              <a:gd name="connsiteX7-239" fmla="*/ 4243345 w 4256919"/>
              <a:gd name="connsiteY7-240" fmla="*/ 2014559 h 3991649"/>
              <a:gd name="connsiteX8-241" fmla="*/ 3875210 w 4256919"/>
              <a:gd name="connsiteY8-242" fmla="*/ 3118964 h 3991649"/>
              <a:gd name="connsiteX9-243" fmla="*/ 2640177 w 4256919"/>
              <a:gd name="connsiteY9-244" fmla="*/ 3973987 h 3991649"/>
              <a:gd name="connsiteX10-245" fmla="*/ 1488269 w 4256919"/>
              <a:gd name="connsiteY10-246" fmla="*/ 3712730 h 3991649"/>
              <a:gd name="connsiteX11-247" fmla="*/ 1013257 w 4256919"/>
              <a:gd name="connsiteY11-248" fmla="*/ 2857707 h 3991649"/>
              <a:gd name="connsiteX12-249" fmla="*/ 550119 w 4256919"/>
              <a:gd name="connsiteY12-250" fmla="*/ 2703328 h 3991649"/>
              <a:gd name="connsiteX0-251" fmla="*/ 645122 w 4087649"/>
              <a:gd name="connsiteY0-252" fmla="*/ 2679577 h 3991649"/>
              <a:gd name="connsiteX1-253" fmla="*/ 134483 w 4087649"/>
              <a:gd name="connsiteY1-254" fmla="*/ 2584574 h 3991649"/>
              <a:gd name="connsiteX2-255" fmla="*/ 3854 w 4087649"/>
              <a:gd name="connsiteY2-256" fmla="*/ 1824554 h 3991649"/>
              <a:gd name="connsiteX3-257" fmla="*/ 98857 w 4087649"/>
              <a:gd name="connsiteY3-258" fmla="*/ 352013 h 3991649"/>
              <a:gd name="connsiteX4-259" fmla="*/ 692623 w 4087649"/>
              <a:gd name="connsiteY4-260" fmla="*/ 31380 h 3991649"/>
              <a:gd name="connsiteX5-261" fmla="*/ 2046410 w 4087649"/>
              <a:gd name="connsiteY5-262" fmla="*/ 126382 h 3991649"/>
              <a:gd name="connsiteX6-263" fmla="*/ 3495201 w 4087649"/>
              <a:gd name="connsiteY6-264" fmla="*/ 1040782 h 3991649"/>
              <a:gd name="connsiteX7-265" fmla="*/ 4053340 w 4087649"/>
              <a:gd name="connsiteY7-266" fmla="*/ 1978933 h 3991649"/>
              <a:gd name="connsiteX8-267" fmla="*/ 3875210 w 4087649"/>
              <a:gd name="connsiteY8-268" fmla="*/ 3118964 h 3991649"/>
              <a:gd name="connsiteX9-269" fmla="*/ 2640177 w 4087649"/>
              <a:gd name="connsiteY9-270" fmla="*/ 3973987 h 3991649"/>
              <a:gd name="connsiteX10-271" fmla="*/ 1488269 w 4087649"/>
              <a:gd name="connsiteY10-272" fmla="*/ 3712730 h 3991649"/>
              <a:gd name="connsiteX11-273" fmla="*/ 1013257 w 4087649"/>
              <a:gd name="connsiteY11-274" fmla="*/ 2857707 h 3991649"/>
              <a:gd name="connsiteX12-275" fmla="*/ 550119 w 4087649"/>
              <a:gd name="connsiteY12-276" fmla="*/ 2703328 h 3991649"/>
              <a:gd name="connsiteX0-277" fmla="*/ 870753 w 4087649"/>
              <a:gd name="connsiteY0-278" fmla="*/ 1207036 h 3991649"/>
              <a:gd name="connsiteX1-279" fmla="*/ 134483 w 4087649"/>
              <a:gd name="connsiteY1-280" fmla="*/ 2584574 h 3991649"/>
              <a:gd name="connsiteX2-281" fmla="*/ 3854 w 4087649"/>
              <a:gd name="connsiteY2-282" fmla="*/ 1824554 h 3991649"/>
              <a:gd name="connsiteX3-283" fmla="*/ 98857 w 4087649"/>
              <a:gd name="connsiteY3-284" fmla="*/ 352013 h 3991649"/>
              <a:gd name="connsiteX4-285" fmla="*/ 692623 w 4087649"/>
              <a:gd name="connsiteY4-286" fmla="*/ 31380 h 3991649"/>
              <a:gd name="connsiteX5-287" fmla="*/ 2046410 w 4087649"/>
              <a:gd name="connsiteY5-288" fmla="*/ 126382 h 3991649"/>
              <a:gd name="connsiteX6-289" fmla="*/ 3495201 w 4087649"/>
              <a:gd name="connsiteY6-290" fmla="*/ 1040782 h 3991649"/>
              <a:gd name="connsiteX7-291" fmla="*/ 4053340 w 4087649"/>
              <a:gd name="connsiteY7-292" fmla="*/ 1978933 h 3991649"/>
              <a:gd name="connsiteX8-293" fmla="*/ 3875210 w 4087649"/>
              <a:gd name="connsiteY8-294" fmla="*/ 3118964 h 3991649"/>
              <a:gd name="connsiteX9-295" fmla="*/ 2640177 w 4087649"/>
              <a:gd name="connsiteY9-296" fmla="*/ 3973987 h 3991649"/>
              <a:gd name="connsiteX10-297" fmla="*/ 1488269 w 4087649"/>
              <a:gd name="connsiteY10-298" fmla="*/ 3712730 h 3991649"/>
              <a:gd name="connsiteX11-299" fmla="*/ 1013257 w 4087649"/>
              <a:gd name="connsiteY11-300" fmla="*/ 2857707 h 3991649"/>
              <a:gd name="connsiteX12-301" fmla="*/ 550119 w 4087649"/>
              <a:gd name="connsiteY12-302" fmla="*/ 2703328 h 3991649"/>
              <a:gd name="connsiteX0-303" fmla="*/ 870753 w 4087649"/>
              <a:gd name="connsiteY0-304" fmla="*/ 1207036 h 3991649"/>
              <a:gd name="connsiteX1-305" fmla="*/ 134483 w 4087649"/>
              <a:gd name="connsiteY1-306" fmla="*/ 2584574 h 3991649"/>
              <a:gd name="connsiteX2-307" fmla="*/ 3854 w 4087649"/>
              <a:gd name="connsiteY2-308" fmla="*/ 1824554 h 3991649"/>
              <a:gd name="connsiteX3-309" fmla="*/ 98857 w 4087649"/>
              <a:gd name="connsiteY3-310" fmla="*/ 352013 h 3991649"/>
              <a:gd name="connsiteX4-311" fmla="*/ 692623 w 4087649"/>
              <a:gd name="connsiteY4-312" fmla="*/ 31380 h 3991649"/>
              <a:gd name="connsiteX5-313" fmla="*/ 2046410 w 4087649"/>
              <a:gd name="connsiteY5-314" fmla="*/ 126382 h 3991649"/>
              <a:gd name="connsiteX6-315" fmla="*/ 3495201 w 4087649"/>
              <a:gd name="connsiteY6-316" fmla="*/ 1040782 h 3991649"/>
              <a:gd name="connsiteX7-317" fmla="*/ 4053340 w 4087649"/>
              <a:gd name="connsiteY7-318" fmla="*/ 1978933 h 3991649"/>
              <a:gd name="connsiteX8-319" fmla="*/ 3875210 w 4087649"/>
              <a:gd name="connsiteY8-320" fmla="*/ 3118964 h 3991649"/>
              <a:gd name="connsiteX9-321" fmla="*/ 2640177 w 4087649"/>
              <a:gd name="connsiteY9-322" fmla="*/ 3973987 h 3991649"/>
              <a:gd name="connsiteX10-323" fmla="*/ 1488269 w 4087649"/>
              <a:gd name="connsiteY10-324" fmla="*/ 3712730 h 3991649"/>
              <a:gd name="connsiteX11-325" fmla="*/ 1013257 w 4087649"/>
              <a:gd name="connsiteY11-326" fmla="*/ 2857707 h 3991649"/>
              <a:gd name="connsiteX12-327" fmla="*/ 870753 w 4087649"/>
              <a:gd name="connsiteY12-328" fmla="*/ 1207037 h 3991649"/>
              <a:gd name="connsiteX0-329" fmla="*/ 870753 w 4087649"/>
              <a:gd name="connsiteY0-330" fmla="*/ 1207036 h 3991649"/>
              <a:gd name="connsiteX1-331" fmla="*/ 134483 w 4087649"/>
              <a:gd name="connsiteY1-332" fmla="*/ 2584574 h 3991649"/>
              <a:gd name="connsiteX2-333" fmla="*/ 3854 w 4087649"/>
              <a:gd name="connsiteY2-334" fmla="*/ 1824554 h 3991649"/>
              <a:gd name="connsiteX3-335" fmla="*/ 98857 w 4087649"/>
              <a:gd name="connsiteY3-336" fmla="*/ 352013 h 3991649"/>
              <a:gd name="connsiteX4-337" fmla="*/ 692623 w 4087649"/>
              <a:gd name="connsiteY4-338" fmla="*/ 31380 h 3991649"/>
              <a:gd name="connsiteX5-339" fmla="*/ 2046410 w 4087649"/>
              <a:gd name="connsiteY5-340" fmla="*/ 126382 h 3991649"/>
              <a:gd name="connsiteX6-341" fmla="*/ 3495201 w 4087649"/>
              <a:gd name="connsiteY6-342" fmla="*/ 1040782 h 3991649"/>
              <a:gd name="connsiteX7-343" fmla="*/ 4053340 w 4087649"/>
              <a:gd name="connsiteY7-344" fmla="*/ 1978933 h 3991649"/>
              <a:gd name="connsiteX8-345" fmla="*/ 3875210 w 4087649"/>
              <a:gd name="connsiteY8-346" fmla="*/ 3118964 h 3991649"/>
              <a:gd name="connsiteX9-347" fmla="*/ 2640177 w 4087649"/>
              <a:gd name="connsiteY9-348" fmla="*/ 3973987 h 3991649"/>
              <a:gd name="connsiteX10-349" fmla="*/ 1488269 w 4087649"/>
              <a:gd name="connsiteY10-350" fmla="*/ 3712730 h 3991649"/>
              <a:gd name="connsiteX11-351" fmla="*/ 1844530 w 4087649"/>
              <a:gd name="connsiteY11-352" fmla="*/ 1492045 h 3991649"/>
              <a:gd name="connsiteX12-353" fmla="*/ 870753 w 4087649"/>
              <a:gd name="connsiteY12-354" fmla="*/ 1207037 h 3991649"/>
              <a:gd name="connsiteX0-355" fmla="*/ 880294 w 4097190"/>
              <a:gd name="connsiteY0-356" fmla="*/ 1207036 h 3991649"/>
              <a:gd name="connsiteX1-357" fmla="*/ 274653 w 4097190"/>
              <a:gd name="connsiteY1-358" fmla="*/ 1218912 h 3991649"/>
              <a:gd name="connsiteX2-359" fmla="*/ 13395 w 4097190"/>
              <a:gd name="connsiteY2-360" fmla="*/ 1824554 h 3991649"/>
              <a:gd name="connsiteX3-361" fmla="*/ 108398 w 4097190"/>
              <a:gd name="connsiteY3-362" fmla="*/ 352013 h 3991649"/>
              <a:gd name="connsiteX4-363" fmla="*/ 702164 w 4097190"/>
              <a:gd name="connsiteY4-364" fmla="*/ 31380 h 3991649"/>
              <a:gd name="connsiteX5-365" fmla="*/ 2055951 w 4097190"/>
              <a:gd name="connsiteY5-366" fmla="*/ 126382 h 3991649"/>
              <a:gd name="connsiteX6-367" fmla="*/ 3504742 w 4097190"/>
              <a:gd name="connsiteY6-368" fmla="*/ 1040782 h 3991649"/>
              <a:gd name="connsiteX7-369" fmla="*/ 4062881 w 4097190"/>
              <a:gd name="connsiteY7-370" fmla="*/ 1978933 h 3991649"/>
              <a:gd name="connsiteX8-371" fmla="*/ 3884751 w 4097190"/>
              <a:gd name="connsiteY8-372" fmla="*/ 3118964 h 3991649"/>
              <a:gd name="connsiteX9-373" fmla="*/ 2649718 w 4097190"/>
              <a:gd name="connsiteY9-374" fmla="*/ 3973987 h 3991649"/>
              <a:gd name="connsiteX10-375" fmla="*/ 1497810 w 4097190"/>
              <a:gd name="connsiteY10-376" fmla="*/ 3712730 h 3991649"/>
              <a:gd name="connsiteX11-377" fmla="*/ 1854071 w 4097190"/>
              <a:gd name="connsiteY11-378" fmla="*/ 1492045 h 3991649"/>
              <a:gd name="connsiteX12-379" fmla="*/ 880294 w 4097190"/>
              <a:gd name="connsiteY12-380" fmla="*/ 1207037 h 3991649"/>
              <a:gd name="connsiteX0-381" fmla="*/ 833285 w 4050181"/>
              <a:gd name="connsiteY0-382" fmla="*/ 1207036 h 3991649"/>
              <a:gd name="connsiteX1-383" fmla="*/ 227644 w 4050181"/>
              <a:gd name="connsiteY1-384" fmla="*/ 1218912 h 3991649"/>
              <a:gd name="connsiteX2-385" fmla="*/ 37638 w 4050181"/>
              <a:gd name="connsiteY2-386" fmla="*/ 922029 h 3991649"/>
              <a:gd name="connsiteX3-387" fmla="*/ 61389 w 4050181"/>
              <a:gd name="connsiteY3-388" fmla="*/ 352013 h 3991649"/>
              <a:gd name="connsiteX4-389" fmla="*/ 655155 w 4050181"/>
              <a:gd name="connsiteY4-390" fmla="*/ 31380 h 3991649"/>
              <a:gd name="connsiteX5-391" fmla="*/ 2008942 w 4050181"/>
              <a:gd name="connsiteY5-392" fmla="*/ 126382 h 3991649"/>
              <a:gd name="connsiteX6-393" fmla="*/ 3457733 w 4050181"/>
              <a:gd name="connsiteY6-394" fmla="*/ 1040782 h 3991649"/>
              <a:gd name="connsiteX7-395" fmla="*/ 4015872 w 4050181"/>
              <a:gd name="connsiteY7-396" fmla="*/ 1978933 h 3991649"/>
              <a:gd name="connsiteX8-397" fmla="*/ 3837742 w 4050181"/>
              <a:gd name="connsiteY8-398" fmla="*/ 3118964 h 3991649"/>
              <a:gd name="connsiteX9-399" fmla="*/ 2602709 w 4050181"/>
              <a:gd name="connsiteY9-400" fmla="*/ 3973987 h 3991649"/>
              <a:gd name="connsiteX10-401" fmla="*/ 1450801 w 4050181"/>
              <a:gd name="connsiteY10-402" fmla="*/ 3712730 h 3991649"/>
              <a:gd name="connsiteX11-403" fmla="*/ 1807062 w 4050181"/>
              <a:gd name="connsiteY11-404" fmla="*/ 1492045 h 3991649"/>
              <a:gd name="connsiteX12-405" fmla="*/ 833285 w 4050181"/>
              <a:gd name="connsiteY12-406" fmla="*/ 1207037 h 3991649"/>
              <a:gd name="connsiteX0-407" fmla="*/ 833285 w 4050181"/>
              <a:gd name="connsiteY0-408" fmla="*/ 1207036 h 3974456"/>
              <a:gd name="connsiteX1-409" fmla="*/ 227644 w 4050181"/>
              <a:gd name="connsiteY1-410" fmla="*/ 1218912 h 3974456"/>
              <a:gd name="connsiteX2-411" fmla="*/ 37638 w 4050181"/>
              <a:gd name="connsiteY2-412" fmla="*/ 922029 h 3974456"/>
              <a:gd name="connsiteX3-413" fmla="*/ 61389 w 4050181"/>
              <a:gd name="connsiteY3-414" fmla="*/ 352013 h 3974456"/>
              <a:gd name="connsiteX4-415" fmla="*/ 655155 w 4050181"/>
              <a:gd name="connsiteY4-416" fmla="*/ 31380 h 3974456"/>
              <a:gd name="connsiteX5-417" fmla="*/ 2008942 w 4050181"/>
              <a:gd name="connsiteY5-418" fmla="*/ 126382 h 3974456"/>
              <a:gd name="connsiteX6-419" fmla="*/ 3457733 w 4050181"/>
              <a:gd name="connsiteY6-420" fmla="*/ 1040782 h 3974456"/>
              <a:gd name="connsiteX7-421" fmla="*/ 4015872 w 4050181"/>
              <a:gd name="connsiteY7-422" fmla="*/ 1978933 h 3974456"/>
              <a:gd name="connsiteX8-423" fmla="*/ 3837742 w 4050181"/>
              <a:gd name="connsiteY8-424" fmla="*/ 3118964 h 3974456"/>
              <a:gd name="connsiteX9-425" fmla="*/ 2602709 w 4050181"/>
              <a:gd name="connsiteY9-426" fmla="*/ 3973987 h 3974456"/>
              <a:gd name="connsiteX10-427" fmla="*/ 2745211 w 4050181"/>
              <a:gd name="connsiteY10-428" fmla="*/ 1242662 h 3974456"/>
              <a:gd name="connsiteX11-429" fmla="*/ 1807062 w 4050181"/>
              <a:gd name="connsiteY11-430" fmla="*/ 1492045 h 3974456"/>
              <a:gd name="connsiteX12-431" fmla="*/ 833285 w 4050181"/>
              <a:gd name="connsiteY12-432" fmla="*/ 1207037 h 3974456"/>
              <a:gd name="connsiteX0-433" fmla="*/ 833285 w 4050181"/>
              <a:gd name="connsiteY0-434" fmla="*/ 1207036 h 3974456"/>
              <a:gd name="connsiteX1-435" fmla="*/ 227644 w 4050181"/>
              <a:gd name="connsiteY1-436" fmla="*/ 1218912 h 3974456"/>
              <a:gd name="connsiteX2-437" fmla="*/ 37638 w 4050181"/>
              <a:gd name="connsiteY2-438" fmla="*/ 922029 h 3974456"/>
              <a:gd name="connsiteX3-439" fmla="*/ 61389 w 4050181"/>
              <a:gd name="connsiteY3-440" fmla="*/ 352013 h 3974456"/>
              <a:gd name="connsiteX4-441" fmla="*/ 655155 w 4050181"/>
              <a:gd name="connsiteY4-442" fmla="*/ 31380 h 3974456"/>
              <a:gd name="connsiteX5-443" fmla="*/ 2008942 w 4050181"/>
              <a:gd name="connsiteY5-444" fmla="*/ 126382 h 3974456"/>
              <a:gd name="connsiteX6-445" fmla="*/ 3457733 w 4050181"/>
              <a:gd name="connsiteY6-446" fmla="*/ 1040782 h 3974456"/>
              <a:gd name="connsiteX7-447" fmla="*/ 4015872 w 4050181"/>
              <a:gd name="connsiteY7-448" fmla="*/ 1978933 h 3974456"/>
              <a:gd name="connsiteX8-449" fmla="*/ 3837742 w 4050181"/>
              <a:gd name="connsiteY8-450" fmla="*/ 3118964 h 3974456"/>
              <a:gd name="connsiteX9-451" fmla="*/ 2602709 w 4050181"/>
              <a:gd name="connsiteY9-452" fmla="*/ 3973987 h 3974456"/>
              <a:gd name="connsiteX10-453" fmla="*/ 2745211 w 4050181"/>
              <a:gd name="connsiteY10-454" fmla="*/ 1242662 h 3974456"/>
              <a:gd name="connsiteX11-455" fmla="*/ 1783311 w 4050181"/>
              <a:gd name="connsiteY11-456" fmla="*/ 1218912 h 3974456"/>
              <a:gd name="connsiteX12-457" fmla="*/ 833285 w 4050181"/>
              <a:gd name="connsiteY12-458" fmla="*/ 1207037 h 3974456"/>
              <a:gd name="connsiteX0-459" fmla="*/ 833285 w 4050181"/>
              <a:gd name="connsiteY0-460" fmla="*/ 1207036 h 3974456"/>
              <a:gd name="connsiteX1-461" fmla="*/ 227644 w 4050181"/>
              <a:gd name="connsiteY1-462" fmla="*/ 1218912 h 3974456"/>
              <a:gd name="connsiteX2-463" fmla="*/ 37638 w 4050181"/>
              <a:gd name="connsiteY2-464" fmla="*/ 922029 h 3974456"/>
              <a:gd name="connsiteX3-465" fmla="*/ 61389 w 4050181"/>
              <a:gd name="connsiteY3-466" fmla="*/ 352013 h 3974456"/>
              <a:gd name="connsiteX4-467" fmla="*/ 655155 w 4050181"/>
              <a:gd name="connsiteY4-468" fmla="*/ 31380 h 3974456"/>
              <a:gd name="connsiteX5-469" fmla="*/ 2008942 w 4050181"/>
              <a:gd name="connsiteY5-470" fmla="*/ 126382 h 3974456"/>
              <a:gd name="connsiteX6-471" fmla="*/ 3457733 w 4050181"/>
              <a:gd name="connsiteY6-472" fmla="*/ 1040782 h 3974456"/>
              <a:gd name="connsiteX7-473" fmla="*/ 4015872 w 4050181"/>
              <a:gd name="connsiteY7-474" fmla="*/ 1978933 h 3974456"/>
              <a:gd name="connsiteX8-475" fmla="*/ 3837742 w 4050181"/>
              <a:gd name="connsiteY8-476" fmla="*/ 3118964 h 3974456"/>
              <a:gd name="connsiteX9-477" fmla="*/ 2602709 w 4050181"/>
              <a:gd name="connsiteY9-478" fmla="*/ 3973987 h 3974456"/>
              <a:gd name="connsiteX10-479" fmla="*/ 2745211 w 4050181"/>
              <a:gd name="connsiteY10-480" fmla="*/ 1242662 h 3974456"/>
              <a:gd name="connsiteX11-481" fmla="*/ 1783311 w 4050181"/>
              <a:gd name="connsiteY11-482" fmla="*/ 1218912 h 3974456"/>
              <a:gd name="connsiteX12-483" fmla="*/ 833285 w 4050181"/>
              <a:gd name="connsiteY12-484" fmla="*/ 1207037 h 3974456"/>
              <a:gd name="connsiteX0-485" fmla="*/ 833285 w 4050181"/>
              <a:gd name="connsiteY0-486" fmla="*/ 1207036 h 4044125"/>
              <a:gd name="connsiteX1-487" fmla="*/ 227644 w 4050181"/>
              <a:gd name="connsiteY1-488" fmla="*/ 1218912 h 4044125"/>
              <a:gd name="connsiteX2-489" fmla="*/ 37638 w 4050181"/>
              <a:gd name="connsiteY2-490" fmla="*/ 922029 h 4044125"/>
              <a:gd name="connsiteX3-491" fmla="*/ 61389 w 4050181"/>
              <a:gd name="connsiteY3-492" fmla="*/ 352013 h 4044125"/>
              <a:gd name="connsiteX4-493" fmla="*/ 655155 w 4050181"/>
              <a:gd name="connsiteY4-494" fmla="*/ 31380 h 4044125"/>
              <a:gd name="connsiteX5-495" fmla="*/ 2008942 w 4050181"/>
              <a:gd name="connsiteY5-496" fmla="*/ 126382 h 4044125"/>
              <a:gd name="connsiteX6-497" fmla="*/ 3457733 w 4050181"/>
              <a:gd name="connsiteY6-498" fmla="*/ 1040782 h 4044125"/>
              <a:gd name="connsiteX7-499" fmla="*/ 4015872 w 4050181"/>
              <a:gd name="connsiteY7-500" fmla="*/ 1978933 h 4044125"/>
              <a:gd name="connsiteX8-501" fmla="*/ 3837742 w 4050181"/>
              <a:gd name="connsiteY8-502" fmla="*/ 3118964 h 4044125"/>
              <a:gd name="connsiteX9-503" fmla="*/ 2602709 w 4050181"/>
              <a:gd name="connsiteY9-504" fmla="*/ 3973987 h 4044125"/>
              <a:gd name="connsiteX10-505" fmla="*/ 1783311 w 4050181"/>
              <a:gd name="connsiteY10-506" fmla="*/ 1218912 h 4044125"/>
              <a:gd name="connsiteX11-507" fmla="*/ 833285 w 4050181"/>
              <a:gd name="connsiteY11-508" fmla="*/ 1207037 h 4044125"/>
              <a:gd name="connsiteX0-509" fmla="*/ 833285 w 4050181"/>
              <a:gd name="connsiteY0-510" fmla="*/ 1207036 h 4044125"/>
              <a:gd name="connsiteX1-511" fmla="*/ 227644 w 4050181"/>
              <a:gd name="connsiteY1-512" fmla="*/ 1218912 h 4044125"/>
              <a:gd name="connsiteX2-513" fmla="*/ 37638 w 4050181"/>
              <a:gd name="connsiteY2-514" fmla="*/ 922029 h 4044125"/>
              <a:gd name="connsiteX3-515" fmla="*/ 61389 w 4050181"/>
              <a:gd name="connsiteY3-516" fmla="*/ 352013 h 4044125"/>
              <a:gd name="connsiteX4-517" fmla="*/ 655155 w 4050181"/>
              <a:gd name="connsiteY4-518" fmla="*/ 31380 h 4044125"/>
              <a:gd name="connsiteX5-519" fmla="*/ 2008942 w 4050181"/>
              <a:gd name="connsiteY5-520" fmla="*/ 126382 h 4044125"/>
              <a:gd name="connsiteX6-521" fmla="*/ 3457733 w 4050181"/>
              <a:gd name="connsiteY6-522" fmla="*/ 1040782 h 4044125"/>
              <a:gd name="connsiteX7-523" fmla="*/ 4015872 w 4050181"/>
              <a:gd name="connsiteY7-524" fmla="*/ 1978933 h 4044125"/>
              <a:gd name="connsiteX8-525" fmla="*/ 3837742 w 4050181"/>
              <a:gd name="connsiteY8-526" fmla="*/ 3118964 h 4044125"/>
              <a:gd name="connsiteX9-527" fmla="*/ 2602709 w 4050181"/>
              <a:gd name="connsiteY9-528" fmla="*/ 3973987 h 4044125"/>
              <a:gd name="connsiteX10-529" fmla="*/ 1783311 w 4050181"/>
              <a:gd name="connsiteY10-530" fmla="*/ 1218912 h 4044125"/>
              <a:gd name="connsiteX11-531" fmla="*/ 833285 w 4050181"/>
              <a:gd name="connsiteY11-532" fmla="*/ 1207037 h 4044125"/>
              <a:gd name="connsiteX0-533" fmla="*/ 833285 w 4090590"/>
              <a:gd name="connsiteY0-534" fmla="*/ 1207036 h 3130844"/>
              <a:gd name="connsiteX1-535" fmla="*/ 227644 w 4090590"/>
              <a:gd name="connsiteY1-536" fmla="*/ 1218912 h 3130844"/>
              <a:gd name="connsiteX2-537" fmla="*/ 37638 w 4090590"/>
              <a:gd name="connsiteY2-538" fmla="*/ 922029 h 3130844"/>
              <a:gd name="connsiteX3-539" fmla="*/ 61389 w 4090590"/>
              <a:gd name="connsiteY3-540" fmla="*/ 352013 h 3130844"/>
              <a:gd name="connsiteX4-541" fmla="*/ 655155 w 4090590"/>
              <a:gd name="connsiteY4-542" fmla="*/ 31380 h 3130844"/>
              <a:gd name="connsiteX5-543" fmla="*/ 2008942 w 4090590"/>
              <a:gd name="connsiteY5-544" fmla="*/ 126382 h 3130844"/>
              <a:gd name="connsiteX6-545" fmla="*/ 3457733 w 4090590"/>
              <a:gd name="connsiteY6-546" fmla="*/ 1040782 h 3130844"/>
              <a:gd name="connsiteX7-547" fmla="*/ 4015872 w 4090590"/>
              <a:gd name="connsiteY7-548" fmla="*/ 1978933 h 3130844"/>
              <a:gd name="connsiteX8-549" fmla="*/ 3837742 w 4090590"/>
              <a:gd name="connsiteY8-550" fmla="*/ 3118964 h 3130844"/>
              <a:gd name="connsiteX9-551" fmla="*/ 1783311 w 4090590"/>
              <a:gd name="connsiteY9-552" fmla="*/ 1218912 h 3130844"/>
              <a:gd name="connsiteX10-553" fmla="*/ 833285 w 4090590"/>
              <a:gd name="connsiteY10-554" fmla="*/ 1207037 h 3130844"/>
              <a:gd name="connsiteX0-555" fmla="*/ 833285 w 4097123"/>
              <a:gd name="connsiteY0-556" fmla="*/ 1207036 h 1979902"/>
              <a:gd name="connsiteX1-557" fmla="*/ 227644 w 4097123"/>
              <a:gd name="connsiteY1-558" fmla="*/ 1218912 h 1979902"/>
              <a:gd name="connsiteX2-559" fmla="*/ 37638 w 4097123"/>
              <a:gd name="connsiteY2-560" fmla="*/ 922029 h 1979902"/>
              <a:gd name="connsiteX3-561" fmla="*/ 61389 w 4097123"/>
              <a:gd name="connsiteY3-562" fmla="*/ 352013 h 1979902"/>
              <a:gd name="connsiteX4-563" fmla="*/ 655155 w 4097123"/>
              <a:gd name="connsiteY4-564" fmla="*/ 31380 h 1979902"/>
              <a:gd name="connsiteX5-565" fmla="*/ 2008942 w 4097123"/>
              <a:gd name="connsiteY5-566" fmla="*/ 126382 h 1979902"/>
              <a:gd name="connsiteX6-567" fmla="*/ 3457733 w 4097123"/>
              <a:gd name="connsiteY6-568" fmla="*/ 1040782 h 1979902"/>
              <a:gd name="connsiteX7-569" fmla="*/ 4015872 w 4097123"/>
              <a:gd name="connsiteY7-570" fmla="*/ 1978933 h 1979902"/>
              <a:gd name="connsiteX8-571" fmla="*/ 1783311 w 4097123"/>
              <a:gd name="connsiteY8-572" fmla="*/ 1218912 h 1979902"/>
              <a:gd name="connsiteX9-573" fmla="*/ 833285 w 4097123"/>
              <a:gd name="connsiteY9-574" fmla="*/ 1207037 h 1979902"/>
              <a:gd name="connsiteX0-575" fmla="*/ 833285 w 3458745"/>
              <a:gd name="connsiteY0-576" fmla="*/ 1207036 h 1242325"/>
              <a:gd name="connsiteX1-577" fmla="*/ 227644 w 3458745"/>
              <a:gd name="connsiteY1-578" fmla="*/ 1218912 h 1242325"/>
              <a:gd name="connsiteX2-579" fmla="*/ 37638 w 3458745"/>
              <a:gd name="connsiteY2-580" fmla="*/ 922029 h 1242325"/>
              <a:gd name="connsiteX3-581" fmla="*/ 61389 w 3458745"/>
              <a:gd name="connsiteY3-582" fmla="*/ 352013 h 1242325"/>
              <a:gd name="connsiteX4-583" fmla="*/ 655155 w 3458745"/>
              <a:gd name="connsiteY4-584" fmla="*/ 31380 h 1242325"/>
              <a:gd name="connsiteX5-585" fmla="*/ 2008942 w 3458745"/>
              <a:gd name="connsiteY5-586" fmla="*/ 126382 h 1242325"/>
              <a:gd name="connsiteX6-587" fmla="*/ 3457733 w 3458745"/>
              <a:gd name="connsiteY6-588" fmla="*/ 1040782 h 1242325"/>
              <a:gd name="connsiteX7-589" fmla="*/ 1783311 w 3458745"/>
              <a:gd name="connsiteY7-590" fmla="*/ 1218912 h 1242325"/>
              <a:gd name="connsiteX8-591" fmla="*/ 833285 w 3458745"/>
              <a:gd name="connsiteY8-592" fmla="*/ 1207037 h 1242325"/>
              <a:gd name="connsiteX0-593" fmla="*/ 833285 w 2080922"/>
              <a:gd name="connsiteY0-594" fmla="*/ 1216838 h 1252127"/>
              <a:gd name="connsiteX1-595" fmla="*/ 227644 w 2080922"/>
              <a:gd name="connsiteY1-596" fmla="*/ 1228714 h 1252127"/>
              <a:gd name="connsiteX2-597" fmla="*/ 37638 w 2080922"/>
              <a:gd name="connsiteY2-598" fmla="*/ 931831 h 1252127"/>
              <a:gd name="connsiteX3-599" fmla="*/ 61389 w 2080922"/>
              <a:gd name="connsiteY3-600" fmla="*/ 361815 h 1252127"/>
              <a:gd name="connsiteX4-601" fmla="*/ 655155 w 2080922"/>
              <a:gd name="connsiteY4-602" fmla="*/ 41182 h 1252127"/>
              <a:gd name="connsiteX5-603" fmla="*/ 2008942 w 2080922"/>
              <a:gd name="connsiteY5-604" fmla="*/ 136184 h 1252127"/>
              <a:gd name="connsiteX6-605" fmla="*/ 1783311 w 2080922"/>
              <a:gd name="connsiteY6-606" fmla="*/ 1228714 h 1252127"/>
              <a:gd name="connsiteX7-607" fmla="*/ 833285 w 2080922"/>
              <a:gd name="connsiteY7-608" fmla="*/ 1216839 h 1252127"/>
              <a:gd name="connsiteX0-609" fmla="*/ 833285 w 2371038"/>
              <a:gd name="connsiteY0-610" fmla="*/ 1220340 h 1291593"/>
              <a:gd name="connsiteX1-611" fmla="*/ 227644 w 2371038"/>
              <a:gd name="connsiteY1-612" fmla="*/ 1232216 h 1291593"/>
              <a:gd name="connsiteX2-613" fmla="*/ 37638 w 2371038"/>
              <a:gd name="connsiteY2-614" fmla="*/ 935333 h 1291593"/>
              <a:gd name="connsiteX3-615" fmla="*/ 61389 w 2371038"/>
              <a:gd name="connsiteY3-616" fmla="*/ 365317 h 1291593"/>
              <a:gd name="connsiteX4-617" fmla="*/ 655155 w 2371038"/>
              <a:gd name="connsiteY4-618" fmla="*/ 44684 h 1291593"/>
              <a:gd name="connsiteX5-619" fmla="*/ 2008942 w 2371038"/>
              <a:gd name="connsiteY5-620" fmla="*/ 139686 h 1291593"/>
              <a:gd name="connsiteX6-621" fmla="*/ 2293950 w 2371038"/>
              <a:gd name="connsiteY6-622" fmla="*/ 1291593 h 1291593"/>
              <a:gd name="connsiteX7-623" fmla="*/ 833285 w 2371038"/>
              <a:gd name="connsiteY7-624" fmla="*/ 1220341 h 1291593"/>
              <a:gd name="connsiteX0-625" fmla="*/ 833285 w 2393425"/>
              <a:gd name="connsiteY0-626" fmla="*/ 1220340 h 1303791"/>
              <a:gd name="connsiteX1-627" fmla="*/ 227644 w 2393425"/>
              <a:gd name="connsiteY1-628" fmla="*/ 1232216 h 1303791"/>
              <a:gd name="connsiteX2-629" fmla="*/ 37638 w 2393425"/>
              <a:gd name="connsiteY2-630" fmla="*/ 935333 h 1303791"/>
              <a:gd name="connsiteX3-631" fmla="*/ 61389 w 2393425"/>
              <a:gd name="connsiteY3-632" fmla="*/ 365317 h 1303791"/>
              <a:gd name="connsiteX4-633" fmla="*/ 655155 w 2393425"/>
              <a:gd name="connsiteY4-634" fmla="*/ 44684 h 1303791"/>
              <a:gd name="connsiteX5-635" fmla="*/ 2008942 w 2393425"/>
              <a:gd name="connsiteY5-636" fmla="*/ 139686 h 1303791"/>
              <a:gd name="connsiteX6-637" fmla="*/ 2293950 w 2393425"/>
              <a:gd name="connsiteY6-638" fmla="*/ 1291593 h 1303791"/>
              <a:gd name="connsiteX7-639" fmla="*/ 833285 w 2393425"/>
              <a:gd name="connsiteY7-640" fmla="*/ 1220341 h 1303791"/>
              <a:gd name="connsiteX0-641" fmla="*/ 833285 w 2398612"/>
              <a:gd name="connsiteY0-642" fmla="*/ 1220340 h 1341979"/>
              <a:gd name="connsiteX1-643" fmla="*/ 227644 w 2398612"/>
              <a:gd name="connsiteY1-644" fmla="*/ 1232216 h 1341979"/>
              <a:gd name="connsiteX2-645" fmla="*/ 37638 w 2398612"/>
              <a:gd name="connsiteY2-646" fmla="*/ 935333 h 1341979"/>
              <a:gd name="connsiteX3-647" fmla="*/ 61389 w 2398612"/>
              <a:gd name="connsiteY3-648" fmla="*/ 365317 h 1341979"/>
              <a:gd name="connsiteX4-649" fmla="*/ 655155 w 2398612"/>
              <a:gd name="connsiteY4-650" fmla="*/ 44684 h 1341979"/>
              <a:gd name="connsiteX5-651" fmla="*/ 2008942 w 2398612"/>
              <a:gd name="connsiteY5-652" fmla="*/ 139686 h 1341979"/>
              <a:gd name="connsiteX6-653" fmla="*/ 2293950 w 2398612"/>
              <a:gd name="connsiteY6-654" fmla="*/ 1291593 h 1341979"/>
              <a:gd name="connsiteX7-655" fmla="*/ 833285 w 2398612"/>
              <a:gd name="connsiteY7-656" fmla="*/ 1220341 h 1341979"/>
              <a:gd name="connsiteX0-657" fmla="*/ 833285 w 2303893"/>
              <a:gd name="connsiteY0-658" fmla="*/ 1208270 h 1243559"/>
              <a:gd name="connsiteX1-659" fmla="*/ 227644 w 2303893"/>
              <a:gd name="connsiteY1-660" fmla="*/ 1220146 h 1243559"/>
              <a:gd name="connsiteX2-661" fmla="*/ 37638 w 2303893"/>
              <a:gd name="connsiteY2-662" fmla="*/ 923263 h 1243559"/>
              <a:gd name="connsiteX3-663" fmla="*/ 61389 w 2303893"/>
              <a:gd name="connsiteY3-664" fmla="*/ 353247 h 1243559"/>
              <a:gd name="connsiteX4-665" fmla="*/ 655155 w 2303893"/>
              <a:gd name="connsiteY4-666" fmla="*/ 32614 h 1243559"/>
              <a:gd name="connsiteX5-667" fmla="*/ 2008942 w 2303893"/>
              <a:gd name="connsiteY5-668" fmla="*/ 127616 h 1243559"/>
              <a:gd name="connsiteX6-669" fmla="*/ 2175197 w 2303893"/>
              <a:gd name="connsiteY6-670" fmla="*/ 1065767 h 1243559"/>
              <a:gd name="connsiteX7-671" fmla="*/ 833285 w 2303893"/>
              <a:gd name="connsiteY7-672" fmla="*/ 1208271 h 1243559"/>
              <a:gd name="connsiteX0-673" fmla="*/ 833285 w 2303893"/>
              <a:gd name="connsiteY0-674" fmla="*/ 1208270 h 1243559"/>
              <a:gd name="connsiteX1-675" fmla="*/ 227644 w 2303893"/>
              <a:gd name="connsiteY1-676" fmla="*/ 1220146 h 1243559"/>
              <a:gd name="connsiteX2-677" fmla="*/ 37638 w 2303893"/>
              <a:gd name="connsiteY2-678" fmla="*/ 923263 h 1243559"/>
              <a:gd name="connsiteX3-679" fmla="*/ 61389 w 2303893"/>
              <a:gd name="connsiteY3-680" fmla="*/ 353247 h 1243559"/>
              <a:gd name="connsiteX4-681" fmla="*/ 655155 w 2303893"/>
              <a:gd name="connsiteY4-682" fmla="*/ 32614 h 1243559"/>
              <a:gd name="connsiteX5-683" fmla="*/ 2008942 w 2303893"/>
              <a:gd name="connsiteY5-684" fmla="*/ 127616 h 1243559"/>
              <a:gd name="connsiteX6-685" fmla="*/ 2175197 w 2303893"/>
              <a:gd name="connsiteY6-686" fmla="*/ 1065767 h 1243559"/>
              <a:gd name="connsiteX7-687" fmla="*/ 833285 w 2303893"/>
              <a:gd name="connsiteY7-688" fmla="*/ 1208271 h 1243559"/>
            </a:gdLst>
            <a:ahLst/>
            <a:cxnLst>
              <a:cxn ang="0">
                <a:pos x="connsiteX0-673" y="connsiteY0-674"/>
              </a:cxn>
              <a:cxn ang="0">
                <a:pos x="connsiteX1-675" y="connsiteY1-676"/>
              </a:cxn>
              <a:cxn ang="0">
                <a:pos x="connsiteX2-677" y="connsiteY2-678"/>
              </a:cxn>
              <a:cxn ang="0">
                <a:pos x="connsiteX3-679" y="connsiteY3-680"/>
              </a:cxn>
              <a:cxn ang="0">
                <a:pos x="connsiteX4-681" y="connsiteY4-682"/>
              </a:cxn>
              <a:cxn ang="0">
                <a:pos x="connsiteX5-683" y="connsiteY5-684"/>
              </a:cxn>
              <a:cxn ang="0">
                <a:pos x="connsiteX6-685" y="connsiteY6-686"/>
              </a:cxn>
              <a:cxn ang="0">
                <a:pos x="connsiteX7-687" y="connsiteY7-688"/>
              </a:cxn>
            </a:cxnLst>
            <a:rect l="l" t="t" r="r" b="b"/>
            <a:pathLst>
              <a:path w="2303893" h="1243559">
                <a:moveTo>
                  <a:pt x="833285" y="1208270"/>
                </a:moveTo>
                <a:cubicBezTo>
                  <a:pt x="631404" y="1232020"/>
                  <a:pt x="360252" y="1267647"/>
                  <a:pt x="227644" y="1220146"/>
                </a:cubicBezTo>
                <a:cubicBezTo>
                  <a:pt x="95036" y="1172645"/>
                  <a:pt x="65347" y="1067746"/>
                  <a:pt x="37638" y="923263"/>
                </a:cubicBezTo>
                <a:cubicBezTo>
                  <a:pt x="9929" y="778780"/>
                  <a:pt x="-41531" y="501689"/>
                  <a:pt x="61389" y="353247"/>
                </a:cubicBezTo>
                <a:cubicBezTo>
                  <a:pt x="164309" y="204805"/>
                  <a:pt x="330563" y="70219"/>
                  <a:pt x="655155" y="32614"/>
                </a:cubicBezTo>
                <a:cubicBezTo>
                  <a:pt x="979747" y="-4991"/>
                  <a:pt x="1755602" y="-44576"/>
                  <a:pt x="2008942" y="127616"/>
                </a:cubicBezTo>
                <a:cubicBezTo>
                  <a:pt x="2262282" y="299808"/>
                  <a:pt x="2434474" y="921284"/>
                  <a:pt x="2175197" y="1065767"/>
                </a:cubicBezTo>
                <a:cubicBezTo>
                  <a:pt x="1915920" y="1210250"/>
                  <a:pt x="1138084" y="1188478"/>
                  <a:pt x="833285" y="1208271"/>
                </a:cubicBezTo>
              </a:path>
            </a:pathLst>
          </a:cu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文本框 1"/>
          <p:cNvSpPr txBox="1"/>
          <p:nvPr/>
        </p:nvSpPr>
        <p:spPr>
          <a:xfrm>
            <a:off x="397123" y="3103085"/>
            <a:ext cx="8349753" cy="1470980"/>
          </a:xfrm>
          <a:prstGeom prst="rect">
            <a:avLst/>
          </a:prstGeom>
          <a:solidFill>
            <a:schemeClr val="accent1"/>
          </a:solidFill>
        </p:spPr>
        <p:txBody>
          <a:bodyPr wrap="square" rtlCol="0">
            <a:spAutoFit/>
          </a:bodyPr>
          <a:lstStyle/>
          <a:p>
            <a:pPr algn="ctr">
              <a:lnSpc>
                <a:spcPct val="130000"/>
              </a:lnSpc>
            </a:pPr>
            <a:r>
              <a:rPr lang="en-US" sz="3600" dirty="0" smtClean="0">
                <a:solidFill>
                  <a:srgbClr val="FF3300"/>
                </a:solidFill>
                <a:cs typeface="Calibri" pitchFamily="34" charset="0"/>
                <a:sym typeface="+mn-ea"/>
              </a:rPr>
              <a:t>  Modeling </a:t>
            </a:r>
            <a:r>
              <a:rPr lang="zh-CN" altLang="en-US" sz="3600" dirty="0">
                <a:solidFill>
                  <a:srgbClr val="FF3300"/>
                </a:solidFill>
                <a:sym typeface="+mn-ea"/>
              </a:rPr>
              <a:t>is a way of </a:t>
            </a:r>
            <a:endParaRPr lang="en-US" altLang="zh-CN" sz="3600" dirty="0" smtClean="0">
              <a:solidFill>
                <a:srgbClr val="FF3300"/>
              </a:solidFill>
              <a:sym typeface="+mn-ea"/>
            </a:endParaRPr>
          </a:p>
          <a:p>
            <a:pPr algn="ctr">
              <a:lnSpc>
                <a:spcPct val="130000"/>
              </a:lnSpc>
            </a:pPr>
            <a:r>
              <a:rPr lang="zh-CN" altLang="en-US" sz="3600" dirty="0" smtClean="0">
                <a:solidFill>
                  <a:srgbClr val="FF3300"/>
                </a:solidFill>
                <a:sym typeface="+mn-ea"/>
              </a:rPr>
              <a:t>approaching </a:t>
            </a:r>
            <a:r>
              <a:rPr lang="zh-CN" altLang="en-US" sz="3600" dirty="0">
                <a:solidFill>
                  <a:srgbClr val="FF3300"/>
                </a:solidFill>
                <a:sym typeface="+mn-ea"/>
              </a:rPr>
              <a:t>scientific discovery</a:t>
            </a:r>
            <a:r>
              <a:rPr lang="en-US" altLang="zh-CN" sz="3600" dirty="0">
                <a:solidFill>
                  <a:srgbClr val="FF3300"/>
                </a:solidFill>
                <a:sym typeface="+mn-ea"/>
              </a:rPr>
              <a:t>!</a:t>
            </a:r>
            <a:endParaRPr lang="en-US" altLang="zh-CN" sz="3600" dirty="0" smtClean="0">
              <a:solidFill>
                <a:srgbClr val="FF3300"/>
              </a:solidFill>
              <a:latin typeface="Arial" pitchFamily="34" charset="0"/>
              <a:ea typeface="微软雅黑" pitchFamily="34" charset="-122"/>
              <a:sym typeface="+mn-ea"/>
            </a:endParaRPr>
          </a:p>
        </p:txBody>
      </p:sp>
      <p:sp>
        <p:nvSpPr>
          <p:cNvPr id="3" name="文本框 2"/>
          <p:cNvSpPr txBox="1"/>
          <p:nvPr/>
        </p:nvSpPr>
        <p:spPr>
          <a:xfrm>
            <a:off x="6012160" y="6145731"/>
            <a:ext cx="2803973" cy="732508"/>
          </a:xfrm>
          <a:prstGeom prst="rect">
            <a:avLst/>
          </a:prstGeom>
          <a:noFill/>
        </p:spPr>
        <p:txBody>
          <a:bodyPr wrap="none" rtlCol="0">
            <a:spAutoFit/>
          </a:bodyPr>
          <a:lstStyle/>
          <a:p>
            <a:pPr>
              <a:lnSpc>
                <a:spcPct val="130000"/>
              </a:lnSpc>
            </a:pPr>
            <a:r>
              <a:rPr lang="en-US" altLang="zh-CN" dirty="0" smtClean="0">
                <a:solidFill>
                  <a:schemeClr val="bg2">
                    <a:lumMod val="10000"/>
                  </a:schemeClr>
                </a:solidFill>
                <a:latin typeface="Arial" pitchFamily="34" charset="0"/>
                <a:ea typeface="微软雅黑" pitchFamily="34" charset="-122"/>
              </a:rPr>
              <a:t>——From Ben</a:t>
            </a:r>
          </a:p>
        </p:txBody>
      </p:sp>
    </p:spTree>
    <p:extLst>
      <p:ext uri="{BB962C8B-B14F-4D97-AF65-F5344CB8AC3E}">
        <p14:creationId xmlns:p14="http://schemas.microsoft.com/office/powerpoint/2010/main" val="31266147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en-US" altLang="zh-CN" b="1" dirty="0" smtClean="0">
                <a:sym typeface="+mn-ea"/>
              </a:rPr>
              <a:t>Bloom</a:t>
            </a:r>
            <a:r>
              <a:rPr lang="zh-CN" altLang="en-US" b="1" dirty="0" smtClean="0">
                <a:sym typeface="+mn-ea"/>
              </a:rPr>
              <a:t>的教学目标</a:t>
            </a:r>
            <a:endParaRPr lang="zh-CN" altLang="en-US"/>
          </a:p>
        </p:txBody>
      </p:sp>
      <p:graphicFrame>
        <p:nvGraphicFramePr>
          <p:cNvPr id="4" name="内容占位符 3"/>
          <p:cNvGraphicFramePr>
            <a:graphicFrameLocks noGrp="1"/>
          </p:cNvGraphicFramePr>
          <p:nvPr>
            <p:ph idx="1"/>
          </p:nvPr>
        </p:nvGraphicFramePr>
        <p:xfrm>
          <a:off x="1835575" y="1844631"/>
          <a:ext cx="3708400" cy="4541266"/>
        </p:xfrm>
        <a:graphic>
          <a:graphicData uri="http://schemas.openxmlformats.org/drawingml/2006/table">
            <a:tbl>
              <a:tblPr firstRow="1" bandRow="1">
                <a:tableStyleId>{5C22544A-7EE6-4342-B048-85BDC9FD1C3A}</a:tableStyleId>
              </a:tblPr>
              <a:tblGrid>
                <a:gridCol w="3708400"/>
              </a:tblGrid>
              <a:tr h="645795">
                <a:tc>
                  <a:txBody>
                    <a:bodyPr/>
                    <a:lstStyle/>
                    <a:p>
                      <a:pPr algn="ctr">
                        <a:lnSpc>
                          <a:spcPct val="130000"/>
                        </a:lnSpc>
                      </a:pPr>
                      <a:r>
                        <a:rPr lang="zh-CN" altLang="en-US" sz="2800" dirty="0" smtClean="0">
                          <a:solidFill>
                            <a:schemeClr val="accent6"/>
                          </a:solidFill>
                        </a:rPr>
                        <a:t>理论学习</a:t>
                      </a:r>
                    </a:p>
                  </a:txBody>
                  <a:tcPr/>
                </a:tc>
              </a:tr>
              <a:tr h="648970">
                <a:tc>
                  <a:txBody>
                    <a:bodyPr/>
                    <a:lstStyle/>
                    <a:p>
                      <a:pPr algn="ctr">
                        <a:lnSpc>
                          <a:spcPct val="130000"/>
                        </a:lnSpc>
                      </a:pPr>
                      <a:r>
                        <a:rPr lang="en-US" altLang="zh-CN" sz="2800" dirty="0" smtClean="0">
                          <a:solidFill>
                            <a:schemeClr val="bg1">
                              <a:lumMod val="50000"/>
                            </a:schemeClr>
                          </a:solidFill>
                        </a:rPr>
                        <a:t>Create</a:t>
                      </a:r>
                      <a:endParaRPr lang="zh-CN" altLang="en-US" sz="2800" dirty="0">
                        <a:solidFill>
                          <a:schemeClr val="bg1">
                            <a:lumMod val="50000"/>
                          </a:schemeClr>
                        </a:solidFill>
                      </a:endParaRPr>
                    </a:p>
                  </a:txBody>
                  <a:tcPr/>
                </a:tc>
              </a:tr>
              <a:tr h="648970">
                <a:tc>
                  <a:txBody>
                    <a:bodyPr/>
                    <a:lstStyle/>
                    <a:p>
                      <a:pPr algn="ctr">
                        <a:lnSpc>
                          <a:spcPct val="130000"/>
                        </a:lnSpc>
                      </a:pPr>
                      <a:r>
                        <a:rPr lang="en-US" altLang="zh-CN" sz="2800" dirty="0" smtClean="0">
                          <a:solidFill>
                            <a:schemeClr val="bg1">
                              <a:lumMod val="50000"/>
                            </a:schemeClr>
                          </a:solidFill>
                        </a:rPr>
                        <a:t>Evaluate</a:t>
                      </a:r>
                      <a:endParaRPr lang="zh-CN" altLang="en-US" sz="2800" dirty="0">
                        <a:solidFill>
                          <a:schemeClr val="bg1">
                            <a:lumMod val="50000"/>
                          </a:schemeClr>
                        </a:solidFill>
                      </a:endParaRPr>
                    </a:p>
                  </a:txBody>
                  <a:tcPr/>
                </a:tc>
              </a:tr>
              <a:tr h="649605">
                <a:tc>
                  <a:txBody>
                    <a:bodyPr/>
                    <a:lstStyle/>
                    <a:p>
                      <a:pPr algn="ctr">
                        <a:lnSpc>
                          <a:spcPct val="130000"/>
                        </a:lnSpc>
                      </a:pPr>
                      <a:r>
                        <a:rPr lang="en-US" altLang="zh-CN" sz="2800" dirty="0" smtClean="0">
                          <a:solidFill>
                            <a:schemeClr val="bg1">
                              <a:lumMod val="50000"/>
                            </a:schemeClr>
                          </a:solidFill>
                        </a:rPr>
                        <a:t>Analyze</a:t>
                      </a:r>
                      <a:endParaRPr lang="zh-CN" altLang="en-US" sz="2800" dirty="0">
                        <a:solidFill>
                          <a:schemeClr val="bg1">
                            <a:lumMod val="50000"/>
                          </a:schemeClr>
                        </a:solidFill>
                      </a:endParaRPr>
                    </a:p>
                  </a:txBody>
                  <a:tcPr anchor="ctr"/>
                </a:tc>
              </a:tr>
              <a:tr h="649605">
                <a:tc>
                  <a:txBody>
                    <a:bodyPr/>
                    <a:lstStyle/>
                    <a:p>
                      <a:pPr algn="ctr">
                        <a:lnSpc>
                          <a:spcPct val="130000"/>
                        </a:lnSpc>
                      </a:pPr>
                      <a:r>
                        <a:rPr lang="en-US" altLang="zh-CN" sz="2800" dirty="0" smtClean="0">
                          <a:solidFill>
                            <a:schemeClr val="bg1">
                              <a:lumMod val="50000"/>
                            </a:schemeClr>
                          </a:solidFill>
                        </a:rPr>
                        <a:t>Apply</a:t>
                      </a:r>
                      <a:endParaRPr lang="zh-CN" altLang="en-US" sz="2800" dirty="0">
                        <a:solidFill>
                          <a:schemeClr val="bg1">
                            <a:lumMod val="50000"/>
                          </a:schemeClr>
                        </a:solidFill>
                      </a:endParaRPr>
                    </a:p>
                  </a:txBody>
                  <a:tcPr/>
                </a:tc>
              </a:tr>
              <a:tr h="648335">
                <a:tc>
                  <a:txBody>
                    <a:bodyPr/>
                    <a:lstStyle/>
                    <a:p>
                      <a:pPr algn="ctr">
                        <a:lnSpc>
                          <a:spcPct val="130000"/>
                        </a:lnSpc>
                      </a:pPr>
                      <a:r>
                        <a:rPr lang="en-US" altLang="zh-CN" sz="2800" dirty="0" smtClean="0">
                          <a:solidFill>
                            <a:schemeClr val="bg1">
                              <a:lumMod val="50000"/>
                            </a:schemeClr>
                          </a:solidFill>
                        </a:rPr>
                        <a:t>Understand</a:t>
                      </a:r>
                      <a:endParaRPr lang="zh-CN" altLang="en-US" sz="2800" dirty="0">
                        <a:solidFill>
                          <a:schemeClr val="bg1">
                            <a:lumMod val="50000"/>
                          </a:schemeClr>
                        </a:solidFill>
                      </a:endParaRPr>
                    </a:p>
                  </a:txBody>
                  <a:tcPr/>
                </a:tc>
              </a:tr>
              <a:tr h="649605">
                <a:tc>
                  <a:txBody>
                    <a:bodyPr/>
                    <a:lstStyle/>
                    <a:p>
                      <a:pPr algn="ctr">
                        <a:lnSpc>
                          <a:spcPct val="130000"/>
                        </a:lnSpc>
                      </a:pPr>
                      <a:r>
                        <a:rPr lang="en-US" altLang="zh-CN" sz="2800" dirty="0" smtClean="0">
                          <a:solidFill>
                            <a:schemeClr val="bg1">
                              <a:lumMod val="50000"/>
                            </a:schemeClr>
                          </a:solidFill>
                        </a:rPr>
                        <a:t>Remember</a:t>
                      </a:r>
                      <a:endParaRPr lang="zh-CN" altLang="en-US" sz="2800" dirty="0">
                        <a:solidFill>
                          <a:schemeClr val="bg1">
                            <a:lumMod val="50000"/>
                          </a:schemeClr>
                        </a:solidFill>
                      </a:endParaRPr>
                    </a:p>
                  </a:txBody>
                  <a:tcPr/>
                </a:tc>
              </a:tr>
            </a:tbl>
          </a:graphicData>
        </a:graphic>
      </p:graphicFrame>
      <p:sp>
        <p:nvSpPr>
          <p:cNvPr id="7" name="上箭头 6"/>
          <p:cNvSpPr/>
          <p:nvPr/>
        </p:nvSpPr>
        <p:spPr bwMode="auto">
          <a:xfrm>
            <a:off x="6300401" y="2420883"/>
            <a:ext cx="720080" cy="3795695"/>
          </a:xfrm>
          <a:prstGeom prst="upArrow">
            <a:avLst/>
          </a:prstGeom>
          <a:solidFill>
            <a:srgbClr val="FF0000"/>
          </a:solidFill>
          <a:ln>
            <a:noFill/>
          </a:ln>
          <a:effectLst/>
        </p:spPr>
        <p:txBody>
          <a:bodyPr vert="horz" wrap="square" lIns="91440" tIns="45720" rIns="91440" bIns="45720" numCol="1" rtlCol="0" anchor="t" anchorCtr="0" compatLnSpc="1">
            <a:spAutoFit/>
          </a:bodyPr>
          <a:lstStyle/>
          <a:p>
            <a:pPr marL="0" marR="0" indent="0" algn="l" defTabSz="914400" rtl="0" eaLnBrk="1" fontAlgn="base" latinLnBrk="0" hangingPunct="1">
              <a:spcBef>
                <a:spcPct val="0"/>
              </a:spcBef>
              <a:spcAft>
                <a:spcPct val="0"/>
              </a:spcAft>
              <a:buClrTx/>
              <a:buSzTx/>
              <a:buFont typeface="Arial" pitchFamily="34" charset="0"/>
              <a:buNone/>
            </a:pPr>
            <a:endParaRPr kumimoji="0" lang="zh-CN" altLang="en-US" sz="3200" b="0" i="0" u="none" strike="noStrike" cap="none" normalizeH="0" baseline="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306622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1"/>
          <p:cNvSpPr>
            <a:spLocks noGrp="1"/>
          </p:cNvSpPr>
          <p:nvPr>
            <p:ph type="title"/>
          </p:nvPr>
        </p:nvSpPr>
        <p:spPr/>
        <p:txBody>
          <a:bodyPr/>
          <a:lstStyle/>
          <a:p>
            <a:pPr eaLnBrk="1" hangingPunct="1"/>
            <a:r>
              <a:rPr lang="zh-CN" altLang="en-US" sz="5400" dirty="0" smtClean="0">
                <a:solidFill>
                  <a:schemeClr val="bg1"/>
                </a:solidFill>
              </a:rPr>
              <a:t>实验教学的能力模型</a:t>
            </a:r>
          </a:p>
        </p:txBody>
      </p:sp>
      <p:pic>
        <p:nvPicPr>
          <p:cNvPr id="3074" name="Picture 2" descr="实验训练三维模型"/>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700808"/>
            <a:ext cx="4610426"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82133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44624"/>
            <a:ext cx="8229600" cy="1143000"/>
          </a:xfrm>
        </p:spPr>
        <p:txBody>
          <a:bodyPr/>
          <a:lstStyle/>
          <a:p>
            <a:r>
              <a:rPr lang="zh-CN" altLang="en-US" dirty="0" smtClean="0"/>
              <a:t>磁摆-混沌</a:t>
            </a:r>
          </a:p>
        </p:txBody>
      </p:sp>
      <p:pic>
        <p:nvPicPr>
          <p:cNvPr id="19459" name="图片 1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9750" y="1125538"/>
            <a:ext cx="3303588" cy="3671887"/>
          </a:xfrm>
          <a:noFill/>
        </p:spPr>
      </p:pic>
      <p:sp>
        <p:nvSpPr>
          <p:cNvPr id="22532" name="圆角矩形 19"/>
          <p:cNvSpPr>
            <a:spLocks noChangeArrowheads="1"/>
          </p:cNvSpPr>
          <p:nvPr/>
        </p:nvSpPr>
        <p:spPr bwMode="auto">
          <a:xfrm>
            <a:off x="2632075" y="379413"/>
            <a:ext cx="6216650" cy="1303337"/>
          </a:xfrm>
          <a:prstGeom prst="roundRect">
            <a:avLst>
              <a:gd name="adj" fmla="val 786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170" tIns="46990" rIns="90170" bIns="46990"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zh-CN">
              <a:solidFill>
                <a:srgbClr val="FFFFFF"/>
              </a:solidFill>
              <a:sym typeface="Calibri" pitchFamily="34" charset="0"/>
            </a:endParaRPr>
          </a:p>
        </p:txBody>
      </p:sp>
      <p:pic>
        <p:nvPicPr>
          <p:cNvPr id="194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1412875"/>
            <a:ext cx="4005263" cy="32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534" name="Group 6"/>
          <p:cNvGrpSpPr>
            <a:grpSpLocks/>
          </p:cNvGrpSpPr>
          <p:nvPr/>
        </p:nvGrpSpPr>
        <p:grpSpPr bwMode="auto">
          <a:xfrm>
            <a:off x="1116013" y="4941888"/>
            <a:ext cx="6311900" cy="1212850"/>
            <a:chOff x="0" y="0"/>
            <a:chExt cx="9940" cy="1910"/>
          </a:xfrm>
          <a:solidFill>
            <a:schemeClr val="accent1"/>
          </a:solidFill>
        </p:grpSpPr>
        <p:grpSp>
          <p:nvGrpSpPr>
            <p:cNvPr id="22535" name="Group 7"/>
            <p:cNvGrpSpPr>
              <a:grpSpLocks/>
            </p:cNvGrpSpPr>
            <p:nvPr/>
          </p:nvGrpSpPr>
          <p:grpSpPr bwMode="auto">
            <a:xfrm>
              <a:off x="0" y="0"/>
              <a:ext cx="9940" cy="1911"/>
              <a:chOff x="0" y="0"/>
              <a:chExt cx="9940" cy="1911"/>
            </a:xfrm>
            <a:grpFill/>
          </p:grpSpPr>
          <p:sp>
            <p:nvSpPr>
              <p:cNvPr id="22537" name="五边形 4"/>
              <p:cNvSpPr>
                <a:spLocks noChangeArrowheads="1"/>
              </p:cNvSpPr>
              <p:nvPr/>
            </p:nvSpPr>
            <p:spPr bwMode="auto">
              <a:xfrm>
                <a:off x="0" y="411"/>
                <a:ext cx="3600" cy="1045"/>
              </a:xfrm>
              <a:custGeom>
                <a:avLst/>
                <a:gdLst>
                  <a:gd name="T0" fmla="*/ 9 w 2454237"/>
                  <a:gd name="T1" fmla="*/ 0 h 918020"/>
                  <a:gd name="T2" fmla="*/ 2952 w 2454237"/>
                  <a:gd name="T3" fmla="*/ 0 h 918020"/>
                  <a:gd name="T4" fmla="*/ 3600 w 2454237"/>
                  <a:gd name="T5" fmla="*/ 523 h 918020"/>
                  <a:gd name="T6" fmla="*/ 2952 w 2454237"/>
                  <a:gd name="T7" fmla="*/ 1045 h 918020"/>
                  <a:gd name="T8" fmla="*/ 9 w 2454237"/>
                  <a:gd name="T9" fmla="*/ 1045 h 918020"/>
                  <a:gd name="T10" fmla="*/ 156 w 2454237"/>
                  <a:gd name="T11" fmla="*/ 511 h 918020"/>
                  <a:gd name="T12" fmla="*/ 9 w 2454237"/>
                  <a:gd name="T13" fmla="*/ 0 h 918020"/>
                  <a:gd name="T14" fmla="*/ 0 60000 65536"/>
                  <a:gd name="T15" fmla="*/ 0 60000 65536"/>
                  <a:gd name="T16" fmla="*/ 0 60000 65536"/>
                  <a:gd name="T17" fmla="*/ 0 60000 65536"/>
                  <a:gd name="T18" fmla="*/ 0 60000 65536"/>
                  <a:gd name="T19" fmla="*/ 0 60000 65536"/>
                  <a:gd name="T20" fmla="*/ 0 60000 65536"/>
                  <a:gd name="T21" fmla="*/ 0 w 2454237"/>
                  <a:gd name="T22" fmla="*/ 0 h 918020"/>
                  <a:gd name="T23" fmla="*/ 2454237 w 2454237"/>
                  <a:gd name="T24" fmla="*/ 918020 h 9180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54237" h="918020">
                    <a:moveTo>
                      <a:pt x="5965" y="0"/>
                    </a:moveTo>
                    <a:lnTo>
                      <a:pt x="2012192" y="0"/>
                    </a:lnTo>
                    <a:lnTo>
                      <a:pt x="2454237" y="459010"/>
                    </a:lnTo>
                    <a:lnTo>
                      <a:pt x="2012192" y="918020"/>
                    </a:lnTo>
                    <a:lnTo>
                      <a:pt x="5965" y="918020"/>
                    </a:lnTo>
                    <a:cubicBezTo>
                      <a:pt x="-21073" y="545160"/>
                      <a:pt x="107512" y="594200"/>
                      <a:pt x="106509" y="448698"/>
                    </a:cubicBezTo>
                    <a:cubicBezTo>
                      <a:pt x="105506" y="303196"/>
                      <a:pt x="-29608" y="267422"/>
                      <a:pt x="5965" y="0"/>
                    </a:cubicBezTo>
                    <a:close/>
                  </a:path>
                </a:pathLst>
              </a:custGeom>
              <a:grpFill/>
              <a:ln w="9525">
                <a:noFill/>
                <a:miter lim="800000"/>
                <a:headEnd/>
                <a:tailEnd/>
              </a:ln>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zh-CN">
                  <a:solidFill>
                    <a:srgbClr val="FFFFFF"/>
                  </a:solidFill>
                  <a:sym typeface="Calibri" pitchFamily="34" charset="0"/>
                </a:endParaRPr>
              </a:p>
            </p:txBody>
          </p:sp>
          <p:pic>
            <p:nvPicPr>
              <p:cNvPr id="2253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6" y="0"/>
                <a:ext cx="5473" cy="1183"/>
              </a:xfrm>
              <a:prstGeom prst="rect">
                <a:avLst/>
              </a:prstGeom>
              <a:grpFill/>
              <a:ln w="9525">
                <a:noFill/>
                <a:miter lim="800000"/>
                <a:headEnd/>
                <a:tailEnd/>
              </a:ln>
              <a:extLst/>
            </p:spPr>
          </p:pic>
          <p:pic>
            <p:nvPicPr>
              <p:cNvPr id="2253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86" y="1183"/>
                <a:ext cx="6154" cy="728"/>
              </a:xfrm>
              <a:prstGeom prst="rect">
                <a:avLst/>
              </a:prstGeom>
              <a:grpFill/>
              <a:ln w="9525">
                <a:noFill/>
                <a:miter lim="800000"/>
                <a:headEnd/>
                <a:tailEnd/>
              </a:ln>
              <a:extLst/>
            </p:spPr>
          </p:pic>
        </p:grpSp>
        <p:sp>
          <p:nvSpPr>
            <p:cNvPr id="22536" name="TextBox 21"/>
            <p:cNvSpPr>
              <a:spLocks noChangeArrowheads="1"/>
            </p:cNvSpPr>
            <p:nvPr/>
          </p:nvSpPr>
          <p:spPr bwMode="auto">
            <a:xfrm>
              <a:off x="113" y="453"/>
              <a:ext cx="2880" cy="912"/>
            </a:xfrm>
            <a:prstGeom prst="rect">
              <a:avLst/>
            </a:prstGeom>
            <a:grpFill/>
            <a:ln w="9525">
              <a:noFill/>
              <a:miter lim="800000"/>
              <a:headEnd/>
              <a:tailEnd/>
            </a:ln>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3200" b="1">
                  <a:solidFill>
                    <a:srgbClr val="161645"/>
                  </a:solidFill>
                  <a:latin typeface="Agency FB" pitchFamily="34" charset="0"/>
                  <a:ea typeface="微软雅黑" pitchFamily="34" charset="-122"/>
                </a:rPr>
                <a:t>运动方程</a:t>
              </a:r>
            </a:p>
          </p:txBody>
        </p:sp>
      </p:grpSp>
    </p:spTree>
    <p:extLst>
      <p:ext uri="{BB962C8B-B14F-4D97-AF65-F5344CB8AC3E}">
        <p14:creationId xmlns:p14="http://schemas.microsoft.com/office/powerpoint/2010/main" val="7854689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9459"/>
                                        </p:tgtEl>
                                        <p:attrNameLst>
                                          <p:attrName>style.visibility</p:attrName>
                                        </p:attrNameLst>
                                      </p:cBhvr>
                                      <p:to>
                                        <p:strVal val="visible"/>
                                      </p:to>
                                    </p:set>
                                    <p:animEffect>
                                      <p:cBhvr>
                                        <p:cTn id="7" dur="500"/>
                                        <p:tgtEl>
                                          <p:spTgt spid="19459"/>
                                        </p:tgtEl>
                                      </p:cBhvr>
                                    </p:animEffect>
                                  </p:childTnLst>
                                </p:cTn>
                              </p:par>
                              <p:par>
                                <p:cTn id="8" presetID="10" presetClass="entr" presetSubtype="0" fill="hold" nodeType="withEffect">
                                  <p:stCondLst>
                                    <p:cond delay="0"/>
                                  </p:stCondLst>
                                  <p:childTnLst>
                                    <p:set>
                                      <p:cBhvr>
                                        <p:cTn id="9" dur="1" fill="hold">
                                          <p:stCondLst>
                                            <p:cond delay="0"/>
                                          </p:stCondLst>
                                        </p:cTn>
                                        <p:tgtEl>
                                          <p:spTgt spid="19461"/>
                                        </p:tgtEl>
                                        <p:attrNameLst>
                                          <p:attrName>style.visibility</p:attrName>
                                        </p:attrNameLst>
                                      </p:cBhvr>
                                      <p:to>
                                        <p:strVal val="visible"/>
                                      </p:to>
                                    </p:set>
                                    <p:animEffect>
                                      <p:cBhvr>
                                        <p:cTn id="10" dur="500"/>
                                        <p:tgtEl>
                                          <p:spTgt spid="19461"/>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5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组合 18"/>
          <p:cNvGrpSpPr>
            <a:grpSpLocks/>
          </p:cNvGrpSpPr>
          <p:nvPr/>
        </p:nvGrpSpPr>
        <p:grpSpPr bwMode="auto">
          <a:xfrm>
            <a:off x="682625" y="85725"/>
            <a:ext cx="4537075" cy="5857875"/>
            <a:chOff x="0" y="0"/>
            <a:chExt cx="4536504" cy="2448272"/>
          </a:xfrm>
        </p:grpSpPr>
        <p:sp>
          <p:nvSpPr>
            <p:cNvPr id="23559" name="直接连接符 12"/>
            <p:cNvSpPr>
              <a:spLocks noChangeShapeType="1"/>
            </p:cNvSpPr>
            <p:nvPr/>
          </p:nvSpPr>
          <p:spPr bwMode="auto">
            <a:xfrm>
              <a:off x="0" y="0"/>
              <a:ext cx="4536504" cy="1"/>
            </a:xfrm>
            <a:prstGeom prst="line">
              <a:avLst/>
            </a:prstGeom>
            <a:noFill/>
            <a:ln w="9525">
              <a:solidFill>
                <a:srgbClr val="FFFFFF">
                  <a:alpha val="61960"/>
                </a:srgbClr>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560" name="直接连接符 14"/>
            <p:cNvSpPr>
              <a:spLocks noChangeShapeType="1"/>
            </p:cNvSpPr>
            <p:nvPr/>
          </p:nvSpPr>
          <p:spPr bwMode="auto">
            <a:xfrm>
              <a:off x="4536504" y="0"/>
              <a:ext cx="1" cy="2448272"/>
            </a:xfrm>
            <a:prstGeom prst="line">
              <a:avLst/>
            </a:prstGeom>
            <a:noFill/>
            <a:ln w="9525">
              <a:solidFill>
                <a:srgbClr val="FFFFFF">
                  <a:alpha val="61960"/>
                </a:srgbClr>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561" name="直接连接符 17"/>
            <p:cNvSpPr>
              <a:spLocks noChangeShapeType="1"/>
            </p:cNvSpPr>
            <p:nvPr/>
          </p:nvSpPr>
          <p:spPr bwMode="auto">
            <a:xfrm>
              <a:off x="0" y="0"/>
              <a:ext cx="1" cy="2448272"/>
            </a:xfrm>
            <a:prstGeom prst="line">
              <a:avLst/>
            </a:prstGeom>
            <a:noFill/>
            <a:ln w="9525">
              <a:solidFill>
                <a:srgbClr val="FFFFFF">
                  <a:alpha val="61960"/>
                </a:srgbClr>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grpSp>
      <p:pic>
        <p:nvPicPr>
          <p:cNvPr id="20486" name="图片 22" descr="http://mail.fudan.edu.cn/coremail/s?func=mbox:getComposeData&amp;sid=CAsducggnLupncbPstggJwGBRiLabDzc&amp;composeId=1432394116614&amp;attachId=2&amp;randnumber=143239516335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169863"/>
            <a:ext cx="3733800" cy="289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图片 24" descr="http://mail.fudan.edu.cn/coremail/s?func=mbox:getComposeData&amp;sid=CAsducggnLupncbPstggJwGBRiLabDzc&amp;composeId=1432394116614&amp;attachId=3&amp;randnumber=14323951785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3000375"/>
            <a:ext cx="3733800" cy="273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3888" y="38100"/>
            <a:ext cx="3008312" cy="260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图片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1350" y="2654300"/>
            <a:ext cx="2990850" cy="252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65367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0488"/>
                                        </p:tgtEl>
                                        <p:attrNameLst>
                                          <p:attrName>style.visibility</p:attrName>
                                        </p:attrNameLst>
                                      </p:cBhvr>
                                      <p:to>
                                        <p:strVal val="visible"/>
                                      </p:to>
                                    </p:set>
                                    <p:animEffect transition="in" filter="blinds(horizontal)">
                                      <p:cBhvr>
                                        <p:cTn id="7" dur="500"/>
                                        <p:tgtEl>
                                          <p:spTgt spid="204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0489"/>
                                        </p:tgtEl>
                                        <p:attrNameLst>
                                          <p:attrName>style.visibility</p:attrName>
                                        </p:attrNameLst>
                                      </p:cBhvr>
                                      <p:to>
                                        <p:strVal val="visible"/>
                                      </p:to>
                                    </p:set>
                                    <p:animEffect transition="in" filter="blinds(horizontal)">
                                      <p:cBhvr>
                                        <p:cTn id="12" dur="500"/>
                                        <p:tgtEl>
                                          <p:spTgt spid="204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0486"/>
                                        </p:tgtEl>
                                        <p:attrNameLst>
                                          <p:attrName>style.visibility</p:attrName>
                                        </p:attrNameLst>
                                      </p:cBhvr>
                                      <p:to>
                                        <p:strVal val="visible"/>
                                      </p:to>
                                    </p:set>
                                    <p:animEffect transition="in" filter="blinds(horizontal)">
                                      <p:cBhvr>
                                        <p:cTn id="17" dur="500"/>
                                        <p:tgtEl>
                                          <p:spTgt spid="2048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0487"/>
                                        </p:tgtEl>
                                        <p:attrNameLst>
                                          <p:attrName>style.visibility</p:attrName>
                                        </p:attrNameLst>
                                      </p:cBhvr>
                                      <p:to>
                                        <p:strVal val="visible"/>
                                      </p:to>
                                    </p:set>
                                    <p:animEffect transition="in" filter="blinds(horizontal)">
                                      <p:cBhvr>
                                        <p:cTn id="22" dur="500"/>
                                        <p:tgtEl>
                                          <p:spTgt spid="20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日期占位符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fld id="{2F319D46-19DD-4B05-A57A-E2D06F3D5DEC}" type="datetime1">
              <a:rPr lang="zh-CN" altLang="en-US">
                <a:solidFill>
                  <a:srgbClr val="949596"/>
                </a:solidFill>
              </a:rPr>
              <a:pPr eaLnBrk="1" hangingPunct="1"/>
              <a:t>2018/3/11</a:t>
            </a:fld>
            <a:endParaRPr lang="en-US" altLang="zh-CN">
              <a:solidFill>
                <a:srgbClr val="949596"/>
              </a:solidFill>
            </a:endParaRPr>
          </a:p>
        </p:txBody>
      </p:sp>
      <p:sp>
        <p:nvSpPr>
          <p:cNvPr id="24579" name="灯片编号占位符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fld id="{D4B501B0-7CAB-4800-88A2-CE56747A94E6}" type="slidenum">
              <a:rPr lang="zh-CN" altLang="en-US">
                <a:solidFill>
                  <a:srgbClr val="949596"/>
                </a:solidFill>
              </a:rPr>
              <a:pPr eaLnBrk="1" hangingPunct="1"/>
              <a:t>12</a:t>
            </a:fld>
            <a:endParaRPr lang="en-US" altLang="zh-CN">
              <a:solidFill>
                <a:srgbClr val="949596"/>
              </a:solidFill>
            </a:endParaRPr>
          </a:p>
        </p:txBody>
      </p:sp>
      <p:grpSp>
        <p:nvGrpSpPr>
          <p:cNvPr id="24580" name="组合 20"/>
          <p:cNvGrpSpPr>
            <a:grpSpLocks/>
          </p:cNvGrpSpPr>
          <p:nvPr/>
        </p:nvGrpSpPr>
        <p:grpSpPr bwMode="auto">
          <a:xfrm>
            <a:off x="4035425" y="5311775"/>
            <a:ext cx="2408238" cy="1212850"/>
            <a:chOff x="0" y="0"/>
            <a:chExt cx="2408556" cy="1019439"/>
          </a:xfrm>
        </p:grpSpPr>
        <p:grpSp>
          <p:nvGrpSpPr>
            <p:cNvPr id="24588" name="组合 21"/>
            <p:cNvGrpSpPr>
              <a:grpSpLocks/>
            </p:cNvGrpSpPr>
            <p:nvPr/>
          </p:nvGrpSpPr>
          <p:grpSpPr bwMode="auto">
            <a:xfrm>
              <a:off x="0" y="0"/>
              <a:ext cx="2408556" cy="1015663"/>
              <a:chOff x="0" y="0"/>
              <a:chExt cx="2408556" cy="1015663"/>
            </a:xfrm>
          </p:grpSpPr>
          <p:sp>
            <p:nvSpPr>
              <p:cNvPr id="24590" name="TextBox 23"/>
              <p:cNvSpPr>
                <a:spLocks noChangeArrowheads="1"/>
              </p:cNvSpPr>
              <p:nvPr/>
            </p:nvSpPr>
            <p:spPr bwMode="auto">
              <a:xfrm>
                <a:off x="0" y="0"/>
                <a:ext cx="50405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sz="6000">
                    <a:solidFill>
                      <a:srgbClr val="595959"/>
                    </a:solidFill>
                    <a:latin typeface="微软雅黑" pitchFamily="34" charset="-122"/>
                    <a:ea typeface="微软雅黑" pitchFamily="34" charset="-122"/>
                    <a:sym typeface="微软雅黑" pitchFamily="34" charset="-122"/>
                  </a:rPr>
                  <a:t>.</a:t>
                </a:r>
                <a:endParaRPr lang="zh-CN" altLang="en-US" sz="6000">
                  <a:solidFill>
                    <a:srgbClr val="595959"/>
                  </a:solidFill>
                  <a:latin typeface="微软雅黑" pitchFamily="34" charset="-122"/>
                  <a:ea typeface="微软雅黑" pitchFamily="34" charset="-122"/>
                  <a:sym typeface="微软雅黑" pitchFamily="34" charset="-122"/>
                </a:endParaRPr>
              </a:p>
            </p:txBody>
          </p:sp>
          <p:sp>
            <p:nvSpPr>
              <p:cNvPr id="24591" name="TextBox 24"/>
              <p:cNvSpPr>
                <a:spLocks noChangeArrowheads="1"/>
              </p:cNvSpPr>
              <p:nvPr/>
            </p:nvSpPr>
            <p:spPr bwMode="auto">
              <a:xfrm>
                <a:off x="360040" y="0"/>
                <a:ext cx="204851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sz="6000">
                    <a:solidFill>
                      <a:srgbClr val="606060"/>
                    </a:solidFill>
                    <a:latin typeface="微软雅黑" pitchFamily="34" charset="-122"/>
                    <a:ea typeface="微软雅黑" pitchFamily="34" charset="-122"/>
                    <a:sym typeface="微软雅黑" pitchFamily="34" charset="-122"/>
                  </a:rPr>
                  <a:t>...</a:t>
                </a:r>
                <a:endParaRPr lang="zh-CN" altLang="en-US" sz="6000">
                  <a:solidFill>
                    <a:srgbClr val="606060"/>
                  </a:solidFill>
                  <a:latin typeface="微软雅黑" pitchFamily="34" charset="-122"/>
                  <a:ea typeface="微软雅黑" pitchFamily="34" charset="-122"/>
                  <a:sym typeface="微软雅黑" pitchFamily="34" charset="-122"/>
                </a:endParaRPr>
              </a:p>
            </p:txBody>
          </p:sp>
        </p:grpSp>
        <p:sp>
          <p:nvSpPr>
            <p:cNvPr id="24589" name="TextBox 22"/>
            <p:cNvSpPr>
              <a:spLocks noChangeArrowheads="1"/>
            </p:cNvSpPr>
            <p:nvPr/>
          </p:nvSpPr>
          <p:spPr bwMode="auto">
            <a:xfrm>
              <a:off x="176308" y="3776"/>
              <a:ext cx="50405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sz="6000">
                  <a:solidFill>
                    <a:srgbClr val="F2F2F2"/>
                  </a:solidFill>
                  <a:latin typeface="微软雅黑" pitchFamily="34" charset="-122"/>
                  <a:ea typeface="微软雅黑" pitchFamily="34" charset="-122"/>
                  <a:sym typeface="微软雅黑" pitchFamily="34" charset="-122"/>
                </a:rPr>
                <a:t>.</a:t>
              </a:r>
              <a:endParaRPr lang="zh-CN" altLang="en-US" sz="6000">
                <a:solidFill>
                  <a:srgbClr val="F2F2F2"/>
                </a:solidFill>
                <a:latin typeface="微软雅黑" pitchFamily="34" charset="-122"/>
                <a:ea typeface="微软雅黑" pitchFamily="34" charset="-122"/>
                <a:sym typeface="微软雅黑" pitchFamily="34" charset="-122"/>
              </a:endParaRPr>
            </a:p>
          </p:txBody>
        </p:sp>
      </p:grpSp>
      <p:pic>
        <p:nvPicPr>
          <p:cNvPr id="24581"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225" y="603250"/>
            <a:ext cx="4600575"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925" y="603250"/>
            <a:ext cx="4103688"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3" name="TextBox 4"/>
          <p:cNvSpPr>
            <a:spLocks noChangeArrowheads="1"/>
          </p:cNvSpPr>
          <p:nvPr/>
        </p:nvSpPr>
        <p:spPr bwMode="auto">
          <a:xfrm>
            <a:off x="3671888" y="4289425"/>
            <a:ext cx="2376487" cy="1282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r>
              <a:rPr lang="zh-CN" altLang="en-US" sz="3200" b="1">
                <a:solidFill>
                  <a:srgbClr val="FF0000"/>
                </a:solidFill>
                <a:latin typeface="微软雅黑" pitchFamily="34" charset="-122"/>
                <a:ea typeface="微软雅黑" pitchFamily="34" charset="-122"/>
                <a:sym typeface="微软雅黑" pitchFamily="34" charset="-122"/>
              </a:rPr>
              <a:t>短程无序，</a:t>
            </a:r>
            <a:endParaRPr lang="en-US" altLang="zh-CN" sz="3200" b="1">
              <a:solidFill>
                <a:srgbClr val="FF0000"/>
              </a:solidFill>
              <a:latin typeface="微软雅黑" pitchFamily="34" charset="-122"/>
              <a:ea typeface="微软雅黑" pitchFamily="34" charset="-122"/>
              <a:sym typeface="微软雅黑" pitchFamily="34" charset="-122"/>
            </a:endParaRPr>
          </a:p>
          <a:p>
            <a:pPr algn="ctr"/>
            <a:r>
              <a:rPr lang="zh-CN" altLang="en-US" sz="3200" b="1">
                <a:solidFill>
                  <a:srgbClr val="FF0000"/>
                </a:solidFill>
                <a:latin typeface="微软雅黑" pitchFamily="34" charset="-122"/>
                <a:ea typeface="微软雅黑" pitchFamily="34" charset="-122"/>
                <a:sym typeface="微软雅黑" pitchFamily="34" charset="-122"/>
              </a:rPr>
              <a:t>长程有序！</a:t>
            </a:r>
          </a:p>
        </p:txBody>
      </p:sp>
      <p:sp>
        <p:nvSpPr>
          <p:cNvPr id="21514" name="矩形 5"/>
          <p:cNvSpPr>
            <a:spLocks/>
          </p:cNvSpPr>
          <p:nvPr/>
        </p:nvSpPr>
        <p:spPr bwMode="auto">
          <a:xfrm>
            <a:off x="1260475" y="942975"/>
            <a:ext cx="503238" cy="2657475"/>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endParaRPr lang="zh-CN" altLang="zh-CN">
              <a:latin typeface="Arial" pitchFamily="34" charset="0"/>
              <a:sym typeface="Arial" pitchFamily="34" charset="0"/>
            </a:endParaRPr>
          </a:p>
        </p:txBody>
      </p:sp>
      <p:pic>
        <p:nvPicPr>
          <p:cNvPr id="21515"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7863" y="428625"/>
            <a:ext cx="3200400"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6" name="右箭头 7"/>
          <p:cNvSpPr>
            <a:spLocks/>
          </p:cNvSpPr>
          <p:nvPr/>
        </p:nvSpPr>
        <p:spPr bwMode="auto">
          <a:xfrm>
            <a:off x="1763713" y="1971675"/>
            <a:ext cx="368300" cy="300038"/>
          </a:xfrm>
          <a:prstGeom prst="rightArrow">
            <a:avLst>
              <a:gd name="adj1" fmla="val 50000"/>
              <a:gd name="adj2" fmla="val 42082"/>
            </a:avLst>
          </a:prstGeom>
          <a:solidFill>
            <a:srgbClr val="FF0000"/>
          </a:solidFill>
          <a:ln w="9525">
            <a:solidFill>
              <a:srgbClr val="FF0000"/>
            </a:solidFill>
            <a:miter lim="800000"/>
            <a:headEnd/>
            <a:tailEnd/>
          </a:ln>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endParaRPr lang="zh-CN" altLang="zh-CN">
              <a:latin typeface="Arial" pitchFamily="34" charset="0"/>
              <a:sym typeface="Arial" pitchFamily="34" charset="0"/>
            </a:endParaRPr>
          </a:p>
        </p:txBody>
      </p:sp>
      <p:sp>
        <p:nvSpPr>
          <p:cNvPr id="21517" name="矩形 8"/>
          <p:cNvSpPr>
            <a:spLocks/>
          </p:cNvSpPr>
          <p:nvPr/>
        </p:nvSpPr>
        <p:spPr bwMode="auto">
          <a:xfrm>
            <a:off x="2625725" y="436563"/>
            <a:ext cx="877888" cy="2400300"/>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endParaRPr lang="zh-CN" altLang="zh-CN">
              <a:latin typeface="Arial" pitchFamily="34" charset="0"/>
              <a:sym typeface="Arial" pitchFamily="34" charset="0"/>
            </a:endParaRPr>
          </a:p>
        </p:txBody>
      </p:sp>
    </p:spTree>
    <p:extLst>
      <p:ext uri="{BB962C8B-B14F-4D97-AF65-F5344CB8AC3E}">
        <p14:creationId xmlns:p14="http://schemas.microsoft.com/office/powerpoint/2010/main" val="2923305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14"/>
                                        </p:tgtEl>
                                        <p:attrNameLst>
                                          <p:attrName>style.visibility</p:attrName>
                                        </p:attrNameLst>
                                      </p:cBhvr>
                                      <p:to>
                                        <p:strVal val="visible"/>
                                      </p:to>
                                    </p:set>
                                    <p:animEffect>
                                      <p:cBhvr>
                                        <p:cTn id="7" dur="500"/>
                                        <p:tgtEl>
                                          <p:spTgt spid="215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516"/>
                                        </p:tgtEl>
                                        <p:attrNameLst>
                                          <p:attrName>style.visibility</p:attrName>
                                        </p:attrNameLst>
                                      </p:cBhvr>
                                      <p:to>
                                        <p:strVal val="visible"/>
                                      </p:to>
                                    </p:set>
                                    <p:animEffect>
                                      <p:cBhvr>
                                        <p:cTn id="10" dur="500"/>
                                        <p:tgtEl>
                                          <p:spTgt spid="21516"/>
                                        </p:tgtEl>
                                      </p:cBhvr>
                                    </p:animEffect>
                                  </p:childTnLst>
                                </p:cTn>
                              </p:par>
                            </p:childTnLst>
                          </p:cTn>
                        </p:par>
                        <p:par>
                          <p:cTn id="11" fill="hold" nodeType="afterGroup">
                            <p:stCondLst>
                              <p:cond delay="500"/>
                            </p:stCondLst>
                            <p:childTnLst>
                              <p:par>
                                <p:cTn id="12" presetID="10" presetClass="entr" presetSubtype="0" fill="hold" nodeType="afterEffect">
                                  <p:stCondLst>
                                    <p:cond delay="0"/>
                                  </p:stCondLst>
                                  <p:childTnLst>
                                    <p:set>
                                      <p:cBhvr>
                                        <p:cTn id="13" dur="1" fill="hold">
                                          <p:stCondLst>
                                            <p:cond delay="0"/>
                                          </p:stCondLst>
                                        </p:cTn>
                                        <p:tgtEl>
                                          <p:spTgt spid="21515"/>
                                        </p:tgtEl>
                                        <p:attrNameLst>
                                          <p:attrName>style.visibility</p:attrName>
                                        </p:attrNameLst>
                                      </p:cBhvr>
                                      <p:to>
                                        <p:strVal val="visible"/>
                                      </p:to>
                                    </p:set>
                                    <p:animEffect>
                                      <p:cBhvr>
                                        <p:cTn id="14" dur="500"/>
                                        <p:tgtEl>
                                          <p:spTgt spid="21515"/>
                                        </p:tgtEl>
                                      </p:cBhvr>
                                    </p:animEffect>
                                  </p:childTnLst>
                                </p:cTn>
                              </p:par>
                            </p:childTnLst>
                          </p:cTn>
                        </p:par>
                        <p:par>
                          <p:cTn id="15" fill="hold" nodeType="afterGroup">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1517"/>
                                        </p:tgtEl>
                                        <p:attrNameLst>
                                          <p:attrName>style.visibility</p:attrName>
                                        </p:attrNameLst>
                                      </p:cBhvr>
                                      <p:to>
                                        <p:strVal val="visible"/>
                                      </p:to>
                                    </p:set>
                                    <p:animEffect>
                                      <p:cBhvr>
                                        <p:cTn id="18" dur="500"/>
                                        <p:tgtEl>
                                          <p:spTgt spid="2151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21512"/>
                                        </p:tgtEl>
                                        <p:attrNameLst>
                                          <p:attrName>style.visibility</p:attrName>
                                        </p:attrNameLst>
                                      </p:cBhvr>
                                      <p:to>
                                        <p:strVal val="visible"/>
                                      </p:to>
                                    </p:set>
                                    <p:animEffect transition="in" filter="blinds(horizontal)">
                                      <p:cBhvr>
                                        <p:cTn id="23" dur="500"/>
                                        <p:tgtEl>
                                          <p:spTgt spid="2151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1513"/>
                                        </p:tgtEl>
                                        <p:attrNameLst>
                                          <p:attrName>style.visibility</p:attrName>
                                        </p:attrNameLst>
                                      </p:cBhvr>
                                      <p:to>
                                        <p:strVal val="visible"/>
                                      </p:to>
                                    </p:set>
                                    <p:anim calcmode="lin" valueType="num">
                                      <p:cBhvr>
                                        <p:cTn id="28" dur="500" fill="hold"/>
                                        <p:tgtEl>
                                          <p:spTgt spid="21513"/>
                                        </p:tgtEl>
                                        <p:attrNameLst>
                                          <p:attrName>ppt_x</p:attrName>
                                        </p:attrNameLst>
                                      </p:cBhvr>
                                      <p:tavLst>
                                        <p:tav tm="0">
                                          <p:val>
                                            <p:strVal val="#ppt_x"/>
                                          </p:val>
                                        </p:tav>
                                        <p:tav tm="100000">
                                          <p:val>
                                            <p:strVal val="#ppt_x"/>
                                          </p:val>
                                        </p:tav>
                                      </p:tavLst>
                                    </p:anim>
                                    <p:anim calcmode="lin" valueType="num">
                                      <p:cBhvr>
                                        <p:cTn id="29" dur="500" fill="hold"/>
                                        <p:tgtEl>
                                          <p:spTgt spid="215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3" grpId="0" bldLvl="0" animBg="1" autoUpdateAnimBg="0"/>
      <p:bldP spid="21514" grpId="0" bldLvl="0" animBg="1" autoUpdateAnimBg="0"/>
      <p:bldP spid="21516" grpId="0" bldLvl="0" animBg="1" autoUpdateAnimBg="0"/>
      <p:bldP spid="21517" grpId="0" bldLvl="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endParaRPr lang="zh-CN" altLang="en-US"/>
          </a:p>
        </p:txBody>
      </p:sp>
      <p:pic>
        <p:nvPicPr>
          <p:cNvPr id="4" name="内容占位符 3" descr="冻死的树"/>
          <p:cNvPicPr>
            <a:picLocks noGrp="1" noChangeAspect="1"/>
          </p:cNvPicPr>
          <p:nvPr>
            <p:ph idx="1"/>
          </p:nvPr>
        </p:nvPicPr>
        <p:blipFill>
          <a:blip r:embed="rId2"/>
          <a:stretch>
            <a:fillRect/>
          </a:stretch>
        </p:blipFill>
        <p:spPr>
          <a:xfrm>
            <a:off x="-2540" y="548680"/>
            <a:ext cx="9137650" cy="5147945"/>
          </a:xfrm>
          <a:prstGeom prst="rect">
            <a:avLst/>
          </a:prstGeom>
        </p:spPr>
      </p:pic>
      <p:sp>
        <p:nvSpPr>
          <p:cNvPr id="2" name="TextBox 1"/>
          <p:cNvSpPr txBox="1"/>
          <p:nvPr/>
        </p:nvSpPr>
        <p:spPr>
          <a:xfrm>
            <a:off x="323528" y="6093296"/>
            <a:ext cx="7316426" cy="646331"/>
          </a:xfrm>
          <a:prstGeom prst="rect">
            <a:avLst/>
          </a:prstGeom>
          <a:noFill/>
        </p:spPr>
        <p:txBody>
          <a:bodyPr wrap="none" rtlCol="0">
            <a:spAutoFit/>
          </a:bodyPr>
          <a:lstStyle/>
          <a:p>
            <a:pPr latinLnBrk="1"/>
            <a:r>
              <a:rPr lang="en-US" altLang="zh-CN" dirty="0" smtClean="0"/>
              <a:t>——</a:t>
            </a:r>
            <a:r>
              <a:rPr lang="zh-CN" altLang="en-US" dirty="0" smtClean="0"/>
              <a:t>乐永康，</a:t>
            </a:r>
            <a:r>
              <a:rPr lang="zh-CN" altLang="en-US" dirty="0">
                <a:hlinkClick r:id="rId3"/>
              </a:rPr>
              <a:t>如何引导学生开展深入</a:t>
            </a:r>
            <a:r>
              <a:rPr lang="zh-CN" altLang="en-US" dirty="0" smtClean="0">
                <a:hlinkClick r:id="rId3"/>
              </a:rPr>
              <a:t>讨论</a:t>
            </a:r>
            <a:r>
              <a:rPr lang="zh-CN" altLang="en-US" dirty="0" smtClean="0"/>
              <a:t>，</a:t>
            </a:r>
            <a:r>
              <a:rPr lang="en-US" altLang="zh-CN" b="1" dirty="0" smtClean="0"/>
              <a:t>《</a:t>
            </a:r>
            <a:r>
              <a:rPr lang="zh-CN" altLang="en-US" b="1" dirty="0" smtClean="0"/>
              <a:t>物理与工程</a:t>
            </a:r>
            <a:r>
              <a:rPr lang="en-US" altLang="zh-CN" b="1" dirty="0" smtClean="0"/>
              <a:t>》</a:t>
            </a:r>
            <a:r>
              <a:rPr lang="en-US" altLang="zh-CN" dirty="0" smtClean="0"/>
              <a:t>2016</a:t>
            </a:r>
            <a:r>
              <a:rPr lang="zh-CN" altLang="en-US" dirty="0"/>
              <a:t>年</a:t>
            </a:r>
            <a:r>
              <a:rPr lang="en-US" altLang="zh-CN" dirty="0"/>
              <a:t>06</a:t>
            </a:r>
            <a:r>
              <a:rPr lang="zh-CN" altLang="en-US" dirty="0" smtClean="0"/>
              <a:t>期</a:t>
            </a:r>
            <a:endParaRPr lang="en-US" altLang="zh-CN" dirty="0"/>
          </a:p>
          <a:p>
            <a:endParaRPr lang="zh-CN"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124744"/>
            <a:ext cx="8352928" cy="4705048"/>
          </a:xfrm>
          <a:prstGeom prst="rect">
            <a:avLst/>
          </a:prstGeom>
        </p:spPr>
      </p:pic>
    </p:spTree>
    <p:extLst>
      <p:ext uri="{BB962C8B-B14F-4D97-AF65-F5344CB8AC3E}">
        <p14:creationId xmlns:p14="http://schemas.microsoft.com/office/powerpoint/2010/main" val="14195046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472" y="980728"/>
            <a:ext cx="8973459" cy="5040560"/>
          </a:xfrm>
        </p:spPr>
      </p:pic>
    </p:spTree>
    <p:extLst>
      <p:ext uri="{BB962C8B-B14F-4D97-AF65-F5344CB8AC3E}">
        <p14:creationId xmlns:p14="http://schemas.microsoft.com/office/powerpoint/2010/main" val="28798515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生活中的新鲜事</a:t>
            </a:r>
            <a:endParaRPr lang="zh-CN" altLang="en-US" dirty="0"/>
          </a:p>
        </p:txBody>
      </p:sp>
      <p:sp>
        <p:nvSpPr>
          <p:cNvPr id="3" name="内容占位符 2"/>
          <p:cNvSpPr>
            <a:spLocks noGrp="1"/>
          </p:cNvSpPr>
          <p:nvPr>
            <p:ph idx="1"/>
          </p:nvPr>
        </p:nvSpPr>
        <p:spPr/>
        <p:txBody>
          <a:bodyPr/>
          <a:lstStyle/>
          <a:p>
            <a:pPr marL="0" indent="0">
              <a:buNone/>
            </a:pPr>
            <a:r>
              <a:rPr lang="zh-CN" altLang="en-US" dirty="0" smtClean="0"/>
              <a:t>共享单车：</a:t>
            </a:r>
            <a:endParaRPr lang="en-US" altLang="zh-CN" dirty="0" smtClean="0"/>
          </a:p>
          <a:p>
            <a:r>
              <a:rPr lang="zh-CN" altLang="en-US" dirty="0"/>
              <a:t>有</a:t>
            </a:r>
            <a:r>
              <a:rPr lang="zh-CN" altLang="en-US" dirty="0" smtClean="0"/>
              <a:t>哪些支撑技术？</a:t>
            </a:r>
            <a:endParaRPr lang="en-US" altLang="zh-CN" dirty="0" smtClean="0"/>
          </a:p>
          <a:p>
            <a:r>
              <a:rPr lang="zh-CN" altLang="en-US" dirty="0" smtClean="0"/>
              <a:t>还有哪些可以改进的地方？</a:t>
            </a:r>
            <a:endParaRPr lang="en-US" altLang="zh-CN" dirty="0" smtClean="0"/>
          </a:p>
          <a:p>
            <a:r>
              <a:rPr lang="zh-CN" altLang="en-US" dirty="0"/>
              <a:t>摩拜</a:t>
            </a:r>
            <a:r>
              <a:rPr lang="zh-CN" altLang="en-US" dirty="0" smtClean="0"/>
              <a:t>单车没链条怎么传动？</a:t>
            </a:r>
            <a:endParaRPr lang="en-US" altLang="zh-CN" dirty="0" smtClean="0"/>
          </a:p>
          <a:p>
            <a:r>
              <a:rPr lang="zh-CN" altLang="en-US" dirty="0"/>
              <a:t>摩</a:t>
            </a:r>
            <a:r>
              <a:rPr lang="zh-CN" altLang="en-US" dirty="0" smtClean="0"/>
              <a:t>拜成本</a:t>
            </a:r>
            <a:r>
              <a:rPr lang="en-US" altLang="zh-CN" dirty="0" smtClean="0"/>
              <a:t>1000</a:t>
            </a:r>
            <a:r>
              <a:rPr lang="zh-CN" altLang="en-US" dirty="0" smtClean="0"/>
              <a:t>元，为什么要这么贵？</a:t>
            </a:r>
            <a:endParaRPr lang="en-US" altLang="zh-CN" dirty="0" smtClean="0"/>
          </a:p>
          <a:p>
            <a:r>
              <a:rPr lang="zh-CN" altLang="en-US" dirty="0"/>
              <a:t>二维</a:t>
            </a:r>
            <a:r>
              <a:rPr lang="zh-CN" altLang="en-US" dirty="0" smtClean="0"/>
              <a:t>码为什么流行？</a:t>
            </a:r>
            <a:endParaRPr lang="zh-CN" altLang="en-US" dirty="0"/>
          </a:p>
        </p:txBody>
      </p:sp>
    </p:spTree>
    <p:extLst>
      <p:ext uri="{BB962C8B-B14F-4D97-AF65-F5344CB8AC3E}">
        <p14:creationId xmlns:p14="http://schemas.microsoft.com/office/powerpoint/2010/main" val="317175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p:cNvSpPr>
            <a:spLocks noGrp="1"/>
          </p:cNvSpPr>
          <p:nvPr>
            <p:ph type="title"/>
          </p:nvPr>
        </p:nvSpPr>
        <p:spPr>
          <a:xfrm>
            <a:off x="35560" y="260350"/>
            <a:ext cx="8073390" cy="857250"/>
          </a:xfrm>
        </p:spPr>
        <p:txBody>
          <a:bodyPr vert="horz" wrap="square" anchor="ctr">
            <a:normAutofit fontScale="90000"/>
          </a:bodyPr>
          <a:lstStyle/>
          <a:p>
            <a:pPr lvl="0"/>
            <a:r>
              <a:rPr lang="zh-CN" altLang="en-US">
                <a:sym typeface="+mn-ea"/>
              </a:rPr>
              <a:t>《</a:t>
            </a:r>
            <a:r>
              <a:rPr lang="en-US" altLang="zh-CN">
                <a:sym typeface="+mn-ea"/>
              </a:rPr>
              <a:t>Practical Physics</a:t>
            </a:r>
            <a:r>
              <a:rPr lang="zh-CN" altLang="en-US">
                <a:sym typeface="+mn-ea"/>
              </a:rPr>
              <a:t>》</a:t>
            </a:r>
            <a:r>
              <a:rPr lang="zh-CN" altLang="en-US"/>
              <a:t>第一版序言</a:t>
            </a:r>
          </a:p>
        </p:txBody>
      </p:sp>
      <p:sp>
        <p:nvSpPr>
          <p:cNvPr id="8195" name="内容占位符 2"/>
          <p:cNvSpPr>
            <a:spLocks noGrp="1"/>
          </p:cNvSpPr>
          <p:nvPr>
            <p:ph idx="1"/>
          </p:nvPr>
        </p:nvSpPr>
        <p:spPr>
          <a:xfrm>
            <a:off x="381635" y="1182370"/>
            <a:ext cx="8429625" cy="4495800"/>
          </a:xfrm>
        </p:spPr>
        <p:txBody>
          <a:bodyPr vert="horz" wrap="square" anchor="t">
            <a:normAutofit/>
          </a:bodyPr>
          <a:lstStyle/>
          <a:p>
            <a:pPr lvl="0"/>
            <a:r>
              <a:rPr lang="en-US" altLang="x-none" sz="2000" b="1" dirty="0">
                <a:solidFill>
                  <a:schemeClr val="tx1"/>
                </a:solidFill>
              </a:rPr>
              <a:t>Experimental physics has occupied some of the finest intellects in the history of man, but the fascination of the subject is not always apparent in an undergraduate course work.</a:t>
            </a:r>
          </a:p>
          <a:p>
            <a:pPr lvl="0"/>
            <a:r>
              <a:rPr lang="zh-CN" altLang="en-US" sz="2000" b="1" dirty="0">
                <a:solidFill>
                  <a:schemeClr val="tx1"/>
                </a:solidFill>
              </a:rPr>
              <a:t>人类历史上最有才智的一些人专注于实验物理，但实验物理的精妙在本科实验课程中并非总是显而易见。</a:t>
            </a:r>
          </a:p>
          <a:p>
            <a:pPr lvl="0"/>
            <a:endParaRPr lang="zh-CN" altLang="en-US" sz="2000" b="1" dirty="0">
              <a:solidFill>
                <a:schemeClr val="tx1"/>
              </a:solidFill>
            </a:endParaRPr>
          </a:p>
          <a:p>
            <a:pPr lvl="0"/>
            <a:r>
              <a:rPr lang="en-US" altLang="x-none" sz="2000" b="1" dirty="0">
                <a:solidFill>
                  <a:schemeClr val="tx1"/>
                </a:solidFill>
              </a:rPr>
              <a:t>My</a:t>
            </a:r>
            <a:r>
              <a:rPr lang="zh-CN" altLang="en-US" sz="2000" b="1" dirty="0">
                <a:solidFill>
                  <a:schemeClr val="tx1"/>
                </a:solidFill>
              </a:rPr>
              <a:t> </a:t>
            </a:r>
            <a:r>
              <a:rPr lang="en-US" altLang="x-none" sz="2000" b="1" dirty="0">
                <a:solidFill>
                  <a:schemeClr val="tx1"/>
                </a:solidFill>
              </a:rPr>
              <a:t>aim is to make the student more critical of what he does and more aware of what can be done, and in this way to make the course more interesting and meaningful.</a:t>
            </a:r>
          </a:p>
          <a:p>
            <a:pPr lvl="0"/>
            <a:r>
              <a:rPr lang="zh-CN" altLang="en-US" sz="2000" b="1" dirty="0">
                <a:solidFill>
                  <a:schemeClr val="tx1"/>
                </a:solidFill>
              </a:rPr>
              <a:t>我希望能让学生更批判的看待他所做过的事情、更清楚地知道他能做些什么，进而让实验课更有趣也更有意义。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blinds(horizontal)">
                                      <p:cBhvr>
                                        <p:cTn id="7" dur="500"/>
                                        <p:tgtEl>
                                          <p:spTgt spid="819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8195">
                                            <p:txEl>
                                              <p:pRg st="1" end="1"/>
                                            </p:txEl>
                                          </p:spTgt>
                                        </p:tgtEl>
                                        <p:attrNameLst>
                                          <p:attrName>style.visibility</p:attrName>
                                        </p:attrNameLst>
                                      </p:cBhvr>
                                      <p:to>
                                        <p:strVal val="visible"/>
                                      </p:to>
                                    </p:set>
                                    <p:animEffect transition="in" filter="blinds(horizontal)">
                                      <p:cBhvr>
                                        <p:cTn id="10" dur="500"/>
                                        <p:tgtEl>
                                          <p:spTgt spid="819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8195">
                                            <p:txEl>
                                              <p:charRg st="225" end="389"/>
                                            </p:txEl>
                                          </p:spTgt>
                                        </p:tgtEl>
                                        <p:attrNameLst>
                                          <p:attrName>style.visibility</p:attrName>
                                        </p:attrNameLst>
                                      </p:cBhvr>
                                      <p:to>
                                        <p:strVal val="visible"/>
                                      </p:to>
                                    </p:set>
                                    <p:animEffect transition="in" filter="blinds(horizontal)">
                                      <p:cBhvr>
                                        <p:cTn id="15" dur="500"/>
                                        <p:tgtEl>
                                          <p:spTgt spid="8195">
                                            <p:txEl>
                                              <p:charRg st="225" end="389"/>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8195">
                                            <p:txEl>
                                              <p:charRg st="389" end="439"/>
                                            </p:txEl>
                                          </p:spTgt>
                                        </p:tgtEl>
                                        <p:attrNameLst>
                                          <p:attrName>style.visibility</p:attrName>
                                        </p:attrNameLst>
                                      </p:cBhvr>
                                      <p:to>
                                        <p:strVal val="visible"/>
                                      </p:to>
                                    </p:set>
                                    <p:animEffect transition="in" filter="blinds(horizontal)">
                                      <p:cBhvr>
                                        <p:cTn id="18" dur="500"/>
                                        <p:tgtEl>
                                          <p:spTgt spid="8195">
                                            <p:txEl>
                                              <p:charRg st="389" end="43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p:cNvSpPr>
            <a:spLocks noGrp="1"/>
          </p:cNvSpPr>
          <p:nvPr>
            <p:ph type="title" idx="4294967295"/>
          </p:nvPr>
        </p:nvSpPr>
        <p:spPr>
          <a:xfrm>
            <a:off x="35560" y="260350"/>
            <a:ext cx="8073390" cy="857250"/>
          </a:xfrm>
        </p:spPr>
        <p:txBody>
          <a:bodyPr vert="horz" wrap="square" anchor="ctr">
            <a:normAutofit/>
          </a:bodyPr>
          <a:lstStyle/>
          <a:p>
            <a:pPr lvl="0"/>
            <a:r>
              <a:rPr lang="zh-CN" altLang="en-US" dirty="0" smtClean="0"/>
              <a:t>课程目标</a:t>
            </a:r>
            <a:endParaRPr lang="zh-CN" altLang="en-US" dirty="0"/>
          </a:p>
        </p:txBody>
      </p:sp>
      <p:sp>
        <p:nvSpPr>
          <p:cNvPr id="8195" name="内容占位符 2"/>
          <p:cNvSpPr>
            <a:spLocks noGrp="1"/>
          </p:cNvSpPr>
          <p:nvPr>
            <p:ph idx="4294967295"/>
          </p:nvPr>
        </p:nvSpPr>
        <p:spPr>
          <a:xfrm>
            <a:off x="381635" y="1182370"/>
            <a:ext cx="8429625" cy="4495800"/>
          </a:xfrm>
        </p:spPr>
        <p:txBody>
          <a:bodyPr vert="horz" wrap="square" anchor="t">
            <a:normAutofit/>
          </a:bodyPr>
          <a:lstStyle/>
          <a:p>
            <a:pPr lvl="0">
              <a:lnSpc>
                <a:spcPct val="150000"/>
              </a:lnSpc>
            </a:pPr>
            <a:r>
              <a:rPr lang="zh-CN" altLang="en-US" b="1" dirty="0" smtClean="0">
                <a:solidFill>
                  <a:schemeClr val="tx1"/>
                </a:solidFill>
              </a:rPr>
              <a:t>做探索性课题：体验如何做研究；</a:t>
            </a:r>
            <a:endParaRPr lang="en-US" altLang="zh-CN" b="1" dirty="0" smtClean="0">
              <a:solidFill>
                <a:schemeClr val="tx1"/>
              </a:solidFill>
            </a:endParaRPr>
          </a:p>
          <a:p>
            <a:pPr lvl="0">
              <a:lnSpc>
                <a:spcPct val="150000"/>
              </a:lnSpc>
            </a:pPr>
            <a:r>
              <a:rPr lang="zh-CN" altLang="en-US" b="1" dirty="0" smtClean="0"/>
              <a:t>参与讨论：学习科学交流，特别是提问；</a:t>
            </a:r>
            <a:endParaRPr lang="en-US" altLang="zh-CN" b="1" dirty="0" smtClean="0"/>
          </a:p>
          <a:p>
            <a:pPr lvl="0">
              <a:lnSpc>
                <a:spcPct val="150000"/>
              </a:lnSpc>
            </a:pPr>
            <a:r>
              <a:rPr lang="zh-CN" altLang="en-US" b="1" dirty="0" smtClean="0">
                <a:solidFill>
                  <a:schemeClr val="tx1"/>
                </a:solidFill>
              </a:rPr>
              <a:t>学习研究方法和技能；</a:t>
            </a:r>
            <a:endParaRPr lang="en-US" altLang="zh-CN" b="1" dirty="0" smtClean="0">
              <a:solidFill>
                <a:schemeClr val="tx1"/>
              </a:solidFill>
            </a:endParaRPr>
          </a:p>
          <a:p>
            <a:pPr lvl="0">
              <a:lnSpc>
                <a:spcPct val="150000"/>
              </a:lnSpc>
            </a:pPr>
            <a:r>
              <a:rPr lang="zh-CN" altLang="en-US" b="1" dirty="0" smtClean="0"/>
              <a:t>训练思维：物理建模</a:t>
            </a:r>
            <a:endParaRPr lang="en-US" altLang="zh-CN" b="1" dirty="0" smtClean="0">
              <a:solidFill>
                <a:schemeClr val="tx1"/>
              </a:solidFill>
            </a:endParaRPr>
          </a:p>
        </p:txBody>
      </p:sp>
    </p:spTree>
    <p:extLst>
      <p:ext uri="{BB962C8B-B14F-4D97-AF65-F5344CB8AC3E}">
        <p14:creationId xmlns:p14="http://schemas.microsoft.com/office/powerpoint/2010/main" val="21561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理辩社-2D码"/>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7186" y="836712"/>
            <a:ext cx="3746431"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1547664" y="5157192"/>
            <a:ext cx="6264696" cy="707886"/>
          </a:xfrm>
          <a:prstGeom prst="rect">
            <a:avLst/>
          </a:prstGeom>
        </p:spPr>
        <p:txBody>
          <a:bodyPr wrap="square">
            <a:spAutoFit/>
          </a:bodyPr>
          <a:lstStyle/>
          <a:p>
            <a:pPr marL="285750" indent="-285750">
              <a:buFont typeface="Arial" panose="020B0604020202020204" pitchFamily="34" charset="0"/>
              <a:buChar char="•"/>
            </a:pPr>
            <a:r>
              <a:rPr lang="zh-CN" altLang="en-US" sz="4000" b="1" dirty="0" smtClean="0">
                <a:hlinkClick r:id="rId3"/>
              </a:rPr>
              <a:t>基础物理建模</a:t>
            </a:r>
            <a:r>
              <a:rPr lang="zh-CN" altLang="en-US" sz="4000" b="1" dirty="0" smtClean="0"/>
              <a:t> 课程网页</a:t>
            </a:r>
            <a:endParaRPr lang="zh-CN" altLang="en-US" sz="4000" b="1" dirty="0"/>
          </a:p>
        </p:txBody>
      </p:sp>
    </p:spTree>
    <p:extLst>
      <p:ext uri="{BB962C8B-B14F-4D97-AF65-F5344CB8AC3E}">
        <p14:creationId xmlns:p14="http://schemas.microsoft.com/office/powerpoint/2010/main" val="34856722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p:cNvSpPr>
            <a:spLocks noGrp="1"/>
          </p:cNvSpPr>
          <p:nvPr>
            <p:ph type="title" idx="4294967295"/>
          </p:nvPr>
        </p:nvSpPr>
        <p:spPr>
          <a:xfrm>
            <a:off x="35560" y="260350"/>
            <a:ext cx="8073390" cy="857250"/>
          </a:xfrm>
        </p:spPr>
        <p:txBody>
          <a:bodyPr vert="horz" wrap="square" anchor="ctr">
            <a:normAutofit/>
          </a:bodyPr>
          <a:lstStyle/>
          <a:p>
            <a:pPr lvl="0"/>
            <a:r>
              <a:rPr lang="zh-CN" altLang="en-US" dirty="0" smtClean="0"/>
              <a:t>课程安排</a:t>
            </a:r>
            <a:endParaRPr lang="zh-CN" altLang="en-US" dirty="0"/>
          </a:p>
        </p:txBody>
      </p:sp>
      <p:sp>
        <p:nvSpPr>
          <p:cNvPr id="8195" name="内容占位符 2"/>
          <p:cNvSpPr>
            <a:spLocks noGrp="1"/>
          </p:cNvSpPr>
          <p:nvPr>
            <p:ph idx="4294967295"/>
          </p:nvPr>
        </p:nvSpPr>
        <p:spPr>
          <a:xfrm>
            <a:off x="381635" y="1182370"/>
            <a:ext cx="8429625" cy="5198958"/>
          </a:xfrm>
        </p:spPr>
        <p:txBody>
          <a:bodyPr vert="horz" wrap="square" anchor="t">
            <a:normAutofit/>
          </a:bodyPr>
          <a:lstStyle/>
          <a:p>
            <a:pPr lvl="0">
              <a:lnSpc>
                <a:spcPct val="150000"/>
              </a:lnSpc>
            </a:pPr>
            <a:r>
              <a:rPr lang="zh-CN" altLang="en-US" b="1" dirty="0" smtClean="0">
                <a:solidFill>
                  <a:schemeClr val="tx1"/>
                </a:solidFill>
              </a:rPr>
              <a:t>选第一个课题，组队，联系导师；</a:t>
            </a:r>
            <a:endParaRPr lang="en-US" altLang="zh-CN" b="1" dirty="0" smtClean="0">
              <a:solidFill>
                <a:schemeClr val="tx1"/>
              </a:solidFill>
            </a:endParaRPr>
          </a:p>
          <a:p>
            <a:pPr lvl="0">
              <a:lnSpc>
                <a:spcPct val="150000"/>
              </a:lnSpc>
            </a:pPr>
            <a:r>
              <a:rPr lang="zh-CN" altLang="en-US" b="1" dirty="0" smtClean="0"/>
              <a:t>课题研究</a:t>
            </a:r>
            <a:r>
              <a:rPr lang="en-US" altLang="zh-CN" b="1" dirty="0" smtClean="0"/>
              <a:t>+</a:t>
            </a:r>
            <a:r>
              <a:rPr lang="zh-CN" altLang="en-US" b="1" dirty="0" smtClean="0"/>
              <a:t>讨论；</a:t>
            </a:r>
            <a:endParaRPr lang="en-US" altLang="zh-CN" b="1" dirty="0" smtClean="0"/>
          </a:p>
          <a:p>
            <a:pPr lvl="0">
              <a:lnSpc>
                <a:spcPct val="150000"/>
              </a:lnSpc>
            </a:pPr>
            <a:r>
              <a:rPr lang="zh-CN" altLang="en-US" b="1" dirty="0" smtClean="0">
                <a:solidFill>
                  <a:schemeClr val="tx1"/>
                </a:solidFill>
              </a:rPr>
              <a:t>期中汇报；</a:t>
            </a:r>
            <a:endParaRPr lang="en-US" altLang="zh-CN" b="1" dirty="0" smtClean="0">
              <a:solidFill>
                <a:schemeClr val="tx1"/>
              </a:solidFill>
            </a:endParaRPr>
          </a:p>
          <a:p>
            <a:pPr lvl="0">
              <a:lnSpc>
                <a:spcPct val="150000"/>
              </a:lnSpc>
            </a:pPr>
            <a:r>
              <a:rPr lang="zh-CN" altLang="en-US" b="1" dirty="0" smtClean="0">
                <a:solidFill>
                  <a:schemeClr val="tx1"/>
                </a:solidFill>
              </a:rPr>
              <a:t>第二个课题；</a:t>
            </a:r>
            <a:endParaRPr lang="en-US" altLang="zh-CN" b="1" dirty="0" smtClean="0">
              <a:solidFill>
                <a:schemeClr val="tx1"/>
              </a:solidFill>
            </a:endParaRPr>
          </a:p>
          <a:p>
            <a:pPr lvl="0">
              <a:lnSpc>
                <a:spcPct val="150000"/>
              </a:lnSpc>
            </a:pPr>
            <a:r>
              <a:rPr lang="zh-CN" altLang="en-US" b="1" dirty="0"/>
              <a:t>期末</a:t>
            </a:r>
            <a:r>
              <a:rPr lang="zh-CN" altLang="en-US" b="1" dirty="0" smtClean="0"/>
              <a:t>汇报：课题报告</a:t>
            </a:r>
            <a:r>
              <a:rPr lang="en-US" altLang="zh-CN" b="1" dirty="0" smtClean="0"/>
              <a:t>+</a:t>
            </a:r>
            <a:r>
              <a:rPr lang="zh-CN" altLang="en-US" b="1" dirty="0" smtClean="0"/>
              <a:t>口头汇报；</a:t>
            </a:r>
            <a:endParaRPr lang="en-US" altLang="zh-CN" b="1" dirty="0" smtClean="0"/>
          </a:p>
          <a:p>
            <a:pPr lvl="0">
              <a:lnSpc>
                <a:spcPct val="150000"/>
              </a:lnSpc>
            </a:pPr>
            <a:r>
              <a:rPr lang="zh-CN" altLang="en-US" b="1" dirty="0" smtClean="0"/>
              <a:t>综合评价：课题研究</a:t>
            </a:r>
            <a:r>
              <a:rPr lang="en-US" altLang="zh-CN" b="1" dirty="0" smtClean="0"/>
              <a:t>+</a:t>
            </a:r>
            <a:r>
              <a:rPr lang="zh-CN" altLang="en-US" b="1" dirty="0" smtClean="0"/>
              <a:t>报告</a:t>
            </a:r>
            <a:r>
              <a:rPr lang="en-US" altLang="zh-CN" b="1" dirty="0" smtClean="0"/>
              <a:t>+</a:t>
            </a:r>
            <a:r>
              <a:rPr lang="zh-CN" altLang="en-US" b="1" dirty="0" smtClean="0"/>
              <a:t>两次汇报</a:t>
            </a:r>
            <a:endParaRPr lang="en-US" altLang="zh-CN" b="1" dirty="0" smtClean="0">
              <a:solidFill>
                <a:schemeClr val="tx1"/>
              </a:solidFill>
            </a:endParaRPr>
          </a:p>
        </p:txBody>
      </p:sp>
    </p:spTree>
    <p:extLst>
      <p:ext uri="{BB962C8B-B14F-4D97-AF65-F5344CB8AC3E}">
        <p14:creationId xmlns:p14="http://schemas.microsoft.com/office/powerpoint/2010/main" val="14338467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65839"/>
            <a:ext cx="6120680" cy="64035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3535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27784" y="2489120"/>
            <a:ext cx="4047903" cy="1015663"/>
          </a:xfrm>
          <a:prstGeom prst="rect">
            <a:avLst/>
          </a:prstGeom>
          <a:noFill/>
        </p:spPr>
        <p:txBody>
          <a:bodyPr wrap="none" rtlCol="0">
            <a:spAutoFit/>
          </a:bodyPr>
          <a:lstStyle/>
          <a:p>
            <a:r>
              <a:rPr lang="zh-CN" altLang="en-US" sz="6000" b="1" dirty="0" smtClean="0"/>
              <a:t>欢迎提问！</a:t>
            </a:r>
            <a:endParaRPr lang="zh-CN" altLang="en-US" sz="6000" b="1" dirty="0"/>
          </a:p>
        </p:txBody>
      </p:sp>
    </p:spTree>
    <p:extLst>
      <p:ext uri="{BB962C8B-B14F-4D97-AF65-F5344CB8AC3E}">
        <p14:creationId xmlns:p14="http://schemas.microsoft.com/office/powerpoint/2010/main" val="16141871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自定义 2">
      <a:dk1>
        <a:srgbClr val="FFFFFF"/>
      </a:dk1>
      <a:lt1>
        <a:sysClr val="window" lastClr="FFFFFF"/>
      </a:lt1>
      <a:dk2>
        <a:srgbClr val="004646"/>
      </a:dk2>
      <a:lt2>
        <a:srgbClr val="E1F0FF"/>
      </a:lt2>
      <a:accent1>
        <a:srgbClr val="FFFFFF"/>
      </a:accent1>
      <a:accent2>
        <a:srgbClr val="268868"/>
      </a:accent2>
      <a:accent3>
        <a:srgbClr val="33BD56"/>
      </a:accent3>
      <a:accent4>
        <a:srgbClr val="4BC5B9"/>
      </a:accent4>
      <a:accent5>
        <a:srgbClr val="3163CA"/>
      </a:accent5>
      <a:accent6>
        <a:srgbClr val="4B14AA"/>
      </a:accent6>
      <a:hlink>
        <a:srgbClr val="D9BE02"/>
      </a:hlink>
      <a:folHlink>
        <a:srgbClr val="F900F9"/>
      </a:folHlink>
    </a:clrScheme>
    <a:fontScheme name="视点">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TotalTime>
  <Words>506</Words>
  <Application>Microsoft Office PowerPoint</Application>
  <PresentationFormat>全屏显示(4:3)</PresentationFormat>
  <Paragraphs>85</Paragraphs>
  <Slides>22</Slides>
  <Notes>2</Notes>
  <HiddenSlides>0</HiddenSlides>
  <MMClips>0</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Office 主题</vt:lpstr>
      <vt:lpstr>基础物理建模 </vt:lpstr>
      <vt:lpstr>一个问题</vt:lpstr>
      <vt:lpstr>PowerPoint 演示文稿</vt:lpstr>
      <vt:lpstr>PowerPoint 演示文稿</vt:lpstr>
      <vt:lpstr>AAPT's Recommendation</vt:lpstr>
      <vt:lpstr>什么是物理模型？ What is a model?</vt:lpstr>
      <vt:lpstr>PowerPoint 演示文稿</vt:lpstr>
      <vt:lpstr>Bloom的教学目标</vt:lpstr>
      <vt:lpstr>实验教学的能力模型</vt:lpstr>
      <vt:lpstr>磁摆-混沌</vt:lpstr>
      <vt:lpstr>PowerPoint 演示文稿</vt:lpstr>
      <vt:lpstr>PowerPoint 演示文稿</vt:lpstr>
      <vt:lpstr>PowerPoint 演示文稿</vt:lpstr>
      <vt:lpstr>PowerPoint 演示文稿</vt:lpstr>
      <vt:lpstr>PowerPoint 演示文稿</vt:lpstr>
      <vt:lpstr>生活中的新鲜事</vt:lpstr>
      <vt:lpstr>《Practical Physics》第一版序言</vt:lpstr>
      <vt:lpstr>课程目标</vt:lpstr>
      <vt:lpstr>PowerPoint 演示文稿</vt:lpstr>
      <vt:lpstr>课程安排</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Windows 用户</cp:lastModifiedBy>
  <cp:revision>117</cp:revision>
  <dcterms:created xsi:type="dcterms:W3CDTF">2013-08-19T00:06:00Z</dcterms:created>
  <dcterms:modified xsi:type="dcterms:W3CDTF">2018-03-11T09:19:11Z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2052-10.1.0.5511</vt:lpwstr>
  </property>
</Properties>
</file>