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65" r:id="rId2"/>
    <p:sldId id="280" r:id="rId3"/>
    <p:sldId id="275" r:id="rId4"/>
    <p:sldId id="274" r:id="rId5"/>
    <p:sldId id="276" r:id="rId6"/>
    <p:sldId id="281" r:id="rId7"/>
    <p:sldId id="267" r:id="rId8"/>
    <p:sldId id="272" r:id="rId9"/>
    <p:sldId id="268" r:id="rId10"/>
    <p:sldId id="269" r:id="rId11"/>
    <p:sldId id="284" r:id="rId12"/>
    <p:sldId id="256" r:id="rId13"/>
    <p:sldId id="271" r:id="rId14"/>
    <p:sldId id="270" r:id="rId15"/>
    <p:sldId id="258" r:id="rId16"/>
    <p:sldId id="259" r:id="rId17"/>
    <p:sldId id="260" r:id="rId18"/>
    <p:sldId id="261" r:id="rId19"/>
    <p:sldId id="282" r:id="rId20"/>
    <p:sldId id="279" r:id="rId21"/>
    <p:sldId id="257" r:id="rId22"/>
    <p:sldId id="262" r:id="rId23"/>
    <p:sldId id="263" r:id="rId24"/>
    <p:sldId id="264" r:id="rId25"/>
    <p:sldId id="273" r:id="rId26"/>
    <p:sldId id="277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59" autoAdjust="0"/>
  </p:normalViewPr>
  <p:slideViewPr>
    <p:cSldViewPr snapToGrid="0">
      <p:cViewPr varScale="1">
        <p:scale>
          <a:sx n="67" d="100"/>
          <a:sy n="67" d="100"/>
        </p:scale>
        <p:origin x="-15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1BA3F-0CAF-4F8C-AA67-A584E685B93A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ED927-562C-4999-869E-3DC2FAE4A8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644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150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高脚玻璃杯会在扬声器发出的一定频率的声音作用下发生共振，我们要做的就是找出玻璃酒杯的共振频率和各种参数之间的关系，以及对玻璃杯明显共振现象的观测。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354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035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少数敲击会抑制</a:t>
            </a:r>
            <a:r>
              <a:rPr lang="en-US" altLang="zh-CN" dirty="0" smtClean="0"/>
              <a:t>n=2</a:t>
            </a:r>
            <a:r>
              <a:rPr lang="zh-CN" altLang="en-US" dirty="0" smtClean="0"/>
              <a:t>峰，如敲击</a:t>
            </a:r>
            <a:r>
              <a:rPr lang="en-US" altLang="zh-CN" dirty="0" smtClean="0"/>
              <a:t>11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15</a:t>
            </a:r>
            <a:r>
              <a:rPr lang="zh-CN" altLang="en-US" dirty="0" smtClean="0"/>
              <a:t>。少数摩擦受环境噪音影响出现噪音峰。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802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可能解释波节数大的振动模式频率的声音，不能引起玻璃杯明显共振。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942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0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高脚玻璃杯会在扬声器发出的一定频率的声音作用下发生共振，我们要做的就是找出玻璃酒杯的共振频率和各种参数之间的关系，以及对玻璃杯明显共振现象的观测。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88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高脚玻璃杯会在扬声器发出的一定频率的声音作用下发生共振，我们要做的就是找出玻璃酒杯的共振频率和各种参数之间的关系，以及对玻璃杯明显共振现象的观测。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D927-562C-4999-869E-3DC2FAE4A88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179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8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Part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300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4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92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27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26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6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75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39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12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938D-2789-4BC8-83C7-CDDE07E4DCB7}" type="datetimeFigureOut">
              <a:rPr lang="zh-CN" altLang="en-US" smtClean="0"/>
              <a:t>2017/4/21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D98A5-A0EE-4B9A-BF89-38CFA84E29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14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IMG_1438.m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IMG_1431.mo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14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059633"/>
            <a:ext cx="7772400" cy="1033093"/>
          </a:xfrm>
        </p:spPr>
        <p:txBody>
          <a:bodyPr/>
          <a:lstStyle/>
          <a:p>
            <a:r>
              <a:rPr lang="zh-CN" altLang="en-US" b="1" dirty="0"/>
              <a:t>课题</a:t>
            </a:r>
            <a:r>
              <a:rPr lang="en-US" altLang="zh-CN" b="1" dirty="0"/>
              <a:t>13 Resonating glass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572000" y="3844031"/>
            <a:ext cx="3092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指导老师：岑剡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学生：刘晋榕 曾宇研 王奕苏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8789" y="3417903"/>
            <a:ext cx="338932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 wine glass partially filled with </a:t>
            </a:r>
          </a:p>
          <a:p>
            <a:r>
              <a:rPr lang="en-US" altLang="zh-CN" dirty="0"/>
              <a:t>liquid will resonate when exposed</a:t>
            </a:r>
          </a:p>
          <a:p>
            <a:r>
              <a:rPr lang="en-US" altLang="zh-CN" dirty="0"/>
              <a:t> to the sound from a loudspeaker. </a:t>
            </a:r>
          </a:p>
          <a:p>
            <a:r>
              <a:rPr lang="en-US" altLang="zh-CN" dirty="0"/>
              <a:t>Investigate how the phenomenon</a:t>
            </a:r>
          </a:p>
          <a:p>
            <a:r>
              <a:rPr lang="en-US" altLang="zh-CN" dirty="0"/>
              <a:t> depends on various parameters.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864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23526"/>
            <a:ext cx="7772400" cy="1018690"/>
          </a:xfrm>
        </p:spPr>
        <p:txBody>
          <a:bodyPr/>
          <a:lstStyle/>
          <a:p>
            <a:r>
              <a:rPr lang="en-US" altLang="zh-CN" dirty="0"/>
              <a:t>Part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type="subTitle" idx="1"/>
          </p:nvPr>
        </p:nvSpPr>
        <p:spPr>
          <a:xfrm>
            <a:off x="1143000" y="2892907"/>
            <a:ext cx="6858000" cy="1655762"/>
          </a:xfrm>
        </p:spPr>
        <p:txBody>
          <a:bodyPr>
            <a:normAutofit/>
          </a:bodyPr>
          <a:lstStyle/>
          <a:p>
            <a:r>
              <a:rPr lang="zh-CN" altLang="en-US" sz="6000" dirty="0"/>
              <a:t>课题介绍</a:t>
            </a:r>
          </a:p>
        </p:txBody>
      </p:sp>
    </p:spTree>
    <p:extLst>
      <p:ext uri="{BB962C8B-B14F-4D97-AF65-F5344CB8AC3E}">
        <p14:creationId xmlns:p14="http://schemas.microsoft.com/office/powerpoint/2010/main" val="410351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课题介绍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25"/>
          <a:stretch/>
        </p:blipFill>
        <p:spPr>
          <a:xfrm>
            <a:off x="628650" y="2768017"/>
            <a:ext cx="3449010" cy="3278219"/>
          </a:xfrm>
        </p:spPr>
      </p:pic>
      <p:sp>
        <p:nvSpPr>
          <p:cNvPr id="4" name="文本框 3"/>
          <p:cNvSpPr txBox="1"/>
          <p:nvPr/>
        </p:nvSpPr>
        <p:spPr>
          <a:xfrm>
            <a:off x="628650" y="169068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课题意义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90"/>
          <a:stretch/>
        </p:blipFill>
        <p:spPr>
          <a:xfrm>
            <a:off x="4432041" y="2996345"/>
            <a:ext cx="3439419" cy="27112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364136" y="1300955"/>
            <a:ext cx="1074699" cy="337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22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课题介绍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842662"/>
            <a:ext cx="7886700" cy="2531771"/>
          </a:xfrm>
        </p:spPr>
        <p:txBody>
          <a:bodyPr/>
          <a:lstStyle/>
          <a:p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高脚玻璃杯会在扬声器发出的一定频率的声音作用下发生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共振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找出玻璃酒杯的共振频率和各种参数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如杯壁厚度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、外径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、水深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、杯深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H)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之间的关系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对玻璃杯明显共振现象的观测</a:t>
            </a: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169068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课题目的</a:t>
            </a:r>
          </a:p>
        </p:txBody>
      </p:sp>
    </p:spTree>
    <p:extLst>
      <p:ext uri="{BB962C8B-B14F-4D97-AF65-F5344CB8AC3E}">
        <p14:creationId xmlns:p14="http://schemas.microsoft.com/office/powerpoint/2010/main" val="45957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课题介绍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842662"/>
            <a:ext cx="7886700" cy="2531771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敲击和摩擦杯壁都可测得玻璃杯固有频率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使用麦克风采集声波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使用快速傅里叶变换（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）对采集的声波／振动分析频谱，计算玻璃杯固有频率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控制音箱发声频率和强度，观察共振现象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69068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实验原理与方法</a:t>
            </a:r>
          </a:p>
        </p:txBody>
      </p:sp>
    </p:spTree>
    <p:extLst>
      <p:ext uri="{BB962C8B-B14F-4D97-AF65-F5344CB8AC3E}">
        <p14:creationId xmlns:p14="http://schemas.microsoft.com/office/powerpoint/2010/main" val="182329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23526"/>
            <a:ext cx="7772400" cy="1018690"/>
          </a:xfrm>
        </p:spPr>
        <p:txBody>
          <a:bodyPr/>
          <a:lstStyle/>
          <a:p>
            <a:r>
              <a:rPr lang="en-US" altLang="zh-CN" dirty="0"/>
              <a:t>Part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type="subTitle" idx="1"/>
          </p:nvPr>
        </p:nvSpPr>
        <p:spPr>
          <a:xfrm>
            <a:off x="1143000" y="2892907"/>
            <a:ext cx="6858000" cy="1655762"/>
          </a:xfrm>
        </p:spPr>
        <p:txBody>
          <a:bodyPr>
            <a:normAutofit/>
          </a:bodyPr>
          <a:lstStyle/>
          <a:p>
            <a:r>
              <a:rPr lang="zh-CN" altLang="en-US" sz="6000" dirty="0"/>
              <a:t>实验数据及分析</a:t>
            </a:r>
            <a:endParaRPr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57383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0211" y="876986"/>
            <a:ext cx="28440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敲击的方式图解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C:\Users\zengyuyan\Documents\Tencent Files\715673771\FileRecv\MobileFile\IMG_20170324_16113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14901" b="14073"/>
          <a:stretch/>
        </p:blipFill>
        <p:spPr bwMode="auto">
          <a:xfrm>
            <a:off x="950211" y="1926704"/>
            <a:ext cx="3065607" cy="2909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图片 10" descr="C:\Users\zengyuyan\Documents\Tencent Files\715673771\FileRecv\MobileFile\IMG_20170419_2247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22477" r="7645" b="20183"/>
          <a:stretch/>
        </p:blipFill>
        <p:spPr bwMode="auto">
          <a:xfrm>
            <a:off x="4822354" y="1927339"/>
            <a:ext cx="3331832" cy="29086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054094" y="5090473"/>
            <a:ext cx="857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摩擦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59350" y="5090473"/>
            <a:ext cx="857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敲击</a:t>
            </a:r>
          </a:p>
        </p:txBody>
      </p:sp>
    </p:spTree>
    <p:extLst>
      <p:ext uri="{BB962C8B-B14F-4D97-AF65-F5344CB8AC3E}">
        <p14:creationId xmlns:p14="http://schemas.microsoft.com/office/powerpoint/2010/main" val="134981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93795" y="1162974"/>
            <a:ext cx="21595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频率与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位置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648352"/>
              </p:ext>
            </p:extLst>
          </p:nvPr>
        </p:nvGraphicFramePr>
        <p:xfrm>
          <a:off x="1823846" y="2095447"/>
          <a:ext cx="5699464" cy="30713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424866">
                  <a:extLst>
                    <a:ext uri="{9D8B030D-6E8A-4147-A177-3AD203B41FA5}">
                      <a16:colId xmlns:a16="http://schemas.microsoft.com/office/drawing/2014/main" xmlns="" val="21466294"/>
                    </a:ext>
                  </a:extLst>
                </a:gridCol>
                <a:gridCol w="1424866">
                  <a:extLst>
                    <a:ext uri="{9D8B030D-6E8A-4147-A177-3AD203B41FA5}">
                      <a16:colId xmlns:a16="http://schemas.microsoft.com/office/drawing/2014/main" xmlns="" val="1434935201"/>
                    </a:ext>
                  </a:extLst>
                </a:gridCol>
                <a:gridCol w="1424866">
                  <a:extLst>
                    <a:ext uri="{9D8B030D-6E8A-4147-A177-3AD203B41FA5}">
                      <a16:colId xmlns:a16="http://schemas.microsoft.com/office/drawing/2014/main" xmlns="" val="2506891522"/>
                    </a:ext>
                  </a:extLst>
                </a:gridCol>
                <a:gridCol w="1424866">
                  <a:extLst>
                    <a:ext uri="{9D8B030D-6E8A-4147-A177-3AD203B41FA5}">
                      <a16:colId xmlns:a16="http://schemas.microsoft.com/office/drawing/2014/main" xmlns="" val="2333372522"/>
                    </a:ext>
                  </a:extLst>
                </a:gridCol>
              </a:tblGrid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 dirty="0">
                          <a:effectLst/>
                        </a:rPr>
                        <a:t>敲击位置</a:t>
                      </a:r>
                      <a:endParaRPr lang="zh-CN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水深</a:t>
                      </a:r>
                      <a:r>
                        <a:rPr lang="en-US" altLang="zh-CN" sz="2400" u="none" strike="noStrike">
                          <a:effectLst/>
                        </a:rPr>
                        <a:t>/</a:t>
                      </a:r>
                      <a:r>
                        <a:rPr lang="en-US" sz="2400" u="none" strike="noStrike">
                          <a:effectLst/>
                        </a:rPr>
                        <a:t>mm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频率</a:t>
                      </a:r>
                      <a:r>
                        <a:rPr lang="en-US" altLang="zh-CN" sz="2400" u="none" strike="noStrike">
                          <a:effectLst/>
                        </a:rPr>
                        <a:t>/</a:t>
                      </a:r>
                      <a:r>
                        <a:rPr lang="en-US" sz="2400" u="none" strike="noStrike">
                          <a:effectLst/>
                        </a:rPr>
                        <a:t>Hz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标准差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2027374180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上部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0.0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1010.8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0.5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3663350083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下部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0.0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1010.5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0.4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1376527713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上部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72.5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895.5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0.5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1058096490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下部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72.5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892.1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5.4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2183556329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上部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129.5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467.5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0.1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545476092"/>
                  </a:ext>
                </a:extLst>
              </a:tr>
              <a:tr h="43876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400" u="none" strike="noStrike">
                          <a:effectLst/>
                        </a:rPr>
                        <a:t>下部</a:t>
                      </a:r>
                      <a:endParaRPr lang="zh-CN" altLang="en-US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129.5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>
                          <a:effectLst/>
                        </a:rPr>
                        <a:t>469.0 </a:t>
                      </a:r>
                      <a:endParaRPr lang="en-US" altLang="zh-CN" sz="2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400" u="none" strike="noStrike" dirty="0">
                          <a:effectLst/>
                        </a:rPr>
                        <a:t>0.7 </a:t>
                      </a:r>
                      <a:endParaRPr lang="en-US" altLang="zh-CN" sz="2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6221" marR="16221" marT="16221" marB="0" anchor="ctr"/>
                </a:tc>
                <a:extLst>
                  <a:ext uri="{0D108BD9-81ED-4DB2-BD59-A6C34878D82A}">
                    <a16:rowId xmlns:a16="http://schemas.microsoft.com/office/drawing/2014/main" xmlns="" val="2869845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299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1130" y="550415"/>
            <a:ext cx="43176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敲击的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频谱和局部放大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3920" r="2606" b="2448"/>
          <a:stretch/>
        </p:blipFill>
        <p:spPr>
          <a:xfrm>
            <a:off x="735291" y="1508289"/>
            <a:ext cx="7682846" cy="39026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89" y="2900002"/>
            <a:ext cx="2709398" cy="1405769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6156802" y="1164896"/>
            <a:ext cx="1211664" cy="1054521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>
            <a:cxnSpLocks/>
            <a:stCxn id="8" idx="3"/>
          </p:cNvCxnSpPr>
          <p:nvPr/>
        </p:nvCxnSpPr>
        <p:spPr>
          <a:xfrm flipH="1">
            <a:off x="4888788" y="2064986"/>
            <a:ext cx="1445458" cy="1308529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8" y="3272228"/>
            <a:ext cx="5652197" cy="353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9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27410" y="1012054"/>
            <a:ext cx="66736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无水、有水，大杯、小杯，摩擦、敲击的频率标准差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802565"/>
              </p:ext>
            </p:extLst>
          </p:nvPr>
        </p:nvGraphicFramePr>
        <p:xfrm>
          <a:off x="1319433" y="1873189"/>
          <a:ext cx="6489576" cy="3444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9841">
                  <a:extLst>
                    <a:ext uri="{9D8B030D-6E8A-4147-A177-3AD203B41FA5}">
                      <a16:colId xmlns:a16="http://schemas.microsoft.com/office/drawing/2014/main" xmlns="" val="1746389969"/>
                    </a:ext>
                  </a:extLst>
                </a:gridCol>
                <a:gridCol w="1226212">
                  <a:extLst>
                    <a:ext uri="{9D8B030D-6E8A-4147-A177-3AD203B41FA5}">
                      <a16:colId xmlns:a16="http://schemas.microsoft.com/office/drawing/2014/main" xmlns="" val="2698278698"/>
                    </a:ext>
                  </a:extLst>
                </a:gridCol>
                <a:gridCol w="1086541">
                  <a:extLst>
                    <a:ext uri="{9D8B030D-6E8A-4147-A177-3AD203B41FA5}">
                      <a16:colId xmlns:a16="http://schemas.microsoft.com/office/drawing/2014/main" xmlns="" val="3394475530"/>
                    </a:ext>
                  </a:extLst>
                </a:gridCol>
                <a:gridCol w="1118587">
                  <a:extLst>
                    <a:ext uri="{9D8B030D-6E8A-4147-A177-3AD203B41FA5}">
                      <a16:colId xmlns:a16="http://schemas.microsoft.com/office/drawing/2014/main" xmlns="" val="2876038740"/>
                    </a:ext>
                  </a:extLst>
                </a:gridCol>
                <a:gridCol w="1065320">
                  <a:extLst>
                    <a:ext uri="{9D8B030D-6E8A-4147-A177-3AD203B41FA5}">
                      <a16:colId xmlns:a16="http://schemas.microsoft.com/office/drawing/2014/main" xmlns="" val="607407924"/>
                    </a:ext>
                  </a:extLst>
                </a:gridCol>
                <a:gridCol w="1083075">
                  <a:extLst>
                    <a:ext uri="{9D8B030D-6E8A-4147-A177-3AD203B41FA5}">
                      <a16:colId xmlns:a16="http://schemas.microsoft.com/office/drawing/2014/main" xmlns="" val="422081689"/>
                    </a:ext>
                  </a:extLst>
                </a:gridCol>
              </a:tblGrid>
              <a:tr h="574089"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无水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有水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1541908"/>
                  </a:ext>
                </a:extLst>
              </a:tr>
              <a:tr h="574089"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均值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标准差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均值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标准差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05184777"/>
                  </a:ext>
                </a:extLst>
              </a:tr>
              <a:tr h="5740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 dirty="0">
                          <a:effectLst/>
                          <a:latin typeface="+mn-ea"/>
                          <a:ea typeface="+mn-ea"/>
                        </a:rPr>
                        <a:t>大杯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0</a:t>
                      </a:r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摩擦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628.4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0.3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584.2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0.1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153815827"/>
                  </a:ext>
                </a:extLst>
              </a:tr>
              <a:tr h="5740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0</a:t>
                      </a:r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敲击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629.3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0.3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584.7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0.3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38783737"/>
                  </a:ext>
                </a:extLst>
              </a:tr>
              <a:tr h="5740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小杯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摩擦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2159.4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0.6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2120.3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4.2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94326302"/>
                  </a:ext>
                </a:extLst>
              </a:tr>
              <a:tr h="5740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2000" b="0" i="0" u="none" strike="noStrike">
                          <a:effectLst/>
                          <a:latin typeface="+mn-ea"/>
                          <a:ea typeface="+mn-ea"/>
                        </a:rPr>
                        <a:t>敲击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2170.4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7.3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effectLst/>
                          <a:latin typeface="+mn-ea"/>
                          <a:ea typeface="+mn-ea"/>
                        </a:rPr>
                        <a:t>2123.4 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effectLst/>
                          <a:latin typeface="+mn-ea"/>
                          <a:ea typeface="+mn-ea"/>
                        </a:rPr>
                        <a:t>2.0 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143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04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70857"/>
            <a:ext cx="7644493" cy="819832"/>
          </a:xfrm>
        </p:spPr>
        <p:txBody>
          <a:bodyPr/>
          <a:lstStyle/>
          <a:p>
            <a:pPr algn="ctr"/>
            <a:r>
              <a:rPr lang="zh-CN" altLang="en-US" dirty="0" smtClean="0"/>
              <a:t>音箱引起的共振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如</a:t>
            </a:r>
            <a:r>
              <a:rPr lang="zh-CN" altLang="en-US" dirty="0" smtClean="0">
                <a:hlinkClick r:id="rId2" action="ppaction://hlinkfile"/>
              </a:rPr>
              <a:t>视频</a:t>
            </a:r>
            <a:r>
              <a:rPr lang="zh-CN" altLang="en-US" dirty="0" smtClean="0"/>
              <a:t>所示，与敲击、摩擦频率的第一个峰频率相同的声音可以使玻璃杯共振。</a:t>
            </a:r>
            <a:endParaRPr lang="en-US" altLang="zh-CN" dirty="0" smtClean="0"/>
          </a:p>
          <a:p>
            <a:r>
              <a:rPr lang="zh-CN" altLang="en-US" dirty="0" smtClean="0"/>
              <a:t>其他实验显示第二个峰及以后不能使玻璃杯有明显共振现象。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2586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1130" y="55041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不同波节的振动图像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/>
          <a:stretch/>
        </p:blipFill>
        <p:spPr>
          <a:xfrm>
            <a:off x="5661112" y="2012306"/>
            <a:ext cx="3085816" cy="32308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1" y="1462445"/>
            <a:ext cx="2409611" cy="24158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60" y="1530464"/>
            <a:ext cx="2312324" cy="22798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33" y="3982918"/>
            <a:ext cx="2511985" cy="23320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60" y="4029331"/>
            <a:ext cx="2312324" cy="228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19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1130" y="550415"/>
            <a:ext cx="31261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敲击波节数对比图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t="1276"/>
          <a:stretch/>
        </p:blipFill>
        <p:spPr>
          <a:xfrm>
            <a:off x="1167171" y="1047565"/>
            <a:ext cx="6334460" cy="28375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171" y="3885148"/>
            <a:ext cx="6334460" cy="292721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69" y="981302"/>
            <a:ext cx="1072989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5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1130" y="550415"/>
            <a:ext cx="31261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敲击波节数对比图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071758"/>
              </p:ext>
            </p:extLst>
          </p:nvPr>
        </p:nvGraphicFramePr>
        <p:xfrm>
          <a:off x="275208" y="1047565"/>
          <a:ext cx="4136993" cy="5601811"/>
        </p:xfrm>
        <a:graphic>
          <a:graphicData uri="http://schemas.openxmlformats.org/drawingml/2006/table">
            <a:tbl>
              <a:tblPr/>
              <a:tblGrid>
                <a:gridCol w="1045783">
                  <a:extLst>
                    <a:ext uri="{9D8B030D-6E8A-4147-A177-3AD203B41FA5}">
                      <a16:colId xmlns:a16="http://schemas.microsoft.com/office/drawing/2014/main" xmlns="" val="1471526501"/>
                    </a:ext>
                  </a:extLst>
                </a:gridCol>
                <a:gridCol w="1015024">
                  <a:extLst>
                    <a:ext uri="{9D8B030D-6E8A-4147-A177-3AD203B41FA5}">
                      <a16:colId xmlns:a16="http://schemas.microsoft.com/office/drawing/2014/main" xmlns="" val="3052362315"/>
                    </a:ext>
                  </a:extLst>
                </a:gridCol>
                <a:gridCol w="1091920">
                  <a:extLst>
                    <a:ext uri="{9D8B030D-6E8A-4147-A177-3AD203B41FA5}">
                      <a16:colId xmlns:a16="http://schemas.microsoft.com/office/drawing/2014/main" xmlns="" val="3999523668"/>
                    </a:ext>
                  </a:extLst>
                </a:gridCol>
                <a:gridCol w="984266">
                  <a:extLst>
                    <a:ext uri="{9D8B030D-6E8A-4147-A177-3AD203B41FA5}">
                      <a16:colId xmlns:a16="http://schemas.microsoft.com/office/drawing/2014/main" xmlns="" val="2192065071"/>
                    </a:ext>
                  </a:extLst>
                </a:gridCol>
              </a:tblGrid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629.2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629.4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0411642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628.3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629.5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986371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1663.3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3296833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3137.5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8859217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628.3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629.1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482372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1679.3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663630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3137.2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841841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207.3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629.1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3795421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1676.7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1679.6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2036015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6600.0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3137.3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2988691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8000.1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4784.3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365741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8999.9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8355228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9800.0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7598420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11600.0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6034553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614.7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615.4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8340113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1654.4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6219352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3123.5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322885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425.0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615.2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4386031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1654.7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259967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3130.6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444838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4759.1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381543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6392.5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291301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534.7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2932.8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7650716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7638"/>
              </p:ext>
            </p:extLst>
          </p:nvPr>
        </p:nvGraphicFramePr>
        <p:xfrm>
          <a:off x="4580878" y="1047567"/>
          <a:ext cx="4385570" cy="5601811"/>
        </p:xfrm>
        <a:graphic>
          <a:graphicData uri="http://schemas.openxmlformats.org/drawingml/2006/table">
            <a:tbl>
              <a:tblPr/>
              <a:tblGrid>
                <a:gridCol w="1108620">
                  <a:extLst>
                    <a:ext uri="{9D8B030D-6E8A-4147-A177-3AD203B41FA5}">
                      <a16:colId xmlns:a16="http://schemas.microsoft.com/office/drawing/2014/main" xmlns="" val="1618564797"/>
                    </a:ext>
                  </a:extLst>
                </a:gridCol>
                <a:gridCol w="1076013">
                  <a:extLst>
                    <a:ext uri="{9D8B030D-6E8A-4147-A177-3AD203B41FA5}">
                      <a16:colId xmlns:a16="http://schemas.microsoft.com/office/drawing/2014/main" xmlns="" val="1775512498"/>
                    </a:ext>
                  </a:extLst>
                </a:gridCol>
                <a:gridCol w="1157530">
                  <a:extLst>
                    <a:ext uri="{9D8B030D-6E8A-4147-A177-3AD203B41FA5}">
                      <a16:colId xmlns:a16="http://schemas.microsoft.com/office/drawing/2014/main" xmlns="" val="807351476"/>
                    </a:ext>
                  </a:extLst>
                </a:gridCol>
                <a:gridCol w="1043407">
                  <a:extLst>
                    <a:ext uri="{9D8B030D-6E8A-4147-A177-3AD203B41FA5}">
                      <a16:colId xmlns:a16="http://schemas.microsoft.com/office/drawing/2014/main" xmlns="" val="2018014762"/>
                    </a:ext>
                  </a:extLst>
                </a:gridCol>
              </a:tblGrid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550.6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5944730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557.6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7097412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2932.9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7778963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436.1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1295.7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899969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2314.1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972347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436.7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444.2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912445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2314.5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723477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5754.5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9439747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334.8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149.9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66464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9800.0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340.4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479793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4174.5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8512970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6600.1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8131778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9800.0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9546212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摩擦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495.3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2440654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5570678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1867.3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6396105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2661.7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30157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5200.1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331351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5800.0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709133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6599.9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4316832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9000.1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66037549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9800.1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6982156"/>
                  </a:ext>
                </a:extLst>
              </a:tr>
              <a:tr h="2435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敲击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11400.0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3227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48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963" y="751940"/>
            <a:ext cx="45997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空杯频谱相对峰值与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长度的关系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42"/>
          <a:stretch/>
        </p:blipFill>
        <p:spPr>
          <a:xfrm>
            <a:off x="292963" y="3195623"/>
            <a:ext cx="4065973" cy="3138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" t="8771" r="40452" b="1680"/>
          <a:stretch/>
        </p:blipFill>
        <p:spPr>
          <a:xfrm>
            <a:off x="4554246" y="1540450"/>
            <a:ext cx="4341179" cy="2400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t="8771" r="40593" b="1944"/>
          <a:stretch/>
        </p:blipFill>
        <p:spPr>
          <a:xfrm>
            <a:off x="4554246" y="3940590"/>
            <a:ext cx="4341179" cy="23931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63354" y="179267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波节数大衰减更快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21128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963" y="751940"/>
            <a:ext cx="45997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空杯频谱相对峰值与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长度的关系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98865" y="18551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波节数大衰减更快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0"/>
          <a:stretch/>
        </p:blipFill>
        <p:spPr>
          <a:xfrm>
            <a:off x="410021" y="3300908"/>
            <a:ext cx="4073203" cy="29742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" t="9892" r="52923" b="2046"/>
          <a:stretch/>
        </p:blipFill>
        <p:spPr>
          <a:xfrm>
            <a:off x="4660777" y="1348056"/>
            <a:ext cx="4207040" cy="2441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" t="8838" r="52621" b="1294"/>
          <a:stretch/>
        </p:blipFill>
        <p:spPr>
          <a:xfrm>
            <a:off x="4660777" y="3789415"/>
            <a:ext cx="4270159" cy="24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4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963" y="751940"/>
            <a:ext cx="45997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空杯频谱相对峰值与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长度的关系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98865" y="18551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波节数大衰减更快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74"/>
          <a:stretch/>
        </p:blipFill>
        <p:spPr>
          <a:xfrm>
            <a:off x="385337" y="3213203"/>
            <a:ext cx="4000232" cy="29636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9749" r="53048" b="2838"/>
          <a:stretch/>
        </p:blipFill>
        <p:spPr>
          <a:xfrm>
            <a:off x="4589756" y="1294146"/>
            <a:ext cx="4204418" cy="24147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8937" r="53241" b="2341"/>
          <a:stretch/>
        </p:blipFill>
        <p:spPr>
          <a:xfrm>
            <a:off x="4589757" y="3708872"/>
            <a:ext cx="4204418" cy="246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43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963" y="751940"/>
            <a:ext cx="45997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空杯频谱相对峰值与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FFT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长度的关系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98865" y="18551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波节数大衰减更快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74"/>
          <a:stretch/>
        </p:blipFill>
        <p:spPr>
          <a:xfrm>
            <a:off x="363985" y="3143082"/>
            <a:ext cx="4008189" cy="29848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8897" r="52913" b="1686"/>
          <a:stretch/>
        </p:blipFill>
        <p:spPr>
          <a:xfrm>
            <a:off x="4598633" y="1358284"/>
            <a:ext cx="4225771" cy="24768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8322" r="52815" b="2355"/>
          <a:stretch/>
        </p:blipFill>
        <p:spPr>
          <a:xfrm>
            <a:off x="4598633" y="3835154"/>
            <a:ext cx="4225771" cy="245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03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23526"/>
            <a:ext cx="7772400" cy="1018690"/>
          </a:xfrm>
        </p:spPr>
        <p:txBody>
          <a:bodyPr/>
          <a:lstStyle/>
          <a:p>
            <a:r>
              <a:rPr lang="en-US" altLang="zh-CN" dirty="0"/>
              <a:t>Part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type="subTitle" idx="1"/>
          </p:nvPr>
        </p:nvSpPr>
        <p:spPr>
          <a:xfrm>
            <a:off x="1143000" y="2892907"/>
            <a:ext cx="6858000" cy="1655762"/>
          </a:xfrm>
        </p:spPr>
        <p:txBody>
          <a:bodyPr>
            <a:normAutofit/>
          </a:bodyPr>
          <a:lstStyle/>
          <a:p>
            <a:r>
              <a:rPr lang="zh-CN" altLang="en-US" sz="6000" dirty="0"/>
              <a:t>实验数据拟合</a:t>
            </a:r>
            <a:endParaRPr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4271990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705" y="2153271"/>
            <a:ext cx="4800600" cy="32232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817845" y="105435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拟合公式的物理模型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77322" y="5515429"/>
            <a:ext cx="389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（底面固定的圆柱体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740153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4093" y="816250"/>
            <a:ext cx="46987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一个空杯不同波节与频率关系的拟合</a:t>
            </a:r>
          </a:p>
        </p:txBody>
      </p:sp>
      <p:pic>
        <p:nvPicPr>
          <p:cNvPr id="3" name="图片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6360"/>
            <a:ext cx="7820025" cy="55200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641425" y="2997445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注：</a:t>
            </a:r>
            <a:r>
              <a:rPr lang="en-US" altLang="zh-CN" dirty="0"/>
              <a:t>b=Y/ ρ=9.9e8</a:t>
            </a:r>
          </a:p>
          <a:p>
            <a:r>
              <a:rPr lang="en-US" altLang="zh-CN" dirty="0"/>
              <a:t>Y</a:t>
            </a:r>
            <a:r>
              <a:rPr lang="zh-CN" altLang="en-US" dirty="0"/>
              <a:t>、</a:t>
            </a:r>
            <a:r>
              <a:rPr lang="en-US" altLang="zh-CN" dirty="0"/>
              <a:t>ρ </a:t>
            </a:r>
            <a:r>
              <a:rPr lang="zh-CN" altLang="en-US" dirty="0"/>
              <a:t>为杨氏模量、密度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804" y="4348492"/>
            <a:ext cx="4210638" cy="7906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077477" y="1364468"/>
            <a:ext cx="2434670" cy="565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679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1775" r="6019" b="3217"/>
          <a:stretch/>
        </p:blipFill>
        <p:spPr>
          <a:xfrm>
            <a:off x="568169" y="1009794"/>
            <a:ext cx="7519387" cy="57243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4093" y="816250"/>
            <a:ext cx="56309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拟合多个玻璃杯共振频率与水深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杯深的关系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065" y="1140422"/>
            <a:ext cx="8260225" cy="93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8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2310" r="9988" b="3897"/>
          <a:stretch/>
        </p:blipFill>
        <p:spPr>
          <a:xfrm>
            <a:off x="629680" y="3893021"/>
            <a:ext cx="3637308" cy="27188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4093" y="816250"/>
            <a:ext cx="55034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拟合多个空杯频率与半径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厚度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杯深的关系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11" y="1596183"/>
            <a:ext cx="4210638" cy="7906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95278" y="34356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592037" y="2588097"/>
            <a:ext cx="254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注：</a:t>
            </a:r>
            <a:r>
              <a:rPr lang="en-US" altLang="zh-CN" dirty="0"/>
              <a:t>Y/ ρ=1.20e9</a:t>
            </a:r>
          </a:p>
          <a:p>
            <a:r>
              <a:rPr lang="en-US" altLang="zh-CN" dirty="0"/>
              <a:t>Y</a:t>
            </a:r>
            <a:r>
              <a:rPr lang="zh-CN" altLang="en-US" dirty="0"/>
              <a:t>、</a:t>
            </a:r>
            <a:r>
              <a:rPr lang="en-US" altLang="zh-CN" dirty="0"/>
              <a:t>ρ </a:t>
            </a:r>
            <a:r>
              <a:rPr lang="zh-CN" altLang="en-US" dirty="0"/>
              <a:t>为杨氏模量、密度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t="8503" r="11553" b="4590"/>
          <a:stretch/>
        </p:blipFill>
        <p:spPr>
          <a:xfrm>
            <a:off x="629766" y="1356077"/>
            <a:ext cx="3637221" cy="274090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364136" y="1300955"/>
            <a:ext cx="1074699" cy="337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22" y="4065997"/>
            <a:ext cx="1072989" cy="34140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" t="9594" r="10928" b="5062"/>
          <a:stretch/>
        </p:blipFill>
        <p:spPr>
          <a:xfrm>
            <a:off x="4438834" y="3927517"/>
            <a:ext cx="3791935" cy="278457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694" y="3803225"/>
            <a:ext cx="1072989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53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4093" y="816250"/>
            <a:ext cx="6256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拟合多个空杯频率与半径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厚度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杯深的关系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汇总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536" y="1838963"/>
            <a:ext cx="4210638" cy="7906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95278" y="34356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267536" y="2789327"/>
            <a:ext cx="14510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注：</a:t>
            </a:r>
            <a:endParaRPr lang="en-US" altLang="zh-CN" dirty="0"/>
          </a:p>
          <a:p>
            <a:r>
              <a:rPr lang="en-US" altLang="zh-CN" dirty="0"/>
              <a:t>Y/ ρ=1.20e9</a:t>
            </a:r>
          </a:p>
          <a:p>
            <a:r>
              <a:rPr lang="en-US" altLang="zh-CN" dirty="0"/>
              <a:t>Y</a:t>
            </a:r>
            <a:r>
              <a:rPr lang="zh-CN" altLang="en-US" dirty="0"/>
              <a:t>为杨氏模量</a:t>
            </a:r>
            <a:endParaRPr lang="en-US" altLang="zh-CN" dirty="0"/>
          </a:p>
          <a:p>
            <a:r>
              <a:rPr lang="en-US" altLang="zh-CN" dirty="0"/>
              <a:t>ρ</a:t>
            </a:r>
            <a:r>
              <a:rPr lang="zh-CN" altLang="en-US" dirty="0"/>
              <a:t>为密度</a:t>
            </a:r>
            <a:endParaRPr lang="en-US" altLang="zh-CN" dirty="0"/>
          </a:p>
          <a:p>
            <a:r>
              <a:rPr lang="en-US" altLang="zh-CN" dirty="0"/>
              <a:t>a</a:t>
            </a:r>
            <a:r>
              <a:rPr lang="zh-CN" altLang="en-US" dirty="0"/>
              <a:t>为厚度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62274"/>
              </p:ext>
            </p:extLst>
          </p:nvPr>
        </p:nvGraphicFramePr>
        <p:xfrm>
          <a:off x="864093" y="1838963"/>
          <a:ext cx="3340360" cy="3797559"/>
        </p:xfrm>
        <a:graphic>
          <a:graphicData uri="http://schemas.openxmlformats.org/drawingml/2006/table">
            <a:tbl>
              <a:tblPr>
                <a:tableStyleId>{2A488322-F2BA-4B5B-9748-0D474271808F}</a:tableStyleId>
              </a:tblPr>
              <a:tblGrid>
                <a:gridCol w="1670180">
                  <a:extLst>
                    <a:ext uri="{9D8B030D-6E8A-4147-A177-3AD203B41FA5}">
                      <a16:colId xmlns:a16="http://schemas.microsoft.com/office/drawing/2014/main" xmlns="" val="2869040082"/>
                    </a:ext>
                  </a:extLst>
                </a:gridCol>
                <a:gridCol w="1670180">
                  <a:extLst>
                    <a:ext uri="{9D8B030D-6E8A-4147-A177-3AD203B41FA5}">
                      <a16:colId xmlns:a16="http://schemas.microsoft.com/office/drawing/2014/main" xmlns="" val="1566762239"/>
                    </a:ext>
                  </a:extLst>
                </a:gridCol>
              </a:tblGrid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</a:rPr>
                        <a:t>实验值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</a:rPr>
                        <a:t>理论值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330769128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2149.492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2069.703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01297847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1569.419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1513.041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58189844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1298.658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1343.458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251909020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1189.117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1341.856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74050571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1233.248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1178.927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720520525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1230.547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1244.005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63894025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1120.214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981.111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8429567"/>
                  </a:ext>
                </a:extLst>
              </a:tr>
              <a:tr h="42195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>
                          <a:effectLst/>
                        </a:rPr>
                        <a:t>629.4579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</a:rPr>
                        <a:t>832.5425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54220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810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4093" y="816250"/>
            <a:ext cx="59498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讨论：不同形状饮料杯频率与水深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杯深的关系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95278" y="34356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1" b="3629"/>
          <a:stretch/>
        </p:blipFill>
        <p:spPr>
          <a:xfrm>
            <a:off x="1494408" y="1406934"/>
            <a:ext cx="6708559" cy="51352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94" y="3091968"/>
            <a:ext cx="337055" cy="105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44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实验结论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5736" y="1603603"/>
            <a:ext cx="7886700" cy="4144054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玻璃杯的振动由多种不同波节振动组成。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各种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条件下，摩擦与敲击得到的共振频率差异极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小，且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n=2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峰与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音箱引起共振的声音频率相同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摩擦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只会激起一个主峰，但敲击可以激起多个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甚至抑制了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n=2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6894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实验结论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2531771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波节数大的振动衰减更快，波节数与频率正相关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随水深增加频率先基本不变，然后频率逐渐降低。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频率与厚度正相关，与外径大致平方反比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拟合得到玻璃杯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Y/ρ=1.1E9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9976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996</Words>
  <Application>Microsoft Office PowerPoint</Application>
  <PresentationFormat>全屏显示(4:3)</PresentationFormat>
  <Paragraphs>343</Paragraphs>
  <Slides>27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课题13 Resonating glass</vt:lpstr>
      <vt:lpstr>Part 1</vt:lpstr>
      <vt:lpstr>课题介绍</vt:lpstr>
      <vt:lpstr>课题介绍</vt:lpstr>
      <vt:lpstr>课题介绍</vt:lpstr>
      <vt:lpstr>Part 2</vt:lpstr>
      <vt:lpstr>PowerPoint 演示文稿</vt:lpstr>
      <vt:lpstr>PowerPoint 演示文稿</vt:lpstr>
      <vt:lpstr>PowerPoint 演示文稿</vt:lpstr>
      <vt:lpstr>PowerPoint 演示文稿</vt:lpstr>
      <vt:lpstr>音箱引起的共振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 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实验结论</vt:lpstr>
      <vt:lpstr>实验结论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yisu</dc:creator>
  <cp:lastModifiedBy>admin</cp:lastModifiedBy>
  <cp:revision>42</cp:revision>
  <dcterms:created xsi:type="dcterms:W3CDTF">2017-04-21T06:00:57Z</dcterms:created>
  <dcterms:modified xsi:type="dcterms:W3CDTF">2017-04-21T15:20:14Z</dcterms:modified>
</cp:coreProperties>
</file>