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8.jpg" ContentType="image/png"/>
  <Override PartName="/ppt/media/image10.jpg" ContentType="image/png"/>
  <Override PartName="/ppt/media/image11.jpg" ContentType="image/pn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59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C8CA4D-1329-4FF7-9C3D-B8FF9C39CAD7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0715B-7E26-44FA-ACD5-A6D1D7C52E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673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0715B-7E26-44FA-ACD5-A6D1D7C52EC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610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0F602-2230-4191-BF63-D91E10E1DF4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6936-A126-4872-8DD6-A7BE86B144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664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0F602-2230-4191-BF63-D91E10E1DF4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6936-A126-4872-8DD6-A7BE86B144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676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0F602-2230-4191-BF63-D91E10E1DF4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6936-A126-4872-8DD6-A7BE86B144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513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0F602-2230-4191-BF63-D91E10E1DF4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6936-A126-4872-8DD6-A7BE86B144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747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0F602-2230-4191-BF63-D91E10E1DF4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6936-A126-4872-8DD6-A7BE86B144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879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0F602-2230-4191-BF63-D91E10E1DF4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6936-A126-4872-8DD6-A7BE86B144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729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0F602-2230-4191-BF63-D91E10E1DF4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6936-A126-4872-8DD6-A7BE86B144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782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0F602-2230-4191-BF63-D91E10E1DF4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6936-A126-4872-8DD6-A7BE86B144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085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0F602-2230-4191-BF63-D91E10E1DF4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6936-A126-4872-8DD6-A7BE86B144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418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0F602-2230-4191-BF63-D91E10E1DF4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6936-A126-4872-8DD6-A7BE86B144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509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0F602-2230-4191-BF63-D91E10E1DF4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6936-A126-4872-8DD6-A7BE86B144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978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0F602-2230-4191-BF63-D91E10E1DF4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76936-A126-4872-8DD6-A7BE86B144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106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8.jpg"/><Relationship Id="rId7" Type="http://schemas.openxmlformats.org/officeDocument/2006/relationships/image" Target="../media/image10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xmlns="" id="{008BB3FD-B2CD-4BA8-9AAB-94591DA73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4450" y="805759"/>
            <a:ext cx="9133785" cy="1916098"/>
          </a:xfrm>
        </p:spPr>
        <p:txBody>
          <a:bodyPr>
            <a:normAutofit/>
          </a:bodyPr>
          <a:lstStyle/>
          <a:p>
            <a:pPr algn="ctr"/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拉曼光谱</a:t>
            </a:r>
            <a:r>
              <a:rPr lang="en-US" altLang="zh-CN" b="1" smtClean="0">
                <a:latin typeface="黑体" panose="02010609060101010101" pitchFamily="49" charset="-122"/>
                <a:ea typeface="黑体" panose="02010609060101010101" pitchFamily="49" charset="-122"/>
              </a:rPr>
              <a:t/>
            </a:r>
            <a:br>
              <a:rPr lang="en-US" altLang="zh-CN" b="1" smtClean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en-US" altLang="zh-CN" b="1" smtClean="0">
                <a:latin typeface="黑体" panose="02010609060101010101" pitchFamily="49" charset="-122"/>
                <a:ea typeface="黑体" panose="02010609060101010101" pitchFamily="49" charset="-122"/>
              </a:rPr>
              <a:t>Raman</a:t>
            </a: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Spectroscopy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xmlns="" id="{686EACB2-1021-433B-A2D9-BAC184E4B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7529" y="3298951"/>
            <a:ext cx="11347450" cy="3161892"/>
          </a:xfrm>
        </p:spPr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>
                <a:solidFill>
                  <a:schemeClr val="tx1"/>
                </a:solidFill>
              </a:rPr>
              <a:t>                                                                                     </a:t>
            </a:r>
            <a:r>
              <a:rPr lang="zh-CN" altLang="en-US" b="1" dirty="0">
                <a:solidFill>
                  <a:schemeClr val="tx1"/>
                </a:solidFill>
              </a:rPr>
              <a:t>系别：核科学与技术系</a:t>
            </a:r>
            <a:endParaRPr lang="en-US" altLang="zh-CN" b="1" dirty="0">
              <a:solidFill>
                <a:schemeClr val="tx1"/>
              </a:solidFill>
            </a:endParaRPr>
          </a:p>
          <a:p>
            <a:endParaRPr lang="en-US" altLang="zh-CN" b="1" dirty="0">
              <a:solidFill>
                <a:schemeClr val="tx1"/>
              </a:solidFill>
            </a:endParaRPr>
          </a:p>
          <a:p>
            <a:r>
              <a:rPr lang="zh-CN" altLang="en-US" b="1" dirty="0">
                <a:solidFill>
                  <a:schemeClr val="tx1"/>
                </a:solidFill>
              </a:rPr>
              <a:t>                                                                                     报告人：沙小龙、吴思捷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722" y="3298951"/>
            <a:ext cx="2004316" cy="285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92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xmlns="" id="{51D2B2C2-C01B-4678-8AE6-B196E7099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目录：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xmlns="" id="{A5B14AD7-5B23-41EC-9BCC-7D3286CB3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实验目的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实验背景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实验原理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实验结果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实验结论</a:t>
            </a:r>
          </a:p>
        </p:txBody>
      </p:sp>
    </p:spTree>
    <p:extLst>
      <p:ext uri="{BB962C8B-B14F-4D97-AF65-F5344CB8AC3E}">
        <p14:creationId xmlns:p14="http://schemas.microsoft.com/office/powerpoint/2010/main" val="79573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0F895C9-3536-4225-A02C-9E6DC1013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4835"/>
          </a:xfrm>
        </p:spPr>
        <p:txBody>
          <a:bodyPr/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实验目的</a:t>
            </a:r>
            <a:r>
              <a:rPr lang="zh-CN" altLang="en-US" dirty="0"/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xmlns="" id="{6119FB3D-9E99-49A8-96F3-0F85A66E69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49960"/>
                <a:ext cx="10515600" cy="4927003"/>
              </a:xfrm>
            </p:spPr>
            <p:txBody>
              <a:bodyPr>
                <a:normAutofit fontScale="70000" lnSpcReduction="20000"/>
              </a:bodyPr>
              <a:lstStyle/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sz="3600" dirty="0"/>
                  <a:t> </a:t>
                </a:r>
                <a:r>
                  <a:rPr lang="zh-CN" altLang="en-US" sz="4000" dirty="0"/>
                  <a:t>熟悉拉曼散射原理</a:t>
                </a:r>
                <a:endParaRPr lang="en-US" altLang="zh-CN" sz="4000" dirty="0"/>
              </a:p>
              <a:p>
                <a:endParaRPr lang="en-US" altLang="zh-CN" sz="3600" dirty="0"/>
              </a:p>
              <a:p>
                <a:pPr marL="0" indent="0">
                  <a:buNone/>
                </a:pPr>
                <a:r>
                  <a:rPr lang="zh-CN" altLang="en-US" sz="3600" dirty="0"/>
                  <a:t>   </a:t>
                </a:r>
                <a:r>
                  <a:rPr lang="zh-CN" altLang="en-US" sz="4000" dirty="0"/>
                  <a:t>掌握对应实验方法</a:t>
                </a:r>
                <a:endParaRPr lang="en-US" altLang="zh-CN" sz="4000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 </a:t>
                </a:r>
                <a:r>
                  <a:rPr lang="zh-CN" altLang="en-US" sz="4000" dirty="0"/>
                  <a:t>测量</a:t>
                </a:r>
                <a14:m>
                  <m:oMath xmlns:m="http://schemas.openxmlformats.org/officeDocument/2006/math">
                    <m:r>
                      <a:rPr lang="en-US" altLang="zh-CN" sz="4000" b="0" i="1" smtClean="0">
                        <a:latin typeface="Cambria Math" panose="02040503050406030204" pitchFamily="18" charset="0"/>
                      </a:rPr>
                      <m:t>𝐶𝐶</m:t>
                    </m:r>
                    <m:sSub>
                      <m:sSubPr>
                        <m:ctrlPr>
                          <a:rPr lang="en-US" altLang="zh-CN" sz="4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40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zh-CN" altLang="en-US" sz="4000" dirty="0"/>
                  <a:t>分子的拉曼谱</a:t>
                </a:r>
                <a:endParaRPr lang="en-US" altLang="zh-CN" sz="4000" dirty="0"/>
              </a:p>
              <a:p>
                <a:endParaRPr lang="en-US" altLang="zh-CN" sz="3600" dirty="0"/>
              </a:p>
              <a:p>
                <a:pPr marL="0" indent="0">
                  <a:buNone/>
                </a:pPr>
                <a:r>
                  <a:rPr lang="en-US" altLang="zh-CN" sz="3600" dirty="0"/>
                  <a:t>   </a:t>
                </a:r>
                <a:r>
                  <a:rPr lang="zh-CN" altLang="en-US" sz="4000" dirty="0"/>
                  <a:t>分析</a:t>
                </a:r>
                <a14:m>
                  <m:oMath xmlns:m="http://schemas.openxmlformats.org/officeDocument/2006/math">
                    <m:r>
                      <a:rPr lang="en-US" altLang="zh-CN" sz="4000" b="0" i="1" smtClean="0">
                        <a:latin typeface="Cambria Math" panose="02040503050406030204" pitchFamily="18" charset="0"/>
                      </a:rPr>
                      <m:t>𝐶𝐶</m:t>
                    </m:r>
                    <m:sSub>
                      <m:sSubPr>
                        <m:ctrlPr>
                          <a:rPr lang="en-US" altLang="zh-CN" sz="4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40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zh-CN" altLang="en-US" sz="4000" dirty="0"/>
                  <a:t>分子的结构和振动对称性</a:t>
                </a:r>
                <a:endParaRPr lang="en-US" altLang="zh-CN" sz="4000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pPr marL="0" indent="0">
                  <a:buNone/>
                </a:pPr>
                <a:r>
                  <a:rPr lang="zh-CN" altLang="en-US" dirty="0"/>
                  <a:t>    </a:t>
                </a:r>
                <a:endParaRPr lang="en-US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119FB3D-9E99-49A8-96F3-0F85A66E69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49960"/>
                <a:ext cx="10515600" cy="4927003"/>
              </a:xfrm>
              <a:blipFill rotWithShape="0">
                <a:blip r:embed="rId2"/>
                <a:stretch>
                  <a:fillRect l="-8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302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51A9207-BCE4-49F6-8026-6A2B21BD7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6170"/>
          </a:xfrm>
        </p:spPr>
        <p:txBody>
          <a:bodyPr/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实验背景：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FAD11BC-8E8D-44A8-828B-E616DA9FF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296"/>
            <a:ext cx="10515600" cy="4725667"/>
          </a:xfrm>
        </p:spPr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康普顿散射之后的又一伟大发现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					—</a:t>
            </a:r>
            <a:r>
              <a:rPr lang="zh-CN" altLang="en-US" dirty="0"/>
              <a:t>拉曼散射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>
              <a:buSzPct val="40000"/>
              <a:buFont typeface="Wingdings" panose="05000000000000000000" pitchFamily="2" charset="2"/>
              <a:buChar char="l"/>
            </a:pPr>
            <a:r>
              <a:rPr lang="zh-CN" altLang="en-US" dirty="0"/>
              <a:t>拉曼散射</a:t>
            </a:r>
            <a:r>
              <a:rPr lang="en-US" altLang="zh-CN" dirty="0"/>
              <a:t>—</a:t>
            </a:r>
            <a:r>
              <a:rPr lang="zh-CN" altLang="en-US" dirty="0"/>
              <a:t>分子的振动和转动、物质结构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				</a:t>
            </a:r>
          </a:p>
          <a:p>
            <a:pPr marL="0" indent="0">
              <a:buNone/>
            </a:pP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557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920EAC5-4E41-486F-AEC5-72B326C4F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668"/>
            <a:ext cx="10515600" cy="939567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实验原理：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xmlns="" id="{1AF9260B-B917-420D-B734-05673834CE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58301" y="1221333"/>
                <a:ext cx="11526175" cy="563740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zh-CN" altLang="en-US" sz="26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（一）理论原理：</a:t>
                </a:r>
                <a:endParaRPr lang="en-US" altLang="zh-CN" sz="26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sz="26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           </a:t>
                </a:r>
                <a:r>
                  <a:rPr lang="zh-CN" altLang="en-US" sz="26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经典解释：电磁波导致分子极化</a:t>
                </a:r>
                <a:endParaRPr lang="en-US" altLang="zh-CN" sz="26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sz="26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          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altLang="zh-CN" sz="26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2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𝑃</m:t>
                        </m:r>
                      </m:e>
                    </m:acc>
                    <m:r>
                      <a:rPr lang="en-US" altLang="zh-CN" sz="26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</m:t>
                    </m:r>
                    <m:r>
                      <a:rPr lang="zh-CN" altLang="en-US" sz="260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𝛼</m:t>
                    </m:r>
                    <m:acc>
                      <m:accPr>
                        <m:chr m:val="⃑"/>
                        <m:ctrlPr>
                          <a:rPr lang="zh-CN" altLang="en-US" sz="260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2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𝐸</m:t>
                        </m:r>
                      </m:e>
                    </m:acc>
                  </m:oMath>
                </a14:m>
                <a:endParaRPr lang="en-US" altLang="zh-CN" sz="2600" i="1" dirty="0">
                  <a:latin typeface="Cambria Math" panose="02040503050406030204" pitchFamily="18" charset="0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sz="2600" b="0" dirty="0">
                    <a:ea typeface="宋体" panose="02010600030101010101" pitchFamily="2" charset="-122"/>
                  </a:rPr>
                  <a:t>                        </a:t>
                </a:r>
                <a14:m>
                  <m:oMath xmlns:m="http://schemas.openxmlformats.org/officeDocument/2006/math">
                    <m:r>
                      <a:rPr lang="en-US" altLang="zh-CN" sz="2600" b="0" i="0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</m:t>
                    </m:r>
                    <m:sSub>
                      <m:sSubPr>
                        <m:ctrlPr>
                          <a:rPr lang="en-US" altLang="zh-CN" sz="2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2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𝑐</m:t>
                        </m:r>
                      </m:e>
                      <m:sub>
                        <m:r>
                          <a:rPr lang="en-US" altLang="zh-CN" sz="2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  <m:r>
                      <a:rPr lang="en-US" altLang="zh-CN" sz="2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𝑐𝑜𝑠</m:t>
                    </m:r>
                    <m:r>
                      <a:rPr lang="en-US" altLang="zh-CN" sz="2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2</m:t>
                    </m:r>
                    <m:r>
                      <a:rPr lang="zh-CN" altLang="en-US" sz="2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𝜋</m:t>
                    </m:r>
                    <m:r>
                      <a:rPr lang="zh-CN" altLang="en-US" sz="2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𝜈</m:t>
                    </m:r>
                    <m:r>
                      <a:rPr lang="en-US" altLang="zh-CN" sz="2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𝑡</m:t>
                    </m:r>
                    <m:r>
                      <a:rPr lang="en-US" altLang="zh-CN" sz="2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+</m:t>
                    </m:r>
                    <m:sSub>
                      <m:sSubPr>
                        <m:ctrlPr>
                          <a:rPr lang="en-US" altLang="zh-CN" sz="2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2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𝑐</m:t>
                        </m:r>
                      </m:e>
                      <m:sub>
                        <m:r>
                          <a:rPr lang="en-US" altLang="zh-CN" sz="2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  <m:r>
                      <a:rPr lang="en-US" altLang="zh-CN" sz="2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𝑐𝑜𝑠</m:t>
                    </m:r>
                    <m:r>
                      <a:rPr lang="en-US" altLang="zh-CN" sz="2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2</m:t>
                    </m:r>
                    <m:r>
                      <a:rPr lang="zh-CN" altLang="en-US" sz="2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𝜋</m:t>
                    </m:r>
                    <m:d>
                      <m:dPr>
                        <m:ctrlPr>
                          <a:rPr lang="en-US" altLang="zh-CN" sz="2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dPr>
                      <m:e>
                        <m:r>
                          <a:rPr lang="zh-CN" altLang="en-US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𝜈</m:t>
                        </m:r>
                        <m:r>
                          <a:rPr lang="en-US" altLang="zh-CN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</m:ctrlPr>
                          </m:sSubPr>
                          <m:e>
                            <m:r>
                              <a:rPr lang="zh-CN" altLang="en-US" sz="2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𝜈</m:t>
                            </m:r>
                          </m:e>
                          <m:sub>
                            <m:r>
                              <a:rPr lang="en-US" altLang="zh-CN" sz="2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altLang="zh-CN" sz="2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𝑡</m:t>
                    </m:r>
                    <m:r>
                      <a:rPr lang="en-US" altLang="zh-CN" sz="2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+</m:t>
                    </m:r>
                    <m:sSub>
                      <m:sSubPr>
                        <m:ctrlPr>
                          <a:rPr lang="en-US" altLang="zh-CN" sz="2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2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𝑐</m:t>
                        </m:r>
                      </m:e>
                      <m:sub>
                        <m:r>
                          <a:rPr lang="en-US" altLang="zh-CN" sz="2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2600" b="0" dirty="0"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𝑐𝑜𝑠</m:t>
                    </m:r>
                    <m:r>
                      <a:rPr lang="en-US" altLang="zh-CN" sz="2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2</m:t>
                    </m:r>
                    <m:r>
                      <a:rPr lang="zh-CN" altLang="en-US" sz="2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𝜋</m:t>
                    </m:r>
                    <m:d>
                      <m:dPr>
                        <m:ctrlPr>
                          <a:rPr lang="en-US" altLang="zh-CN" sz="26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dPr>
                      <m:e>
                        <m:r>
                          <a:rPr lang="zh-CN" altLang="en-US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𝜈</m:t>
                        </m:r>
                        <m:r>
                          <a:rPr lang="en-US" altLang="zh-CN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</m:ctrlPr>
                          </m:sSubPr>
                          <m:e>
                            <m:r>
                              <a:rPr lang="zh-CN" altLang="en-US" sz="2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𝜈</m:t>
                            </m:r>
                          </m:e>
                          <m:sub>
                            <m:r>
                              <a:rPr lang="en-US" altLang="zh-CN" sz="2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altLang="zh-CN" sz="2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𝑡</m:t>
                    </m:r>
                  </m:oMath>
                </a14:m>
                <a:endParaRPr lang="en-US" altLang="zh-CN" sz="26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r>
                  <a:rPr lang="zh-CN" altLang="en-US" sz="26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拉曼散射</a:t>
                </a:r>
                <a:endParaRPr lang="en-US" altLang="zh-CN" sz="26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endParaRPr lang="en-US" altLang="zh-CN" sz="26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sz="26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                                         </a:t>
                </a:r>
                <a:r>
                  <a:rPr lang="zh-CN" altLang="en-US" sz="26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弹性碰撞：</a:t>
                </a:r>
                <a14:m>
                  <m:oMath xmlns:m="http://schemas.openxmlformats.org/officeDocument/2006/math">
                    <m:r>
                      <a:rPr lang="zh-CN" altLang="en-US" sz="2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𝜈</m:t>
                    </m:r>
                  </m:oMath>
                </a14:m>
                <a:endParaRPr lang="en-US" altLang="zh-CN" sz="26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sz="26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           </a:t>
                </a:r>
                <a:r>
                  <a:rPr lang="zh-CN" altLang="en-US" sz="26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量子描述：光量子与分子碰撞</a:t>
                </a:r>
                <a:endParaRPr lang="en-US" altLang="zh-CN" sz="26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sz="26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                                         </a:t>
                </a:r>
                <a:r>
                  <a:rPr lang="zh-CN" altLang="en-US" sz="26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非弹性碰撞</a:t>
                </a:r>
                <a:r>
                  <a:rPr lang="en-US" altLang="zh-CN" sz="26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:</a:t>
                </a:r>
                <a14:m>
                  <m:oMath xmlns:m="http://schemas.openxmlformats.org/officeDocument/2006/math">
                    <m:r>
                      <a:rPr lang="zh-CN" altLang="en-US" sz="2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𝜈</m:t>
                    </m:r>
                    <m:r>
                      <a:rPr lang="en-US" altLang="zh-CN" sz="2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−</m:t>
                    </m:r>
                    <m:sSub>
                      <m:sSubPr>
                        <m:ctrlPr>
                          <a:rPr lang="en-US" altLang="zh-CN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zh-CN" altLang="en-US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𝜈</m:t>
                        </m:r>
                      </m:e>
                      <m:sub>
                        <m:r>
                          <a:rPr lang="en-US" altLang="zh-CN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sub>
                    </m:sSub>
                  </m:oMath>
                </a14:m>
                <a:endParaRPr lang="en-US" altLang="zh-CN" sz="26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r>
                  <a:rPr lang="zh-CN" altLang="en-US" sz="2600" b="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                                                                                                                     </a:t>
                </a:r>
                <a14:m>
                  <m:oMath xmlns:m="http://schemas.openxmlformats.org/officeDocument/2006/math">
                    <m:r>
                      <a:rPr lang="zh-CN" altLang="en-US" sz="2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𝜈</m:t>
                    </m:r>
                    <m:r>
                      <a:rPr lang="en-US" altLang="zh-CN" sz="2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+</m:t>
                    </m:r>
                    <m:sSub>
                      <m:sSubPr>
                        <m:ctrlPr>
                          <a:rPr lang="en-US" altLang="zh-CN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zh-CN" altLang="en-US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𝜈</m:t>
                        </m:r>
                      </m:e>
                      <m:sub>
                        <m:r>
                          <a:rPr lang="en-US" altLang="zh-CN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sub>
                    </m:sSub>
                  </m:oMath>
                </a14:m>
                <a:endParaRPr lang="en-US" altLang="zh-CN" sz="26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zh-CN" altLang="en-US" sz="2600" b="0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𝜈</m:t>
                    </m:r>
                  </m:oMath>
                </a14:m>
                <a:r>
                  <a:rPr lang="zh-CN" altLang="en-US" sz="26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：瑞利散射、 </a:t>
                </a:r>
                <a14:m>
                  <m:oMath xmlns:m="http://schemas.openxmlformats.org/officeDocument/2006/math">
                    <m:r>
                      <a:rPr lang="zh-CN" altLang="en-US" sz="2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𝜈</m:t>
                    </m:r>
                    <m:r>
                      <a:rPr lang="en-US" altLang="zh-CN" sz="2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−</m:t>
                    </m:r>
                    <m:sSub>
                      <m:sSubPr>
                        <m:ctrlPr>
                          <a:rPr lang="en-US" altLang="zh-CN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zh-CN" altLang="en-US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𝜈</m:t>
                        </m:r>
                      </m:e>
                      <m:sub>
                        <m:r>
                          <a:rPr lang="en-US" altLang="zh-CN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sz="26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：斯托克斯线、 </a:t>
                </a:r>
                <a14:m>
                  <m:oMath xmlns:m="http://schemas.openxmlformats.org/officeDocument/2006/math">
                    <m:r>
                      <a:rPr lang="zh-CN" altLang="en-US" sz="2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𝜈</m:t>
                    </m:r>
                    <m:r>
                      <a:rPr lang="en-US" altLang="zh-CN" sz="2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+</m:t>
                    </m:r>
                    <m:sSub>
                      <m:sSubPr>
                        <m:ctrlPr>
                          <a:rPr lang="en-US" altLang="zh-CN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zh-CN" altLang="en-US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𝜈</m:t>
                        </m:r>
                      </m:e>
                      <m:sub>
                        <m:r>
                          <a:rPr lang="en-US" altLang="zh-CN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sz="26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：反斯托克斯线</a:t>
                </a:r>
                <a:endParaRPr lang="en-US" altLang="zh-CN" sz="26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endParaRPr lang="zh-CN" altLang="en-US" sz="32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AF9260B-B917-420D-B734-05673834CE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8301" y="1221333"/>
                <a:ext cx="11526175" cy="5637401"/>
              </a:xfrm>
              <a:blipFill>
                <a:blip r:embed="rId2"/>
                <a:stretch>
                  <a:fillRect l="-952" t="-16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左大括号 3">
            <a:extLst>
              <a:ext uri="{FF2B5EF4-FFF2-40B4-BE49-F238E27FC236}">
                <a16:creationId xmlns:a16="http://schemas.microsoft.com/office/drawing/2014/main" xmlns="" id="{28E5DE53-AAA7-4829-890F-3951EFD70941}"/>
              </a:ext>
            </a:extLst>
          </p:cNvPr>
          <p:cNvSpPr/>
          <p:nvPr/>
        </p:nvSpPr>
        <p:spPr>
          <a:xfrm>
            <a:off x="2214693" y="2110852"/>
            <a:ext cx="545285" cy="2768366"/>
          </a:xfrm>
          <a:prstGeom prst="leftBrace">
            <a:avLst>
              <a:gd name="adj1" fmla="val 8333"/>
              <a:gd name="adj2" fmla="val 4774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左大括号 4">
            <a:extLst>
              <a:ext uri="{FF2B5EF4-FFF2-40B4-BE49-F238E27FC236}">
                <a16:creationId xmlns:a16="http://schemas.microsoft.com/office/drawing/2014/main" xmlns="" id="{3343E579-0BCF-48E3-A61F-12C007660634}"/>
              </a:ext>
            </a:extLst>
          </p:cNvPr>
          <p:cNvSpPr/>
          <p:nvPr/>
        </p:nvSpPr>
        <p:spPr>
          <a:xfrm>
            <a:off x="7197157" y="4398886"/>
            <a:ext cx="473557" cy="88084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00013F7-CB1B-43F9-A809-AA560C5D3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647" y="570451"/>
            <a:ext cx="4866200" cy="188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35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F6AF993-B466-47A3-B18D-7A1101855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1613"/>
          </a:xfrm>
        </p:spPr>
        <p:txBody>
          <a:bodyPr/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实验原理：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xmlns="" id="{7C112814-E393-472F-B0F2-CBD30E8A5D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42239"/>
                <a:ext cx="10515600" cy="4834724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zh-CN" altLang="en-US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r>
                  <a:rPr lang="zh-CN" altLang="en-US" sz="30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（一）理论原理：</a:t>
                </a:r>
                <a:endParaRPr lang="en-US" altLang="zh-CN" sz="30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endParaRPr lang="en-US" altLang="zh-CN" sz="30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zh-CN" altLang="en-US" sz="30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 拉曼散射的偏振态和退偏度</a:t>
                </a:r>
                <a:endParaRPr lang="en-US" altLang="zh-CN" sz="30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>
                  <a:buSzPct val="40000"/>
                  <a:buFont typeface="Wingdings" panose="05000000000000000000" pitchFamily="2" charset="2"/>
                  <a:buChar char="l"/>
                </a:pPr>
                <a:endParaRPr lang="en-US" altLang="zh-CN" sz="30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>
                  <a:buSzPct val="40000"/>
                  <a:buFont typeface="Wingdings" panose="05000000000000000000" pitchFamily="2" charset="2"/>
                  <a:buChar char="p"/>
                </a:pPr>
                <a:r>
                  <a:rPr lang="zh-CN" altLang="en-US" sz="30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 拉曼散射光的偏振态：入射光</a:t>
                </a:r>
                <a14:m>
                  <m:oMath xmlns:m="http://schemas.openxmlformats.org/officeDocument/2006/math">
                    <m:r>
                      <a:rPr lang="en-US" altLang="zh-CN" sz="3000" i="1" dirty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+</m:t>
                    </m:r>
                    <m:r>
                      <a:rPr lang="zh-CN" altLang="en-US" sz="3000" i="1" dirty="0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分子的</m:t>
                    </m:r>
                  </m:oMath>
                </a14:m>
                <a:r>
                  <a:rPr lang="zh-CN" altLang="en-US" sz="30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空间取向</a:t>
                </a:r>
                <a:endParaRPr lang="en-US" altLang="zh-CN" sz="30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SzPct val="40000"/>
                  <a:buNone/>
                </a:pPr>
                <a:endParaRPr lang="en-US" altLang="zh-CN" sz="30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>
                  <a:buSzPct val="40000"/>
                  <a:buFont typeface="Wingdings" panose="05000000000000000000" pitchFamily="2" charset="2"/>
                  <a:buChar char="p"/>
                </a:pPr>
                <a:r>
                  <a:rPr lang="zh-CN" altLang="en-US" sz="30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 退偏度：</a:t>
                </a:r>
                <a14:m>
                  <m:oMath xmlns:m="http://schemas.openxmlformats.org/officeDocument/2006/math">
                    <m:r>
                      <a:rPr lang="zh-CN" altLang="en-US" sz="300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𝜌</m:t>
                    </m:r>
                    <m:r>
                      <a:rPr lang="en-US" altLang="zh-CN" sz="30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30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3000" b="0" i="1" smtClean="0"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</m:ctrlPr>
                          </m:sSubPr>
                          <m:e>
                            <m:r>
                              <a:rPr lang="en-US" altLang="zh-CN" sz="3000" b="0" i="1" smtClean="0"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𝐼</m:t>
                            </m:r>
                          </m:e>
                          <m:sub>
                            <m:r>
                              <a:rPr lang="en-US" altLang="zh-CN" sz="3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∕∕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3000" b="0" i="1" smtClean="0"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</m:ctrlPr>
                          </m:sSubPr>
                          <m:e>
                            <m:r>
                              <a:rPr lang="en-US" altLang="zh-CN" sz="3000" b="0" i="1" smtClean="0"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𝐼</m:t>
                            </m:r>
                          </m:e>
                          <m:sub>
                            <m:r>
                              <a:rPr lang="en-US" altLang="zh-CN" sz="3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⊥</m:t>
                            </m:r>
                          </m:sub>
                        </m:sSub>
                      </m:den>
                    </m:f>
                  </m:oMath>
                </a14:m>
                <a:endParaRPr lang="en-US" altLang="zh-CN" sz="30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endParaRPr lang="en-US" altLang="zh-CN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endParaRPr lang="en-US" altLang="zh-CN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	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C112814-E393-472F-B0F2-CBD30E8A5D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42239"/>
                <a:ext cx="10515600" cy="4834724"/>
              </a:xfrm>
              <a:blipFill rotWithShape="0">
                <a:blip r:embed="rId2"/>
                <a:stretch>
                  <a:fillRect l="-1043" t="-30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FE366861-DC25-48F8-8440-A55842D6C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8606" y="1266738"/>
            <a:ext cx="2772584" cy="228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85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DD752C9-DDA8-498C-9A57-EBEC75E7A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5836"/>
          </a:xfrm>
        </p:spPr>
        <p:txBody>
          <a:bodyPr/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实验原理：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xmlns="" id="{F5F35A95-A893-4164-A205-A3BCEB55C2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00962"/>
                <a:ext cx="10515600" cy="477600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zh-CN" altLang="en-US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（一）理论原理：</a:t>
                </a:r>
                <a:endParaRPr lang="en-US" altLang="zh-CN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endParaRPr lang="en-US" altLang="zh-CN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zh-CN" dirty="0"/>
                  <a:t> 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𝐶𝐶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zh-CN" altLang="en-US" dirty="0"/>
                  <a:t>分子的振动模式</a:t>
                </a:r>
                <a:endParaRPr lang="en-US" altLang="zh-CN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pPr>
                  <a:buSzPct val="40000"/>
                  <a:buFont typeface="Wingdings" panose="05000000000000000000" pitchFamily="2" charset="2"/>
                  <a:buChar char="p"/>
                </a:pPr>
                <a:endParaRPr lang="en-US" altLang="zh-CN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5F35A95-A893-4164-A205-A3BCEB55C2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00962"/>
                <a:ext cx="10515600" cy="4776001"/>
              </a:xfrm>
              <a:blipFill rotWithShape="0">
                <a:blip r:embed="rId2"/>
                <a:stretch>
                  <a:fillRect l="-1217" t="-22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3B91C4CC-C51C-4183-ADE0-74C9FF577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295" y="3127127"/>
            <a:ext cx="9055630" cy="319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7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70C9FDD-0869-4947-A98A-B034015C6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7781"/>
          </a:xfrm>
        </p:spPr>
        <p:txBody>
          <a:bodyPr/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实验原理：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C342B18-C897-4DA8-8A55-D09A39630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2906"/>
            <a:ext cx="10515600" cy="4734057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（二）仪器原理：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5BC9B7-326C-494C-BD43-5268165DC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603" y="2412971"/>
            <a:ext cx="6000750" cy="226695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CD72595-0F32-43A6-A17A-D475B9C672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353" y="1249960"/>
            <a:ext cx="4669871" cy="350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9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16048" y="265321"/>
            <a:ext cx="2679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实验结果：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013987" y="950614"/>
                <a:ext cx="47530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/>
                  <a:t>一、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</a:rPr>
                          <m:t>CCl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zh-CN" altLang="en-US" sz="2400" i="1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sz="2400" dirty="0"/>
                  <a:t>拉曼光谱</a:t>
                </a: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987" y="950614"/>
                <a:ext cx="4753069" cy="461665"/>
              </a:xfrm>
              <a:prstGeom prst="rect">
                <a:avLst/>
              </a:prstGeom>
              <a:blipFill rotWithShape="0">
                <a:blip r:embed="rId2"/>
                <a:stretch>
                  <a:fillRect l="-1923" t="-15789" b="-236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87" y="1520982"/>
            <a:ext cx="3105339" cy="42064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1321804" y="5927428"/>
                <a:ext cx="24897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CCl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zh-CN" altLang="en-US" dirty="0"/>
                  <a:t>的振动模式示意图</a:t>
                </a: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1804" y="5927428"/>
                <a:ext cx="2489703" cy="369332"/>
              </a:xfrm>
              <a:prstGeom prst="rect">
                <a:avLst/>
              </a:prstGeom>
              <a:blipFill rotWithShape="0">
                <a:blip r:embed="rId4"/>
                <a:stretch>
                  <a:fillRect t="-13115" r="-735" b="-196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1570" r="58195" b="33624"/>
          <a:stretch/>
        </p:blipFill>
        <p:spPr>
          <a:xfrm>
            <a:off x="4508625" y="1879652"/>
            <a:ext cx="3928189" cy="32937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5853064" y="5335568"/>
                <a:ext cx="1910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CCl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dirty="0"/>
                  <a:t>拉曼光谱</a:t>
                </a: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3064" y="5335568"/>
                <a:ext cx="1910281" cy="369332"/>
              </a:xfrm>
              <a:prstGeom prst="rect">
                <a:avLst/>
              </a:prstGeom>
              <a:blipFill rotWithShape="0">
                <a:blip r:embed="rId6"/>
                <a:stretch>
                  <a:fillRect t="-13115" b="-196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椭圆 10"/>
          <p:cNvSpPr/>
          <p:nvPr/>
        </p:nvSpPr>
        <p:spPr>
          <a:xfrm>
            <a:off x="7568696" y="3748135"/>
            <a:ext cx="389299" cy="36213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>
            <a:stCxn id="11" idx="6"/>
          </p:cNvCxnSpPr>
          <p:nvPr/>
        </p:nvCxnSpPr>
        <p:spPr>
          <a:xfrm flipV="1">
            <a:off x="7957995" y="3422210"/>
            <a:ext cx="615636" cy="5069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166" y="1321002"/>
            <a:ext cx="2979997" cy="210120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117" y="3526505"/>
            <a:ext cx="2727199" cy="205909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0765536" y="3358397"/>
            <a:ext cx="836747" cy="4436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9596672" y="5897676"/>
            <a:ext cx="1810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费米共振</a:t>
            </a:r>
          </a:p>
        </p:txBody>
      </p:sp>
    </p:spTree>
    <p:extLst>
      <p:ext uri="{BB962C8B-B14F-4D97-AF65-F5344CB8AC3E}">
        <p14:creationId xmlns:p14="http://schemas.microsoft.com/office/powerpoint/2010/main" val="342850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内容占位符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131957117"/>
                  </p:ext>
                </p:extLst>
              </p:nvPr>
            </p:nvGraphicFramePr>
            <p:xfrm>
              <a:off x="6516606" y="186780"/>
              <a:ext cx="3588945" cy="18540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9718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99176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7068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振动类型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波数绝对值</a:t>
                          </a:r>
                          <a:r>
                            <a:rPr lang="en-US" altLang="zh-CN" dirty="0"/>
                            <a:t>/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𝑐𝑚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oMath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A1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458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E1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218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T1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776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T2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314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内容占位符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131957117"/>
                  </p:ext>
                </p:extLst>
              </p:nvPr>
            </p:nvGraphicFramePr>
            <p:xfrm>
              <a:off x="6516606" y="186780"/>
              <a:ext cx="3588945" cy="18540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97182"/>
                    <a:gridCol w="1991763"/>
                  </a:tblGrid>
                  <a:tr h="37068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 smtClean="0"/>
                            <a:t>振动类型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80734" t="-13115" r="-612" b="-4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A1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458</a:t>
                          </a:r>
                          <a:endParaRPr lang="zh-CN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E1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218</a:t>
                          </a:r>
                          <a:endParaRPr lang="zh-CN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T1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776</a:t>
                          </a:r>
                          <a:endParaRPr lang="zh-CN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T2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314</a:t>
                          </a:r>
                          <a:endParaRPr lang="zh-CN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文本框 4"/>
          <p:cNvSpPr txBox="1"/>
          <p:nvPr/>
        </p:nvSpPr>
        <p:spPr>
          <a:xfrm>
            <a:off x="7066228" y="2086498"/>
            <a:ext cx="268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拉曼散射峰位置理论值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表格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8126573"/>
                  </p:ext>
                </p:extLst>
              </p:nvPr>
            </p:nvGraphicFramePr>
            <p:xfrm>
              <a:off x="5496458" y="2580583"/>
              <a:ext cx="5983336" cy="36068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1860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620570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683944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560215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序号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实验峰波数</a:t>
                          </a:r>
                          <a:r>
                            <a:rPr lang="en-US" altLang="zh-CN" dirty="0"/>
                            <a:t>/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𝑐𝑚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oMath>
                          </a14:m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说明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误差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-772.5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T1</a:t>
                          </a:r>
                          <a:r>
                            <a:rPr lang="zh-CN" altLang="en-US" dirty="0"/>
                            <a:t>反斯托克斯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-463.4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A1</a:t>
                          </a:r>
                          <a:r>
                            <a:rPr lang="zh-CN" altLang="en-US" dirty="0"/>
                            <a:t>反斯托克斯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-301.6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T2</a:t>
                          </a:r>
                          <a:r>
                            <a:rPr lang="zh-CN" altLang="en-US" dirty="0"/>
                            <a:t>反斯托克斯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-221.6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E1</a:t>
                          </a:r>
                          <a:r>
                            <a:rPr lang="zh-CN" altLang="en-US" dirty="0"/>
                            <a:t>反斯托克斯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216.5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E1</a:t>
                          </a:r>
                          <a:r>
                            <a:rPr lang="zh-CN" altLang="en-US" dirty="0"/>
                            <a:t>斯托克斯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0.7%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6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305.9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T2</a:t>
                          </a:r>
                          <a:r>
                            <a:rPr lang="zh-CN" altLang="en-US" dirty="0"/>
                            <a:t>斯托克斯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2.6%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7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455.1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A1</a:t>
                          </a:r>
                          <a:r>
                            <a:rPr lang="zh-CN" altLang="en-US" dirty="0"/>
                            <a:t>斯托克斯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0.6%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8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772.5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T1</a:t>
                          </a:r>
                          <a:r>
                            <a:rPr lang="zh-CN" altLang="en-US" dirty="0"/>
                            <a:t>斯托克斯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0.4%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表格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8126573"/>
                  </p:ext>
                </p:extLst>
              </p:nvPr>
            </p:nvGraphicFramePr>
            <p:xfrm>
              <a:off x="5496458" y="2580583"/>
              <a:ext cx="5983336" cy="36068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18607"/>
                    <a:gridCol w="1620570"/>
                    <a:gridCol w="1683944"/>
                    <a:gridCol w="1560215"/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 smtClean="0"/>
                            <a:t>序号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69549" t="-4762" r="-201128" b="-4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 smtClean="0"/>
                            <a:t>说明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 smtClean="0"/>
                            <a:t>误差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-772.5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T1</a:t>
                          </a:r>
                          <a:r>
                            <a:rPr lang="zh-CN" altLang="en-US" dirty="0" smtClean="0"/>
                            <a:t>反斯托克斯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-463.4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A1</a:t>
                          </a:r>
                          <a:r>
                            <a:rPr lang="zh-CN" altLang="en-US" dirty="0" smtClean="0"/>
                            <a:t>反斯托克斯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3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-301.6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T2</a:t>
                          </a:r>
                          <a:r>
                            <a:rPr lang="zh-CN" altLang="en-US" dirty="0" smtClean="0"/>
                            <a:t>反斯托克斯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4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-221.6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E1</a:t>
                          </a:r>
                          <a:r>
                            <a:rPr lang="zh-CN" altLang="en-US" dirty="0" smtClean="0"/>
                            <a:t>反斯托克斯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216.5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E1</a:t>
                          </a:r>
                          <a:r>
                            <a:rPr lang="zh-CN" altLang="en-US" dirty="0" smtClean="0"/>
                            <a:t>斯托克斯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0.7%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6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305.9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T2</a:t>
                          </a:r>
                          <a:r>
                            <a:rPr lang="zh-CN" altLang="en-US" dirty="0" smtClean="0"/>
                            <a:t>斯托克斯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2.6%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7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455.1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A1</a:t>
                          </a:r>
                          <a:r>
                            <a:rPr lang="zh-CN" altLang="en-US" dirty="0" smtClean="0"/>
                            <a:t>斯托克斯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0.6%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8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772.5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T1</a:t>
                          </a:r>
                          <a:r>
                            <a:rPr lang="zh-CN" altLang="en-US" dirty="0" smtClean="0"/>
                            <a:t>斯托克斯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0.4%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8" name="文本框 7"/>
          <p:cNvSpPr txBox="1"/>
          <p:nvPr/>
        </p:nvSpPr>
        <p:spPr>
          <a:xfrm>
            <a:off x="7197506" y="6265816"/>
            <a:ext cx="3431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实验拉曼散射峰位置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1570" r="58195" b="33624"/>
          <a:stretch/>
        </p:blipFill>
        <p:spPr>
          <a:xfrm>
            <a:off x="218297" y="1175761"/>
            <a:ext cx="4951232" cy="415150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683946" y="4200808"/>
            <a:ext cx="181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2118511" y="3766242"/>
            <a:ext cx="16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2281473" y="3458424"/>
            <a:ext cx="149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431362" y="3114588"/>
            <a:ext cx="172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3195874" y="2194943"/>
            <a:ext cx="135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3404104" y="2080618"/>
            <a:ext cx="16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3639494" y="2275657"/>
            <a:ext cx="172016" cy="368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7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2118511" y="5467950"/>
                <a:ext cx="1910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CCl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dirty="0"/>
                  <a:t>拉曼光谱</a:t>
                </a: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8511" y="5467950"/>
                <a:ext cx="1910281" cy="369332"/>
              </a:xfrm>
              <a:prstGeom prst="rect">
                <a:avLst/>
              </a:prstGeom>
              <a:blipFill rotWithShape="0">
                <a:blip r:embed="rId6"/>
                <a:stretch>
                  <a:fillRect t="-14754" b="-196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/>
          <p:cNvSpPr txBox="1"/>
          <p:nvPr/>
        </p:nvSpPr>
        <p:spPr>
          <a:xfrm>
            <a:off x="4101220" y="3251514"/>
            <a:ext cx="298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8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138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901575" y="552261"/>
                <a:ext cx="5073712" cy="33497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zh-CN" altLang="en-US" sz="2400" dirty="0"/>
                  <a:t>二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、</m:t>
                    </m:r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</a:rPr>
                          <m:t>CCl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zh-CN" altLang="en-US" sz="2400" i="1">
                        <a:latin typeface="Cambria Math" panose="02040503050406030204" pitchFamily="18" charset="0"/>
                      </a:rPr>
                      <m:t>拉曼光谱</m:t>
                    </m:r>
                  </m:oMath>
                </a14:m>
                <a:r>
                  <a:rPr lang="zh-CN" altLang="en-US" sz="2400" dirty="0"/>
                  <a:t>的退偏度研究</a:t>
                </a:r>
              </a:p>
              <a:p>
                <a:pPr marL="0" indent="0">
                  <a:buNone/>
                </a:pPr>
                <a:endParaRPr lang="zh-CN" altLang="en-US" sz="3200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01575" y="552261"/>
                <a:ext cx="5073712" cy="334978"/>
              </a:xfrm>
              <a:blipFill rotWithShape="0">
                <a:blip r:embed="rId2"/>
                <a:stretch>
                  <a:fillRect l="-1923" t="-32727" b="-6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" t="4522" r="58411" b="32953"/>
          <a:stretch/>
        </p:blipFill>
        <p:spPr>
          <a:xfrm>
            <a:off x="1158843" y="1095470"/>
            <a:ext cx="3313569" cy="26373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t="5166" r="58231" b="33557"/>
          <a:stretch/>
        </p:blipFill>
        <p:spPr>
          <a:xfrm>
            <a:off x="1158843" y="3732802"/>
            <a:ext cx="3404104" cy="2691981"/>
          </a:xfrm>
          <a:prstGeom prst="rect">
            <a:avLst/>
          </a:prstGeom>
        </p:spPr>
      </p:pic>
      <p:sp>
        <p:nvSpPr>
          <p:cNvPr id="6" name="右箭头 5"/>
          <p:cNvSpPr/>
          <p:nvPr/>
        </p:nvSpPr>
        <p:spPr>
          <a:xfrm>
            <a:off x="4988459" y="3485584"/>
            <a:ext cx="1294645" cy="32592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" t="3811" r="57421" b="32775"/>
          <a:stretch/>
        </p:blipFill>
        <p:spPr>
          <a:xfrm>
            <a:off x="6346478" y="1584235"/>
            <a:ext cx="5923798" cy="466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8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4181404"/>
                  </p:ext>
                </p:extLst>
              </p:nvPr>
            </p:nvGraphicFramePr>
            <p:xfrm>
              <a:off x="1086417" y="1149791"/>
              <a:ext cx="4939165" cy="407203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8783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98783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987833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987833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987833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78067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振动模式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E1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T2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A1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T1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75001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i="1" smtClean="0"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a:rPr lang="zh-CN" altLang="en-US" i="1" smtClean="0">
                                        <a:latin typeface="Cambria Math" panose="02040503050406030204" pitchFamily="18" charset="0"/>
                                      </a:rPr>
                                      <m:t>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4791.2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5119.9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398.0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1937.7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75001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i="1" smtClean="0"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a:rPr lang="zh-CN" altLang="en-US" i="1" smtClean="0">
                                        <a:latin typeface="Cambria Math" panose="02040503050406030204" pitchFamily="18" charset="0"/>
                                      </a:rPr>
                                      <m:t>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6671.0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6020.2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7121.3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2353.5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7198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altLang="zh-CN" dirty="0"/>
                            <a:t>ρ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0.72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0.85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0.06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0.82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10714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altLang="zh-CN" dirty="0"/>
                            <a:t>ρ</a:t>
                          </a:r>
                          <a:r>
                            <a:rPr lang="zh-CN" altLang="en-US" dirty="0"/>
                            <a:t>的理论值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0.75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0.75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0.75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4181404"/>
                  </p:ext>
                </p:extLst>
              </p:nvPr>
            </p:nvGraphicFramePr>
            <p:xfrm>
              <a:off x="1086417" y="1149791"/>
              <a:ext cx="4939165" cy="407203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87833"/>
                    <a:gridCol w="987833"/>
                    <a:gridCol w="987833"/>
                    <a:gridCol w="987833"/>
                    <a:gridCol w="987833"/>
                  </a:tblGrid>
                  <a:tr h="78067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 smtClean="0"/>
                            <a:t>振动模式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E1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T2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A1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T1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75001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617" t="-104878" r="-401852" b="-3414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4791.2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5119.9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398.0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1937.7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75001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617" t="-203226" r="-401852" b="-2387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6671.0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6020.2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7121.3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2353.5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7198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altLang="zh-CN" dirty="0" smtClean="0"/>
                            <a:t>ρ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0.72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0.85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0.06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0.82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10714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altLang="zh-CN" dirty="0" smtClean="0"/>
                            <a:t>ρ</a:t>
                          </a:r>
                          <a:r>
                            <a:rPr lang="zh-CN" altLang="en-US" dirty="0" smtClean="0"/>
                            <a:t>的理论值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0.75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0.75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0.75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2118511" y="5621298"/>
                <a:ext cx="31958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CCl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</a:rPr>
                      <m:t>斯托克斯</m:t>
                    </m:r>
                  </m:oMath>
                </a14:m>
                <a:r>
                  <a:rPr lang="zh-CN" altLang="en-US" dirty="0"/>
                  <a:t>线的退偏度计算</a:t>
                </a: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8511" y="5621298"/>
                <a:ext cx="3195873" cy="369332"/>
              </a:xfrm>
              <a:prstGeom prst="rect">
                <a:avLst/>
              </a:prstGeom>
              <a:blipFill rotWithShape="0">
                <a:blip r:embed="rId3"/>
                <a:stretch>
                  <a:fillRect t="-13115" b="-196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6599976" y="4274652"/>
                <a:ext cx="5060887" cy="1024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altLang="zh-CN" sz="28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US" altLang="zh-CN" sz="28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altLang="zh-CN" sz="28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9976" y="4274652"/>
                <a:ext cx="5060887" cy="102438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7767873" y="5335248"/>
                <a:ext cx="28699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其中</a:t>
                </a:r>
                <a:r>
                  <a:rPr lang="el-GR" altLang="zh-CN" dirty="0"/>
                  <a:t>α</a:t>
                </a:r>
                <a:r>
                  <a:rPr lang="zh-CN" altLang="en-US" dirty="0"/>
                  <a:t>为平均极化率，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zh-CN" altLang="en-US" dirty="0"/>
                  <a:t>为各向异性率</a:t>
                </a:r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7873" y="5335248"/>
                <a:ext cx="2869948" cy="646331"/>
              </a:xfrm>
              <a:prstGeom prst="rect">
                <a:avLst/>
              </a:prstGeom>
              <a:blipFill rotWithShape="0">
                <a:blip r:embed="rId5"/>
                <a:stretch>
                  <a:fillRect l="-1699" t="-7547" b="-113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" t="3811" r="57421" b="32775"/>
          <a:stretch/>
        </p:blipFill>
        <p:spPr>
          <a:xfrm>
            <a:off x="6599976" y="285894"/>
            <a:ext cx="4844512" cy="381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2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0093" y="552261"/>
            <a:ext cx="6169182" cy="3621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400" dirty="0"/>
              <a:t>三、无水甲醇、无水乙醇的拉曼谱线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" t="6304" r="57690" b="33309"/>
          <a:stretch/>
        </p:blipFill>
        <p:spPr>
          <a:xfrm>
            <a:off x="1010216" y="1628064"/>
            <a:ext cx="5218568" cy="394887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725094" y="5758004"/>
            <a:ext cx="3304515" cy="380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无水甲醇的拉曼谱线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表格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4839572"/>
                  </p:ext>
                </p:extLst>
              </p:nvPr>
            </p:nvGraphicFramePr>
            <p:xfrm>
              <a:off x="6581871" y="2117226"/>
              <a:ext cx="4680640" cy="297054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1864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694751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567240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</a:tblGrid>
                  <a:tr h="4604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甲醇峰序号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波数</a:t>
                          </a:r>
                          <a:r>
                            <a:rPr lang="en-US" altLang="zh-CN" dirty="0"/>
                            <a:t>(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𝐶𝑀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 dirty="0"/>
                            <a:t>)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峰含义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604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1041.3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C-O</a:t>
                          </a:r>
                          <a:r>
                            <a:rPr lang="zh-CN" altLang="en-US" dirty="0"/>
                            <a:t>伸缩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794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1466.0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b="0" i="0" smtClean="0">
                                      <a:latin typeface="Cambria Math" panose="02040503050406030204" pitchFamily="18" charset="0"/>
                                    </a:rPr>
                                    <m:t>CH</m:t>
                                  </m:r>
                                </m:e>
                                <m:sub>
                                  <m: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zh-CN" altLang="en-US" i="1" smtClean="0">
                                  <a:latin typeface="Cambria Math" panose="02040503050406030204" pitchFamily="18" charset="0"/>
                                </a:rPr>
                                <m:t>反对称</m:t>
                              </m:r>
                            </m:oMath>
                          </a14:m>
                          <a:r>
                            <a:rPr lang="zh-CN" altLang="en-US" dirty="0"/>
                            <a:t>形变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4604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2842.9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b="0" i="0" smtClean="0">
                                      <a:latin typeface="Cambria Math" panose="02040503050406030204" pitchFamily="18" charset="0"/>
                                    </a:rPr>
                                    <m:t>CH</m:t>
                                  </m:r>
                                </m:e>
                                <m:sub>
                                  <m: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dirty="0"/>
                            <a:t>对称收缩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794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2954.2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b="0" i="0" smtClean="0">
                                      <a:latin typeface="Cambria Math" panose="02040503050406030204" pitchFamily="18" charset="0"/>
                                    </a:rPr>
                                    <m:t>CH</m:t>
                                  </m:r>
                                </m:e>
                                <m:sub>
                                  <m: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dirty="0"/>
                            <a:t>非对称收缩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表格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4839572"/>
                  </p:ext>
                </p:extLst>
              </p:nvPr>
            </p:nvGraphicFramePr>
            <p:xfrm>
              <a:off x="6581871" y="2117226"/>
              <a:ext cx="4680640" cy="297054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18649"/>
                    <a:gridCol w="1694751"/>
                    <a:gridCol w="1567240"/>
                  </a:tblGrid>
                  <a:tr h="4604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 smtClean="0"/>
                            <a:t>甲醇峰序号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83871" t="-1316" r="-92832" b="-5447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 smtClean="0"/>
                            <a:t>峰含义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4604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1041.3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C-O</a:t>
                          </a:r>
                          <a:r>
                            <a:rPr lang="zh-CN" altLang="en-US" dirty="0" smtClean="0"/>
                            <a:t>伸缩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794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1466.0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99611" t="-116031" r="-778" b="-158779"/>
                          </a:stretch>
                        </a:blipFill>
                      </a:tcPr>
                    </a:tc>
                  </a:tr>
                  <a:tr h="4604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3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2842.9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99611" t="-377333" r="-778" b="-177333"/>
                          </a:stretch>
                        </a:blipFill>
                      </a:tcPr>
                    </a:tc>
                  </a:tr>
                  <a:tr h="794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4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2954.2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99611" t="-273282" r="-778" b="-152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8" name="文本框 7"/>
          <p:cNvSpPr txBox="1"/>
          <p:nvPr/>
        </p:nvSpPr>
        <p:spPr>
          <a:xfrm>
            <a:off x="2725094" y="2652666"/>
            <a:ext cx="14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168713" y="3233167"/>
            <a:ext cx="16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454305" y="3668513"/>
            <a:ext cx="208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4662534" y="3522877"/>
            <a:ext cx="347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085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" t="5948" r="57600" b="32418"/>
          <a:stretch/>
        </p:blipFill>
        <p:spPr>
          <a:xfrm>
            <a:off x="1186004" y="1548144"/>
            <a:ext cx="5076171" cy="392920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652666" y="5595043"/>
            <a:ext cx="2308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无水乙醇的拉曼谱线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2666" y="1729212"/>
            <a:ext cx="235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888055" y="2399169"/>
            <a:ext cx="172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3060071" y="2987644"/>
            <a:ext cx="190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250194" y="2098544"/>
            <a:ext cx="190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653480" y="2098544"/>
            <a:ext cx="253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表格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1108990"/>
                  </p:ext>
                </p:extLst>
              </p:nvPr>
            </p:nvGraphicFramePr>
            <p:xfrm>
              <a:off x="6418906" y="722324"/>
              <a:ext cx="4979407" cy="4981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7949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482225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317688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</a:tblGrid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乙醇峰序号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波数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峰含义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882.3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C-C</a:t>
                          </a:r>
                          <a:r>
                            <a:rPr lang="zh-CN" altLang="en-US" dirty="0"/>
                            <a:t>骨架伸缩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1060.2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C-O</a:t>
                          </a:r>
                          <a:r>
                            <a:rPr lang="zh-CN" altLang="en-US" dirty="0"/>
                            <a:t>伸缩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1283.9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b="0" i="0" smtClean="0">
                                      <a:latin typeface="Cambria Math" panose="02040503050406030204" pitchFamily="18" charset="0"/>
                                    </a:rPr>
                                    <m:t>CH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dirty="0"/>
                            <a:t>形变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1460.0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-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b="0" i="0" smtClean="0">
                                      <a:latin typeface="Cambria Math" panose="02040503050406030204" pitchFamily="18" charset="0"/>
                                    </a:rPr>
                                    <m:t>CH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  <m:t>反对</m:t>
                              </m:r>
                            </m:oMath>
                          </a14:m>
                          <a:r>
                            <a:rPr lang="zh-CN" altLang="en-US" dirty="0"/>
                            <a:t>称形变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2934.0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-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b="0" i="0" smtClean="0">
                                      <a:latin typeface="Cambria Math" panose="02040503050406030204" pitchFamily="18" charset="0"/>
                                    </a:rPr>
                                    <m:t>CH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  <m:t>非</m:t>
                              </m:r>
                            </m:oMath>
                          </a14:m>
                          <a:r>
                            <a:rPr lang="zh-CN" altLang="en-US" dirty="0"/>
                            <a:t>对称收缩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 smtClean="0"/>
                            <a:t>C-C</a:t>
                          </a:r>
                          <a:r>
                            <a:rPr lang="zh-CN" altLang="en-US" dirty="0" smtClean="0"/>
                            <a:t>骨架剪式摇摆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zh-CN" sz="1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</a:rPr>
                            <a:t>-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n-US" altLang="zh-CN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altLang="zh-CN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CH</m:t>
                                  </m:r>
                                </m:e>
                                <m:sub>
                                  <m:r>
                                    <a:rPr kumimoji="0" lang="en-US" altLang="zh-CN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dirty="0" smtClean="0"/>
                            <a:t>对称收缩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 smtClean="0"/>
                            <a:t>-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b="0" i="0" smtClean="0">
                                      <a:latin typeface="Cambria Math" panose="02040503050406030204" pitchFamily="18" charset="0"/>
                                    </a:rPr>
                                    <m:t>CH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dirty="0" smtClean="0"/>
                            <a:t>非对称收缩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表格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1108990"/>
                  </p:ext>
                </p:extLst>
              </p:nvPr>
            </p:nvGraphicFramePr>
            <p:xfrm>
              <a:off x="6418906" y="722324"/>
              <a:ext cx="4979407" cy="4981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7949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482225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2317688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乙醇峰序号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波数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峰含义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882.3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C-C</a:t>
                          </a:r>
                          <a:r>
                            <a:rPr lang="zh-CN" altLang="en-US" dirty="0"/>
                            <a:t>骨架伸缩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1060.2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C-O</a:t>
                          </a:r>
                          <a:r>
                            <a:rPr lang="zh-CN" altLang="en-US" dirty="0"/>
                            <a:t>伸缩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3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1283.9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14961" t="-323596" r="-525" b="-5033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4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1460.0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14961" t="-418889" r="-525" b="-39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5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2934.0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14961" t="-524719" r="-525" b="-3022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5"/>
                      </a:ext>
                    </a:extLst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 smtClean="0"/>
                            <a:t>C-C</a:t>
                          </a:r>
                          <a:r>
                            <a:rPr lang="zh-CN" altLang="en-US" dirty="0" smtClean="0"/>
                            <a:t>骨架剪式摇摆</a:t>
                          </a:r>
                          <a:endParaRPr lang="zh-CN" altLang="en-US" dirty="0"/>
                        </a:p>
                      </a:txBody>
                      <a:tcPr anchor="ctr"/>
                    </a:tc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14961" t="-724719" r="-525" b="-102247"/>
                          </a:stretch>
                        </a:blipFill>
                      </a:tcPr>
                    </a:tc>
                  </a:tr>
                  <a:tr h="5427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—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14961" t="-824719" r="-525" b="-224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2" name="椭圆 11"/>
          <p:cNvSpPr/>
          <p:nvPr/>
        </p:nvSpPr>
        <p:spPr>
          <a:xfrm>
            <a:off x="2888055" y="2679826"/>
            <a:ext cx="262551" cy="307818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653480" y="2768501"/>
            <a:ext cx="416461" cy="436426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3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7254" y="706169"/>
            <a:ext cx="7690164" cy="3585173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本实验一些误差的考虑：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</a:t>
            </a:r>
            <a:r>
              <a:rPr lang="zh-CN" altLang="en-US" dirty="0"/>
              <a:t>、光路的调节，光学部件的调整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2</a:t>
            </a:r>
            <a:r>
              <a:rPr lang="zh-CN" altLang="en-US" dirty="0"/>
              <a:t>、装液体的玻璃瓶有破损，表面未清洗干净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3</a:t>
            </a:r>
            <a:r>
              <a:rPr lang="zh-CN" altLang="en-US" dirty="0"/>
              <a:t>、偏振片的磨损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4</a:t>
            </a:r>
            <a:r>
              <a:rPr lang="zh-CN" altLang="en-US" dirty="0"/>
              <a:t>、仪器的分辨率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5</a:t>
            </a:r>
            <a:r>
              <a:rPr lang="zh-CN" altLang="en-US" dirty="0"/>
              <a:t>、温度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6</a:t>
            </a:r>
            <a:r>
              <a:rPr lang="zh-CN" altLang="en-US" dirty="0"/>
              <a:t>、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096" y="3390648"/>
            <a:ext cx="2043631" cy="27248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1" y="3417683"/>
            <a:ext cx="3561031" cy="267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56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实验结论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39089"/>
                <a:ext cx="10515600" cy="1889911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dirty="0"/>
                  <a:t>本实验测得了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CCl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dirty="0"/>
                  <a:t>拉曼光谱，并通过对于其退偏度的研究，对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CCl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dirty="0"/>
                  <a:t>结构和对称性进行了分析。</a:t>
                </a:r>
                <a:endParaRPr lang="en-US" altLang="zh-CN" dirty="0"/>
              </a:p>
              <a:p>
                <a:r>
                  <a:rPr lang="zh-CN" altLang="en-US" dirty="0"/>
                  <a:t>本实验测量了无水甲醇和无水乙醇的拉曼光谱，此数据可用于分析甲醇乙醇混合溶液。</a:t>
                </a:r>
              </a:p>
              <a:p>
                <a:endParaRPr lang="zh-CN" altLang="en-US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39089"/>
                <a:ext cx="10515600" cy="1889911"/>
              </a:xfrm>
              <a:blipFill>
                <a:blip r:embed="rId2"/>
                <a:stretch>
                  <a:fillRect l="-1043" t="-6109" b="-3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956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参考文献：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/>
              <a:t>[1]</a:t>
            </a:r>
            <a:r>
              <a:rPr lang="zh-CN" altLang="en-US" sz="2400" dirty="0"/>
              <a:t>李梁  邵磊  霍剑青  谈尔强</a:t>
            </a:r>
            <a:r>
              <a:rPr lang="en-US" altLang="zh-CN" sz="2400" dirty="0"/>
              <a:t>. </a:t>
            </a:r>
            <a:r>
              <a:rPr lang="zh-CN" altLang="en-US" sz="2400" dirty="0"/>
              <a:t>拉曼光谱退偏度测量实验的设计及其应用的研究  物理与工程  </a:t>
            </a:r>
            <a:r>
              <a:rPr lang="en-US" altLang="zh-CN" sz="2400" dirty="0"/>
              <a:t>2008  18(3)</a:t>
            </a:r>
          </a:p>
          <a:p>
            <a:pPr marL="0" indent="0">
              <a:buNone/>
            </a:pPr>
            <a:r>
              <a:rPr lang="en-US" altLang="zh-CN" sz="2400" dirty="0"/>
              <a:t>[2]</a:t>
            </a:r>
            <a:r>
              <a:rPr lang="zh-CN" altLang="en-US" sz="2400" dirty="0"/>
              <a:t>俞帆</a:t>
            </a:r>
            <a:r>
              <a:rPr lang="en-US" altLang="zh-CN" sz="2400" dirty="0"/>
              <a:t>  </a:t>
            </a:r>
            <a:r>
              <a:rPr lang="zh-CN" altLang="en-US" sz="2400" dirty="0"/>
              <a:t>龚光林</a:t>
            </a:r>
            <a:r>
              <a:rPr lang="en-US" altLang="zh-CN" sz="2400" dirty="0"/>
              <a:t>  </a:t>
            </a:r>
            <a:r>
              <a:rPr lang="zh-CN" altLang="en-US" sz="2400" dirty="0"/>
              <a:t>曾昭权</a:t>
            </a:r>
            <a:r>
              <a:rPr lang="en-US" altLang="zh-CN" sz="2400" dirty="0"/>
              <a:t>. </a:t>
            </a:r>
            <a:r>
              <a:rPr lang="zh-CN" altLang="en-US" sz="2400" dirty="0"/>
              <a:t>用拉曼光谱测定</a:t>
            </a:r>
            <a:r>
              <a:rPr lang="en-US" altLang="zh-CN" sz="2400" dirty="0"/>
              <a:t>CCl4</a:t>
            </a:r>
            <a:r>
              <a:rPr lang="zh-CN" altLang="en-US" sz="2400" dirty="0"/>
              <a:t>散射介质的温度</a:t>
            </a:r>
            <a:r>
              <a:rPr lang="en-US" altLang="zh-CN" sz="2400" dirty="0"/>
              <a:t>. </a:t>
            </a:r>
            <a:r>
              <a:rPr lang="zh-CN" altLang="en-US" sz="2400" dirty="0"/>
              <a:t>光散射学报 </a:t>
            </a:r>
            <a:r>
              <a:rPr lang="en-US" altLang="zh-CN" sz="2400" dirty="0" err="1"/>
              <a:t>Vol</a:t>
            </a:r>
            <a:r>
              <a:rPr lang="en-US" altLang="zh-CN" sz="2400" dirty="0"/>
              <a:t> 11 ,No4 </a:t>
            </a:r>
          </a:p>
          <a:p>
            <a:pPr marL="0" indent="0">
              <a:buNone/>
            </a:pPr>
            <a:r>
              <a:rPr lang="en-US" altLang="zh-CN" sz="2400" dirty="0"/>
              <a:t>[3]</a:t>
            </a:r>
            <a:r>
              <a:rPr lang="zh-CN" altLang="en-US" sz="2400" dirty="0"/>
              <a:t>王海燕</a:t>
            </a:r>
            <a:r>
              <a:rPr lang="en-US" altLang="zh-CN" sz="2400" dirty="0"/>
              <a:t>  </a:t>
            </a:r>
            <a:r>
              <a:rPr lang="zh-CN" altLang="en-US" sz="2400" dirty="0"/>
              <a:t>张仲秋</a:t>
            </a:r>
            <a:r>
              <a:rPr lang="en-US" altLang="zh-CN" sz="2400" dirty="0"/>
              <a:t>  </a:t>
            </a:r>
            <a:r>
              <a:rPr lang="zh-CN" altLang="en-US" sz="2400" dirty="0"/>
              <a:t>赵迎春</a:t>
            </a:r>
            <a:r>
              <a:rPr lang="en-US" altLang="zh-CN" sz="2400" dirty="0"/>
              <a:t>  </a:t>
            </a:r>
            <a:r>
              <a:rPr lang="zh-CN" altLang="en-US" sz="2400" dirty="0"/>
              <a:t>王明辉</a:t>
            </a:r>
            <a:r>
              <a:rPr lang="en-US" altLang="zh-CN" sz="2400" dirty="0"/>
              <a:t>. </a:t>
            </a:r>
            <a:r>
              <a:rPr lang="zh-CN" altLang="en-US" sz="2400" dirty="0"/>
              <a:t>拉曼光谱偏振特性的研究  大学物理  </a:t>
            </a:r>
            <a:r>
              <a:rPr lang="en-US" altLang="zh-CN" sz="2400" dirty="0"/>
              <a:t>2003</a:t>
            </a:r>
            <a:r>
              <a:rPr lang="zh-CN" altLang="en-US" sz="2400" dirty="0"/>
              <a:t>年</a:t>
            </a:r>
            <a:r>
              <a:rPr lang="en-US" altLang="zh-CN" sz="2400" dirty="0"/>
              <a:t>11</a:t>
            </a:r>
            <a:r>
              <a:rPr lang="zh-CN" altLang="en-US" sz="2400" dirty="0"/>
              <a:t>月 第</a:t>
            </a:r>
            <a:r>
              <a:rPr lang="en-US" altLang="zh-CN" sz="2400" dirty="0"/>
              <a:t>22</a:t>
            </a:r>
            <a:r>
              <a:rPr lang="zh-CN" altLang="en-US" sz="2400" dirty="0"/>
              <a:t>卷 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/>
              <a:t>[4]</a:t>
            </a:r>
            <a:r>
              <a:rPr lang="zh-CN" altLang="en-US" sz="2400" dirty="0"/>
              <a:t>复旦大学物理教学实验中心网站：</a:t>
            </a:r>
            <a:r>
              <a:rPr lang="en-US" altLang="zh-CN" sz="2400" dirty="0"/>
              <a:t>phylab.fudan.edu.cn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7427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486</Words>
  <Application>Microsoft Office PowerPoint</Application>
  <PresentationFormat>宽屏</PresentationFormat>
  <Paragraphs>232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黑体</vt:lpstr>
      <vt:lpstr>宋体</vt:lpstr>
      <vt:lpstr>Arial</vt:lpstr>
      <vt:lpstr>Calibri</vt:lpstr>
      <vt:lpstr>Calibri Light</vt:lpstr>
      <vt:lpstr>Cambria Math</vt:lpstr>
      <vt:lpstr>Wingdings</vt:lpstr>
      <vt:lpstr>Office 主题</vt:lpstr>
      <vt:lpstr>拉曼光谱 Raman Spectroscopy</vt:lpstr>
      <vt:lpstr>目录：</vt:lpstr>
      <vt:lpstr>实验目的：</vt:lpstr>
      <vt:lpstr>实验背景：</vt:lpstr>
      <vt:lpstr>实验原理：</vt:lpstr>
      <vt:lpstr>实验原理：</vt:lpstr>
      <vt:lpstr>实验原理：</vt:lpstr>
      <vt:lpstr>实验原理：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实验结论</vt:lpstr>
      <vt:lpstr>参考文献：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Windows 用户</cp:lastModifiedBy>
  <cp:revision>19</cp:revision>
  <dcterms:created xsi:type="dcterms:W3CDTF">2019-12-24T14:16:02Z</dcterms:created>
  <dcterms:modified xsi:type="dcterms:W3CDTF">2019-12-25T09:13:08Z</dcterms:modified>
</cp:coreProperties>
</file>