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3" r:id="rId2"/>
    <p:sldId id="275" r:id="rId3"/>
    <p:sldId id="280" r:id="rId4"/>
    <p:sldId id="283" r:id="rId5"/>
    <p:sldId id="304" r:id="rId6"/>
    <p:sldId id="302" r:id="rId7"/>
    <p:sldId id="305" r:id="rId8"/>
    <p:sldId id="306" r:id="rId9"/>
    <p:sldId id="307" r:id="rId10"/>
    <p:sldId id="308" r:id="rId11"/>
    <p:sldId id="310" r:id="rId12"/>
    <p:sldId id="286" r:id="rId13"/>
    <p:sldId id="287" r:id="rId14"/>
    <p:sldId id="268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0488" autoAdjust="0"/>
  </p:normalViewPr>
  <p:slideViewPr>
    <p:cSldViewPr snapToGrid="0">
      <p:cViewPr varScale="1">
        <p:scale>
          <a:sx n="78" d="100"/>
          <a:sy n="78" d="100"/>
        </p:scale>
        <p:origin x="139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这是从分光计的望远镜筒中观察到的汞灯光谱，作为实验记录呈现在这里。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仪器自带的特斯拉计不好掌握，所以用外置特斯拉计测量</a:t>
            </a:r>
            <a:r>
              <a:rPr lang="en-US" altLang="zh-CN" dirty="0" err="1"/>
              <a:t>ZF7</a:t>
            </a:r>
            <a:r>
              <a:rPr lang="zh-CN" altLang="en-US" dirty="0"/>
              <a:t>玻璃放置处的磁场。测量得到磁场大小和励磁电流呈线性关系。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固定透过样品发生偏转的光波长不变，改变磁场</a:t>
            </a:r>
            <a:r>
              <a:rPr lang="en-US" altLang="zh-CN" dirty="0"/>
              <a:t>B</a:t>
            </a:r>
            <a:r>
              <a:rPr lang="zh-CN" altLang="en-US" dirty="0"/>
              <a:t>的大小，测量线偏光的偏转角度</a:t>
            </a:r>
            <a:r>
              <a:rPr lang="en-US" altLang="zh-CN" dirty="0"/>
              <a:t>Phi</a:t>
            </a:r>
            <a:r>
              <a:rPr lang="zh-CN" altLang="en-US" dirty="0"/>
              <a:t>，拟合得到</a:t>
            </a:r>
            <a:r>
              <a:rPr lang="en-US" altLang="zh-CN" dirty="0"/>
              <a:t>Phi</a:t>
            </a:r>
            <a:r>
              <a:rPr lang="zh-CN" altLang="en-US" dirty="0"/>
              <a:t>与</a:t>
            </a:r>
            <a:r>
              <a:rPr lang="en-US" altLang="zh-CN" dirty="0"/>
              <a:t>B</a:t>
            </a:r>
            <a:r>
              <a:rPr lang="zh-CN" altLang="en-US" dirty="0"/>
              <a:t>满足线性关系。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用汞灯中已知波长的几条谱线，测量其最小偏向角，计算出折射率，并用柯西公式拟合，得到折射率和波长的关系。对其求导就得到色散率。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之所以考虑色散率，是因为折射率的计算值和网站上的参考值相对误差不到</a:t>
            </a:r>
            <a:r>
              <a:rPr lang="en-US" altLang="zh-CN" dirty="0"/>
              <a:t>0.1%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53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使用网站上的色散率代入公式计算电子荷质比，显著减小了误差，但是仍然很大。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751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25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发现八个点中的七个点都缩小了误差，虽然缩小的不多。这一方面说明用线性拟合对鼓轮定标是有效的，另一方面也说明鼓轮螺距误差远小于散射率的误差。这里的问题在于：使用的波长、散射率、拟合直线的斜率都已经是间接数据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22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这里的问题在于：使用的波长、散射率、拟合直线的斜率都已经是间接数据了。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73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9144000" cy="932723"/>
          </a:xfrm>
          <a:prstGeom prst="rect">
            <a:avLst/>
          </a:prstGeom>
          <a:solidFill>
            <a:srgbClr val="568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21" y="-27384"/>
            <a:ext cx="1704311" cy="960107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2021/12/28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wipe dir="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40.png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3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3" y="98132"/>
            <a:ext cx="1227299" cy="496133"/>
          </a:xfrm>
          <a:prstGeom prst="rect">
            <a:avLst/>
          </a:prstGeom>
        </p:spPr>
      </p:pic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519430" y="1219200"/>
            <a:ext cx="81427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法拉第效应</a:t>
            </a:r>
            <a:r>
              <a:rPr lang="en-US" altLang="zh-CN" sz="4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4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磁光调制</a:t>
            </a:r>
            <a:endParaRPr lang="en-US" altLang="zh-CN" sz="48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折射率、电子荷质比的计算</a:t>
            </a:r>
            <a:endParaRPr lang="zh-CN" altLang="en-US" sz="44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BDB51A1-0721-4B0A-B425-BC5792E4B75F}"/>
              </a:ext>
            </a:extLst>
          </p:cNvPr>
          <p:cNvSpPr txBox="1"/>
          <p:nvPr/>
        </p:nvSpPr>
        <p:spPr>
          <a:xfrm>
            <a:off x="3323303" y="3844413"/>
            <a:ext cx="24777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陈鹏 </a:t>
            </a:r>
            <a:r>
              <a:rPr lang="en-US" altLang="zh-CN" sz="2000" dirty="0"/>
              <a:t>17307130201</a:t>
            </a:r>
          </a:p>
          <a:p>
            <a:pPr algn="ctr"/>
            <a:r>
              <a:rPr lang="zh-CN" altLang="en-US" sz="2000" dirty="0"/>
              <a:t>时欣宇 </a:t>
            </a:r>
            <a:r>
              <a:rPr lang="en-US" altLang="zh-CN" sz="2000" dirty="0"/>
              <a:t>19307110043</a:t>
            </a:r>
          </a:p>
          <a:p>
            <a:pPr algn="ctr"/>
            <a:r>
              <a:rPr lang="zh-CN" altLang="en-US" sz="2000" dirty="0"/>
              <a:t>指导老师 姚红英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实验记录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分光计中观察到的条纹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A3DE3327-DDCF-4DEA-BA32-8819BA6247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2" t="28932" r="28371" b="38806"/>
          <a:stretch/>
        </p:blipFill>
        <p:spPr>
          <a:xfrm>
            <a:off x="331275" y="1111494"/>
            <a:ext cx="4545524" cy="363268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E6699F3-9DDC-4751-96A7-F09D9D1CA7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34" y="1288475"/>
            <a:ext cx="3722549" cy="279191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6935ACE-94CF-4DD2-BDE0-F58F7F410D0C}"/>
              </a:ext>
            </a:extLst>
          </p:cNvPr>
          <p:cNvSpPr txBox="1"/>
          <p:nvPr/>
        </p:nvSpPr>
        <p:spPr>
          <a:xfrm>
            <a:off x="331275" y="5067912"/>
            <a:ext cx="4545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汞灯的绿光（</a:t>
            </a:r>
            <a:r>
              <a:rPr lang="el-GR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λ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547.07nm</a:t>
            </a:r>
            <a:r>
              <a:rPr lang="zh-CN" altLang="en-US" dirty="0"/>
              <a:t>）和</a:t>
            </a:r>
            <a:endParaRPr lang="en-US" altLang="zh-CN" dirty="0"/>
          </a:p>
          <a:p>
            <a:r>
              <a:rPr lang="zh-CN" altLang="en-US" dirty="0"/>
              <a:t>黄光双线（</a:t>
            </a:r>
            <a:r>
              <a:rPr lang="el-GR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λ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el-GR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576.09nm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l-GR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λ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2=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579.07nm</a:t>
            </a:r>
            <a:r>
              <a:rPr lang="zh-CN" altLang="en-US" dirty="0"/>
              <a:t>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08FAB86-DF74-4A2F-B567-7EA7941AC33B}"/>
              </a:ext>
            </a:extLst>
          </p:cNvPr>
          <p:cNvSpPr txBox="1"/>
          <p:nvPr/>
        </p:nvSpPr>
        <p:spPr>
          <a:xfrm>
            <a:off x="5633884" y="4390566"/>
            <a:ext cx="2957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汞灯的紫光（颜色有失真）</a:t>
            </a:r>
          </a:p>
        </p:txBody>
      </p:sp>
    </p:spTree>
    <p:custDataLst>
      <p:tags r:id="rId1"/>
    </p:custData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2292108B-F978-473B-9992-9475043798FA}"/>
              </a:ext>
            </a:extLst>
          </p:cNvPr>
          <p:cNvSpPr txBox="1"/>
          <p:nvPr/>
        </p:nvSpPr>
        <p:spPr>
          <a:xfrm>
            <a:off x="580103" y="901303"/>
            <a:ext cx="6946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）磁场定标：磁感应强度和励磁电流的关系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009AB7B-5E73-4636-874C-FED10A5206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" t="3136" r="3278" b="1428"/>
          <a:stretch/>
        </p:blipFill>
        <p:spPr>
          <a:xfrm>
            <a:off x="228629" y="1933654"/>
            <a:ext cx="5631397" cy="4111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DC19F39-1709-4A4F-A461-47C9F2828872}"/>
                  </a:ext>
                </a:extLst>
              </p:cNvPr>
              <p:cNvSpPr txBox="1"/>
              <p:nvPr/>
            </p:nvSpPr>
            <p:spPr>
              <a:xfrm>
                <a:off x="5733940" y="2452090"/>
                <a:ext cx="3401520" cy="25853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2400" dirty="0">
                    <a:latin typeface="Cambria Math" panose="02040503050406030204" pitchFamily="18" charset="0"/>
                  </a:rPr>
                  <a:t>拟合公式：</a:t>
                </a:r>
                <a:endParaRPr lang="en-US" altLang="zh-CN" sz="2400" dirty="0">
                  <a:latin typeface="Cambria Math" panose="02040503050406030204" pitchFamily="18" charset="0"/>
                </a:endParaRPr>
              </a:p>
              <a:p>
                <a:r>
                  <a:rPr lang="en-US" altLang="zh-CN" sz="2400" dirty="0"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i="1" dirty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𝑏𝐼</m:t>
                    </m:r>
                  </m:oMath>
                </a14:m>
                <a:endParaRPr lang="en-US" altLang="zh-CN" sz="2400" dirty="0">
                  <a:latin typeface="Cambria Math" panose="02040503050406030204" pitchFamily="18" charset="0"/>
                </a:endParaRPr>
              </a:p>
              <a:p>
                <a:endParaRPr lang="en-US" altLang="zh-CN" sz="2400" dirty="0">
                  <a:latin typeface="Cambria Math" panose="02040503050406030204" pitchFamily="18" charset="0"/>
                </a:endParaRPr>
              </a:p>
              <a:p>
                <a:r>
                  <a:rPr lang="zh-CN" altLang="en-US" sz="2400" dirty="0">
                    <a:latin typeface="Cambria Math" panose="02040503050406030204" pitchFamily="18" charset="0"/>
                  </a:rPr>
                  <a:t>外置特斯拉计拟合结果：</a:t>
                </a:r>
                <a:endParaRPr lang="en-US" altLang="zh-CN" sz="2400" dirty="0">
                  <a:latin typeface="Cambria Math" panose="02040503050406030204" pitchFamily="18" charset="0"/>
                </a:endParaRPr>
              </a:p>
              <a:p>
                <a:r>
                  <a:rPr lang="zh-CN" altLang="en-US" sz="2400" dirty="0"/>
                  <a:t>  斜率 </a:t>
                </a:r>
                <a:r>
                  <a:rPr lang="en-US" altLang="zh-CN" sz="2400" dirty="0"/>
                  <a:t>a=3318±7</a:t>
                </a:r>
              </a:p>
              <a:p>
                <a:r>
                  <a:rPr lang="zh-CN" altLang="en-US" sz="2400" dirty="0"/>
                  <a:t>  截距 </a:t>
                </a:r>
                <a:r>
                  <a:rPr lang="en-US" altLang="zh-CN" sz="2400" dirty="0"/>
                  <a:t>b=74±14</a:t>
                </a:r>
              </a:p>
              <a:p>
                <a:r>
                  <a:rPr lang="zh-CN" altLang="en-US" sz="2400" dirty="0"/>
                  <a:t>  相关系数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=0.9996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DC19F39-1709-4A4F-A461-47C9F2828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940" y="2452090"/>
                <a:ext cx="3401520" cy="2585323"/>
              </a:xfrm>
              <a:prstGeom prst="rect">
                <a:avLst/>
              </a:prstGeom>
              <a:blipFill>
                <a:blip r:embed="rId6"/>
                <a:stretch>
                  <a:fillRect l="-5556" t="-3302" r="-3943" b="-66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6495A525-3047-4E87-83D3-DD4818DE84CD}"/>
              </a:ext>
            </a:extLst>
          </p:cNvPr>
          <p:cNvSpPr txBox="1"/>
          <p:nvPr/>
        </p:nvSpPr>
        <p:spPr>
          <a:xfrm>
            <a:off x="795323" y="873518"/>
            <a:ext cx="6323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(2) </a:t>
            </a:r>
            <a:r>
              <a:rPr lang="zh-CN" altLang="en-US" sz="2400" dirty="0">
                <a:latin typeface="+mn-ea"/>
              </a:rPr>
              <a:t>磁偏角</a:t>
            </a:r>
            <a:r>
              <a:rPr lang="el-GR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Φ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与磁场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的关系</a:t>
            </a:r>
            <a:r>
              <a:rPr lang="en-US" altLang="zh-CN" sz="2400" dirty="0">
                <a:latin typeface="+mn-ea"/>
              </a:rPr>
              <a:t> </a:t>
            </a:r>
            <a:endParaRPr lang="zh-CN" altLang="en-US" sz="2400" dirty="0"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88EDBD8-2C46-43FD-A908-CA4C2C9B6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20" y="1438908"/>
            <a:ext cx="5658442" cy="437195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A5B85E1-493D-4633-B254-07FE1B3358B0}"/>
              </a:ext>
            </a:extLst>
          </p:cNvPr>
          <p:cNvSpPr txBox="1"/>
          <p:nvPr/>
        </p:nvSpPr>
        <p:spPr>
          <a:xfrm>
            <a:off x="5618984" y="3477642"/>
            <a:ext cx="32596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+mn-ea"/>
              </a:rPr>
              <a:t>①通过改变励磁电流</a:t>
            </a:r>
            <a:r>
              <a:rPr lang="en-US" altLang="zh-CN" sz="2200" dirty="0">
                <a:latin typeface="+mn-ea"/>
              </a:rPr>
              <a:t>I=</a:t>
            </a:r>
            <a:r>
              <a:rPr lang="en-US" altLang="zh-CN" sz="2200" dirty="0" err="1">
                <a:latin typeface="+mn-ea"/>
              </a:rPr>
              <a:t>0.6A</a:t>
            </a:r>
            <a:r>
              <a:rPr lang="zh-CN" altLang="en-US" sz="2200" dirty="0">
                <a:latin typeface="+mn-ea"/>
              </a:rPr>
              <a:t>、</a:t>
            </a:r>
            <a:r>
              <a:rPr lang="en-US" altLang="zh-CN" sz="2200" dirty="0" err="1">
                <a:latin typeface="+mn-ea"/>
              </a:rPr>
              <a:t>0.9A</a:t>
            </a:r>
            <a:r>
              <a:rPr lang="zh-CN" altLang="en-US" sz="2200" dirty="0">
                <a:latin typeface="+mn-ea"/>
              </a:rPr>
              <a:t>、</a:t>
            </a:r>
            <a:r>
              <a:rPr lang="en-US" altLang="zh-CN" sz="2200" dirty="0" err="1">
                <a:latin typeface="+mn-ea"/>
              </a:rPr>
              <a:t>1.2A</a:t>
            </a:r>
            <a:r>
              <a:rPr lang="zh-CN" altLang="en-US" sz="2200" dirty="0">
                <a:latin typeface="+mn-ea"/>
              </a:rPr>
              <a:t>、</a:t>
            </a:r>
            <a:r>
              <a:rPr lang="en-US" altLang="zh-CN" sz="2200" dirty="0" err="1">
                <a:latin typeface="+mn-ea"/>
              </a:rPr>
              <a:t>1.5A</a:t>
            </a:r>
            <a:r>
              <a:rPr lang="zh-CN" altLang="en-US" sz="2200" dirty="0">
                <a:latin typeface="+mn-ea"/>
              </a:rPr>
              <a:t>来控制磁场</a:t>
            </a:r>
            <a:endParaRPr lang="en-US" altLang="zh-CN" sz="2200" dirty="0">
              <a:latin typeface="+mn-ea"/>
            </a:endParaRPr>
          </a:p>
          <a:p>
            <a:endParaRPr lang="en-US" altLang="zh-CN" sz="2200" dirty="0">
              <a:latin typeface="+mn-ea"/>
            </a:endParaRPr>
          </a:p>
          <a:p>
            <a:r>
              <a:rPr lang="zh-CN" altLang="en-US" sz="2200" dirty="0">
                <a:latin typeface="+mn-ea"/>
              </a:rPr>
              <a:t>②固定波长，磁偏角磁偏角</a:t>
            </a:r>
            <a:r>
              <a:rPr lang="el-GR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Φ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与磁场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满足线性关系。</a:t>
            </a:r>
            <a:endParaRPr lang="zh-CN" altLang="en-US" sz="2200" dirty="0"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628C88F-07CF-43F7-B9EA-816EF677CB42}"/>
                  </a:ext>
                </a:extLst>
              </p:cNvPr>
              <p:cNvSpPr txBox="1"/>
              <p:nvPr/>
            </p:nvSpPr>
            <p:spPr>
              <a:xfrm>
                <a:off x="5712444" y="1729560"/>
                <a:ext cx="3377554" cy="676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𝛷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𝐷𝐵𝑒</m:t>
                          </m:r>
                        </m:num>
                        <m:den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𝑚𝑐</m:t>
                          </m:r>
                        </m:den>
                      </m:f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∙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𝜆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∙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𝑑𝑛</m:t>
                          </m:r>
                        </m:num>
                        <m:den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628C88F-07CF-43F7-B9EA-816EF677C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444" y="1729560"/>
                <a:ext cx="3377554" cy="6768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777B37F-1ECA-4E10-8074-5C947A3C38A6}"/>
              </a:ext>
            </a:extLst>
          </p:cNvPr>
          <p:cNvSpPr txBox="1"/>
          <p:nvPr/>
        </p:nvSpPr>
        <p:spPr>
          <a:xfrm>
            <a:off x="795323" y="845574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(3) </a:t>
            </a:r>
            <a:r>
              <a:rPr lang="zh-CN" altLang="en-US" sz="2400" dirty="0">
                <a:latin typeface="+mn-ea"/>
              </a:rPr>
              <a:t>测量折射率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22D317-60A5-477A-BB8A-9032BB3C7F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07"/>
          <a:stretch/>
        </p:blipFill>
        <p:spPr>
          <a:xfrm>
            <a:off x="297968" y="1773465"/>
            <a:ext cx="5460736" cy="4322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697B178-F2E5-4AFC-B016-D9ADB7D9AA2D}"/>
                  </a:ext>
                </a:extLst>
              </p:cNvPr>
              <p:cNvSpPr txBox="1"/>
              <p:nvPr/>
            </p:nvSpPr>
            <p:spPr>
              <a:xfrm>
                <a:off x="5639479" y="1438908"/>
                <a:ext cx="3377554" cy="1143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𝑛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n-US" altLang="zh-CN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sin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⁡(</m:t>
                          </m:r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𝐴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n-US" altLang="zh-CN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zh-CN" alt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0" lang="en-US" altLang="zh-CN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+mn-cs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altLang="zh-CN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sin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⁡(</m:t>
                          </m:r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𝐴</m:t>
                              </m:r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697B178-F2E5-4AFC-B016-D9ADB7D9A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479" y="1438908"/>
                <a:ext cx="3377554" cy="11430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650DB7B-68C1-4153-8436-03F5D7789730}"/>
                  </a:ext>
                </a:extLst>
              </p:cNvPr>
              <p:cNvSpPr txBox="1"/>
              <p:nvPr/>
            </p:nvSpPr>
            <p:spPr>
              <a:xfrm>
                <a:off x="5060290" y="2792351"/>
                <a:ext cx="4596580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柯西公式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C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650DB7B-68C1-4153-8436-03F5D7789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290" y="2792351"/>
                <a:ext cx="4596580" cy="636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B08FCFE-5B0D-4BA9-A959-CC62D8DEE171}"/>
                  </a:ext>
                </a:extLst>
              </p:cNvPr>
              <p:cNvSpPr txBox="1"/>
              <p:nvPr/>
            </p:nvSpPr>
            <p:spPr>
              <a:xfrm>
                <a:off x="6343461" y="3771621"/>
                <a:ext cx="2405594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色散率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B08FCFE-5B0D-4BA9-A959-CC62D8DEE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461" y="3771621"/>
                <a:ext cx="2405594" cy="5259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348BC689-E8D3-45DF-A763-101C9CE5E4E6}"/>
              </a:ext>
            </a:extLst>
          </p:cNvPr>
          <p:cNvSpPr txBox="1"/>
          <p:nvPr/>
        </p:nvSpPr>
        <p:spPr>
          <a:xfrm>
            <a:off x="6246484" y="4896105"/>
            <a:ext cx="2599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对于汞灯中已知波长的</a:t>
            </a:r>
            <a:r>
              <a:rPr lang="en-US" altLang="zh-CN" dirty="0"/>
              <a:t>7</a:t>
            </a:r>
            <a:r>
              <a:rPr lang="zh-CN" altLang="en-US" dirty="0"/>
              <a:t>条谱线，用分光计测量最小偏向角，计算折射率。</a:t>
            </a:r>
          </a:p>
        </p:txBody>
      </p:sp>
    </p:spTree>
    <p:custDataLst>
      <p:tags r:id="rId1"/>
    </p:custData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795323" y="845574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(4) </a:t>
            </a:r>
            <a:r>
              <a:rPr lang="zh-CN" altLang="en-US" sz="2400" dirty="0">
                <a:latin typeface="+mn-ea"/>
              </a:rPr>
              <a:t>计算电子荷质比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732D226-6248-4055-A913-61643FEEF249}"/>
                  </a:ext>
                </a:extLst>
              </p:cNvPr>
              <p:cNvSpPr txBox="1"/>
              <p:nvPr/>
            </p:nvSpPr>
            <p:spPr>
              <a:xfrm>
                <a:off x="545280" y="1420608"/>
                <a:ext cx="2934249" cy="676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𝛷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𝐷𝐵𝑒</m:t>
                          </m:r>
                        </m:num>
                        <m:den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𝑚𝑐</m:t>
                          </m:r>
                        </m:den>
                      </m:f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∙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𝜆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∙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𝑑𝑛</m:t>
                          </m:r>
                        </m:num>
                        <m:den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732D226-6248-4055-A913-61643FEEF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80" y="1420608"/>
                <a:ext cx="2934249" cy="676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446C73A-79C5-4C99-89A8-24735F77A9A7}"/>
                  </a:ext>
                </a:extLst>
              </p:cNvPr>
              <p:cNvSpPr txBox="1"/>
              <p:nvPr/>
            </p:nvSpPr>
            <p:spPr>
              <a:xfrm>
                <a:off x="4109884" y="1307239"/>
                <a:ext cx="3529781" cy="1095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对</a:t>
                </a:r>
                <a:r>
                  <a:rPr lang="el-GR" altLang="zh-CN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Φ</a:t>
                </a:r>
                <a:r>
                  <a:rPr lang="zh-CN" altLang="en-US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和</a:t>
                </a:r>
                <a:r>
                  <a:rPr lang="en-US" altLang="zh-CN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B</a:t>
                </a:r>
                <a:r>
                  <a:rPr lang="zh-CN" altLang="en-US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作线性拟合，设斜率为</a:t>
                </a:r>
                <a:r>
                  <a:rPr lang="en-US" altLang="zh-CN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K</a:t>
                </a:r>
                <a:r>
                  <a:rPr lang="zh-CN" altLang="en-US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，则电子荷质比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𝑒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𝑚</m:t>
                        </m:r>
                      </m:den>
                    </m:f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𝑐𝐾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𝐷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(</m:t>
                        </m:r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𝐵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2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𝐶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)</m:t>
                        </m:r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446C73A-79C5-4C99-89A8-24735F77A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884" y="1307239"/>
                <a:ext cx="3529781" cy="1095364"/>
              </a:xfrm>
              <a:prstGeom prst="rect">
                <a:avLst/>
              </a:prstGeom>
              <a:blipFill>
                <a:blip r:embed="rId6"/>
                <a:stretch>
                  <a:fillRect l="-1382" t="-2778" r="-29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198C731-F38B-41F7-87E1-A50C1D8041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564" y="2402603"/>
            <a:ext cx="5252170" cy="42320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0E57100-9F41-4208-96E6-454AB8B0B12A}"/>
                  </a:ext>
                </a:extLst>
              </p:cNvPr>
              <p:cNvSpPr txBox="1"/>
              <p:nvPr/>
            </p:nvSpPr>
            <p:spPr>
              <a:xfrm>
                <a:off x="5638966" y="3130613"/>
                <a:ext cx="3505034" cy="2776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/>
                  <a:t>8</a:t>
                </a:r>
                <a:r>
                  <a:rPr lang="zh-CN" altLang="en-US" sz="2000" dirty="0"/>
                  <a:t>个波长下的测量结果取平均值，得到：</a:t>
                </a:r>
                <a:endParaRPr lang="en-US" altLang="zh-CN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测量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=1.08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2000" dirty="0"/>
                  <a:t>/kg</a:t>
                </a:r>
              </a:p>
              <a:p>
                <a:endParaRPr lang="en-US" altLang="zh-CN" sz="2000" dirty="0"/>
              </a:p>
              <a:p>
                <a:r>
                  <a:rPr lang="zh-CN" altLang="en-US" sz="2000" dirty="0"/>
                  <a:t>电子荷质比理论值为</a:t>
                </a:r>
                <a:endParaRPr lang="en-US" altLang="zh-CN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理论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=1.76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2000" dirty="0"/>
                  <a:t>/kg</a:t>
                </a:r>
              </a:p>
              <a:p>
                <a:endParaRPr lang="en-US" altLang="zh-CN" sz="2000" dirty="0"/>
              </a:p>
              <a:p>
                <a:r>
                  <a:rPr lang="zh-CN" altLang="en-US" sz="2000" b="1" dirty="0">
                    <a:solidFill>
                      <a:srgbClr val="FF0000"/>
                    </a:solidFill>
                  </a:rPr>
                  <a:t>相对误差</a:t>
                </a:r>
                <a:r>
                  <a:rPr lang="en-US" altLang="zh-CN" sz="2000" b="1" dirty="0">
                    <a:solidFill>
                      <a:srgbClr val="FF0000"/>
                    </a:solidFill>
                  </a:rPr>
                  <a:t>-38.5%</a:t>
                </a:r>
                <a:r>
                  <a:rPr lang="zh-CN" altLang="en-US" sz="2000" b="1" dirty="0">
                    <a:solidFill>
                      <a:srgbClr val="FF0000"/>
                    </a:solidFill>
                  </a:rPr>
                  <a:t>  ？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0E57100-9F41-4208-96E6-454AB8B0B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966" y="3130613"/>
                <a:ext cx="3505034" cy="2776016"/>
              </a:xfrm>
              <a:prstGeom prst="rect">
                <a:avLst/>
              </a:prstGeom>
              <a:blipFill>
                <a:blip r:embed="rId8"/>
                <a:stretch>
                  <a:fillRect l="-1739" t="-1319" b="-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264485" y="664137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(5)</a:t>
            </a:r>
            <a:r>
              <a:rPr lang="zh-CN" altLang="en-US" sz="2400" dirty="0">
                <a:latin typeface="+mn-ea"/>
              </a:rPr>
              <a:t>误差分析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0C3178-E179-4108-A8D8-F5D05C178D5E}"/>
              </a:ext>
            </a:extLst>
          </p:cNvPr>
          <p:cNvSpPr txBox="1"/>
          <p:nvPr/>
        </p:nvSpPr>
        <p:spPr>
          <a:xfrm>
            <a:off x="373834" y="1125802"/>
            <a:ext cx="82392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①色散率误差：</a:t>
            </a:r>
            <a:endParaRPr lang="en-US" altLang="zh-CN" sz="2200" dirty="0"/>
          </a:p>
          <a:p>
            <a:r>
              <a:rPr lang="zh-CN" altLang="en-US" sz="2200" dirty="0"/>
              <a:t>实验中只测量了汞灯光谱的</a:t>
            </a:r>
            <a:r>
              <a:rPr lang="en-US" altLang="zh-CN" sz="2200" dirty="0"/>
              <a:t>7</a:t>
            </a:r>
            <a:r>
              <a:rPr lang="zh-CN" altLang="en-US" sz="2200" dirty="0"/>
              <a:t>个波长下的折射率，就使用柯西公式进行拟合，得到的色散关系不稳定。</a:t>
            </a:r>
            <a:endParaRPr lang="en-US" altLang="zh-CN" sz="2200" dirty="0"/>
          </a:p>
          <a:p>
            <a:r>
              <a:rPr lang="zh-CN" altLang="en-US" sz="2200" dirty="0"/>
              <a:t>下表是实验测量的散射率和</a:t>
            </a:r>
            <a:r>
              <a:rPr lang="en-GB" altLang="zh-CN" sz="2200" dirty="0" err="1"/>
              <a:t>refractiveindex.info</a:t>
            </a:r>
            <a:r>
              <a:rPr lang="zh-CN" altLang="en-US" sz="2200" dirty="0"/>
              <a:t>上给出的参考值的相对误差。实验测量值使用柯西公式拟合，网站上则是高次多项式拟合。</a:t>
            </a:r>
            <a:endParaRPr lang="en-US" altLang="zh-CN" sz="2200" dirty="0"/>
          </a:p>
          <a:p>
            <a:endParaRPr lang="zh-CN" alt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AF6EA088-5A39-4A28-92F2-CDBA30D613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1972602"/>
                  </p:ext>
                </p:extLst>
              </p:nvPr>
            </p:nvGraphicFramePr>
            <p:xfrm>
              <a:off x="3165987" y="3673860"/>
              <a:ext cx="4622454" cy="307056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93787">
                      <a:extLst>
                        <a:ext uri="{9D8B030D-6E8A-4147-A177-3AD203B41FA5}">
                          <a16:colId xmlns:a16="http://schemas.microsoft.com/office/drawing/2014/main" val="3695482368"/>
                        </a:ext>
                      </a:extLst>
                    </a:gridCol>
                    <a:gridCol w="1193787">
                      <a:extLst>
                        <a:ext uri="{9D8B030D-6E8A-4147-A177-3AD203B41FA5}">
                          <a16:colId xmlns:a16="http://schemas.microsoft.com/office/drawing/2014/main" val="3125084403"/>
                        </a:ext>
                      </a:extLst>
                    </a:gridCol>
                    <a:gridCol w="1110499">
                      <a:extLst>
                        <a:ext uri="{9D8B030D-6E8A-4147-A177-3AD203B41FA5}">
                          <a16:colId xmlns:a16="http://schemas.microsoft.com/office/drawing/2014/main" val="479667701"/>
                        </a:ext>
                      </a:extLst>
                    </a:gridCol>
                    <a:gridCol w="1124381">
                      <a:extLst>
                        <a:ext uri="{9D8B030D-6E8A-4147-A177-3AD203B41FA5}">
                          <a16:colId xmlns:a16="http://schemas.microsoft.com/office/drawing/2014/main" val="663908814"/>
                        </a:ext>
                      </a:extLst>
                    </a:gridCol>
                  </a:tblGrid>
                  <a:tr h="468684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波长</a:t>
                          </a:r>
                          <a:r>
                            <a:rPr lang="el-GR" altLang="zh-CN" sz="1600" u="none" strike="noStrike" dirty="0">
                              <a:effectLst/>
                            </a:rPr>
                            <a:t>λ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（</a:t>
                          </a:r>
                          <a:r>
                            <a:rPr lang="en-US" altLang="zh-CN" sz="1600" u="none" strike="noStrike" dirty="0">
                              <a:effectLst/>
                            </a:rPr>
                            <a:t>nm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）</a:t>
                          </a:r>
                          <a:endParaRPr lang="el-GR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altLang="zh-CN" sz="1600" u="none" strike="noStrike" dirty="0">
                              <a:effectLst/>
                            </a:rPr>
                            <a:t>dn/d</a:t>
                          </a:r>
                          <a:r>
                            <a:rPr lang="el-GR" altLang="zh-CN" sz="1600" u="none" strike="noStrike" dirty="0">
                              <a:effectLst/>
                            </a:rPr>
                            <a:t>λ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实验测量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nm</m:t>
                                  </m:r>
                                </m:e>
                                <m:sup>
                                  <m:r>
                                    <a:rPr lang="en-US" altLang="zh-CN" sz="16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zh-CN" altLang="en-US" sz="160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）</m:t>
                              </m:r>
                            </m:oMath>
                          </a14:m>
                          <a:endParaRPr lang="el-GR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altLang="zh-CN" sz="1600" u="none" strike="noStrike" dirty="0" err="1">
                              <a:effectLst/>
                            </a:rPr>
                            <a:t>dn</a:t>
                          </a:r>
                          <a:r>
                            <a:rPr lang="en-GB" altLang="zh-CN" sz="1600" u="none" strike="noStrike" dirty="0">
                              <a:effectLst/>
                            </a:rPr>
                            <a:t>/d</a:t>
                          </a:r>
                          <a:r>
                            <a:rPr lang="el-GR" altLang="zh-CN" sz="1600" u="none" strike="noStrike" dirty="0">
                              <a:effectLst/>
                            </a:rPr>
                            <a:t>λ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参考值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60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nm</m:t>
                                  </m:r>
                                </m:e>
                                <m:sup>
                                  <m:r>
                                    <a:rPr lang="en-US" altLang="zh-CN" sz="16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zh-CN" altLang="en-US" sz="160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）</m:t>
                              </m:r>
                            </m:oMath>
                          </a14:m>
                          <a:endParaRPr lang="el-GR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600" u="none" strike="noStrike" dirty="0">
                              <a:effectLst/>
                            </a:rPr>
                            <a:t>相对误差</a:t>
                          </a:r>
                          <a:endParaRPr lang="zh-CN" alt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ctr"/>
                    </a:tc>
                    <a:extLst>
                      <a:ext uri="{0D108BD9-81ED-4DB2-BD59-A6C34878D82A}">
                        <a16:rowId xmlns:a16="http://schemas.microsoft.com/office/drawing/2014/main" val="408375892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460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3.79E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3.84E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-1.47%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632427807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480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3.39E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3.28E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>
                              <a:effectLst/>
                            </a:rPr>
                            <a:t>3.46%</a:t>
                          </a:r>
                          <a:endParaRPr lang="en-US" altLang="zh-CN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3100160114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500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3.04E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-2.81E-04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8.43%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01325781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520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2.74E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2.44E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>
                              <a:effectLst/>
                            </a:rPr>
                            <a:t>12.50%</a:t>
                          </a:r>
                          <a:endParaRPr lang="en-US" altLang="zh-CN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2252143480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540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-2.48E-04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2.13E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16.20%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267880247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560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-2.24E-04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-1.88E-04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19.50%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78807880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580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-2.04E-04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-1.66E-04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22.40%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56195736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600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-1.85E-04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-1.48E-04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24.90%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602744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AF6EA088-5A39-4A28-92F2-CDBA30D613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1972602"/>
                  </p:ext>
                </p:extLst>
              </p:nvPr>
            </p:nvGraphicFramePr>
            <p:xfrm>
              <a:off x="3165987" y="3673860"/>
              <a:ext cx="4622454" cy="307056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93787">
                      <a:extLst>
                        <a:ext uri="{9D8B030D-6E8A-4147-A177-3AD203B41FA5}">
                          <a16:colId xmlns:a16="http://schemas.microsoft.com/office/drawing/2014/main" val="3695482368"/>
                        </a:ext>
                      </a:extLst>
                    </a:gridCol>
                    <a:gridCol w="1193787">
                      <a:extLst>
                        <a:ext uri="{9D8B030D-6E8A-4147-A177-3AD203B41FA5}">
                          <a16:colId xmlns:a16="http://schemas.microsoft.com/office/drawing/2014/main" val="3125084403"/>
                        </a:ext>
                      </a:extLst>
                    </a:gridCol>
                    <a:gridCol w="1110499">
                      <a:extLst>
                        <a:ext uri="{9D8B030D-6E8A-4147-A177-3AD203B41FA5}">
                          <a16:colId xmlns:a16="http://schemas.microsoft.com/office/drawing/2014/main" val="479667701"/>
                        </a:ext>
                      </a:extLst>
                    </a:gridCol>
                    <a:gridCol w="1124381">
                      <a:extLst>
                        <a:ext uri="{9D8B030D-6E8A-4147-A177-3AD203B41FA5}">
                          <a16:colId xmlns:a16="http://schemas.microsoft.com/office/drawing/2014/main" val="663908814"/>
                        </a:ext>
                      </a:extLst>
                    </a:gridCol>
                  </a:tblGrid>
                  <a:tr h="7391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波长</a:t>
                          </a:r>
                          <a:r>
                            <a:rPr lang="el-GR" altLang="zh-CN" sz="1600" u="none" strike="noStrike" dirty="0">
                              <a:effectLst/>
                            </a:rPr>
                            <a:t>λ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（</a:t>
                          </a:r>
                          <a:r>
                            <a:rPr lang="en-US" altLang="zh-CN" sz="1600" u="none" strike="noStrike" dirty="0">
                              <a:effectLst/>
                            </a:rPr>
                            <a:t>nm</a:t>
                          </a:r>
                          <a:r>
                            <a:rPr lang="zh-CN" altLang="en-US" sz="1600" u="none" strike="noStrike" dirty="0">
                              <a:effectLst/>
                            </a:rPr>
                            <a:t>）</a:t>
                          </a:r>
                          <a:endParaRPr lang="el-GR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" marR="7620" marT="7620" marB="0" anchor="b">
                        <a:blipFill>
                          <a:blip r:embed="rId5"/>
                          <a:stretch>
                            <a:fillRect l="-100510" t="-6557" r="-188265" b="-331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" marR="7620" marT="7620" marB="0" anchor="b">
                        <a:blipFill>
                          <a:blip r:embed="rId5"/>
                          <a:stretch>
                            <a:fillRect l="-215934" t="-6557" r="-102747" b="-331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600" u="none" strike="noStrike" dirty="0">
                              <a:effectLst/>
                            </a:rPr>
                            <a:t>相对误差</a:t>
                          </a:r>
                          <a:endParaRPr lang="zh-CN" alt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ctr"/>
                    </a:tc>
                    <a:extLst>
                      <a:ext uri="{0D108BD9-81ED-4DB2-BD59-A6C34878D82A}">
                        <a16:rowId xmlns:a16="http://schemas.microsoft.com/office/drawing/2014/main" val="408375892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460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3.79E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3.84E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-1.47%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632427807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480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3.39E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3.28E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>
                              <a:effectLst/>
                            </a:rPr>
                            <a:t>3.46%</a:t>
                          </a:r>
                          <a:endParaRPr lang="en-US" altLang="zh-CN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3100160114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500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3.04E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-2.81E-04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8.43%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01325781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520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2.74E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2.44E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>
                              <a:effectLst/>
                            </a:rPr>
                            <a:t>12.50%</a:t>
                          </a:r>
                          <a:endParaRPr lang="en-US" altLang="zh-CN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2252143480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540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-2.48E-04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 dirty="0">
                              <a:effectLst/>
                            </a:rPr>
                            <a:t>-</a:t>
                          </a:r>
                          <a:r>
                            <a:rPr lang="en-GB" sz="1600" u="none" strike="noStrike" dirty="0" err="1">
                              <a:effectLst/>
                            </a:rPr>
                            <a:t>2.13E</a:t>
                          </a:r>
                          <a:r>
                            <a:rPr lang="en-GB" sz="1600" u="none" strike="noStrike" dirty="0">
                              <a:effectLst/>
                            </a:rPr>
                            <a:t>-04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16.20%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267880247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560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-2.24E-04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-1.88E-04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19.50%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788078802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580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-2.04E-04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-1.66E-04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22.40%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56195736"/>
                      </a:ext>
                    </a:extLst>
                  </a:tr>
                  <a:tr h="29142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等线" panose="02010600030101010101" pitchFamily="2" charset="-122"/>
                              <a:ea typeface="等线" panose="02010600030101010101" pitchFamily="2" charset="-122"/>
                            </a:rPr>
                            <a:t>600</a:t>
                          </a: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-1.85E-04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u="none" strike="noStrike">
                              <a:effectLst/>
                            </a:rPr>
                            <a:t>-1.48E-04</a:t>
                          </a:r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u="none" strike="noStrike" dirty="0">
                              <a:effectLst/>
                            </a:rPr>
                            <a:t>24.90%</a:t>
                          </a:r>
                          <a:endParaRPr lang="en-US" altLang="zh-CN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</a:endParaRPr>
                        </a:p>
                      </a:txBody>
                      <a:tcPr marL="7620" marR="7620" marT="7620" marB="0" anchor="b"/>
                    </a:tc>
                    <a:extLst>
                      <a:ext uri="{0D108BD9-81ED-4DB2-BD59-A6C34878D82A}">
                        <a16:rowId xmlns:a16="http://schemas.microsoft.com/office/drawing/2014/main" val="176027447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3BA93F19-BC95-4E37-AD23-E6F97691C5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482"/>
          <a:stretch/>
        </p:blipFill>
        <p:spPr>
          <a:xfrm>
            <a:off x="1671289" y="2941894"/>
            <a:ext cx="7256401" cy="6461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5685860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264381" y="694154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(5)</a:t>
            </a:r>
            <a:r>
              <a:rPr lang="zh-CN" altLang="en-US" sz="2400" dirty="0">
                <a:latin typeface="+mn-ea"/>
              </a:rPr>
              <a:t>误差分析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0C3178-E179-4108-A8D8-F5D05C178D5E}"/>
              </a:ext>
            </a:extLst>
          </p:cNvPr>
          <p:cNvSpPr txBox="1"/>
          <p:nvPr/>
        </p:nvSpPr>
        <p:spPr>
          <a:xfrm>
            <a:off x="471948" y="1155819"/>
            <a:ext cx="56732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①色散率误差：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7155F67-597D-4D9F-8595-055E2CE08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564" y="1586706"/>
            <a:ext cx="5394328" cy="43185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06B824-81D7-45FA-A59C-5D7C52B0DE54}"/>
                  </a:ext>
                </a:extLst>
              </p:cNvPr>
              <p:cNvSpPr txBox="1"/>
              <p:nvPr/>
            </p:nvSpPr>
            <p:spPr>
              <a:xfrm>
                <a:off x="471948" y="3278096"/>
                <a:ext cx="3505034" cy="2058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修正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=1.22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2000" dirty="0"/>
                  <a:t>/kg</a:t>
                </a:r>
              </a:p>
              <a:p>
                <a:endParaRPr lang="en-US" altLang="zh-CN" sz="2000" dirty="0"/>
              </a:p>
              <a:p>
                <a:r>
                  <a:rPr lang="zh-CN" altLang="en-US" sz="2000" dirty="0"/>
                  <a:t>相对误差 </a:t>
                </a:r>
                <a:r>
                  <a:rPr lang="en-US" altLang="zh-CN" sz="2000" dirty="0"/>
                  <a:t>-30.7%</a:t>
                </a:r>
              </a:p>
              <a:p>
                <a:endParaRPr lang="en-US" altLang="zh-CN" sz="2000" dirty="0"/>
              </a:p>
              <a:p>
                <a:r>
                  <a:rPr lang="zh-CN" altLang="en-US" sz="2000" b="1" dirty="0">
                    <a:solidFill>
                      <a:srgbClr val="FF0000"/>
                    </a:solidFill>
                  </a:rPr>
                  <a:t>结论</a:t>
                </a:r>
                <a:r>
                  <a:rPr lang="zh-CN" altLang="en-US" sz="2000" dirty="0"/>
                  <a:t>：色散率的计算误差是实验误差的重要来源。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06B824-81D7-45FA-A59C-5D7C52B0D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48" y="3278096"/>
                <a:ext cx="3505034" cy="2058128"/>
              </a:xfrm>
              <a:prstGeom prst="rect">
                <a:avLst/>
              </a:prstGeom>
              <a:blipFill>
                <a:blip r:embed="rId6"/>
                <a:stretch>
                  <a:fillRect l="-1739" r="-1913" b="-44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17D904F-7DFA-4B14-B070-0B966616D490}"/>
                  </a:ext>
                </a:extLst>
              </p:cNvPr>
              <p:cNvSpPr txBox="1"/>
              <p:nvPr/>
            </p:nvSpPr>
            <p:spPr>
              <a:xfrm>
                <a:off x="-103238" y="1826588"/>
                <a:ext cx="4596580" cy="8435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𝑒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𝑚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−2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𝑐𝐾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𝐷</m:t>
                          </m:r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𝜆</m:t>
                          </m:r>
                          <m:f>
                            <m:f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𝑑𝑛</m:t>
                              </m:r>
                            </m:num>
                            <m:den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𝑑</m:t>
                              </m:r>
                              <m:r>
                                <a:rPr lang="zh-CN" altLang="en-US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𝜆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17D904F-7DFA-4B14-B070-0B966616D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238" y="1826588"/>
                <a:ext cx="4596580" cy="8435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91359452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340629" y="663715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(5)</a:t>
            </a:r>
            <a:r>
              <a:rPr lang="zh-CN" altLang="en-US" sz="2400" dirty="0">
                <a:latin typeface="+mn-ea"/>
              </a:rPr>
              <a:t>误差分析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0C3178-E179-4108-A8D8-F5D05C178D5E}"/>
              </a:ext>
            </a:extLst>
          </p:cNvPr>
          <p:cNvSpPr txBox="1"/>
          <p:nvPr/>
        </p:nvSpPr>
        <p:spPr>
          <a:xfrm>
            <a:off x="603593" y="1116353"/>
            <a:ext cx="75276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②鼓轮螺距误差</a:t>
            </a:r>
            <a:endParaRPr lang="en-US" altLang="zh-CN" sz="2200" dirty="0"/>
          </a:p>
          <a:p>
            <a:r>
              <a:rPr lang="zh-CN" altLang="en-US" sz="2200" dirty="0"/>
              <a:t>单色仪的鼓轮上的度数和实际出射的光的波长不完全一致。为此，使用汞灯中容易分辨的</a:t>
            </a:r>
            <a:r>
              <a:rPr lang="en-US" altLang="zh-CN" sz="2200" dirty="0"/>
              <a:t>4</a:t>
            </a:r>
            <a:r>
              <a:rPr lang="zh-CN" altLang="en-US" sz="2200" dirty="0"/>
              <a:t>条光谱进行定标。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A17256E-0577-4B13-941C-BBD19048E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07666"/>
              </p:ext>
            </p:extLst>
          </p:nvPr>
        </p:nvGraphicFramePr>
        <p:xfrm>
          <a:off x="128260" y="2415216"/>
          <a:ext cx="4168876" cy="2330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5211">
                  <a:extLst>
                    <a:ext uri="{9D8B030D-6E8A-4147-A177-3AD203B41FA5}">
                      <a16:colId xmlns:a16="http://schemas.microsoft.com/office/drawing/2014/main" val="2001038303"/>
                    </a:ext>
                  </a:extLst>
                </a:gridCol>
                <a:gridCol w="1395440">
                  <a:extLst>
                    <a:ext uri="{9D8B030D-6E8A-4147-A177-3AD203B41FA5}">
                      <a16:colId xmlns:a16="http://schemas.microsoft.com/office/drawing/2014/main" val="1683135698"/>
                    </a:ext>
                  </a:extLst>
                </a:gridCol>
                <a:gridCol w="1308225">
                  <a:extLst>
                    <a:ext uri="{9D8B030D-6E8A-4147-A177-3AD203B41FA5}">
                      <a16:colId xmlns:a16="http://schemas.microsoft.com/office/drawing/2014/main" val="1886032580"/>
                    </a:ext>
                  </a:extLst>
                </a:gridCol>
              </a:tblGrid>
              <a:tr h="45889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</a:rPr>
                        <a:t>鼓轮示数</a:t>
                      </a:r>
                      <a:r>
                        <a:rPr lang="el-GR" sz="1600" u="none" strike="noStrike" dirty="0">
                          <a:effectLst/>
                        </a:rPr>
                        <a:t>λ</a:t>
                      </a:r>
                      <a:r>
                        <a:rPr lang="en-GB" sz="1600" u="none" strike="noStrike" dirty="0">
                          <a:effectLst/>
                        </a:rPr>
                        <a:t>m</a:t>
                      </a:r>
                      <a:r>
                        <a:rPr lang="zh-CN" altLang="en-US" sz="1600" u="none" strike="noStrike" dirty="0">
                          <a:effectLst/>
                        </a:rPr>
                        <a:t>（</a:t>
                      </a:r>
                      <a:r>
                        <a:rPr lang="en-GB" sz="1600" u="none" strike="noStrike" dirty="0">
                          <a:effectLst/>
                        </a:rPr>
                        <a:t>nm</a:t>
                      </a:r>
                      <a:r>
                        <a:rPr lang="zh-CN" altLang="en-US" sz="1600" u="none" strike="noStrike" dirty="0">
                          <a:effectLst/>
                        </a:rPr>
                        <a:t>）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</a:rPr>
                        <a:t>真实值</a:t>
                      </a:r>
                      <a:r>
                        <a:rPr lang="el-GR" sz="1600" u="none" strike="noStrike" dirty="0">
                          <a:effectLst/>
                        </a:rPr>
                        <a:t>λ</a:t>
                      </a:r>
                      <a:r>
                        <a:rPr lang="en-GB" sz="1600" u="none" strike="noStrike" dirty="0">
                          <a:effectLst/>
                        </a:rPr>
                        <a:t>t</a:t>
                      </a:r>
                      <a:r>
                        <a:rPr lang="zh-CN" altLang="en-US" sz="1600" u="none" strike="noStrike" dirty="0">
                          <a:effectLst/>
                        </a:rPr>
                        <a:t>（</a:t>
                      </a:r>
                      <a:r>
                        <a:rPr lang="en-GB" sz="1600" u="none" strike="noStrike" dirty="0">
                          <a:effectLst/>
                        </a:rPr>
                        <a:t>nm</a:t>
                      </a:r>
                      <a:r>
                        <a:rPr lang="zh-CN" altLang="en-US" sz="1600" u="none" strike="noStrike" dirty="0">
                          <a:effectLst/>
                        </a:rPr>
                        <a:t>）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effectLst/>
                        </a:rPr>
                        <a:t>Δλ=λ</a:t>
                      </a:r>
                      <a:r>
                        <a:rPr lang="en-GB" sz="1600" u="none" strike="noStrike" dirty="0">
                          <a:effectLst/>
                        </a:rPr>
                        <a:t>t-</a:t>
                      </a:r>
                      <a:r>
                        <a:rPr lang="el-GR" sz="1600" u="none" strike="noStrike" dirty="0">
                          <a:effectLst/>
                        </a:rPr>
                        <a:t>λ</a:t>
                      </a:r>
                      <a:r>
                        <a:rPr lang="en-GB" sz="1600" u="none" strike="noStrike" dirty="0">
                          <a:effectLst/>
                        </a:rPr>
                        <a:t>m</a:t>
                      </a:r>
                      <a:r>
                        <a:rPr lang="zh-CN" altLang="en-US" sz="1600" u="none" strike="noStrike" dirty="0">
                          <a:effectLst/>
                        </a:rPr>
                        <a:t>（</a:t>
                      </a:r>
                      <a:r>
                        <a:rPr lang="en-GB" sz="1600" u="none" strike="noStrike" dirty="0">
                          <a:effectLst/>
                        </a:rPr>
                        <a:t>nm</a:t>
                      </a:r>
                      <a:r>
                        <a:rPr lang="zh-CN" altLang="en-US" sz="1600" u="none" strike="noStrike" dirty="0">
                          <a:effectLst/>
                        </a:rPr>
                        <a:t>）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62342140"/>
                  </a:ext>
                </a:extLst>
              </a:tr>
              <a:tr h="45889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575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578.01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3.01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06481229"/>
                  </a:ext>
                </a:extLst>
              </a:tr>
              <a:tr h="45889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542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546.07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4.07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29913393"/>
                  </a:ext>
                </a:extLst>
              </a:tr>
              <a:tr h="45889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431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435.85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4.85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18745366"/>
                  </a:ext>
                </a:extLst>
              </a:tr>
              <a:tr h="45889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399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406.18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7.18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47311748"/>
                  </a:ext>
                </a:extLst>
              </a:tr>
            </a:tbl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8DECBCE9-3F7E-4726-8BD2-6C94D4390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342" y="2415216"/>
            <a:ext cx="4522398" cy="34607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4CF7025-5120-43BB-8759-2253CA0AC7A7}"/>
              </a:ext>
            </a:extLst>
          </p:cNvPr>
          <p:cNvSpPr txBox="1"/>
          <p:nvPr/>
        </p:nvSpPr>
        <p:spPr>
          <a:xfrm>
            <a:off x="511278" y="5556981"/>
            <a:ext cx="39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发现鼓轮示数和真实波长成线性关系。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2986160-1EB6-40AA-BC5C-E4A1DAE138B9}"/>
                  </a:ext>
                </a:extLst>
              </p:cNvPr>
              <p:cNvSpPr txBox="1"/>
              <p:nvPr/>
            </p:nvSpPr>
            <p:spPr>
              <a:xfrm>
                <a:off x="1307690" y="5051405"/>
                <a:ext cx="179930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2986160-1EB6-40AA-BC5C-E4A1DAE13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690" y="5051405"/>
                <a:ext cx="1799304" cy="369332"/>
              </a:xfrm>
              <a:prstGeom prst="rect">
                <a:avLst/>
              </a:prstGeom>
              <a:blipFill>
                <a:blip r:embed="rId6"/>
                <a:stretch>
                  <a:fillRect l="-5085" r="-1356"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9671034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340629" y="712688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(5)</a:t>
            </a:r>
            <a:r>
              <a:rPr lang="zh-CN" altLang="en-US" sz="2400" dirty="0">
                <a:latin typeface="+mn-ea"/>
              </a:rPr>
              <a:t>误差分析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0C3178-E179-4108-A8D8-F5D05C178D5E}"/>
              </a:ext>
            </a:extLst>
          </p:cNvPr>
          <p:cNvSpPr txBox="1"/>
          <p:nvPr/>
        </p:nvSpPr>
        <p:spPr>
          <a:xfrm>
            <a:off x="560439" y="1174353"/>
            <a:ext cx="56732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②鼓轮螺距误差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7F3E1BA-C78A-4058-8550-C57199BA6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648" y="1095479"/>
            <a:ext cx="5673213" cy="46670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7329283-723D-422B-9BEE-FBF7D64F2CC7}"/>
                  </a:ext>
                </a:extLst>
              </p:cNvPr>
              <p:cNvSpPr txBox="1"/>
              <p:nvPr/>
            </p:nvSpPr>
            <p:spPr>
              <a:xfrm>
                <a:off x="-562896" y="3086091"/>
                <a:ext cx="4596580" cy="8435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𝑒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𝑚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−2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𝑐𝐾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𝐷</m:t>
                          </m:r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𝜆</m:t>
                          </m:r>
                          <m:f>
                            <m:f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𝑑𝑛</m:t>
                              </m:r>
                            </m:num>
                            <m:den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𝑑</m:t>
                              </m:r>
                              <m:r>
                                <a:rPr lang="zh-CN" altLang="en-US" sz="1800" b="0" i="1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𝜆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7329283-723D-422B-9BEE-FBF7D64F2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62896" y="3086091"/>
                <a:ext cx="4596580" cy="8435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BDCEC4C9-CF97-43B2-B28B-92DDD0E4680D}"/>
              </a:ext>
            </a:extLst>
          </p:cNvPr>
          <p:cNvSpPr txBox="1"/>
          <p:nvPr/>
        </p:nvSpPr>
        <p:spPr>
          <a:xfrm>
            <a:off x="433772" y="1892764"/>
            <a:ext cx="26963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使用修正后的波长和折射率，重新代入公式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FCFBF3F-320C-46F5-AB9D-6E81DA3C51AE}"/>
                  </a:ext>
                </a:extLst>
              </p:cNvPr>
              <p:cNvSpPr txBox="1"/>
              <p:nvPr/>
            </p:nvSpPr>
            <p:spPr>
              <a:xfrm>
                <a:off x="340629" y="4014986"/>
                <a:ext cx="3505034" cy="2365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修正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=1.24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2000" dirty="0"/>
                  <a:t>/kg</a:t>
                </a:r>
              </a:p>
              <a:p>
                <a:endParaRPr lang="en-US" altLang="zh-CN" sz="2000" dirty="0"/>
              </a:p>
              <a:p>
                <a:r>
                  <a:rPr lang="zh-CN" altLang="en-US" sz="2000" dirty="0"/>
                  <a:t>相对误差 </a:t>
                </a:r>
                <a:r>
                  <a:rPr lang="en-US" altLang="zh-CN" sz="2000" dirty="0"/>
                  <a:t>-29.7%</a:t>
                </a:r>
              </a:p>
              <a:p>
                <a:endParaRPr lang="en-US" altLang="zh-CN" sz="2000" dirty="0"/>
              </a:p>
              <a:p>
                <a:r>
                  <a:rPr lang="zh-CN" altLang="en-US" sz="2000" b="1" dirty="0">
                    <a:solidFill>
                      <a:srgbClr val="FF0000"/>
                    </a:solidFill>
                  </a:rPr>
                  <a:t>结论</a:t>
                </a:r>
                <a:r>
                  <a:rPr lang="zh-CN" altLang="en-US" sz="2000" dirty="0"/>
                  <a:t>：鼓轮螺距造成的波长误差对最终误差的影响远小于散射率的影响。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FCFBF3F-320C-46F5-AB9D-6E81DA3C5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29" y="4014986"/>
                <a:ext cx="3505034" cy="2365904"/>
              </a:xfrm>
              <a:prstGeom prst="rect">
                <a:avLst/>
              </a:prstGeom>
              <a:blipFill>
                <a:blip r:embed="rId7"/>
                <a:stretch>
                  <a:fillRect l="-1913" r="-1739" b="-3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15682535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实验结果与分析</a:t>
            </a: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ED863B7-9D4C-482E-9132-D70082082FF1}"/>
              </a:ext>
            </a:extLst>
          </p:cNvPr>
          <p:cNvSpPr txBox="1"/>
          <p:nvPr/>
        </p:nvSpPr>
        <p:spPr>
          <a:xfrm>
            <a:off x="340629" y="712688"/>
            <a:ext cx="4228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(5)</a:t>
            </a:r>
            <a:r>
              <a:rPr lang="zh-CN" altLang="en-US" sz="2400" dirty="0">
                <a:latin typeface="+mn-ea"/>
              </a:rPr>
              <a:t>误差分析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0C3178-E179-4108-A8D8-F5D05C178D5E}"/>
              </a:ext>
            </a:extLst>
          </p:cNvPr>
          <p:cNvSpPr txBox="1"/>
          <p:nvPr/>
        </p:nvSpPr>
        <p:spPr>
          <a:xfrm>
            <a:off x="560439" y="1174353"/>
            <a:ext cx="79346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/>
              <a:t>③其他误差</a:t>
            </a:r>
            <a:endParaRPr lang="en-US" altLang="zh-CN" sz="2200" dirty="0"/>
          </a:p>
          <a:p>
            <a:r>
              <a:rPr lang="zh-CN" altLang="en-US" sz="2200" dirty="0"/>
              <a:t>由于最终得到的误差还是很大，所以有必要讨论其他误差来源：</a:t>
            </a:r>
            <a:endParaRPr lang="en-US" altLang="zh-CN" sz="2200" dirty="0"/>
          </a:p>
          <a:p>
            <a:endParaRPr lang="en-US" altLang="zh-CN" sz="2200" dirty="0"/>
          </a:p>
          <a:p>
            <a:r>
              <a:rPr lang="zh-CN" altLang="en-US" sz="2200" dirty="0"/>
              <a:t>测量旋光角时，实验的光路没有调到最精确，光的传播方向和磁场方向不平行。测量折射率时，单色仪的光路没有调整到最好。</a:t>
            </a:r>
            <a:endParaRPr lang="en-US" altLang="zh-CN" sz="2200" dirty="0"/>
          </a:p>
          <a:p>
            <a:r>
              <a:rPr lang="zh-CN" altLang="en-US" sz="2200" dirty="0"/>
              <a:t>旋光角的读数误差。</a:t>
            </a:r>
            <a:endParaRPr lang="en-US" altLang="zh-CN" sz="2200" dirty="0"/>
          </a:p>
          <a:p>
            <a:r>
              <a:rPr lang="zh-CN" altLang="en-US" sz="2200" dirty="0"/>
              <a:t>最小偏向角的判断存在误差。</a:t>
            </a:r>
            <a:endParaRPr lang="en-US" altLang="zh-CN" sz="2200" dirty="0"/>
          </a:p>
          <a:p>
            <a:endParaRPr lang="zh-CN" altLang="en-US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2624930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28260" y="101917"/>
            <a:ext cx="666886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</a:t>
            </a:r>
            <a:r>
              <a:rPr lang="zh-CN" altLang="en-US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zh-CN" sz="2400" b="1" dirty="0">
              <a:solidFill>
                <a:srgbClr val="1C4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72327" y="983328"/>
            <a:ext cx="699452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实验结论：</a:t>
            </a:r>
            <a:endParaRPr lang="en-US" altLang="zh-CN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）验证了</a:t>
            </a:r>
            <a:r>
              <a:rPr lang="en-US" altLang="zh-CN" sz="2400" dirty="0"/>
              <a:t>B</a:t>
            </a:r>
            <a:r>
              <a:rPr lang="zh-CN" altLang="en-US" sz="2400" dirty="0"/>
              <a:t>与励磁电流</a:t>
            </a:r>
            <a:r>
              <a:rPr lang="en-US" altLang="zh-CN" sz="2400" dirty="0"/>
              <a:t>I</a:t>
            </a:r>
            <a:r>
              <a:rPr lang="zh-CN" altLang="en-US" sz="2400" dirty="0"/>
              <a:t>的正比关系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）使用法拉第旋光计测量了不同波长下</a:t>
            </a:r>
            <a:r>
              <a:rPr lang="en-US" altLang="zh-CN" sz="2400" dirty="0" err="1"/>
              <a:t>ZF7</a:t>
            </a:r>
            <a:r>
              <a:rPr lang="zh-CN" altLang="en-US" sz="2400" dirty="0"/>
              <a:t>玻璃的费尔德常量</a:t>
            </a:r>
            <a:endParaRPr lang="en-US" altLang="zh-CN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）使用分光计测量</a:t>
            </a:r>
            <a:r>
              <a:rPr lang="en-US" altLang="zh-CN" sz="2400" dirty="0" err="1"/>
              <a:t>Z</a:t>
            </a:r>
            <a:r>
              <a:rPr lang="en-US" altLang="zh-CN" sz="2400" dirty="0" err="1">
                <a:sym typeface="+mn-ea"/>
              </a:rPr>
              <a:t>F</a:t>
            </a:r>
            <a:r>
              <a:rPr lang="en-US" altLang="zh-CN" sz="2400" dirty="0" err="1"/>
              <a:t>7</a:t>
            </a:r>
            <a:r>
              <a:rPr lang="zh-CN" altLang="en-US" sz="2400" dirty="0"/>
              <a:t>玻璃材料的色散关系，验证其满足柯西公式，但因数据不足而效力有限。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4</a:t>
            </a:r>
            <a:r>
              <a:rPr lang="zh-CN" altLang="en-US" sz="2400" dirty="0"/>
              <a:t>）将实测色散关系和法拉第效应公式进行对比，得出了电子荷质比的值，相对误差为</a:t>
            </a:r>
            <a:r>
              <a:rPr lang="en-US" altLang="zh-CN" sz="2400" dirty="0"/>
              <a:t>-38.5%</a:t>
            </a:r>
            <a:r>
              <a:rPr lang="zh-CN" altLang="en-US" sz="2400" dirty="0"/>
              <a:t>。经过色散率和波长修正，相对误差减到</a:t>
            </a:r>
            <a:r>
              <a:rPr lang="en-US" altLang="zh-CN" sz="2400" dirty="0"/>
              <a:t>-29.7%</a:t>
            </a:r>
          </a:p>
          <a:p>
            <a:endParaRPr lang="en-US" altLang="zh-CN" sz="2400" dirty="0"/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5</a:t>
            </a:r>
            <a:r>
              <a:rPr lang="zh-CN" altLang="en-US" sz="2400" dirty="0"/>
              <a:t>）本实验的误差来源主要来自色散率的计算和实验操作，而鼓轮读数等误差较小。</a:t>
            </a:r>
            <a:endParaRPr lang="en-US" altLang="zh-CN" sz="2400" dirty="0"/>
          </a:p>
          <a:p>
            <a:endParaRPr lang="zh-CN" altLang="en-US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5095" y="113576"/>
            <a:ext cx="666886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sz="24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0" y="163773"/>
            <a:ext cx="144463" cy="36000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" name="图片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1" y="66159"/>
            <a:ext cx="1227299" cy="496133"/>
          </a:xfrm>
          <a:prstGeom prst="rect">
            <a:avLst/>
          </a:prstGeom>
        </p:spPr>
      </p:pic>
      <p:cxnSp>
        <p:nvCxnSpPr>
          <p:cNvPr id="18" name="直线连接符 14"/>
          <p:cNvCxnSpPr/>
          <p:nvPr/>
        </p:nvCxnSpPr>
        <p:spPr>
          <a:xfrm>
            <a:off x="-16588" y="608963"/>
            <a:ext cx="9172356" cy="0"/>
          </a:xfrm>
          <a:prstGeom prst="line">
            <a:avLst/>
          </a:prstGeom>
          <a:ln w="31750" cmpd="dbl">
            <a:solidFill>
              <a:srgbClr val="004E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68FD4B0C-E450-4DE9-82FF-F413CBE61F73}"/>
              </a:ext>
            </a:extLst>
          </p:cNvPr>
          <p:cNvSpPr txBox="1"/>
          <p:nvPr/>
        </p:nvSpPr>
        <p:spPr>
          <a:xfrm>
            <a:off x="806245" y="1327355"/>
            <a:ext cx="7354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[1]</a:t>
            </a:r>
            <a:r>
              <a:rPr lang="zh-CN" altLang="en-US" sz="2400" dirty="0"/>
              <a:t>马文娟</a:t>
            </a:r>
            <a:r>
              <a:rPr lang="en-US" altLang="zh-CN" sz="2400" dirty="0"/>
              <a:t>, </a:t>
            </a:r>
            <a:r>
              <a:rPr lang="zh-CN" altLang="en-US" sz="2400" dirty="0"/>
              <a:t>潘志伟</a:t>
            </a:r>
            <a:r>
              <a:rPr lang="en-US" altLang="zh-CN" sz="2400" dirty="0"/>
              <a:t>, </a:t>
            </a:r>
            <a:r>
              <a:rPr lang="zh-CN" altLang="en-US" sz="2400" dirty="0"/>
              <a:t>李园</a:t>
            </a:r>
            <a:r>
              <a:rPr lang="en-US" altLang="zh-CN" sz="2400" dirty="0"/>
              <a:t>. </a:t>
            </a:r>
            <a:r>
              <a:rPr lang="zh-CN" altLang="en-US" sz="2400" dirty="0"/>
              <a:t>法拉第效应法测基本电荷</a:t>
            </a:r>
            <a:r>
              <a:rPr lang="en-US" altLang="zh-CN" sz="2400" dirty="0"/>
              <a:t>[J]. </a:t>
            </a:r>
            <a:r>
              <a:rPr lang="zh-CN" altLang="en-US" sz="2400" dirty="0"/>
              <a:t>智库时代</a:t>
            </a:r>
            <a:r>
              <a:rPr lang="en-US" altLang="zh-CN" sz="2400" dirty="0"/>
              <a:t>, 2018(27):2.</a:t>
            </a:r>
          </a:p>
          <a:p>
            <a:endParaRPr lang="en-US" altLang="zh-CN" sz="2400" dirty="0"/>
          </a:p>
          <a:p>
            <a:r>
              <a:rPr lang="en-US" altLang="zh-CN" sz="2400" dirty="0"/>
              <a:t>[2]</a:t>
            </a:r>
            <a:r>
              <a:rPr lang="en-US" altLang="zh-CN" sz="2400" dirty="0" err="1"/>
              <a:t>refractiveindex.info</a:t>
            </a:r>
            <a:endParaRPr lang="zh-CN" altLang="en-US" sz="2400" dirty="0"/>
          </a:p>
        </p:txBody>
      </p:sp>
    </p:spTree>
    <p:custDataLst>
      <p:tags r:id="rId1"/>
    </p:custData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3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3" y="98132"/>
            <a:ext cx="1227299" cy="496133"/>
          </a:xfrm>
          <a:prstGeom prst="rect">
            <a:avLst/>
          </a:prstGeom>
        </p:spPr>
      </p:pic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1153160" y="1193800"/>
            <a:ext cx="7230533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buNone/>
            </a:pPr>
            <a:r>
              <a:rPr lang="zh-CN" sz="4800" b="1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</a:rPr>
              <a:t>谢谢大家！</a:t>
            </a:r>
            <a:endParaRPr lang="zh-CN" sz="5335" b="1" dirty="0">
              <a:latin typeface="Times New Roman" panose="02020603050405020304" pitchFamily="18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ct val="0"/>
              </a:spcBef>
              <a:buNone/>
            </a:pPr>
            <a:r>
              <a:rPr lang="zh-CN" sz="4265" dirty="0">
                <a:latin typeface="Times New Roman" panose="02020603050405020304" pitchFamily="18" charset="0"/>
                <a:ea typeface="黑体" panose="02010609060101010101" charset="-122"/>
                <a:cs typeface="微软雅黑" panose="020B0503020204020204" pitchFamily="34" charset="-122"/>
                <a:sym typeface="+mn-ea"/>
              </a:rPr>
              <a:t>恳请各位老师批评指正！</a:t>
            </a:r>
          </a:p>
        </p:txBody>
      </p:sp>
      <p:sp>
        <p:nvSpPr>
          <p:cNvPr id="2" name="TextBox 21"/>
          <p:cNvSpPr txBox="1">
            <a:spLocks noChangeArrowheads="1"/>
          </p:cNvSpPr>
          <p:nvPr/>
        </p:nvSpPr>
        <p:spPr bwMode="auto">
          <a:xfrm>
            <a:off x="4741841" y="5124027"/>
            <a:ext cx="4384040" cy="52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30000"/>
              </a:lnSpc>
              <a:spcBef>
                <a:spcPct val="0"/>
              </a:spcBef>
              <a:buNone/>
            </a:pPr>
            <a:r>
              <a:rPr lang="zh-CN" sz="2400" b="1" dirty="0">
                <a:solidFill>
                  <a:schemeClr val="bg1"/>
                </a:solidFill>
                <a:latin typeface="方正颜宋简体" panose="02000000000000000000" charset="-122"/>
                <a:ea typeface="方正颜宋简体" panose="02000000000000000000" charset="-122"/>
                <a:cs typeface="方正颜宋简体" panose="02000000000000000000" charset="-122"/>
              </a:rPr>
              <a:t>指导老师 </a:t>
            </a:r>
            <a:r>
              <a:rPr lang="zh-CN" altLang="en-US" sz="2400" b="1" dirty="0">
                <a:solidFill>
                  <a:schemeClr val="bg1"/>
                </a:solidFill>
                <a:latin typeface="方正颜宋简体" panose="02000000000000000000" charset="-122"/>
                <a:ea typeface="方正颜宋简体" panose="02000000000000000000" charset="-122"/>
                <a:cs typeface="方正颜宋简体" panose="02000000000000000000" charset="-122"/>
              </a:rPr>
              <a:t>姚红英</a:t>
            </a:r>
            <a:r>
              <a:rPr lang="zh-CN" sz="2400" b="1" dirty="0">
                <a:solidFill>
                  <a:schemeClr val="bg1"/>
                </a:solidFill>
                <a:latin typeface="方正颜宋简体" panose="02000000000000000000" charset="-122"/>
                <a:ea typeface="方正颜宋简体" panose="02000000000000000000" charset="-122"/>
                <a:cs typeface="方正颜宋简体" panose="02000000000000000000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heme/theme1.xml><?xml version="1.0" encoding="utf-8"?>
<a:theme xmlns:a="http://schemas.openxmlformats.org/drawingml/2006/main" name="1_清风素材 https://12sc.taobao.com/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1194</Words>
  <Application>Microsoft Office PowerPoint</Application>
  <PresentationFormat>全屏显示(4:3)</PresentationFormat>
  <Paragraphs>178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方正颜宋简体</vt:lpstr>
      <vt:lpstr>黑体</vt:lpstr>
      <vt:lpstr>微软雅黑</vt:lpstr>
      <vt:lpstr>Arial</vt:lpstr>
      <vt:lpstr>Calibri</vt:lpstr>
      <vt:lpstr>Calibri Light</vt:lpstr>
      <vt:lpstr>Cambria Math</vt:lpstr>
      <vt:lpstr>Times New Roman</vt:lpstr>
      <vt:lpstr>1_清风素材 https://12sc.taobao.com/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Fu</dc:creator>
  <cp:lastModifiedBy>shi xinyu</cp:lastModifiedBy>
  <cp:revision>83</cp:revision>
  <dcterms:created xsi:type="dcterms:W3CDTF">2020-12-27T06:44:00Z</dcterms:created>
  <dcterms:modified xsi:type="dcterms:W3CDTF">2021-12-28T10:38:20Z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