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5" r:id="rId3"/>
    <p:sldId id="257" r:id="rId4"/>
    <p:sldId id="264" r:id="rId5"/>
    <p:sldId id="266" r:id="rId6"/>
    <p:sldId id="267" r:id="rId7"/>
    <p:sldId id="268" r:id="rId8"/>
    <p:sldId id="269" r:id="rId9"/>
    <p:sldId id="276" r:id="rId10"/>
    <p:sldId id="270" r:id="rId11"/>
    <p:sldId id="271" r:id="rId12"/>
    <p:sldId id="272" r:id="rId13"/>
    <p:sldId id="273" r:id="rId14"/>
    <p:sldId id="274" r:id="rId15"/>
    <p:sldId id="275" r:id="rId16"/>
    <p:sldId id="263" r:id="rId17"/>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itchFamily="18" charset="0"/>
        <a:ea typeface="+mn-ea"/>
        <a:cs typeface="+mn-cs"/>
      </a:defRPr>
    </a:lvl1pPr>
    <a:lvl2pPr marL="457200" algn="l" rtl="0" fontAlgn="base">
      <a:spcBef>
        <a:spcPct val="0"/>
      </a:spcBef>
      <a:spcAft>
        <a:spcPct val="0"/>
      </a:spcAft>
      <a:defRPr sz="2800" kern="1200">
        <a:solidFill>
          <a:schemeClr val="tx1"/>
        </a:solidFill>
        <a:latin typeface="Times New Roman" pitchFamily="18" charset="0"/>
        <a:ea typeface="+mn-ea"/>
        <a:cs typeface="+mn-cs"/>
      </a:defRPr>
    </a:lvl2pPr>
    <a:lvl3pPr marL="914400" algn="l" rtl="0" fontAlgn="base">
      <a:spcBef>
        <a:spcPct val="0"/>
      </a:spcBef>
      <a:spcAft>
        <a:spcPct val="0"/>
      </a:spcAft>
      <a:defRPr sz="2800" kern="1200">
        <a:solidFill>
          <a:schemeClr val="tx1"/>
        </a:solidFill>
        <a:latin typeface="Times New Roman" pitchFamily="18" charset="0"/>
        <a:ea typeface="+mn-ea"/>
        <a:cs typeface="+mn-cs"/>
      </a:defRPr>
    </a:lvl3pPr>
    <a:lvl4pPr marL="1371600" algn="l" rtl="0" fontAlgn="base">
      <a:spcBef>
        <a:spcPct val="0"/>
      </a:spcBef>
      <a:spcAft>
        <a:spcPct val="0"/>
      </a:spcAft>
      <a:defRPr sz="2800" kern="1200">
        <a:solidFill>
          <a:schemeClr val="tx1"/>
        </a:solidFill>
        <a:latin typeface="Times New Roman" pitchFamily="18" charset="0"/>
        <a:ea typeface="+mn-ea"/>
        <a:cs typeface="+mn-cs"/>
      </a:defRPr>
    </a:lvl4pPr>
    <a:lvl5pPr marL="1828800" algn="l" rtl="0" fontAlgn="base">
      <a:spcBef>
        <a:spcPct val="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2800" kern="1200">
        <a:solidFill>
          <a:schemeClr val="tx1"/>
        </a:solidFill>
        <a:latin typeface="Times New Roman" pitchFamily="18" charset="0"/>
        <a:ea typeface="+mn-ea"/>
        <a:cs typeface="+mn-cs"/>
      </a:defRPr>
    </a:lvl6pPr>
    <a:lvl7pPr marL="2743200" algn="l" defTabSz="914400" rtl="0" eaLnBrk="1" latinLnBrk="0" hangingPunct="1">
      <a:defRPr sz="2800" kern="1200">
        <a:solidFill>
          <a:schemeClr val="tx1"/>
        </a:solidFill>
        <a:latin typeface="Times New Roman" pitchFamily="18" charset="0"/>
        <a:ea typeface="+mn-ea"/>
        <a:cs typeface="+mn-cs"/>
      </a:defRPr>
    </a:lvl7pPr>
    <a:lvl8pPr marL="3200400" algn="l" defTabSz="914400" rtl="0" eaLnBrk="1" latinLnBrk="0" hangingPunct="1">
      <a:defRPr sz="2800" kern="1200">
        <a:solidFill>
          <a:schemeClr val="tx1"/>
        </a:solidFill>
        <a:latin typeface="Times New Roman" pitchFamily="18" charset="0"/>
        <a:ea typeface="+mn-ea"/>
        <a:cs typeface="+mn-cs"/>
      </a:defRPr>
    </a:lvl8pPr>
    <a:lvl9pPr marL="3657600" algn="l" defTabSz="914400" rtl="0" eaLnBrk="1" latinLnBrk="0" hangingPunct="1">
      <a:defRPr sz="28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EEFE"/>
    <a:srgbClr val="96EAFE"/>
    <a:srgbClr val="96FCFE"/>
    <a:srgbClr val="96EDFE"/>
    <a:srgbClr val="95E3FF"/>
    <a:srgbClr val="000099"/>
    <a:srgbClr val="0000CC"/>
    <a:srgbClr val="3940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8" autoAdjust="0"/>
    <p:restoredTop sz="99304" autoAdjust="0"/>
  </p:normalViewPr>
  <p:slideViewPr>
    <p:cSldViewPr>
      <p:cViewPr varScale="1">
        <p:scale>
          <a:sx n="75" d="100"/>
          <a:sy n="75" d="100"/>
        </p:scale>
        <p:origin x="-990" y="-1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895600"/>
            <a:ext cx="9144000" cy="533400"/>
          </a:xfrm>
        </p:spPr>
        <p:txBody>
          <a:bodyPr/>
          <a:lstStyle>
            <a:lvl1pPr algn="r">
              <a:defRPr sz="2800">
                <a:solidFill>
                  <a:schemeClr val="tx1"/>
                </a:solidFill>
              </a:defRPr>
            </a:lvl1pPr>
          </a:lstStyle>
          <a:p>
            <a:pPr lvl="0"/>
            <a:r>
              <a:rPr lang="zh-CN" altLang="en-US" noProof="0" smtClean="0"/>
              <a:t>单击此处编辑母版标题样式</a:t>
            </a:r>
            <a:endParaRPr lang="en-US" altLang="zh-CN" noProof="0" smtClean="0"/>
          </a:p>
        </p:txBody>
      </p:sp>
      <p:sp>
        <p:nvSpPr>
          <p:cNvPr id="3075" name="Rectangle 3"/>
          <p:cNvSpPr>
            <a:spLocks noGrp="1" noChangeArrowheads="1"/>
          </p:cNvSpPr>
          <p:nvPr>
            <p:ph type="subTitle" idx="1"/>
          </p:nvPr>
        </p:nvSpPr>
        <p:spPr>
          <a:xfrm>
            <a:off x="0" y="3276600"/>
            <a:ext cx="9144000" cy="304800"/>
          </a:xfrm>
        </p:spPr>
        <p:txBody>
          <a:bodyPr/>
          <a:lstStyle>
            <a:lvl1pPr marL="0" indent="0" algn="r">
              <a:buFontTx/>
              <a:buNone/>
              <a:defRPr sz="1600"/>
            </a:lvl1pPr>
          </a:lstStyle>
          <a:p>
            <a:pPr lvl="0"/>
            <a:r>
              <a:rPr lang="zh-CN" altLang="en-US" noProof="0" smtClean="0"/>
              <a:t>单击此处编辑母版副标题样式</a:t>
            </a:r>
            <a:endParaRPr lang="en-US" altLang="zh-CN" noProof="0" smtClean="0"/>
          </a:p>
        </p:txBody>
      </p:sp>
      <p:sp>
        <p:nvSpPr>
          <p:cNvPr id="3076" name="Rectangle 4"/>
          <p:cNvSpPr>
            <a:spLocks noGrp="1" noChangeArrowheads="1"/>
          </p:cNvSpPr>
          <p:nvPr>
            <p:ph type="dt" sz="half" idx="2"/>
          </p:nvPr>
        </p:nvSpPr>
        <p:spPr/>
        <p:txBody>
          <a:bodyPr/>
          <a:lstStyle>
            <a:lvl1pPr>
              <a:defRPr/>
            </a:lvl1pPr>
          </a:lstStyle>
          <a:p>
            <a:endParaRPr lang="en-US" altLang="zh-CN"/>
          </a:p>
        </p:txBody>
      </p:sp>
      <p:sp>
        <p:nvSpPr>
          <p:cNvPr id="3077" name="Rectangle 5"/>
          <p:cNvSpPr>
            <a:spLocks noGrp="1" noChangeArrowheads="1"/>
          </p:cNvSpPr>
          <p:nvPr>
            <p:ph type="ftr" sz="quarter" idx="3"/>
          </p:nvPr>
        </p:nvSpPr>
        <p:spPr/>
        <p:txBody>
          <a:bodyPr/>
          <a:lstStyle>
            <a:lvl1pPr>
              <a:defRPr/>
            </a:lvl1pPr>
          </a:lstStyle>
          <a:p>
            <a:endParaRPr lang="en-US" altLang="zh-CN"/>
          </a:p>
        </p:txBody>
      </p:sp>
      <p:sp>
        <p:nvSpPr>
          <p:cNvPr id="3078" name="Rectangle 6"/>
          <p:cNvSpPr>
            <a:spLocks noGrp="1" noChangeArrowheads="1"/>
          </p:cNvSpPr>
          <p:nvPr>
            <p:ph type="sldNum" sz="quarter" idx="4"/>
          </p:nvPr>
        </p:nvSpPr>
        <p:spPr/>
        <p:txBody>
          <a:bodyPr/>
          <a:lstStyle>
            <a:lvl1pPr>
              <a:defRPr/>
            </a:lvl1pPr>
          </a:lstStyle>
          <a:p>
            <a:fld id="{7FE6E797-BE4B-436D-8C31-5984ECD4F3F1}" type="slidenum">
              <a:rPr lang="en-US" altLang="zh-CN"/>
              <a:pPr/>
              <a:t>‹#›</a:t>
            </a:fld>
            <a:endParaRPr lang="en-US" altLang="zh-CN"/>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3E48B15-A199-4225-8F62-2E8BBFF7F98E}" type="slidenum">
              <a:rPr lang="en-US" altLang="zh-CN"/>
              <a:pPr/>
              <a:t>‹#›</a:t>
            </a:fld>
            <a:endParaRPr lang="en-US" altLang="zh-CN"/>
          </a:p>
        </p:txBody>
      </p:sp>
    </p:spTree>
    <p:extLst>
      <p:ext uri="{BB962C8B-B14F-4D97-AF65-F5344CB8AC3E}">
        <p14:creationId xmlns:p14="http://schemas.microsoft.com/office/powerpoint/2010/main" val="1632101407"/>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EEC6A11-5E80-47BB-98F7-CBC382CA7E98}" type="slidenum">
              <a:rPr lang="en-US" altLang="zh-CN"/>
              <a:pPr/>
              <a:t>‹#›</a:t>
            </a:fld>
            <a:endParaRPr lang="en-US" altLang="zh-CN"/>
          </a:p>
        </p:txBody>
      </p:sp>
    </p:spTree>
    <p:extLst>
      <p:ext uri="{BB962C8B-B14F-4D97-AF65-F5344CB8AC3E}">
        <p14:creationId xmlns:p14="http://schemas.microsoft.com/office/powerpoint/2010/main" val="133877233"/>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752600" y="685800"/>
            <a:ext cx="35433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448300" y="685800"/>
            <a:ext cx="35433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CC04385C-F950-46D6-B51C-FF1EEE7E0CB6}" type="slidenum">
              <a:rPr lang="en-US" altLang="zh-CN"/>
              <a:pPr/>
              <a:t>‹#›</a:t>
            </a:fld>
            <a:endParaRPr lang="en-US" altLang="zh-CN"/>
          </a:p>
        </p:txBody>
      </p:sp>
    </p:spTree>
    <p:extLst>
      <p:ext uri="{BB962C8B-B14F-4D97-AF65-F5344CB8AC3E}">
        <p14:creationId xmlns:p14="http://schemas.microsoft.com/office/powerpoint/2010/main" val="189134814"/>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4C3874BE-84E3-403F-B5AB-905834D321AD}" type="slidenum">
              <a:rPr lang="en-US" altLang="zh-CN"/>
              <a:pPr/>
              <a:t>‹#›</a:t>
            </a:fld>
            <a:endParaRPr lang="en-US" altLang="zh-CN"/>
          </a:p>
        </p:txBody>
      </p:sp>
    </p:spTree>
    <p:extLst>
      <p:ext uri="{BB962C8B-B14F-4D97-AF65-F5344CB8AC3E}">
        <p14:creationId xmlns:p14="http://schemas.microsoft.com/office/powerpoint/2010/main" val="185047609"/>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94822136-45CD-4665-8BF4-CB4350034CB7}" type="slidenum">
              <a:rPr lang="en-US" altLang="zh-CN"/>
              <a:pPr/>
              <a:t>‹#›</a:t>
            </a:fld>
            <a:endParaRPr lang="en-US" altLang="zh-CN"/>
          </a:p>
        </p:txBody>
      </p:sp>
    </p:spTree>
    <p:extLst>
      <p:ext uri="{BB962C8B-B14F-4D97-AF65-F5344CB8AC3E}">
        <p14:creationId xmlns:p14="http://schemas.microsoft.com/office/powerpoint/2010/main" val="960108477"/>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E543BBF4-BF1E-4A67-825C-70578BAC4DB5}" type="slidenum">
              <a:rPr lang="en-US" altLang="zh-CN"/>
              <a:pPr/>
              <a:t>‹#›</a:t>
            </a:fld>
            <a:endParaRPr lang="en-US" altLang="zh-CN"/>
          </a:p>
        </p:txBody>
      </p:sp>
    </p:spTree>
    <p:extLst>
      <p:ext uri="{BB962C8B-B14F-4D97-AF65-F5344CB8AC3E}">
        <p14:creationId xmlns:p14="http://schemas.microsoft.com/office/powerpoint/2010/main" val="3772468657"/>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977B82F0-0E4D-4CF1-9504-3E2BF7C74FDC}" type="slidenum">
              <a:rPr lang="en-US" altLang="zh-CN"/>
              <a:pPr/>
              <a:t>‹#›</a:t>
            </a:fld>
            <a:endParaRPr lang="en-US" altLang="zh-CN"/>
          </a:p>
        </p:txBody>
      </p:sp>
    </p:spTree>
    <p:extLst>
      <p:ext uri="{BB962C8B-B14F-4D97-AF65-F5344CB8AC3E}">
        <p14:creationId xmlns:p14="http://schemas.microsoft.com/office/powerpoint/2010/main" val="2120318871"/>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784B7D91-9050-4ED4-B1E9-401FB5496427}" type="slidenum">
              <a:rPr lang="en-US" altLang="zh-CN"/>
              <a:pPr/>
              <a:t>‹#›</a:t>
            </a:fld>
            <a:endParaRPr lang="en-US" altLang="zh-CN"/>
          </a:p>
        </p:txBody>
      </p:sp>
    </p:spTree>
    <p:extLst>
      <p:ext uri="{BB962C8B-B14F-4D97-AF65-F5344CB8AC3E}">
        <p14:creationId xmlns:p14="http://schemas.microsoft.com/office/powerpoint/2010/main" val="2093988516"/>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713DF18-BCA9-406A-B9B3-3241598C4F96}" type="slidenum">
              <a:rPr lang="en-US" altLang="zh-CN"/>
              <a:pPr/>
              <a:t>‹#›</a:t>
            </a:fld>
            <a:endParaRPr lang="en-US" altLang="zh-CN"/>
          </a:p>
        </p:txBody>
      </p:sp>
    </p:spTree>
    <p:extLst>
      <p:ext uri="{BB962C8B-B14F-4D97-AF65-F5344CB8AC3E}">
        <p14:creationId xmlns:p14="http://schemas.microsoft.com/office/powerpoint/2010/main" val="13889963"/>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96150" y="0"/>
            <a:ext cx="1847850" cy="6248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752600" y="0"/>
            <a:ext cx="5391150" cy="6248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9EA749A-5103-41CE-83DF-D6E953AC3DEC}" type="slidenum">
              <a:rPr lang="en-US" altLang="zh-CN"/>
              <a:pPr/>
              <a:t>‹#›</a:t>
            </a:fld>
            <a:endParaRPr lang="en-US" altLang="zh-CN"/>
          </a:p>
        </p:txBody>
      </p:sp>
    </p:spTree>
    <p:extLst>
      <p:ext uri="{BB962C8B-B14F-4D97-AF65-F5344CB8AC3E}">
        <p14:creationId xmlns:p14="http://schemas.microsoft.com/office/powerpoint/2010/main" val="3152773947"/>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047" name="Picture 23" descr="Z:\newtek\_backgrounds_1.02\Tim\powerpoint templates\61-80\somber_armada\elements\white.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52600" y="647700"/>
            <a:ext cx="7162800" cy="59055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1752600" y="0"/>
            <a:ext cx="7391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7" name="Rectangle 3"/>
          <p:cNvSpPr>
            <a:spLocks noGrp="1" noChangeArrowheads="1"/>
          </p:cNvSpPr>
          <p:nvPr>
            <p:ph type="body" idx="1"/>
          </p:nvPr>
        </p:nvSpPr>
        <p:spPr bwMode="auto">
          <a:xfrm>
            <a:off x="1752600" y="685800"/>
            <a:ext cx="72390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1028" name="Rectangle 4"/>
          <p:cNvSpPr>
            <a:spLocks noGrp="1" noChangeArrowheads="1"/>
          </p:cNvSpPr>
          <p:nvPr>
            <p:ph type="dt" sz="half" idx="2"/>
          </p:nvPr>
        </p:nvSpPr>
        <p:spPr bwMode="auto">
          <a:xfrm>
            <a:off x="0" y="6629400"/>
            <a:ext cx="1905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solidFill>
                  <a:schemeClr val="bg1"/>
                </a:solidFill>
                <a:latin typeface="Arial" pitchFamily="34" charset="0"/>
                <a:ea typeface="宋体" pitchFamily="2" charset="-122"/>
              </a:defRPr>
            </a:lvl1pPr>
          </a:lstStyle>
          <a:p>
            <a:endParaRPr lang="en-US" altLang="zh-CN"/>
          </a:p>
        </p:txBody>
      </p:sp>
      <p:sp>
        <p:nvSpPr>
          <p:cNvPr id="1029" name="Rectangle 5"/>
          <p:cNvSpPr>
            <a:spLocks noGrp="1" noChangeArrowheads="1"/>
          </p:cNvSpPr>
          <p:nvPr>
            <p:ph type="ftr" sz="quarter" idx="3"/>
          </p:nvPr>
        </p:nvSpPr>
        <p:spPr bwMode="auto">
          <a:xfrm>
            <a:off x="3124200" y="6629400"/>
            <a:ext cx="2895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solidFill>
                  <a:schemeClr val="bg1"/>
                </a:solidFill>
                <a:latin typeface="Arial" pitchFamily="34" charset="0"/>
                <a:ea typeface="宋体" pitchFamily="2" charset="-122"/>
              </a:defRPr>
            </a:lvl1pPr>
          </a:lstStyle>
          <a:p>
            <a:endParaRPr lang="en-US" altLang="zh-CN"/>
          </a:p>
        </p:txBody>
      </p:sp>
      <p:sp>
        <p:nvSpPr>
          <p:cNvPr id="1030" name="Rectangle 6"/>
          <p:cNvSpPr>
            <a:spLocks noGrp="1" noChangeArrowheads="1"/>
          </p:cNvSpPr>
          <p:nvPr>
            <p:ph type="sldNum" sz="quarter" idx="4"/>
          </p:nvPr>
        </p:nvSpPr>
        <p:spPr bwMode="auto">
          <a:xfrm>
            <a:off x="7239000" y="6629400"/>
            <a:ext cx="1905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1"/>
                </a:solidFill>
                <a:latin typeface="Arial" pitchFamily="34" charset="0"/>
                <a:ea typeface="宋体" pitchFamily="2" charset="-122"/>
              </a:defRPr>
            </a:lvl1pPr>
          </a:lstStyle>
          <a:p>
            <a:fld id="{734DD26D-D8C9-4DAC-B60D-CA72CF11FD77}"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Eras Demi ITC" pitchFamily="34" charset="0"/>
        </a:defRPr>
      </a:lvl2pPr>
      <a:lvl3pPr algn="l" rtl="0" eaLnBrk="1" fontAlgn="base" hangingPunct="1">
        <a:spcBef>
          <a:spcPct val="0"/>
        </a:spcBef>
        <a:spcAft>
          <a:spcPct val="0"/>
        </a:spcAft>
        <a:defRPr sz="3200">
          <a:solidFill>
            <a:schemeClr val="bg1"/>
          </a:solidFill>
          <a:latin typeface="Eras Demi ITC" pitchFamily="34" charset="0"/>
        </a:defRPr>
      </a:lvl3pPr>
      <a:lvl4pPr algn="l" rtl="0" eaLnBrk="1" fontAlgn="base" hangingPunct="1">
        <a:spcBef>
          <a:spcPct val="0"/>
        </a:spcBef>
        <a:spcAft>
          <a:spcPct val="0"/>
        </a:spcAft>
        <a:defRPr sz="3200">
          <a:solidFill>
            <a:schemeClr val="bg1"/>
          </a:solidFill>
          <a:latin typeface="Eras Demi ITC" pitchFamily="34" charset="0"/>
        </a:defRPr>
      </a:lvl4pPr>
      <a:lvl5pPr algn="l" rtl="0" eaLnBrk="1" fontAlgn="base" hangingPunct="1">
        <a:spcBef>
          <a:spcPct val="0"/>
        </a:spcBef>
        <a:spcAft>
          <a:spcPct val="0"/>
        </a:spcAft>
        <a:defRPr sz="3200">
          <a:solidFill>
            <a:schemeClr val="bg1"/>
          </a:solidFill>
          <a:latin typeface="Eras Demi ITC" pitchFamily="34" charset="0"/>
        </a:defRPr>
      </a:lvl5pPr>
      <a:lvl6pPr marL="457200" algn="l" rtl="0" eaLnBrk="1" fontAlgn="base" hangingPunct="1">
        <a:spcBef>
          <a:spcPct val="0"/>
        </a:spcBef>
        <a:spcAft>
          <a:spcPct val="0"/>
        </a:spcAft>
        <a:defRPr sz="3200">
          <a:solidFill>
            <a:schemeClr val="bg1"/>
          </a:solidFill>
          <a:latin typeface="Eras Demi ITC" pitchFamily="34" charset="0"/>
        </a:defRPr>
      </a:lvl6pPr>
      <a:lvl7pPr marL="914400" algn="l" rtl="0" eaLnBrk="1" fontAlgn="base" hangingPunct="1">
        <a:spcBef>
          <a:spcPct val="0"/>
        </a:spcBef>
        <a:spcAft>
          <a:spcPct val="0"/>
        </a:spcAft>
        <a:defRPr sz="3200">
          <a:solidFill>
            <a:schemeClr val="bg1"/>
          </a:solidFill>
          <a:latin typeface="Eras Demi ITC" pitchFamily="34" charset="0"/>
        </a:defRPr>
      </a:lvl7pPr>
      <a:lvl8pPr marL="1371600" algn="l" rtl="0" eaLnBrk="1" fontAlgn="base" hangingPunct="1">
        <a:spcBef>
          <a:spcPct val="0"/>
        </a:spcBef>
        <a:spcAft>
          <a:spcPct val="0"/>
        </a:spcAft>
        <a:defRPr sz="3200">
          <a:solidFill>
            <a:schemeClr val="bg1"/>
          </a:solidFill>
          <a:latin typeface="Eras Demi ITC" pitchFamily="34" charset="0"/>
        </a:defRPr>
      </a:lvl8pPr>
      <a:lvl9pPr marL="1828800" algn="l" rtl="0" eaLnBrk="1" fontAlgn="base" hangingPunct="1">
        <a:spcBef>
          <a:spcPct val="0"/>
        </a:spcBef>
        <a:spcAft>
          <a:spcPct val="0"/>
        </a:spcAft>
        <a:defRPr sz="3200">
          <a:solidFill>
            <a:schemeClr val="bg1"/>
          </a:solidFill>
          <a:latin typeface="Eras Demi ITC" pitchFamily="34" charset="0"/>
        </a:defRPr>
      </a:lvl9pPr>
    </p:titleStyle>
    <p:bodyStyle>
      <a:lvl1pPr marL="342900" indent="-342900" algn="l" rtl="0" eaLnBrk="1" fontAlgn="base" hangingPunct="1">
        <a:spcBef>
          <a:spcPct val="20000"/>
        </a:spcBef>
        <a:spcAft>
          <a:spcPct val="0"/>
        </a:spcAft>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108520" y="1628800"/>
            <a:ext cx="9144000" cy="648072"/>
          </a:xfrm>
        </p:spPr>
        <p:txBody>
          <a:bodyPr/>
          <a:lstStyle/>
          <a:p>
            <a:pPr algn="ctr"/>
            <a:r>
              <a:rPr lang="en-US" altLang="zh-CN" sz="4800" dirty="0" smtClean="0">
                <a:ea typeface="宋体" pitchFamily="2" charset="-122"/>
              </a:rPr>
              <a:t>X</a:t>
            </a:r>
            <a:r>
              <a:rPr lang="zh-CN" altLang="en-US" sz="4800" dirty="0" smtClean="0">
                <a:ea typeface="宋体" pitchFamily="2" charset="-122"/>
              </a:rPr>
              <a:t>光系列实验</a:t>
            </a:r>
            <a:endParaRPr lang="en-US" altLang="zh-CN" sz="4800" dirty="0">
              <a:ea typeface="宋体" pitchFamily="2" charset="-122"/>
            </a:endParaRPr>
          </a:p>
        </p:txBody>
      </p:sp>
      <p:sp>
        <p:nvSpPr>
          <p:cNvPr id="2" name="TextBox 1"/>
          <p:cNvSpPr txBox="1"/>
          <p:nvPr/>
        </p:nvSpPr>
        <p:spPr>
          <a:xfrm>
            <a:off x="4716016" y="2492896"/>
            <a:ext cx="4176464" cy="461665"/>
          </a:xfrm>
          <a:prstGeom prst="rect">
            <a:avLst/>
          </a:prstGeom>
          <a:noFill/>
        </p:spPr>
        <p:txBody>
          <a:bodyPr wrap="square" rtlCol="0">
            <a:spAutoFit/>
          </a:bodyPr>
          <a:lstStyle/>
          <a:p>
            <a:r>
              <a:rPr lang="en-US" altLang="zh-CN" sz="2400" dirty="0"/>
              <a:t>——</a:t>
            </a:r>
            <a:r>
              <a:rPr lang="zh-CN" altLang="en-US" sz="2400" dirty="0" smtClean="0"/>
              <a:t>测定</a:t>
            </a:r>
            <a:r>
              <a:rPr lang="en-US" altLang="zh-CN" sz="2400" dirty="0" err="1" smtClean="0"/>
              <a:t>LiF</a:t>
            </a:r>
            <a:r>
              <a:rPr lang="zh-CN" altLang="en-US" sz="2400" dirty="0" smtClean="0"/>
              <a:t>晶体的晶面间距</a:t>
            </a:r>
            <a:endParaRPr lang="zh-CN" altLang="en-US" sz="2400" dirty="0"/>
          </a:p>
        </p:txBody>
      </p:sp>
      <p:sp>
        <p:nvSpPr>
          <p:cNvPr id="3" name="TextBox 2"/>
          <p:cNvSpPr txBox="1"/>
          <p:nvPr/>
        </p:nvSpPr>
        <p:spPr>
          <a:xfrm>
            <a:off x="3923928" y="4437112"/>
            <a:ext cx="4752528" cy="523220"/>
          </a:xfrm>
          <a:prstGeom prst="rect">
            <a:avLst/>
          </a:prstGeom>
          <a:noFill/>
        </p:spPr>
        <p:txBody>
          <a:bodyPr wrap="square" rtlCol="0">
            <a:spAutoFit/>
          </a:bodyPr>
          <a:lstStyle/>
          <a:p>
            <a:r>
              <a:rPr lang="en-US" altLang="zh-CN" dirty="0" smtClean="0"/>
              <a:t>08301020016  </a:t>
            </a:r>
            <a:r>
              <a:rPr lang="zh-CN" altLang="en-US" dirty="0" smtClean="0"/>
              <a:t>材料物理 韩超</a:t>
            </a:r>
            <a:endParaRPr lang="en-US" altLang="zh-CN" dirty="0" smtClean="0"/>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0" y="764704"/>
            <a:ext cx="2088232" cy="504056"/>
          </a:xfrm>
        </p:spPr>
        <p:txBody>
          <a:bodyPr/>
          <a:lstStyle/>
          <a:p>
            <a:r>
              <a:rPr lang="zh-CN" altLang="en-US" dirty="0" smtClean="0"/>
              <a:t>实验原理</a:t>
            </a:r>
            <a:endParaRPr lang="zh-CN" altLang="en-US" dirty="0"/>
          </a:p>
        </p:txBody>
      </p:sp>
      <p:sp>
        <p:nvSpPr>
          <p:cNvPr id="3" name="内容占位符 2"/>
          <p:cNvSpPr>
            <a:spLocks noGrp="1"/>
          </p:cNvSpPr>
          <p:nvPr>
            <p:ph idx="1"/>
          </p:nvPr>
        </p:nvSpPr>
        <p:spPr>
          <a:xfrm>
            <a:off x="1763688" y="1412776"/>
            <a:ext cx="7166992" cy="4763616"/>
          </a:xfrm>
        </p:spPr>
        <p:txBody>
          <a:bodyPr/>
          <a:lstStyle/>
          <a:p>
            <a:pPr marL="0" indent="0">
              <a:buNone/>
            </a:pPr>
            <a:r>
              <a:rPr lang="zh-CN" altLang="en-US" dirty="0" smtClean="0"/>
              <a:t>一、概念理解：</a:t>
            </a:r>
            <a:endParaRPr lang="en-US" altLang="zh-CN" dirty="0" smtClean="0"/>
          </a:p>
          <a:p>
            <a:pPr marL="0" indent="0">
              <a:buNone/>
            </a:pPr>
            <a:r>
              <a:rPr lang="en-US" altLang="zh-CN" dirty="0" smtClean="0"/>
              <a:t> X</a:t>
            </a:r>
            <a:r>
              <a:rPr lang="zh-CN" altLang="en-US" dirty="0" smtClean="0"/>
              <a:t>光的产生：高速运动的电子与原子中的内层电子相互作用，使其产生激发或电离，从而在原子的内层形成空位。外层的电子就会向内层跃迁，以填补空位，并发出波长较短的光子，称为</a:t>
            </a:r>
            <a:r>
              <a:rPr lang="en-US" altLang="zh-CN" dirty="0" smtClean="0"/>
              <a:t>X</a:t>
            </a:r>
            <a:r>
              <a:rPr lang="zh-CN" altLang="en-US" dirty="0" smtClean="0"/>
              <a:t>光。</a:t>
            </a:r>
            <a:endParaRPr lang="en-US" altLang="zh-CN" dirty="0" smtClean="0"/>
          </a:p>
          <a:p>
            <a:pPr marL="0" indent="0">
              <a:buNone/>
            </a:pPr>
            <a:endParaRPr lang="en-US" altLang="zh-CN" dirty="0" smtClean="0"/>
          </a:p>
          <a:p>
            <a:pPr marL="0" indent="0">
              <a:buNone/>
            </a:pPr>
            <a:r>
              <a:rPr lang="en-US" altLang="zh-CN" dirty="0" smtClean="0"/>
              <a:t>X</a:t>
            </a:r>
            <a:r>
              <a:rPr lang="zh-CN" altLang="en-US" dirty="0" smtClean="0"/>
              <a:t>射线的光谱：分为连续谱和特征谱。特征光谱（线光谱），</a:t>
            </a:r>
            <a:r>
              <a:rPr lang="zh-CN" altLang="en-US" dirty="0"/>
              <a:t>是外层电子向内层跃迁，形成的特定的频率的</a:t>
            </a:r>
            <a:r>
              <a:rPr lang="zh-CN" altLang="en-US" dirty="0" smtClean="0"/>
              <a:t>射线，可以反映物质的特性；连续谱指：当</a:t>
            </a:r>
            <a:r>
              <a:rPr lang="zh-CN" altLang="en-US" dirty="0"/>
              <a:t>高速电子接近原子核时，原子核使它偏转产生电磁辐射，也在</a:t>
            </a:r>
            <a:r>
              <a:rPr lang="en-US" altLang="zh-CN" dirty="0"/>
              <a:t>X</a:t>
            </a:r>
            <a:r>
              <a:rPr lang="zh-CN" altLang="en-US" dirty="0"/>
              <a:t>光的范围</a:t>
            </a:r>
            <a:r>
              <a:rPr lang="zh-CN" altLang="en-US" dirty="0" smtClean="0"/>
              <a:t>内，称为“轫致辐射”，它的能量分布是连续的，在光谱图上表现为很宽的光谱带。</a:t>
            </a:r>
            <a:endParaRPr lang="zh-CN" altLang="en-US" dirty="0"/>
          </a:p>
        </p:txBody>
      </p:sp>
    </p:spTree>
    <p:extLst>
      <p:ext uri="{BB962C8B-B14F-4D97-AF65-F5344CB8AC3E}">
        <p14:creationId xmlns:p14="http://schemas.microsoft.com/office/powerpoint/2010/main" val="2516242847"/>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752600" y="260648"/>
            <a:ext cx="7391400" cy="381000"/>
          </a:xfrm>
        </p:spPr>
        <p:txBody>
          <a:bodyPr/>
          <a:lstStyle/>
          <a:p>
            <a:pPr algn="ctr"/>
            <a:r>
              <a:rPr lang="zh-CN" altLang="en-US" dirty="0" smtClean="0">
                <a:ea typeface="宋体" pitchFamily="2" charset="-122"/>
              </a:rPr>
              <a:t>实验原理</a:t>
            </a:r>
            <a:endParaRPr lang="en-US" altLang="zh-CN" dirty="0">
              <a:ea typeface="宋体" pitchFamily="2" charset="-122"/>
            </a:endParaRPr>
          </a:p>
        </p:txBody>
      </p:sp>
      <p:sp>
        <p:nvSpPr>
          <p:cNvPr id="4099" name="Rectangle 3"/>
          <p:cNvSpPr>
            <a:spLocks noGrp="1" noChangeArrowheads="1"/>
          </p:cNvSpPr>
          <p:nvPr>
            <p:ph type="body" idx="1"/>
          </p:nvPr>
        </p:nvSpPr>
        <p:spPr>
          <a:xfrm>
            <a:off x="1763688" y="764704"/>
            <a:ext cx="7128792" cy="5616624"/>
          </a:xfrm>
        </p:spPr>
        <p:txBody>
          <a:bodyPr/>
          <a:lstStyle/>
          <a:p>
            <a:pPr marL="0" indent="0">
              <a:buNone/>
            </a:pPr>
            <a:r>
              <a:rPr lang="zh-CN" altLang="en-US" dirty="0" smtClean="0">
                <a:ea typeface="宋体" pitchFamily="2" charset="-122"/>
              </a:rPr>
              <a:t>二、布拉格公式：</a:t>
            </a:r>
            <a:endParaRPr lang="en-US" altLang="zh-CN" dirty="0" smtClean="0">
              <a:ea typeface="宋体" pitchFamily="2" charset="-122"/>
            </a:endParaRPr>
          </a:p>
          <a:p>
            <a:pPr marL="0" indent="0">
              <a:buNone/>
            </a:pPr>
            <a:r>
              <a:rPr lang="en-US" altLang="zh-CN" dirty="0">
                <a:ea typeface="宋体" pitchFamily="2" charset="-122"/>
              </a:rPr>
              <a:t> </a:t>
            </a:r>
            <a:r>
              <a:rPr lang="en-US" altLang="zh-CN" dirty="0" smtClean="0">
                <a:ea typeface="宋体" pitchFamily="2" charset="-122"/>
              </a:rPr>
              <a:t>    1913</a:t>
            </a:r>
            <a:r>
              <a:rPr lang="zh-CN" altLang="en-US" dirty="0" smtClean="0">
                <a:ea typeface="宋体" pitchFamily="2" charset="-122"/>
              </a:rPr>
              <a:t>年，英国科学家布拉格父子证明：当</a:t>
            </a:r>
            <a:r>
              <a:rPr lang="en-US" altLang="zh-CN" dirty="0" smtClean="0">
                <a:ea typeface="宋体" pitchFamily="2" charset="-122"/>
              </a:rPr>
              <a:t>X</a:t>
            </a:r>
            <a:r>
              <a:rPr lang="zh-CN" altLang="en-US" dirty="0" smtClean="0">
                <a:ea typeface="宋体" pitchFamily="2" charset="-122"/>
              </a:rPr>
              <a:t>光以</a:t>
            </a:r>
            <a:r>
              <a:rPr lang="en-US" altLang="zh-CN" dirty="0" smtClean="0">
                <a:ea typeface="宋体" pitchFamily="2" charset="-122"/>
              </a:rPr>
              <a:t>β</a:t>
            </a:r>
            <a:r>
              <a:rPr lang="zh-CN" altLang="en-US" dirty="0" smtClean="0">
                <a:ea typeface="宋体" pitchFamily="2" charset="-122"/>
              </a:rPr>
              <a:t>角射入晶体时，仅当它的波长</a:t>
            </a:r>
            <a:r>
              <a:rPr lang="en-US" altLang="zh-CN" dirty="0" smtClean="0"/>
              <a:t>λ</a:t>
            </a:r>
            <a:r>
              <a:rPr lang="zh-CN" altLang="en-US" dirty="0" smtClean="0"/>
              <a:t>与晶面间距</a:t>
            </a:r>
            <a:r>
              <a:rPr lang="en-US" altLang="zh-CN" dirty="0" smtClean="0"/>
              <a:t>d</a:t>
            </a:r>
            <a:r>
              <a:rPr lang="zh-CN" altLang="en-US" dirty="0" smtClean="0"/>
              <a:t>满足如下关系时</a:t>
            </a:r>
            <a:r>
              <a:rPr lang="zh-CN" altLang="en-US" dirty="0" smtClean="0">
                <a:ea typeface="宋体" pitchFamily="2" charset="-122"/>
              </a:rPr>
              <a:t>：</a:t>
            </a:r>
            <a:endParaRPr lang="en-US" altLang="zh-CN" dirty="0" smtClean="0">
              <a:ea typeface="宋体" pitchFamily="2" charset="-122"/>
            </a:endParaRPr>
          </a:p>
          <a:p>
            <a:pPr marL="0" indent="0">
              <a:buNone/>
            </a:pPr>
            <a:r>
              <a:rPr lang="en-US" altLang="zh-CN" dirty="0">
                <a:ea typeface="宋体" pitchFamily="2" charset="-122"/>
              </a:rPr>
              <a:t> </a:t>
            </a:r>
            <a:r>
              <a:rPr lang="en-US" altLang="zh-CN" dirty="0" smtClean="0">
                <a:ea typeface="宋体" pitchFamily="2" charset="-122"/>
              </a:rPr>
              <a:t>                               </a:t>
            </a:r>
            <a:r>
              <a:rPr lang="en-US" altLang="zh-CN" dirty="0" smtClean="0"/>
              <a:t>2dsinβ=</a:t>
            </a:r>
            <a:r>
              <a:rPr lang="en-US" altLang="zh-CN" dirty="0" err="1" smtClean="0"/>
              <a:t>kλ</a:t>
            </a:r>
            <a:r>
              <a:rPr lang="zh-CN" altLang="en-US" dirty="0" smtClean="0"/>
              <a:t>，</a:t>
            </a:r>
            <a:r>
              <a:rPr lang="en-US" altLang="zh-CN" dirty="0" smtClean="0"/>
              <a:t>k=1,2,3…</a:t>
            </a:r>
          </a:p>
          <a:p>
            <a:pPr marL="0" indent="0">
              <a:buNone/>
            </a:pPr>
            <a:r>
              <a:rPr lang="zh-CN" altLang="en-US" dirty="0" smtClean="0"/>
              <a:t>才能在反射角等于入射角的方向上获得很大的反射率。可以用光的干涉原理解释。如下图：一束波长为</a:t>
            </a:r>
            <a:r>
              <a:rPr lang="en-US" altLang="zh-CN" dirty="0" smtClean="0"/>
              <a:t>λ</a:t>
            </a:r>
            <a:r>
              <a:rPr lang="zh-CN" altLang="en-US" dirty="0" smtClean="0"/>
              <a:t>的</a:t>
            </a:r>
            <a:r>
              <a:rPr lang="en-US" altLang="zh-CN" dirty="0" smtClean="0"/>
              <a:t>X</a:t>
            </a:r>
            <a:r>
              <a:rPr lang="zh-CN" altLang="en-US" dirty="0" smtClean="0"/>
              <a:t>光以入射角</a:t>
            </a:r>
            <a:r>
              <a:rPr lang="en-US" altLang="zh-CN" dirty="0" smtClean="0"/>
              <a:t>β</a:t>
            </a:r>
            <a:r>
              <a:rPr lang="zh-CN" altLang="en-US" dirty="0" smtClean="0"/>
              <a:t>入射，在反射角等于入射角的方向上，各晶面反射光的光程差均为</a:t>
            </a:r>
            <a:r>
              <a:rPr lang="en-US" altLang="zh-CN" dirty="0" smtClean="0"/>
              <a:t>2dsinβ</a:t>
            </a:r>
            <a:r>
              <a:rPr lang="zh-CN" altLang="en-US" dirty="0" smtClean="0"/>
              <a:t>，当满足布拉格公式时，各反射光都同相位，因而它们相干的结果，合成光强达到最大</a:t>
            </a:r>
            <a:r>
              <a:rPr lang="zh-CN" altLang="en-US" sz="2400" dirty="0" smtClean="0"/>
              <a:t>。</a:t>
            </a:r>
            <a:endParaRPr lang="en-US" altLang="zh-CN" sz="2400" dirty="0" smtClean="0"/>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3861049"/>
            <a:ext cx="6696744" cy="2553268"/>
          </a:xfrm>
          <a:prstGeom prst="rect">
            <a:avLst/>
          </a:prstGeom>
        </p:spPr>
      </p:pic>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1752600" y="692696"/>
            <a:ext cx="7162800" cy="586050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82" name="Rectangle 2"/>
          <p:cNvSpPr>
            <a:spLocks noGrp="1" noChangeArrowheads="1"/>
          </p:cNvSpPr>
          <p:nvPr>
            <p:ph type="title"/>
          </p:nvPr>
        </p:nvSpPr>
        <p:spPr>
          <a:xfrm>
            <a:off x="323528" y="276225"/>
            <a:ext cx="7164288" cy="200447"/>
          </a:xfrm>
        </p:spPr>
        <p:txBody>
          <a:bodyPr/>
          <a:lstStyle/>
          <a:p>
            <a:r>
              <a:rPr lang="zh-CN" altLang="en-US" sz="4000" dirty="0" smtClean="0">
                <a:ea typeface="宋体" pitchFamily="2" charset="-122"/>
              </a:rPr>
              <a:t>趣味问题</a:t>
            </a:r>
            <a:endParaRPr lang="en-US" altLang="zh-CN" sz="4000" dirty="0">
              <a:ea typeface="宋体" pitchFamily="2" charset="-122"/>
            </a:endParaRPr>
          </a:p>
        </p:txBody>
      </p:sp>
      <p:sp>
        <p:nvSpPr>
          <p:cNvPr id="20483" name="Rectangle 3"/>
          <p:cNvSpPr>
            <a:spLocks noGrp="1" noChangeArrowheads="1"/>
          </p:cNvSpPr>
          <p:nvPr>
            <p:ph type="body" idx="1"/>
          </p:nvPr>
        </p:nvSpPr>
        <p:spPr>
          <a:xfrm>
            <a:off x="1979712" y="908720"/>
            <a:ext cx="6696744" cy="5256584"/>
          </a:xfrm>
        </p:spPr>
        <p:txBody>
          <a:bodyPr/>
          <a:lstStyle/>
          <a:p>
            <a:pPr marL="0" indent="0">
              <a:buNone/>
            </a:pPr>
            <a:r>
              <a:rPr lang="zh-CN" altLang="en-US" dirty="0" smtClean="0">
                <a:ea typeface="宋体" pitchFamily="2" charset="-122"/>
              </a:rPr>
              <a:t>         </a:t>
            </a:r>
            <a:r>
              <a:rPr lang="zh-CN" altLang="en-US" sz="4400" dirty="0" smtClean="0">
                <a:ea typeface="宋体" pitchFamily="2" charset="-122"/>
              </a:rPr>
              <a:t>布拉格父子因为发现了这一公式从而获得了</a:t>
            </a:r>
            <a:r>
              <a:rPr lang="en-US" altLang="zh-CN" sz="4400" dirty="0" smtClean="0">
                <a:ea typeface="宋体" pitchFamily="2" charset="-122"/>
              </a:rPr>
              <a:t>1915</a:t>
            </a:r>
            <a:r>
              <a:rPr lang="zh-CN" altLang="en-US" sz="4400" dirty="0" smtClean="0">
                <a:ea typeface="宋体" pitchFamily="2" charset="-122"/>
              </a:rPr>
              <a:t>年的诺贝尔物理学奖，请问大家知道历史上还有哪几对父子都获得过诺贝尔奖吗？</a:t>
            </a:r>
            <a:endParaRPr lang="en-US" altLang="zh-CN" sz="4400" dirty="0">
              <a:ea typeface="宋体" pitchFamily="2"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4395532"/>
            <a:ext cx="2664296" cy="2157668"/>
          </a:xfrm>
          <a:prstGeom prst="rect">
            <a:avLst/>
          </a:prstGeom>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有趣的诺贝尔奖获得者</a:t>
            </a:r>
            <a:endParaRPr lang="zh-CN" altLang="en-US" dirty="0"/>
          </a:p>
        </p:txBody>
      </p:sp>
      <p:sp>
        <p:nvSpPr>
          <p:cNvPr id="3" name="内容占位符 2"/>
          <p:cNvSpPr>
            <a:spLocks noGrp="1"/>
          </p:cNvSpPr>
          <p:nvPr>
            <p:ph idx="1"/>
          </p:nvPr>
        </p:nvSpPr>
        <p:spPr/>
        <p:txBody>
          <a:bodyPr/>
          <a:lstStyle/>
          <a:p>
            <a:r>
              <a:rPr lang="zh-CN" altLang="en-US" sz="2400" dirty="0"/>
              <a:t>获诺贝尔奖的父子 </a:t>
            </a:r>
            <a:endParaRPr lang="en-US" altLang="zh-CN" sz="2400" dirty="0" smtClean="0"/>
          </a:p>
          <a:p>
            <a:r>
              <a:rPr lang="zh-CN" altLang="en-US" sz="2400" dirty="0" smtClean="0"/>
              <a:t>布拉格</a:t>
            </a:r>
            <a:r>
              <a:rPr lang="zh-CN" altLang="en-US" sz="2400" dirty="0"/>
              <a:t>父子：共同荣获</a:t>
            </a:r>
            <a:r>
              <a:rPr lang="en-US" altLang="zh-CN" sz="2400" dirty="0"/>
              <a:t>1915</a:t>
            </a:r>
            <a:r>
              <a:rPr lang="zh-CN" altLang="en-US" sz="2400" dirty="0"/>
              <a:t>年诺贝尔物理学奖 </a:t>
            </a:r>
            <a:endParaRPr lang="en-US" altLang="zh-CN" sz="2400" dirty="0" smtClean="0"/>
          </a:p>
          <a:p>
            <a:r>
              <a:rPr lang="zh-CN" altLang="en-US" sz="2400" dirty="0" smtClean="0"/>
              <a:t>汤姆逊</a:t>
            </a:r>
            <a:r>
              <a:rPr lang="zh-CN" altLang="en-US" sz="2400" dirty="0"/>
              <a:t>父子：分别荣获</a:t>
            </a:r>
            <a:r>
              <a:rPr lang="en-US" altLang="zh-CN" sz="2400" dirty="0"/>
              <a:t>1906</a:t>
            </a:r>
            <a:r>
              <a:rPr lang="zh-CN" altLang="en-US" sz="2400" dirty="0"/>
              <a:t>年和</a:t>
            </a:r>
            <a:r>
              <a:rPr lang="en-US" altLang="zh-CN" sz="2400" dirty="0"/>
              <a:t>1937</a:t>
            </a:r>
            <a:r>
              <a:rPr lang="zh-CN" altLang="en-US" sz="2400" dirty="0"/>
              <a:t>年诺贝尔物理学奖 </a:t>
            </a:r>
            <a:endParaRPr lang="en-US" altLang="zh-CN" sz="2400" dirty="0" smtClean="0"/>
          </a:p>
          <a:p>
            <a:r>
              <a:rPr lang="zh-CN" altLang="en-US" sz="2400" dirty="0" smtClean="0"/>
              <a:t>奥伊勒</a:t>
            </a:r>
            <a:r>
              <a:rPr lang="zh-CN" altLang="en-US" sz="2400" dirty="0"/>
              <a:t>父子：分别荣获</a:t>
            </a:r>
            <a:r>
              <a:rPr lang="en-US" altLang="zh-CN" sz="2400" dirty="0"/>
              <a:t>1929</a:t>
            </a:r>
            <a:r>
              <a:rPr lang="zh-CN" altLang="en-US" sz="2400" dirty="0"/>
              <a:t>年和</a:t>
            </a:r>
            <a:r>
              <a:rPr lang="en-US" altLang="zh-CN" sz="2400" dirty="0"/>
              <a:t>1970</a:t>
            </a:r>
            <a:r>
              <a:rPr lang="zh-CN" altLang="en-US" sz="2400" dirty="0"/>
              <a:t>年诺贝尔生理学或医学奖 </a:t>
            </a:r>
            <a:endParaRPr lang="en-US" altLang="zh-CN" sz="2400" dirty="0" smtClean="0"/>
          </a:p>
          <a:p>
            <a:r>
              <a:rPr lang="zh-CN" altLang="en-US" sz="2400" dirty="0" smtClean="0"/>
              <a:t>玻尔</a:t>
            </a:r>
            <a:r>
              <a:rPr lang="zh-CN" altLang="en-US" sz="2400" dirty="0"/>
              <a:t>父子：分别荣获</a:t>
            </a:r>
            <a:r>
              <a:rPr lang="en-US" altLang="zh-CN" sz="2400" dirty="0"/>
              <a:t>1922</a:t>
            </a:r>
            <a:r>
              <a:rPr lang="zh-CN" altLang="en-US" sz="2400" dirty="0"/>
              <a:t>年和</a:t>
            </a:r>
            <a:r>
              <a:rPr lang="en-US" altLang="zh-CN" sz="2400" dirty="0"/>
              <a:t>1975</a:t>
            </a:r>
            <a:r>
              <a:rPr lang="zh-CN" altLang="en-US" sz="2400" dirty="0"/>
              <a:t>年诺贝尔物理学奖 </a:t>
            </a:r>
            <a:endParaRPr lang="en-US" altLang="zh-CN" sz="2400" dirty="0" smtClean="0"/>
          </a:p>
          <a:p>
            <a:r>
              <a:rPr lang="zh-CN" altLang="en-US" sz="2400" dirty="0" smtClean="0"/>
              <a:t>西格巴恩</a:t>
            </a:r>
            <a:r>
              <a:rPr lang="zh-CN" altLang="en-US" sz="2400" dirty="0"/>
              <a:t>父子：分别荣获</a:t>
            </a:r>
            <a:r>
              <a:rPr lang="en-US" altLang="zh-CN" sz="2400" dirty="0"/>
              <a:t>1924</a:t>
            </a:r>
            <a:r>
              <a:rPr lang="zh-CN" altLang="en-US" sz="2400" dirty="0"/>
              <a:t>年和</a:t>
            </a:r>
            <a:r>
              <a:rPr lang="en-US" altLang="zh-CN" sz="2400" dirty="0"/>
              <a:t>1981</a:t>
            </a:r>
            <a:r>
              <a:rPr lang="zh-CN" altLang="en-US" sz="2400" dirty="0"/>
              <a:t>年诺贝尔物理学奖</a:t>
            </a:r>
          </a:p>
          <a:p>
            <a:endParaRPr lang="zh-CN" altLang="en-US" dirty="0"/>
          </a:p>
        </p:txBody>
      </p:sp>
    </p:spTree>
    <p:extLst>
      <p:ext uri="{BB962C8B-B14F-4D97-AF65-F5344CB8AC3E}">
        <p14:creationId xmlns:p14="http://schemas.microsoft.com/office/powerpoint/2010/main" val="2865349362"/>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1208" y="620689"/>
            <a:ext cx="3678596" cy="2946566"/>
          </a:xfrm>
        </p:spPr>
      </p:pic>
      <p:sp>
        <p:nvSpPr>
          <p:cNvPr id="5" name="TextBox 4"/>
          <p:cNvSpPr txBox="1"/>
          <p:nvPr/>
        </p:nvSpPr>
        <p:spPr>
          <a:xfrm>
            <a:off x="1981820" y="1052736"/>
            <a:ext cx="6984776" cy="769441"/>
          </a:xfrm>
          <a:prstGeom prst="rect">
            <a:avLst/>
          </a:prstGeom>
          <a:noFill/>
        </p:spPr>
        <p:txBody>
          <a:bodyPr wrap="square" rtlCol="0">
            <a:spAutoFit/>
          </a:bodyPr>
          <a:lstStyle/>
          <a:p>
            <a:r>
              <a:rPr lang="zh-CN" altLang="en-US" sz="4400" dirty="0" smtClean="0"/>
              <a:t>打虎亲兄弟，上阵父子兵啊</a:t>
            </a:r>
            <a:endParaRPr lang="zh-CN" altLang="en-US" sz="4400" dirty="0"/>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3567255"/>
            <a:ext cx="3862064" cy="2742065"/>
          </a:xfrm>
          <a:prstGeom prst="rect">
            <a:avLst/>
          </a:prstGeom>
        </p:spPr>
      </p:pic>
      <p:sp>
        <p:nvSpPr>
          <p:cNvPr id="7" name="TextBox 6"/>
          <p:cNvSpPr txBox="1"/>
          <p:nvPr/>
        </p:nvSpPr>
        <p:spPr>
          <a:xfrm rot="20725472">
            <a:off x="3019245" y="2655066"/>
            <a:ext cx="5245171" cy="1107996"/>
          </a:xfrm>
          <a:prstGeom prst="rect">
            <a:avLst/>
          </a:prstGeom>
          <a:noFill/>
        </p:spPr>
        <p:txBody>
          <a:bodyPr wrap="square" rtlCol="0">
            <a:spAutoFit/>
          </a:bodyPr>
          <a:lstStyle/>
          <a:p>
            <a:pPr algn="ctr"/>
            <a:r>
              <a:rPr lang="zh-CN" altLang="en-US" sz="6600" dirty="0" smtClean="0"/>
              <a:t>有木有！！！</a:t>
            </a:r>
            <a:endParaRPr lang="zh-CN" altLang="en-US" sz="6600" dirty="0"/>
          </a:p>
        </p:txBody>
      </p:sp>
    </p:spTree>
    <p:extLst>
      <p:ext uri="{BB962C8B-B14F-4D97-AF65-F5344CB8AC3E}">
        <p14:creationId xmlns:p14="http://schemas.microsoft.com/office/powerpoint/2010/main" val="353325962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实验装置</a:t>
            </a:r>
            <a:endParaRPr lang="zh-CN" altLang="en-US" dirty="0"/>
          </a:p>
        </p:txBody>
      </p:sp>
      <p:sp>
        <p:nvSpPr>
          <p:cNvPr id="5" name="内容占位符 4"/>
          <p:cNvSpPr>
            <a:spLocks noGrp="1"/>
          </p:cNvSpPr>
          <p:nvPr>
            <p:ph idx="1"/>
          </p:nvPr>
        </p:nvSpPr>
        <p:spPr/>
        <p:txBody>
          <a:bodyPr/>
          <a:lstStyle/>
          <a:p>
            <a:pPr marL="0" indent="0">
              <a:buNone/>
            </a:pPr>
            <a:r>
              <a:rPr lang="zh-CN" altLang="en-US" sz="2800" dirty="0" smtClean="0"/>
              <a:t>实验装置如图所示</a:t>
            </a:r>
            <a:r>
              <a:rPr lang="zh-CN" altLang="en-US" dirty="0" smtClean="0"/>
              <a:t>：</a:t>
            </a:r>
            <a:endParaRPr lang="zh-CN" altLang="en-US" dirty="0"/>
          </a:p>
        </p:txBody>
      </p:sp>
      <p:pic>
        <p:nvPicPr>
          <p:cNvPr id="6" name="内容占位符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267744" y="1268760"/>
            <a:ext cx="6336704" cy="501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1642507"/>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实验过程</a:t>
            </a:r>
            <a:endParaRPr lang="zh-CN" altLang="en-US" dirty="0"/>
          </a:p>
        </p:txBody>
      </p:sp>
      <p:sp>
        <p:nvSpPr>
          <p:cNvPr id="3" name="内容占位符 2"/>
          <p:cNvSpPr>
            <a:spLocks noGrp="1"/>
          </p:cNvSpPr>
          <p:nvPr>
            <p:ph idx="1"/>
          </p:nvPr>
        </p:nvSpPr>
        <p:spPr/>
        <p:txBody>
          <a:bodyPr/>
          <a:lstStyle/>
          <a:p>
            <a:pPr marL="0" indent="0">
              <a:buNone/>
            </a:pPr>
            <a:r>
              <a:rPr lang="zh-CN" altLang="en-US" sz="3200" dirty="0" smtClean="0"/>
              <a:t>一、测角器的调零</a:t>
            </a:r>
            <a:r>
              <a:rPr lang="zh-CN" altLang="en-US" dirty="0" smtClean="0"/>
              <a:t>：</a:t>
            </a:r>
            <a:endParaRPr lang="en-US" altLang="zh-CN" dirty="0" smtClean="0"/>
          </a:p>
          <a:p>
            <a:pPr marL="0" indent="0">
              <a:buNone/>
            </a:pPr>
            <a:r>
              <a:rPr lang="en-US" altLang="zh-CN" dirty="0"/>
              <a:t> </a:t>
            </a:r>
            <a:r>
              <a:rPr lang="en-US" altLang="zh-CN" dirty="0" smtClean="0"/>
              <a:t>        </a:t>
            </a:r>
            <a:r>
              <a:rPr lang="zh-CN" altLang="en-US" sz="2800" dirty="0" smtClean="0"/>
              <a:t>利用已知晶面间距的</a:t>
            </a:r>
            <a:r>
              <a:rPr lang="en-US" altLang="zh-CN" sz="2800" dirty="0" err="1" smtClean="0"/>
              <a:t>NaCl</a:t>
            </a:r>
            <a:r>
              <a:rPr lang="zh-CN" altLang="en-US" sz="2800" dirty="0" smtClean="0"/>
              <a:t>晶体来调教测角器的零点</a:t>
            </a:r>
            <a:r>
              <a:rPr lang="zh-CN" altLang="en-US" sz="4000" dirty="0" smtClean="0"/>
              <a:t>。</a:t>
            </a:r>
            <a:endParaRPr lang="en-US" altLang="zh-CN" sz="4000" dirty="0" smtClean="0"/>
          </a:p>
          <a:p>
            <a:pPr marL="0" indent="0">
              <a:buNone/>
            </a:pPr>
            <a:endParaRPr lang="zh-CN" altLang="en-US"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2420888"/>
            <a:ext cx="6840760" cy="3744416"/>
          </a:xfrm>
          <a:prstGeom prst="rect">
            <a:avLst/>
          </a:prstGeom>
        </p:spPr>
      </p:pic>
    </p:spTree>
    <p:extLst>
      <p:ext uri="{BB962C8B-B14F-4D97-AF65-F5344CB8AC3E}">
        <p14:creationId xmlns:p14="http://schemas.microsoft.com/office/powerpoint/2010/main" val="1880780345"/>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实验过程</a:t>
            </a:r>
            <a:endParaRPr lang="zh-CN" altLang="en-US" dirty="0"/>
          </a:p>
        </p:txBody>
      </p:sp>
      <p:sp>
        <p:nvSpPr>
          <p:cNvPr id="3" name="内容占位符 2"/>
          <p:cNvSpPr>
            <a:spLocks noGrp="1"/>
          </p:cNvSpPr>
          <p:nvPr>
            <p:ph idx="1"/>
          </p:nvPr>
        </p:nvSpPr>
        <p:spPr/>
        <p:txBody>
          <a:bodyPr/>
          <a:lstStyle/>
          <a:p>
            <a:pPr marL="0" indent="0">
              <a:buNone/>
            </a:pPr>
            <a:r>
              <a:rPr lang="zh-CN" altLang="en-US" sz="2800" dirty="0" smtClean="0"/>
              <a:t>具体操作步骤</a:t>
            </a:r>
            <a:r>
              <a:rPr lang="zh-CN" altLang="en-US" dirty="0" smtClean="0"/>
              <a:t>：</a:t>
            </a:r>
            <a:endParaRPr lang="en-US" altLang="zh-CN" dirty="0" smtClean="0"/>
          </a:p>
          <a:p>
            <a:pPr marL="0" indent="0">
              <a:buNone/>
            </a:pPr>
            <a:r>
              <a:rPr lang="zh-CN" altLang="en-US" dirty="0" smtClean="0"/>
              <a:t>（</a:t>
            </a:r>
            <a:r>
              <a:rPr lang="en-US" altLang="zh-CN" dirty="0" smtClean="0"/>
              <a:t>1</a:t>
            </a:r>
            <a:r>
              <a:rPr lang="zh-CN" altLang="en-US" dirty="0" smtClean="0"/>
              <a:t>）按下</a:t>
            </a:r>
            <a:r>
              <a:rPr lang="en-US" altLang="zh-CN" dirty="0" smtClean="0"/>
              <a:t>zero</a:t>
            </a:r>
            <a:r>
              <a:rPr lang="zh-CN" altLang="en-US" dirty="0" smtClean="0"/>
              <a:t>键，使测角器归零。</a:t>
            </a:r>
            <a:endParaRPr lang="en-US" altLang="zh-CN" dirty="0" smtClean="0"/>
          </a:p>
          <a:p>
            <a:pPr marL="0" indent="0">
              <a:buNone/>
            </a:pPr>
            <a:r>
              <a:rPr lang="zh-CN" altLang="en-US" dirty="0" smtClean="0"/>
              <a:t>（</a:t>
            </a:r>
            <a:r>
              <a:rPr lang="en-US" altLang="zh-CN" dirty="0" smtClean="0"/>
              <a:t>2</a:t>
            </a:r>
            <a:r>
              <a:rPr lang="zh-CN" altLang="en-US" dirty="0" smtClean="0"/>
              <a:t>）打开玻璃门，安装上</a:t>
            </a:r>
            <a:r>
              <a:rPr lang="en-US" altLang="zh-CN" dirty="0" err="1" smtClean="0"/>
              <a:t>NaCl</a:t>
            </a:r>
            <a:r>
              <a:rPr lang="zh-CN" altLang="en-US" dirty="0" smtClean="0"/>
              <a:t>晶体。</a:t>
            </a:r>
            <a:endParaRPr lang="en-US" altLang="zh-CN" dirty="0" smtClean="0"/>
          </a:p>
          <a:p>
            <a:pPr marL="0" indent="0">
              <a:buNone/>
            </a:pPr>
            <a:r>
              <a:rPr lang="zh-CN" altLang="en-US" dirty="0" smtClean="0"/>
              <a:t>（</a:t>
            </a:r>
            <a:r>
              <a:rPr lang="en-US" altLang="zh-CN" dirty="0" smtClean="0"/>
              <a:t>3</a:t>
            </a:r>
            <a:r>
              <a:rPr lang="zh-CN" altLang="en-US" dirty="0" smtClean="0"/>
              <a:t>）关好玻璃门，在</a:t>
            </a:r>
            <a:r>
              <a:rPr lang="en-US" altLang="zh-CN" dirty="0" smtClean="0"/>
              <a:t>COUPLED</a:t>
            </a:r>
            <a:r>
              <a:rPr lang="zh-CN" altLang="en-US" dirty="0" smtClean="0"/>
              <a:t>模式下，用</a:t>
            </a:r>
            <a:r>
              <a:rPr lang="en-US" altLang="zh-CN" dirty="0" smtClean="0"/>
              <a:t>B2</a:t>
            </a:r>
            <a:r>
              <a:rPr lang="zh-CN" altLang="en-US" dirty="0" smtClean="0"/>
              <a:t>把靶台转到</a:t>
            </a:r>
            <a:r>
              <a:rPr lang="en-US" altLang="zh-CN" dirty="0" smtClean="0"/>
              <a:t>7.2°</a:t>
            </a:r>
            <a:r>
              <a:rPr lang="zh-CN" altLang="en-US" dirty="0" smtClean="0"/>
              <a:t>附近。</a:t>
            </a:r>
            <a:endParaRPr lang="en-US" altLang="zh-CN" dirty="0" smtClean="0"/>
          </a:p>
          <a:p>
            <a:pPr marL="0" indent="0">
              <a:buNone/>
            </a:pPr>
            <a:r>
              <a:rPr lang="zh-CN" altLang="en-US" dirty="0" smtClean="0"/>
              <a:t>（</a:t>
            </a:r>
            <a:r>
              <a:rPr lang="en-US" altLang="zh-CN" dirty="0" smtClean="0"/>
              <a:t>4</a:t>
            </a:r>
            <a:r>
              <a:rPr lang="zh-CN" altLang="en-US" dirty="0" smtClean="0"/>
              <a:t>）设置高压为</a:t>
            </a:r>
            <a:r>
              <a:rPr lang="en-US" altLang="zh-CN" dirty="0" smtClean="0"/>
              <a:t>35kv</a:t>
            </a:r>
            <a:r>
              <a:rPr lang="zh-CN" altLang="en-US" dirty="0" smtClean="0"/>
              <a:t>，管电流为</a:t>
            </a:r>
            <a:r>
              <a:rPr lang="en-US" altLang="zh-CN" dirty="0" smtClean="0"/>
              <a:t>1mA</a:t>
            </a:r>
            <a:r>
              <a:rPr lang="zh-CN" altLang="en-US" dirty="0" smtClean="0"/>
              <a:t>，并用</a:t>
            </a:r>
            <a:r>
              <a:rPr lang="en-US" altLang="zh-CN" dirty="0" smtClean="0"/>
              <a:t>HV</a:t>
            </a:r>
            <a:r>
              <a:rPr lang="zh-CN" altLang="en-US" dirty="0" smtClean="0"/>
              <a:t>键打开电压。分别用</a:t>
            </a:r>
            <a:r>
              <a:rPr lang="en-US" altLang="zh-CN" dirty="0" smtClean="0"/>
              <a:t>SENSOR</a:t>
            </a:r>
            <a:r>
              <a:rPr lang="zh-CN" altLang="en-US" dirty="0" smtClean="0"/>
              <a:t>和</a:t>
            </a:r>
            <a:r>
              <a:rPr lang="en-US" altLang="zh-CN" dirty="0" smtClean="0"/>
              <a:t>TARGET</a:t>
            </a:r>
            <a:r>
              <a:rPr lang="zh-CN" altLang="en-US" dirty="0" smtClean="0"/>
              <a:t>模式，手动调节靶台和传感器的位置，注意</a:t>
            </a:r>
            <a:r>
              <a:rPr lang="en-US" altLang="zh-CN" dirty="0" smtClean="0"/>
              <a:t>B1</a:t>
            </a:r>
            <a:r>
              <a:rPr lang="zh-CN" altLang="en-US" dirty="0" smtClean="0"/>
              <a:t>的上行，寻找计数率最大的传感器和靶台位置。</a:t>
            </a:r>
            <a:endParaRPr lang="en-US" altLang="zh-CN" dirty="0" smtClean="0"/>
          </a:p>
          <a:p>
            <a:pPr marL="0" indent="0">
              <a:buNone/>
            </a:pPr>
            <a:r>
              <a:rPr lang="zh-CN" altLang="en-US" dirty="0" smtClean="0"/>
              <a:t>（</a:t>
            </a:r>
            <a:r>
              <a:rPr lang="en-US" altLang="zh-CN" dirty="0" smtClean="0"/>
              <a:t>5</a:t>
            </a:r>
            <a:r>
              <a:rPr lang="zh-CN" altLang="en-US" dirty="0" smtClean="0"/>
              <a:t>）找到此位置后，用</a:t>
            </a:r>
            <a:r>
              <a:rPr lang="en-US" altLang="zh-CN" dirty="0" smtClean="0"/>
              <a:t>COUPLED</a:t>
            </a:r>
            <a:r>
              <a:rPr lang="zh-CN" altLang="en-US" dirty="0" smtClean="0"/>
              <a:t>模式令靶台反向旋转</a:t>
            </a:r>
            <a:r>
              <a:rPr lang="en-US" altLang="zh-CN" dirty="0" smtClean="0"/>
              <a:t>7.2°</a:t>
            </a:r>
            <a:r>
              <a:rPr lang="zh-CN" altLang="en-US" dirty="0" smtClean="0"/>
              <a:t>。此时应为真正的零点位置。</a:t>
            </a:r>
            <a:endParaRPr lang="en-US" altLang="zh-CN" dirty="0" smtClean="0"/>
          </a:p>
          <a:p>
            <a:pPr marL="0" indent="0">
              <a:buNone/>
            </a:pPr>
            <a:r>
              <a:rPr lang="zh-CN" altLang="en-US" dirty="0" smtClean="0"/>
              <a:t>（</a:t>
            </a:r>
            <a:r>
              <a:rPr lang="en-US" altLang="zh-CN" dirty="0" smtClean="0"/>
              <a:t>6</a:t>
            </a:r>
            <a:r>
              <a:rPr lang="zh-CN" altLang="en-US" dirty="0" smtClean="0"/>
              <a:t>）同时按下</a:t>
            </a:r>
            <a:r>
              <a:rPr lang="en-US" altLang="zh-CN" dirty="0" smtClean="0"/>
              <a:t>TARGET</a:t>
            </a:r>
            <a:r>
              <a:rPr lang="zh-CN" altLang="en-US" dirty="0" smtClean="0"/>
              <a:t>、</a:t>
            </a:r>
            <a:r>
              <a:rPr lang="en-US" altLang="zh-CN" dirty="0" smtClean="0"/>
              <a:t>COUPLED</a:t>
            </a:r>
            <a:r>
              <a:rPr lang="zh-CN" altLang="en-US" dirty="0" smtClean="0"/>
              <a:t>和</a:t>
            </a:r>
            <a:r>
              <a:rPr lang="en-US" altLang="zh-CN" dirty="0" smtClean="0"/>
              <a:t>β-LIMIT</a:t>
            </a:r>
            <a:r>
              <a:rPr lang="zh-CN" altLang="en-US" dirty="0" smtClean="0"/>
              <a:t>三个键，从而确认该位置为新的零点位置。</a:t>
            </a:r>
            <a:endParaRPr lang="zh-CN" altLang="en-US" dirty="0"/>
          </a:p>
        </p:txBody>
      </p:sp>
    </p:spTree>
    <p:extLst>
      <p:ext uri="{BB962C8B-B14F-4D97-AF65-F5344CB8AC3E}">
        <p14:creationId xmlns:p14="http://schemas.microsoft.com/office/powerpoint/2010/main" val="2956317407"/>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实验过程</a:t>
            </a:r>
            <a:endParaRPr lang="zh-CN" altLang="en-US" dirty="0"/>
          </a:p>
        </p:txBody>
      </p:sp>
      <p:sp>
        <p:nvSpPr>
          <p:cNvPr id="3" name="内容占位符 2"/>
          <p:cNvSpPr>
            <a:spLocks noGrp="1"/>
          </p:cNvSpPr>
          <p:nvPr>
            <p:ph idx="1"/>
          </p:nvPr>
        </p:nvSpPr>
        <p:spPr/>
        <p:txBody>
          <a:bodyPr/>
          <a:lstStyle/>
          <a:p>
            <a:pPr marL="0" indent="0">
              <a:buNone/>
            </a:pPr>
            <a:r>
              <a:rPr lang="zh-CN" altLang="en-US" sz="3200" dirty="0" smtClean="0"/>
              <a:t>二、</a:t>
            </a:r>
            <a:r>
              <a:rPr lang="en-US" altLang="zh-CN" sz="3200" dirty="0" err="1" smtClean="0"/>
              <a:t>LiF</a:t>
            </a:r>
            <a:r>
              <a:rPr lang="zh-CN" altLang="en-US" sz="3200" dirty="0" smtClean="0"/>
              <a:t>晶面间距的测量</a:t>
            </a:r>
            <a:endParaRPr lang="en-US" altLang="zh-CN" sz="3200" dirty="0" smtClean="0"/>
          </a:p>
          <a:p>
            <a:pPr marL="0" indent="0">
              <a:buNone/>
            </a:pPr>
            <a:r>
              <a:rPr lang="zh-CN" altLang="en-US" sz="2400" dirty="0" smtClean="0"/>
              <a:t>在靶台上面装上</a:t>
            </a:r>
            <a:r>
              <a:rPr lang="en-US" altLang="zh-CN" sz="2400" dirty="0" err="1" smtClean="0"/>
              <a:t>LiF</a:t>
            </a:r>
            <a:r>
              <a:rPr lang="zh-CN" altLang="en-US" sz="2400" dirty="0" smtClean="0"/>
              <a:t>晶体后，关好铅玻璃门，按</a:t>
            </a:r>
            <a:r>
              <a:rPr lang="en-US" altLang="zh-CN" sz="2400" dirty="0" smtClean="0"/>
              <a:t>zero</a:t>
            </a:r>
            <a:r>
              <a:rPr lang="zh-CN" altLang="en-US" sz="2400" dirty="0" smtClean="0"/>
              <a:t>键归零，时间设置为</a:t>
            </a:r>
            <a:r>
              <a:rPr lang="en-US" altLang="zh-CN" sz="2400" dirty="0" smtClean="0"/>
              <a:t>4s</a:t>
            </a:r>
            <a:r>
              <a:rPr lang="zh-CN" altLang="en-US" sz="2400" dirty="0" smtClean="0"/>
              <a:t>，角步幅设置为</a:t>
            </a:r>
            <a:r>
              <a:rPr lang="en-US" altLang="zh-CN" sz="2400" dirty="0" smtClean="0"/>
              <a:t>0.1°</a:t>
            </a:r>
            <a:r>
              <a:rPr lang="zh-CN" altLang="en-US" sz="2400" dirty="0" smtClean="0"/>
              <a:t>，之后，设置下限角为</a:t>
            </a:r>
            <a:r>
              <a:rPr lang="en-US" altLang="zh-CN" sz="2400" dirty="0" smtClean="0"/>
              <a:t>β=4.5°</a:t>
            </a:r>
            <a:r>
              <a:rPr lang="zh-CN" altLang="en-US" sz="2400" dirty="0" smtClean="0"/>
              <a:t>，上限角设置为</a:t>
            </a:r>
            <a:r>
              <a:rPr lang="en-US" altLang="zh-CN" sz="2400" dirty="0" smtClean="0"/>
              <a:t>β=34°</a:t>
            </a:r>
            <a:r>
              <a:rPr lang="zh-CN" altLang="en-US" sz="2400" dirty="0" smtClean="0"/>
              <a:t>。打开“</a:t>
            </a:r>
            <a:r>
              <a:rPr lang="en-US" altLang="zh-CN" sz="2400" dirty="0" smtClean="0"/>
              <a:t>x-ray </a:t>
            </a:r>
            <a:r>
              <a:rPr lang="en-US" altLang="zh-CN" sz="2400" dirty="0" err="1" smtClean="0"/>
              <a:t>Appatus</a:t>
            </a:r>
            <a:r>
              <a:rPr lang="zh-CN" altLang="en-US" sz="2400" dirty="0" smtClean="0"/>
              <a:t>”软件，菜单栏选“</a:t>
            </a:r>
            <a:r>
              <a:rPr lang="en-US" altLang="zh-CN" sz="2400" dirty="0" smtClean="0"/>
              <a:t>Bragg</a:t>
            </a:r>
            <a:r>
              <a:rPr lang="zh-CN" altLang="en-US" sz="2400" dirty="0" smtClean="0"/>
              <a:t>”，即出现测量画面，采集和记录</a:t>
            </a:r>
            <a:r>
              <a:rPr lang="en-US" altLang="zh-CN" sz="2400" dirty="0" smtClean="0"/>
              <a:t>β</a:t>
            </a:r>
            <a:r>
              <a:rPr lang="zh-CN" altLang="en-US" sz="2400" dirty="0" smtClean="0"/>
              <a:t>和</a:t>
            </a:r>
            <a:r>
              <a:rPr lang="en-US" altLang="zh-CN" sz="2400" dirty="0" smtClean="0"/>
              <a:t>R</a:t>
            </a:r>
            <a:r>
              <a:rPr lang="zh-CN" altLang="en-US" sz="2400" dirty="0" smtClean="0"/>
              <a:t>，记录曲线并保存。如下图：</a:t>
            </a:r>
            <a:endParaRPr lang="en-US" altLang="zh-CN" sz="2400" dirty="0" smtClean="0"/>
          </a:p>
          <a:p>
            <a:pPr marL="0" indent="0">
              <a:buNone/>
            </a:pPr>
            <a:endParaRPr lang="zh-CN" altLang="en-US" sz="2400" dirty="0"/>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3212976"/>
            <a:ext cx="7200800" cy="3384376"/>
          </a:xfrm>
          <a:prstGeom prst="rect">
            <a:avLst/>
          </a:prstGeom>
        </p:spPr>
      </p:pic>
    </p:spTree>
    <p:extLst>
      <p:ext uri="{BB962C8B-B14F-4D97-AF65-F5344CB8AC3E}">
        <p14:creationId xmlns:p14="http://schemas.microsoft.com/office/powerpoint/2010/main" val="4046233436"/>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实验过程</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marL="0" indent="0">
                  <a:buNone/>
                </a:pPr>
                <a:r>
                  <a:rPr lang="zh-CN" altLang="en-US" sz="2800" dirty="0" smtClean="0"/>
                  <a:t>取图中的几组峰值数据：</a:t>
                </a:r>
                <a:endParaRPr lang="en-US" altLang="zh-CN" sz="2800" dirty="0" smtClean="0"/>
              </a:p>
              <a:p>
                <a:pPr marL="0" indent="0">
                  <a:buNone/>
                </a:pPr>
                <a:r>
                  <a:rPr lang="zh-CN" altLang="en-US" sz="2400" dirty="0" smtClean="0"/>
                  <a:t>已知：</a:t>
                </a:r>
                <a:r>
                  <a:rPr lang="en-US" altLang="zh-CN" sz="2400" dirty="0" smtClean="0"/>
                  <a:t>λα=7.11×</a:t>
                </a:r>
                <a14:m>
                  <m:oMath xmlns:m="http://schemas.openxmlformats.org/officeDocument/2006/math">
                    <m:sSup>
                      <m:sSupPr>
                        <m:ctrlPr>
                          <a:rPr lang="en-US" altLang="zh-CN" sz="2400" i="1" smtClean="0">
                            <a:latin typeface="Cambria Math"/>
                          </a:rPr>
                        </m:ctrlPr>
                      </m:sSupPr>
                      <m:e>
                        <m:r>
                          <a:rPr lang="en-US" altLang="zh-CN" sz="2400" b="0" i="1" smtClean="0">
                            <a:latin typeface="Cambria Math"/>
                          </a:rPr>
                          <m:t>10</m:t>
                        </m:r>
                      </m:e>
                      <m:sup>
                        <m:r>
                          <a:rPr lang="en-US" altLang="zh-CN" sz="2400" b="0" i="1" smtClean="0">
                            <a:latin typeface="Cambria Math"/>
                          </a:rPr>
                          <m:t>−2</m:t>
                        </m:r>
                      </m:sup>
                    </m:sSup>
                  </m:oMath>
                </a14:m>
                <a:r>
                  <a:rPr lang="en-US" altLang="zh-CN" sz="2400" dirty="0" smtClean="0"/>
                  <a:t>nm</a:t>
                </a:r>
                <a:r>
                  <a:rPr lang="zh-CN" altLang="en-US" sz="2400" dirty="0"/>
                  <a:t>，</a:t>
                </a:r>
                <a:r>
                  <a:rPr lang="en-US" altLang="zh-CN" sz="2400" dirty="0" smtClean="0"/>
                  <a:t>λβ=6.32×</a:t>
                </a:r>
                <a14:m>
                  <m:oMath xmlns:m="http://schemas.openxmlformats.org/officeDocument/2006/math">
                    <m:sSup>
                      <m:sSupPr>
                        <m:ctrlPr>
                          <a:rPr lang="en-US" altLang="zh-CN" sz="2400" i="1" smtClean="0">
                            <a:latin typeface="Cambria Math"/>
                          </a:rPr>
                        </m:ctrlPr>
                      </m:sSupPr>
                      <m:e>
                        <m:r>
                          <a:rPr lang="en-US" altLang="zh-CN" sz="2400" b="0" i="1" smtClean="0">
                            <a:latin typeface="Cambria Math"/>
                          </a:rPr>
                          <m:t>10</m:t>
                        </m:r>
                      </m:e>
                      <m:sup>
                        <m:r>
                          <a:rPr lang="en-US" altLang="zh-CN" sz="2400" b="0" i="1" smtClean="0">
                            <a:latin typeface="Cambria Math"/>
                          </a:rPr>
                          <m:t>−2</m:t>
                        </m:r>
                      </m:sup>
                    </m:sSup>
                  </m:oMath>
                </a14:m>
                <a:r>
                  <a:rPr lang="en-US" altLang="zh-CN" sz="2400" dirty="0" smtClean="0"/>
                  <a:t>nm</a:t>
                </a:r>
              </a:p>
              <a:p>
                <a:pPr marL="0" indent="0">
                  <a:buNone/>
                </a:pPr>
                <a:r>
                  <a:rPr lang="zh-CN" altLang="en-US" sz="2400" dirty="0" smtClean="0"/>
                  <a:t>代入布拉格公式计算</a:t>
                </a:r>
                <a:r>
                  <a:rPr lang="en-US" altLang="zh-CN" sz="2400" dirty="0" err="1" smtClean="0"/>
                  <a:t>LiF</a:t>
                </a:r>
                <a:r>
                  <a:rPr lang="zh-CN" altLang="en-US" sz="2400" dirty="0" smtClean="0"/>
                  <a:t>的晶面间距得：</a:t>
                </a:r>
                <a:endParaRPr lang="en-US" altLang="zh-CN" sz="2400" dirty="0" smtClean="0"/>
              </a:p>
              <a:p>
                <a:pPr marL="0" indent="0">
                  <a:buNone/>
                </a:pPr>
                <a:r>
                  <a:rPr lang="en-US" altLang="zh-CN" sz="2400" dirty="0"/>
                  <a:t> </a:t>
                </a:r>
                <a:r>
                  <a:rPr lang="en-US" altLang="zh-CN" sz="2400" dirty="0" smtClean="0"/>
                  <a:t> </a:t>
                </a:r>
                <a14:m>
                  <m:oMath xmlns:m="http://schemas.openxmlformats.org/officeDocument/2006/math">
                    <m:acc>
                      <m:accPr>
                        <m:chr m:val="̅"/>
                        <m:ctrlPr>
                          <a:rPr lang="en-US" altLang="zh-CN" sz="2400" i="1" smtClean="0">
                            <a:latin typeface="Cambria Math"/>
                          </a:rPr>
                        </m:ctrlPr>
                      </m:accPr>
                      <m:e>
                        <m:r>
                          <a:rPr lang="en-US" altLang="zh-CN" sz="2400" b="0" i="1" smtClean="0">
                            <a:latin typeface="Cambria Math"/>
                          </a:rPr>
                          <m:t>𝑑</m:t>
                        </m:r>
                      </m:e>
                    </m:acc>
                    <m:r>
                      <a:rPr lang="zh-CN" altLang="en-US" sz="2400" b="0" i="1" smtClean="0">
                        <a:latin typeface="Cambria Math"/>
                      </a:rPr>
                      <m:t>≈</m:t>
                    </m:r>
                  </m:oMath>
                </a14:m>
                <a:r>
                  <a:rPr lang="en-US" altLang="zh-CN" sz="2400" b="0" dirty="0" smtClean="0"/>
                  <a:t>0.204nm </a:t>
                </a:r>
                <a:r>
                  <a:rPr lang="zh-CN" altLang="en-US" sz="2400" b="0" dirty="0" smtClean="0"/>
                  <a:t>，不确定度为</a:t>
                </a:r>
                <a:r>
                  <a:rPr lang="en-US" altLang="zh-CN" sz="2400" b="0" dirty="0" smtClean="0"/>
                  <a:t>0.001nm</a:t>
                </a:r>
              </a:p>
              <a:p>
                <a:pPr marL="0" indent="0">
                  <a:buNone/>
                </a:pPr>
                <a:endParaRPr lang="en-US" altLang="zh-CN" sz="2400" b="0" dirty="0" smtClean="0"/>
              </a:p>
              <a:p>
                <a:pPr marL="0" indent="0">
                  <a:buNone/>
                </a:pPr>
                <a:endParaRPr lang="en-US" altLang="zh-CN" sz="2400" b="0" dirty="0" smtClean="0"/>
              </a:p>
              <a:p>
                <a:pPr marL="0" indent="0">
                  <a:buNone/>
                </a:pPr>
                <a:endParaRPr lang="zh-CN" altLang="en-US" sz="24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769" t="-1535"/>
                </a:stretch>
              </a:blipFill>
            </p:spPr>
            <p:txBody>
              <a:bodyPr/>
              <a:lstStyle/>
              <a:p>
                <a:r>
                  <a:rPr lang="zh-CN" altLang="en-US">
                    <a:noFill/>
                  </a:rPr>
                  <a:t> </a:t>
                </a:r>
              </a:p>
            </p:txBody>
          </p:sp>
        </mc:Fallback>
      </mc:AlternateContent>
      <p:graphicFrame>
        <p:nvGraphicFramePr>
          <p:cNvPr id="4" name="表格 3"/>
          <p:cNvGraphicFramePr>
            <a:graphicFrameLocks noGrp="1"/>
          </p:cNvGraphicFramePr>
          <p:nvPr>
            <p:extLst>
              <p:ext uri="{D42A27DB-BD31-4B8C-83A1-F6EECF244321}">
                <p14:modId xmlns:p14="http://schemas.microsoft.com/office/powerpoint/2010/main" val="3580070239"/>
              </p:ext>
            </p:extLst>
          </p:nvPr>
        </p:nvGraphicFramePr>
        <p:xfrm>
          <a:off x="1835696" y="3068960"/>
          <a:ext cx="7128791" cy="2289874"/>
        </p:xfrm>
        <a:graphic>
          <a:graphicData uri="http://schemas.openxmlformats.org/drawingml/2006/table">
            <a:tbl>
              <a:tblPr firstRow="1" bandRow="1">
                <a:tableStyleId>{5C22544A-7EE6-4342-B048-85BDC9FD1C3A}</a:tableStyleId>
              </a:tblPr>
              <a:tblGrid>
                <a:gridCol w="1003311"/>
                <a:gridCol w="1003311"/>
                <a:gridCol w="1003311"/>
                <a:gridCol w="1003311"/>
                <a:gridCol w="1003311"/>
                <a:gridCol w="1056118"/>
                <a:gridCol w="1056118"/>
              </a:tblGrid>
              <a:tr h="554360">
                <a:tc>
                  <a:txBody>
                    <a:bodyPr/>
                    <a:lstStyle/>
                    <a:p>
                      <a:endParaRPr lang="zh-CN" altLang="en-US" dirty="0"/>
                    </a:p>
                  </a:txBody>
                  <a:tcPr/>
                </a:tc>
                <a:tc>
                  <a:txBody>
                    <a:bodyPr/>
                    <a:lstStyle/>
                    <a:p>
                      <a:r>
                        <a:rPr lang="en-US" altLang="zh-CN" dirty="0" smtClean="0"/>
                        <a:t>β/°</a:t>
                      </a:r>
                    </a:p>
                  </a:txBody>
                  <a:tcPr/>
                </a:tc>
                <a:tc>
                  <a:txBody>
                    <a:bodyPr/>
                    <a:lstStyle/>
                    <a:p>
                      <a:r>
                        <a:rPr lang="en-US" altLang="zh-CN" dirty="0" smtClean="0"/>
                        <a:t>R(Kβ)/s-1</a:t>
                      </a:r>
                      <a:endParaRPr lang="zh-CN" altLang="en-US" dirty="0"/>
                    </a:p>
                  </a:txBody>
                  <a:tcPr/>
                </a:tc>
                <a:tc>
                  <a:txBody>
                    <a:bodyPr/>
                    <a:lstStyle/>
                    <a:p>
                      <a:r>
                        <a:rPr lang="en-US" altLang="zh-CN" dirty="0" smtClean="0"/>
                        <a:t>d/nm</a:t>
                      </a:r>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β/°</a:t>
                      </a:r>
                    </a:p>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R(</a:t>
                      </a:r>
                      <a:r>
                        <a:rPr lang="en-US" altLang="zh-CN" dirty="0" err="1" smtClean="0"/>
                        <a:t>Ka</a:t>
                      </a:r>
                      <a:r>
                        <a:rPr lang="en-US" altLang="zh-CN" dirty="0" smtClean="0"/>
                        <a:t>)/s-1</a:t>
                      </a:r>
                      <a:endParaRPr lang="zh-CN" altLang="en-US" dirty="0" smtClean="0"/>
                    </a:p>
                    <a:p>
                      <a:endParaRPr lang="zh-CN" altLang="en-US" dirty="0"/>
                    </a:p>
                  </a:txBody>
                  <a:tcPr/>
                </a:tc>
                <a:tc>
                  <a:txBody>
                    <a:bodyPr/>
                    <a:lstStyle/>
                    <a:p>
                      <a:r>
                        <a:rPr lang="en-US" altLang="zh-CN" dirty="0" smtClean="0"/>
                        <a:t>d/nm</a:t>
                      </a:r>
                    </a:p>
                    <a:p>
                      <a:endParaRPr lang="zh-CN" altLang="en-US" dirty="0"/>
                    </a:p>
                  </a:txBody>
                  <a:tcPr/>
                </a:tc>
              </a:tr>
              <a:tr h="687737">
                <a:tc>
                  <a:txBody>
                    <a:bodyPr/>
                    <a:lstStyle/>
                    <a:p>
                      <a:r>
                        <a:rPr lang="en-US" altLang="zh-CN" dirty="0" smtClean="0"/>
                        <a:t>K=1</a:t>
                      </a:r>
                      <a:endParaRPr lang="zh-CN" altLang="en-US" dirty="0"/>
                    </a:p>
                  </a:txBody>
                  <a:tcPr/>
                </a:tc>
                <a:tc>
                  <a:txBody>
                    <a:bodyPr/>
                    <a:lstStyle/>
                    <a:p>
                      <a:r>
                        <a:rPr lang="en-US" altLang="zh-CN" dirty="0" smtClean="0"/>
                        <a:t>8.9</a:t>
                      </a:r>
                      <a:endParaRPr lang="zh-CN" altLang="en-US" dirty="0"/>
                    </a:p>
                  </a:txBody>
                  <a:tcPr/>
                </a:tc>
                <a:tc>
                  <a:txBody>
                    <a:bodyPr/>
                    <a:lstStyle/>
                    <a:p>
                      <a:r>
                        <a:rPr lang="en-US" altLang="zh-CN" dirty="0" smtClean="0"/>
                        <a:t>567.3</a:t>
                      </a:r>
                      <a:endParaRPr lang="zh-CN" altLang="en-US" dirty="0"/>
                    </a:p>
                  </a:txBody>
                  <a:tcPr/>
                </a:tc>
                <a:tc>
                  <a:txBody>
                    <a:bodyPr/>
                    <a:lstStyle/>
                    <a:p>
                      <a:r>
                        <a:rPr lang="en-US" altLang="zh-CN" dirty="0" smtClean="0"/>
                        <a:t>0.204</a:t>
                      </a:r>
                      <a:endParaRPr lang="zh-CN" altLang="en-US" dirty="0"/>
                    </a:p>
                  </a:txBody>
                  <a:tcPr/>
                </a:tc>
                <a:tc>
                  <a:txBody>
                    <a:bodyPr/>
                    <a:lstStyle/>
                    <a:p>
                      <a:r>
                        <a:rPr lang="en-US" altLang="zh-CN" dirty="0" smtClean="0"/>
                        <a:t>10.0</a:t>
                      </a:r>
                      <a:endParaRPr lang="zh-CN" altLang="en-US" dirty="0"/>
                    </a:p>
                  </a:txBody>
                  <a:tcPr/>
                </a:tc>
                <a:tc>
                  <a:txBody>
                    <a:bodyPr/>
                    <a:lstStyle/>
                    <a:p>
                      <a:r>
                        <a:rPr lang="en-US" altLang="zh-CN" dirty="0" smtClean="0"/>
                        <a:t>1490.8</a:t>
                      </a:r>
                      <a:endParaRPr lang="zh-CN" altLang="en-US" dirty="0"/>
                    </a:p>
                  </a:txBody>
                  <a:tcPr/>
                </a:tc>
                <a:tc>
                  <a:txBody>
                    <a:bodyPr/>
                    <a:lstStyle/>
                    <a:p>
                      <a:r>
                        <a:rPr lang="en-US" altLang="zh-CN" dirty="0" smtClean="0"/>
                        <a:t>0.205</a:t>
                      </a:r>
                      <a:endParaRPr lang="zh-CN" altLang="en-US" dirty="0"/>
                    </a:p>
                  </a:txBody>
                  <a:tcPr/>
                </a:tc>
              </a:tr>
              <a:tr h="687737">
                <a:tc>
                  <a:txBody>
                    <a:bodyPr/>
                    <a:lstStyle/>
                    <a:p>
                      <a:r>
                        <a:rPr lang="en-US" altLang="zh-CN" dirty="0" smtClean="0"/>
                        <a:t>K=2</a:t>
                      </a:r>
                      <a:endParaRPr lang="zh-CN" altLang="en-US" dirty="0"/>
                    </a:p>
                  </a:txBody>
                  <a:tcPr/>
                </a:tc>
                <a:tc>
                  <a:txBody>
                    <a:bodyPr/>
                    <a:lstStyle/>
                    <a:p>
                      <a:r>
                        <a:rPr lang="en-US" altLang="zh-CN" dirty="0" smtClean="0"/>
                        <a:t>18.1</a:t>
                      </a:r>
                      <a:endParaRPr lang="zh-CN" altLang="en-US" dirty="0"/>
                    </a:p>
                  </a:txBody>
                  <a:tcPr/>
                </a:tc>
                <a:tc>
                  <a:txBody>
                    <a:bodyPr/>
                    <a:lstStyle/>
                    <a:p>
                      <a:r>
                        <a:rPr lang="en-US" altLang="zh-CN" dirty="0" smtClean="0"/>
                        <a:t>108.3</a:t>
                      </a:r>
                      <a:endParaRPr lang="zh-CN" altLang="en-US" dirty="0"/>
                    </a:p>
                  </a:txBody>
                  <a:tcPr/>
                </a:tc>
                <a:tc>
                  <a:txBody>
                    <a:bodyPr/>
                    <a:lstStyle/>
                    <a:p>
                      <a:r>
                        <a:rPr lang="en-US" altLang="zh-CN" dirty="0" smtClean="0"/>
                        <a:t>0.203</a:t>
                      </a:r>
                      <a:endParaRPr lang="zh-CN" altLang="en-US" dirty="0"/>
                    </a:p>
                  </a:txBody>
                  <a:tcPr/>
                </a:tc>
                <a:tc>
                  <a:txBody>
                    <a:bodyPr/>
                    <a:lstStyle/>
                    <a:p>
                      <a:r>
                        <a:rPr lang="en-US" altLang="zh-CN" dirty="0" smtClean="0"/>
                        <a:t>20.5</a:t>
                      </a:r>
                      <a:endParaRPr lang="zh-CN" altLang="en-US" dirty="0"/>
                    </a:p>
                  </a:txBody>
                  <a:tcPr/>
                </a:tc>
                <a:tc>
                  <a:txBody>
                    <a:bodyPr/>
                    <a:lstStyle/>
                    <a:p>
                      <a:r>
                        <a:rPr lang="en-US" altLang="zh-CN" dirty="0" smtClean="0"/>
                        <a:t>253.0</a:t>
                      </a:r>
                      <a:endParaRPr lang="zh-CN" altLang="en-US" dirty="0"/>
                    </a:p>
                  </a:txBody>
                  <a:tcPr/>
                </a:tc>
                <a:tc>
                  <a:txBody>
                    <a:bodyPr/>
                    <a:lstStyle/>
                    <a:p>
                      <a:r>
                        <a:rPr lang="en-US" altLang="zh-CN" dirty="0" smtClean="0"/>
                        <a:t>0.203</a:t>
                      </a:r>
                      <a:endParaRPr lang="zh-CN" altLang="en-US" dirty="0"/>
                    </a:p>
                  </a:txBody>
                  <a:tcPr/>
                </a:tc>
              </a:tr>
            </a:tbl>
          </a:graphicData>
        </a:graphic>
      </p:graphicFrame>
    </p:spTree>
    <p:extLst>
      <p:ext uri="{BB962C8B-B14F-4D97-AF65-F5344CB8AC3E}">
        <p14:creationId xmlns:p14="http://schemas.microsoft.com/office/powerpoint/2010/main" val="551704236"/>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我</a:t>
            </a:r>
            <a:r>
              <a:rPr lang="zh-CN" altLang="en-US" dirty="0"/>
              <a:t>的</a:t>
            </a:r>
            <a:r>
              <a:rPr lang="zh-CN" altLang="en-US" dirty="0" smtClean="0"/>
              <a:t>实验思考</a:t>
            </a:r>
            <a:endParaRPr lang="zh-CN" altLang="en-US" dirty="0"/>
          </a:p>
        </p:txBody>
      </p:sp>
      <p:sp>
        <p:nvSpPr>
          <p:cNvPr id="3" name="内容占位符 2"/>
          <p:cNvSpPr>
            <a:spLocks noGrp="1"/>
          </p:cNvSpPr>
          <p:nvPr>
            <p:ph idx="1"/>
          </p:nvPr>
        </p:nvSpPr>
        <p:spPr/>
        <p:txBody>
          <a:bodyPr/>
          <a:lstStyle/>
          <a:p>
            <a:pPr marL="0" indent="0">
              <a:buNone/>
            </a:pPr>
            <a:r>
              <a:rPr lang="en-US" altLang="zh-CN" sz="2400" dirty="0" smtClean="0"/>
              <a:t>1</a:t>
            </a:r>
            <a:r>
              <a:rPr lang="zh-CN" altLang="en-US" sz="2400" dirty="0" smtClean="0"/>
              <a:t>、关于测角器的调零</a:t>
            </a:r>
            <a:endParaRPr lang="en-US" altLang="zh-CN" sz="2400" dirty="0" smtClean="0"/>
          </a:p>
          <a:p>
            <a:pPr marL="0" indent="0">
              <a:buNone/>
            </a:pPr>
            <a:r>
              <a:rPr lang="en-US" altLang="zh-CN" dirty="0"/>
              <a:t> </a:t>
            </a:r>
            <a:r>
              <a:rPr lang="zh-CN" altLang="en-US" dirty="0" smtClean="0"/>
              <a:t>（</a:t>
            </a:r>
            <a:r>
              <a:rPr lang="en-US" altLang="zh-CN" dirty="0" smtClean="0"/>
              <a:t>1</a:t>
            </a:r>
            <a:r>
              <a:rPr lang="zh-CN" altLang="en-US" dirty="0" smtClean="0"/>
              <a:t>）实验时需要利用已知晶面间距的</a:t>
            </a:r>
            <a:r>
              <a:rPr lang="en-US" altLang="zh-CN" dirty="0" err="1" smtClean="0"/>
              <a:t>NaCl</a:t>
            </a:r>
            <a:r>
              <a:rPr lang="zh-CN" altLang="en-US" dirty="0" smtClean="0"/>
              <a:t>晶体进行调零，但是由于</a:t>
            </a:r>
            <a:r>
              <a:rPr lang="en-US" altLang="zh-CN" dirty="0" err="1" smtClean="0"/>
              <a:t>NaCl</a:t>
            </a:r>
            <a:r>
              <a:rPr lang="zh-CN" altLang="en-US" dirty="0" smtClean="0"/>
              <a:t>晶体和</a:t>
            </a:r>
            <a:r>
              <a:rPr lang="en-US" altLang="zh-CN" dirty="0" err="1" smtClean="0"/>
              <a:t>LiF</a:t>
            </a:r>
            <a:r>
              <a:rPr lang="zh-CN" altLang="en-US" dirty="0" smtClean="0"/>
              <a:t>晶体外观十分相似难以区分，故可以利用实验的方法识别。具体做法是：根据布拉格公式代入已知的</a:t>
            </a:r>
            <a:r>
              <a:rPr lang="en-US" altLang="zh-CN" dirty="0" err="1" smtClean="0"/>
              <a:t>NaCl</a:t>
            </a:r>
            <a:r>
              <a:rPr lang="zh-CN" altLang="en-US" dirty="0" smtClean="0"/>
              <a:t>晶体的</a:t>
            </a:r>
            <a:r>
              <a:rPr lang="zh-CN" altLang="en-US" dirty="0" smtClean="0"/>
              <a:t>晶面间距计算</a:t>
            </a:r>
            <a:r>
              <a:rPr lang="zh-CN" altLang="en-US" dirty="0" smtClean="0"/>
              <a:t>得</a:t>
            </a:r>
            <a:r>
              <a:rPr lang="en-US" altLang="zh-CN" dirty="0" smtClean="0"/>
              <a:t>β</a:t>
            </a:r>
            <a:r>
              <a:rPr lang="zh-CN" altLang="en-US" dirty="0" smtClean="0"/>
              <a:t>角应在</a:t>
            </a:r>
            <a:r>
              <a:rPr lang="en-US" altLang="zh-CN" dirty="0" smtClean="0"/>
              <a:t>7.2°</a:t>
            </a:r>
            <a:r>
              <a:rPr lang="zh-CN" altLang="en-US" dirty="0" smtClean="0"/>
              <a:t>时得反射率最大，这时，可以通过调节靶台和传感器</a:t>
            </a:r>
            <a:r>
              <a:rPr lang="zh-CN" altLang="en-US" dirty="0" smtClean="0"/>
              <a:t>的</a:t>
            </a:r>
            <a:r>
              <a:rPr lang="zh-CN" altLang="en-US" dirty="0"/>
              <a:t>位置</a:t>
            </a:r>
            <a:r>
              <a:rPr lang="zh-CN" altLang="en-US" dirty="0" smtClean="0"/>
              <a:t>观察</a:t>
            </a:r>
            <a:r>
              <a:rPr lang="zh-CN" altLang="en-US" dirty="0" smtClean="0"/>
              <a:t>计数率的大小，当晶体为</a:t>
            </a:r>
            <a:r>
              <a:rPr lang="en-US" altLang="zh-CN" dirty="0" err="1" smtClean="0"/>
              <a:t>NaCl</a:t>
            </a:r>
            <a:r>
              <a:rPr lang="zh-CN" altLang="en-US" dirty="0" smtClean="0"/>
              <a:t>时，可以观察到很高的计数率（实验值为</a:t>
            </a:r>
            <a:r>
              <a:rPr lang="en-US" altLang="zh-CN" dirty="0" smtClean="0"/>
              <a:t>2000/s</a:t>
            </a:r>
            <a:r>
              <a:rPr lang="zh-CN" altLang="en-US" dirty="0" smtClean="0"/>
              <a:t>）</a:t>
            </a:r>
            <a:r>
              <a:rPr lang="en-US" altLang="zh-CN" dirty="0" smtClean="0"/>
              <a:t>,</a:t>
            </a:r>
            <a:r>
              <a:rPr lang="zh-CN" altLang="en-US" dirty="0" smtClean="0"/>
              <a:t>当晶体为</a:t>
            </a:r>
            <a:r>
              <a:rPr lang="en-US" altLang="zh-CN" dirty="0" err="1" smtClean="0"/>
              <a:t>LiF</a:t>
            </a:r>
            <a:r>
              <a:rPr lang="zh-CN" altLang="en-US" dirty="0" smtClean="0"/>
              <a:t>时则不然，这是因为，两晶体的</a:t>
            </a:r>
            <a:r>
              <a:rPr lang="en-US" altLang="zh-CN" dirty="0" smtClean="0"/>
              <a:t>d</a:t>
            </a:r>
            <a:r>
              <a:rPr lang="zh-CN" altLang="en-US" dirty="0" smtClean="0"/>
              <a:t>不同导致的</a:t>
            </a:r>
            <a:r>
              <a:rPr lang="en-US" altLang="zh-CN" dirty="0" smtClean="0"/>
              <a:t>β</a:t>
            </a:r>
            <a:r>
              <a:rPr lang="zh-CN" altLang="en-US" dirty="0" smtClean="0"/>
              <a:t>值不同。</a:t>
            </a:r>
            <a:endParaRPr lang="en-US" altLang="zh-CN" dirty="0" smtClean="0"/>
          </a:p>
          <a:p>
            <a:pPr marL="0" indent="0">
              <a:buNone/>
            </a:pPr>
            <a:r>
              <a:rPr lang="en-US" altLang="zh-CN" dirty="0" smtClean="0"/>
              <a:t> </a:t>
            </a:r>
            <a:r>
              <a:rPr lang="zh-CN" altLang="en-US" dirty="0" smtClean="0"/>
              <a:t>（</a:t>
            </a:r>
            <a:r>
              <a:rPr lang="en-US" altLang="zh-CN" dirty="0" smtClean="0"/>
              <a:t>2</a:t>
            </a:r>
            <a:r>
              <a:rPr lang="zh-CN" altLang="en-US" dirty="0" smtClean="0"/>
              <a:t>）实验中的调零方法是一种微调零，即测角器的偏离位置很小，几乎无法用肉眼分清，若测角器的零位偏离很明显，则可以先不放入晶体，手动调节靶台和传感器位置，观测计数器的值，当计数器数值最大时，此时测角器已基本归零，再利用</a:t>
            </a:r>
            <a:r>
              <a:rPr lang="en-US" altLang="zh-CN" dirty="0" err="1" smtClean="0"/>
              <a:t>NaCl</a:t>
            </a:r>
            <a:r>
              <a:rPr lang="zh-CN" altLang="en-US" dirty="0" smtClean="0"/>
              <a:t>晶体进行微调零的工作。</a:t>
            </a:r>
            <a:endParaRPr lang="en-US" altLang="zh-CN" dirty="0" smtClean="0"/>
          </a:p>
        </p:txBody>
      </p:sp>
    </p:spTree>
    <p:extLst>
      <p:ext uri="{BB962C8B-B14F-4D97-AF65-F5344CB8AC3E}">
        <p14:creationId xmlns:p14="http://schemas.microsoft.com/office/powerpoint/2010/main" val="186756747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我的实验思考</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marL="0" indent="0">
                  <a:buNone/>
                </a:pPr>
                <a:r>
                  <a:rPr lang="en-US" altLang="zh-CN" sz="2400" dirty="0" smtClean="0"/>
                  <a:t>2</a:t>
                </a:r>
                <a:r>
                  <a:rPr lang="zh-CN" altLang="en-US" sz="2400" dirty="0" smtClean="0"/>
                  <a:t>、关于晶面间距的测量</a:t>
                </a:r>
                <a:endParaRPr lang="en-US" altLang="zh-CN" sz="2400" dirty="0" smtClean="0"/>
              </a:p>
              <a:p>
                <a:pPr marL="0" indent="0">
                  <a:buNone/>
                </a:pPr>
                <a:r>
                  <a:rPr lang="zh-CN" altLang="en-US" dirty="0" smtClean="0"/>
                  <a:t>（</a:t>
                </a:r>
                <a:r>
                  <a:rPr lang="en-US" altLang="zh-CN" dirty="0" smtClean="0"/>
                  <a:t>1</a:t>
                </a:r>
                <a:r>
                  <a:rPr lang="zh-CN" altLang="en-US" dirty="0" smtClean="0"/>
                  <a:t>）实验测量的</a:t>
                </a:r>
                <a:r>
                  <a:rPr lang="en-US" altLang="zh-CN" dirty="0" err="1" smtClean="0"/>
                  <a:t>LiF</a:t>
                </a:r>
                <a:r>
                  <a:rPr lang="zh-CN" altLang="en-US" dirty="0" smtClean="0"/>
                  <a:t>的晶面间距约为</a:t>
                </a:r>
                <a:r>
                  <a:rPr lang="en-US" altLang="zh-CN" dirty="0" smtClean="0"/>
                  <a:t>0.204nm</a:t>
                </a:r>
                <a:r>
                  <a:rPr lang="zh-CN" altLang="en-US" dirty="0" smtClean="0"/>
                  <a:t>，而理论值计算为</a:t>
                </a:r>
                <a:r>
                  <a:rPr lang="en-US" altLang="zh-CN" dirty="0" smtClean="0"/>
                  <a:t>0.201nm</a:t>
                </a:r>
                <a:r>
                  <a:rPr lang="zh-CN" altLang="en-US" dirty="0" smtClean="0"/>
                  <a:t>，相差</a:t>
                </a:r>
                <a:r>
                  <a:rPr lang="en-US" altLang="zh-CN" dirty="0" smtClean="0"/>
                  <a:t>0.03Å</a:t>
                </a:r>
                <a:r>
                  <a:rPr lang="zh-CN" altLang="en-US" dirty="0" smtClean="0"/>
                  <a:t>，我认为造成误差主要有两个原因：一是实际晶体中的原子并非如理想状态下固定在相应的布拉维格点上面，而是以格点为平衡位置做热振动，晶格振动破坏了晶格的周期性，导致原子并未周期性有规律的排列，造成晶面间距的误差。二是实际晶体在生长过程中可能产生各种晶体缺陷，包括线缺陷（位错）和面缺陷（晶界、相界等），导致晶面间距的误差。</a:t>
                </a:r>
                <a:endParaRPr lang="en-US" altLang="zh-CN" dirty="0" smtClean="0"/>
              </a:p>
              <a:p>
                <a:pPr marL="0" indent="0">
                  <a:buNone/>
                </a:pPr>
                <a:r>
                  <a:rPr lang="zh-CN" altLang="en-US" dirty="0" smtClean="0"/>
                  <a:t>（</a:t>
                </a:r>
                <a:r>
                  <a:rPr lang="en-US" altLang="zh-CN" dirty="0" smtClean="0"/>
                  <a:t>2</a:t>
                </a:r>
                <a:r>
                  <a:rPr lang="zh-CN" altLang="en-US" dirty="0" smtClean="0"/>
                  <a:t>）实验中，我们可以利用测量未知晶体不同晶向的晶面间距，利用晶体结构的相关知识确定未知晶体的晶体结构。以实验为例，本实验我们已知</a:t>
                </a:r>
                <a:r>
                  <a:rPr lang="en-US" altLang="zh-CN" dirty="0" err="1" smtClean="0"/>
                  <a:t>NaCl</a:t>
                </a:r>
                <a:r>
                  <a:rPr lang="zh-CN" altLang="en-US" dirty="0" smtClean="0"/>
                  <a:t>为典型的立方晶系，由于</a:t>
                </a:r>
                <a:r>
                  <a:rPr lang="en-US" altLang="zh-CN" dirty="0" err="1" smtClean="0"/>
                  <a:t>LiF</a:t>
                </a:r>
                <a:r>
                  <a:rPr lang="zh-CN" altLang="en-US" dirty="0" smtClean="0"/>
                  <a:t>和</a:t>
                </a:r>
                <a:r>
                  <a:rPr lang="en-US" altLang="zh-CN" dirty="0" err="1" smtClean="0"/>
                  <a:t>NaCl</a:t>
                </a:r>
                <a:r>
                  <a:rPr lang="zh-CN" altLang="en-US" dirty="0" smtClean="0"/>
                  <a:t>同为</a:t>
                </a:r>
                <a:r>
                  <a:rPr lang="en-US" altLang="zh-CN" dirty="0" smtClean="0"/>
                  <a:t>IA</a:t>
                </a:r>
                <a:r>
                  <a:rPr lang="zh-CN" altLang="en-US" dirty="0" smtClean="0"/>
                  <a:t>族和</a:t>
                </a:r>
                <a:r>
                  <a:rPr lang="en-US" altLang="zh-CN" dirty="0" smtClean="0"/>
                  <a:t>VIIA</a:t>
                </a:r>
                <a:r>
                  <a:rPr lang="zh-CN" altLang="en-US" dirty="0" smtClean="0"/>
                  <a:t>族化合物，那么可以推断</a:t>
                </a:r>
                <a:r>
                  <a:rPr lang="en-US" altLang="zh-CN" dirty="0" err="1" smtClean="0"/>
                  <a:t>LiF</a:t>
                </a:r>
                <a:r>
                  <a:rPr lang="zh-CN" altLang="en-US" dirty="0" smtClean="0"/>
                  <a:t>也为立方晶系。查的</a:t>
                </a:r>
                <a:r>
                  <a:rPr lang="en-US" altLang="zh-CN" dirty="0" err="1" smtClean="0"/>
                  <a:t>LiF</a:t>
                </a:r>
                <a:r>
                  <a:rPr lang="zh-CN" altLang="en-US" dirty="0" smtClean="0"/>
                  <a:t>的相对原子质量为</a:t>
                </a:r>
                <a:r>
                  <a:rPr lang="en-US" altLang="zh-CN" dirty="0" smtClean="0"/>
                  <a:t>25.939g/</a:t>
                </a:r>
                <a:r>
                  <a:rPr lang="en-US" altLang="zh-CN" dirty="0" err="1" smtClean="0"/>
                  <a:t>mol</a:t>
                </a:r>
                <a:r>
                  <a:rPr lang="zh-CN" altLang="en-US" dirty="0" smtClean="0"/>
                  <a:t>，密度为</a:t>
                </a:r>
                <a:r>
                  <a:rPr lang="en-US" altLang="zh-CN" dirty="0" smtClean="0"/>
                  <a:t>2.64g/cm3</a:t>
                </a:r>
                <a:r>
                  <a:rPr lang="zh-CN" altLang="en-US" dirty="0" smtClean="0"/>
                  <a:t>，一个</a:t>
                </a:r>
                <a:r>
                  <a:rPr lang="en-US" altLang="zh-CN" dirty="0" err="1" smtClean="0"/>
                  <a:t>LiF</a:t>
                </a:r>
                <a:r>
                  <a:rPr lang="zh-CN" altLang="en-US" dirty="0" smtClean="0"/>
                  <a:t>晶胞含有</a:t>
                </a:r>
                <a:r>
                  <a:rPr lang="en-US" altLang="zh-CN" dirty="0" smtClean="0"/>
                  <a:t>4</a:t>
                </a:r>
                <a:r>
                  <a:rPr lang="zh-CN" altLang="en-US" dirty="0" smtClean="0"/>
                  <a:t>个</a:t>
                </a:r>
                <a:r>
                  <a:rPr lang="en-US" altLang="zh-CN" dirty="0" smtClean="0"/>
                  <a:t>Li</a:t>
                </a:r>
                <a:r>
                  <a:rPr lang="zh-CN" altLang="en-US" dirty="0"/>
                  <a:t>离子</a:t>
                </a:r>
                <a:r>
                  <a:rPr lang="zh-CN" altLang="en-US" dirty="0" smtClean="0"/>
                  <a:t>和</a:t>
                </a:r>
                <a:r>
                  <a:rPr lang="en-US" altLang="zh-CN" dirty="0" smtClean="0"/>
                  <a:t>F</a:t>
                </a:r>
                <a:r>
                  <a:rPr lang="zh-CN" altLang="en-US" dirty="0" smtClean="0"/>
                  <a:t>离子，故有</a:t>
                </a:r>
                <a:r>
                  <a:rPr lang="en-US" altLang="zh-CN" dirty="0" smtClean="0"/>
                  <a:t>M/NA×4=p×</a:t>
                </a:r>
                <a14:m>
                  <m:oMath xmlns:m="http://schemas.openxmlformats.org/officeDocument/2006/math">
                    <m:sSup>
                      <m:sSupPr>
                        <m:ctrlPr>
                          <a:rPr lang="en-US" altLang="zh-CN" i="1" smtClean="0">
                            <a:latin typeface="Cambria Math"/>
                          </a:rPr>
                        </m:ctrlPr>
                      </m:sSupPr>
                      <m:e>
                        <m:r>
                          <a:rPr lang="en-US" altLang="zh-CN" b="0" i="1" smtClean="0">
                            <a:latin typeface="Cambria Math"/>
                          </a:rPr>
                          <m:t>8</m:t>
                        </m:r>
                        <m:r>
                          <a:rPr lang="en-US" altLang="zh-CN" b="0" i="1" smtClean="0">
                            <a:latin typeface="Cambria Math"/>
                          </a:rPr>
                          <m:t>𝑑</m:t>
                        </m:r>
                      </m:e>
                      <m:sup>
                        <m:r>
                          <a:rPr lang="en-US" altLang="zh-CN" b="0" i="1" smtClean="0">
                            <a:latin typeface="Cambria Math"/>
                          </a:rPr>
                          <m:t>3</m:t>
                        </m:r>
                      </m:sup>
                    </m:sSup>
                  </m:oMath>
                </a14:m>
                <a:r>
                  <a:rPr lang="zh-CN" altLang="en-US" dirty="0" smtClean="0"/>
                  <a:t>，求得</a:t>
                </a:r>
                <a:r>
                  <a:rPr lang="en-US" altLang="zh-CN" dirty="0" smtClean="0"/>
                  <a:t>d=0.201nm</a:t>
                </a:r>
                <a:r>
                  <a:rPr lang="zh-CN" altLang="en-US" dirty="0" smtClean="0"/>
                  <a:t>代入布拉格公式可求得</a:t>
                </a:r>
                <a:r>
                  <a:rPr lang="en-US" altLang="zh-CN" dirty="0" smtClean="0"/>
                  <a:t>β</a:t>
                </a:r>
                <a:r>
                  <a:rPr lang="zh-CN" altLang="en-US" dirty="0" smtClean="0"/>
                  <a:t>值，经验证，与图相符，故验证</a:t>
                </a:r>
                <a:r>
                  <a:rPr lang="en-US" altLang="zh-CN" dirty="0" err="1" smtClean="0"/>
                  <a:t>LiF</a:t>
                </a:r>
                <a:r>
                  <a:rPr lang="zh-CN" altLang="en-US" dirty="0"/>
                  <a:t>也</a:t>
                </a:r>
                <a:r>
                  <a:rPr lang="zh-CN" altLang="en-US" dirty="0" smtClean="0"/>
                  <a:t>为立方晶系。</a:t>
                </a:r>
                <a:endParaRPr lang="en-US" altLang="zh-CN" dirty="0" smtClean="0"/>
              </a:p>
              <a:p>
                <a:pPr marL="0" indent="0">
                  <a:buNone/>
                </a:pPr>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348" t="-1316" r="-379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0017689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2600" y="188640"/>
            <a:ext cx="7391400" cy="381000"/>
          </a:xfrm>
        </p:spPr>
        <p:txBody>
          <a:bodyPr/>
          <a:lstStyle/>
          <a:p>
            <a:pPr algn="ctr"/>
            <a:r>
              <a:rPr lang="zh-CN" altLang="en-US" dirty="0" smtClean="0"/>
              <a:t>我的实验思考</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5896" y="1844824"/>
            <a:ext cx="4968553" cy="4608513"/>
          </a:xfrm>
        </p:spPr>
      </p:pic>
      <p:sp>
        <p:nvSpPr>
          <p:cNvPr id="5" name="TextBox 4"/>
          <p:cNvSpPr txBox="1"/>
          <p:nvPr/>
        </p:nvSpPr>
        <p:spPr>
          <a:xfrm>
            <a:off x="2339752" y="1412776"/>
            <a:ext cx="3024336" cy="523220"/>
          </a:xfrm>
          <a:prstGeom prst="rect">
            <a:avLst/>
          </a:prstGeom>
          <a:noFill/>
        </p:spPr>
        <p:txBody>
          <a:bodyPr wrap="square" rtlCol="0">
            <a:spAutoFit/>
          </a:bodyPr>
          <a:lstStyle/>
          <a:p>
            <a:r>
              <a:rPr lang="en-US" altLang="zh-CN" dirty="0" err="1" smtClean="0"/>
              <a:t>LiF</a:t>
            </a:r>
            <a:r>
              <a:rPr lang="zh-CN" altLang="en-US" dirty="0" smtClean="0"/>
              <a:t>的晶体结构</a:t>
            </a:r>
            <a:endParaRPr lang="en-US" altLang="zh-CN" dirty="0" smtClean="0"/>
          </a:p>
        </p:txBody>
      </p:sp>
    </p:spTree>
    <p:extLst>
      <p:ext uri="{BB962C8B-B14F-4D97-AF65-F5344CB8AC3E}">
        <p14:creationId xmlns:p14="http://schemas.microsoft.com/office/powerpoint/2010/main" val="2616811197"/>
      </p:ext>
    </p:extLst>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pPr marL="0" indent="0">
              <a:buNone/>
            </a:pPr>
            <a:r>
              <a:rPr lang="zh-CN" altLang="en-US" sz="3600" dirty="0" smtClean="0"/>
              <a:t>参考文献</a:t>
            </a:r>
            <a:endParaRPr lang="en-US" altLang="zh-CN" sz="3600" dirty="0" smtClean="0"/>
          </a:p>
          <a:p>
            <a:r>
              <a:rPr lang="en-US" altLang="zh-CN" sz="3600" dirty="0" smtClean="0"/>
              <a:t>《</a:t>
            </a:r>
            <a:r>
              <a:rPr lang="zh-CN" altLang="en-US" sz="3600" dirty="0" smtClean="0"/>
              <a:t>近代物理实验补充讲义</a:t>
            </a:r>
            <a:r>
              <a:rPr lang="en-US" altLang="zh-CN" sz="3600" dirty="0" smtClean="0"/>
              <a:t>》</a:t>
            </a:r>
          </a:p>
          <a:p>
            <a:r>
              <a:rPr lang="en-US" altLang="zh-CN" sz="3600" dirty="0" smtClean="0"/>
              <a:t>《</a:t>
            </a:r>
            <a:r>
              <a:rPr lang="zh-CN" altLang="en-US" sz="3600" dirty="0" smtClean="0"/>
              <a:t>材料科学基础</a:t>
            </a:r>
            <a:r>
              <a:rPr lang="en-US" altLang="zh-CN" sz="3600" dirty="0" smtClean="0"/>
              <a:t>》——</a:t>
            </a:r>
            <a:r>
              <a:rPr lang="zh-CN" altLang="en-US" sz="3600" dirty="0" smtClean="0"/>
              <a:t>石德珂</a:t>
            </a:r>
            <a:endParaRPr lang="en-US" altLang="zh-CN" sz="3600" dirty="0" smtClean="0"/>
          </a:p>
          <a:p>
            <a:r>
              <a:rPr lang="en-US" altLang="zh-CN" sz="3600" dirty="0" smtClean="0"/>
              <a:t>   </a:t>
            </a:r>
            <a:r>
              <a:rPr lang="en-US" altLang="zh-CN" sz="3600" dirty="0" err="1" smtClean="0"/>
              <a:t>LiF</a:t>
            </a:r>
            <a:r>
              <a:rPr lang="zh-CN" altLang="en-US" sz="3600" dirty="0" smtClean="0"/>
              <a:t>相关资料来自维基百科</a:t>
            </a:r>
            <a:endParaRPr lang="zh-CN" altLang="en-US" sz="3600" dirty="0"/>
          </a:p>
        </p:txBody>
      </p:sp>
    </p:spTree>
    <p:extLst>
      <p:ext uri="{BB962C8B-B14F-4D97-AF65-F5344CB8AC3E}">
        <p14:creationId xmlns:p14="http://schemas.microsoft.com/office/powerpoint/2010/main" val="597213470"/>
      </p:ext>
    </p:extLst>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180528" y="548680"/>
            <a:ext cx="9144000" cy="533400"/>
          </a:xfrm>
        </p:spPr>
        <p:txBody>
          <a:bodyPr/>
          <a:lstStyle/>
          <a:p>
            <a:pPr algn="ctr"/>
            <a:r>
              <a:rPr lang="zh-CN" altLang="en-US" sz="6000" dirty="0" smtClean="0">
                <a:ea typeface="宋体" pitchFamily="2" charset="-122"/>
              </a:rPr>
              <a:t>谢谢观看</a:t>
            </a:r>
            <a:endParaRPr lang="en-US" altLang="zh-CN" sz="6000" dirty="0">
              <a:ea typeface="宋体" pitchFamily="2" charset="-122"/>
            </a:endParaRPr>
          </a:p>
        </p:txBody>
      </p:sp>
      <p:sp>
        <p:nvSpPr>
          <p:cNvPr id="5" name="副标题 4"/>
          <p:cNvSpPr>
            <a:spLocks noGrp="1"/>
          </p:cNvSpPr>
          <p:nvPr>
            <p:ph type="subTitle" idx="1"/>
          </p:nvPr>
        </p:nvSpPr>
        <p:spPr>
          <a:xfrm>
            <a:off x="0" y="3140968"/>
            <a:ext cx="9144000" cy="1024880"/>
          </a:xfrm>
        </p:spPr>
        <p:txBody>
          <a:bodyPr>
            <a:prstTxWarp prst="textWave1">
              <a:avLst/>
            </a:prstTxWarp>
            <a:scene3d>
              <a:camera prst="perspectiveBelow"/>
              <a:lightRig rig="threePt" dir="t"/>
            </a:scene3d>
            <a:sp3d extrusionH="57150">
              <a:bevelT w="38100" h="38100" prst="convex"/>
            </a:sp3d>
          </a:bodyPr>
          <a:lstStyle/>
          <a:p>
            <a:pPr algn="ctr"/>
            <a:r>
              <a:rPr lang="zh-CN" altLang="en-US" sz="4400" dirty="0" smtClean="0">
                <a:solidFill>
                  <a:srgbClr val="FF0000"/>
                </a:solidFill>
              </a:rPr>
              <a:t>提前祝各位老师和同学新年快乐</a:t>
            </a:r>
            <a:r>
              <a:rPr lang="en-US" altLang="zh-CN" sz="4400" dirty="0" smtClean="0">
                <a:solidFill>
                  <a:srgbClr val="FF0000"/>
                </a:solidFill>
              </a:rPr>
              <a:t>~</a:t>
            </a:r>
            <a:endParaRPr lang="zh-CN" altLang="en-US" sz="4400" dirty="0">
              <a:solidFill>
                <a:srgbClr val="FF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optimized4performance">
  <a:themeElements>
    <a:clrScheme name="Office 主题​​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主题​​">
      <a:majorFont>
        <a:latin typeface="Eras Demi ITC"/>
        <a:ea typeface=""/>
        <a:cs typeface=""/>
      </a:majorFont>
      <a:minorFont>
        <a:latin typeface="Eras Demi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主题​​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主题​​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optimized4performance</Template>
  <TotalTime>861</TotalTime>
  <Words>1268</Words>
  <Application>Microsoft Office PowerPoint</Application>
  <PresentationFormat>全屏显示(4:3)</PresentationFormat>
  <Paragraphs>82</Paragraphs>
  <Slides>16</Slides>
  <Notes>0</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optimized4performance</vt:lpstr>
      <vt:lpstr>X光系列实验</vt:lpstr>
      <vt:lpstr>实验原理</vt:lpstr>
      <vt:lpstr>实验原理</vt:lpstr>
      <vt:lpstr>趣味问题</vt:lpstr>
      <vt:lpstr>有趣的诺贝尔奖获得者</vt:lpstr>
      <vt:lpstr>PowerPoint 演示文稿</vt:lpstr>
      <vt:lpstr>实验装置</vt:lpstr>
      <vt:lpstr>实验过程</vt:lpstr>
      <vt:lpstr>实验过程</vt:lpstr>
      <vt:lpstr>实验过程</vt:lpstr>
      <vt:lpstr>实验过程</vt:lpstr>
      <vt:lpstr>我的实验思考</vt:lpstr>
      <vt:lpstr>我的实验思考</vt:lpstr>
      <vt:lpstr>我的实验思考</vt:lpstr>
      <vt:lpstr>PowerPoint 演示文稿</vt:lpstr>
      <vt:lpstr>谢谢观看</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&gt;&gt;OPTIMIZED4PERFORMANCE</dc:title>
  <dc:creator>PY</dc:creator>
  <cp:lastModifiedBy>韩超</cp:lastModifiedBy>
  <cp:revision>43</cp:revision>
  <dcterms:created xsi:type="dcterms:W3CDTF">2011-12-27T10:33:33Z</dcterms:created>
  <dcterms:modified xsi:type="dcterms:W3CDTF">2011-12-28T12:13:23Z</dcterms:modified>
</cp:coreProperties>
</file>