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9F95C-8670-4FFA-9FCD-45085A2AEABB}" type="datetimeFigureOut">
              <a:rPr lang="zh-CN" altLang="en-US" smtClean="0"/>
              <a:t>2015/1/6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0E8CD-98CA-4E14-A5E7-82F320F6D4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4956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9F95C-8670-4FFA-9FCD-45085A2AEABB}" type="datetimeFigureOut">
              <a:rPr lang="zh-CN" altLang="en-US" smtClean="0"/>
              <a:t>2015/1/6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0E8CD-98CA-4E14-A5E7-82F320F6D4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115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9F95C-8670-4FFA-9FCD-45085A2AEABB}" type="datetimeFigureOut">
              <a:rPr lang="zh-CN" altLang="en-US" smtClean="0"/>
              <a:t>2015/1/6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0E8CD-98CA-4E14-A5E7-82F320F6D4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6989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9F95C-8670-4FFA-9FCD-45085A2AEABB}" type="datetimeFigureOut">
              <a:rPr lang="zh-CN" altLang="en-US" smtClean="0"/>
              <a:t>2015/1/6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0E8CD-98CA-4E14-A5E7-82F320F6D4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301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9F95C-8670-4FFA-9FCD-45085A2AEABB}" type="datetimeFigureOut">
              <a:rPr lang="zh-CN" altLang="en-US" smtClean="0"/>
              <a:t>2015/1/6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0E8CD-98CA-4E14-A5E7-82F320F6D4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4704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9F95C-8670-4FFA-9FCD-45085A2AEABB}" type="datetimeFigureOut">
              <a:rPr lang="zh-CN" altLang="en-US" smtClean="0"/>
              <a:t>2015/1/6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0E8CD-98CA-4E14-A5E7-82F320F6D4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5463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9F95C-8670-4FFA-9FCD-45085A2AEABB}" type="datetimeFigureOut">
              <a:rPr lang="zh-CN" altLang="en-US" smtClean="0"/>
              <a:t>2015/1/6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0E8CD-98CA-4E14-A5E7-82F320F6D4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8003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9F95C-8670-4FFA-9FCD-45085A2AEABB}" type="datetimeFigureOut">
              <a:rPr lang="zh-CN" altLang="en-US" smtClean="0"/>
              <a:t>2015/1/6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0E8CD-98CA-4E14-A5E7-82F320F6D4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7648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9F95C-8670-4FFA-9FCD-45085A2AEABB}" type="datetimeFigureOut">
              <a:rPr lang="zh-CN" altLang="en-US" smtClean="0"/>
              <a:t>2015/1/6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0E8CD-98CA-4E14-A5E7-82F320F6D4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3229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9F95C-8670-4FFA-9FCD-45085A2AEABB}" type="datetimeFigureOut">
              <a:rPr lang="zh-CN" altLang="en-US" smtClean="0"/>
              <a:t>2015/1/6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0E8CD-98CA-4E14-A5E7-82F320F6D4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682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9F95C-8670-4FFA-9FCD-45085A2AEABB}" type="datetimeFigureOut">
              <a:rPr lang="zh-CN" altLang="en-US" smtClean="0"/>
              <a:t>2015/1/6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0E8CD-98CA-4E14-A5E7-82F320F6D4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461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9F95C-8670-4FFA-9FCD-45085A2AEABB}" type="datetimeFigureOut">
              <a:rPr lang="zh-CN" altLang="en-US" smtClean="0"/>
              <a:t>2015/1/6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0E8CD-98CA-4E14-A5E7-82F320F6D4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3114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2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7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9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冉绍尔</a:t>
            </a:r>
            <a:r>
              <a:rPr lang="en-US" altLang="zh-CN" dirty="0" smtClean="0">
                <a:solidFill>
                  <a:schemeClr val="bg1"/>
                </a:solidFill>
              </a:rPr>
              <a:t>-</a:t>
            </a:r>
            <a:r>
              <a:rPr lang="zh-CN" altLang="en-US" dirty="0" smtClean="0">
                <a:solidFill>
                  <a:schemeClr val="bg1"/>
                </a:solidFill>
              </a:rPr>
              <a:t>汤森效应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l"/>
            <a:endParaRPr lang="en-US" altLang="zh-CN" dirty="0" smtClean="0"/>
          </a:p>
          <a:p>
            <a:pPr algn="r"/>
            <a:r>
              <a:rPr lang="zh-CN" altLang="en-US" dirty="0">
                <a:solidFill>
                  <a:schemeClr val="bg1"/>
                </a:solidFill>
              </a:rPr>
              <a:t>报告人</a:t>
            </a:r>
            <a:r>
              <a:rPr lang="zh-CN" altLang="en-US" dirty="0" smtClean="0">
                <a:solidFill>
                  <a:schemeClr val="bg1"/>
                </a:solidFill>
              </a:rPr>
              <a:t>：</a:t>
            </a:r>
            <a:r>
              <a:rPr lang="zh-CN" altLang="en-US" dirty="0" smtClean="0">
                <a:solidFill>
                  <a:schemeClr val="bg1"/>
                </a:solidFill>
              </a:rPr>
              <a:t>白云鹤    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algn="r"/>
            <a:r>
              <a:rPr lang="zh-CN" altLang="en-US" dirty="0" smtClean="0">
                <a:solidFill>
                  <a:schemeClr val="bg1"/>
                </a:solidFill>
              </a:rPr>
              <a:t>合作者：张达峰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algn="r"/>
            <a:r>
              <a:rPr lang="zh-CN" altLang="en-US" dirty="0">
                <a:solidFill>
                  <a:schemeClr val="bg1"/>
                </a:solidFill>
              </a:rPr>
              <a:t>指导</a:t>
            </a:r>
            <a:r>
              <a:rPr lang="zh-CN" altLang="en-US" dirty="0" smtClean="0">
                <a:solidFill>
                  <a:schemeClr val="bg1"/>
                </a:solidFill>
              </a:rPr>
              <a:t>老师：张远波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29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keywords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引言</a:t>
            </a:r>
            <a:endParaRPr lang="en-US" altLang="zh-CN" dirty="0" smtClean="0">
              <a:solidFill>
                <a:schemeClr val="bg1"/>
              </a:solidFill>
            </a:endParaRPr>
          </a:p>
          <a:p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实验</a:t>
            </a:r>
            <a:r>
              <a:rPr lang="zh-CN" altLang="en-US" dirty="0" smtClean="0">
                <a:solidFill>
                  <a:schemeClr val="bg1"/>
                </a:solidFill>
              </a:rPr>
              <a:t>原理</a:t>
            </a:r>
            <a:endParaRPr lang="en-US" altLang="zh-CN" dirty="0" smtClean="0">
              <a:solidFill>
                <a:schemeClr val="bg1"/>
              </a:solidFill>
            </a:endParaRPr>
          </a:p>
          <a:p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实验</a:t>
            </a:r>
            <a:r>
              <a:rPr lang="zh-CN" altLang="en-US" dirty="0" smtClean="0">
                <a:solidFill>
                  <a:schemeClr val="bg1"/>
                </a:solidFill>
              </a:rPr>
              <a:t>仪器及线路</a:t>
            </a:r>
            <a:endParaRPr lang="en-US" altLang="zh-CN" dirty="0" smtClean="0">
              <a:solidFill>
                <a:schemeClr val="bg1"/>
              </a:solidFill>
            </a:endParaRPr>
          </a:p>
          <a:p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zh-CN" altLang="en-US" dirty="0" smtClean="0">
                <a:solidFill>
                  <a:schemeClr val="bg1"/>
                </a:solidFill>
              </a:rPr>
              <a:t>实验结果</a:t>
            </a:r>
            <a:endParaRPr lang="en-US" altLang="zh-CN" dirty="0" smtClean="0">
              <a:solidFill>
                <a:schemeClr val="bg1"/>
              </a:solidFill>
            </a:endParaRPr>
          </a:p>
          <a:p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理论</a:t>
            </a:r>
            <a:r>
              <a:rPr lang="zh-CN" altLang="en-US" dirty="0" smtClean="0">
                <a:solidFill>
                  <a:schemeClr val="bg1"/>
                </a:solidFill>
              </a:rPr>
              <a:t>分析</a:t>
            </a:r>
            <a:endParaRPr lang="en-US" altLang="zh-CN" dirty="0" smtClean="0">
              <a:solidFill>
                <a:schemeClr val="bg1"/>
              </a:solidFill>
            </a:endParaRPr>
          </a:p>
          <a:p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参考文献</a:t>
            </a:r>
          </a:p>
        </p:txBody>
      </p:sp>
    </p:spTree>
    <p:extLst>
      <p:ext uri="{BB962C8B-B14F-4D97-AF65-F5344CB8AC3E}">
        <p14:creationId xmlns:p14="http://schemas.microsoft.com/office/powerpoint/2010/main" val="148774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引言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dirty="0" smtClean="0">
                <a:solidFill>
                  <a:schemeClr val="bg1"/>
                </a:solidFill>
              </a:rPr>
              <a:t>1921</a:t>
            </a:r>
            <a:r>
              <a:rPr lang="zh-CN" altLang="en-US" dirty="0" smtClean="0">
                <a:solidFill>
                  <a:schemeClr val="bg1"/>
                </a:solidFill>
              </a:rPr>
              <a:t>年，德国物理学家卡▪冉绍尔在研究电子与气体原子的碰撞中，发现碰撞截面的大小与电子的速度有关。他发现，在电子能量较高时，氩原子的散射截面随着电子的能量的降低而增大；而当电子的能量小于几十个</a:t>
            </a:r>
            <a:r>
              <a:rPr lang="en-US" altLang="zh-CN" dirty="0" smtClean="0">
                <a:solidFill>
                  <a:schemeClr val="bg1"/>
                </a:solidFill>
              </a:rPr>
              <a:t>eV</a:t>
            </a:r>
            <a:r>
              <a:rPr lang="zh-CN" altLang="en-US" dirty="0" smtClean="0">
                <a:solidFill>
                  <a:schemeClr val="bg1"/>
                </a:solidFill>
              </a:rPr>
              <a:t>时，散射截面随着电子能量的降低而减小；当能量降低至约</a:t>
            </a:r>
            <a:r>
              <a:rPr lang="en-US" altLang="zh-CN" dirty="0" smtClean="0">
                <a:solidFill>
                  <a:schemeClr val="bg1"/>
                </a:solidFill>
              </a:rPr>
              <a:t>0.2eV</a:t>
            </a:r>
            <a:r>
              <a:rPr lang="zh-CN" altLang="en-US" dirty="0" smtClean="0">
                <a:solidFill>
                  <a:schemeClr val="bg1"/>
                </a:solidFill>
              </a:rPr>
              <a:t>时，截面大小出现极小值，几乎为</a:t>
            </a:r>
            <a:r>
              <a:rPr lang="en-US" altLang="zh-CN" dirty="0" smtClean="0">
                <a:solidFill>
                  <a:schemeClr val="bg1"/>
                </a:solidFill>
              </a:rPr>
              <a:t>0</a:t>
            </a:r>
            <a:r>
              <a:rPr lang="zh-CN" altLang="en-US" dirty="0" smtClean="0">
                <a:solidFill>
                  <a:schemeClr val="bg1"/>
                </a:solidFill>
              </a:rPr>
              <a:t>！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49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实验原理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散射截面：设</a:t>
            </a:r>
            <a:r>
              <a:rPr lang="en-US" altLang="zh-CN" dirty="0" smtClean="0">
                <a:solidFill>
                  <a:schemeClr val="bg1"/>
                </a:solidFill>
              </a:rPr>
              <a:t>B</a:t>
            </a:r>
            <a:r>
              <a:rPr lang="zh-CN" altLang="en-US" dirty="0" smtClean="0">
                <a:solidFill>
                  <a:schemeClr val="bg1"/>
                </a:solidFill>
              </a:rPr>
              <a:t>粒子杂乱地分布在平面上，单位面积上平均有</a:t>
            </a:r>
            <a:r>
              <a:rPr lang="en-US" altLang="zh-CN" dirty="0" smtClean="0">
                <a:solidFill>
                  <a:schemeClr val="bg1"/>
                </a:solidFill>
              </a:rPr>
              <a:t>n</a:t>
            </a:r>
            <a:r>
              <a:rPr lang="zh-CN" altLang="en-US" dirty="0" smtClean="0">
                <a:solidFill>
                  <a:schemeClr val="bg1"/>
                </a:solidFill>
              </a:rPr>
              <a:t>个粒子，当</a:t>
            </a:r>
            <a:r>
              <a:rPr lang="en-US" altLang="zh-CN" dirty="0" smtClean="0">
                <a:solidFill>
                  <a:schemeClr val="bg1"/>
                </a:solidFill>
              </a:rPr>
              <a:t>A</a:t>
            </a:r>
            <a:r>
              <a:rPr lang="zh-CN" altLang="en-US" dirty="0" smtClean="0">
                <a:solidFill>
                  <a:schemeClr val="bg1"/>
                </a:solidFill>
              </a:rPr>
              <a:t>粒子垂直入射时，将与</a:t>
            </a:r>
            <a:r>
              <a:rPr lang="en-US" altLang="zh-CN" dirty="0" smtClean="0">
                <a:solidFill>
                  <a:schemeClr val="bg1"/>
                </a:solidFill>
              </a:rPr>
              <a:t>B</a:t>
            </a:r>
            <a:r>
              <a:rPr lang="zh-CN" altLang="en-US" dirty="0" smtClean="0">
                <a:solidFill>
                  <a:schemeClr val="bg1"/>
                </a:solidFill>
              </a:rPr>
              <a:t>发生相互作用而离开入射束的概率为</a:t>
            </a:r>
            <a:r>
              <a:rPr lang="en-US" altLang="zh-CN" dirty="0" smtClean="0">
                <a:solidFill>
                  <a:schemeClr val="bg1"/>
                </a:solidFill>
              </a:rPr>
              <a:t>P</a:t>
            </a:r>
            <a:r>
              <a:rPr lang="zh-CN" altLang="en-US" dirty="0" smtClean="0">
                <a:solidFill>
                  <a:schemeClr val="bg1"/>
                </a:solidFill>
              </a:rPr>
              <a:t>。</a:t>
            </a: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bg1"/>
                </a:solidFill>
              </a:rPr>
              <a:t>   定义散射截面：</a:t>
            </a:r>
            <a:r>
              <a:rPr lang="el-GR" altLang="zh-CN" dirty="0" smtClean="0">
                <a:solidFill>
                  <a:schemeClr val="bg1"/>
                </a:solidFill>
              </a:rPr>
              <a:t>σ=</a:t>
            </a:r>
            <a:r>
              <a:rPr lang="en-US" altLang="zh-CN" dirty="0" smtClean="0">
                <a:solidFill>
                  <a:schemeClr val="bg1"/>
                </a:solidFill>
              </a:rPr>
              <a:t>P/n.</a:t>
            </a:r>
            <a:r>
              <a:rPr lang="zh-CN" altLang="en-US" dirty="0" smtClean="0">
                <a:solidFill>
                  <a:schemeClr val="bg1"/>
                </a:solidFill>
              </a:rPr>
              <a:t>这是根据</a:t>
            </a:r>
            <a:r>
              <a:rPr lang="en-US" altLang="zh-CN" dirty="0" smtClean="0">
                <a:solidFill>
                  <a:schemeClr val="bg1"/>
                </a:solidFill>
              </a:rPr>
              <a:t>P=</a:t>
            </a:r>
            <a:r>
              <a:rPr lang="en-US" altLang="zh-CN" dirty="0" err="1" smtClean="0">
                <a:solidFill>
                  <a:schemeClr val="bg1"/>
                </a:solidFill>
              </a:rPr>
              <a:t>nS</a:t>
            </a:r>
            <a:r>
              <a:rPr lang="el-GR" altLang="zh-CN" dirty="0" smtClean="0">
                <a:solidFill>
                  <a:schemeClr val="bg1"/>
                </a:solidFill>
              </a:rPr>
              <a:t>σ/</a:t>
            </a:r>
            <a:r>
              <a:rPr lang="en-US" altLang="zh-CN" dirty="0" smtClean="0">
                <a:solidFill>
                  <a:schemeClr val="bg1"/>
                </a:solidFill>
              </a:rPr>
              <a:t>S=n</a:t>
            </a:r>
            <a:r>
              <a:rPr lang="el-GR" altLang="zh-CN" dirty="0" smtClean="0">
                <a:solidFill>
                  <a:schemeClr val="bg1"/>
                </a:solidFill>
              </a:rPr>
              <a:t>σ</a:t>
            </a:r>
            <a:r>
              <a:rPr lang="zh-CN" altLang="en-US" dirty="0" smtClean="0">
                <a:solidFill>
                  <a:schemeClr val="bg1"/>
                </a:solidFill>
              </a:rPr>
              <a:t>得到的。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 smtClean="0"/>
          </a:p>
          <a:p>
            <a:r>
              <a:rPr lang="zh-CN" altLang="en-US" dirty="0" smtClean="0">
                <a:solidFill>
                  <a:schemeClr val="bg1"/>
                </a:solidFill>
              </a:rPr>
              <a:t>微分散射截面：设当</a:t>
            </a:r>
            <a:r>
              <a:rPr lang="en-US" altLang="zh-CN" dirty="0" smtClean="0">
                <a:solidFill>
                  <a:schemeClr val="bg1"/>
                </a:solidFill>
              </a:rPr>
              <a:t>A</a:t>
            </a:r>
            <a:r>
              <a:rPr lang="zh-CN" altLang="en-US" dirty="0" smtClean="0">
                <a:solidFill>
                  <a:schemeClr val="bg1"/>
                </a:solidFill>
              </a:rPr>
              <a:t>粒子只有在</a:t>
            </a:r>
            <a:r>
              <a:rPr lang="el-GR" altLang="zh-CN" dirty="0">
                <a:solidFill>
                  <a:schemeClr val="bg1"/>
                </a:solidFill>
              </a:rPr>
              <a:t>σ</a:t>
            </a:r>
            <a:r>
              <a:rPr lang="zh-CN" altLang="en-US" dirty="0" smtClean="0">
                <a:solidFill>
                  <a:schemeClr val="bg1"/>
                </a:solidFill>
              </a:rPr>
              <a:t>面积内射入时才会与</a:t>
            </a:r>
            <a:r>
              <a:rPr lang="en-US" altLang="zh-CN" dirty="0" smtClean="0">
                <a:solidFill>
                  <a:schemeClr val="bg1"/>
                </a:solidFill>
              </a:rPr>
              <a:t>B</a:t>
            </a:r>
            <a:r>
              <a:rPr lang="zh-CN" altLang="en-US" dirty="0" smtClean="0">
                <a:solidFill>
                  <a:schemeClr val="bg1"/>
                </a:solidFill>
              </a:rPr>
              <a:t>粒子发生反应。每当</a:t>
            </a:r>
            <a:r>
              <a:rPr lang="en-US" altLang="zh-CN" dirty="0" smtClean="0">
                <a:solidFill>
                  <a:schemeClr val="bg1"/>
                </a:solidFill>
              </a:rPr>
              <a:t>A</a:t>
            </a:r>
            <a:r>
              <a:rPr lang="zh-CN" altLang="en-US" dirty="0" smtClean="0">
                <a:solidFill>
                  <a:schemeClr val="bg1"/>
                </a:solidFill>
              </a:rPr>
              <a:t>粒子在某位置射入时，将会在</a:t>
            </a:r>
            <a:r>
              <a:rPr lang="en-US" altLang="zh-CN" dirty="0" smtClean="0">
                <a:solidFill>
                  <a:schemeClr val="bg1"/>
                </a:solidFill>
              </a:rPr>
              <a:t>B</a:t>
            </a:r>
            <a:r>
              <a:rPr lang="zh-CN" altLang="en-US" dirty="0" smtClean="0">
                <a:solidFill>
                  <a:schemeClr val="bg1"/>
                </a:solidFill>
              </a:rPr>
              <a:t>粒子某立体角</a:t>
            </a:r>
            <a:r>
              <a:rPr lang="el-GR" altLang="zh-CN" dirty="0" smtClean="0">
                <a:solidFill>
                  <a:schemeClr val="bg1"/>
                </a:solidFill>
              </a:rPr>
              <a:t>Ω</a:t>
            </a:r>
            <a:r>
              <a:rPr lang="zh-CN" altLang="en-US" dirty="0" smtClean="0">
                <a:solidFill>
                  <a:schemeClr val="bg1"/>
                </a:solidFill>
              </a:rPr>
              <a:t>产生散射。定义</a:t>
            </a:r>
            <a:r>
              <a:rPr lang="en-US" altLang="zh-CN" dirty="0" smtClean="0">
                <a:solidFill>
                  <a:schemeClr val="bg1"/>
                </a:solidFill>
              </a:rPr>
              <a:t>d</a:t>
            </a:r>
            <a:r>
              <a:rPr lang="el-GR" altLang="zh-CN" dirty="0">
                <a:solidFill>
                  <a:schemeClr val="bg1"/>
                </a:solidFill>
              </a:rPr>
              <a:t>σ</a:t>
            </a:r>
            <a:r>
              <a:rPr lang="en-US" altLang="zh-CN" dirty="0" smtClean="0">
                <a:solidFill>
                  <a:schemeClr val="bg1"/>
                </a:solidFill>
              </a:rPr>
              <a:t>=D(</a:t>
            </a:r>
            <a:r>
              <a:rPr lang="el-GR" altLang="zh-CN" dirty="0" smtClean="0">
                <a:solidFill>
                  <a:schemeClr val="bg1"/>
                </a:solidFill>
              </a:rPr>
              <a:t>θ</a:t>
            </a:r>
            <a:r>
              <a:rPr lang="en-US" altLang="zh-CN" dirty="0" smtClean="0">
                <a:solidFill>
                  <a:schemeClr val="bg1"/>
                </a:solidFill>
              </a:rPr>
              <a:t>)d</a:t>
            </a:r>
            <a:r>
              <a:rPr lang="el-GR" altLang="zh-CN" dirty="0" smtClean="0">
                <a:solidFill>
                  <a:schemeClr val="bg1"/>
                </a:solidFill>
              </a:rPr>
              <a:t>Ω</a:t>
            </a:r>
            <a:r>
              <a:rPr lang="zh-CN" altLang="en-US" dirty="0" smtClean="0">
                <a:solidFill>
                  <a:schemeClr val="bg1"/>
                </a:solidFill>
              </a:rPr>
              <a:t>，其中</a:t>
            </a:r>
            <a:r>
              <a:rPr lang="en-US" altLang="zh-CN" dirty="0" smtClean="0">
                <a:solidFill>
                  <a:schemeClr val="bg1"/>
                </a:solidFill>
              </a:rPr>
              <a:t>D(</a:t>
            </a:r>
            <a:r>
              <a:rPr lang="el-GR" altLang="zh-CN" dirty="0" smtClean="0">
                <a:solidFill>
                  <a:schemeClr val="bg1"/>
                </a:solidFill>
              </a:rPr>
              <a:t>θ</a:t>
            </a:r>
            <a:r>
              <a:rPr lang="en-US" altLang="zh-CN" dirty="0" smtClean="0">
                <a:solidFill>
                  <a:schemeClr val="bg1"/>
                </a:solidFill>
              </a:rPr>
              <a:t>)</a:t>
            </a:r>
            <a:r>
              <a:rPr lang="zh-CN" altLang="en-US" dirty="0" smtClean="0">
                <a:solidFill>
                  <a:schemeClr val="bg1"/>
                </a:solidFill>
              </a:rPr>
              <a:t>称为微分散射截面。</a:t>
            </a:r>
            <a:endParaRPr lang="el-GR" altLang="zh-CN" dirty="0">
              <a:solidFill>
                <a:schemeClr val="bg1"/>
              </a:solidFill>
            </a:endParaRPr>
          </a:p>
          <a:p>
            <a:endParaRPr lang="en-US" altLang="zh-CN" dirty="0" smtClean="0">
              <a:solidFill>
                <a:schemeClr val="bg1"/>
              </a:solidFill>
            </a:endParaRPr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5199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73487"/>
            <a:ext cx="10515600" cy="5803475"/>
          </a:xfrm>
        </p:spPr>
        <p:txBody>
          <a:bodyPr>
            <a:normAutofit/>
          </a:bodyPr>
          <a:lstStyle/>
          <a:p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zh-CN" altLang="en-US" dirty="0" smtClean="0">
                <a:solidFill>
                  <a:schemeClr val="bg1"/>
                </a:solidFill>
              </a:rPr>
              <a:t>散射概率：</a:t>
            </a:r>
            <a:r>
              <a:rPr lang="zh-CN" altLang="en-US" dirty="0">
                <a:solidFill>
                  <a:schemeClr val="bg1"/>
                </a:solidFill>
              </a:rPr>
              <a:t>设粒子</a:t>
            </a:r>
            <a:r>
              <a:rPr lang="en-US" altLang="zh-CN" dirty="0">
                <a:solidFill>
                  <a:schemeClr val="bg1"/>
                </a:solidFill>
              </a:rPr>
              <a:t>A</a:t>
            </a:r>
            <a:r>
              <a:rPr lang="zh-CN" altLang="en-US" dirty="0">
                <a:solidFill>
                  <a:schemeClr val="bg1"/>
                </a:solidFill>
              </a:rPr>
              <a:t>入射到面密度为</a:t>
            </a:r>
            <a:r>
              <a:rPr lang="en-US" altLang="zh-CN" dirty="0">
                <a:solidFill>
                  <a:schemeClr val="bg1"/>
                </a:solidFill>
              </a:rPr>
              <a:t>n</a:t>
            </a:r>
            <a:r>
              <a:rPr lang="zh-CN" altLang="en-US" dirty="0">
                <a:solidFill>
                  <a:schemeClr val="bg1"/>
                </a:solidFill>
              </a:rPr>
              <a:t>的</a:t>
            </a:r>
            <a:r>
              <a:rPr lang="en-US" altLang="zh-CN" dirty="0">
                <a:solidFill>
                  <a:schemeClr val="bg1"/>
                </a:solidFill>
              </a:rPr>
              <a:t>B</a:t>
            </a:r>
            <a:r>
              <a:rPr lang="zh-CN" altLang="en-US" dirty="0">
                <a:solidFill>
                  <a:schemeClr val="bg1"/>
                </a:solidFill>
              </a:rPr>
              <a:t>粒子薄层时散射概率为</a:t>
            </a:r>
            <a:r>
              <a:rPr lang="en-US" altLang="zh-CN" dirty="0">
                <a:solidFill>
                  <a:schemeClr val="bg1"/>
                </a:solidFill>
              </a:rPr>
              <a:t>P(n)</a:t>
            </a:r>
            <a:r>
              <a:rPr lang="zh-CN" altLang="en-US" dirty="0" smtClean="0">
                <a:solidFill>
                  <a:schemeClr val="bg1"/>
                </a:solidFill>
              </a:rPr>
              <a:t>，透射</a:t>
            </a:r>
            <a:r>
              <a:rPr lang="zh-CN" altLang="en-US" dirty="0">
                <a:solidFill>
                  <a:schemeClr val="bg1"/>
                </a:solidFill>
              </a:rPr>
              <a:t>概率为</a:t>
            </a:r>
            <a:r>
              <a:rPr lang="en-US" altLang="zh-CN" dirty="0" smtClean="0">
                <a:solidFill>
                  <a:schemeClr val="bg1"/>
                </a:solidFill>
              </a:rPr>
              <a:t>T(n)</a:t>
            </a:r>
            <a:r>
              <a:rPr lang="zh-CN" altLang="en-US" dirty="0" smtClean="0">
                <a:solidFill>
                  <a:schemeClr val="bg1"/>
                </a:solidFill>
              </a:rPr>
              <a:t>。</a:t>
            </a:r>
            <a:endParaRPr lang="en-US" altLang="zh-CN" dirty="0" smtClean="0">
              <a:solidFill>
                <a:schemeClr val="bg1"/>
              </a:solidFill>
            </a:endParaRPr>
          </a:p>
          <a:p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zh-CN" altLang="zh-CN" dirty="0" smtClean="0">
                <a:solidFill>
                  <a:schemeClr val="bg1"/>
                </a:solidFill>
              </a:rPr>
              <a:t>若</a:t>
            </a:r>
            <a:r>
              <a:rPr lang="zh-CN" altLang="zh-CN" dirty="0">
                <a:solidFill>
                  <a:schemeClr val="bg1"/>
                </a:solidFill>
              </a:rPr>
              <a:t>在</a:t>
            </a:r>
            <a:r>
              <a:rPr lang="en-US" altLang="zh-CN" dirty="0">
                <a:solidFill>
                  <a:schemeClr val="bg1"/>
                </a:solidFill>
              </a:rPr>
              <a:t>n</a:t>
            </a:r>
            <a:r>
              <a:rPr lang="en-US" altLang="zh-CN" baseline="-25000" dirty="0">
                <a:solidFill>
                  <a:schemeClr val="bg1"/>
                </a:solidFill>
              </a:rPr>
              <a:t>1</a:t>
            </a:r>
            <a:r>
              <a:rPr lang="zh-CN" altLang="zh-CN" dirty="0">
                <a:solidFill>
                  <a:schemeClr val="bg1"/>
                </a:solidFill>
              </a:rPr>
              <a:t>，</a:t>
            </a:r>
            <a:r>
              <a:rPr lang="en-US" altLang="zh-CN" dirty="0">
                <a:solidFill>
                  <a:schemeClr val="bg1"/>
                </a:solidFill>
              </a:rPr>
              <a:t>n</a:t>
            </a:r>
            <a:r>
              <a:rPr lang="en-US" altLang="zh-CN" baseline="-25000" dirty="0">
                <a:solidFill>
                  <a:schemeClr val="bg1"/>
                </a:solidFill>
              </a:rPr>
              <a:t>2</a:t>
            </a:r>
            <a:r>
              <a:rPr lang="zh-CN" altLang="zh-CN" dirty="0">
                <a:solidFill>
                  <a:schemeClr val="bg1"/>
                </a:solidFill>
              </a:rPr>
              <a:t>两种介质交界层处，则有</a:t>
            </a:r>
            <a:r>
              <a:rPr lang="zh-CN" altLang="zh-CN" dirty="0" smtClean="0">
                <a:solidFill>
                  <a:schemeClr val="bg1"/>
                </a:solidFill>
              </a:rPr>
              <a:t>：</a:t>
            </a: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bg1"/>
                </a:solidFill>
              </a:rPr>
              <a:t>   T(n</a:t>
            </a:r>
            <a:r>
              <a:rPr lang="en-US" altLang="zh-CN" baseline="-25000" dirty="0" smtClean="0">
                <a:solidFill>
                  <a:schemeClr val="bg1"/>
                </a:solidFill>
              </a:rPr>
              <a:t>1</a:t>
            </a:r>
            <a:r>
              <a:rPr lang="en-US" altLang="zh-CN" dirty="0" smtClean="0">
                <a:solidFill>
                  <a:schemeClr val="bg1"/>
                </a:solidFill>
              </a:rPr>
              <a:t>+n</a:t>
            </a:r>
            <a:r>
              <a:rPr lang="en-US" altLang="zh-CN" baseline="-25000" dirty="0" smtClean="0">
                <a:solidFill>
                  <a:schemeClr val="bg1"/>
                </a:solidFill>
              </a:rPr>
              <a:t>2</a:t>
            </a:r>
            <a:r>
              <a:rPr lang="en-US" altLang="zh-CN" dirty="0">
                <a:solidFill>
                  <a:schemeClr val="bg1"/>
                </a:solidFill>
              </a:rPr>
              <a:t>)=T(n</a:t>
            </a:r>
            <a:r>
              <a:rPr lang="en-US" altLang="zh-CN" baseline="-25000" dirty="0">
                <a:solidFill>
                  <a:schemeClr val="bg1"/>
                </a:solidFill>
              </a:rPr>
              <a:t>1</a:t>
            </a:r>
            <a:r>
              <a:rPr lang="en-US" altLang="zh-CN" dirty="0">
                <a:solidFill>
                  <a:schemeClr val="bg1"/>
                </a:solidFill>
              </a:rPr>
              <a:t>)×T(n</a:t>
            </a:r>
            <a:r>
              <a:rPr lang="en-US" altLang="zh-CN" baseline="-25000" dirty="0">
                <a:solidFill>
                  <a:schemeClr val="bg1"/>
                </a:solidFill>
              </a:rPr>
              <a:t>2</a:t>
            </a:r>
            <a:r>
              <a:rPr lang="en-US" altLang="zh-CN" dirty="0">
                <a:solidFill>
                  <a:schemeClr val="bg1"/>
                </a:solidFill>
              </a:rPr>
              <a:t>) =&gt;</a:t>
            </a:r>
            <a:r>
              <a:rPr lang="en-US" altLang="zh-CN" dirty="0" smtClean="0">
                <a:solidFill>
                  <a:schemeClr val="bg1"/>
                </a:solidFill>
              </a:rPr>
              <a:t>T(n</a:t>
            </a:r>
            <a:r>
              <a:rPr lang="en-US" altLang="zh-CN" dirty="0">
                <a:solidFill>
                  <a:schemeClr val="bg1"/>
                </a:solidFill>
              </a:rPr>
              <a:t>)=e</a:t>
            </a:r>
            <a:r>
              <a:rPr lang="en-US" altLang="zh-CN" baseline="30000" dirty="0">
                <a:solidFill>
                  <a:schemeClr val="bg1"/>
                </a:solidFill>
              </a:rPr>
              <a:t>-</a:t>
            </a:r>
            <a:r>
              <a:rPr lang="en-US" altLang="zh-CN" baseline="30000" dirty="0" err="1">
                <a:solidFill>
                  <a:schemeClr val="bg1"/>
                </a:solidFill>
              </a:rPr>
              <a:t>σn</a:t>
            </a:r>
            <a:r>
              <a:rPr lang="en-US" altLang="zh-CN" dirty="0">
                <a:solidFill>
                  <a:schemeClr val="bg1"/>
                </a:solidFill>
              </a:rPr>
              <a:t>  ,P(n)=1- </a:t>
            </a:r>
            <a:r>
              <a:rPr lang="en-US" altLang="zh-CN" dirty="0" smtClean="0">
                <a:solidFill>
                  <a:schemeClr val="bg1"/>
                </a:solidFill>
              </a:rPr>
              <a:t>e</a:t>
            </a:r>
            <a:r>
              <a:rPr lang="en-US" altLang="zh-CN" baseline="30000" dirty="0" smtClean="0">
                <a:solidFill>
                  <a:schemeClr val="bg1"/>
                </a:solidFill>
              </a:rPr>
              <a:t>-</a:t>
            </a:r>
            <a:r>
              <a:rPr lang="en-US" altLang="zh-CN" baseline="30000" dirty="0" err="1" smtClean="0">
                <a:solidFill>
                  <a:schemeClr val="bg1"/>
                </a:solidFill>
              </a:rPr>
              <a:t>σn</a:t>
            </a:r>
            <a:endParaRPr lang="en-US" altLang="zh-CN" baseline="300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altLang="zh-CN" baseline="30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zh-CN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bg1"/>
                </a:solidFill>
              </a:rPr>
              <a:t>   当</a:t>
            </a:r>
            <a:r>
              <a:rPr lang="zh-CN" altLang="en-US" dirty="0">
                <a:solidFill>
                  <a:schemeClr val="bg1"/>
                </a:solidFill>
              </a:rPr>
              <a:t>粒子入射到厚度为</a:t>
            </a:r>
            <a:r>
              <a:rPr lang="en-US" altLang="zh-CN" dirty="0">
                <a:solidFill>
                  <a:schemeClr val="bg1"/>
                </a:solidFill>
              </a:rPr>
              <a:t>L</a:t>
            </a:r>
            <a:r>
              <a:rPr lang="zh-CN" altLang="en-US" dirty="0">
                <a:solidFill>
                  <a:schemeClr val="bg1"/>
                </a:solidFill>
              </a:rPr>
              <a:t>的</a:t>
            </a:r>
            <a:r>
              <a:rPr lang="en-US" altLang="zh-CN" dirty="0">
                <a:solidFill>
                  <a:schemeClr val="bg1"/>
                </a:solidFill>
              </a:rPr>
              <a:t>B</a:t>
            </a:r>
            <a:r>
              <a:rPr lang="zh-CN" altLang="en-US" dirty="0">
                <a:solidFill>
                  <a:schemeClr val="bg1"/>
                </a:solidFill>
              </a:rPr>
              <a:t>粒子中，通过厚度为</a:t>
            </a:r>
            <a:r>
              <a:rPr lang="en-US" altLang="zh-CN" dirty="0">
                <a:solidFill>
                  <a:schemeClr val="bg1"/>
                </a:solidFill>
              </a:rPr>
              <a:t>dx</a:t>
            </a:r>
            <a:r>
              <a:rPr lang="zh-CN" altLang="en-US" dirty="0">
                <a:solidFill>
                  <a:schemeClr val="bg1"/>
                </a:solidFill>
              </a:rPr>
              <a:t>薄层时，设未</a:t>
            </a:r>
            <a:r>
              <a:rPr lang="zh-CN" altLang="en-US" dirty="0" smtClean="0">
                <a:solidFill>
                  <a:schemeClr val="bg1"/>
                </a:solidFill>
              </a:rPr>
              <a:t>散        射</a:t>
            </a:r>
            <a:r>
              <a:rPr lang="zh-CN" altLang="en-US" dirty="0">
                <a:solidFill>
                  <a:schemeClr val="bg1"/>
                </a:solidFill>
              </a:rPr>
              <a:t>粒子数为</a:t>
            </a:r>
            <a:r>
              <a:rPr lang="en-US" altLang="zh-CN" dirty="0">
                <a:solidFill>
                  <a:schemeClr val="bg1"/>
                </a:solidFill>
              </a:rPr>
              <a:t>N(x)</a:t>
            </a:r>
            <a:r>
              <a:rPr lang="zh-CN" altLang="en-US" dirty="0">
                <a:solidFill>
                  <a:schemeClr val="bg1"/>
                </a:solidFill>
              </a:rPr>
              <a:t>，</a:t>
            </a:r>
            <a:r>
              <a:rPr lang="zh-CN" altLang="en-US" dirty="0" smtClean="0">
                <a:solidFill>
                  <a:schemeClr val="bg1"/>
                </a:solidFill>
              </a:rPr>
              <a:t>有</a:t>
            </a:r>
            <a:r>
              <a:rPr lang="en-US" altLang="zh-CN" dirty="0" smtClean="0"/>
              <a:t>-</a:t>
            </a:r>
            <a:r>
              <a:rPr lang="en-US" altLang="zh-CN" dirty="0" err="1">
                <a:solidFill>
                  <a:schemeClr val="bg1"/>
                </a:solidFill>
              </a:rPr>
              <a:t>dN</a:t>
            </a:r>
            <a:r>
              <a:rPr lang="en-US" altLang="zh-CN" dirty="0">
                <a:solidFill>
                  <a:schemeClr val="bg1"/>
                </a:solidFill>
              </a:rPr>
              <a:t>(x)=</a:t>
            </a:r>
            <a:r>
              <a:rPr lang="en-US" altLang="zh-CN" dirty="0" err="1">
                <a:solidFill>
                  <a:schemeClr val="bg1"/>
                </a:solidFill>
              </a:rPr>
              <a:t>nσN</a:t>
            </a:r>
            <a:r>
              <a:rPr lang="en-US" altLang="zh-CN" dirty="0">
                <a:solidFill>
                  <a:schemeClr val="bg1"/>
                </a:solidFill>
              </a:rPr>
              <a:t>(x)dx    =&gt;   N(x)=C e</a:t>
            </a:r>
            <a:r>
              <a:rPr lang="en-US" altLang="zh-CN" baseline="30000" dirty="0">
                <a:solidFill>
                  <a:schemeClr val="bg1"/>
                </a:solidFill>
              </a:rPr>
              <a:t>-</a:t>
            </a:r>
            <a:r>
              <a:rPr lang="en-US" altLang="zh-CN" baseline="30000" dirty="0" err="1">
                <a:solidFill>
                  <a:schemeClr val="bg1"/>
                </a:solidFill>
              </a:rPr>
              <a:t>σnx</a:t>
            </a:r>
            <a:r>
              <a:rPr lang="en-US" altLang="zh-CN" baseline="30000" dirty="0">
                <a:solidFill>
                  <a:schemeClr val="bg1"/>
                </a:solidFill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</a:rPr>
              <a:t>.</a:t>
            </a: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dirty="0" smtClean="0"/>
              <a:t>   </a:t>
            </a:r>
          </a:p>
          <a:p>
            <a:pPr marL="0" indent="0">
              <a:buNone/>
            </a:pP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30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实验仪器及线路</a:t>
            </a:r>
            <a:endParaRPr lang="zh-CN" altLang="en-US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23493"/>
                <a:ext cx="10515600" cy="495347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altLang="zh-CN" dirty="0" smtClean="0">
                  <a:solidFill>
                    <a:schemeClr val="bg1"/>
                  </a:solidFill>
                </a:endParaRPr>
              </a:p>
              <a:p>
                <a:pPr marL="0" indent="0">
                  <a:buNone/>
                </a:pPr>
                <a:r>
                  <a:rPr lang="zh-CN" altLang="zh-CN" dirty="0" smtClean="0">
                    <a:solidFill>
                      <a:schemeClr val="bg1"/>
                    </a:solidFill>
                  </a:rPr>
                  <a:t>测量原理：</a:t>
                </a:r>
                <a:endParaRPr lang="en-US" altLang="zh-CN" dirty="0" smtClean="0">
                  <a:solidFill>
                    <a:schemeClr val="bg1"/>
                  </a:solidFill>
                </a:endParaRPr>
              </a:p>
              <a:p>
                <a:pPr marL="0" indent="0">
                  <a:buNone/>
                </a:pPr>
                <a:r>
                  <a:rPr lang="en-US" altLang="zh-CN" dirty="0" smtClean="0">
                    <a:solidFill>
                      <a:schemeClr val="bg1"/>
                    </a:solidFill>
                  </a:rPr>
                  <a:t>1.</a:t>
                </a:r>
                <a:r>
                  <a:rPr lang="zh-CN" altLang="en-US" dirty="0" smtClean="0">
                    <a:solidFill>
                      <a:schemeClr val="bg1"/>
                    </a:solidFill>
                  </a:rPr>
                  <a:t>阴极电流：</a:t>
                </a:r>
                <a:r>
                  <a:rPr lang="en-US" altLang="zh-CN" dirty="0" err="1" smtClean="0">
                    <a:solidFill>
                      <a:schemeClr val="bg1"/>
                    </a:solidFill>
                  </a:rPr>
                  <a:t>I</a:t>
                </a:r>
                <a:r>
                  <a:rPr lang="en-US" altLang="zh-CN" baseline="-25000" dirty="0" err="1" smtClean="0">
                    <a:solidFill>
                      <a:schemeClr val="bg1"/>
                    </a:solidFill>
                  </a:rPr>
                  <a:t>k</a:t>
                </a:r>
                <a:endParaRPr lang="en-US" altLang="zh-CN" baseline="-25000" dirty="0" smtClean="0">
                  <a:solidFill>
                    <a:schemeClr val="bg1"/>
                  </a:solidFill>
                </a:endParaRPr>
              </a:p>
              <a:p>
                <a:pPr marL="0" indent="0">
                  <a:buNone/>
                </a:pPr>
                <a:r>
                  <a:rPr lang="zh-CN" altLang="zh-CN" dirty="0">
                    <a:solidFill>
                      <a:schemeClr val="bg1"/>
                    </a:solidFill>
                  </a:rPr>
                  <a:t>屏蔽极</a:t>
                </a:r>
                <a:r>
                  <a:rPr lang="zh-CN" altLang="zh-CN" dirty="0" smtClean="0">
                    <a:solidFill>
                      <a:schemeClr val="bg1"/>
                    </a:solidFill>
                  </a:rPr>
                  <a:t>吸收</a:t>
                </a:r>
                <a:r>
                  <a:rPr lang="zh-CN" altLang="en-US" dirty="0" smtClean="0">
                    <a:solidFill>
                      <a:schemeClr val="bg1"/>
                    </a:solidFill>
                  </a:rPr>
                  <a:t>电流：</a:t>
                </a:r>
                <a:r>
                  <a:rPr lang="en-US" altLang="zh-CN" dirty="0" smtClean="0">
                    <a:solidFill>
                      <a:schemeClr val="bg1"/>
                    </a:solidFill>
                  </a:rPr>
                  <a:t>I</a:t>
                </a:r>
                <a:r>
                  <a:rPr lang="en-US" altLang="zh-CN" baseline="-25000" dirty="0" smtClean="0">
                    <a:solidFill>
                      <a:schemeClr val="bg1"/>
                    </a:solidFill>
                  </a:rPr>
                  <a:t>s1</a:t>
                </a:r>
              </a:p>
              <a:p>
                <a:pPr marL="0" indent="0">
                  <a:buNone/>
                </a:pPr>
                <a:r>
                  <a:rPr lang="zh-CN" altLang="en-US" dirty="0" smtClean="0">
                    <a:solidFill>
                      <a:schemeClr val="bg1"/>
                    </a:solidFill>
                  </a:rPr>
                  <a:t>穿过</a:t>
                </a:r>
                <a:r>
                  <a:rPr lang="en-US" altLang="zh-CN" dirty="0" smtClean="0">
                    <a:solidFill>
                      <a:schemeClr val="bg1"/>
                    </a:solidFill>
                  </a:rPr>
                  <a:t>S</a:t>
                </a:r>
                <a:r>
                  <a:rPr lang="zh-CN" altLang="en-US" dirty="0" smtClean="0">
                    <a:solidFill>
                      <a:schemeClr val="bg1"/>
                    </a:solidFill>
                  </a:rPr>
                  <a:t>孔电流：</a:t>
                </a:r>
                <a:r>
                  <a:rPr lang="en-US" altLang="zh-CN" dirty="0" smtClean="0">
                    <a:solidFill>
                      <a:schemeClr val="bg1"/>
                    </a:solidFill>
                  </a:rPr>
                  <a:t>I</a:t>
                </a:r>
                <a:r>
                  <a:rPr lang="en-US" altLang="zh-CN" baseline="-25000" dirty="0" smtClean="0">
                    <a:solidFill>
                      <a:schemeClr val="bg1"/>
                    </a:solidFill>
                  </a:rPr>
                  <a:t>0</a:t>
                </a:r>
              </a:p>
              <a:p>
                <a:pPr marL="0" indent="0">
                  <a:buNone/>
                </a:pPr>
                <a:r>
                  <a:rPr lang="zh-CN" altLang="en-US" dirty="0" smtClean="0">
                    <a:solidFill>
                      <a:schemeClr val="bg1"/>
                    </a:solidFill>
                  </a:rPr>
                  <a:t>散射电流：</a:t>
                </a:r>
                <a:r>
                  <a:rPr lang="en-US" altLang="zh-CN" dirty="0" smtClean="0">
                    <a:solidFill>
                      <a:schemeClr val="bg1"/>
                    </a:solidFill>
                  </a:rPr>
                  <a:t>I</a:t>
                </a:r>
                <a:r>
                  <a:rPr lang="en-US" altLang="zh-CN" baseline="-25000" dirty="0" smtClean="0">
                    <a:solidFill>
                      <a:schemeClr val="bg1"/>
                    </a:solidFill>
                  </a:rPr>
                  <a:t>s2</a:t>
                </a:r>
              </a:p>
              <a:p>
                <a:pPr marL="0" indent="0">
                  <a:buNone/>
                </a:pPr>
                <a:r>
                  <a:rPr lang="zh-CN" altLang="en-US" dirty="0">
                    <a:solidFill>
                      <a:schemeClr val="bg1"/>
                    </a:solidFill>
                  </a:rPr>
                  <a:t>未散射</a:t>
                </a:r>
                <a:r>
                  <a:rPr lang="zh-CN" altLang="en-US" dirty="0" smtClean="0">
                    <a:solidFill>
                      <a:schemeClr val="bg1"/>
                    </a:solidFill>
                  </a:rPr>
                  <a:t>电流：</a:t>
                </a:r>
                <a:r>
                  <a:rPr lang="en-US" altLang="zh-CN" dirty="0" err="1">
                    <a:solidFill>
                      <a:schemeClr val="bg1"/>
                    </a:solidFill>
                  </a:rPr>
                  <a:t>I</a:t>
                </a:r>
                <a:r>
                  <a:rPr lang="en-US" altLang="zh-CN" baseline="-25000" dirty="0" err="1">
                    <a:solidFill>
                      <a:schemeClr val="bg1"/>
                    </a:solidFill>
                  </a:rPr>
                  <a:t>p</a:t>
                </a:r>
                <a:endParaRPr lang="en-US" altLang="zh-CN" dirty="0">
                  <a:solidFill>
                    <a:schemeClr val="bg1"/>
                  </a:solidFill>
                </a:endParaRPr>
              </a:p>
              <a:p>
                <a:pPr marL="0" indent="0">
                  <a:buNone/>
                </a:pPr>
                <a:r>
                  <a:rPr lang="zh-CN" altLang="zh-CN" dirty="0" smtClean="0">
                    <a:solidFill>
                      <a:schemeClr val="bg1"/>
                    </a:solidFill>
                  </a:rPr>
                  <a:t>电子散射概率为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altLang="zh-CN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=1</m:t>
                    </m:r>
                    <m:r>
                      <a:rPr lang="en-US" altLang="zh-CN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zh-CN" altLang="zh-CN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zh-CN" altLang="zh-CN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zh-CN" altLang="zh-CN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endParaRPr lang="en-US" altLang="zh-CN" dirty="0" smtClean="0">
                  <a:solidFill>
                    <a:schemeClr val="bg1"/>
                  </a:solidFill>
                </a:endParaRPr>
              </a:p>
              <a:p>
                <a:pPr marL="0" indent="0">
                  <a:buNone/>
                </a:pPr>
                <a:r>
                  <a:rPr lang="zh-CN" altLang="en-US" dirty="0" smtClean="0">
                    <a:solidFill>
                      <a:schemeClr val="bg1"/>
                    </a:solidFill>
                  </a:rPr>
                  <a:t>引入</a:t>
                </a:r>
                <a:r>
                  <a:rPr lang="zh-CN" altLang="zh-CN" dirty="0" smtClean="0">
                    <a:solidFill>
                      <a:schemeClr val="bg1"/>
                    </a:solidFill>
                  </a:rPr>
                  <a:t>几何</a:t>
                </a:r>
                <a:r>
                  <a:rPr lang="zh-CN" altLang="zh-CN" dirty="0">
                    <a:solidFill>
                      <a:schemeClr val="bg1"/>
                    </a:solidFill>
                  </a:rPr>
                  <a:t>因子</a:t>
                </a:r>
                <a:r>
                  <a:rPr lang="en-US" altLang="zh-CN" dirty="0">
                    <a:solidFill>
                      <a:schemeClr val="bg1"/>
                    </a:solidFill>
                  </a:rPr>
                  <a:t>f= I</a:t>
                </a:r>
                <a:r>
                  <a:rPr lang="en-US" altLang="zh-CN" baseline="-25000" dirty="0">
                    <a:solidFill>
                      <a:schemeClr val="bg1"/>
                    </a:solidFill>
                  </a:rPr>
                  <a:t>0</a:t>
                </a:r>
                <a:r>
                  <a:rPr lang="en-US" altLang="zh-CN" dirty="0">
                    <a:solidFill>
                      <a:schemeClr val="bg1"/>
                    </a:solidFill>
                  </a:rPr>
                  <a:t>/ </a:t>
                </a:r>
                <a:r>
                  <a:rPr lang="en-US" altLang="zh-CN" dirty="0" smtClean="0">
                    <a:solidFill>
                      <a:schemeClr val="bg1"/>
                    </a:solidFill>
                  </a:rPr>
                  <a:t>I</a:t>
                </a:r>
                <a:r>
                  <a:rPr lang="en-US" altLang="zh-CN" baseline="-25000" dirty="0" smtClean="0">
                    <a:solidFill>
                      <a:schemeClr val="bg1"/>
                    </a:solidFill>
                  </a:rPr>
                  <a:t>s1 </a:t>
                </a:r>
                <a:endParaRPr lang="en-US" altLang="zh-CN" dirty="0">
                  <a:solidFill>
                    <a:schemeClr val="bg1"/>
                  </a:solidFill>
                </a:endParaRPr>
              </a:p>
              <a:p>
                <a:pPr marL="0" indent="0">
                  <a:buNone/>
                </a:pPr>
                <a:endParaRPr lang="en-US" altLang="zh-CN" dirty="0" smtClean="0">
                  <a:solidFill>
                    <a:schemeClr val="bg1"/>
                  </a:solidFill>
                </a:endParaRPr>
              </a:p>
              <a:p>
                <a:pPr marL="0" indent="0">
                  <a:buNone/>
                </a:pPr>
                <a:endParaRPr lang="en-US" altLang="zh-CN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23493"/>
                <a:ext cx="10515600" cy="4953470"/>
              </a:xfrm>
              <a:blipFill rotWithShape="0">
                <a:blip r:embed="rId2"/>
                <a:stretch>
                  <a:fillRect l="-1217" b="-7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080" y="1858113"/>
            <a:ext cx="4811869" cy="29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10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515155"/>
            <a:ext cx="10515600" cy="5661808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几何因子的测量：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bg1"/>
                </a:solidFill>
              </a:rPr>
              <a:t>  方法：</a:t>
            </a:r>
            <a:r>
              <a:rPr lang="zh-CN" altLang="zh-CN" dirty="0" smtClean="0">
                <a:solidFill>
                  <a:schemeClr val="bg1"/>
                </a:solidFill>
              </a:rPr>
              <a:t>把充气</a:t>
            </a:r>
            <a:r>
              <a:rPr lang="zh-CN" altLang="zh-CN" dirty="0">
                <a:solidFill>
                  <a:schemeClr val="bg1"/>
                </a:solidFill>
              </a:rPr>
              <a:t>闸流管的管端浸到</a:t>
            </a:r>
            <a:r>
              <a:rPr lang="en-US" altLang="zh-CN" dirty="0">
                <a:solidFill>
                  <a:schemeClr val="bg1"/>
                </a:solidFill>
              </a:rPr>
              <a:t>77K</a:t>
            </a:r>
            <a:r>
              <a:rPr lang="zh-CN" altLang="zh-CN" dirty="0">
                <a:solidFill>
                  <a:schemeClr val="bg1"/>
                </a:solidFill>
              </a:rPr>
              <a:t>液氮中，使气体</a:t>
            </a:r>
            <a:r>
              <a:rPr lang="zh-CN" altLang="zh-CN" dirty="0" smtClean="0">
                <a:solidFill>
                  <a:schemeClr val="bg1"/>
                </a:solidFill>
              </a:rPr>
              <a:t>冻结</a:t>
            </a:r>
            <a:r>
              <a:rPr lang="zh-CN" altLang="en-US" dirty="0" smtClean="0">
                <a:solidFill>
                  <a:schemeClr val="bg1"/>
                </a:solidFill>
              </a:rPr>
              <a:t>。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altLang="zh-CN" dirty="0" smtClean="0">
                <a:solidFill>
                  <a:schemeClr val="bg1"/>
                </a:solidFill>
              </a:rPr>
              <a:t>   f=</a:t>
            </a:r>
            <a:r>
              <a:rPr lang="en-US" altLang="zh-CN" dirty="0" err="1" smtClean="0">
                <a:solidFill>
                  <a:schemeClr val="bg1"/>
                </a:solidFill>
              </a:rPr>
              <a:t>I</a:t>
            </a:r>
            <a:r>
              <a:rPr lang="en-US" altLang="zh-CN" baseline="-25000" dirty="0" err="1" smtClean="0">
                <a:solidFill>
                  <a:schemeClr val="bg1"/>
                </a:solidFill>
              </a:rPr>
              <a:t>p</a:t>
            </a:r>
            <a:r>
              <a:rPr lang="en-US" altLang="zh-CN" baseline="30000" dirty="0">
                <a:solidFill>
                  <a:schemeClr val="bg1"/>
                </a:solidFill>
              </a:rPr>
              <a:t>*</a:t>
            </a:r>
            <a:r>
              <a:rPr lang="en-US" altLang="zh-CN" dirty="0">
                <a:solidFill>
                  <a:schemeClr val="bg1"/>
                </a:solidFill>
              </a:rPr>
              <a:t>/</a:t>
            </a:r>
            <a:r>
              <a:rPr lang="en-US" altLang="zh-CN" dirty="0" smtClean="0">
                <a:solidFill>
                  <a:schemeClr val="bg1"/>
                </a:solidFill>
              </a:rPr>
              <a:t>I</a:t>
            </a:r>
            <a:r>
              <a:rPr lang="en-US" altLang="zh-CN" baseline="-25000" dirty="0" smtClean="0">
                <a:solidFill>
                  <a:schemeClr val="bg1"/>
                </a:solidFill>
              </a:rPr>
              <a:t>S</a:t>
            </a:r>
            <a:r>
              <a:rPr lang="en-US" altLang="zh-CN" baseline="30000" dirty="0" smtClean="0">
                <a:solidFill>
                  <a:schemeClr val="bg1"/>
                </a:solidFill>
              </a:rPr>
              <a:t>*</a:t>
            </a:r>
            <a:r>
              <a:rPr lang="en-US" altLang="zh-CN" dirty="0" smtClean="0">
                <a:solidFill>
                  <a:schemeClr val="bg1"/>
                </a:solidFill>
              </a:rPr>
              <a:t>               P=1- </a:t>
            </a:r>
            <a:r>
              <a:rPr lang="en-US" altLang="zh-CN" dirty="0">
                <a:solidFill>
                  <a:schemeClr val="bg1"/>
                </a:solidFill>
              </a:rPr>
              <a:t>I</a:t>
            </a:r>
            <a:r>
              <a:rPr lang="en-US" altLang="zh-CN" baseline="-25000" dirty="0">
                <a:solidFill>
                  <a:schemeClr val="bg1"/>
                </a:solidFill>
              </a:rPr>
              <a:t>P</a:t>
            </a:r>
            <a:r>
              <a:rPr lang="en-US" altLang="zh-CN" dirty="0">
                <a:solidFill>
                  <a:schemeClr val="bg1"/>
                </a:solidFill>
              </a:rPr>
              <a:t> I</a:t>
            </a:r>
            <a:r>
              <a:rPr lang="en-US" altLang="zh-CN" baseline="-25000" dirty="0">
                <a:solidFill>
                  <a:schemeClr val="bg1"/>
                </a:solidFill>
              </a:rPr>
              <a:t>S</a:t>
            </a:r>
            <a:r>
              <a:rPr lang="en-US" altLang="zh-CN" baseline="30000" dirty="0">
                <a:solidFill>
                  <a:schemeClr val="bg1"/>
                </a:solidFill>
              </a:rPr>
              <a:t>*</a:t>
            </a:r>
            <a:r>
              <a:rPr lang="en-US" altLang="zh-CN" dirty="0">
                <a:solidFill>
                  <a:schemeClr val="bg1"/>
                </a:solidFill>
              </a:rPr>
              <a:t>/ I</a:t>
            </a:r>
            <a:r>
              <a:rPr lang="en-US" altLang="zh-CN" baseline="-25000" dirty="0">
                <a:solidFill>
                  <a:schemeClr val="bg1"/>
                </a:solidFill>
              </a:rPr>
              <a:t>s1</a:t>
            </a:r>
            <a:r>
              <a:rPr lang="en-US" altLang="zh-CN" dirty="0">
                <a:solidFill>
                  <a:schemeClr val="bg1"/>
                </a:solidFill>
              </a:rPr>
              <a:t> </a:t>
            </a:r>
            <a:r>
              <a:rPr lang="en-US" altLang="zh-CN" dirty="0" err="1">
                <a:solidFill>
                  <a:schemeClr val="bg1"/>
                </a:solidFill>
              </a:rPr>
              <a:t>I</a:t>
            </a:r>
            <a:r>
              <a:rPr lang="en-US" altLang="zh-CN" baseline="-25000" dirty="0" err="1">
                <a:solidFill>
                  <a:schemeClr val="bg1"/>
                </a:solidFill>
              </a:rPr>
              <a:t>p</a:t>
            </a:r>
            <a:r>
              <a:rPr lang="en-US" altLang="zh-CN" baseline="30000" dirty="0" smtClean="0">
                <a:solidFill>
                  <a:schemeClr val="bg1"/>
                </a:solidFill>
              </a:rPr>
              <a:t>*</a:t>
            </a:r>
          </a:p>
          <a:p>
            <a:pPr marL="0" indent="0" algn="ctr">
              <a:buNone/>
            </a:pPr>
            <a:endParaRPr lang="en-US" altLang="zh-CN" baseline="300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zh-CN" dirty="0">
                <a:solidFill>
                  <a:schemeClr val="bg1"/>
                </a:solidFill>
              </a:rPr>
              <a:t>设</a:t>
            </a:r>
            <a:r>
              <a:rPr lang="en-US" altLang="zh-CN" dirty="0">
                <a:solidFill>
                  <a:schemeClr val="bg1"/>
                </a:solidFill>
              </a:rPr>
              <a:t>S</a:t>
            </a:r>
            <a:r>
              <a:rPr lang="zh-CN" altLang="zh-CN" dirty="0">
                <a:solidFill>
                  <a:schemeClr val="bg1"/>
                </a:solidFill>
              </a:rPr>
              <a:t>与</a:t>
            </a:r>
            <a:r>
              <a:rPr lang="en-US" altLang="zh-CN" dirty="0">
                <a:solidFill>
                  <a:schemeClr val="bg1"/>
                </a:solidFill>
              </a:rPr>
              <a:t>P</a:t>
            </a:r>
            <a:r>
              <a:rPr lang="zh-CN" altLang="zh-CN" dirty="0">
                <a:solidFill>
                  <a:schemeClr val="bg1"/>
                </a:solidFill>
              </a:rPr>
              <a:t>之间的距离为</a:t>
            </a:r>
            <a:r>
              <a:rPr lang="en-US" altLang="zh-CN" dirty="0" smtClean="0">
                <a:solidFill>
                  <a:schemeClr val="bg1"/>
                </a:solidFill>
              </a:rPr>
              <a:t>L</a:t>
            </a:r>
            <a:r>
              <a:rPr lang="zh-CN" altLang="en-US" dirty="0" smtClean="0">
                <a:solidFill>
                  <a:schemeClr val="bg1"/>
                </a:solidFill>
              </a:rPr>
              <a:t>，</a:t>
            </a:r>
            <a:r>
              <a:rPr lang="zh-CN" altLang="zh-CN" dirty="0">
                <a:solidFill>
                  <a:schemeClr val="bg1"/>
                </a:solidFill>
              </a:rPr>
              <a:t>，有</a:t>
            </a:r>
            <a:r>
              <a:rPr lang="en-US" altLang="zh-CN" dirty="0">
                <a:solidFill>
                  <a:schemeClr val="bg1"/>
                </a:solidFill>
              </a:rPr>
              <a:t>P</a:t>
            </a:r>
            <a:r>
              <a:rPr lang="en-US" altLang="zh-CN" baseline="-25000" dirty="0">
                <a:solidFill>
                  <a:schemeClr val="bg1"/>
                </a:solidFill>
              </a:rPr>
              <a:t>s</a:t>
            </a:r>
            <a:r>
              <a:rPr lang="en-US" altLang="zh-CN" dirty="0">
                <a:solidFill>
                  <a:schemeClr val="bg1"/>
                </a:solidFill>
              </a:rPr>
              <a:t>=1- e</a:t>
            </a:r>
            <a:r>
              <a:rPr lang="en-US" altLang="zh-CN" baseline="30000" dirty="0">
                <a:solidFill>
                  <a:schemeClr val="bg1"/>
                </a:solidFill>
              </a:rPr>
              <a:t>-</a:t>
            </a:r>
            <a:r>
              <a:rPr lang="en-US" altLang="zh-CN" baseline="30000" dirty="0" err="1">
                <a:solidFill>
                  <a:schemeClr val="bg1"/>
                </a:solidFill>
              </a:rPr>
              <a:t>σnL</a:t>
            </a:r>
            <a:r>
              <a:rPr lang="zh-CN" altLang="zh-CN" dirty="0">
                <a:solidFill>
                  <a:schemeClr val="bg1"/>
                </a:solidFill>
              </a:rPr>
              <a:t>，记</a:t>
            </a:r>
            <a:r>
              <a:rPr lang="en-US" altLang="zh-CN" dirty="0">
                <a:solidFill>
                  <a:schemeClr val="bg1"/>
                </a:solidFill>
              </a:rPr>
              <a:t>Q=</a:t>
            </a:r>
            <a:r>
              <a:rPr lang="en-US" altLang="zh-CN" dirty="0" err="1">
                <a:solidFill>
                  <a:schemeClr val="bg1"/>
                </a:solidFill>
              </a:rPr>
              <a:t>nσ</a:t>
            </a:r>
            <a:r>
              <a:rPr lang="zh-CN" altLang="zh-CN" dirty="0">
                <a:solidFill>
                  <a:schemeClr val="bg1"/>
                </a:solidFill>
              </a:rPr>
              <a:t>为总有效截面</a:t>
            </a:r>
            <a:r>
              <a:rPr lang="zh-CN" altLang="zh-CN" dirty="0" smtClean="0">
                <a:solidFill>
                  <a:schemeClr val="bg1"/>
                </a:solidFill>
              </a:rPr>
              <a:t>。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  </a:t>
            </a:r>
            <a:r>
              <a:rPr lang="zh-CN" altLang="zh-CN" dirty="0" smtClean="0">
                <a:solidFill>
                  <a:schemeClr val="bg1"/>
                </a:solidFill>
              </a:rPr>
              <a:t>当</a:t>
            </a:r>
            <a:r>
              <a:rPr lang="en-US" altLang="zh-CN" dirty="0">
                <a:solidFill>
                  <a:schemeClr val="bg1"/>
                </a:solidFill>
              </a:rPr>
              <a:t>f&lt;&lt;1</a:t>
            </a:r>
            <a:r>
              <a:rPr lang="zh-CN" altLang="zh-CN" dirty="0">
                <a:solidFill>
                  <a:schemeClr val="bg1"/>
                </a:solidFill>
              </a:rPr>
              <a:t>时，</a:t>
            </a:r>
            <a:r>
              <a:rPr lang="en-US" altLang="zh-CN" dirty="0">
                <a:solidFill>
                  <a:schemeClr val="bg1"/>
                </a:solidFill>
              </a:rPr>
              <a:t>I</a:t>
            </a:r>
            <a:r>
              <a:rPr lang="en-US" altLang="zh-CN" baseline="-25000" dirty="0">
                <a:solidFill>
                  <a:schemeClr val="bg1"/>
                </a:solidFill>
              </a:rPr>
              <a:t>s1</a:t>
            </a:r>
            <a:r>
              <a:rPr lang="en-US" altLang="zh-CN" dirty="0">
                <a:solidFill>
                  <a:schemeClr val="bg1"/>
                </a:solidFill>
              </a:rPr>
              <a:t>≈I</a:t>
            </a:r>
            <a:r>
              <a:rPr lang="en-US" altLang="zh-CN" baseline="-25000" dirty="0">
                <a:solidFill>
                  <a:schemeClr val="bg1"/>
                </a:solidFill>
              </a:rPr>
              <a:t>s</a:t>
            </a:r>
            <a:r>
              <a:rPr lang="zh-CN" altLang="zh-CN" dirty="0">
                <a:solidFill>
                  <a:schemeClr val="bg1"/>
                </a:solidFill>
              </a:rPr>
              <a:t>，有</a:t>
            </a:r>
            <a:r>
              <a:rPr lang="en-US" altLang="zh-CN" dirty="0">
                <a:solidFill>
                  <a:schemeClr val="bg1"/>
                </a:solidFill>
              </a:rPr>
              <a:t>Q≈-Ln(1-P</a:t>
            </a:r>
            <a:r>
              <a:rPr lang="en-US" altLang="zh-CN" baseline="-25000" dirty="0">
                <a:solidFill>
                  <a:schemeClr val="bg1"/>
                </a:solidFill>
              </a:rPr>
              <a:t>S</a:t>
            </a:r>
            <a:r>
              <a:rPr lang="en-US" altLang="zh-CN" dirty="0">
                <a:solidFill>
                  <a:schemeClr val="bg1"/>
                </a:solidFill>
              </a:rPr>
              <a:t>)/L=-1/</a:t>
            </a:r>
            <a:r>
              <a:rPr lang="en-US" altLang="zh-CN" dirty="0" err="1">
                <a:solidFill>
                  <a:schemeClr val="bg1"/>
                </a:solidFill>
              </a:rPr>
              <a:t>L×Ln</a:t>
            </a:r>
            <a:r>
              <a:rPr lang="en-US" altLang="zh-CN" dirty="0">
                <a:solidFill>
                  <a:schemeClr val="bg1"/>
                </a:solidFill>
              </a:rPr>
              <a:t>(I</a:t>
            </a:r>
            <a:r>
              <a:rPr lang="en-US" altLang="zh-CN" baseline="-25000" dirty="0">
                <a:solidFill>
                  <a:schemeClr val="bg1"/>
                </a:solidFill>
              </a:rPr>
              <a:t>P</a:t>
            </a:r>
            <a:r>
              <a:rPr lang="en-US" altLang="zh-CN" dirty="0">
                <a:solidFill>
                  <a:schemeClr val="bg1"/>
                </a:solidFill>
              </a:rPr>
              <a:t> I</a:t>
            </a:r>
            <a:r>
              <a:rPr lang="en-US" altLang="zh-CN" baseline="-25000" dirty="0">
                <a:solidFill>
                  <a:schemeClr val="bg1"/>
                </a:solidFill>
              </a:rPr>
              <a:t>S</a:t>
            </a:r>
            <a:r>
              <a:rPr lang="en-US" altLang="zh-CN" baseline="30000" dirty="0">
                <a:solidFill>
                  <a:schemeClr val="bg1"/>
                </a:solidFill>
              </a:rPr>
              <a:t>*</a:t>
            </a:r>
            <a:r>
              <a:rPr lang="en-US" altLang="zh-CN" dirty="0">
                <a:solidFill>
                  <a:schemeClr val="bg1"/>
                </a:solidFill>
              </a:rPr>
              <a:t>/ </a:t>
            </a:r>
            <a:r>
              <a:rPr lang="en-US" altLang="zh-CN" dirty="0" smtClean="0">
                <a:solidFill>
                  <a:schemeClr val="bg1"/>
                </a:solidFill>
              </a:rPr>
              <a:t>I</a:t>
            </a:r>
            <a:r>
              <a:rPr lang="en-US" altLang="zh-CN" baseline="-25000" dirty="0" smtClean="0">
                <a:solidFill>
                  <a:schemeClr val="bg1"/>
                </a:solidFill>
              </a:rPr>
              <a:t>s</a:t>
            </a:r>
            <a:r>
              <a:rPr lang="en-US" altLang="zh-CN" dirty="0" smtClean="0">
                <a:solidFill>
                  <a:schemeClr val="bg1"/>
                </a:solidFill>
              </a:rPr>
              <a:t> </a:t>
            </a:r>
            <a:r>
              <a:rPr lang="en-US" altLang="zh-CN" dirty="0" err="1">
                <a:solidFill>
                  <a:schemeClr val="bg1"/>
                </a:solidFill>
              </a:rPr>
              <a:t>I</a:t>
            </a:r>
            <a:r>
              <a:rPr lang="en-US" altLang="zh-CN" baseline="-25000" dirty="0" err="1">
                <a:solidFill>
                  <a:schemeClr val="bg1"/>
                </a:solidFill>
              </a:rPr>
              <a:t>p</a:t>
            </a:r>
            <a:r>
              <a:rPr lang="en-US" altLang="zh-CN" baseline="30000" dirty="0">
                <a:solidFill>
                  <a:schemeClr val="bg1"/>
                </a:solidFill>
              </a:rPr>
              <a:t>*</a:t>
            </a:r>
            <a:r>
              <a:rPr lang="en-US" altLang="zh-CN" dirty="0">
                <a:solidFill>
                  <a:schemeClr val="bg1"/>
                </a:solidFill>
              </a:rPr>
              <a:t>)</a:t>
            </a:r>
            <a:r>
              <a:rPr lang="zh-CN" altLang="zh-CN" dirty="0">
                <a:solidFill>
                  <a:schemeClr val="bg1"/>
                </a:solidFill>
              </a:rPr>
              <a:t>。</a:t>
            </a:r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bg1"/>
                </a:solidFill>
              </a:rPr>
              <a:t>  </a:t>
            </a:r>
            <a:r>
              <a:rPr lang="zh-CN" altLang="zh-CN" dirty="0" smtClean="0">
                <a:solidFill>
                  <a:schemeClr val="bg1"/>
                </a:solidFill>
              </a:rPr>
              <a:t>测量</a:t>
            </a:r>
            <a:r>
              <a:rPr lang="zh-CN" altLang="zh-CN" dirty="0">
                <a:solidFill>
                  <a:schemeClr val="bg1"/>
                </a:solidFill>
              </a:rPr>
              <a:t>不同</a:t>
            </a:r>
            <a:r>
              <a:rPr lang="en-US" altLang="zh-CN" dirty="0">
                <a:solidFill>
                  <a:schemeClr val="bg1"/>
                </a:solidFill>
              </a:rPr>
              <a:t>V</a:t>
            </a:r>
            <a:r>
              <a:rPr lang="zh-CN" altLang="zh-CN" dirty="0">
                <a:solidFill>
                  <a:schemeClr val="bg1"/>
                </a:solidFill>
              </a:rPr>
              <a:t>时的</a:t>
            </a:r>
            <a:r>
              <a:rPr lang="en-US" altLang="zh-CN" dirty="0">
                <a:solidFill>
                  <a:schemeClr val="bg1"/>
                </a:solidFill>
              </a:rPr>
              <a:t>P</a:t>
            </a:r>
            <a:r>
              <a:rPr lang="en-US" altLang="zh-CN" baseline="-25000" dirty="0">
                <a:solidFill>
                  <a:schemeClr val="bg1"/>
                </a:solidFill>
              </a:rPr>
              <a:t>S</a:t>
            </a:r>
            <a:r>
              <a:rPr lang="zh-CN" altLang="zh-CN" dirty="0">
                <a:solidFill>
                  <a:schemeClr val="bg1"/>
                </a:solidFill>
              </a:rPr>
              <a:t>值，可得到</a:t>
            </a:r>
            <a:r>
              <a:rPr lang="en-US" altLang="zh-CN" dirty="0">
                <a:solidFill>
                  <a:schemeClr val="bg1"/>
                </a:solidFill>
              </a:rPr>
              <a:t>Q</a:t>
            </a:r>
            <a:r>
              <a:rPr lang="zh-CN" altLang="zh-CN" dirty="0">
                <a:solidFill>
                  <a:schemeClr val="bg1"/>
                </a:solidFill>
              </a:rPr>
              <a:t>与</a:t>
            </a:r>
            <a:r>
              <a:rPr lang="en-US" altLang="zh-CN" dirty="0">
                <a:solidFill>
                  <a:schemeClr val="bg1"/>
                </a:solidFill>
              </a:rPr>
              <a:t>V</a:t>
            </a:r>
            <a:r>
              <a:rPr lang="en-US" altLang="zh-CN" baseline="30000" dirty="0">
                <a:solidFill>
                  <a:schemeClr val="bg1"/>
                </a:solidFill>
              </a:rPr>
              <a:t>1/2</a:t>
            </a:r>
            <a:r>
              <a:rPr lang="zh-CN" altLang="zh-CN" dirty="0">
                <a:solidFill>
                  <a:schemeClr val="bg1"/>
                </a:solidFill>
              </a:rPr>
              <a:t>的关系曲线</a:t>
            </a:r>
            <a:r>
              <a:rPr lang="zh-CN" altLang="zh-CN" dirty="0" smtClean="0">
                <a:solidFill>
                  <a:schemeClr val="bg1"/>
                </a:solidFill>
              </a:rPr>
              <a:t>。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zh-CN" altLang="zh-CN" dirty="0">
                <a:solidFill>
                  <a:schemeClr val="bg1"/>
                </a:solidFill>
              </a:rPr>
              <a:t>实验仪器：</a:t>
            </a:r>
            <a:r>
              <a:rPr lang="en-US" altLang="zh-CN" dirty="0">
                <a:solidFill>
                  <a:schemeClr val="bg1"/>
                </a:solidFill>
              </a:rPr>
              <a:t>R-T</a:t>
            </a:r>
            <a:r>
              <a:rPr lang="zh-CN" altLang="zh-CN" dirty="0">
                <a:solidFill>
                  <a:schemeClr val="bg1"/>
                </a:solidFill>
              </a:rPr>
              <a:t>实验仪，液氮，示波器。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832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实验结果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交流测量： </a:t>
            </a:r>
            <a:r>
              <a:rPr lang="en-US" altLang="zh-CN" dirty="0" smtClean="0">
                <a:solidFill>
                  <a:schemeClr val="bg1"/>
                </a:solidFill>
              </a:rPr>
              <a:t>(</a:t>
            </a:r>
            <a:r>
              <a:rPr lang="zh-CN" altLang="en-US" dirty="0" smtClean="0">
                <a:solidFill>
                  <a:schemeClr val="bg1"/>
                </a:solidFill>
              </a:rPr>
              <a:t>补偿电压先调至</a:t>
            </a:r>
            <a:r>
              <a:rPr lang="en-US" altLang="zh-CN" dirty="0" smtClean="0">
                <a:solidFill>
                  <a:schemeClr val="bg1"/>
                </a:solidFill>
              </a:rPr>
              <a:t>0</a:t>
            </a:r>
            <a:r>
              <a:rPr lang="zh-CN" altLang="en-US" dirty="0" smtClean="0">
                <a:solidFill>
                  <a:schemeClr val="bg1"/>
                </a:solidFill>
              </a:rPr>
              <a:t>，使</a:t>
            </a:r>
            <a:r>
              <a:rPr lang="en-US" altLang="zh-CN" dirty="0">
                <a:solidFill>
                  <a:schemeClr val="bg1"/>
                </a:solidFill>
              </a:rPr>
              <a:t>I</a:t>
            </a:r>
            <a:r>
              <a:rPr lang="en-US" altLang="zh-CN" baseline="-25000" dirty="0">
                <a:solidFill>
                  <a:schemeClr val="bg1"/>
                </a:solidFill>
              </a:rPr>
              <a:t>S</a:t>
            </a:r>
            <a:r>
              <a:rPr lang="zh-CN" altLang="zh-CN" dirty="0">
                <a:solidFill>
                  <a:schemeClr val="bg1"/>
                </a:solidFill>
              </a:rPr>
              <a:t>与</a:t>
            </a:r>
            <a:r>
              <a:rPr lang="en-US" altLang="zh-CN" dirty="0">
                <a:solidFill>
                  <a:schemeClr val="bg1"/>
                </a:solidFill>
              </a:rPr>
              <a:t>I</a:t>
            </a:r>
            <a:r>
              <a:rPr lang="en-US" altLang="zh-CN" baseline="-25000" dirty="0">
                <a:solidFill>
                  <a:schemeClr val="bg1"/>
                </a:solidFill>
              </a:rPr>
              <a:t>P</a:t>
            </a:r>
            <a:r>
              <a:rPr lang="zh-CN" altLang="zh-CN" dirty="0">
                <a:solidFill>
                  <a:schemeClr val="bg1"/>
                </a:solidFill>
              </a:rPr>
              <a:t>曲线起点</a:t>
            </a:r>
            <a:r>
              <a:rPr lang="zh-CN" altLang="zh-CN" dirty="0" smtClean="0">
                <a:solidFill>
                  <a:schemeClr val="bg1"/>
                </a:solidFill>
              </a:rPr>
              <a:t>重合</a:t>
            </a:r>
            <a:r>
              <a:rPr lang="en-US" altLang="zh-CN" dirty="0" smtClean="0">
                <a:solidFill>
                  <a:schemeClr val="bg1"/>
                </a:solidFill>
              </a:rPr>
              <a:t>)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</a:rPr>
              <a:t>  </a:t>
            </a:r>
            <a:r>
              <a:rPr lang="zh-CN" altLang="en-US" dirty="0" smtClean="0">
                <a:solidFill>
                  <a:schemeClr val="bg1"/>
                </a:solidFill>
              </a:rPr>
              <a:t>下方曲线中上方曲线为</a:t>
            </a:r>
            <a:r>
              <a:rPr lang="en-US" altLang="zh-CN" dirty="0">
                <a:solidFill>
                  <a:schemeClr val="bg1"/>
                </a:solidFill>
              </a:rPr>
              <a:t>I</a:t>
            </a:r>
            <a:r>
              <a:rPr lang="en-US" altLang="zh-CN" baseline="-25000" dirty="0">
                <a:solidFill>
                  <a:schemeClr val="bg1"/>
                </a:solidFill>
              </a:rPr>
              <a:t>S </a:t>
            </a:r>
            <a:r>
              <a:rPr lang="zh-CN" altLang="en-US" dirty="0" smtClean="0">
                <a:solidFill>
                  <a:schemeClr val="bg1"/>
                </a:solidFill>
              </a:rPr>
              <a:t>，下方曲线为</a:t>
            </a:r>
            <a:r>
              <a:rPr lang="en-US" altLang="zh-CN" dirty="0" smtClean="0">
                <a:solidFill>
                  <a:schemeClr val="bg1"/>
                </a:solidFill>
              </a:rPr>
              <a:t>I</a:t>
            </a:r>
            <a:r>
              <a:rPr lang="en-US" altLang="zh-CN" baseline="-25000" dirty="0" smtClean="0">
                <a:solidFill>
                  <a:schemeClr val="bg1"/>
                </a:solidFill>
              </a:rPr>
              <a:t>P</a:t>
            </a:r>
            <a:r>
              <a:rPr lang="zh-CN" altLang="en-US" baseline="-25000" dirty="0" smtClean="0">
                <a:solidFill>
                  <a:schemeClr val="bg1"/>
                </a:solidFill>
              </a:rPr>
              <a:t>。</a:t>
            </a:r>
            <a:r>
              <a:rPr lang="en-US" altLang="zh-CN" dirty="0">
                <a:solidFill>
                  <a:schemeClr val="bg1"/>
                </a:solidFill>
              </a:rPr>
              <a:t> (</a:t>
            </a:r>
            <a:r>
              <a:rPr lang="zh-CN" altLang="en-US" dirty="0" smtClean="0">
                <a:solidFill>
                  <a:schemeClr val="bg1"/>
                </a:solidFill>
              </a:rPr>
              <a:t>温度为</a:t>
            </a:r>
            <a:r>
              <a:rPr lang="en-US" altLang="zh-CN" dirty="0" smtClean="0">
                <a:solidFill>
                  <a:schemeClr val="bg1"/>
                </a:solidFill>
              </a:rPr>
              <a:t>18.0</a:t>
            </a:r>
            <a:r>
              <a:rPr lang="zh-CN" altLang="en-US" dirty="0" smtClean="0">
                <a:solidFill>
                  <a:schemeClr val="bg1"/>
                </a:solidFill>
              </a:rPr>
              <a:t>℃</a:t>
            </a:r>
            <a:r>
              <a:rPr lang="en-US" altLang="zh-CN" dirty="0" smtClean="0">
                <a:solidFill>
                  <a:schemeClr val="bg1"/>
                </a:solidFill>
              </a:rPr>
              <a:t>)</a:t>
            </a:r>
            <a:endParaRPr lang="en-US" altLang="zh-CN" baseline="-250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baseline="-25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baseline="-250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baseline="-25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baseline="-250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baseline="-25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baseline="-250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dirty="0" smtClean="0"/>
              <a:t>       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</a:rPr>
              <a:t>       V</a:t>
            </a:r>
            <a:r>
              <a:rPr lang="en-US" altLang="zh-CN" baseline="-25000" dirty="0" smtClean="0">
                <a:solidFill>
                  <a:schemeClr val="bg1"/>
                </a:solidFill>
              </a:rPr>
              <a:t>F</a:t>
            </a:r>
            <a:r>
              <a:rPr lang="en-US" altLang="zh-CN" dirty="0" smtClean="0">
                <a:solidFill>
                  <a:schemeClr val="bg1"/>
                </a:solidFill>
              </a:rPr>
              <a:t> =2.2V                                V</a:t>
            </a:r>
            <a:r>
              <a:rPr lang="en-US" altLang="zh-CN" baseline="-25000" dirty="0" smtClean="0">
                <a:solidFill>
                  <a:schemeClr val="bg1"/>
                </a:solidFill>
              </a:rPr>
              <a:t>F</a:t>
            </a:r>
            <a:r>
              <a:rPr lang="en-US" altLang="zh-CN" dirty="0" smtClean="0">
                <a:solidFill>
                  <a:schemeClr val="bg1"/>
                </a:solidFill>
              </a:rPr>
              <a:t> =2.4V                          V</a:t>
            </a:r>
            <a:r>
              <a:rPr lang="en-US" altLang="zh-CN" baseline="-25000" dirty="0" smtClean="0">
                <a:solidFill>
                  <a:schemeClr val="bg1"/>
                </a:solidFill>
              </a:rPr>
              <a:t>F</a:t>
            </a:r>
            <a:r>
              <a:rPr lang="en-US" altLang="zh-CN" dirty="0">
                <a:solidFill>
                  <a:schemeClr val="bg1"/>
                </a:solidFill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</a:rPr>
              <a:t>=3.0V 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290798" y="2797834"/>
            <a:ext cx="2120635" cy="276825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909625" y="2874024"/>
            <a:ext cx="2146032" cy="26412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420199" y="2893072"/>
            <a:ext cx="2158730" cy="25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91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476518"/>
            <a:ext cx="10515600" cy="5700445"/>
          </a:xfrm>
        </p:spPr>
        <p:txBody>
          <a:bodyPr/>
          <a:lstStyle/>
          <a:p>
            <a:pPr marL="0" indent="0">
              <a:buNone/>
            </a:pP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bg1"/>
                </a:solidFill>
              </a:rPr>
              <a:t>低温下</a:t>
            </a:r>
            <a:r>
              <a:rPr lang="en-US" altLang="zh-CN" dirty="0">
                <a:solidFill>
                  <a:schemeClr val="bg1"/>
                </a:solidFill>
              </a:rPr>
              <a:t>I</a:t>
            </a:r>
            <a:r>
              <a:rPr lang="en-US" altLang="zh-CN" baseline="-25000" dirty="0">
                <a:solidFill>
                  <a:schemeClr val="bg1"/>
                </a:solidFill>
              </a:rPr>
              <a:t>S</a:t>
            </a:r>
            <a:r>
              <a:rPr lang="zh-CN" altLang="zh-CN" dirty="0">
                <a:solidFill>
                  <a:schemeClr val="bg1"/>
                </a:solidFill>
              </a:rPr>
              <a:t>与</a:t>
            </a:r>
            <a:r>
              <a:rPr lang="en-US" altLang="zh-CN" dirty="0" smtClean="0">
                <a:solidFill>
                  <a:schemeClr val="bg1"/>
                </a:solidFill>
              </a:rPr>
              <a:t>I</a:t>
            </a:r>
            <a:r>
              <a:rPr lang="en-US" altLang="zh-CN" baseline="-25000" dirty="0" smtClean="0">
                <a:solidFill>
                  <a:schemeClr val="bg1"/>
                </a:solidFill>
              </a:rPr>
              <a:t>P</a:t>
            </a:r>
            <a:r>
              <a:rPr lang="zh-CN" altLang="en-US" dirty="0">
                <a:solidFill>
                  <a:schemeClr val="bg1"/>
                </a:solidFill>
              </a:rPr>
              <a:t>交流</a:t>
            </a:r>
            <a:r>
              <a:rPr lang="zh-CN" altLang="en-US" dirty="0" smtClean="0">
                <a:solidFill>
                  <a:schemeClr val="bg1"/>
                </a:solidFill>
              </a:rPr>
              <a:t>曲线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bg1"/>
                </a:solidFill>
              </a:rPr>
              <a:t>(</a:t>
            </a:r>
            <a:r>
              <a:rPr lang="zh-CN" altLang="en-US" dirty="0" smtClean="0">
                <a:solidFill>
                  <a:schemeClr val="bg1"/>
                </a:solidFill>
              </a:rPr>
              <a:t>上方</a:t>
            </a:r>
            <a:r>
              <a:rPr lang="zh-CN" altLang="en-US" dirty="0">
                <a:solidFill>
                  <a:schemeClr val="bg1"/>
                </a:solidFill>
              </a:rPr>
              <a:t>曲线为</a:t>
            </a:r>
            <a:r>
              <a:rPr lang="en-US" altLang="zh-CN" dirty="0">
                <a:solidFill>
                  <a:schemeClr val="bg1"/>
                </a:solidFill>
              </a:rPr>
              <a:t>I</a:t>
            </a:r>
            <a:r>
              <a:rPr lang="en-US" altLang="zh-CN" baseline="-25000" dirty="0">
                <a:solidFill>
                  <a:schemeClr val="bg1"/>
                </a:solidFill>
              </a:rPr>
              <a:t>S </a:t>
            </a:r>
            <a:r>
              <a:rPr lang="zh-CN" altLang="en-US" dirty="0">
                <a:solidFill>
                  <a:schemeClr val="bg1"/>
                </a:solidFill>
              </a:rPr>
              <a:t>，下方曲线为</a:t>
            </a:r>
            <a:r>
              <a:rPr lang="en-US" altLang="zh-CN" dirty="0" smtClean="0">
                <a:solidFill>
                  <a:schemeClr val="bg1"/>
                </a:solidFill>
              </a:rPr>
              <a:t>I</a:t>
            </a:r>
            <a:r>
              <a:rPr lang="en-US" altLang="zh-CN" baseline="-25000" dirty="0" smtClean="0">
                <a:solidFill>
                  <a:schemeClr val="bg1"/>
                </a:solidFill>
              </a:rPr>
              <a:t>P</a:t>
            </a:r>
            <a:r>
              <a:rPr lang="en-US" altLang="zh-CN" dirty="0" smtClean="0">
                <a:solidFill>
                  <a:schemeClr val="bg1"/>
                </a:solidFill>
              </a:rPr>
              <a:t>)</a:t>
            </a:r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bg1"/>
                </a:solidFill>
              </a:rPr>
              <a:t>   V</a:t>
            </a:r>
            <a:r>
              <a:rPr lang="en-US" altLang="zh-CN" baseline="-25000" dirty="0" smtClean="0">
                <a:solidFill>
                  <a:schemeClr val="bg1"/>
                </a:solidFill>
              </a:rPr>
              <a:t>F</a:t>
            </a:r>
            <a:r>
              <a:rPr lang="en-US" altLang="zh-CN" dirty="0" smtClean="0">
                <a:solidFill>
                  <a:schemeClr val="bg1"/>
                </a:solidFill>
              </a:rPr>
              <a:t> =2.28V </a:t>
            </a:r>
            <a:endParaRPr lang="zh-CN" alt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bg1"/>
                </a:solidFill>
              </a:rPr>
              <a:t>    T=77K (-196.2</a:t>
            </a:r>
            <a:r>
              <a:rPr lang="zh-CN" altLang="en-US" dirty="0" smtClean="0">
                <a:solidFill>
                  <a:schemeClr val="bg1"/>
                </a:solidFill>
              </a:rPr>
              <a:t>℃</a:t>
            </a:r>
            <a:r>
              <a:rPr lang="en-US" altLang="zh-CN" dirty="0" smtClean="0">
                <a:solidFill>
                  <a:schemeClr val="bg1"/>
                </a:solidFill>
              </a:rPr>
              <a:t>)</a:t>
            </a:r>
          </a:p>
          <a:p>
            <a:pPr marL="0" indent="0">
              <a:buNone/>
            </a:pPr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783864" y="1190046"/>
            <a:ext cx="3181571" cy="391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5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199" y="412124"/>
            <a:ext cx="11010363" cy="5764839"/>
          </a:xfrm>
        </p:spPr>
        <p:txBody>
          <a:bodyPr>
            <a:norm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直流测量</a:t>
            </a:r>
            <a:endParaRPr lang="en-US" altLang="zh-CN" dirty="0" smtClean="0">
              <a:solidFill>
                <a:schemeClr val="bg1"/>
              </a:solidFill>
            </a:endParaRPr>
          </a:p>
          <a:p>
            <a:endParaRPr lang="en-US" altLang="zh-CN" dirty="0" smtClean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 smtClean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 smtClean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 smtClean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bg1"/>
                </a:solidFill>
              </a:rPr>
              <a:t>   常温</a:t>
            </a:r>
            <a:r>
              <a:rPr lang="en-US" altLang="zh-CN" dirty="0" smtClean="0">
                <a:solidFill>
                  <a:schemeClr val="bg1"/>
                </a:solidFill>
              </a:rPr>
              <a:t>Is</a:t>
            </a:r>
            <a:r>
              <a:rPr lang="zh-CN" altLang="en-US" dirty="0" smtClean="0">
                <a:solidFill>
                  <a:schemeClr val="bg1"/>
                </a:solidFill>
              </a:rPr>
              <a:t>与</a:t>
            </a:r>
            <a:r>
              <a:rPr lang="en-US" altLang="zh-CN" dirty="0" err="1" smtClean="0">
                <a:solidFill>
                  <a:schemeClr val="bg1"/>
                </a:solidFill>
              </a:rPr>
              <a:t>Ip</a:t>
            </a:r>
            <a:r>
              <a:rPr lang="zh-CN" altLang="en-US" dirty="0" smtClean="0">
                <a:solidFill>
                  <a:schemeClr val="bg1"/>
                </a:solidFill>
              </a:rPr>
              <a:t>随</a:t>
            </a:r>
            <a:r>
              <a:rPr lang="en-US" altLang="zh-CN" dirty="0" err="1" smtClean="0">
                <a:solidFill>
                  <a:schemeClr val="bg1"/>
                </a:solidFill>
              </a:rPr>
              <a:t>Ef</a:t>
            </a:r>
            <a:r>
              <a:rPr lang="zh-CN" altLang="en-US" dirty="0" smtClean="0">
                <a:solidFill>
                  <a:schemeClr val="bg1"/>
                </a:solidFill>
              </a:rPr>
              <a:t>的变化曲线             液氮温度</a:t>
            </a:r>
            <a:r>
              <a:rPr lang="zh-CN" altLang="en-US" dirty="0">
                <a:solidFill>
                  <a:schemeClr val="bg1"/>
                </a:solidFill>
              </a:rPr>
              <a:t>下</a:t>
            </a:r>
            <a:r>
              <a:rPr lang="en-US" altLang="zh-CN" dirty="0" smtClean="0">
                <a:solidFill>
                  <a:schemeClr val="bg1"/>
                </a:solidFill>
              </a:rPr>
              <a:t>Is</a:t>
            </a:r>
            <a:r>
              <a:rPr lang="zh-CN" altLang="en-US" dirty="0" smtClean="0">
                <a:solidFill>
                  <a:schemeClr val="bg1"/>
                </a:solidFill>
              </a:rPr>
              <a:t>*与</a:t>
            </a:r>
            <a:r>
              <a:rPr lang="en-US" altLang="zh-CN" dirty="0" err="1" smtClean="0">
                <a:solidFill>
                  <a:schemeClr val="bg1"/>
                </a:solidFill>
              </a:rPr>
              <a:t>Ip</a:t>
            </a:r>
            <a:r>
              <a:rPr lang="zh-CN" altLang="en-US" dirty="0" smtClean="0">
                <a:solidFill>
                  <a:schemeClr val="bg1"/>
                </a:solidFill>
              </a:rPr>
              <a:t>*随</a:t>
            </a:r>
            <a:r>
              <a:rPr lang="en-US" altLang="zh-CN" dirty="0" err="1" smtClean="0">
                <a:solidFill>
                  <a:schemeClr val="bg1"/>
                </a:solidFill>
              </a:rPr>
              <a:t>Ef</a:t>
            </a:r>
            <a:r>
              <a:rPr lang="zh-CN" altLang="en-US" dirty="0" smtClean="0">
                <a:solidFill>
                  <a:schemeClr val="bg1"/>
                </a:solidFill>
              </a:rPr>
              <a:t>的变化曲线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636" y="1589541"/>
            <a:ext cx="5175899" cy="37508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357" y="1546243"/>
            <a:ext cx="5366265" cy="383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05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838200" y="309093"/>
            <a:ext cx="10515600" cy="5867870"/>
          </a:xfrm>
        </p:spPr>
        <p:txBody>
          <a:bodyPr/>
          <a:lstStyle/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bg1"/>
                </a:solidFill>
              </a:rPr>
              <a:t>  散射概率随速度的变化曲线                 散射截面随速度的变化曲线</a:t>
            </a:r>
            <a:endParaRPr lang="en-US" altLang="zh-CN" dirty="0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59523"/>
            <a:ext cx="4857260" cy="361129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471" y="1259523"/>
            <a:ext cx="5017329" cy="361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1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理论分析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98808" y="1481070"/>
            <a:ext cx="10515600" cy="4798924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量子力学观点</a:t>
            </a:r>
            <a:endParaRPr lang="en-US" altLang="zh-CN" dirty="0" smtClean="0">
              <a:solidFill>
                <a:schemeClr val="bg1"/>
              </a:solidFill>
            </a:endParaRPr>
          </a:p>
          <a:p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zh-CN" altLang="en-US" dirty="0" smtClean="0">
                <a:solidFill>
                  <a:schemeClr val="bg1"/>
                </a:solidFill>
              </a:rPr>
              <a:t>散射波形式</a:t>
            </a:r>
            <a:r>
              <a:rPr lang="en-US" altLang="zh-CN" dirty="0" smtClean="0">
                <a:solidFill>
                  <a:schemeClr val="bg1"/>
                </a:solidFill>
              </a:rPr>
              <a:t>(r</a:t>
            </a:r>
            <a:r>
              <a:rPr lang="zh-CN" altLang="en-US" dirty="0" smtClean="0">
                <a:solidFill>
                  <a:schemeClr val="bg1"/>
                </a:solidFill>
              </a:rPr>
              <a:t>→∞</a:t>
            </a:r>
            <a:r>
              <a:rPr lang="en-US" altLang="zh-CN" dirty="0" smtClean="0">
                <a:solidFill>
                  <a:schemeClr val="bg1"/>
                </a:solidFill>
              </a:rPr>
              <a:t>)</a:t>
            </a:r>
          </a:p>
          <a:p>
            <a:pPr marL="0" indent="0">
              <a:buNone/>
            </a:pP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bg1"/>
                </a:solidFill>
              </a:rPr>
              <a:t>                 </a:t>
            </a: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bg1"/>
                </a:solidFill>
              </a:rPr>
              <a:t>   f(</a:t>
            </a:r>
            <a:r>
              <a:rPr lang="el-GR" altLang="zh-CN" dirty="0" smtClean="0">
                <a:solidFill>
                  <a:schemeClr val="bg1"/>
                </a:solidFill>
              </a:rPr>
              <a:t>θ</a:t>
            </a:r>
            <a:r>
              <a:rPr lang="en-US" altLang="zh-CN" dirty="0" smtClean="0">
                <a:solidFill>
                  <a:schemeClr val="bg1"/>
                </a:solidFill>
              </a:rPr>
              <a:t>)</a:t>
            </a:r>
            <a:r>
              <a:rPr lang="zh-CN" altLang="en-US" dirty="0" smtClean="0">
                <a:solidFill>
                  <a:schemeClr val="bg1"/>
                </a:solidFill>
              </a:rPr>
              <a:t>称为散射振幅，用其表示微分散射截面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l-GR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 smtClean="0">
              <a:solidFill>
                <a:schemeClr val="bg1"/>
              </a:solidFill>
            </a:endParaRPr>
          </a:p>
        </p:txBody>
      </p:sp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652392"/>
              </p:ext>
            </p:extLst>
          </p:nvPr>
        </p:nvGraphicFramePr>
        <p:xfrm>
          <a:off x="1538288" y="3078163"/>
          <a:ext cx="4286250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公式" r:id="rId3" imgW="1993680" imgH="419040" progId="Equation.3">
                  <p:embed/>
                </p:oleObj>
              </mc:Choice>
              <mc:Fallback>
                <p:oleObj name="公式" r:id="rId3" imgW="19936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38288" y="3078163"/>
                        <a:ext cx="4286250" cy="90011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8949413"/>
              </p:ext>
            </p:extLst>
          </p:nvPr>
        </p:nvGraphicFramePr>
        <p:xfrm>
          <a:off x="1538288" y="4693252"/>
          <a:ext cx="2988880" cy="6724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公式" r:id="rId5" imgW="1015920" imgH="228600" progId="Equation.3">
                  <p:embed/>
                </p:oleObj>
              </mc:Choice>
              <mc:Fallback>
                <p:oleObj name="公式" r:id="rId5" imgW="101592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38288" y="4693252"/>
                        <a:ext cx="2988880" cy="67249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141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内容占位符 9"/>
          <p:cNvSpPr>
            <a:spLocks noGrp="1"/>
          </p:cNvSpPr>
          <p:nvPr>
            <p:ph idx="1"/>
          </p:nvPr>
        </p:nvSpPr>
        <p:spPr>
          <a:xfrm>
            <a:off x="838200" y="478302"/>
            <a:ext cx="10515600" cy="5698661"/>
          </a:xfrm>
        </p:spPr>
        <p:txBody>
          <a:bodyPr/>
          <a:lstStyle/>
          <a:p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zh-CN" altLang="en-US" dirty="0" smtClean="0">
                <a:solidFill>
                  <a:schemeClr val="bg1"/>
                </a:solidFill>
              </a:rPr>
              <a:t>相移</a:t>
            </a:r>
            <a:r>
              <a:rPr lang="en-US" altLang="zh-CN" dirty="0" smtClean="0">
                <a:solidFill>
                  <a:schemeClr val="bg1"/>
                </a:solidFill>
              </a:rPr>
              <a:t>2</a:t>
            </a:r>
            <a:r>
              <a:rPr lang="el-GR" altLang="zh-CN" dirty="0" smtClean="0">
                <a:solidFill>
                  <a:schemeClr val="bg1"/>
                </a:solidFill>
              </a:rPr>
              <a:t>δ</a:t>
            </a:r>
            <a:r>
              <a:rPr lang="en-US" altLang="zh-CN" dirty="0" smtClean="0">
                <a:solidFill>
                  <a:schemeClr val="bg1"/>
                </a:solidFill>
              </a:rPr>
              <a:t>l</a:t>
            </a:r>
          </a:p>
          <a:p>
            <a:endParaRPr lang="en-US" altLang="zh-CN" dirty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入射波</a:t>
            </a:r>
            <a:r>
              <a:rPr lang="zh-CN" altLang="en-US" dirty="0" smtClean="0">
                <a:solidFill>
                  <a:schemeClr val="bg1"/>
                </a:solidFill>
              </a:rPr>
              <a:t>的分解</a:t>
            </a:r>
            <a:endParaRPr lang="en-US" altLang="zh-CN" dirty="0" smtClean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球</a:t>
            </a:r>
            <a:r>
              <a:rPr lang="zh-CN" altLang="en-US" dirty="0" smtClean="0">
                <a:solidFill>
                  <a:schemeClr val="bg1"/>
                </a:solidFill>
              </a:rPr>
              <a:t>贝塞尔函数与</a:t>
            </a:r>
            <a:r>
              <a:rPr lang="en-US" altLang="zh-CN" dirty="0" err="1" smtClean="0">
                <a:solidFill>
                  <a:schemeClr val="bg1"/>
                </a:solidFill>
              </a:rPr>
              <a:t>Hankel</a:t>
            </a:r>
            <a:r>
              <a:rPr lang="zh-CN" altLang="en-US" dirty="0" smtClean="0">
                <a:solidFill>
                  <a:schemeClr val="bg1"/>
                </a:solidFill>
              </a:rPr>
              <a:t>函数的关系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l-GR" altLang="zh-CN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610" y="690379"/>
            <a:ext cx="4701190" cy="2637253"/>
          </a:xfrm>
          <a:prstGeom prst="rect">
            <a:avLst/>
          </a:prstGeom>
        </p:spPr>
      </p:pic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4854068"/>
              </p:ext>
            </p:extLst>
          </p:nvPr>
        </p:nvGraphicFramePr>
        <p:xfrm>
          <a:off x="1057944" y="2524259"/>
          <a:ext cx="4616719" cy="8549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公式" r:id="rId4" imgW="2400120" imgH="444240" progId="Equation.3">
                  <p:embed/>
                </p:oleObj>
              </mc:Choice>
              <mc:Fallback>
                <p:oleObj name="公式" r:id="rId4" imgW="240012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57944" y="2524259"/>
                        <a:ext cx="4616719" cy="85494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4763376"/>
              </p:ext>
            </p:extLst>
          </p:nvPr>
        </p:nvGraphicFramePr>
        <p:xfrm>
          <a:off x="1057944" y="4279576"/>
          <a:ext cx="10418656" cy="7469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公式" r:id="rId6" imgW="3365280" imgH="241200" progId="Equation.3">
                  <p:embed/>
                </p:oleObj>
              </mc:Choice>
              <mc:Fallback>
                <p:oleObj name="公式" r:id="rId6" imgW="336528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57944" y="4279576"/>
                        <a:ext cx="10418656" cy="74699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997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450761"/>
            <a:ext cx="10515600" cy="5726202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>
                <a:solidFill>
                  <a:schemeClr val="bg1"/>
                </a:solidFill>
              </a:rPr>
              <a:t>波函数形式</a:t>
            </a:r>
            <a:r>
              <a:rPr lang="en-US" altLang="zh-CN" dirty="0" smtClean="0">
                <a:solidFill>
                  <a:schemeClr val="bg1"/>
                </a:solidFill>
              </a:rPr>
              <a:t>(</a:t>
            </a:r>
            <a:r>
              <a:rPr lang="zh-CN" altLang="en-US" dirty="0" smtClean="0">
                <a:solidFill>
                  <a:schemeClr val="bg1"/>
                </a:solidFill>
              </a:rPr>
              <a:t>散射后</a:t>
            </a:r>
            <a:r>
              <a:rPr lang="en-US" altLang="zh-CN" dirty="0" smtClean="0">
                <a:solidFill>
                  <a:schemeClr val="bg1"/>
                </a:solidFill>
              </a:rPr>
              <a:t>)</a:t>
            </a:r>
          </a:p>
          <a:p>
            <a:pPr marL="0" indent="0">
              <a:buNone/>
            </a:pP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bg1"/>
                </a:solidFill>
              </a:rPr>
              <a:t>提出散射部分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bg1"/>
                </a:solidFill>
              </a:rPr>
              <a:t>微分总散射截面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3933795"/>
              </p:ext>
            </p:extLst>
          </p:nvPr>
        </p:nvGraphicFramePr>
        <p:xfrm>
          <a:off x="838200" y="1040322"/>
          <a:ext cx="5923591" cy="752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公式" r:id="rId3" imgW="3200400" imgH="406080" progId="Equation.3">
                  <p:embed/>
                </p:oleObj>
              </mc:Choice>
              <mc:Fallback>
                <p:oleObj name="公式" r:id="rId3" imgW="3200400" imgH="4060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1040322"/>
                        <a:ext cx="5923591" cy="75220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9950804"/>
              </p:ext>
            </p:extLst>
          </p:nvPr>
        </p:nvGraphicFramePr>
        <p:xfrm>
          <a:off x="838200" y="2624703"/>
          <a:ext cx="10842938" cy="941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公式" r:id="rId5" imgW="4825800" imgH="419040" progId="Equation.3">
                  <p:embed/>
                </p:oleObj>
              </mc:Choice>
              <mc:Fallback>
                <p:oleObj name="公式" r:id="rId5" imgW="48258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8200" y="2624703"/>
                        <a:ext cx="10842938" cy="941623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4862771"/>
              </p:ext>
            </p:extLst>
          </p:nvPr>
        </p:nvGraphicFramePr>
        <p:xfrm>
          <a:off x="838200" y="4562694"/>
          <a:ext cx="3761001" cy="866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公式" r:id="rId7" imgW="1930320" imgH="444240" progId="Equation.3">
                  <p:embed/>
                </p:oleObj>
              </mc:Choice>
              <mc:Fallback>
                <p:oleObj name="公式" r:id="rId7" imgW="193032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8200" y="4562694"/>
                        <a:ext cx="3761001" cy="86602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007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73487"/>
            <a:ext cx="10515600" cy="5803476"/>
          </a:xfrm>
        </p:spPr>
        <p:txBody>
          <a:bodyPr/>
          <a:lstStyle/>
          <a:p>
            <a:pPr marL="0" indent="0">
              <a:buNone/>
            </a:pP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bg1"/>
                </a:solidFill>
              </a:rPr>
              <a:t>微分</a:t>
            </a:r>
            <a:r>
              <a:rPr lang="zh-CN" altLang="en-US" dirty="0">
                <a:solidFill>
                  <a:schemeClr val="bg1"/>
                </a:solidFill>
              </a:rPr>
              <a:t>总</a:t>
            </a:r>
            <a:r>
              <a:rPr lang="zh-CN" altLang="en-US" dirty="0" smtClean="0">
                <a:solidFill>
                  <a:schemeClr val="bg1"/>
                </a:solidFill>
              </a:rPr>
              <a:t>散射截面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bg1"/>
                </a:solidFill>
              </a:rPr>
              <a:t>低能时，只考虑</a:t>
            </a:r>
            <a:r>
              <a:rPr lang="en-US" altLang="zh-CN" dirty="0" smtClean="0">
                <a:solidFill>
                  <a:schemeClr val="bg1"/>
                </a:solidFill>
              </a:rPr>
              <a:t>l=0</a:t>
            </a:r>
            <a:r>
              <a:rPr lang="zh-CN" altLang="en-US" dirty="0" smtClean="0">
                <a:solidFill>
                  <a:schemeClr val="bg1"/>
                </a:solidFill>
              </a:rPr>
              <a:t>的贡献，即</a:t>
            </a:r>
            <a:r>
              <a:rPr lang="en-US" altLang="zh-CN" dirty="0" smtClean="0">
                <a:solidFill>
                  <a:schemeClr val="bg1"/>
                </a:solidFill>
              </a:rPr>
              <a:t>s</a:t>
            </a:r>
            <a:r>
              <a:rPr lang="zh-CN" altLang="en-US" dirty="0" smtClean="0">
                <a:solidFill>
                  <a:schemeClr val="bg1"/>
                </a:solidFill>
              </a:rPr>
              <a:t>波相移。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bg1"/>
                </a:solidFill>
              </a:rPr>
              <a:t>当</a:t>
            </a:r>
            <a:r>
              <a:rPr lang="el-GR" altLang="zh-CN" dirty="0" smtClean="0">
                <a:solidFill>
                  <a:schemeClr val="bg1"/>
                </a:solidFill>
              </a:rPr>
              <a:t>δ</a:t>
            </a:r>
            <a:r>
              <a:rPr lang="en-US" altLang="zh-CN" sz="2000" dirty="0" smtClean="0">
                <a:solidFill>
                  <a:schemeClr val="bg1"/>
                </a:solidFill>
              </a:rPr>
              <a:t>0</a:t>
            </a:r>
            <a:r>
              <a:rPr lang="en-US" altLang="zh-CN" sz="2400" dirty="0" smtClean="0">
                <a:solidFill>
                  <a:schemeClr val="bg1"/>
                </a:solidFill>
              </a:rPr>
              <a:t>=nπ  (n=1,2,3……)  </a:t>
            </a:r>
            <a:r>
              <a:rPr lang="zh-CN" altLang="en-US" sz="2400" dirty="0" smtClean="0">
                <a:solidFill>
                  <a:schemeClr val="bg1"/>
                </a:solidFill>
              </a:rPr>
              <a:t>时，</a:t>
            </a:r>
            <a:r>
              <a:rPr lang="el-GR" altLang="zh-CN" dirty="0" smtClean="0">
                <a:solidFill>
                  <a:schemeClr val="bg1"/>
                </a:solidFill>
              </a:rPr>
              <a:t>σ</a:t>
            </a:r>
            <a:r>
              <a:rPr lang="zh-CN" altLang="en-US" dirty="0" smtClean="0">
                <a:solidFill>
                  <a:schemeClr val="bg1"/>
                </a:solidFill>
              </a:rPr>
              <a:t>≈</a:t>
            </a:r>
            <a:r>
              <a:rPr lang="en-US" altLang="zh-CN" dirty="0" smtClean="0">
                <a:solidFill>
                  <a:schemeClr val="bg1"/>
                </a:solidFill>
              </a:rPr>
              <a:t>0.</a:t>
            </a:r>
            <a:endParaRPr lang="el-GR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bg1"/>
                </a:solidFill>
              </a:rPr>
              <a:t>当</a:t>
            </a:r>
            <a:r>
              <a:rPr lang="el-GR" altLang="zh-CN" dirty="0">
                <a:solidFill>
                  <a:schemeClr val="bg1"/>
                </a:solidFill>
              </a:rPr>
              <a:t>δ</a:t>
            </a:r>
            <a:r>
              <a:rPr lang="en-US" altLang="zh-CN" sz="2400" dirty="0">
                <a:solidFill>
                  <a:schemeClr val="bg1"/>
                </a:solidFill>
              </a:rPr>
              <a:t>0</a:t>
            </a:r>
            <a:r>
              <a:rPr lang="en-US" altLang="zh-CN" dirty="0" smtClean="0">
                <a:solidFill>
                  <a:schemeClr val="bg1"/>
                </a:solidFill>
              </a:rPr>
              <a:t>=(n+1/2 π)  </a:t>
            </a:r>
            <a:r>
              <a:rPr lang="en-US" altLang="zh-CN" dirty="0">
                <a:solidFill>
                  <a:schemeClr val="bg1"/>
                </a:solidFill>
              </a:rPr>
              <a:t>(n=1,2,3……)  </a:t>
            </a:r>
            <a:r>
              <a:rPr lang="zh-CN" altLang="en-US" dirty="0" smtClean="0">
                <a:solidFill>
                  <a:schemeClr val="bg1"/>
                </a:solidFill>
              </a:rPr>
              <a:t>时，</a:t>
            </a:r>
            <a:r>
              <a:rPr lang="el-GR" altLang="zh-CN" dirty="0">
                <a:solidFill>
                  <a:schemeClr val="bg1"/>
                </a:solidFill>
              </a:rPr>
              <a:t> </a:t>
            </a:r>
            <a:r>
              <a:rPr lang="el-GR" altLang="zh-CN" dirty="0" smtClean="0">
                <a:solidFill>
                  <a:schemeClr val="bg1"/>
                </a:solidFill>
              </a:rPr>
              <a:t>σ</a:t>
            </a:r>
            <a:r>
              <a:rPr lang="zh-CN" altLang="en-US" dirty="0" smtClean="0">
                <a:solidFill>
                  <a:schemeClr val="bg1"/>
                </a:solidFill>
              </a:rPr>
              <a:t>取得极值。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3122329"/>
              </p:ext>
            </p:extLst>
          </p:nvPr>
        </p:nvGraphicFramePr>
        <p:xfrm>
          <a:off x="838200" y="1355855"/>
          <a:ext cx="3761001" cy="866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公式" r:id="rId3" imgW="1930320" imgH="444240" progId="Equation.3">
                  <p:embed/>
                </p:oleObj>
              </mc:Choice>
              <mc:Fallback>
                <p:oleObj name="公式" r:id="rId3" imgW="193032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1355855"/>
                        <a:ext cx="3761001" cy="86602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6529928"/>
              </p:ext>
            </p:extLst>
          </p:nvPr>
        </p:nvGraphicFramePr>
        <p:xfrm>
          <a:off x="838200" y="3067382"/>
          <a:ext cx="1989640" cy="754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公式" r:id="rId5" imgW="1104840" imgH="419040" progId="Equation.3">
                  <p:embed/>
                </p:oleObj>
              </mc:Choice>
              <mc:Fallback>
                <p:oleObj name="公式" r:id="rId5" imgW="11048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8200" y="3067382"/>
                        <a:ext cx="1989640" cy="754691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908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参考文献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en-US" altLang="zh-CN" dirty="0" smtClean="0">
                <a:solidFill>
                  <a:schemeClr val="bg1"/>
                </a:solidFill>
              </a:rPr>
              <a:t>1</a:t>
            </a:r>
            <a:r>
              <a:rPr lang="en-US" altLang="zh-CN" dirty="0">
                <a:solidFill>
                  <a:schemeClr val="bg1"/>
                </a:solidFill>
              </a:rPr>
              <a:t>.</a:t>
            </a:r>
            <a:r>
              <a:rPr lang="zh-CN" altLang="en-US" dirty="0">
                <a:solidFill>
                  <a:schemeClr val="bg1"/>
                </a:solidFill>
              </a:rPr>
              <a:t>杨福家</a:t>
            </a:r>
            <a:r>
              <a:rPr lang="en-US" altLang="zh-CN" dirty="0">
                <a:solidFill>
                  <a:schemeClr val="bg1"/>
                </a:solidFill>
              </a:rPr>
              <a:t>.</a:t>
            </a:r>
            <a:r>
              <a:rPr lang="zh-CN" altLang="en-US" dirty="0">
                <a:solidFill>
                  <a:schemeClr val="bg1"/>
                </a:solidFill>
              </a:rPr>
              <a:t>原子物理学（第三版）</a:t>
            </a:r>
            <a:r>
              <a:rPr lang="en-US" altLang="zh-CN" dirty="0">
                <a:solidFill>
                  <a:schemeClr val="bg1"/>
                </a:solidFill>
              </a:rPr>
              <a:t>. </a:t>
            </a:r>
            <a:r>
              <a:rPr lang="zh-CN" altLang="en-US" dirty="0">
                <a:solidFill>
                  <a:schemeClr val="bg1"/>
                </a:solidFill>
              </a:rPr>
              <a:t>北京：高等教育出版社，</a:t>
            </a:r>
            <a:r>
              <a:rPr lang="en-US" altLang="zh-CN" dirty="0">
                <a:solidFill>
                  <a:schemeClr val="bg1"/>
                </a:solidFill>
              </a:rPr>
              <a:t>2000</a:t>
            </a:r>
            <a:r>
              <a:rPr lang="en-US" altLang="zh-CN" dirty="0" smtClean="0">
                <a:solidFill>
                  <a:schemeClr val="bg1"/>
                </a:solidFill>
              </a:rPr>
              <a:t>.</a:t>
            </a:r>
          </a:p>
          <a:p>
            <a:endParaRPr lang="en-US" altLang="zh-CN" dirty="0">
              <a:solidFill>
                <a:schemeClr val="bg1"/>
              </a:solidFill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2.Dmitry </a:t>
            </a:r>
            <a:r>
              <a:rPr lang="en-US" altLang="zh-CN" dirty="0" err="1">
                <a:solidFill>
                  <a:schemeClr val="bg1"/>
                </a:solidFill>
              </a:rPr>
              <a:t>Budker.Atomic</a:t>
            </a:r>
            <a:r>
              <a:rPr lang="en-US" altLang="zh-CN" dirty="0">
                <a:solidFill>
                  <a:schemeClr val="bg1"/>
                </a:solidFill>
              </a:rPr>
              <a:t> Physics(Second Edition).Oxford</a:t>
            </a:r>
            <a:r>
              <a:rPr lang="en-US" altLang="zh-CN" dirty="0" smtClean="0">
                <a:solidFill>
                  <a:schemeClr val="bg1"/>
                </a:solidFill>
              </a:rPr>
              <a:t>.</a:t>
            </a:r>
          </a:p>
          <a:p>
            <a:endParaRPr lang="en-US" altLang="zh-CN" dirty="0">
              <a:solidFill>
                <a:schemeClr val="bg1"/>
              </a:solidFill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3. </a:t>
            </a:r>
            <a:r>
              <a:rPr lang="zh-CN" altLang="en-US" dirty="0">
                <a:solidFill>
                  <a:schemeClr val="bg1"/>
                </a:solidFill>
              </a:rPr>
              <a:t>格里菲斯</a:t>
            </a:r>
            <a:r>
              <a:rPr lang="en-US" altLang="zh-CN" dirty="0">
                <a:solidFill>
                  <a:schemeClr val="bg1"/>
                </a:solidFill>
              </a:rPr>
              <a:t>. </a:t>
            </a:r>
            <a:r>
              <a:rPr lang="zh-CN" altLang="en-US" dirty="0">
                <a:solidFill>
                  <a:schemeClr val="bg1"/>
                </a:solidFill>
              </a:rPr>
              <a:t>量子力学概论</a:t>
            </a:r>
            <a:r>
              <a:rPr lang="en-US" altLang="zh-CN" dirty="0">
                <a:solidFill>
                  <a:schemeClr val="bg1"/>
                </a:solidFill>
              </a:rPr>
              <a:t>. </a:t>
            </a:r>
            <a:r>
              <a:rPr lang="zh-CN" altLang="en-US" dirty="0">
                <a:solidFill>
                  <a:schemeClr val="bg1"/>
                </a:solidFill>
              </a:rPr>
              <a:t>机械工业出版社，</a:t>
            </a:r>
            <a:r>
              <a:rPr lang="en-US" altLang="zh-CN" dirty="0">
                <a:solidFill>
                  <a:schemeClr val="bg1"/>
                </a:solidFill>
              </a:rPr>
              <a:t>2009.8.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19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58673" y="2936383"/>
            <a:ext cx="41163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altLang="zh-CN" sz="5400" b="1" cap="none" spc="0" dirty="0" smtClean="0">
                <a:ln/>
                <a:solidFill>
                  <a:schemeClr val="accent4"/>
                </a:solidFill>
                <a:effectLst/>
              </a:rPr>
              <a:t>Thank you</a:t>
            </a:r>
            <a:r>
              <a:rPr lang="zh-CN" altLang="en-US" sz="5400" b="1" cap="none" spc="0" dirty="0" smtClean="0">
                <a:ln/>
                <a:solidFill>
                  <a:schemeClr val="accent4"/>
                </a:solidFill>
                <a:effectLst/>
              </a:rPr>
              <a:t>！</a:t>
            </a:r>
            <a:endParaRPr lang="zh-CN" alt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4191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750</Words>
  <Application>Microsoft Office PowerPoint</Application>
  <PresentationFormat>宽屏</PresentationFormat>
  <Paragraphs>140</Paragraphs>
  <Slides>17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宋体</vt:lpstr>
      <vt:lpstr>Arial</vt:lpstr>
      <vt:lpstr>Calibri</vt:lpstr>
      <vt:lpstr>Calibri Light</vt:lpstr>
      <vt:lpstr>Cambria Math</vt:lpstr>
      <vt:lpstr>Office 主题</vt:lpstr>
      <vt:lpstr>公式</vt:lpstr>
      <vt:lpstr>冉绍尔-汤森效应</vt:lpstr>
      <vt:lpstr>keywords</vt:lpstr>
      <vt:lpstr>引言</vt:lpstr>
      <vt:lpstr>实验原理</vt:lpstr>
      <vt:lpstr>PowerPoint 演示文稿</vt:lpstr>
      <vt:lpstr>实验仪器及线路</vt:lpstr>
      <vt:lpstr>PowerPoint 演示文稿</vt:lpstr>
      <vt:lpstr>实验结果</vt:lpstr>
      <vt:lpstr>PowerPoint 演示文稿</vt:lpstr>
      <vt:lpstr>PowerPoint 演示文稿</vt:lpstr>
      <vt:lpstr>PowerPoint 演示文稿</vt:lpstr>
      <vt:lpstr>理论分析</vt:lpstr>
      <vt:lpstr>PowerPoint 演示文稿</vt:lpstr>
      <vt:lpstr>PowerPoint 演示文稿</vt:lpstr>
      <vt:lpstr>PowerPoint 演示文稿</vt:lpstr>
      <vt:lpstr>参考文献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冉绍尔-汤森效应</dc:title>
  <dc:creator>微软用户</dc:creator>
  <cp:lastModifiedBy>微软用户</cp:lastModifiedBy>
  <cp:revision>32</cp:revision>
  <dcterms:created xsi:type="dcterms:W3CDTF">2015-01-05T14:28:31Z</dcterms:created>
  <dcterms:modified xsi:type="dcterms:W3CDTF">2015-01-06T14:31:38Z</dcterms:modified>
</cp:coreProperties>
</file>