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57" r:id="rId3"/>
    <p:sldId id="269" r:id="rId4"/>
    <p:sldId id="258" r:id="rId5"/>
    <p:sldId id="259" r:id="rId6"/>
    <p:sldId id="260" r:id="rId7"/>
    <p:sldId id="261" r:id="rId8"/>
    <p:sldId id="262" r:id="rId9"/>
    <p:sldId id="263" r:id="rId10"/>
    <p:sldId id="264" r:id="rId11"/>
    <p:sldId id="265" r:id="rId12"/>
    <p:sldId id="266" r:id="rId13"/>
    <p:sldId id="267" r:id="rId14"/>
    <p:sldId id="268" r:id="rId15"/>
    <p:sldId id="271" r:id="rId16"/>
    <p:sldId id="270" r:id="rId1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1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619A4A-5886-41F7-9034-63141C327C6C}" type="datetimeFigureOut">
              <a:rPr lang="zh-CN" altLang="en-US" smtClean="0"/>
              <a:pPr/>
              <a:t>2015/1/5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799C5D-CA8C-4279-9EEF-91E2B140CDB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26799C5D-CA8C-4279-9EEF-91E2B140CDB7}" type="slidenum">
              <a:rPr lang="zh-CN" altLang="en-US" smtClean="0"/>
              <a:pPr/>
              <a:t>11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C4EBADF-3046-43F7-8D47-F221686521B2}" type="datetimeFigureOut">
              <a:rPr lang="zh-CN" altLang="en-US" smtClean="0"/>
              <a:pPr/>
              <a:t>2015/1/5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6841792-5DDA-4A3A-880D-8DF359EF5CAF}"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4EBADF-3046-43F7-8D47-F221686521B2}" type="datetimeFigureOut">
              <a:rPr lang="zh-CN" altLang="en-US" smtClean="0"/>
              <a:pPr/>
              <a:t>2015/1/5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6841792-5DDA-4A3A-880D-8DF359EF5CAF}"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C4EBADF-3046-43F7-8D47-F221686521B2}" type="datetimeFigureOut">
              <a:rPr lang="zh-CN" altLang="en-US" smtClean="0"/>
              <a:pPr/>
              <a:t>2015/1/5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6841792-5DDA-4A3A-880D-8DF359EF5CAF}"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4EBADF-3046-43F7-8D47-F221686521B2}" type="datetimeFigureOut">
              <a:rPr lang="zh-CN" altLang="en-US" smtClean="0"/>
              <a:pPr/>
              <a:t>2015/1/5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6841792-5DDA-4A3A-880D-8DF359EF5CAF}"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4EBADF-3046-43F7-8D47-F221686521B2}" type="datetimeFigureOut">
              <a:rPr lang="zh-CN" altLang="en-US" smtClean="0"/>
              <a:pPr/>
              <a:t>2015/1/5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6841792-5DDA-4A3A-880D-8DF359EF5CAF}"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4EBADF-3046-43F7-8D47-F221686521B2}" type="datetimeFigureOut">
              <a:rPr lang="zh-CN" altLang="en-US" smtClean="0"/>
              <a:pPr/>
              <a:t>2015/1/5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6841792-5DDA-4A3A-880D-8DF359EF5CAF}"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4EBADF-3046-43F7-8D47-F221686521B2}" type="datetimeFigureOut">
              <a:rPr lang="zh-CN" altLang="en-US" smtClean="0"/>
              <a:pPr/>
              <a:t>2015/1/5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6841792-5DDA-4A3A-880D-8DF359EF5CAF}"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4EBADF-3046-43F7-8D47-F221686521B2}" type="datetimeFigureOut">
              <a:rPr lang="zh-CN" altLang="en-US" smtClean="0"/>
              <a:pPr/>
              <a:t>2015/1/5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6841792-5DDA-4A3A-880D-8DF359EF5CAF}"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4EBADF-3046-43F7-8D47-F221686521B2}" type="datetimeFigureOut">
              <a:rPr lang="zh-CN" altLang="en-US" smtClean="0"/>
              <a:pPr/>
              <a:t>2015/1/5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6841792-5DDA-4A3A-880D-8DF359EF5CAF}"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4EBADF-3046-43F7-8D47-F221686521B2}" type="datetimeFigureOut">
              <a:rPr lang="zh-CN" altLang="en-US" smtClean="0"/>
              <a:pPr/>
              <a:t>2015/1/5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6841792-5DDA-4A3A-880D-8DF359EF5CAF}"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4EBADF-3046-43F7-8D47-F221686521B2}" type="datetimeFigureOut">
              <a:rPr lang="zh-CN" altLang="en-US" smtClean="0"/>
              <a:pPr/>
              <a:t>2015/1/5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6841792-5DDA-4A3A-880D-8DF359EF5CAF}"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EBADF-3046-43F7-8D47-F221686521B2}" type="datetimeFigureOut">
              <a:rPr lang="zh-CN" altLang="en-US" smtClean="0"/>
              <a:pPr/>
              <a:t>2015/1/5</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841792-5DDA-4A3A-880D-8DF359EF5CAF}" type="slidenum">
              <a:rPr lang="zh-CN" altLang="en-US" smtClean="0"/>
              <a:pPr/>
              <a:t>‹#›</a:t>
            </a:fld>
            <a:endParaRPr lang="zh-CN" alt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slide" Target="slide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ideo" Target="file:///E:\&#36817;&#20195;&#29289;&#29702;&#23454;&#39564;\&#26032;&#24314;&#25991;&#20214;&#22841;\&#25163;&#26426;QQ&#35270;&#39057;_20150105191415.mp4"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水位检测报警装置介绍</a:t>
            </a:r>
            <a:r>
              <a:rPr lang="en-US" altLang="zh-CN" dirty="0" smtClean="0"/>
              <a:t/>
            </a:r>
            <a:br>
              <a:rPr lang="en-US" altLang="zh-CN" dirty="0" smtClean="0"/>
            </a:br>
            <a:endParaRPr lang="zh-CN" altLang="en-US" dirty="0"/>
          </a:p>
        </p:txBody>
      </p:sp>
      <p:sp>
        <p:nvSpPr>
          <p:cNvPr id="3" name="副标题 2"/>
          <p:cNvSpPr>
            <a:spLocks noGrp="1"/>
          </p:cNvSpPr>
          <p:nvPr>
            <p:ph type="subTitle" idx="1"/>
          </p:nvPr>
        </p:nvSpPr>
        <p:spPr>
          <a:xfrm>
            <a:off x="5940152" y="4869160"/>
            <a:ext cx="2480320" cy="1296144"/>
          </a:xfrm>
        </p:spPr>
        <p:txBody>
          <a:bodyPr/>
          <a:lstStyle/>
          <a:p>
            <a:r>
              <a:rPr lang="zh-CN" altLang="en-US" dirty="0"/>
              <a:t>张</a:t>
            </a:r>
            <a:r>
              <a:rPr lang="zh-CN" altLang="en-US" dirty="0" smtClean="0"/>
              <a:t>壮壮</a:t>
            </a:r>
            <a:endParaRPr lang="en-US" altLang="zh-CN" dirty="0" smtClean="0"/>
          </a:p>
          <a:p>
            <a:r>
              <a:rPr lang="en-US" altLang="zh-CN" dirty="0" smtClean="0"/>
              <a:t>12307110091</a:t>
            </a:r>
            <a:endParaRPr lang="zh-CN" altLang="en-US" dirty="0"/>
          </a:p>
        </p:txBody>
      </p:sp>
      <p:sp>
        <p:nvSpPr>
          <p:cNvPr id="4" name="TextBox 3"/>
          <p:cNvSpPr txBox="1"/>
          <p:nvPr/>
        </p:nvSpPr>
        <p:spPr>
          <a:xfrm>
            <a:off x="5220072" y="3284984"/>
            <a:ext cx="3672408" cy="369332"/>
          </a:xfrm>
          <a:prstGeom prst="rect">
            <a:avLst/>
          </a:prstGeom>
          <a:noFill/>
        </p:spPr>
        <p:txBody>
          <a:bodyPr wrap="square" rtlCol="0">
            <a:spAutoFit/>
          </a:bodyPr>
          <a:lstStyle/>
          <a:p>
            <a:r>
              <a:rPr lang="en-US" altLang="zh-CN" dirty="0" smtClean="0"/>
              <a:t>——</a:t>
            </a:r>
            <a:r>
              <a:rPr lang="zh-CN" altLang="en-US" dirty="0" smtClean="0"/>
              <a:t>基于</a:t>
            </a:r>
            <a:r>
              <a:rPr lang="en-US" altLang="zh-CN" dirty="0" err="1" smtClean="0"/>
              <a:t>Arduino</a:t>
            </a:r>
            <a:r>
              <a:rPr lang="zh-CN" altLang="en-US" dirty="0" smtClean="0"/>
              <a:t>的单片机开发实验</a:t>
            </a:r>
            <a:endParaRPr lang="zh-CN"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Peer Review</a:t>
            </a:r>
            <a:endParaRPr lang="zh-CN" altLang="en-US" dirty="0"/>
          </a:p>
        </p:txBody>
      </p:sp>
      <p:pic>
        <p:nvPicPr>
          <p:cNvPr id="4" name="内容占位符 3" descr="Peer Review.JPG"/>
          <p:cNvPicPr>
            <a:picLocks noGrp="1" noChangeAspect="1"/>
          </p:cNvPicPr>
          <p:nvPr>
            <p:ph idx="1"/>
          </p:nvPr>
        </p:nvPicPr>
        <p:blipFill>
          <a:blip r:embed="rId2" cstate="print"/>
          <a:stretch>
            <a:fillRect/>
          </a:stretch>
        </p:blipFill>
        <p:spPr>
          <a:xfrm>
            <a:off x="1835696" y="1340768"/>
            <a:ext cx="5256584" cy="52578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0"/>
            <a:ext cx="8229600" cy="1143000"/>
          </a:xfrm>
        </p:spPr>
        <p:txBody>
          <a:bodyPr/>
          <a:lstStyle/>
          <a:p>
            <a:r>
              <a:rPr lang="en-US" altLang="zh-CN" dirty="0" err="1" smtClean="0"/>
              <a:t>Arduino</a:t>
            </a:r>
            <a:r>
              <a:rPr lang="en-US" altLang="zh-CN" dirty="0" smtClean="0"/>
              <a:t>?</a:t>
            </a:r>
            <a:endParaRPr lang="zh-CN" altLang="en-US" dirty="0"/>
          </a:p>
        </p:txBody>
      </p:sp>
      <p:pic>
        <p:nvPicPr>
          <p:cNvPr id="4" name="内容占位符 3" descr="QQ截图20150105183400.png"/>
          <p:cNvPicPr>
            <a:picLocks noGrp="1" noChangeAspect="1"/>
          </p:cNvPicPr>
          <p:nvPr>
            <p:ph idx="1"/>
          </p:nvPr>
        </p:nvPicPr>
        <p:blipFill>
          <a:blip r:embed="rId2" cstate="print"/>
          <a:stretch>
            <a:fillRect/>
          </a:stretch>
        </p:blipFill>
        <p:spPr>
          <a:xfrm>
            <a:off x="611560" y="1124744"/>
            <a:ext cx="7632848" cy="5395361"/>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设计思路</a:t>
            </a:r>
          </a:p>
        </p:txBody>
      </p:sp>
      <p:sp>
        <p:nvSpPr>
          <p:cNvPr id="4" name="右箭头 3"/>
          <p:cNvSpPr/>
          <p:nvPr/>
        </p:nvSpPr>
        <p:spPr>
          <a:xfrm>
            <a:off x="3347864" y="2852936"/>
            <a:ext cx="2520280"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323528" y="2924944"/>
            <a:ext cx="2483768" cy="707886"/>
          </a:xfrm>
          <a:prstGeom prst="rect">
            <a:avLst/>
          </a:prstGeom>
          <a:noFill/>
        </p:spPr>
        <p:txBody>
          <a:bodyPr wrap="square" rtlCol="0">
            <a:spAutoFit/>
          </a:bodyPr>
          <a:lstStyle/>
          <a:p>
            <a:r>
              <a:rPr lang="zh-CN" altLang="en-US" sz="4000" dirty="0" smtClean="0"/>
              <a:t>手机充电</a:t>
            </a:r>
            <a:endParaRPr lang="zh-CN" altLang="en-US" sz="4000" dirty="0"/>
          </a:p>
        </p:txBody>
      </p:sp>
      <p:sp>
        <p:nvSpPr>
          <p:cNvPr id="6" name="TextBox 5"/>
          <p:cNvSpPr txBox="1"/>
          <p:nvPr/>
        </p:nvSpPr>
        <p:spPr>
          <a:xfrm>
            <a:off x="6767736" y="2996952"/>
            <a:ext cx="2376264" cy="707886"/>
          </a:xfrm>
          <a:prstGeom prst="rect">
            <a:avLst/>
          </a:prstGeom>
          <a:noFill/>
        </p:spPr>
        <p:txBody>
          <a:bodyPr wrap="square" rtlCol="0">
            <a:spAutoFit/>
          </a:bodyPr>
          <a:lstStyle/>
          <a:p>
            <a:r>
              <a:rPr lang="zh-CN" altLang="en-US" sz="4000" dirty="0"/>
              <a:t>注水</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元器件及程序准备</a:t>
            </a:r>
            <a:endParaRPr lang="zh-CN" altLang="en-US" dirty="0"/>
          </a:p>
        </p:txBody>
      </p:sp>
      <p:sp>
        <p:nvSpPr>
          <p:cNvPr id="5" name="TextBox 4"/>
          <p:cNvSpPr txBox="1"/>
          <p:nvPr/>
        </p:nvSpPr>
        <p:spPr>
          <a:xfrm>
            <a:off x="5580112" y="1628800"/>
            <a:ext cx="2736304" cy="4832092"/>
          </a:xfrm>
          <a:prstGeom prst="rect">
            <a:avLst/>
          </a:prstGeom>
          <a:noFill/>
        </p:spPr>
        <p:txBody>
          <a:bodyPr wrap="square" rtlCol="0">
            <a:spAutoFit/>
          </a:bodyPr>
          <a:lstStyle/>
          <a:p>
            <a:pPr>
              <a:buFont typeface="Arial" pitchFamily="34" charset="0"/>
              <a:buChar char="•"/>
            </a:pPr>
            <a:r>
              <a:rPr lang="en-US" altLang="zh-CN" sz="2800" dirty="0" err="1" smtClean="0"/>
              <a:t>Arduino</a:t>
            </a:r>
            <a:r>
              <a:rPr lang="zh-CN" altLang="en-US" sz="2800" dirty="0"/>
              <a:t> </a:t>
            </a:r>
            <a:r>
              <a:rPr lang="en-US" altLang="zh-CN" sz="2800" dirty="0" smtClean="0"/>
              <a:t>UNO</a:t>
            </a:r>
            <a:r>
              <a:rPr lang="zh-CN" altLang="en-US" sz="2800" dirty="0" smtClean="0"/>
              <a:t>板</a:t>
            </a:r>
            <a:endParaRPr lang="en-US" altLang="zh-CN" sz="2800" dirty="0" smtClean="0"/>
          </a:p>
          <a:p>
            <a:pPr>
              <a:buFont typeface="Arial" pitchFamily="34" charset="0"/>
              <a:buChar char="•"/>
            </a:pPr>
            <a:r>
              <a:rPr lang="zh-CN" altLang="en-US" sz="2800" dirty="0" smtClean="0"/>
              <a:t>传感器扩展板</a:t>
            </a:r>
            <a:endParaRPr lang="en-US" altLang="zh-CN" sz="2800" dirty="0" smtClean="0"/>
          </a:p>
          <a:p>
            <a:pPr>
              <a:buFont typeface="Arial" pitchFamily="34" charset="0"/>
              <a:buChar char="•"/>
            </a:pPr>
            <a:r>
              <a:rPr lang="zh-CN" altLang="en-US" sz="2800" dirty="0" smtClean="0"/>
              <a:t>水位传感器</a:t>
            </a:r>
            <a:endParaRPr lang="en-US" altLang="zh-CN" sz="2800" dirty="0" smtClean="0"/>
          </a:p>
          <a:p>
            <a:pPr>
              <a:buFont typeface="Arial" pitchFamily="34" charset="0"/>
              <a:buChar char="•"/>
            </a:pPr>
            <a:r>
              <a:rPr lang="zh-CN" altLang="en-US" sz="2800" dirty="0"/>
              <a:t>食</a:t>
            </a:r>
            <a:r>
              <a:rPr lang="zh-CN" altLang="en-US" sz="2800" dirty="0" smtClean="0"/>
              <a:t>人鱼灯</a:t>
            </a:r>
            <a:endParaRPr lang="en-US" altLang="zh-CN" sz="2800" dirty="0" smtClean="0"/>
          </a:p>
          <a:p>
            <a:pPr>
              <a:buFont typeface="Arial" pitchFamily="34" charset="0"/>
              <a:buChar char="•"/>
            </a:pPr>
            <a:r>
              <a:rPr lang="en-US" altLang="zh-CN" sz="2800" dirty="0" smtClean="0"/>
              <a:t>8</a:t>
            </a:r>
            <a:r>
              <a:rPr lang="zh-CN" altLang="en-US" sz="2800" dirty="0" smtClean="0"/>
              <a:t>*</a:t>
            </a:r>
            <a:r>
              <a:rPr lang="en-US" altLang="zh-CN" sz="2800" dirty="0" smtClean="0"/>
              <a:t>8</a:t>
            </a:r>
            <a:r>
              <a:rPr lang="zh-CN" altLang="en-US" sz="2800" dirty="0" smtClean="0"/>
              <a:t>点阵（</a:t>
            </a:r>
            <a:r>
              <a:rPr lang="en-US" altLang="zh-CN" sz="2800" dirty="0" smtClean="0"/>
              <a:t>LED Matrix)</a:t>
            </a:r>
          </a:p>
          <a:p>
            <a:pPr>
              <a:buFont typeface="Arial" pitchFamily="34" charset="0"/>
              <a:buChar char="•"/>
            </a:pPr>
            <a:r>
              <a:rPr lang="zh-CN" altLang="en-US" sz="2800" dirty="0"/>
              <a:t>面包</a:t>
            </a:r>
            <a:r>
              <a:rPr lang="zh-CN" altLang="en-US" sz="2800" dirty="0" smtClean="0"/>
              <a:t>板</a:t>
            </a:r>
            <a:endParaRPr lang="en-US" altLang="zh-CN" sz="2800" dirty="0" smtClean="0"/>
          </a:p>
          <a:p>
            <a:pPr>
              <a:buFont typeface="Arial" pitchFamily="34" charset="0"/>
              <a:buChar char="•"/>
            </a:pPr>
            <a:r>
              <a:rPr lang="zh-CN" altLang="en-US" sz="2800" dirty="0" smtClean="0"/>
              <a:t>连接线若干</a:t>
            </a:r>
            <a:endParaRPr lang="en-US" altLang="zh-CN" sz="2800" dirty="0" smtClean="0"/>
          </a:p>
          <a:p>
            <a:pPr>
              <a:buFont typeface="Arial" pitchFamily="34" charset="0"/>
              <a:buChar char="•"/>
            </a:pPr>
            <a:r>
              <a:rPr lang="zh-CN" altLang="en-US" sz="2800" dirty="0" smtClean="0"/>
              <a:t>安装</a:t>
            </a:r>
            <a:r>
              <a:rPr lang="en-US" altLang="zh-CN" sz="2800" dirty="0" smtClean="0"/>
              <a:t>Arduino.IDE</a:t>
            </a:r>
          </a:p>
          <a:p>
            <a:pPr>
              <a:buFont typeface="Arial" pitchFamily="34" charset="0"/>
              <a:buChar char="•"/>
            </a:pPr>
            <a:endParaRPr lang="zh-CN" altLang="en-US" sz="2800" dirty="0"/>
          </a:p>
        </p:txBody>
      </p:sp>
      <p:pic>
        <p:nvPicPr>
          <p:cNvPr id="7" name="内容占位符 6" descr="IMG_6806.JPG"/>
          <p:cNvPicPr>
            <a:picLocks noGrp="1" noChangeAspect="1"/>
          </p:cNvPicPr>
          <p:nvPr>
            <p:ph idx="1"/>
          </p:nvPr>
        </p:nvPicPr>
        <p:blipFill>
          <a:blip r:embed="rId2" cstate="print"/>
          <a:stretch>
            <a:fillRect/>
          </a:stretch>
        </p:blipFill>
        <p:spPr>
          <a:xfrm rot="16200000">
            <a:off x="959599" y="1280761"/>
            <a:ext cx="3816425" cy="5088567"/>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实验全过程</a:t>
            </a:r>
            <a:endParaRPr lang="zh-CN" altLang="en-US" dirty="0"/>
          </a:p>
        </p:txBody>
      </p:sp>
      <p:sp>
        <p:nvSpPr>
          <p:cNvPr id="3" name="内容占位符 2"/>
          <p:cNvSpPr>
            <a:spLocks noGrp="1"/>
          </p:cNvSpPr>
          <p:nvPr>
            <p:ph idx="1"/>
          </p:nvPr>
        </p:nvSpPr>
        <p:spPr>
          <a:xfrm>
            <a:off x="457200" y="1600200"/>
            <a:ext cx="8229600" cy="4997152"/>
          </a:xfrm>
        </p:spPr>
        <p:txBody>
          <a:bodyPr>
            <a:normAutofit lnSpcReduction="10000"/>
          </a:bodyPr>
          <a:lstStyle/>
          <a:p>
            <a:r>
              <a:rPr lang="zh-CN" altLang="en-US" dirty="0" smtClean="0"/>
              <a:t>学习</a:t>
            </a:r>
            <a:r>
              <a:rPr lang="en-US" altLang="zh-CN" dirty="0" err="1" smtClean="0"/>
              <a:t>Arduino</a:t>
            </a:r>
            <a:r>
              <a:rPr lang="zh-CN" altLang="en-US" dirty="0" smtClean="0"/>
              <a:t>编程语言并设计程序</a:t>
            </a:r>
            <a:endParaRPr lang="en-US" altLang="zh-CN" dirty="0" smtClean="0"/>
          </a:p>
          <a:p>
            <a:pPr algn="ctr"/>
            <a:r>
              <a:rPr lang="zh-CN" altLang="en-US" dirty="0" smtClean="0">
                <a:hlinkClick r:id="rId2" action="ppaction://hlinksldjump"/>
              </a:rPr>
              <a:t>程序</a:t>
            </a:r>
            <a:r>
              <a:rPr lang="en-US" altLang="zh-CN" dirty="0" smtClean="0">
                <a:hlinkClick r:id="rId2" action="ppaction://hlinksldjump"/>
              </a:rPr>
              <a:t>.</a:t>
            </a:r>
            <a:r>
              <a:rPr lang="en-US" altLang="zh-CN" dirty="0" err="1" smtClean="0">
                <a:hlinkClick r:id="rId2" action="ppaction://hlinksldjump"/>
              </a:rPr>
              <a:t>ino</a:t>
            </a:r>
            <a:endParaRPr lang="en-US" altLang="zh-CN" dirty="0" smtClean="0"/>
          </a:p>
          <a:p>
            <a:r>
              <a:rPr lang="zh-CN" altLang="en-US" dirty="0" smtClean="0"/>
              <a:t>按照程序中定义的引脚进行线路连接</a:t>
            </a:r>
            <a:endParaRPr lang="en-US" altLang="zh-CN" dirty="0" smtClean="0"/>
          </a:p>
          <a:p>
            <a:pPr algn="ctr"/>
            <a:r>
              <a:rPr lang="zh-CN" altLang="en-US" dirty="0" smtClean="0">
                <a:hlinkClick r:id="rId3" action="ppaction://hlinksldjump"/>
              </a:rPr>
              <a:t>接线图</a:t>
            </a:r>
            <a:endParaRPr lang="en-US" altLang="zh-CN" dirty="0" smtClean="0"/>
          </a:p>
          <a:p>
            <a:r>
              <a:rPr lang="zh-CN" altLang="en-US" dirty="0" smtClean="0"/>
              <a:t>对参数进行测试和调整</a:t>
            </a:r>
            <a:endParaRPr lang="en-US" altLang="zh-CN" dirty="0" smtClean="0"/>
          </a:p>
          <a:p>
            <a:pPr>
              <a:buNone/>
            </a:pPr>
            <a:endParaRPr lang="en-US" altLang="zh-CN" dirty="0" smtClean="0"/>
          </a:p>
          <a:p>
            <a:r>
              <a:rPr lang="zh-CN" altLang="en-US" dirty="0" smtClean="0"/>
              <a:t>对装置的功能进行评估</a:t>
            </a:r>
            <a:endParaRPr lang="en-US" altLang="zh-CN" dirty="0"/>
          </a:p>
          <a:p>
            <a:pPr>
              <a:buNone/>
            </a:pPr>
            <a:endParaRPr lang="en-US" altLang="zh-CN" dirty="0" smtClean="0"/>
          </a:p>
          <a:p>
            <a:r>
              <a:rPr lang="zh-CN" altLang="en-US" dirty="0"/>
              <a:t>录制</a:t>
            </a:r>
            <a:r>
              <a:rPr lang="zh-CN" altLang="en-US" dirty="0" smtClean="0"/>
              <a:t>视频，制作</a:t>
            </a:r>
            <a:r>
              <a:rPr lang="en-US" altLang="zh-CN" dirty="0" smtClean="0"/>
              <a:t>PPT</a:t>
            </a:r>
            <a:r>
              <a:rPr lang="zh-CN" altLang="en-US" dirty="0" smtClean="0"/>
              <a:t>准备报告</a:t>
            </a:r>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程序</a:t>
            </a:r>
            <a:r>
              <a:rPr lang="en-US" altLang="zh-CN" dirty="0" smtClean="0"/>
              <a:t>.</a:t>
            </a:r>
            <a:r>
              <a:rPr lang="en-US" altLang="zh-CN" dirty="0" err="1" smtClean="0"/>
              <a:t>ino</a:t>
            </a:r>
            <a:endParaRPr lang="zh-CN" altLang="en-US" dirty="0"/>
          </a:p>
        </p:txBody>
      </p:sp>
      <p:sp>
        <p:nvSpPr>
          <p:cNvPr id="3" name="内容占位符 2"/>
          <p:cNvSpPr>
            <a:spLocks noGrp="1"/>
          </p:cNvSpPr>
          <p:nvPr>
            <p:ph idx="1"/>
          </p:nvPr>
        </p:nvSpPr>
        <p:spPr/>
        <p:txBody>
          <a:bodyPr/>
          <a:lstStyle/>
          <a:p>
            <a:r>
              <a:rPr lang="zh-CN" altLang="en-US" dirty="0" smtClean="0"/>
              <a:t>定义部分</a:t>
            </a:r>
            <a:endParaRPr lang="en-US" altLang="zh-CN" dirty="0" smtClean="0"/>
          </a:p>
          <a:p>
            <a:endParaRPr lang="zh-CN" altLang="en-US" dirty="0"/>
          </a:p>
        </p:txBody>
      </p:sp>
      <p:pic>
        <p:nvPicPr>
          <p:cNvPr id="4" name="图片 3" descr="QQ截图20150103162126.png"/>
          <p:cNvPicPr>
            <a:picLocks noChangeAspect="1"/>
          </p:cNvPicPr>
          <p:nvPr/>
        </p:nvPicPr>
        <p:blipFill>
          <a:blip r:embed="rId2" cstate="print"/>
          <a:stretch>
            <a:fillRect/>
          </a:stretch>
        </p:blipFill>
        <p:spPr>
          <a:xfrm>
            <a:off x="899592" y="2204864"/>
            <a:ext cx="1245869" cy="2808312"/>
          </a:xfrm>
          <a:prstGeom prst="rect">
            <a:avLst/>
          </a:prstGeom>
        </p:spPr>
      </p:pic>
      <p:pic>
        <p:nvPicPr>
          <p:cNvPr id="6" name="图片 5" descr="1-4.png"/>
          <p:cNvPicPr>
            <a:picLocks noChangeAspect="1"/>
          </p:cNvPicPr>
          <p:nvPr/>
        </p:nvPicPr>
        <p:blipFill>
          <a:blip r:embed="rId3" cstate="print"/>
          <a:stretch>
            <a:fillRect/>
          </a:stretch>
        </p:blipFill>
        <p:spPr>
          <a:xfrm>
            <a:off x="2123728" y="2204864"/>
            <a:ext cx="1444468" cy="4155152"/>
          </a:xfrm>
          <a:prstGeom prst="rect">
            <a:avLst/>
          </a:prstGeom>
        </p:spPr>
      </p:pic>
      <p:pic>
        <p:nvPicPr>
          <p:cNvPr id="7" name="图片 6" descr="5-8.png"/>
          <p:cNvPicPr>
            <a:picLocks noChangeAspect="1"/>
          </p:cNvPicPr>
          <p:nvPr/>
        </p:nvPicPr>
        <p:blipFill>
          <a:blip r:embed="rId4" cstate="print"/>
          <a:stretch>
            <a:fillRect/>
          </a:stretch>
        </p:blipFill>
        <p:spPr>
          <a:xfrm>
            <a:off x="3563888" y="1916832"/>
            <a:ext cx="1484026" cy="446449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程序</a:t>
            </a:r>
            <a:r>
              <a:rPr lang="en-US" altLang="zh-CN" dirty="0" smtClean="0"/>
              <a:t>.</a:t>
            </a:r>
            <a:r>
              <a:rPr lang="en-US" altLang="zh-CN" dirty="0" err="1" smtClean="0"/>
              <a:t>ino</a:t>
            </a:r>
            <a:endParaRPr lang="zh-CN" altLang="en-US" dirty="0"/>
          </a:p>
        </p:txBody>
      </p:sp>
      <p:sp>
        <p:nvSpPr>
          <p:cNvPr id="3" name="内容占位符 2"/>
          <p:cNvSpPr>
            <a:spLocks noGrp="1"/>
          </p:cNvSpPr>
          <p:nvPr>
            <p:ph idx="1"/>
          </p:nvPr>
        </p:nvSpPr>
        <p:spPr/>
        <p:txBody>
          <a:bodyPr/>
          <a:lstStyle/>
          <a:p>
            <a:r>
              <a:rPr lang="en-US" altLang="zh-CN" dirty="0" smtClean="0"/>
              <a:t>Setup</a:t>
            </a:r>
          </a:p>
          <a:p>
            <a:endParaRPr lang="zh-CN" altLang="en-US" dirty="0"/>
          </a:p>
        </p:txBody>
      </p:sp>
      <p:pic>
        <p:nvPicPr>
          <p:cNvPr id="4" name="图片 3" descr="QQ截图20150103162444.png"/>
          <p:cNvPicPr>
            <a:picLocks noChangeAspect="1"/>
          </p:cNvPicPr>
          <p:nvPr/>
        </p:nvPicPr>
        <p:blipFill>
          <a:blip r:embed="rId2" cstate="print"/>
          <a:stretch>
            <a:fillRect/>
          </a:stretch>
        </p:blipFill>
        <p:spPr>
          <a:xfrm>
            <a:off x="3275856" y="1916832"/>
            <a:ext cx="2147753" cy="432048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程序</a:t>
            </a:r>
            <a:r>
              <a:rPr lang="en-US" altLang="zh-CN" dirty="0" smtClean="0"/>
              <a:t>.</a:t>
            </a:r>
            <a:r>
              <a:rPr lang="en-US" altLang="zh-CN" dirty="0" err="1" smtClean="0"/>
              <a:t>ino</a:t>
            </a:r>
            <a:endParaRPr lang="zh-CN" altLang="en-US" dirty="0"/>
          </a:p>
        </p:txBody>
      </p:sp>
      <p:sp>
        <p:nvSpPr>
          <p:cNvPr id="3" name="内容占位符 2"/>
          <p:cNvSpPr>
            <a:spLocks noGrp="1"/>
          </p:cNvSpPr>
          <p:nvPr>
            <p:ph idx="1"/>
          </p:nvPr>
        </p:nvSpPr>
        <p:spPr/>
        <p:txBody>
          <a:bodyPr/>
          <a:lstStyle/>
          <a:p>
            <a:r>
              <a:rPr lang="en-US" altLang="zh-CN" dirty="0" smtClean="0"/>
              <a:t>Loop</a:t>
            </a:r>
          </a:p>
          <a:p>
            <a:endParaRPr lang="zh-CN" altLang="en-US" dirty="0"/>
          </a:p>
        </p:txBody>
      </p:sp>
      <p:pic>
        <p:nvPicPr>
          <p:cNvPr id="4" name="图片 3" descr="QQ截图20150103162613.png"/>
          <p:cNvPicPr>
            <a:picLocks noChangeAspect="1"/>
          </p:cNvPicPr>
          <p:nvPr/>
        </p:nvPicPr>
        <p:blipFill>
          <a:blip r:embed="rId2" cstate="print"/>
          <a:stretch>
            <a:fillRect/>
          </a:stretch>
        </p:blipFill>
        <p:spPr>
          <a:xfrm>
            <a:off x="1763688" y="2204864"/>
            <a:ext cx="4541964" cy="3456384"/>
          </a:xfrm>
          <a:prstGeom prst="rect">
            <a:avLst/>
          </a:prstGeom>
        </p:spPr>
      </p:pic>
      <p:sp>
        <p:nvSpPr>
          <p:cNvPr id="5" name="矩形 4"/>
          <p:cNvSpPr/>
          <p:nvPr/>
        </p:nvSpPr>
        <p:spPr>
          <a:xfrm rot="19856726">
            <a:off x="1605637" y="3200031"/>
            <a:ext cx="4930711" cy="923330"/>
          </a:xfrm>
          <a:prstGeom prst="rect">
            <a:avLst/>
          </a:prstGeom>
          <a:noFill/>
        </p:spPr>
        <p:txBody>
          <a:bodyPr wrap="square" lIns="91440" tIns="45720" rIns="91440" bIns="45720">
            <a:spAutoFit/>
          </a:bodyPr>
          <a:lstStyle/>
          <a:p>
            <a:pPr algn="ctr"/>
            <a:r>
              <a:rPr lang="zh-CN" altLang="en-US" sz="5400" b="1" cap="none" spc="0"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改起来好麻烦</a:t>
            </a:r>
            <a:endParaRPr lang="zh-CN" altLang="en-US" sz="5400" b="1" cap="none" spc="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pic>
        <p:nvPicPr>
          <p:cNvPr id="6" name="图片 5" descr="QQ截图20150105191314.png"/>
          <p:cNvPicPr>
            <a:picLocks noChangeAspect="1"/>
          </p:cNvPicPr>
          <p:nvPr/>
        </p:nvPicPr>
        <p:blipFill>
          <a:blip r:embed="rId3" cstate="print"/>
          <a:stretch>
            <a:fillRect/>
          </a:stretch>
        </p:blipFill>
        <p:spPr>
          <a:xfrm>
            <a:off x="1475656" y="1772816"/>
            <a:ext cx="1880210" cy="3384376"/>
          </a:xfrm>
          <a:prstGeom prst="rect">
            <a:avLst/>
          </a:prstGeom>
        </p:spPr>
      </p:pic>
      <p:pic>
        <p:nvPicPr>
          <p:cNvPr id="7" name="图片 6" descr="QQ截图20150105191335.png"/>
          <p:cNvPicPr>
            <a:picLocks noChangeAspect="1"/>
          </p:cNvPicPr>
          <p:nvPr/>
        </p:nvPicPr>
        <p:blipFill>
          <a:blip r:embed="rId4" cstate="print"/>
          <a:stretch>
            <a:fillRect/>
          </a:stretch>
        </p:blipFill>
        <p:spPr>
          <a:xfrm>
            <a:off x="5399584" y="0"/>
            <a:ext cx="3744416" cy="6694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1" nodeType="click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style.rotation</p:attrName>
                                        </p:attrNameLst>
                                      </p:cBhvr>
                                      <p:tavLst>
                                        <p:tav tm="0">
                                          <p:val>
                                            <p:fltVal val="720"/>
                                          </p:val>
                                        </p:tav>
                                        <p:tav tm="100000">
                                          <p:val>
                                            <p:fltVal val="0"/>
                                          </p:val>
                                        </p:tav>
                                      </p:tavLst>
                                    </p:anim>
                                    <p:anim calcmode="lin" valueType="num">
                                      <p:cBhvr>
                                        <p:cTn id="9" dur="500" fill="hold"/>
                                        <p:tgtEl>
                                          <p:spTgt spid="5"/>
                                        </p:tgtEl>
                                        <p:attrNameLst>
                                          <p:attrName>ppt_h</p:attrName>
                                        </p:attrNameLst>
                                      </p:cBhvr>
                                      <p:tavLst>
                                        <p:tav tm="0">
                                          <p:val>
                                            <p:fltVal val="0"/>
                                          </p:val>
                                        </p:tav>
                                        <p:tav tm="100000">
                                          <p:val>
                                            <p:strVal val="#ppt_h"/>
                                          </p:val>
                                        </p:tav>
                                      </p:tavLst>
                                    </p:anim>
                                    <p:anim calcmode="lin" valueType="num">
                                      <p:cBhvr>
                                        <p:cTn id="10" dur="500" fill="hold"/>
                                        <p:tgtEl>
                                          <p:spTgt spid="5"/>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程序</a:t>
            </a:r>
            <a:r>
              <a:rPr lang="en-US" altLang="zh-CN" dirty="0" smtClean="0"/>
              <a:t>.</a:t>
            </a:r>
            <a:r>
              <a:rPr lang="en-US" altLang="zh-CN" dirty="0" err="1" smtClean="0"/>
              <a:t>ino</a:t>
            </a:r>
            <a:endParaRPr lang="zh-CN" altLang="en-US" dirty="0"/>
          </a:p>
        </p:txBody>
      </p:sp>
      <p:sp>
        <p:nvSpPr>
          <p:cNvPr id="3" name="内容占位符 2"/>
          <p:cNvSpPr>
            <a:spLocks noGrp="1"/>
          </p:cNvSpPr>
          <p:nvPr>
            <p:ph idx="1"/>
          </p:nvPr>
        </p:nvSpPr>
        <p:spPr/>
        <p:txBody>
          <a:bodyPr/>
          <a:lstStyle/>
          <a:p>
            <a:r>
              <a:rPr lang="en-US" altLang="zh-CN" dirty="0" smtClean="0"/>
              <a:t>Display</a:t>
            </a:r>
          </a:p>
          <a:p>
            <a:endParaRPr lang="zh-CN" altLang="en-US" dirty="0"/>
          </a:p>
        </p:txBody>
      </p:sp>
      <p:pic>
        <p:nvPicPr>
          <p:cNvPr id="4" name="图片 3" descr="QQ截图20150103162817.png"/>
          <p:cNvPicPr>
            <a:picLocks noChangeAspect="1"/>
          </p:cNvPicPr>
          <p:nvPr/>
        </p:nvPicPr>
        <p:blipFill>
          <a:blip r:embed="rId2" cstate="print"/>
          <a:stretch>
            <a:fillRect/>
          </a:stretch>
        </p:blipFill>
        <p:spPr>
          <a:xfrm>
            <a:off x="395536" y="2325348"/>
            <a:ext cx="3252099" cy="4532652"/>
          </a:xfrm>
          <a:prstGeom prst="rect">
            <a:avLst/>
          </a:prstGeom>
        </p:spPr>
      </p:pic>
      <p:pic>
        <p:nvPicPr>
          <p:cNvPr id="5" name="图片 4" descr="QQ截图20150103162841.png"/>
          <p:cNvPicPr>
            <a:picLocks noChangeAspect="1"/>
          </p:cNvPicPr>
          <p:nvPr/>
        </p:nvPicPr>
        <p:blipFill>
          <a:blip r:embed="rId3" cstate="print"/>
          <a:stretch>
            <a:fillRect/>
          </a:stretch>
        </p:blipFill>
        <p:spPr>
          <a:xfrm>
            <a:off x="3923928" y="2276872"/>
            <a:ext cx="4942857" cy="4257143"/>
          </a:xfrm>
          <a:prstGeom prst="rect">
            <a:avLst/>
          </a:prstGeom>
        </p:spPr>
      </p:pic>
      <p:sp>
        <p:nvSpPr>
          <p:cNvPr id="7" name="TextBox 6"/>
          <p:cNvSpPr txBox="1"/>
          <p:nvPr/>
        </p:nvSpPr>
        <p:spPr>
          <a:xfrm>
            <a:off x="7956376" y="6525344"/>
            <a:ext cx="936104" cy="369332"/>
          </a:xfrm>
          <a:prstGeom prst="rect">
            <a:avLst/>
          </a:prstGeom>
          <a:noFill/>
        </p:spPr>
        <p:txBody>
          <a:bodyPr wrap="square" rtlCol="0">
            <a:spAutoFit/>
          </a:bodyPr>
          <a:lstStyle/>
          <a:p>
            <a:r>
              <a:rPr lang="en-US" altLang="zh-CN" dirty="0" smtClean="0">
                <a:hlinkClick r:id="rId4" action="ppaction://hlinksldjump"/>
              </a:rPr>
              <a:t>return</a:t>
            </a:r>
            <a:endParaRPr lang="zh-CN"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接线图</a:t>
            </a:r>
            <a:endParaRPr lang="zh-CN" altLang="en-US" dirty="0"/>
          </a:p>
        </p:txBody>
      </p:sp>
      <p:sp>
        <p:nvSpPr>
          <p:cNvPr id="3" name="内容占位符 2"/>
          <p:cNvSpPr>
            <a:spLocks noGrp="1"/>
          </p:cNvSpPr>
          <p:nvPr>
            <p:ph idx="1"/>
          </p:nvPr>
        </p:nvSpPr>
        <p:spPr/>
        <p:txBody>
          <a:bodyPr/>
          <a:lstStyle/>
          <a:p>
            <a:r>
              <a:rPr lang="zh-CN" altLang="en-US" dirty="0" smtClean="0"/>
              <a:t>点阵接线图</a:t>
            </a:r>
            <a:endParaRPr lang="en-US" altLang="zh-CN" dirty="0" smtClean="0"/>
          </a:p>
          <a:p>
            <a:endParaRPr lang="zh-CN" altLang="en-US" dirty="0"/>
          </a:p>
        </p:txBody>
      </p:sp>
      <p:pic>
        <p:nvPicPr>
          <p:cNvPr id="4" name="图片 3" descr="QQ截图20150103163246.png"/>
          <p:cNvPicPr>
            <a:picLocks noChangeAspect="1"/>
          </p:cNvPicPr>
          <p:nvPr/>
        </p:nvPicPr>
        <p:blipFill>
          <a:blip r:embed="rId3" cstate="print"/>
          <a:stretch>
            <a:fillRect/>
          </a:stretch>
        </p:blipFill>
        <p:spPr>
          <a:xfrm>
            <a:off x="1043608" y="2420888"/>
            <a:ext cx="2304256" cy="3786489"/>
          </a:xfrm>
          <a:prstGeom prst="rect">
            <a:avLst/>
          </a:prstGeom>
        </p:spPr>
      </p:pic>
      <p:pic>
        <p:nvPicPr>
          <p:cNvPr id="6" name="图片 5" descr="IMG_6843.JPG"/>
          <p:cNvPicPr>
            <a:picLocks noChangeAspect="1"/>
          </p:cNvPicPr>
          <p:nvPr/>
        </p:nvPicPr>
        <p:blipFill>
          <a:blip r:embed="rId4" cstate="print"/>
          <a:stretch>
            <a:fillRect/>
          </a:stretch>
        </p:blipFill>
        <p:spPr>
          <a:xfrm>
            <a:off x="3491880" y="2132856"/>
            <a:ext cx="5436096" cy="407707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测试调整参数</a:t>
            </a:r>
            <a:endParaRPr lang="zh-CN" altLang="en-US" dirty="0"/>
          </a:p>
        </p:txBody>
      </p:sp>
      <p:sp>
        <p:nvSpPr>
          <p:cNvPr id="3" name="内容占位符 2"/>
          <p:cNvSpPr>
            <a:spLocks noGrp="1"/>
          </p:cNvSpPr>
          <p:nvPr>
            <p:ph idx="1"/>
          </p:nvPr>
        </p:nvSpPr>
        <p:spPr/>
        <p:txBody>
          <a:bodyPr/>
          <a:lstStyle/>
          <a:p>
            <a:r>
              <a:rPr lang="zh-CN" altLang="en-US" dirty="0"/>
              <a:t>产品</a:t>
            </a:r>
            <a:r>
              <a:rPr lang="zh-CN" altLang="en-US" dirty="0" smtClean="0"/>
              <a:t>说明书上的数据</a:t>
            </a:r>
            <a:r>
              <a:rPr lang="en-US" altLang="zh-CN" dirty="0" smtClean="0"/>
              <a:t>——</a:t>
            </a:r>
            <a:r>
              <a:rPr lang="zh-CN" altLang="en-US" dirty="0" smtClean="0"/>
              <a:t>模拟值超</a:t>
            </a:r>
            <a:r>
              <a:rPr lang="en-US" altLang="zh-CN" dirty="0" smtClean="0"/>
              <a:t>700</a:t>
            </a:r>
            <a:r>
              <a:rPr lang="zh-CN" altLang="en-US" dirty="0" smtClean="0"/>
              <a:t>报警</a:t>
            </a:r>
            <a:endParaRPr lang="en-US" altLang="zh-CN" dirty="0" smtClean="0"/>
          </a:p>
          <a:p>
            <a:endParaRPr lang="en-US" altLang="zh-CN" dirty="0" smtClean="0"/>
          </a:p>
          <a:p>
            <a:r>
              <a:rPr lang="en-US" altLang="zh-CN" dirty="0" smtClean="0"/>
              <a:t>0—700</a:t>
            </a:r>
          </a:p>
          <a:p>
            <a:endParaRPr lang="en-US" altLang="zh-CN" dirty="0"/>
          </a:p>
          <a:p>
            <a:endParaRPr lang="zh-CN" altLang="en-US" dirty="0"/>
          </a:p>
        </p:txBody>
      </p:sp>
      <p:graphicFrame>
        <p:nvGraphicFramePr>
          <p:cNvPr id="5" name="表格 4"/>
          <p:cNvGraphicFramePr>
            <a:graphicFrameLocks noGrp="1"/>
          </p:cNvGraphicFramePr>
          <p:nvPr/>
        </p:nvGraphicFramePr>
        <p:xfrm>
          <a:off x="755576" y="3789040"/>
          <a:ext cx="7344819" cy="1144136"/>
        </p:xfrm>
        <a:graphic>
          <a:graphicData uri="http://schemas.openxmlformats.org/drawingml/2006/table">
            <a:tbl>
              <a:tblPr firstRow="1" bandRow="1">
                <a:tableStyleId>{21E4AEA4-8DFA-4A89-87EB-49C32662AFE0}</a:tableStyleId>
              </a:tblPr>
              <a:tblGrid>
                <a:gridCol w="816091"/>
                <a:gridCol w="816091"/>
                <a:gridCol w="816091"/>
                <a:gridCol w="816091"/>
                <a:gridCol w="816091"/>
                <a:gridCol w="816091"/>
                <a:gridCol w="816091"/>
                <a:gridCol w="816091"/>
                <a:gridCol w="816091"/>
              </a:tblGrid>
              <a:tr h="504056">
                <a:tc>
                  <a:txBody>
                    <a:bodyPr/>
                    <a:lstStyle/>
                    <a:p>
                      <a:r>
                        <a:rPr lang="zh-CN" altLang="en-US" dirty="0" smtClean="0"/>
                        <a:t>层数</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2</a:t>
                      </a:r>
                      <a:endParaRPr lang="zh-CN" altLang="en-US" dirty="0"/>
                    </a:p>
                  </a:txBody>
                  <a:tcPr/>
                </a:tc>
                <a:tc>
                  <a:txBody>
                    <a:bodyPr/>
                    <a:lstStyle/>
                    <a:p>
                      <a:r>
                        <a:rPr lang="en-US" altLang="zh-CN" dirty="0" smtClean="0"/>
                        <a:t>3</a:t>
                      </a:r>
                      <a:endParaRPr lang="zh-CN" altLang="en-US" dirty="0"/>
                    </a:p>
                  </a:txBody>
                  <a:tcPr/>
                </a:tc>
                <a:tc>
                  <a:txBody>
                    <a:bodyPr/>
                    <a:lstStyle/>
                    <a:p>
                      <a:r>
                        <a:rPr lang="en-US" altLang="zh-CN" dirty="0" smtClean="0"/>
                        <a:t>4</a:t>
                      </a:r>
                      <a:endParaRPr lang="zh-CN" altLang="en-US" dirty="0"/>
                    </a:p>
                  </a:txBody>
                  <a:tcPr/>
                </a:tc>
                <a:tc>
                  <a:txBody>
                    <a:bodyPr/>
                    <a:lstStyle/>
                    <a:p>
                      <a:r>
                        <a:rPr lang="en-US" altLang="zh-CN" dirty="0" smtClean="0"/>
                        <a:t>5</a:t>
                      </a:r>
                      <a:endParaRPr lang="zh-CN" altLang="en-US" dirty="0"/>
                    </a:p>
                  </a:txBody>
                  <a:tcPr/>
                </a:tc>
                <a:tc>
                  <a:txBody>
                    <a:bodyPr/>
                    <a:lstStyle/>
                    <a:p>
                      <a:r>
                        <a:rPr lang="en-US" altLang="zh-CN" dirty="0" smtClean="0"/>
                        <a:t>6</a:t>
                      </a:r>
                      <a:endParaRPr lang="zh-CN" altLang="en-US" dirty="0"/>
                    </a:p>
                  </a:txBody>
                  <a:tcPr/>
                </a:tc>
                <a:tc>
                  <a:txBody>
                    <a:bodyPr/>
                    <a:lstStyle/>
                    <a:p>
                      <a:r>
                        <a:rPr lang="en-US" altLang="zh-CN" dirty="0" smtClean="0"/>
                        <a:t>7</a:t>
                      </a:r>
                      <a:endParaRPr lang="zh-CN" altLang="en-US" dirty="0"/>
                    </a:p>
                  </a:txBody>
                  <a:tcPr/>
                </a:tc>
                <a:tc>
                  <a:txBody>
                    <a:bodyPr/>
                    <a:lstStyle/>
                    <a:p>
                      <a:r>
                        <a:rPr lang="en-US" altLang="zh-CN" dirty="0" smtClean="0"/>
                        <a:t>8</a:t>
                      </a:r>
                      <a:endParaRPr lang="zh-CN" altLang="en-US" dirty="0"/>
                    </a:p>
                  </a:txBody>
                  <a:tcPr/>
                </a:tc>
              </a:tr>
              <a:tr h="504056">
                <a:tc>
                  <a:txBody>
                    <a:bodyPr/>
                    <a:lstStyle/>
                    <a:p>
                      <a:r>
                        <a:rPr lang="zh-CN" altLang="en-US" dirty="0" smtClean="0"/>
                        <a:t>模拟值</a:t>
                      </a:r>
                      <a:endParaRPr lang="zh-CN" altLang="en-US" dirty="0"/>
                    </a:p>
                  </a:txBody>
                  <a:tcPr/>
                </a:tc>
                <a:tc>
                  <a:txBody>
                    <a:bodyPr/>
                    <a:lstStyle/>
                    <a:p>
                      <a:r>
                        <a:rPr lang="en-US" altLang="zh-CN" dirty="0" smtClean="0"/>
                        <a:t>530</a:t>
                      </a:r>
                      <a:endParaRPr lang="zh-CN" altLang="en-US" dirty="0"/>
                    </a:p>
                  </a:txBody>
                  <a:tcPr/>
                </a:tc>
                <a:tc>
                  <a:txBody>
                    <a:bodyPr/>
                    <a:lstStyle/>
                    <a:p>
                      <a:r>
                        <a:rPr lang="en-US" altLang="zh-CN" dirty="0" smtClean="0"/>
                        <a:t>650</a:t>
                      </a:r>
                      <a:endParaRPr lang="zh-CN" altLang="en-US" dirty="0"/>
                    </a:p>
                  </a:txBody>
                  <a:tcPr/>
                </a:tc>
                <a:tc>
                  <a:txBody>
                    <a:bodyPr/>
                    <a:lstStyle/>
                    <a:p>
                      <a:r>
                        <a:rPr lang="en-US" altLang="zh-CN" dirty="0" smtClean="0"/>
                        <a:t>680</a:t>
                      </a:r>
                      <a:endParaRPr lang="zh-CN" altLang="en-US" dirty="0"/>
                    </a:p>
                  </a:txBody>
                  <a:tcPr/>
                </a:tc>
                <a:tc>
                  <a:txBody>
                    <a:bodyPr/>
                    <a:lstStyle/>
                    <a:p>
                      <a:r>
                        <a:rPr lang="en-US" altLang="zh-CN" dirty="0" smtClean="0"/>
                        <a:t>690</a:t>
                      </a:r>
                      <a:endParaRPr lang="zh-CN" altLang="en-US" dirty="0"/>
                    </a:p>
                  </a:txBody>
                  <a:tcPr/>
                </a:tc>
                <a:tc>
                  <a:txBody>
                    <a:bodyPr/>
                    <a:lstStyle/>
                    <a:p>
                      <a:r>
                        <a:rPr lang="en-US" altLang="zh-CN" dirty="0" smtClean="0"/>
                        <a:t>702</a:t>
                      </a:r>
                      <a:endParaRPr lang="zh-CN" altLang="en-US" dirty="0"/>
                    </a:p>
                  </a:txBody>
                  <a:tcPr/>
                </a:tc>
                <a:tc>
                  <a:txBody>
                    <a:bodyPr/>
                    <a:lstStyle/>
                    <a:p>
                      <a:r>
                        <a:rPr lang="en-US" altLang="zh-CN" dirty="0" smtClean="0"/>
                        <a:t>717</a:t>
                      </a:r>
                      <a:endParaRPr lang="zh-CN" altLang="en-US" dirty="0"/>
                    </a:p>
                  </a:txBody>
                  <a:tcPr/>
                </a:tc>
                <a:tc>
                  <a:txBody>
                    <a:bodyPr/>
                    <a:lstStyle/>
                    <a:p>
                      <a:r>
                        <a:rPr lang="en-US" altLang="zh-CN" dirty="0" smtClean="0"/>
                        <a:t>723</a:t>
                      </a:r>
                      <a:endParaRPr lang="zh-CN" altLang="en-US" dirty="0"/>
                    </a:p>
                  </a:txBody>
                  <a:tcPr/>
                </a:tc>
                <a:tc>
                  <a:txBody>
                    <a:bodyPr/>
                    <a:lstStyle/>
                    <a:p>
                      <a:r>
                        <a:rPr lang="en-US" altLang="zh-CN" dirty="0" smtClean="0"/>
                        <a:t>725</a:t>
                      </a:r>
                      <a:endParaRPr lang="zh-CN" altLang="en-US" dirty="0"/>
                    </a:p>
                  </a:txBody>
                  <a:tcPr/>
                </a:tc>
              </a:tr>
            </a:tbl>
          </a:graphicData>
        </a:graphic>
      </p:graphicFrame>
      <p:cxnSp>
        <p:nvCxnSpPr>
          <p:cNvPr id="8" name="直接连接符 7"/>
          <p:cNvCxnSpPr/>
          <p:nvPr/>
        </p:nvCxnSpPr>
        <p:spPr>
          <a:xfrm flipV="1">
            <a:off x="1043608" y="5157192"/>
            <a:ext cx="1800200" cy="144016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图片 11" descr="IMG_6807.JPG"/>
          <p:cNvPicPr>
            <a:picLocks noChangeAspect="1"/>
          </p:cNvPicPr>
          <p:nvPr/>
        </p:nvPicPr>
        <p:blipFill>
          <a:blip r:embed="rId2" cstate="print"/>
          <a:stretch>
            <a:fillRect/>
          </a:stretch>
        </p:blipFill>
        <p:spPr>
          <a:xfrm>
            <a:off x="5652120" y="5013176"/>
            <a:ext cx="2268252" cy="3024336"/>
          </a:xfrm>
          <a:prstGeom prst="rect">
            <a:avLst/>
          </a:prstGeom>
        </p:spPr>
      </p:pic>
      <p:sp>
        <p:nvSpPr>
          <p:cNvPr id="13" name="乘号 12"/>
          <p:cNvSpPr/>
          <p:nvPr/>
        </p:nvSpPr>
        <p:spPr>
          <a:xfrm>
            <a:off x="1115616" y="2708920"/>
            <a:ext cx="936104" cy="72008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乘号 13"/>
          <p:cNvSpPr/>
          <p:nvPr/>
        </p:nvSpPr>
        <p:spPr>
          <a:xfrm>
            <a:off x="1475656" y="5517232"/>
            <a:ext cx="936104" cy="72008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ox(in)">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功能评估</a:t>
            </a:r>
            <a:endParaRPr lang="zh-CN" altLang="en-US" dirty="0"/>
          </a:p>
        </p:txBody>
      </p:sp>
      <p:sp>
        <p:nvSpPr>
          <p:cNvPr id="3" name="内容占位符 2"/>
          <p:cNvSpPr>
            <a:spLocks noGrp="1"/>
          </p:cNvSpPr>
          <p:nvPr>
            <p:ph idx="1"/>
          </p:nvPr>
        </p:nvSpPr>
        <p:spPr/>
        <p:txBody>
          <a:bodyPr>
            <a:normAutofit fontScale="85000" lnSpcReduction="20000"/>
          </a:bodyPr>
          <a:lstStyle/>
          <a:p>
            <a:r>
              <a:rPr lang="zh-CN" altLang="en-US" dirty="0" smtClean="0"/>
              <a:t>可以直观的显示水位，在看不到水容器内部的情况下检测水位。但是只适用于增长不很快且无大量水花飞溅的场合，不然会影响测量。</a:t>
            </a:r>
            <a:endParaRPr lang="en-US" altLang="zh-CN" dirty="0" smtClean="0"/>
          </a:p>
          <a:p>
            <a:endParaRPr lang="en-US" altLang="zh-CN" dirty="0" smtClean="0"/>
          </a:p>
          <a:p>
            <a:r>
              <a:rPr lang="zh-CN" altLang="en-US" dirty="0" smtClean="0"/>
              <a:t>分段值受水体温度、水质的影响。演示视频中的数值测定用的是</a:t>
            </a:r>
            <a:r>
              <a:rPr lang="en-US" altLang="zh-CN" dirty="0" smtClean="0"/>
              <a:t>25</a:t>
            </a:r>
            <a:r>
              <a:rPr lang="zh-CN" altLang="en-US" dirty="0" smtClean="0"/>
              <a:t>摄氏度的蒸馏水。在用于其他用途时应该对参数进行调整。（需要更加稳定的精确的传感器）</a:t>
            </a:r>
            <a:endParaRPr lang="en-US" altLang="zh-CN" dirty="0" smtClean="0"/>
          </a:p>
          <a:p>
            <a:endParaRPr lang="en-US" altLang="zh-CN" dirty="0" smtClean="0"/>
          </a:p>
          <a:p>
            <a:r>
              <a:rPr lang="zh-CN" altLang="en-US" dirty="0" smtClean="0"/>
              <a:t>在水位下降时残留在水位线上附着于传感器上的水会在短时间内影响数据的测量。在实际应用时可以用将传感器片倾斜以利用重力减小这一影响。</a:t>
            </a:r>
            <a:endParaRPr lang="en-US" altLang="zh-CN"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演示视频</a:t>
            </a:r>
            <a:endParaRPr lang="zh-CN" altLang="en-US" dirty="0"/>
          </a:p>
        </p:txBody>
      </p:sp>
      <p:pic>
        <p:nvPicPr>
          <p:cNvPr id="4" name="手机QQ视频_20150105191415.mp4">
            <a:hlinkClick r:id="" action="ppaction://media"/>
          </p:cNvPr>
          <p:cNvPicPr>
            <a:picLocks noGrp="1" noRot="1" noChangeAspect="1"/>
          </p:cNvPicPr>
          <p:nvPr>
            <p:ph idx="1"/>
            <a:videoFile r:link="rId1"/>
          </p:nvPr>
        </p:nvPicPr>
        <p:blipFill>
          <a:blip r:embed="rId3" cstate="print"/>
          <a:stretch>
            <a:fillRect/>
          </a:stretch>
        </p:blipFill>
        <p:spPr>
          <a:xfrm>
            <a:off x="1475656" y="1556792"/>
            <a:ext cx="6480720" cy="48605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引用及参考</a:t>
            </a:r>
            <a:endParaRPr lang="zh-CN" altLang="en-US" dirty="0"/>
          </a:p>
        </p:txBody>
      </p:sp>
      <p:sp>
        <p:nvSpPr>
          <p:cNvPr id="3" name="内容占位符 2"/>
          <p:cNvSpPr>
            <a:spLocks noGrp="1"/>
          </p:cNvSpPr>
          <p:nvPr>
            <p:ph idx="1"/>
          </p:nvPr>
        </p:nvSpPr>
        <p:spPr/>
        <p:txBody>
          <a:bodyPr/>
          <a:lstStyle/>
          <a:p>
            <a:r>
              <a:rPr lang="en-US" altLang="zh-CN" dirty="0" err="1" smtClean="0"/>
              <a:t>Arduino</a:t>
            </a:r>
            <a:r>
              <a:rPr lang="zh-CN" altLang="en-US" dirty="0" smtClean="0"/>
              <a:t>部分原理图引用自</a:t>
            </a:r>
            <a:r>
              <a:rPr lang="en-US" altLang="zh-CN" dirty="0" err="1" smtClean="0"/>
              <a:t>Arduino</a:t>
            </a:r>
            <a:r>
              <a:rPr lang="zh-CN" altLang="en-US" dirty="0" smtClean="0"/>
              <a:t>官网</a:t>
            </a:r>
            <a:endParaRPr lang="en-US" altLang="zh-CN" dirty="0" smtClean="0"/>
          </a:p>
          <a:p>
            <a:endParaRPr lang="en-US" altLang="zh-CN" dirty="0" smtClean="0"/>
          </a:p>
          <a:p>
            <a:endParaRPr lang="en-US" altLang="zh-CN"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987824" y="2636912"/>
            <a:ext cx="3096344" cy="1800200"/>
          </a:xfrm>
        </p:spPr>
        <p:txBody>
          <a:bodyPr/>
          <a:lstStyle/>
          <a:p>
            <a:r>
              <a:rPr lang="en-US" altLang="zh-CN" dirty="0" smtClean="0"/>
              <a:t>Q&amp;A</a:t>
            </a:r>
            <a:endParaRPr lang="zh-CN" altLang="en-US" dirty="0"/>
          </a:p>
        </p:txBody>
      </p:sp>
      <p:sp>
        <p:nvSpPr>
          <p:cNvPr id="3" name="内容占位符 2"/>
          <p:cNvSpPr>
            <a:spLocks noGrp="1"/>
          </p:cNvSpPr>
          <p:nvPr>
            <p:ph idx="1"/>
          </p:nvPr>
        </p:nvSpPr>
        <p:spPr/>
        <p:txBody>
          <a:bodyPr/>
          <a:lstStyle/>
          <a:p>
            <a:endParaRPr lang="zh-CN" alt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TotalTime>
  <Words>291</Words>
  <Application>Microsoft Office PowerPoint</Application>
  <PresentationFormat>全屏显示(4:3)</PresentationFormat>
  <Paragraphs>73</Paragraphs>
  <Slides>16</Slides>
  <Notes>1</Notes>
  <HiddenSlides>0</HiddenSlides>
  <MMClips>1</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Office 主题</vt:lpstr>
      <vt:lpstr>水位检测报警装置介绍 </vt:lpstr>
      <vt:lpstr>Peer Review</vt:lpstr>
      <vt:lpstr>Arduino?</vt:lpstr>
      <vt:lpstr>设计思路</vt:lpstr>
      <vt:lpstr>元器件及程序准备</vt:lpstr>
      <vt:lpstr>实验全过程</vt:lpstr>
      <vt:lpstr>程序.ino</vt:lpstr>
      <vt:lpstr>程序.ino</vt:lpstr>
      <vt:lpstr>程序.ino</vt:lpstr>
      <vt:lpstr>程序.ino</vt:lpstr>
      <vt:lpstr>接线图</vt:lpstr>
      <vt:lpstr>测试调整参数</vt:lpstr>
      <vt:lpstr>功能评估</vt:lpstr>
      <vt:lpstr>演示视频</vt:lpstr>
      <vt:lpstr>引用及参考</vt:lpstr>
      <vt:lpstr>Q&amp;A</vt:lpstr>
    </vt:vector>
  </TitlesOfParts>
  <Company>xitong114</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水位检测报警装置介绍 </dc:title>
  <dc:creator>SkyUser</dc:creator>
  <cp:lastModifiedBy>SkyUser</cp:lastModifiedBy>
  <cp:revision>17</cp:revision>
  <dcterms:created xsi:type="dcterms:W3CDTF">2015-01-03T07:42:31Z</dcterms:created>
  <dcterms:modified xsi:type="dcterms:W3CDTF">2015-01-05T12:45:59Z</dcterms:modified>
</cp:coreProperties>
</file>