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7" r:id="rId4"/>
    <p:sldId id="270" r:id="rId5"/>
    <p:sldId id="264" r:id="rId6"/>
    <p:sldId id="271" r:id="rId7"/>
    <p:sldId id="275" r:id="rId8"/>
    <p:sldId id="284" r:id="rId9"/>
    <p:sldId id="289" r:id="rId10"/>
    <p:sldId id="263" r:id="rId11"/>
    <p:sldId id="260" r:id="rId12"/>
    <p:sldId id="269" r:id="rId13"/>
    <p:sldId id="267" r:id="rId14"/>
    <p:sldId id="277" r:id="rId15"/>
    <p:sldId id="286" r:id="rId16"/>
    <p:sldId id="278" r:id="rId17"/>
    <p:sldId id="288" r:id="rId18"/>
    <p:sldId id="268" r:id="rId19"/>
    <p:sldId id="285" r:id="rId20"/>
    <p:sldId id="265" r:id="rId21"/>
    <p:sldId id="281" r:id="rId22"/>
    <p:sldId id="282" r:id="rId23"/>
    <p:sldId id="283" r:id="rId24"/>
    <p:sldId id="262" r:id="rId25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C5BC"/>
    <a:srgbClr val="00417C"/>
    <a:srgbClr val="93634C"/>
    <a:srgbClr val="94634C"/>
    <a:srgbClr val="EA7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5633" autoAdjust="0"/>
  </p:normalViewPr>
  <p:slideViewPr>
    <p:cSldViewPr>
      <p:cViewPr>
        <p:scale>
          <a:sx n="81" d="100"/>
          <a:sy n="81" d="100"/>
        </p:scale>
        <p:origin x="1426" y="-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94DD24D7-FED1-4393-89B8-47BAEDB75ACE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48D536CF-49BC-4D7F-A1BB-E7D09BD8B2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D536CF-49BC-4D7F-A1BB-E7D09BD8B241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409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D536CF-49BC-4D7F-A1BB-E7D09BD8B241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57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D536CF-49BC-4D7F-A1BB-E7D09BD8B241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381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D536CF-49BC-4D7F-A1BB-E7D09BD8B241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57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D536CF-49BC-4D7F-A1BB-E7D09BD8B241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763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D536CF-49BC-4D7F-A1BB-E7D09BD8B241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851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D536CF-49BC-4D7F-A1BB-E7D09BD8B241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1557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D536CF-49BC-4D7F-A1BB-E7D09BD8B241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50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74C7E-346F-465A-87F3-822A0AA78BE3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74D7A-BA0C-4D44-A7B8-0B8FD0EAF11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826FE-52E4-4AFB-92D2-A2153D0294CD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204BA-6902-4115-9127-8A72B87579F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A1FB3-965D-4B19-ABA7-AA90E5D90136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7F7E7-E804-4DB9-AB8C-AA7880F3F3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AE5DF-6247-4005-B19E-4265B67A05BD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2734C-74BF-4705-927F-A7AEFB9F68F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4E7D2-45B7-4BB4-8301-1375C0739582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53755-CC23-42DD-AAE8-9D95E56E3D6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BFF38-8661-4B2F-8467-411C5CD8546B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187A1-0254-4792-A633-CDCDC163D39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EFF34-3ADF-422E-8BE9-07EAF17B613C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67BB1-6BEE-4908-873F-819854644D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7B1B3-AE52-487A-918F-069CC9A54D81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72628-3198-4043-82DD-768972B564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C1895-1581-40C7-8520-B39B969E3FC8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8EB7D-4137-4CE4-89FA-E8BF5C1709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3F96D-DB75-4079-A7C6-A7C0679782B5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1E87C-14F1-48EB-91DB-2968F9CD8A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98A38-061C-47E0-ABC0-552101F133EB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CA69A-571F-4516-97DA-CACC4A771D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1365B35-1F7E-424C-B409-88B7E54C263A}" type="datetimeFigureOut">
              <a:rPr lang="zh-CN" altLang="en-US"/>
              <a:pPr>
                <a:defRPr/>
              </a:pPr>
              <a:t>2017/4/22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B2802E3-F9E6-4CCC-94AA-AC775DC0901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&#26925;&#22278;&#25391;&#21160;.avi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&#21010;&#21160;&#36895;&#24230;.avi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&#21516;&#20301;&#32622;&#19981;&#21516;&#36716;&#21160;&#26041;&#21521;.avi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hyperlink" Target="&#19981;&#21516;&#20301;&#32622;&#21516;&#19968;&#26041;&#21521;.avi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&#25970;&#20987;.mp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colorTemperature colorTemp="6496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6"/>
          <p:cNvSpPr txBox="1">
            <a:spLocks noChangeArrowheads="1"/>
          </p:cNvSpPr>
          <p:nvPr/>
        </p:nvSpPr>
        <p:spPr bwMode="auto">
          <a:xfrm>
            <a:off x="1259632" y="4241899"/>
            <a:ext cx="6768752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Calibri" pitchFamily="34" charset="0"/>
              </a:rPr>
              <a:t>Gee-Haw Whammy Diddle</a:t>
            </a:r>
            <a:endParaRPr lang="zh-CN" altLang="en-US" dirty="0"/>
          </a:p>
          <a:p>
            <a:endParaRPr lang="en-US" altLang="zh-CN" dirty="0">
              <a:solidFill>
                <a:srgbClr val="FF0000"/>
              </a:solidFill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课题</a:t>
            </a:r>
            <a:r>
              <a:rPr lang="en-US" altLang="zh-CN" sz="2400" dirty="0">
                <a:solidFill>
                  <a:schemeClr val="bg1"/>
                </a:solidFill>
              </a:rPr>
              <a:t>14 </a:t>
            </a:r>
            <a:r>
              <a:rPr lang="zh-CN" altLang="en-US" sz="2400" dirty="0">
                <a:solidFill>
                  <a:schemeClr val="bg1"/>
                </a:solidFill>
              </a:rPr>
              <a:t>阶段性成果报告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algn="r"/>
            <a:endParaRPr lang="en-US" altLang="zh-CN" sz="2400" dirty="0">
              <a:solidFill>
                <a:schemeClr val="bg1"/>
              </a:solidFill>
            </a:endParaRPr>
          </a:p>
          <a:p>
            <a:pPr algn="r"/>
            <a:r>
              <a:rPr lang="zh-CN" altLang="en-US" dirty="0">
                <a:solidFill>
                  <a:schemeClr val="bg1"/>
                </a:solidFill>
              </a:rPr>
              <a:t>    指导老师   ：陈 骏 逸     </a:t>
            </a:r>
            <a:endParaRPr lang="en-US" altLang="zh-CN" dirty="0">
              <a:solidFill>
                <a:schemeClr val="bg1"/>
              </a:solidFill>
            </a:endParaRPr>
          </a:p>
          <a:p>
            <a:pPr algn="r"/>
            <a:r>
              <a:rPr lang="zh-CN" altLang="en-US" dirty="0">
                <a:solidFill>
                  <a:schemeClr val="bg1"/>
                </a:solidFill>
              </a:rPr>
              <a:t>张凌威 </a:t>
            </a:r>
            <a:r>
              <a:rPr lang="en-US" altLang="zh-CN" dirty="0">
                <a:solidFill>
                  <a:schemeClr val="bg1"/>
                </a:solidFill>
              </a:rPr>
              <a:t>16307130114</a:t>
            </a:r>
          </a:p>
          <a:p>
            <a:pPr algn="r"/>
            <a:r>
              <a:rPr lang="zh-CN" altLang="en-US" dirty="0">
                <a:solidFill>
                  <a:schemeClr val="bg1"/>
                </a:solidFill>
              </a:rPr>
              <a:t>马金辰 </a:t>
            </a:r>
            <a:r>
              <a:rPr lang="en-US" altLang="zh-CN" dirty="0">
                <a:solidFill>
                  <a:schemeClr val="bg1"/>
                </a:solidFill>
              </a:rPr>
              <a:t>16307130043</a:t>
            </a:r>
          </a:p>
          <a:p>
            <a:pPr algn="r"/>
            <a:endParaRPr lang="en-US" altLang="zh-CN" dirty="0">
              <a:solidFill>
                <a:schemeClr val="bg1"/>
              </a:solidFill>
            </a:endParaRPr>
          </a:p>
          <a:p>
            <a:pPr algn="r"/>
            <a:endParaRPr lang="en-US" altLang="zh-CN" dirty="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203848" y="4797152"/>
            <a:ext cx="3000375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5" descr="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0" y="2754313"/>
            <a:ext cx="1941513" cy="67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图片 36" descr="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63" y="2286000"/>
            <a:ext cx="1941512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图片 30" descr="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842" y="2633365"/>
            <a:ext cx="8915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图片 34" descr="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8" y="3215977"/>
            <a:ext cx="2012950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图片 32" descr="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7" y="3717032"/>
            <a:ext cx="2084387" cy="661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图片 19" descr="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4357688"/>
            <a:ext cx="20002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105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106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107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4108" name="图片 15" descr="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290513"/>
            <a:ext cx="16256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9" name="TextBox 17"/>
          <p:cNvSpPr txBox="1">
            <a:spLocks noChangeArrowheads="1"/>
          </p:cNvSpPr>
          <p:nvPr/>
        </p:nvSpPr>
        <p:spPr bwMode="auto">
          <a:xfrm>
            <a:off x="714375" y="731838"/>
            <a:ext cx="1571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C8C5BC"/>
                </a:solidFill>
              </a:rPr>
              <a:t>   </a:t>
            </a:r>
            <a:r>
              <a:rPr lang="zh-CN" altLang="en-US" sz="200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zh-CN" altLang="en-US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en-US" altLang="zh-CN" sz="1200">
                <a:solidFill>
                  <a:srgbClr val="C8C5BC"/>
                </a:solidFill>
              </a:rPr>
              <a:t>CONTENTS</a:t>
            </a:r>
            <a:endParaRPr lang="zh-CN" altLang="en-US" sz="1200">
              <a:solidFill>
                <a:srgbClr val="C8C5BC"/>
              </a:solidFill>
            </a:endParaRPr>
          </a:p>
        </p:txBody>
      </p:sp>
      <p:sp>
        <p:nvSpPr>
          <p:cNvPr id="4110" name="矩形 24"/>
          <p:cNvSpPr>
            <a:spLocks noChangeArrowheads="1"/>
          </p:cNvSpPr>
          <p:nvPr/>
        </p:nvSpPr>
        <p:spPr bwMode="auto">
          <a:xfrm>
            <a:off x="589002" y="4494490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课题介绍</a:t>
            </a:r>
          </a:p>
        </p:txBody>
      </p:sp>
      <p:sp>
        <p:nvSpPr>
          <p:cNvPr id="4111" name="矩形 26"/>
          <p:cNvSpPr>
            <a:spLocks noChangeArrowheads="1"/>
          </p:cNvSpPr>
          <p:nvPr/>
        </p:nvSpPr>
        <p:spPr bwMode="auto">
          <a:xfrm>
            <a:off x="2274132" y="3856583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理论分析</a:t>
            </a:r>
          </a:p>
        </p:txBody>
      </p:sp>
      <p:sp>
        <p:nvSpPr>
          <p:cNvPr id="4112" name="矩形 27"/>
          <p:cNvSpPr>
            <a:spLocks noChangeArrowheads="1"/>
          </p:cNvSpPr>
          <p:nvPr/>
        </p:nvSpPr>
        <p:spPr bwMode="auto">
          <a:xfrm>
            <a:off x="3459961" y="3345408"/>
            <a:ext cx="20834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研究方法与思路</a:t>
            </a:r>
          </a:p>
          <a:p>
            <a:pPr algn="ctr"/>
            <a:endParaRPr lang="zh-CN" altLang="en-US" dirty="0">
              <a:solidFill>
                <a:srgbClr val="00417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13" name="矩形 28"/>
          <p:cNvSpPr>
            <a:spLocks noChangeArrowheads="1"/>
          </p:cNvSpPr>
          <p:nvPr/>
        </p:nvSpPr>
        <p:spPr bwMode="auto">
          <a:xfrm>
            <a:off x="5143500" y="2917855"/>
            <a:ext cx="18502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实验设计</a:t>
            </a:r>
            <a:r>
              <a:rPr lang="en-US" altLang="zh-CN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结果</a:t>
            </a:r>
          </a:p>
        </p:txBody>
      </p:sp>
      <p:sp>
        <p:nvSpPr>
          <p:cNvPr id="4114" name="矩形 37"/>
          <p:cNvSpPr>
            <a:spLocks noChangeArrowheads="1"/>
          </p:cNvSpPr>
          <p:nvPr/>
        </p:nvSpPr>
        <p:spPr bwMode="auto">
          <a:xfrm>
            <a:off x="7103133" y="2438678"/>
            <a:ext cx="13083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不足</a:t>
            </a:r>
            <a:r>
              <a:rPr lang="en-US" altLang="zh-CN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回顾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4081463"/>
            <a:ext cx="9144000" cy="357187"/>
          </a:xfrm>
          <a:prstGeom prst="rect">
            <a:avLst/>
          </a:prstGeom>
          <a:solidFill>
            <a:srgbClr val="004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75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6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7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TextBox 27"/>
          <p:cNvSpPr txBox="1">
            <a:spLocks noChangeArrowheads="1"/>
          </p:cNvSpPr>
          <p:nvPr/>
        </p:nvSpPr>
        <p:spPr bwMode="auto">
          <a:xfrm>
            <a:off x="1928812" y="3297565"/>
            <a:ext cx="5286375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4400" b="1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课题介绍</a:t>
            </a:r>
          </a:p>
          <a:p>
            <a:r>
              <a:rPr lang="zh-CN" altLang="en-US" sz="2800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endParaRPr lang="zh-CN" altLang="en-US" sz="1400" dirty="0">
              <a:solidFill>
                <a:srgbClr val="00417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929063" y="1416050"/>
            <a:ext cx="1428750" cy="1428750"/>
          </a:xfrm>
          <a:prstGeom prst="ellipse">
            <a:avLst/>
          </a:prstGeom>
          <a:solidFill>
            <a:srgbClr val="004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84" name="矩形 12"/>
          <p:cNvSpPr>
            <a:spLocks noChangeArrowheads="1"/>
          </p:cNvSpPr>
          <p:nvPr/>
        </p:nvSpPr>
        <p:spPr bwMode="auto">
          <a:xfrm>
            <a:off x="4427414" y="1807259"/>
            <a:ext cx="4320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直接连接符 37"/>
          <p:cNvCxnSpPr/>
          <p:nvPr/>
        </p:nvCxnSpPr>
        <p:spPr>
          <a:xfrm>
            <a:off x="2357438" y="1998663"/>
            <a:ext cx="4643437" cy="1587"/>
          </a:xfrm>
          <a:prstGeom prst="line">
            <a:avLst/>
          </a:prstGeom>
          <a:ln w="88900" cmpd="thickThin">
            <a:solidFill>
              <a:srgbClr val="C8C5B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1214438" y="1285875"/>
            <a:ext cx="1428750" cy="1428750"/>
          </a:xfrm>
          <a:prstGeom prst="ellipse">
            <a:avLst/>
          </a:prstGeom>
          <a:solidFill>
            <a:srgbClr val="C8C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-92075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7678738" y="344488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课题介绍</a:t>
            </a:r>
          </a:p>
        </p:txBody>
      </p:sp>
      <p:sp>
        <p:nvSpPr>
          <p:cNvPr id="6155" name="矩形 49"/>
          <p:cNvSpPr>
            <a:spLocks noChangeArrowheads="1"/>
          </p:cNvSpPr>
          <p:nvPr/>
        </p:nvSpPr>
        <p:spPr bwMode="auto">
          <a:xfrm>
            <a:off x="2598558" y="2337333"/>
            <a:ext cx="5099985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gee-haw whammy diddle is a mechanical toy consisting of a simple wooden stick and a second stick that is made up of a series of notches with a propeller at its end. When the wooden stick is pulled over the notches, the propeller starts to rotate. Explain this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phenomenon and investigate the relevant parameters.</a:t>
            </a:r>
          </a:p>
          <a:p>
            <a:endParaRPr lang="en-US" altLang="zh-CN" dirty="0">
              <a:solidFill>
                <a:srgbClr val="00417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500063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9" name="矩形 51"/>
          <p:cNvSpPr>
            <a:spLocks noChangeArrowheads="1"/>
          </p:cNvSpPr>
          <p:nvPr/>
        </p:nvSpPr>
        <p:spPr bwMode="auto">
          <a:xfrm>
            <a:off x="1389496" y="1848859"/>
            <a:ext cx="110799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课题描述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357438" y="4594718"/>
            <a:ext cx="5786437" cy="1428750"/>
            <a:chOff x="2357438" y="3500438"/>
            <a:chExt cx="5786437" cy="1428750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2357438" y="4213225"/>
              <a:ext cx="4643437" cy="1588"/>
            </a:xfrm>
            <a:prstGeom prst="line">
              <a:avLst/>
            </a:prstGeom>
            <a:ln w="88900" cmpd="thickThin">
              <a:solidFill>
                <a:srgbClr val="00417C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6715125" y="3500438"/>
              <a:ext cx="1428750" cy="1428750"/>
            </a:xfrm>
            <a:prstGeom prst="ellipse">
              <a:avLst/>
            </a:prstGeom>
            <a:solidFill>
              <a:srgbClr val="004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160" name="矩形 52"/>
            <p:cNvSpPr>
              <a:spLocks noChangeArrowheads="1"/>
            </p:cNvSpPr>
            <p:nvPr/>
          </p:nvSpPr>
          <p:spPr bwMode="auto">
            <a:xfrm>
              <a:off x="6892925" y="4000500"/>
              <a:ext cx="1107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C8C5BC"/>
                  </a:solidFill>
                  <a:latin typeface="微软雅黑" pitchFamily="34" charset="-122"/>
                  <a:ea typeface="微软雅黑" pitchFamily="34" charset="-122"/>
                </a:rPr>
                <a:t>实验地点</a:t>
              </a:r>
            </a:p>
          </p:txBody>
        </p:sp>
        <p:sp>
          <p:nvSpPr>
            <p:cNvPr id="6166" name="矩形 58"/>
            <p:cNvSpPr>
              <a:spLocks noChangeArrowheads="1"/>
            </p:cNvSpPr>
            <p:nvPr/>
          </p:nvSpPr>
          <p:spPr bwMode="auto">
            <a:xfrm>
              <a:off x="4787900" y="4286250"/>
              <a:ext cx="178435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物理楼 </a:t>
              </a:r>
              <a:r>
                <a: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305</a:t>
              </a:r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室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67" y="4756838"/>
            <a:ext cx="4139952" cy="310496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765950" y="6309320"/>
            <a:ext cx="3126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/>
              <a:t>（第一次的实验器材）</a:t>
            </a:r>
          </a:p>
        </p:txBody>
      </p:sp>
    </p:spTree>
    <p:extLst>
      <p:ext uri="{BB962C8B-B14F-4D97-AF65-F5344CB8AC3E}">
        <p14:creationId xmlns:p14="http://schemas.microsoft.com/office/powerpoint/2010/main" val="1319757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4081463"/>
            <a:ext cx="9144000" cy="357187"/>
          </a:xfrm>
          <a:prstGeom prst="rect">
            <a:avLst/>
          </a:prstGeom>
          <a:solidFill>
            <a:srgbClr val="004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75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6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7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TextBox 27"/>
          <p:cNvSpPr txBox="1">
            <a:spLocks noChangeArrowheads="1"/>
          </p:cNvSpPr>
          <p:nvPr/>
        </p:nvSpPr>
        <p:spPr bwMode="auto">
          <a:xfrm>
            <a:off x="1928812" y="3297565"/>
            <a:ext cx="5286375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理论分析</a:t>
            </a:r>
          </a:p>
          <a:p>
            <a:r>
              <a:rPr lang="zh-CN" altLang="en-US" sz="2800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endParaRPr lang="zh-CN" altLang="en-US" sz="1400" dirty="0">
              <a:solidFill>
                <a:srgbClr val="00417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929063" y="1416050"/>
            <a:ext cx="1428750" cy="1428750"/>
          </a:xfrm>
          <a:prstGeom prst="ellipse">
            <a:avLst/>
          </a:prstGeom>
          <a:solidFill>
            <a:srgbClr val="004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84" name="矩形 12"/>
          <p:cNvSpPr>
            <a:spLocks noChangeArrowheads="1"/>
          </p:cNvSpPr>
          <p:nvPr/>
        </p:nvSpPr>
        <p:spPr bwMode="auto">
          <a:xfrm>
            <a:off x="4427414" y="1807259"/>
            <a:ext cx="4320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8985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0" y="-92075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7678738" y="344488"/>
            <a:ext cx="1108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理论分析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500063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115616" y="1357313"/>
            <a:ext cx="5786437" cy="1428750"/>
            <a:chOff x="1214438" y="1285875"/>
            <a:chExt cx="5786437" cy="142875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2357438" y="1998663"/>
              <a:ext cx="4643437" cy="1587"/>
            </a:xfrm>
            <a:prstGeom prst="line">
              <a:avLst/>
            </a:prstGeom>
            <a:ln w="88900" cmpd="thickThin">
              <a:solidFill>
                <a:srgbClr val="C8C5BC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/>
            <p:cNvSpPr/>
            <p:nvPr/>
          </p:nvSpPr>
          <p:spPr>
            <a:xfrm>
              <a:off x="1214438" y="1285875"/>
              <a:ext cx="1428750" cy="1428750"/>
            </a:xfrm>
            <a:prstGeom prst="ellipse">
              <a:avLst/>
            </a:prstGeom>
            <a:solidFill>
              <a:srgbClr val="C8C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矩形 51"/>
            <p:cNvSpPr>
              <a:spLocks noChangeArrowheads="1"/>
            </p:cNvSpPr>
            <p:nvPr/>
          </p:nvSpPr>
          <p:spPr bwMode="auto">
            <a:xfrm>
              <a:off x="1392238" y="1785938"/>
              <a:ext cx="108715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木棒</a:t>
              </a:r>
              <a:r>
                <a:rPr lang="en-US" altLang="zh-CN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&amp;</a:t>
              </a:r>
              <a:r>
                <a:rPr lang="zh-CN" altLang="en-US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轴</a:t>
              </a:r>
            </a:p>
          </p:txBody>
        </p:sp>
        <p:sp>
          <p:nvSpPr>
            <p:cNvPr id="37" name="矩形 61"/>
            <p:cNvSpPr>
              <a:spLocks noChangeArrowheads="1"/>
            </p:cNvSpPr>
            <p:nvPr/>
          </p:nvSpPr>
          <p:spPr bwMode="auto">
            <a:xfrm>
              <a:off x="2772188" y="2172492"/>
              <a:ext cx="384285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猜测其在手的作用下做椭圆振动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866" y="2784476"/>
            <a:ext cx="3116999" cy="33384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4947" y="3793787"/>
            <a:ext cx="4150315" cy="133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27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0" y="-92075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7678738" y="344488"/>
            <a:ext cx="1108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理论分析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500063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115616" y="1357313"/>
            <a:ext cx="5786437" cy="1428750"/>
            <a:chOff x="1214438" y="1285875"/>
            <a:chExt cx="5786437" cy="142875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2357438" y="1998663"/>
              <a:ext cx="4643437" cy="1587"/>
            </a:xfrm>
            <a:prstGeom prst="line">
              <a:avLst/>
            </a:prstGeom>
            <a:ln w="88900" cmpd="thickThin">
              <a:solidFill>
                <a:srgbClr val="C8C5BC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/>
            <p:cNvSpPr/>
            <p:nvPr/>
          </p:nvSpPr>
          <p:spPr>
            <a:xfrm>
              <a:off x="1214438" y="1285875"/>
              <a:ext cx="1428750" cy="1428750"/>
            </a:xfrm>
            <a:prstGeom prst="ellipse">
              <a:avLst/>
            </a:prstGeom>
            <a:solidFill>
              <a:srgbClr val="C8C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矩形 51"/>
            <p:cNvSpPr>
              <a:spLocks noChangeArrowheads="1"/>
            </p:cNvSpPr>
            <p:nvPr/>
          </p:nvSpPr>
          <p:spPr bwMode="auto">
            <a:xfrm>
              <a:off x="1480275" y="1803160"/>
              <a:ext cx="87716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螺旋桨</a:t>
              </a:r>
            </a:p>
          </p:txBody>
        </p:sp>
        <p:sp>
          <p:nvSpPr>
            <p:cNvPr id="37" name="矩形 61"/>
            <p:cNvSpPr>
              <a:spLocks noChangeArrowheads="1"/>
            </p:cNvSpPr>
            <p:nvPr/>
          </p:nvSpPr>
          <p:spPr bwMode="auto">
            <a:xfrm>
              <a:off x="2772188" y="2172492"/>
              <a:ext cx="31947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在木棒与轴的带动下转动</a:t>
              </a: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784476"/>
            <a:ext cx="5736400" cy="66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15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0" y="-92075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7678738" y="344488"/>
            <a:ext cx="1108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理论分析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500063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115616" y="1357313"/>
            <a:ext cx="5786437" cy="1428750"/>
            <a:chOff x="1214438" y="1285875"/>
            <a:chExt cx="5786437" cy="142875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2357438" y="1998663"/>
              <a:ext cx="4643437" cy="1587"/>
            </a:xfrm>
            <a:prstGeom prst="line">
              <a:avLst/>
            </a:prstGeom>
            <a:ln w="88900" cmpd="thickThin">
              <a:solidFill>
                <a:srgbClr val="C8C5BC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/>
            <p:cNvSpPr/>
            <p:nvPr/>
          </p:nvSpPr>
          <p:spPr>
            <a:xfrm>
              <a:off x="1214438" y="1285875"/>
              <a:ext cx="1428750" cy="1428750"/>
            </a:xfrm>
            <a:prstGeom prst="ellipse">
              <a:avLst/>
            </a:prstGeom>
            <a:solidFill>
              <a:srgbClr val="C8C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32" name="矩形 51"/>
            <p:cNvSpPr>
              <a:spLocks noChangeArrowheads="1"/>
            </p:cNvSpPr>
            <p:nvPr/>
          </p:nvSpPr>
          <p:spPr bwMode="auto">
            <a:xfrm>
              <a:off x="1490231" y="1803160"/>
              <a:ext cx="87716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螺旋桨</a:t>
              </a:r>
            </a:p>
          </p:txBody>
        </p:sp>
        <p:sp>
          <p:nvSpPr>
            <p:cNvPr id="37" name="矩形 61"/>
            <p:cNvSpPr>
              <a:spLocks noChangeArrowheads="1"/>
            </p:cNvSpPr>
            <p:nvPr/>
          </p:nvSpPr>
          <p:spPr bwMode="auto">
            <a:xfrm>
              <a:off x="2772187" y="2172492"/>
              <a:ext cx="42286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在木棒与轴的带动下转动（一个周期）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416" y="2925764"/>
            <a:ext cx="7204543" cy="62512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0232" y="3863389"/>
            <a:ext cx="6270956" cy="187702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093788"/>
            <a:ext cx="4680520" cy="540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0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0" y="-92075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7678738" y="344488"/>
            <a:ext cx="1108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理论分析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500063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115616" y="1357313"/>
            <a:ext cx="5786437" cy="1428750"/>
            <a:chOff x="1214438" y="1285875"/>
            <a:chExt cx="5786437" cy="142875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2357438" y="1998663"/>
              <a:ext cx="4643437" cy="1587"/>
            </a:xfrm>
            <a:prstGeom prst="line">
              <a:avLst/>
            </a:prstGeom>
            <a:ln w="88900" cmpd="thickThin">
              <a:solidFill>
                <a:srgbClr val="C8C5BC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/>
            <p:cNvSpPr/>
            <p:nvPr/>
          </p:nvSpPr>
          <p:spPr>
            <a:xfrm>
              <a:off x="1214438" y="1285875"/>
              <a:ext cx="1428750" cy="1428750"/>
            </a:xfrm>
            <a:prstGeom prst="ellipse">
              <a:avLst/>
            </a:prstGeom>
            <a:solidFill>
              <a:srgbClr val="C8C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32" name="矩形 51"/>
            <p:cNvSpPr>
              <a:spLocks noChangeArrowheads="1"/>
            </p:cNvSpPr>
            <p:nvPr/>
          </p:nvSpPr>
          <p:spPr bwMode="auto">
            <a:xfrm>
              <a:off x="1490231" y="1803160"/>
              <a:ext cx="87716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螺旋桨</a:t>
              </a:r>
            </a:p>
          </p:txBody>
        </p:sp>
        <p:sp>
          <p:nvSpPr>
            <p:cNvPr id="37" name="矩形 61"/>
            <p:cNvSpPr>
              <a:spLocks noChangeArrowheads="1"/>
            </p:cNvSpPr>
            <p:nvPr/>
          </p:nvSpPr>
          <p:spPr bwMode="auto">
            <a:xfrm>
              <a:off x="2772187" y="2172492"/>
              <a:ext cx="42286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在木棒与轴的带动下转动（一个周期）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2906308"/>
            <a:ext cx="6851154" cy="48629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861036"/>
            <a:ext cx="9144000" cy="95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7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4081463"/>
            <a:ext cx="9144000" cy="357187"/>
          </a:xfrm>
          <a:prstGeom prst="rect">
            <a:avLst/>
          </a:prstGeom>
          <a:solidFill>
            <a:srgbClr val="004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75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6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7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TextBox 27"/>
          <p:cNvSpPr txBox="1">
            <a:spLocks noChangeArrowheads="1"/>
          </p:cNvSpPr>
          <p:nvPr/>
        </p:nvSpPr>
        <p:spPr bwMode="auto">
          <a:xfrm>
            <a:off x="1928812" y="3297565"/>
            <a:ext cx="52863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4400" b="1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实验方法与思路</a:t>
            </a:r>
          </a:p>
          <a:p>
            <a:r>
              <a:rPr lang="zh-CN" altLang="en-US" sz="2800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endParaRPr lang="zh-CN" altLang="en-US" sz="1400" dirty="0">
              <a:solidFill>
                <a:srgbClr val="00417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929063" y="1416050"/>
            <a:ext cx="1428750" cy="1428750"/>
          </a:xfrm>
          <a:prstGeom prst="ellipse">
            <a:avLst/>
          </a:prstGeom>
          <a:solidFill>
            <a:srgbClr val="004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84" name="矩形 12"/>
          <p:cNvSpPr>
            <a:spLocks noChangeArrowheads="1"/>
          </p:cNvSpPr>
          <p:nvPr/>
        </p:nvSpPr>
        <p:spPr bwMode="auto">
          <a:xfrm>
            <a:off x="4427414" y="1807259"/>
            <a:ext cx="4320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8105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直接连接符 37"/>
          <p:cNvCxnSpPr/>
          <p:nvPr/>
        </p:nvCxnSpPr>
        <p:spPr>
          <a:xfrm>
            <a:off x="2357438" y="1998663"/>
            <a:ext cx="4643437" cy="1587"/>
          </a:xfrm>
          <a:prstGeom prst="line">
            <a:avLst/>
          </a:prstGeom>
          <a:ln w="88900" cmpd="thickThin">
            <a:solidFill>
              <a:srgbClr val="C8C5B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1214438" y="1285875"/>
            <a:ext cx="1428750" cy="1428750"/>
          </a:xfrm>
          <a:prstGeom prst="ellipse">
            <a:avLst/>
          </a:prstGeom>
          <a:solidFill>
            <a:srgbClr val="C8C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-92075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7678738" y="344488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实验方法</a:t>
            </a:r>
          </a:p>
        </p:txBody>
      </p:sp>
      <p:sp>
        <p:nvSpPr>
          <p:cNvPr id="6154" name="矩形 48"/>
          <p:cNvSpPr>
            <a:spLocks noChangeArrowheads="1"/>
          </p:cNvSpPr>
          <p:nvPr/>
        </p:nvSpPr>
        <p:spPr bwMode="auto">
          <a:xfrm>
            <a:off x="2787650" y="4286250"/>
            <a:ext cx="3647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定性确定轴与螺旋桨的转动情况。</a:t>
            </a:r>
          </a:p>
        </p:txBody>
      </p:sp>
      <p:sp>
        <p:nvSpPr>
          <p:cNvPr id="6155" name="矩形 49"/>
          <p:cNvSpPr>
            <a:spLocks noChangeArrowheads="1"/>
          </p:cNvSpPr>
          <p:nvPr/>
        </p:nvSpPr>
        <p:spPr bwMode="auto">
          <a:xfrm>
            <a:off x="2714626" y="2143125"/>
            <a:ext cx="542924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对手给木棒的力做了方向上的限制。</a:t>
            </a:r>
            <a:endParaRPr lang="en-US" altLang="zh-CN" dirty="0">
              <a:solidFill>
                <a:srgbClr val="00417C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buAutoNum type="arabicPeriod"/>
            </a:pPr>
            <a:endParaRPr lang="en-US" altLang="zh-CN" dirty="0">
              <a:solidFill>
                <a:srgbClr val="00417C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buAutoNum type="arabicPeriod"/>
            </a:pPr>
            <a:r>
              <a:rPr lang="zh-CN" altLang="en-US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固定住木棒，可较方便看出螺旋桨的运动。</a:t>
            </a:r>
            <a:endParaRPr lang="en-US" altLang="zh-CN" dirty="0">
              <a:solidFill>
                <a:srgbClr val="00417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500063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2357438" y="4213225"/>
            <a:ext cx="4643437" cy="1588"/>
          </a:xfrm>
          <a:prstGeom prst="line">
            <a:avLst/>
          </a:prstGeom>
          <a:ln w="88900" cmpd="thickThin">
            <a:solidFill>
              <a:srgbClr val="00417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椭圆 50"/>
          <p:cNvSpPr/>
          <p:nvPr/>
        </p:nvSpPr>
        <p:spPr>
          <a:xfrm>
            <a:off x="6715125" y="3500438"/>
            <a:ext cx="1428750" cy="1428750"/>
          </a:xfrm>
          <a:prstGeom prst="ellipse">
            <a:avLst/>
          </a:prstGeom>
          <a:solidFill>
            <a:srgbClr val="004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159" name="矩形 51"/>
          <p:cNvSpPr>
            <a:spLocks noChangeArrowheads="1"/>
          </p:cNvSpPr>
          <p:nvPr/>
        </p:nvSpPr>
        <p:spPr bwMode="auto">
          <a:xfrm>
            <a:off x="1490231" y="1813997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桌虎钳</a:t>
            </a:r>
          </a:p>
        </p:txBody>
      </p:sp>
      <p:sp>
        <p:nvSpPr>
          <p:cNvPr id="6160" name="矩形 52"/>
          <p:cNvSpPr>
            <a:spLocks noChangeArrowheads="1"/>
          </p:cNvSpPr>
          <p:nvPr/>
        </p:nvSpPr>
        <p:spPr bwMode="auto">
          <a:xfrm>
            <a:off x="6805047" y="4028559"/>
            <a:ext cx="13388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高速摄像机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0" y="-92075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7678738" y="344488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实验思路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500063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115616" y="4077072"/>
            <a:ext cx="6532334" cy="1780580"/>
            <a:chOff x="1214438" y="1285875"/>
            <a:chExt cx="6532334" cy="1780580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2357438" y="1998663"/>
              <a:ext cx="4643437" cy="1587"/>
            </a:xfrm>
            <a:prstGeom prst="line">
              <a:avLst/>
            </a:prstGeom>
            <a:ln w="88900" cmpd="thickThin">
              <a:solidFill>
                <a:srgbClr val="C8C5BC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1214438" y="1285875"/>
              <a:ext cx="1428750" cy="1428750"/>
            </a:xfrm>
            <a:prstGeom prst="ellipse">
              <a:avLst/>
            </a:prstGeom>
            <a:solidFill>
              <a:srgbClr val="C8C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155" name="矩形 49"/>
            <p:cNvSpPr>
              <a:spLocks noChangeArrowheads="1"/>
            </p:cNvSpPr>
            <p:nvPr/>
          </p:nvSpPr>
          <p:spPr bwMode="auto">
            <a:xfrm>
              <a:off x="2714625" y="2143125"/>
              <a:ext cx="5032147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探究单参量（手的驱动频率）对转动速度的影响</a:t>
              </a:r>
              <a:endParaRPr lang="en-US" altLang="zh-CN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endParaRPr lang="en-US" altLang="zh-CN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其余参数：驱动力的大小，阻尼控制</a:t>
              </a:r>
              <a:r>
                <a: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…(</a:t>
              </a:r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未操作</a:t>
              </a:r>
              <a:r>
                <a: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)</a:t>
              </a:r>
              <a:endParaRPr lang="zh-CN" altLang="en-US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59" name="矩形 51"/>
            <p:cNvSpPr>
              <a:spLocks noChangeArrowheads="1"/>
            </p:cNvSpPr>
            <p:nvPr/>
          </p:nvSpPr>
          <p:spPr bwMode="auto">
            <a:xfrm>
              <a:off x="1272345" y="1813997"/>
              <a:ext cx="13388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探究性实验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15616" y="1357313"/>
            <a:ext cx="5786437" cy="1428750"/>
            <a:chOff x="1214438" y="1285875"/>
            <a:chExt cx="5786437" cy="142875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2357438" y="1998663"/>
              <a:ext cx="4643437" cy="1587"/>
            </a:xfrm>
            <a:prstGeom prst="line">
              <a:avLst/>
            </a:prstGeom>
            <a:ln w="88900" cmpd="thickThin">
              <a:solidFill>
                <a:srgbClr val="C8C5BC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/>
            <p:cNvSpPr/>
            <p:nvPr/>
          </p:nvSpPr>
          <p:spPr>
            <a:xfrm>
              <a:off x="1214438" y="1285875"/>
              <a:ext cx="1428750" cy="1428750"/>
            </a:xfrm>
            <a:prstGeom prst="ellipse">
              <a:avLst/>
            </a:prstGeom>
            <a:solidFill>
              <a:srgbClr val="C8C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矩形 51"/>
            <p:cNvSpPr>
              <a:spLocks noChangeArrowheads="1"/>
            </p:cNvSpPr>
            <p:nvPr/>
          </p:nvSpPr>
          <p:spPr bwMode="auto">
            <a:xfrm>
              <a:off x="1289785" y="1803160"/>
              <a:ext cx="13388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验证性实验</a:t>
              </a:r>
            </a:p>
          </p:txBody>
        </p:sp>
        <p:sp>
          <p:nvSpPr>
            <p:cNvPr id="37" name="矩形 61"/>
            <p:cNvSpPr>
              <a:spLocks noChangeArrowheads="1"/>
            </p:cNvSpPr>
            <p:nvPr/>
          </p:nvSpPr>
          <p:spPr bwMode="auto">
            <a:xfrm>
              <a:off x="2772188" y="2172492"/>
              <a:ext cx="37708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验证在理论分析中的运动方程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1289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4081463"/>
            <a:ext cx="9144000" cy="357187"/>
          </a:xfrm>
          <a:prstGeom prst="rect">
            <a:avLst/>
          </a:prstGeom>
          <a:solidFill>
            <a:srgbClr val="004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75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6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7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TextBox 27"/>
          <p:cNvSpPr txBox="1">
            <a:spLocks noChangeArrowheads="1"/>
          </p:cNvSpPr>
          <p:nvPr/>
        </p:nvSpPr>
        <p:spPr bwMode="auto">
          <a:xfrm>
            <a:off x="1928812" y="3297565"/>
            <a:ext cx="5286375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4400" b="1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实验设计</a:t>
            </a:r>
            <a:r>
              <a:rPr lang="en-US" altLang="zh-CN" sz="4400" b="1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sz="4400" b="1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结果</a:t>
            </a:r>
          </a:p>
          <a:p>
            <a:r>
              <a:rPr lang="zh-CN" altLang="en-US" sz="2800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endParaRPr lang="zh-CN" altLang="en-US" sz="1400" dirty="0">
              <a:solidFill>
                <a:srgbClr val="00417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929063" y="1416050"/>
            <a:ext cx="1428750" cy="1428750"/>
          </a:xfrm>
          <a:prstGeom prst="ellipse">
            <a:avLst/>
          </a:prstGeom>
          <a:solidFill>
            <a:srgbClr val="004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84" name="矩形 12"/>
          <p:cNvSpPr>
            <a:spLocks noChangeArrowheads="1"/>
          </p:cNvSpPr>
          <p:nvPr/>
        </p:nvSpPr>
        <p:spPr bwMode="auto">
          <a:xfrm>
            <a:off x="4427414" y="1807259"/>
            <a:ext cx="4320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3577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0" y="-92075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7295417" y="315397"/>
            <a:ext cx="18485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 实验设计</a:t>
            </a:r>
            <a:r>
              <a:rPr lang="en-US" altLang="zh-CN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结果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500063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115616" y="1357313"/>
            <a:ext cx="5786437" cy="1428750"/>
            <a:chOff x="1214438" y="1285875"/>
            <a:chExt cx="5786437" cy="142875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2357438" y="1998663"/>
              <a:ext cx="4643437" cy="1587"/>
            </a:xfrm>
            <a:prstGeom prst="line">
              <a:avLst/>
            </a:prstGeom>
            <a:ln w="88900" cmpd="thickThin">
              <a:solidFill>
                <a:srgbClr val="C8C5BC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>
              <a:hlinkClick r:id="rId4" action="ppaction://hlinkfile"/>
            </p:cNvPr>
            <p:cNvSpPr/>
            <p:nvPr/>
          </p:nvSpPr>
          <p:spPr>
            <a:xfrm>
              <a:off x="1214438" y="1285875"/>
              <a:ext cx="1428750" cy="1428750"/>
            </a:xfrm>
            <a:prstGeom prst="ellipse">
              <a:avLst/>
            </a:prstGeom>
            <a:solidFill>
              <a:srgbClr val="C8C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32" name="矩形 51"/>
            <p:cNvSpPr>
              <a:spLocks noChangeArrowheads="1"/>
            </p:cNvSpPr>
            <p:nvPr/>
          </p:nvSpPr>
          <p:spPr bwMode="auto">
            <a:xfrm>
              <a:off x="1392238" y="1785938"/>
              <a:ext cx="108715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木棒</a:t>
              </a:r>
              <a:r>
                <a:rPr lang="en-US" altLang="zh-CN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&amp;</a:t>
              </a:r>
              <a:r>
                <a:rPr lang="zh-CN" altLang="en-US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轴</a:t>
              </a:r>
            </a:p>
          </p:txBody>
        </p:sp>
        <p:sp>
          <p:nvSpPr>
            <p:cNvPr id="37" name="矩形 61"/>
            <p:cNvSpPr>
              <a:spLocks noChangeArrowheads="1"/>
            </p:cNvSpPr>
            <p:nvPr/>
          </p:nvSpPr>
          <p:spPr bwMode="auto">
            <a:xfrm>
              <a:off x="2772188" y="2172492"/>
              <a:ext cx="384285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猜测其在手的作用下做椭圆振动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007604" y="2591580"/>
            <a:ext cx="66967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通过限制给定力的方向，使木棒不能做椭圆振动（刻槽在面上）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（无法转动）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通过高速摄像机判断其确实是做椭圆振动（此时刻槽在棱上）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/>
          <a:srcRect l="-182" r="7493" b="8198"/>
          <a:stretch/>
        </p:blipFill>
        <p:spPr>
          <a:xfrm>
            <a:off x="4355976" y="4218968"/>
            <a:ext cx="3744416" cy="24186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59" y="4321618"/>
            <a:ext cx="2460069" cy="25149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/>
              <p:cNvSpPr/>
              <p:nvPr/>
            </p:nvSpPr>
            <p:spPr>
              <a:xfrm>
                <a:off x="1168563" y="4041101"/>
                <a:ext cx="641006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altLang="en-US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zh-CN" altLang="en-US" i="0">
                              <a:latin typeface="Cambria Math" panose="02040503050406030204" pitchFamily="18" charset="0"/>
                            </a:rPr>
                            <m:t>os</m:t>
                          </m:r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type m:val="lin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Pi</m:t>
                              </m:r>
                            </m:num>
                            <m:den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],</m:t>
                          </m:r>
                          <m:r>
                            <m:rPr>
                              <m:sty m:val="p"/>
                            </m:rPr>
                            <a:rPr lang="zh-CN" altLang="en-US" i="0"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],</m:t>
                          </m:r>
                          <m:r>
                            <m:rPr>
                              <m:sty m:val="p"/>
                            </m:rPr>
                            <a:rPr lang="zh-CN" altLang="en-US" i="0">
                              <a:latin typeface="Cambria Math" panose="02040503050406030204" pitchFamily="18" charset="0"/>
                            </a:rPr>
                            <m:t>ArcTan</m:t>
                          </m:r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[</m:t>
                          </m:r>
                          <m:f>
                            <m:fPr>
                              <m:type m:val="lin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"/>
                                  <m:endChr m:val="]"/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sty m:val="p"/>
                                        </m:rPr>
                                        <a:rPr lang="zh-CN" altLang="en-US" i="0">
                                          <a:latin typeface="Cambria Math" panose="02040503050406030204" pitchFamily="18" charset="0"/>
                                        </a:rPr>
                                        <m:t>Pi</m:t>
                                      </m:r>
                                    </m:num>
                                    <m:den>
                                      <m:r>
                                        <a:rPr lang="zh-CN" altLang="en-US" i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num>
                            <m:den>
                              <m:d>
                                <m:dPr>
                                  <m:begChr m:val=""/>
                                  <m:endChr m:val="]"/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den>
                          </m:f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]},{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,0,2</m:t>
                          </m:r>
                          <m:r>
                            <m:rPr>
                              <m:sty m:val="p"/>
                            </m:rPr>
                            <a:rPr lang="zh-CN" altLang="en-US" i="0">
                              <a:latin typeface="Cambria Math" panose="02040503050406030204" pitchFamily="18" charset="0"/>
                            </a:rPr>
                            <m:t>Pi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563" y="4041101"/>
                <a:ext cx="6410061" cy="369332"/>
              </a:xfrm>
              <a:prstGeom prst="rect">
                <a:avLst/>
              </a:prstGeom>
              <a:blipFill>
                <a:blip r:embed="rId7"/>
                <a:stretch>
                  <a:fillRect t="-126667" b="-19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6120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0" y="-92075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7668344" y="447953"/>
            <a:ext cx="1176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 实验视频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500063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115616" y="1357313"/>
            <a:ext cx="5786437" cy="1428750"/>
            <a:chOff x="1214438" y="1285875"/>
            <a:chExt cx="5786437" cy="142875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2357438" y="1998663"/>
              <a:ext cx="4643437" cy="1587"/>
            </a:xfrm>
            <a:prstGeom prst="line">
              <a:avLst/>
            </a:prstGeom>
            <a:ln w="88900" cmpd="thickThin">
              <a:solidFill>
                <a:srgbClr val="C8C5BC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>
              <a:hlinkClick r:id="rId4" action="ppaction://hlinkfile"/>
            </p:cNvPr>
            <p:cNvSpPr/>
            <p:nvPr/>
          </p:nvSpPr>
          <p:spPr>
            <a:xfrm>
              <a:off x="1214438" y="1285875"/>
              <a:ext cx="1428750" cy="1428750"/>
            </a:xfrm>
            <a:prstGeom prst="ellipse">
              <a:avLst/>
            </a:prstGeom>
            <a:solidFill>
              <a:srgbClr val="C8C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矩形 51"/>
            <p:cNvSpPr>
              <a:spLocks noChangeArrowheads="1"/>
            </p:cNvSpPr>
            <p:nvPr/>
          </p:nvSpPr>
          <p:spPr bwMode="auto">
            <a:xfrm>
              <a:off x="1490680" y="1803160"/>
              <a:ext cx="87626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b="1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矩形 61"/>
            <p:cNvSpPr>
              <a:spLocks noChangeArrowheads="1"/>
            </p:cNvSpPr>
            <p:nvPr/>
          </p:nvSpPr>
          <p:spPr bwMode="auto">
            <a:xfrm>
              <a:off x="2772188" y="2172492"/>
              <a:ext cx="384285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探究划动速度与转动速度的影响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475656" y="3284984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划动越快，转动越快。</a:t>
            </a:r>
          </a:p>
        </p:txBody>
      </p:sp>
    </p:spTree>
    <p:extLst>
      <p:ext uri="{BB962C8B-B14F-4D97-AF65-F5344CB8AC3E}">
        <p14:creationId xmlns:p14="http://schemas.microsoft.com/office/powerpoint/2010/main" val="2493872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0" y="-92075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7364346" y="315397"/>
            <a:ext cx="17796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实验设计</a:t>
            </a:r>
            <a:r>
              <a:rPr lang="en-US" altLang="zh-CN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结果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500063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115616" y="1357313"/>
            <a:ext cx="5786437" cy="1428750"/>
            <a:chOff x="1214438" y="1285875"/>
            <a:chExt cx="5786437" cy="142875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2357438" y="1998663"/>
              <a:ext cx="4643437" cy="1587"/>
            </a:xfrm>
            <a:prstGeom prst="line">
              <a:avLst/>
            </a:prstGeom>
            <a:ln w="88900" cmpd="thickThin">
              <a:solidFill>
                <a:srgbClr val="C8C5BC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/>
            <p:cNvSpPr/>
            <p:nvPr/>
          </p:nvSpPr>
          <p:spPr>
            <a:xfrm>
              <a:off x="1214438" y="1285875"/>
              <a:ext cx="1428750" cy="1428750"/>
            </a:xfrm>
            <a:prstGeom prst="ellipse">
              <a:avLst/>
            </a:prstGeom>
            <a:solidFill>
              <a:srgbClr val="C8C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矩形 51"/>
            <p:cNvSpPr>
              <a:spLocks noChangeArrowheads="1"/>
            </p:cNvSpPr>
            <p:nvPr/>
          </p:nvSpPr>
          <p:spPr bwMode="auto">
            <a:xfrm>
              <a:off x="1480275" y="1803160"/>
              <a:ext cx="87716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螺旋桨</a:t>
              </a:r>
            </a:p>
          </p:txBody>
        </p:sp>
        <p:sp>
          <p:nvSpPr>
            <p:cNvPr id="37" name="矩形 61"/>
            <p:cNvSpPr>
              <a:spLocks noChangeArrowheads="1"/>
            </p:cNvSpPr>
            <p:nvPr/>
          </p:nvSpPr>
          <p:spPr bwMode="auto">
            <a:xfrm>
              <a:off x="2772188" y="2172492"/>
              <a:ext cx="31947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rPr>
                <a:t>在木棒与轴的带动下转动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475656" y="3212976"/>
            <a:ext cx="61206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验证性地检验论文中的公式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此处应有实验视频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因为无法拍清楚，故略去数据分析。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定性得出：划动越快，转动越快。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2283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528" y="-68293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467544" y="308440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小专题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1714500" y="462427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405829" y="1484784"/>
            <a:ext cx="5916639" cy="3028172"/>
            <a:chOff x="2227236" y="3471069"/>
            <a:chExt cx="5916639" cy="3028172"/>
          </a:xfrm>
        </p:grpSpPr>
        <p:sp>
          <p:nvSpPr>
            <p:cNvPr id="51" name="椭圆 50"/>
            <p:cNvSpPr/>
            <p:nvPr/>
          </p:nvSpPr>
          <p:spPr>
            <a:xfrm>
              <a:off x="6715125" y="3471069"/>
              <a:ext cx="1428750" cy="1428750"/>
            </a:xfrm>
            <a:prstGeom prst="ellipse">
              <a:avLst/>
            </a:prstGeom>
            <a:solidFill>
              <a:srgbClr val="004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227236" y="4000500"/>
              <a:ext cx="5773685" cy="2498741"/>
              <a:chOff x="2227236" y="4000500"/>
              <a:chExt cx="5773685" cy="2498741"/>
            </a:xfrm>
          </p:grpSpPr>
          <p:sp>
            <p:nvSpPr>
              <p:cNvPr id="6154" name="矩形 48"/>
              <p:cNvSpPr>
                <a:spLocks noChangeArrowheads="1"/>
              </p:cNvSpPr>
              <p:nvPr/>
            </p:nvSpPr>
            <p:spPr bwMode="auto">
              <a:xfrm>
                <a:off x="2233167" y="4550061"/>
                <a:ext cx="410527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2357438" y="4213225"/>
                <a:ext cx="4643437" cy="1588"/>
              </a:xfrm>
              <a:prstGeom prst="line">
                <a:avLst/>
              </a:prstGeom>
              <a:ln w="88900" cmpd="thickThin">
                <a:solidFill>
                  <a:srgbClr val="00417C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60" name="矩形 52"/>
              <p:cNvSpPr>
                <a:spLocks noChangeArrowheads="1"/>
              </p:cNvSpPr>
              <p:nvPr/>
            </p:nvSpPr>
            <p:spPr bwMode="auto">
              <a:xfrm>
                <a:off x="6892925" y="4000500"/>
                <a:ext cx="1107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b="1" dirty="0">
                    <a:solidFill>
                      <a:srgbClr val="C8C5BC"/>
                    </a:solidFill>
                    <a:latin typeface="微软雅黑" pitchFamily="34" charset="-122"/>
                    <a:ea typeface="微软雅黑" pitchFamily="34" charset="-122"/>
                  </a:rPr>
                  <a:t>转动方向</a:t>
                </a:r>
              </a:p>
            </p:txBody>
          </p:sp>
          <p:sp>
            <p:nvSpPr>
              <p:cNvPr id="29" name="矩形 48"/>
              <p:cNvSpPr>
                <a:spLocks noChangeArrowheads="1"/>
              </p:cNvSpPr>
              <p:nvPr/>
            </p:nvSpPr>
            <p:spPr bwMode="auto">
              <a:xfrm>
                <a:off x="2227236" y="4601321"/>
                <a:ext cx="4105275" cy="923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1. </a:t>
                </a:r>
                <a:r>
                  <a:rPr lang="zh-CN" altLang="en-US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初相位的影响（？）</a:t>
                </a: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r>
                  <a:rPr lang="zh-CN" altLang="en-US" dirty="0">
                    <a:latin typeface="微软雅黑" pitchFamily="34" charset="-122"/>
                    <a:ea typeface="微软雅黑" pitchFamily="34" charset="-122"/>
                  </a:rPr>
                  <a:t>    比较能解释。</a:t>
                </a:r>
              </a:p>
            </p:txBody>
          </p:sp>
          <p:sp>
            <p:nvSpPr>
              <p:cNvPr id="30" name="矩形 48"/>
              <p:cNvSpPr>
                <a:spLocks noChangeArrowheads="1"/>
              </p:cNvSpPr>
              <p:nvPr/>
            </p:nvSpPr>
            <p:spPr bwMode="auto">
              <a:xfrm>
                <a:off x="2227236" y="6129909"/>
                <a:ext cx="410527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2. </a:t>
                </a:r>
                <a:r>
                  <a:rPr lang="zh-CN" altLang="en-US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转动方向（轴</a:t>
                </a:r>
                <a:r>
                  <a:rPr lang="en-US" altLang="zh-CN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&amp;</a:t>
                </a:r>
                <a:r>
                  <a:rPr lang="zh-CN" altLang="en-US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螺旋桨？）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8656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528" y="-68293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467544" y="308440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小专题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1714500" y="462427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405830" y="1484784"/>
            <a:ext cx="5916638" cy="4228500"/>
            <a:chOff x="2227237" y="3471069"/>
            <a:chExt cx="5916638" cy="4228500"/>
          </a:xfrm>
        </p:grpSpPr>
        <p:sp>
          <p:nvSpPr>
            <p:cNvPr id="51" name="椭圆 50"/>
            <p:cNvSpPr/>
            <p:nvPr/>
          </p:nvSpPr>
          <p:spPr>
            <a:xfrm>
              <a:off x="6715125" y="3471069"/>
              <a:ext cx="1428750" cy="1428750"/>
            </a:xfrm>
            <a:prstGeom prst="ellipse">
              <a:avLst/>
            </a:prstGeom>
            <a:solidFill>
              <a:srgbClr val="004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227237" y="4000500"/>
              <a:ext cx="5773684" cy="3699069"/>
              <a:chOff x="2227237" y="4000500"/>
              <a:chExt cx="5773684" cy="3699069"/>
            </a:xfrm>
          </p:grpSpPr>
          <p:sp>
            <p:nvSpPr>
              <p:cNvPr id="6154" name="矩形 48"/>
              <p:cNvSpPr>
                <a:spLocks noChangeArrowheads="1"/>
              </p:cNvSpPr>
              <p:nvPr/>
            </p:nvSpPr>
            <p:spPr bwMode="auto">
              <a:xfrm>
                <a:off x="2233167" y="4550061"/>
                <a:ext cx="410527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  <a:hlinkClick r:id="rId3" action="ppaction://hlinkfile"/>
                  </a:rPr>
                  <a:t>同一位置，不同转动方向</a:t>
                </a: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2357438" y="4213225"/>
                <a:ext cx="4643437" cy="1588"/>
              </a:xfrm>
              <a:prstGeom prst="line">
                <a:avLst/>
              </a:prstGeom>
              <a:ln w="88900" cmpd="thickThin">
                <a:solidFill>
                  <a:srgbClr val="00417C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60" name="矩形 52"/>
              <p:cNvSpPr>
                <a:spLocks noChangeArrowheads="1"/>
              </p:cNvSpPr>
              <p:nvPr/>
            </p:nvSpPr>
            <p:spPr bwMode="auto">
              <a:xfrm>
                <a:off x="6892925" y="4000500"/>
                <a:ext cx="1107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b="1" dirty="0">
                    <a:solidFill>
                      <a:srgbClr val="C8C5BC"/>
                    </a:solidFill>
                    <a:latin typeface="微软雅黑" pitchFamily="34" charset="-122"/>
                    <a:ea typeface="微软雅黑" pitchFamily="34" charset="-122"/>
                  </a:rPr>
                  <a:t>转动方向</a:t>
                </a:r>
              </a:p>
            </p:txBody>
          </p:sp>
          <p:sp>
            <p:nvSpPr>
              <p:cNvPr id="29" name="矩形 48"/>
              <p:cNvSpPr>
                <a:spLocks noChangeArrowheads="1"/>
              </p:cNvSpPr>
              <p:nvPr/>
            </p:nvSpPr>
            <p:spPr bwMode="auto">
              <a:xfrm>
                <a:off x="2227237" y="5945243"/>
                <a:ext cx="4105275" cy="1754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  <a:hlinkClick r:id="rId4" action="ppaction://hlinkfile"/>
                  </a:rPr>
                  <a:t>不同位置，同一转动方向</a:t>
                </a: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Wingdings" panose="05000000000000000000" pitchFamily="2" charset="2"/>
                  <a:buChar char="u"/>
                </a:pP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Wingdings" panose="05000000000000000000" pitchFamily="2" charset="2"/>
                  <a:buChar char="u"/>
                </a:pP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Wingdings" panose="05000000000000000000" pitchFamily="2" charset="2"/>
                  <a:buChar char="u"/>
                </a:pP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Wingdings" panose="05000000000000000000" pitchFamily="2" charset="2"/>
                  <a:buChar char="u"/>
                </a:pP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转动方向更多依赖于初始条件</a:t>
                </a: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" name="矩形 48"/>
              <p:cNvSpPr>
                <a:spLocks noChangeArrowheads="1"/>
              </p:cNvSpPr>
              <p:nvPr/>
            </p:nvSpPr>
            <p:spPr bwMode="auto">
              <a:xfrm>
                <a:off x="2227237" y="6834489"/>
                <a:ext cx="410527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endParaRPr lang="zh-CN" altLang="en-US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3183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528" y="-68293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467544" y="308440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小专题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1714500" y="462427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411760" y="1484784"/>
            <a:ext cx="5910708" cy="2834446"/>
            <a:chOff x="2233167" y="3471069"/>
            <a:chExt cx="5910708" cy="2834446"/>
          </a:xfrm>
        </p:grpSpPr>
        <p:sp>
          <p:nvSpPr>
            <p:cNvPr id="51" name="椭圆 50">
              <a:hlinkClick r:id="rId3" action="ppaction://hlinkfile"/>
            </p:cNvPr>
            <p:cNvSpPr/>
            <p:nvPr/>
          </p:nvSpPr>
          <p:spPr>
            <a:xfrm>
              <a:off x="6715125" y="3471069"/>
              <a:ext cx="1428750" cy="1428750"/>
            </a:xfrm>
            <a:prstGeom prst="ellipse">
              <a:avLst/>
            </a:prstGeom>
            <a:solidFill>
              <a:srgbClr val="004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233167" y="4000500"/>
              <a:ext cx="5876758" cy="2305015"/>
              <a:chOff x="2233167" y="4000500"/>
              <a:chExt cx="5876758" cy="2305015"/>
            </a:xfrm>
          </p:grpSpPr>
          <p:cxnSp>
            <p:nvCxnSpPr>
              <p:cNvPr id="41" name="直接连接符 40"/>
              <p:cNvCxnSpPr/>
              <p:nvPr/>
            </p:nvCxnSpPr>
            <p:spPr>
              <a:xfrm>
                <a:off x="2357438" y="4213225"/>
                <a:ext cx="4643437" cy="1588"/>
              </a:xfrm>
              <a:prstGeom prst="line">
                <a:avLst/>
              </a:prstGeom>
              <a:ln w="88900" cmpd="thickThin">
                <a:solidFill>
                  <a:srgbClr val="00417C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60" name="矩形 52"/>
              <p:cNvSpPr>
                <a:spLocks noChangeArrowheads="1"/>
              </p:cNvSpPr>
              <p:nvPr/>
            </p:nvSpPr>
            <p:spPr bwMode="auto">
              <a:xfrm>
                <a:off x="6892925" y="4000500"/>
                <a:ext cx="12170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b="1" dirty="0">
                    <a:solidFill>
                      <a:srgbClr val="C8C5BC"/>
                    </a:solidFill>
                    <a:latin typeface="微软雅黑" pitchFamily="34" charset="-122"/>
                    <a:ea typeface="微软雅黑" pitchFamily="34" charset="-122"/>
                  </a:rPr>
                  <a:t>敲击</a:t>
                </a:r>
                <a:r>
                  <a:rPr lang="en-US" altLang="zh-CN" b="1" dirty="0">
                    <a:solidFill>
                      <a:srgbClr val="C8C5BC"/>
                    </a:solidFill>
                    <a:latin typeface="微软雅黑" pitchFamily="34" charset="-122"/>
                    <a:ea typeface="微软雅黑" pitchFamily="34" charset="-122"/>
                  </a:rPr>
                  <a:t>/</a:t>
                </a:r>
                <a:r>
                  <a:rPr lang="zh-CN" altLang="en-US" b="1" dirty="0">
                    <a:solidFill>
                      <a:srgbClr val="C8C5BC"/>
                    </a:solidFill>
                    <a:latin typeface="微软雅黑" pitchFamily="34" charset="-122"/>
                    <a:ea typeface="微软雅黑" pitchFamily="34" charset="-122"/>
                  </a:rPr>
                  <a:t>划动</a:t>
                </a:r>
              </a:p>
            </p:txBody>
          </p:sp>
          <p:sp>
            <p:nvSpPr>
              <p:cNvPr id="30" name="矩形 48"/>
              <p:cNvSpPr>
                <a:spLocks noChangeArrowheads="1"/>
              </p:cNvSpPr>
              <p:nvPr/>
            </p:nvSpPr>
            <p:spPr bwMode="auto">
              <a:xfrm>
                <a:off x="2233167" y="4551189"/>
                <a:ext cx="4105275" cy="1754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实验视频</a:t>
                </a: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285750" indent="-285750"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敲击方向的影响</a:t>
                </a: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7569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4081463"/>
            <a:ext cx="9144000" cy="357187"/>
          </a:xfrm>
          <a:prstGeom prst="rect">
            <a:avLst/>
          </a:prstGeom>
          <a:solidFill>
            <a:srgbClr val="004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75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6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7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8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TextBox 27"/>
          <p:cNvSpPr txBox="1">
            <a:spLocks noChangeArrowheads="1"/>
          </p:cNvSpPr>
          <p:nvPr/>
        </p:nvSpPr>
        <p:spPr bwMode="auto">
          <a:xfrm>
            <a:off x="1928812" y="3297565"/>
            <a:ext cx="5286375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4400" b="1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不足</a:t>
            </a:r>
            <a:r>
              <a:rPr lang="en-US" altLang="zh-CN" sz="4400" b="1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sz="4400" b="1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回顾</a:t>
            </a:r>
          </a:p>
          <a:p>
            <a:r>
              <a:rPr lang="zh-CN" altLang="en-US" sz="2800" dirty="0">
                <a:solidFill>
                  <a:srgbClr val="00417C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endParaRPr lang="zh-CN" altLang="en-US" sz="1400" dirty="0">
              <a:solidFill>
                <a:srgbClr val="00417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929063" y="1416050"/>
            <a:ext cx="1428750" cy="1428750"/>
          </a:xfrm>
          <a:prstGeom prst="ellipse">
            <a:avLst/>
          </a:prstGeom>
          <a:solidFill>
            <a:srgbClr val="004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84" name="矩形 12"/>
          <p:cNvSpPr>
            <a:spLocks noChangeArrowheads="1"/>
          </p:cNvSpPr>
          <p:nvPr/>
        </p:nvSpPr>
        <p:spPr bwMode="auto">
          <a:xfrm>
            <a:off x="4427414" y="1807259"/>
            <a:ext cx="4320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7106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528" y="-68293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339196" y="318168"/>
            <a:ext cx="13179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不足</a:t>
            </a:r>
            <a:r>
              <a:rPr lang="en-US" altLang="zh-CN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回顾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1714500" y="462427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405829" y="1484784"/>
            <a:ext cx="5916639" cy="1691239"/>
            <a:chOff x="2227236" y="3471069"/>
            <a:chExt cx="5916639" cy="1691239"/>
          </a:xfrm>
        </p:grpSpPr>
        <p:sp>
          <p:nvSpPr>
            <p:cNvPr id="51" name="椭圆 50"/>
            <p:cNvSpPr/>
            <p:nvPr/>
          </p:nvSpPr>
          <p:spPr>
            <a:xfrm>
              <a:off x="6715125" y="3471069"/>
              <a:ext cx="1428750" cy="1428750"/>
            </a:xfrm>
            <a:prstGeom prst="ellipse">
              <a:avLst/>
            </a:prstGeom>
            <a:solidFill>
              <a:srgbClr val="004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227236" y="4000500"/>
              <a:ext cx="5773685" cy="1161808"/>
              <a:chOff x="2227236" y="4000500"/>
              <a:chExt cx="5773685" cy="1161808"/>
            </a:xfrm>
          </p:grpSpPr>
          <p:sp>
            <p:nvSpPr>
              <p:cNvPr id="6154" name="矩形 48"/>
              <p:cNvSpPr>
                <a:spLocks noChangeArrowheads="1"/>
              </p:cNvSpPr>
              <p:nvPr/>
            </p:nvSpPr>
            <p:spPr bwMode="auto">
              <a:xfrm>
                <a:off x="2233167" y="4550061"/>
                <a:ext cx="410527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2357438" y="4213225"/>
                <a:ext cx="4643437" cy="1588"/>
              </a:xfrm>
              <a:prstGeom prst="line">
                <a:avLst/>
              </a:prstGeom>
              <a:ln w="88900" cmpd="thickThin">
                <a:solidFill>
                  <a:srgbClr val="00417C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60" name="矩形 52"/>
              <p:cNvSpPr>
                <a:spLocks noChangeArrowheads="1"/>
              </p:cNvSpPr>
              <p:nvPr/>
            </p:nvSpPr>
            <p:spPr bwMode="auto">
              <a:xfrm>
                <a:off x="6892925" y="4000500"/>
                <a:ext cx="1107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b="1" dirty="0">
                    <a:solidFill>
                      <a:srgbClr val="C8C5BC"/>
                    </a:solidFill>
                    <a:latin typeface="微软雅黑" pitchFamily="34" charset="-122"/>
                    <a:ea typeface="微软雅黑" pitchFamily="34" charset="-122"/>
                  </a:rPr>
                  <a:t>驱动装置</a:t>
                </a:r>
              </a:p>
            </p:txBody>
          </p:sp>
          <p:sp>
            <p:nvSpPr>
              <p:cNvPr id="29" name="矩形 48"/>
              <p:cNvSpPr>
                <a:spLocks noChangeArrowheads="1"/>
              </p:cNvSpPr>
              <p:nvPr/>
            </p:nvSpPr>
            <p:spPr bwMode="auto">
              <a:xfrm>
                <a:off x="2227236" y="4792976"/>
                <a:ext cx="410527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" name="矩形 48"/>
              <p:cNvSpPr>
                <a:spLocks noChangeArrowheads="1"/>
              </p:cNvSpPr>
              <p:nvPr/>
            </p:nvSpPr>
            <p:spPr bwMode="auto">
              <a:xfrm>
                <a:off x="2357439" y="4582557"/>
                <a:ext cx="48451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1. </a:t>
                </a:r>
                <a:r>
                  <a:rPr lang="zh-CN" altLang="en-US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如何获得稳定的正弦运动</a:t>
                </a:r>
              </a:p>
            </p:txBody>
          </p:sp>
        </p:grp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629" y="1628800"/>
            <a:ext cx="5518037" cy="510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5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528" y="-68293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3" name="矩形 47"/>
          <p:cNvSpPr>
            <a:spLocks noChangeArrowheads="1"/>
          </p:cNvSpPr>
          <p:nvPr/>
        </p:nvSpPr>
        <p:spPr bwMode="auto">
          <a:xfrm>
            <a:off x="251520" y="404664"/>
            <a:ext cx="13179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不足</a:t>
            </a:r>
            <a:r>
              <a:rPr lang="en-US" altLang="zh-CN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&amp;</a:t>
            </a:r>
            <a:r>
              <a:rPr lang="zh-CN" altLang="en-US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回顾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1714500" y="462427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358449" y="1484784"/>
            <a:ext cx="5964019" cy="3294983"/>
            <a:chOff x="2179856" y="3471069"/>
            <a:chExt cx="5964019" cy="3294983"/>
          </a:xfrm>
        </p:grpSpPr>
        <p:sp>
          <p:nvSpPr>
            <p:cNvPr id="51" name="椭圆 50"/>
            <p:cNvSpPr/>
            <p:nvPr/>
          </p:nvSpPr>
          <p:spPr>
            <a:xfrm>
              <a:off x="6715125" y="3471069"/>
              <a:ext cx="1428750" cy="1428750"/>
            </a:xfrm>
            <a:prstGeom prst="ellipse">
              <a:avLst/>
            </a:prstGeom>
            <a:solidFill>
              <a:srgbClr val="004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179856" y="4000778"/>
              <a:ext cx="5964019" cy="2765274"/>
              <a:chOff x="2179856" y="4000778"/>
              <a:chExt cx="5964019" cy="2765274"/>
            </a:xfrm>
          </p:grpSpPr>
          <p:sp>
            <p:nvSpPr>
              <p:cNvPr id="6154" name="矩形 48"/>
              <p:cNvSpPr>
                <a:spLocks noChangeArrowheads="1"/>
              </p:cNvSpPr>
              <p:nvPr/>
            </p:nvSpPr>
            <p:spPr bwMode="auto">
              <a:xfrm>
                <a:off x="2233167" y="4550061"/>
                <a:ext cx="410527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2357438" y="4213225"/>
                <a:ext cx="4643437" cy="1588"/>
              </a:xfrm>
              <a:prstGeom prst="line">
                <a:avLst/>
              </a:prstGeom>
              <a:ln w="88900" cmpd="thickThin">
                <a:solidFill>
                  <a:srgbClr val="00417C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60" name="矩形 52"/>
              <p:cNvSpPr>
                <a:spLocks noChangeArrowheads="1"/>
              </p:cNvSpPr>
              <p:nvPr/>
            </p:nvSpPr>
            <p:spPr bwMode="auto">
              <a:xfrm>
                <a:off x="6825885" y="4000778"/>
                <a:ext cx="131799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b="1" dirty="0">
                    <a:solidFill>
                      <a:srgbClr val="C8C5BC"/>
                    </a:solidFill>
                    <a:latin typeface="微软雅黑" pitchFamily="34" charset="-122"/>
                    <a:ea typeface="微软雅黑" pitchFamily="34" charset="-122"/>
                  </a:rPr>
                  <a:t>实验</a:t>
                </a:r>
                <a:r>
                  <a:rPr lang="en-US" altLang="zh-CN" b="1" dirty="0">
                    <a:solidFill>
                      <a:srgbClr val="C8C5BC"/>
                    </a:solidFill>
                    <a:latin typeface="微软雅黑" pitchFamily="34" charset="-122"/>
                    <a:ea typeface="微软雅黑" pitchFamily="34" charset="-122"/>
                  </a:rPr>
                  <a:t>&amp;</a:t>
                </a:r>
                <a:r>
                  <a:rPr lang="zh-CN" altLang="en-US" b="1" dirty="0">
                    <a:solidFill>
                      <a:srgbClr val="C8C5BC"/>
                    </a:solidFill>
                    <a:latin typeface="微软雅黑" pitchFamily="34" charset="-122"/>
                    <a:ea typeface="微软雅黑" pitchFamily="34" charset="-122"/>
                  </a:rPr>
                  <a:t>分析</a:t>
                </a:r>
              </a:p>
            </p:txBody>
          </p:sp>
          <p:sp>
            <p:nvSpPr>
              <p:cNvPr id="29" name="矩形 48"/>
              <p:cNvSpPr>
                <a:spLocks noChangeArrowheads="1"/>
              </p:cNvSpPr>
              <p:nvPr/>
            </p:nvSpPr>
            <p:spPr bwMode="auto">
              <a:xfrm>
                <a:off x="2227236" y="4792976"/>
                <a:ext cx="410527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" name="矩形 48"/>
              <p:cNvSpPr>
                <a:spLocks noChangeArrowheads="1"/>
              </p:cNvSpPr>
              <p:nvPr/>
            </p:nvSpPr>
            <p:spPr bwMode="auto">
              <a:xfrm>
                <a:off x="2179856" y="4734727"/>
                <a:ext cx="4845100" cy="2031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2. </a:t>
                </a:r>
                <a:r>
                  <a:rPr lang="zh-CN" altLang="en-US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如何拍好视频并做好数据分析，从而更好验证运动方程</a:t>
                </a:r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endParaRPr lang="en-US" altLang="zh-CN" dirty="0">
                  <a:solidFill>
                    <a:srgbClr val="00417C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r>
                  <a:rPr lang="en-US" altLang="zh-CN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3. </a:t>
                </a:r>
                <a:r>
                  <a:rPr lang="zh-CN" altLang="en-US" dirty="0">
                    <a:solidFill>
                      <a:srgbClr val="00417C"/>
                    </a:solidFill>
                    <a:latin typeface="微软雅黑" pitchFamily="34" charset="-122"/>
                    <a:ea typeface="微软雅黑" pitchFamily="34" charset="-122"/>
                  </a:rPr>
                  <a:t>如何更好地解释转动方向的问题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4374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图片 25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-92075"/>
            <a:ext cx="2357438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20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201" name="矩形 47"/>
          <p:cNvSpPr>
            <a:spLocks noChangeArrowheads="1"/>
          </p:cNvSpPr>
          <p:nvPr/>
        </p:nvSpPr>
        <p:spPr bwMode="auto">
          <a:xfrm>
            <a:off x="7572375" y="270450"/>
            <a:ext cx="17859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Q&amp;A</a:t>
            </a:r>
            <a:endParaRPr lang="zh-CN" altLang="en-US" sz="3600" b="1" dirty="0">
              <a:solidFill>
                <a:srgbClr val="C8C5B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500063"/>
            <a:ext cx="7429500" cy="1587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2627784" y="2852936"/>
            <a:ext cx="39901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6000" dirty="0">
                <a:ln w="0"/>
                <a:solidFill>
                  <a:srgbClr val="1F497D">
                    <a:lumMod val="60000"/>
                    <a:lumOff val="40000"/>
                  </a:srgbClr>
                </a:solidFill>
                <a:effectLst>
                  <a:reflection blurRad="6350" stA="53000" endA="300" endPos="35500" dir="5400000" sy="-90000" algn="bl" rotWithShape="0"/>
                </a:effectLst>
              </a:rPr>
              <a:t>Thank</a:t>
            </a:r>
            <a:r>
              <a:rPr lang="zh-CN" altLang="en-US" sz="6000" dirty="0">
                <a:ln w="0"/>
                <a:solidFill>
                  <a:srgbClr val="1F497D">
                    <a:lumMod val="60000"/>
                    <a:lumOff val="40000"/>
                  </a:srgbClr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altLang="zh-CN" sz="6000" dirty="0">
                <a:ln w="0"/>
                <a:solidFill>
                  <a:srgbClr val="1F497D">
                    <a:lumMod val="60000"/>
                    <a:lumOff val="40000"/>
                  </a:srgbClr>
                </a:solidFill>
                <a:effectLst>
                  <a:reflection blurRad="6350" stA="53000" endA="300" endPos="35500" dir="5400000" sy="-90000" algn="bl" rotWithShape="0"/>
                </a:effectLst>
              </a:rPr>
              <a:t>you!</a:t>
            </a:r>
            <a:endParaRPr lang="zh-CN" altLang="en-US" sz="6000" dirty="0">
              <a:ln w="0"/>
              <a:solidFill>
                <a:srgbClr val="1F497D">
                  <a:lumMod val="60000"/>
                  <a:lumOff val="40000"/>
                </a:srgb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7120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9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200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201" name="矩形 47"/>
          <p:cNvSpPr>
            <a:spLocks noChangeArrowheads="1"/>
          </p:cNvSpPr>
          <p:nvPr/>
        </p:nvSpPr>
        <p:spPr bwMode="auto">
          <a:xfrm>
            <a:off x="0" y="0"/>
            <a:ext cx="32029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C8C5BC"/>
                </a:solidFill>
                <a:latin typeface="微软雅黑" pitchFamily="34" charset="-122"/>
                <a:ea typeface="微软雅黑" pitchFamily="34" charset="-122"/>
              </a:rPr>
              <a:t>references</a:t>
            </a:r>
            <a:endParaRPr lang="zh-CN" altLang="en-US" sz="3600" b="1" dirty="0">
              <a:solidFill>
                <a:srgbClr val="C8C5B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>
            <a:cxnSpLocks/>
          </p:cNvCxnSpPr>
          <p:nvPr/>
        </p:nvCxnSpPr>
        <p:spPr>
          <a:xfrm flipV="1">
            <a:off x="0" y="646331"/>
            <a:ext cx="9252520" cy="23761"/>
          </a:xfrm>
          <a:prstGeom prst="line">
            <a:avLst/>
          </a:prstGeom>
          <a:ln w="15875">
            <a:solidFill>
              <a:srgbClr val="0041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323528" y="908720"/>
            <a:ext cx="777686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dirty="0">
                <a:latin typeface="DejaVuSansCondensed"/>
              </a:rPr>
              <a:t>R. W. Leonard. An interesting demonstration of the combination of two linear harmonic vibrations to produce a single elliptical vibration. Am. J. Phys. 5, 175 (1937)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DejaVuSansCondensed"/>
              </a:rPr>
              <a:t>J. S. Miller. The notched stick. Am. J. Phys. 23, 176 (1955)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DejaVuSansCondensed"/>
              </a:rPr>
              <a:t> E. R. Laird. A notched stick. Am. J. Phys. 23, 472 (1955)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DejaVuSansCondensed"/>
              </a:rPr>
              <a:t> S. S. Welch. Notes: What makes it turn? Phys. Teach. 11, 5, 303 (1973)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DejaVuSansCondensed"/>
              </a:rPr>
              <a:t> G. J. </a:t>
            </a:r>
            <a:r>
              <a:rPr lang="en-US" altLang="zh-CN" dirty="0" err="1">
                <a:latin typeface="DejaVuSansCondensed"/>
              </a:rPr>
              <a:t>Aubrecht</a:t>
            </a:r>
            <a:r>
              <a:rPr lang="en-US" altLang="zh-CN" dirty="0">
                <a:latin typeface="DejaVuSansCondensed"/>
              </a:rPr>
              <a:t> II. A mechanical toy: The gee-haw whammy-diddle. Phys. Teach. 20, 9, 614-615(1982)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DejaVuSansCondensed"/>
              </a:rPr>
              <a:t> J. T. </a:t>
            </a:r>
            <a:r>
              <a:rPr lang="en-US" altLang="zh-CN" dirty="0" err="1">
                <a:latin typeface="DejaVuSansCondensed"/>
              </a:rPr>
              <a:t>Scarnati</a:t>
            </a:r>
            <a:r>
              <a:rPr lang="en-US" altLang="zh-CN" dirty="0">
                <a:latin typeface="DejaVuSansCondensed"/>
              </a:rPr>
              <a:t> and C. J. Tice. The Hooey Machine. Science Activities: Classroom Projects and Curriculum Ideas 29, 2, 30-35 (1992)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DejaVuSansCondensed"/>
              </a:rPr>
              <a:t> G. D. Scott. Control of the rotor on the notched stick. Am. J. Phys. 24, 464 (1956)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DejaVuSansCondensed"/>
              </a:rPr>
              <a:t> J. F. Wilson. Parametric spin resonance for a spinner with an orbiting pivot. Int. J. Non-Linear Mech 33, 2, 189-200 (1998)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DejaVuSansCondensed"/>
              </a:rPr>
              <a:t>Wikipedia: Gee-haw whammy diddle, https://en.wikipedia.org/wiki/Gee-haw_whammy_diddle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DejaVuSansCondensed"/>
              </a:rPr>
              <a:t> Wikipedia: Phase-locked loop, https://en.wikipedia.org/wiki/Phase-locked_loop</a:t>
            </a:r>
          </a:p>
          <a:p>
            <a:pPr marL="342900" indent="-342900">
              <a:buAutoNum type="arabicPeriod"/>
            </a:pPr>
            <a:r>
              <a:rPr lang="en-US" altLang="zh-CN" dirty="0">
                <a:latin typeface="DejaVuSansCondensed"/>
              </a:rPr>
              <a:t> How to Use a “Hooey Stick” (wikihow.com), http://www.wikihow.com/Use-a-%22Hooey</a:t>
            </a:r>
          </a:p>
          <a:p>
            <a:pPr marL="342900" indent="-342900">
              <a:buAutoNum type="arabicPeriod"/>
            </a:pPr>
            <a:endParaRPr lang="zh-CN" altLang="en-US" dirty="0">
              <a:latin typeface="DejaVuSansCondense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4805</TotalTime>
  <Words>1131</Words>
  <Application>Microsoft Office PowerPoint</Application>
  <PresentationFormat>全屏显示(4:3)</PresentationFormat>
  <Paragraphs>231</Paragraphs>
  <Slides>24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DejaVuSansCondensed</vt:lpstr>
      <vt:lpstr>宋体</vt:lpstr>
      <vt:lpstr>微软雅黑</vt:lpstr>
      <vt:lpstr>Arial</vt:lpstr>
      <vt:lpstr>Calibri</vt:lpstr>
      <vt:lpstr>Cambria Math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bj</dc:creator>
  <cp:lastModifiedBy>lingwei zhang</cp:lastModifiedBy>
  <cp:revision>311</cp:revision>
  <dcterms:created xsi:type="dcterms:W3CDTF">2013-10-30T09:04:50Z</dcterms:created>
  <dcterms:modified xsi:type="dcterms:W3CDTF">2017-04-22T05:42:35Z</dcterms:modified>
</cp:coreProperties>
</file>