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4" r:id="rId10"/>
    <p:sldId id="283" r:id="rId11"/>
    <p:sldId id="285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746" autoAdjust="0"/>
  </p:normalViewPr>
  <p:slideViewPr>
    <p:cSldViewPr>
      <p:cViewPr varScale="1">
        <p:scale>
          <a:sx n="71" d="100"/>
          <a:sy n="71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38378-491A-4106-81FD-AC4EE4F4A572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DAE97-B57D-40AA-8C1C-E98AA65407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3" cstate="print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4" cstate="print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2011/6/20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hyperlink" Target="http://phylab.fudan.edu.cn/lib/exe/detail.php?id=exp:massspec&amp;media=exp:img_2057.jpg" TargetMode="Externa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phylab.fudan.edu.cn/lib/exe/fetch.php?cache=&amp;media=home:whyx:girl2.p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10.bin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916832"/>
            <a:ext cx="78021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zh-CN" sz="5400" b="1" dirty="0" smtClean="0"/>
              <a:t>小质谱实验中灯丝温度</a:t>
            </a:r>
            <a:r>
              <a:rPr lang="zh-CN" altLang="en-US" sz="5400" b="1" dirty="0" smtClean="0"/>
              <a:t>和</a:t>
            </a:r>
            <a:endParaRPr lang="en-US" altLang="zh-CN" sz="5400" b="1" dirty="0" smtClean="0"/>
          </a:p>
          <a:p>
            <a:pPr algn="ctr"/>
            <a:r>
              <a:rPr lang="zh-CN" altLang="zh-CN" sz="5400" b="1" dirty="0" smtClean="0"/>
              <a:t>高真空对于实验的影响</a:t>
            </a:r>
            <a:endParaRPr lang="zh-CN" altLang="zh-CN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24128" y="4869160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By </a:t>
            </a:r>
            <a:r>
              <a:rPr lang="zh-CN" altLang="en-US" sz="3200" dirty="0" smtClean="0"/>
              <a:t>何正宇</a:t>
            </a:r>
            <a:endParaRPr lang="en-US" altLang="zh-CN" sz="3200" dirty="0" smtClean="0"/>
          </a:p>
          <a:p>
            <a:r>
              <a:rPr lang="en-US" altLang="zh-CN" sz="3200" dirty="0" smtClean="0"/>
              <a:t>08300300038</a:t>
            </a:r>
          </a:p>
          <a:p>
            <a:r>
              <a:rPr lang="en-US" altLang="zh-CN" sz="3200" dirty="0" smtClean="0"/>
              <a:t>08</a:t>
            </a:r>
            <a:r>
              <a:rPr lang="zh-CN" altLang="en-US" sz="3200" dirty="0" smtClean="0"/>
              <a:t>物理</a:t>
            </a:r>
            <a:endParaRPr lang="zh-CN" altLang="en-US" sz="3200" dirty="0"/>
          </a:p>
        </p:txBody>
      </p:sp>
    </p:spTree>
  </p:cSld>
  <p:clrMapOvr>
    <a:masterClrMapping/>
  </p:clrMapOvr>
  <p:transition advTm="1110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历史背景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dirty="0" smtClean="0"/>
              <a:t>质谱之父：英国物理学家阿斯顿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各式各样的新型质谱仪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                    </a:t>
            </a:r>
            <a:r>
              <a:rPr lang="en-US" altLang="zh-CN" sz="6600" dirty="0" smtClean="0"/>
              <a:t>             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4" name="图片 3" descr="阿斯顿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276872"/>
            <a:ext cx="2016224" cy="2304256"/>
          </a:xfrm>
          <a:prstGeom prst="rect">
            <a:avLst/>
          </a:prstGeom>
        </p:spPr>
      </p:pic>
      <p:pic>
        <p:nvPicPr>
          <p:cNvPr id="5" name="图片 4" descr="卢瑟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2348880"/>
            <a:ext cx="1944216" cy="2232248"/>
          </a:xfrm>
          <a:prstGeom prst="rect">
            <a:avLst/>
          </a:prstGeom>
        </p:spPr>
      </p:pic>
      <p:pic>
        <p:nvPicPr>
          <p:cNvPr id="31746" name="Picture 2" descr="http://phylab.fudan.edu.cn/lib/exe/fetch.php?w=500&amp;media=exp:img_2057.jpg">
            <a:hlinkClick r:id="rId5" tooltip="exp:img_2057.jpg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2276872"/>
            <a:ext cx="2160240" cy="2650630"/>
          </a:xfrm>
          <a:prstGeom prst="rect">
            <a:avLst/>
          </a:prstGeom>
          <a:noFill/>
        </p:spPr>
      </p:pic>
      <p:sp>
        <p:nvSpPr>
          <p:cNvPr id="8" name="等于号 7"/>
          <p:cNvSpPr/>
          <p:nvPr/>
        </p:nvSpPr>
        <p:spPr>
          <a:xfrm>
            <a:off x="5580112" y="3356992"/>
            <a:ext cx="792088" cy="576064"/>
          </a:xfrm>
          <a:prstGeom prst="mathEqual">
            <a:avLst>
              <a:gd name="adj1" fmla="val 11849"/>
              <a:gd name="adj2" fmla="val 164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加号 8"/>
          <p:cNvSpPr/>
          <p:nvPr/>
        </p:nvSpPr>
        <p:spPr>
          <a:xfrm>
            <a:off x="2627784" y="3212976"/>
            <a:ext cx="720080" cy="792088"/>
          </a:xfrm>
          <a:prstGeom prst="mathPlus">
            <a:avLst>
              <a:gd name="adj1" fmla="val 85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advTm="744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47664" y="1196752"/>
            <a:ext cx="1810544" cy="2476872"/>
          </a:xfrm>
        </p:spPr>
        <p:txBody>
          <a:bodyPr/>
          <a:lstStyle/>
          <a:p>
            <a:pPr>
              <a:buNone/>
            </a:pPr>
            <a:r>
              <a:rPr lang="zh-CN" altLang="en-US" dirty="0" smtClean="0"/>
              <a:t>你们知道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。。。是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为什么吗？</a:t>
            </a:r>
            <a:endParaRPr lang="zh-CN" altLang="en-US" dirty="0"/>
          </a:p>
        </p:txBody>
      </p:sp>
      <p:pic>
        <p:nvPicPr>
          <p:cNvPr id="39938" name="Picture 2" descr="girl2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548680"/>
            <a:ext cx="4560962" cy="5758780"/>
          </a:xfrm>
          <a:prstGeom prst="rect">
            <a:avLst/>
          </a:prstGeom>
          <a:noFill/>
        </p:spPr>
      </p:pic>
      <p:sp>
        <p:nvSpPr>
          <p:cNvPr id="6" name="椭圆形标注 5"/>
          <p:cNvSpPr/>
          <p:nvPr/>
        </p:nvSpPr>
        <p:spPr>
          <a:xfrm>
            <a:off x="1187624" y="404664"/>
            <a:ext cx="2592288" cy="3816424"/>
          </a:xfrm>
          <a:prstGeom prst="wedgeEllipseCallout">
            <a:avLst>
              <a:gd name="adj1" fmla="val 135117"/>
              <a:gd name="adj2" fmla="val 85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441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为何需要高真空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64704"/>
          </a:xfrm>
        </p:spPr>
        <p:txBody>
          <a:bodyPr/>
          <a:lstStyle/>
          <a:p>
            <a:r>
              <a:rPr lang="zh-CN" altLang="en-US" dirty="0" smtClean="0"/>
              <a:t>增大</a:t>
            </a:r>
            <a:r>
              <a:rPr lang="en-US" altLang="zh-CN" dirty="0" smtClean="0"/>
              <a:t>K</a:t>
            </a:r>
            <a:r>
              <a:rPr lang="en-US" altLang="zh-CN" baseline="30000" dirty="0" smtClean="0"/>
              <a:t>+</a:t>
            </a:r>
            <a:r>
              <a:rPr lang="zh-CN" altLang="en-US" dirty="0" smtClean="0"/>
              <a:t>平均自由程</a:t>
            </a:r>
            <a:endParaRPr lang="zh-CN" altLang="en-US" baseline="30000" dirty="0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1242988" y="2492896"/>
          <a:ext cx="2808312" cy="1440160"/>
        </p:xfrm>
        <a:graphic>
          <a:graphicData uri="http://schemas.openxmlformats.org/presentationml/2006/ole">
            <p:oleObj spid="_x0000_s40961" name="Equation" r:id="rId4" imgW="672808" imgH="418918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568" y="4365104"/>
            <a:ext cx="6120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k</a:t>
            </a:r>
            <a:r>
              <a:rPr lang="zh-CN" altLang="en-US" sz="2000" dirty="0" smtClean="0"/>
              <a:t>：</a:t>
            </a:r>
            <a:r>
              <a:rPr lang="zh-CN" altLang="zh-CN" sz="2000" dirty="0" smtClean="0"/>
              <a:t>玻尔兹曼常数</a:t>
            </a:r>
            <a:endParaRPr lang="en-US" altLang="zh-CN" sz="2000" dirty="0" smtClean="0"/>
          </a:p>
          <a:p>
            <a:r>
              <a:rPr lang="en-US" altLang="zh-CN" sz="2000" dirty="0" smtClean="0"/>
              <a:t>T</a:t>
            </a:r>
            <a:r>
              <a:rPr lang="zh-CN" altLang="en-US" sz="2000" dirty="0" smtClean="0"/>
              <a:t>：</a:t>
            </a:r>
            <a:r>
              <a:rPr lang="zh-CN" altLang="zh-CN" sz="2000" dirty="0" smtClean="0"/>
              <a:t>热力学温度</a:t>
            </a:r>
            <a:endParaRPr lang="en-US" altLang="zh-CN" sz="2000" dirty="0" smtClean="0"/>
          </a:p>
          <a:p>
            <a:r>
              <a:rPr lang="en-US" altLang="zh-CN" sz="2000" dirty="0" smtClean="0"/>
              <a:t>d</a:t>
            </a:r>
            <a:r>
              <a:rPr lang="zh-CN" altLang="en-US" sz="2000" dirty="0" smtClean="0"/>
              <a:t>：</a:t>
            </a:r>
            <a:r>
              <a:rPr lang="zh-CN" altLang="zh-CN" sz="2000" dirty="0" smtClean="0"/>
              <a:t>离子的直径</a:t>
            </a:r>
            <a:endParaRPr lang="en-US" altLang="zh-CN" sz="2000" dirty="0" smtClean="0"/>
          </a:p>
          <a:p>
            <a:r>
              <a:rPr lang="en-US" altLang="zh-CN" sz="2000" dirty="0" smtClean="0"/>
              <a:t>P</a:t>
            </a:r>
            <a:r>
              <a:rPr lang="zh-CN" altLang="en-US" sz="2000" dirty="0" smtClean="0"/>
              <a:t>：</a:t>
            </a:r>
            <a:r>
              <a:rPr lang="zh-CN" altLang="zh-CN" sz="2000" dirty="0" smtClean="0"/>
              <a:t>压强</a:t>
            </a:r>
            <a:endParaRPr lang="zh-CN" altLang="en-US" sz="2000" dirty="0"/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4051300" y="2924944"/>
          <a:ext cx="2968972" cy="504056"/>
        </p:xfrm>
        <a:graphic>
          <a:graphicData uri="http://schemas.openxmlformats.org/presentationml/2006/ole">
            <p:oleObj spid="_x0000_s40963" name="Equation" r:id="rId5" imgW="1041120" imgH="177480" progId="Equation.DSMT4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ransition advTm="835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为何需要高真空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r>
              <a:rPr lang="zh-CN" altLang="en-US" dirty="0" smtClean="0"/>
              <a:t>防止钼带被烧断</a:t>
            </a:r>
            <a:endParaRPr lang="en-US" altLang="zh-CN" dirty="0" smtClean="0"/>
          </a:p>
          <a:p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降低氯化钾分解温度</a:t>
            </a:r>
            <a:endParaRPr lang="en-US" altLang="zh-CN" dirty="0" smtClean="0"/>
          </a:p>
          <a:p>
            <a:pPr>
              <a:buNone/>
            </a:pPr>
            <a:endParaRPr lang="en-US" altLang="zh-CN" dirty="0"/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1985" name="Object 1"/>
          <p:cNvGraphicFramePr>
            <a:graphicFrameLocks noChangeAspect="1"/>
          </p:cNvGraphicFramePr>
          <p:nvPr/>
        </p:nvGraphicFramePr>
        <p:xfrm>
          <a:off x="2627784" y="2276872"/>
          <a:ext cx="4392488" cy="936104"/>
        </p:xfrm>
        <a:graphic>
          <a:graphicData uri="http://schemas.openxmlformats.org/presentationml/2006/ole">
            <p:oleObj spid="_x0000_s41985" name="Equation" r:id="rId4" imgW="1637589" imgH="431613" progId="Equation.DSMT4">
              <p:embed/>
            </p:oleObj>
          </a:graphicData>
        </a:graphic>
      </p:graphicFrame>
      <p:sp>
        <p:nvSpPr>
          <p:cNvPr id="7" name="下箭头 6"/>
          <p:cNvSpPr/>
          <p:nvPr/>
        </p:nvSpPr>
        <p:spPr>
          <a:xfrm>
            <a:off x="2915816" y="2708920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下箭头 8"/>
          <p:cNvSpPr/>
          <p:nvPr/>
        </p:nvSpPr>
        <p:spPr>
          <a:xfrm>
            <a:off x="6156176" y="2708920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627784" y="335699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2610℃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40152" y="335699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765 ℃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3648" y="3284984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熔点：</a:t>
            </a:r>
            <a:endParaRPr lang="zh-CN" altLang="en-US" sz="2400" dirty="0"/>
          </a:p>
        </p:txBody>
      </p:sp>
      <p:sp>
        <p:nvSpPr>
          <p:cNvPr id="15" name="减号 14"/>
          <p:cNvSpPr/>
          <p:nvPr/>
        </p:nvSpPr>
        <p:spPr>
          <a:xfrm>
            <a:off x="2123728" y="5733256"/>
            <a:ext cx="1728192" cy="288032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051720" y="5733256"/>
            <a:ext cx="288032" cy="28803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563888" y="5517232"/>
            <a:ext cx="648072" cy="648072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71600" y="486916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常压：</a:t>
            </a:r>
            <a:endParaRPr lang="zh-CN" altLang="en-US" dirty="0"/>
          </a:p>
        </p:txBody>
      </p:sp>
      <p:sp>
        <p:nvSpPr>
          <p:cNvPr id="17" name="减号 16"/>
          <p:cNvSpPr/>
          <p:nvPr/>
        </p:nvSpPr>
        <p:spPr>
          <a:xfrm>
            <a:off x="2123728" y="4941168"/>
            <a:ext cx="1224136" cy="432048"/>
          </a:xfrm>
          <a:prstGeom prst="mathMinus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051720" y="5013176"/>
            <a:ext cx="288032" cy="28803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131840" y="4797152"/>
            <a:ext cx="648072" cy="648072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971600" y="558924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真空：</a:t>
            </a:r>
            <a:endParaRPr lang="zh-CN" altLang="en-US" dirty="0"/>
          </a:p>
        </p:txBody>
      </p:sp>
      <p:sp>
        <p:nvSpPr>
          <p:cNvPr id="21" name="左大括号 20"/>
          <p:cNvSpPr/>
          <p:nvPr/>
        </p:nvSpPr>
        <p:spPr>
          <a:xfrm flipH="1">
            <a:off x="4355976" y="4941168"/>
            <a:ext cx="648072" cy="1080120"/>
          </a:xfrm>
          <a:prstGeom prst="leftBrace">
            <a:avLst>
              <a:gd name="adj1" fmla="val 10408"/>
              <a:gd name="adj2" fmla="val 4896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76056" y="515719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键强变弱</a:t>
            </a:r>
            <a:endParaRPr lang="zh-CN" altLang="en-US" sz="2400" dirty="0"/>
          </a:p>
        </p:txBody>
      </p:sp>
      <p:sp>
        <p:nvSpPr>
          <p:cNvPr id="23" name="右箭头 22"/>
          <p:cNvSpPr/>
          <p:nvPr/>
        </p:nvSpPr>
        <p:spPr>
          <a:xfrm>
            <a:off x="6444208" y="5301208"/>
            <a:ext cx="72008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236296" y="5013176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分解温度降低</a:t>
            </a:r>
            <a:endParaRPr lang="zh-CN" altLang="en-US" sz="2400" dirty="0"/>
          </a:p>
        </p:txBody>
      </p:sp>
    </p:spTree>
    <p:custDataLst>
      <p:tags r:id="rId2"/>
    </p:custDataLst>
  </p:cSld>
  <p:clrMapOvr>
    <a:masterClrMapping/>
  </p:clrMapOvr>
  <p:transition advTm="1576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/>
      <p:bldP spid="11" grpId="0"/>
      <p:bldP spid="13" grpId="0"/>
      <p:bldP spid="15" grpId="0" animBg="1"/>
      <p:bldP spid="12" grpId="0" animBg="1"/>
      <p:bldP spid="14" grpId="0" animBg="1"/>
      <p:bldP spid="16" grpId="0"/>
      <p:bldP spid="17" grpId="0" animBg="1"/>
      <p:bldP spid="18" grpId="0" animBg="1"/>
      <p:bldP spid="1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灯丝温度的估算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斯特番——玻尔兹曼定律</a:t>
            </a:r>
            <a:endParaRPr lang="zh-CN" altLang="en-US" dirty="0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8609" name="Object 1"/>
          <p:cNvGraphicFramePr>
            <a:graphicFrameLocks noChangeAspect="1"/>
          </p:cNvGraphicFramePr>
          <p:nvPr/>
        </p:nvGraphicFramePr>
        <p:xfrm>
          <a:off x="2411760" y="2636912"/>
          <a:ext cx="3096344" cy="1296144"/>
        </p:xfrm>
        <a:graphic>
          <a:graphicData uri="http://schemas.openxmlformats.org/presentationml/2006/ole">
            <p:oleObj spid="_x0000_s68609" name="Equation" r:id="rId4" imgW="647419" imgH="393529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9592" y="4149080"/>
            <a:ext cx="6552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P</a:t>
            </a:r>
            <a:r>
              <a:rPr lang="zh-CN" altLang="en-US" sz="2000" dirty="0" smtClean="0"/>
              <a:t>：</a:t>
            </a:r>
            <a:r>
              <a:rPr lang="zh-CN" altLang="zh-CN" sz="2000" dirty="0" smtClean="0"/>
              <a:t>功率，</a:t>
            </a:r>
            <a:endParaRPr lang="en-US" altLang="zh-CN" sz="2000" dirty="0" smtClean="0"/>
          </a:p>
          <a:p>
            <a:r>
              <a:rPr lang="en-US" altLang="zh-CN" sz="2000" dirty="0" smtClean="0"/>
              <a:t>S</a:t>
            </a:r>
            <a:r>
              <a:rPr lang="zh-CN" altLang="en-US" sz="2000" dirty="0" smtClean="0"/>
              <a:t>：</a:t>
            </a:r>
            <a:r>
              <a:rPr lang="zh-CN" altLang="zh-CN" sz="2000" dirty="0" smtClean="0"/>
              <a:t>钼带表面积，</a:t>
            </a:r>
            <a:endParaRPr lang="en-US" altLang="zh-CN" sz="2000" dirty="0" smtClean="0"/>
          </a:p>
          <a:p>
            <a:r>
              <a:rPr lang="en-US" altLang="zh-CN" sz="2000" dirty="0" smtClean="0"/>
              <a:t> ε</a:t>
            </a:r>
            <a:r>
              <a:rPr lang="zh-CN" altLang="en-US" sz="2000" dirty="0" smtClean="0"/>
              <a:t>：</a:t>
            </a:r>
            <a:r>
              <a:rPr lang="zh-CN" altLang="zh-CN" sz="2000" dirty="0" smtClean="0"/>
              <a:t>黑体辐射系</a:t>
            </a:r>
            <a:r>
              <a:rPr lang="zh-CN" altLang="en-US" sz="2000" dirty="0" smtClean="0"/>
              <a:t>数</a:t>
            </a:r>
            <a:r>
              <a:rPr lang="en-US" altLang="zh-CN" sz="2000" dirty="0" smtClean="0"/>
              <a:t> </a:t>
            </a:r>
          </a:p>
          <a:p>
            <a:r>
              <a:rPr lang="en-US" altLang="zh-CN" sz="2000" dirty="0" smtClean="0"/>
              <a:t>σ</a:t>
            </a:r>
            <a:r>
              <a:rPr lang="zh-CN" altLang="en-US" sz="2000" dirty="0" smtClean="0"/>
              <a:t>：</a:t>
            </a:r>
            <a:r>
              <a:rPr lang="zh-CN" altLang="zh-CN" sz="2000" dirty="0" smtClean="0"/>
              <a:t>斯特番——玻尔兹曼</a:t>
            </a:r>
            <a:r>
              <a:rPr lang="zh-CN" altLang="en-US" sz="2000" dirty="0" smtClean="0"/>
              <a:t>常数</a:t>
            </a:r>
            <a:endParaRPr lang="zh-CN" altLang="en-US" sz="2000" dirty="0"/>
          </a:p>
        </p:txBody>
      </p:sp>
      <p:sp>
        <p:nvSpPr>
          <p:cNvPr id="11" name="下箭头 10"/>
          <p:cNvSpPr/>
          <p:nvPr/>
        </p:nvSpPr>
        <p:spPr>
          <a:xfrm rot="2658706">
            <a:off x="5363066" y="1921349"/>
            <a:ext cx="648072" cy="1224136"/>
          </a:xfrm>
          <a:prstGeom prst="downArrow">
            <a:avLst>
              <a:gd name="adj1" fmla="val 41977"/>
              <a:gd name="adj2" fmla="val 660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6012160" y="1628800"/>
          <a:ext cx="1584176" cy="504056"/>
        </p:xfrm>
        <a:graphic>
          <a:graphicData uri="http://schemas.openxmlformats.org/presentationml/2006/ole">
            <p:oleObj spid="_x0000_s68611" name="Equation" r:id="rId5" imgW="507780" imgH="177723" progId="Equation.DSMT4">
              <p:embed/>
            </p:oleObj>
          </a:graphicData>
        </a:graphic>
      </p:graphicFrame>
      <p:sp>
        <p:nvSpPr>
          <p:cNvPr id="14" name="上箭头 13"/>
          <p:cNvSpPr/>
          <p:nvPr/>
        </p:nvSpPr>
        <p:spPr>
          <a:xfrm rot="18280448">
            <a:off x="5484478" y="3117334"/>
            <a:ext cx="651909" cy="1208052"/>
          </a:xfrm>
          <a:prstGeom prst="upArrow">
            <a:avLst>
              <a:gd name="adj1" fmla="val 32946"/>
              <a:gd name="adj2" fmla="val 59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8613" name="Object 5"/>
          <p:cNvGraphicFramePr>
            <a:graphicFrameLocks noChangeAspect="1"/>
          </p:cNvGraphicFramePr>
          <p:nvPr/>
        </p:nvGraphicFramePr>
        <p:xfrm>
          <a:off x="6300192" y="3933056"/>
          <a:ext cx="1368152" cy="432048"/>
        </p:xfrm>
        <a:graphic>
          <a:graphicData uri="http://schemas.openxmlformats.org/presentationml/2006/ole">
            <p:oleObj spid="_x0000_s68613" name="Equation" r:id="rId6" imgW="469800" imgH="177480" progId="Equation.DSMT4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ransition advTm="343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灯丝温度的估算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灯丝温度</a:t>
            </a:r>
            <a:endParaRPr lang="zh-CN" altLang="en-US" dirty="0"/>
          </a:p>
        </p:txBody>
      </p:sp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6801" name="Object 1"/>
          <p:cNvGraphicFramePr>
            <a:graphicFrameLocks noChangeAspect="1"/>
          </p:cNvGraphicFramePr>
          <p:nvPr/>
        </p:nvGraphicFramePr>
        <p:xfrm>
          <a:off x="1919288" y="2243138"/>
          <a:ext cx="3648075" cy="1647825"/>
        </p:xfrm>
        <a:graphic>
          <a:graphicData uri="http://schemas.openxmlformats.org/presentationml/2006/ole">
            <p:oleObj spid="_x0000_s76801" name="Equation" r:id="rId4" imgW="876240" imgH="634680" progId="Equation.DSMT4">
              <p:embed/>
            </p:oleObj>
          </a:graphicData>
        </a:graphic>
      </p:graphicFrame>
      <p:sp>
        <p:nvSpPr>
          <p:cNvPr id="6" name="下箭头 5"/>
          <p:cNvSpPr/>
          <p:nvPr/>
        </p:nvSpPr>
        <p:spPr>
          <a:xfrm rot="3186609">
            <a:off x="5699482" y="1753064"/>
            <a:ext cx="648072" cy="1224136"/>
          </a:xfrm>
          <a:prstGeom prst="downArrow">
            <a:avLst>
              <a:gd name="adj1" fmla="val 41977"/>
              <a:gd name="adj2" fmla="val 660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上箭头 6"/>
          <p:cNvSpPr/>
          <p:nvPr/>
        </p:nvSpPr>
        <p:spPr>
          <a:xfrm rot="18280448">
            <a:off x="5820894" y="2949049"/>
            <a:ext cx="651909" cy="1208052"/>
          </a:xfrm>
          <a:prstGeom prst="upArrow">
            <a:avLst>
              <a:gd name="adj1" fmla="val 32946"/>
              <a:gd name="adj2" fmla="val 59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6803" name="Object 3"/>
          <p:cNvGraphicFramePr>
            <a:graphicFrameLocks noChangeAspect="1"/>
          </p:cNvGraphicFramePr>
          <p:nvPr/>
        </p:nvGraphicFramePr>
        <p:xfrm>
          <a:off x="6659563" y="3348038"/>
          <a:ext cx="1657350" cy="1387475"/>
        </p:xfrm>
        <a:graphic>
          <a:graphicData uri="http://schemas.openxmlformats.org/presentationml/2006/ole">
            <p:oleObj spid="_x0000_s76803" name="Equation" r:id="rId5" imgW="596880" imgH="583920" progId="Equation.DSMT4">
              <p:embed/>
            </p:oleObj>
          </a:graphicData>
        </a:graphic>
      </p:graphicFrame>
      <p:graphicFrame>
        <p:nvGraphicFramePr>
          <p:cNvPr id="76805" name="Object 5"/>
          <p:cNvGraphicFramePr>
            <a:graphicFrameLocks noChangeAspect="1"/>
          </p:cNvGraphicFramePr>
          <p:nvPr/>
        </p:nvGraphicFramePr>
        <p:xfrm>
          <a:off x="6660232" y="1772816"/>
          <a:ext cx="1440160" cy="432048"/>
        </p:xfrm>
        <a:graphic>
          <a:graphicData uri="http://schemas.openxmlformats.org/presentationml/2006/ole">
            <p:oleObj spid="_x0000_s76805" name="Equation" r:id="rId6" imgW="469800" imgH="177480" progId="Equation.DSMT4">
              <p:embed/>
            </p:oleObj>
          </a:graphicData>
        </a:graphic>
      </p:graphicFrame>
      <p:sp>
        <p:nvSpPr>
          <p:cNvPr id="11" name="下箭头 10"/>
          <p:cNvSpPr/>
          <p:nvPr/>
        </p:nvSpPr>
        <p:spPr>
          <a:xfrm>
            <a:off x="3347864" y="3717032"/>
            <a:ext cx="1152128" cy="1368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6806" name="Object 6"/>
          <p:cNvGraphicFramePr>
            <a:graphicFrameLocks noChangeAspect="1"/>
          </p:cNvGraphicFramePr>
          <p:nvPr/>
        </p:nvGraphicFramePr>
        <p:xfrm>
          <a:off x="1774825" y="5084763"/>
          <a:ext cx="4948238" cy="1296987"/>
        </p:xfrm>
        <a:graphic>
          <a:graphicData uri="http://schemas.openxmlformats.org/presentationml/2006/ole">
            <p:oleObj spid="_x0000_s76806" name="Equation" r:id="rId7" imgW="1282680" imgH="457200" progId="Equation.DSMT4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ransition advTm="559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最佳加热电流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加热温度限制条件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1</a:t>
            </a:r>
            <a:r>
              <a:rPr lang="zh-CN" altLang="en-US" dirty="0" smtClean="0"/>
              <a:t>）电离效率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2</a:t>
            </a:r>
            <a:r>
              <a:rPr lang="zh-CN" altLang="en-US" dirty="0" smtClean="0"/>
              <a:t>） 能否分解？</a:t>
            </a:r>
            <a:endParaRPr lang="zh-CN" altLang="en-US" dirty="0"/>
          </a:p>
        </p:txBody>
      </p:sp>
      <p:sp>
        <p:nvSpPr>
          <p:cNvPr id="4" name="右大括号 3"/>
          <p:cNvSpPr/>
          <p:nvPr/>
        </p:nvSpPr>
        <p:spPr>
          <a:xfrm>
            <a:off x="3995936" y="2348880"/>
            <a:ext cx="288032" cy="7920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4572000" y="2492896"/>
          <a:ext cx="2736304" cy="552698"/>
        </p:xfrm>
        <a:graphic>
          <a:graphicData uri="http://schemas.openxmlformats.org/presentationml/2006/ole">
            <p:oleObj spid="_x0000_s77826" name="Equation" r:id="rId4" imgW="888840" imgH="241200" progId="Equation.DSMT4">
              <p:embed/>
            </p:oleObj>
          </a:graphicData>
        </a:graphic>
      </p:graphicFrame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7827" name="Object 3"/>
          <p:cNvGraphicFramePr>
            <a:graphicFrameLocks noChangeAspect="1"/>
          </p:cNvGraphicFramePr>
          <p:nvPr/>
        </p:nvGraphicFramePr>
        <p:xfrm>
          <a:off x="2268538" y="4682901"/>
          <a:ext cx="3816350" cy="1122363"/>
        </p:xfrm>
        <a:graphic>
          <a:graphicData uri="http://schemas.openxmlformats.org/presentationml/2006/ole">
            <p:oleObj spid="_x0000_s77827" name="Equation" r:id="rId5" imgW="1447560" imgH="469800" progId="Equation.DSMT4">
              <p:embed/>
            </p:oleObj>
          </a:graphicData>
        </a:graphic>
      </p:graphicFrame>
      <p:sp>
        <p:nvSpPr>
          <p:cNvPr id="8" name="下箭头 7"/>
          <p:cNvSpPr/>
          <p:nvPr/>
        </p:nvSpPr>
        <p:spPr>
          <a:xfrm>
            <a:off x="3851920" y="3501008"/>
            <a:ext cx="72008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 advTm="314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总结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高真空的作用</a:t>
            </a:r>
            <a:endParaRPr lang="en-US" altLang="zh-CN" dirty="0" smtClean="0"/>
          </a:p>
          <a:p>
            <a:pPr>
              <a:buNone/>
            </a:pPr>
            <a:r>
              <a:rPr lang="en-US" altLang="zh-CN" sz="1600" dirty="0" smtClean="0"/>
              <a:t>          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）增大</a:t>
            </a:r>
            <a:r>
              <a:rPr lang="en-US" altLang="zh-CN" sz="2000" dirty="0" smtClean="0"/>
              <a:t>K</a:t>
            </a:r>
            <a:r>
              <a:rPr lang="en-US" altLang="zh-CN" sz="2000" baseline="30000" dirty="0" smtClean="0"/>
              <a:t>+</a:t>
            </a:r>
            <a:r>
              <a:rPr lang="zh-CN" altLang="en-US" sz="2000" dirty="0" smtClean="0"/>
              <a:t>离子平均自由程</a:t>
            </a: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        2</a:t>
            </a:r>
            <a:r>
              <a:rPr lang="zh-CN" altLang="en-US" sz="2000" dirty="0" smtClean="0"/>
              <a:t>）防止钼带烧断</a:t>
            </a: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        3</a:t>
            </a:r>
            <a:r>
              <a:rPr lang="zh-CN" altLang="en-US" sz="2000" dirty="0" smtClean="0"/>
              <a:t>）降低氯化钾分解温度</a:t>
            </a:r>
            <a:endParaRPr lang="en-US" altLang="zh-CN" dirty="0" smtClean="0"/>
          </a:p>
          <a:p>
            <a:r>
              <a:rPr lang="zh-CN" altLang="en-US" dirty="0" smtClean="0"/>
              <a:t>灯丝温度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最佳加热电流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1907704" y="3644181"/>
          <a:ext cx="4948238" cy="1296987"/>
        </p:xfrm>
        <a:graphic>
          <a:graphicData uri="http://schemas.openxmlformats.org/presentationml/2006/ole">
            <p:oleObj spid="_x0000_s78851" name="Equation" r:id="rId3" imgW="1282680" imgH="457200" progId="Equation.DSMT4">
              <p:embed/>
            </p:oleObj>
          </a:graphicData>
        </a:graphic>
      </p:graphicFrame>
      <p:graphicFrame>
        <p:nvGraphicFramePr>
          <p:cNvPr id="78852" name="Object 4"/>
          <p:cNvGraphicFramePr>
            <a:graphicFrameLocks noChangeAspect="1"/>
          </p:cNvGraphicFramePr>
          <p:nvPr/>
        </p:nvGraphicFramePr>
        <p:xfrm>
          <a:off x="2195736" y="5517232"/>
          <a:ext cx="3816350" cy="1122363"/>
        </p:xfrm>
        <a:graphic>
          <a:graphicData uri="http://schemas.openxmlformats.org/presentationml/2006/ole">
            <p:oleObj spid="_x0000_s78852" name="Equation" r:id="rId4" imgW="1447560" imgH="469800" progId="Equation.DSMT4">
              <p:embed/>
            </p:oleObj>
          </a:graphicData>
        </a:graphic>
      </p:graphicFrame>
    </p:spTree>
  </p:cSld>
  <p:clrMapOvr>
    <a:masterClrMapping/>
  </p:clrMapOvr>
  <p:transition advTm="22761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5400" dirty="0" smtClean="0">
                <a:latin typeface="Brush Script MT" pitchFamily="66" charset="0"/>
              </a:rPr>
              <a:t>Open For Questions</a:t>
            </a:r>
            <a:endParaRPr lang="zh-CN" altLang="en-US" sz="5400" dirty="0">
              <a:latin typeface="Brush Script MT" pitchFamily="66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79912" y="2924944"/>
            <a:ext cx="226215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谢谢！</a:t>
            </a:r>
            <a:endParaRPr lang="en-US" altLang="zh-CN" sz="8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zh-CN" alt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Tm="2521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 smtClean="0">
                <a:latin typeface="Brush Script MT" pitchFamily="66" charset="0"/>
              </a:rPr>
              <a:t>Q&amp;A</a:t>
            </a:r>
            <a:endParaRPr lang="zh-CN" altLang="en-US" sz="4800" dirty="0">
              <a:latin typeface="Brush Script MT" pitchFamily="66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dirty="0" smtClean="0"/>
              <a:t>公式修正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</a:t>
            </a:r>
            <a:r>
              <a:rPr lang="zh-CN" altLang="en-US" sz="2400" dirty="0" smtClean="0"/>
              <a:t>必须考虑加热效率</a:t>
            </a:r>
            <a:endParaRPr lang="en-US" altLang="zh-CN" sz="2400" dirty="0" smtClean="0"/>
          </a:p>
          <a:p>
            <a:pPr>
              <a:buNone/>
            </a:pPr>
            <a:r>
              <a:rPr lang="en-US" altLang="zh-CN" sz="2400" dirty="0" smtClean="0"/>
              <a:t>       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最大温度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I</a:t>
            </a:r>
            <a:r>
              <a:rPr lang="en-US" altLang="zh-CN" baseline="-25000" dirty="0" smtClean="0"/>
              <a:t>max</a:t>
            </a:r>
            <a:r>
              <a:rPr lang="en-US" altLang="zh-CN" dirty="0" smtClean="0"/>
              <a:t>=7.8A                      </a:t>
            </a:r>
            <a:r>
              <a:rPr lang="en-US" altLang="zh-CN" dirty="0" err="1" smtClean="0"/>
              <a:t>T</a:t>
            </a:r>
            <a:r>
              <a:rPr lang="en-US" altLang="zh-CN" baseline="-25000" dirty="0" err="1" smtClean="0"/>
              <a:t>max</a:t>
            </a:r>
            <a:r>
              <a:rPr lang="en-US" altLang="zh-CN" dirty="0" smtClean="0"/>
              <a:t>=1154.5</a:t>
            </a:r>
            <a:r>
              <a:rPr lang="en-US" altLang="zh-CN" i="1" dirty="0" smtClean="0"/>
              <a:t>K</a:t>
            </a:r>
            <a:endParaRPr lang="en-US" altLang="zh-CN" i="1" baseline="-25000" dirty="0" smtClean="0"/>
          </a:p>
          <a:p>
            <a:pPr>
              <a:buNone/>
            </a:pPr>
            <a:r>
              <a:rPr lang="en-US" altLang="zh-CN" dirty="0" smtClean="0"/>
              <a:t>     </a:t>
            </a:r>
            <a:r>
              <a:rPr lang="zh-CN" altLang="en-US" dirty="0" smtClean="0"/>
              <a:t>与实验接近</a:t>
            </a:r>
            <a:endParaRPr lang="zh-CN" altLang="en-US" dirty="0"/>
          </a:p>
        </p:txBody>
      </p:sp>
      <p:sp>
        <p:nvSpPr>
          <p:cNvPr id="4" name="右箭头 3"/>
          <p:cNvSpPr/>
          <p:nvPr/>
        </p:nvSpPr>
        <p:spPr>
          <a:xfrm>
            <a:off x="2987824" y="4653136"/>
            <a:ext cx="122413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9874" name="Object 2"/>
          <p:cNvGraphicFramePr>
            <a:graphicFrameLocks noChangeAspect="1"/>
          </p:cNvGraphicFramePr>
          <p:nvPr/>
        </p:nvGraphicFramePr>
        <p:xfrm>
          <a:off x="2339752" y="3212976"/>
          <a:ext cx="3359150" cy="788988"/>
        </p:xfrm>
        <a:graphic>
          <a:graphicData uri="http://schemas.openxmlformats.org/presentationml/2006/ole">
            <p:oleObj spid="_x0000_s79874" name="Equation" r:id="rId3" imgW="444240" imgH="139680" progId="Equation.DSMT4">
              <p:embed/>
            </p:oleObj>
          </a:graphicData>
        </a:graphic>
      </p:graphicFrame>
    </p:spTree>
  </p:cSld>
  <p:clrMapOvr>
    <a:masterClrMapping/>
  </p:clrMapOvr>
  <p:transition advTm="156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1|4.6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1.6|37.5|26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7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5.8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龙腾四海">
  <a:themeElements>
    <a:clrScheme name="龙腾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龙腾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龙腾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2174</TotalTime>
  <Words>208</Words>
  <Application>Microsoft Office PowerPoint</Application>
  <PresentationFormat>全屏显示(4:3)</PresentationFormat>
  <Paragraphs>69</Paragraphs>
  <Slides>11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3" baseType="lpstr">
      <vt:lpstr>龙腾四海</vt:lpstr>
      <vt:lpstr>Equation</vt:lpstr>
      <vt:lpstr>幻灯片 1</vt:lpstr>
      <vt:lpstr>历史背景</vt:lpstr>
      <vt:lpstr>幻灯片 3</vt:lpstr>
      <vt:lpstr>为何需要高真空</vt:lpstr>
      <vt:lpstr>为何需要高真空</vt:lpstr>
      <vt:lpstr>灯丝温度的估算</vt:lpstr>
      <vt:lpstr>灯丝温度的估算</vt:lpstr>
      <vt:lpstr>最佳加热电流</vt:lpstr>
      <vt:lpstr>总结</vt:lpstr>
      <vt:lpstr>Open For Questions</vt:lpstr>
      <vt:lpstr>Q&amp;A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hzy</dc:creator>
  <cp:lastModifiedBy>hzy</cp:lastModifiedBy>
  <cp:revision>107</cp:revision>
  <dcterms:created xsi:type="dcterms:W3CDTF">2011-03-17T02:25:01Z</dcterms:created>
  <dcterms:modified xsi:type="dcterms:W3CDTF">2011-06-20T00:26:59Z</dcterms:modified>
</cp:coreProperties>
</file>